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395" r:id="rId4"/>
    <p:sldId id="271" r:id="rId5"/>
    <p:sldId id="394" r:id="rId6"/>
    <p:sldId id="397" r:id="rId7"/>
    <p:sldId id="398" r:id="rId8"/>
    <p:sldId id="407" r:id="rId9"/>
    <p:sldId id="387" r:id="rId10"/>
    <p:sldId id="283" r:id="rId11"/>
    <p:sldId id="386" r:id="rId12"/>
    <p:sldId id="388" r:id="rId13"/>
    <p:sldId id="380" r:id="rId14"/>
    <p:sldId id="301" r:id="rId15"/>
    <p:sldId id="399" r:id="rId16"/>
    <p:sldId id="403" r:id="rId17"/>
    <p:sldId id="40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75" autoAdjust="0"/>
    <p:restoredTop sz="76979" autoAdjust="0"/>
  </p:normalViewPr>
  <p:slideViewPr>
    <p:cSldViewPr snapToGrid="0">
      <p:cViewPr varScale="1">
        <p:scale>
          <a:sx n="49" d="100"/>
          <a:sy n="49" d="100"/>
        </p:scale>
        <p:origin x="72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25051035287253"/>
          <c:y val="3.2501407409598858E-2"/>
          <c:w val="0.87959208223972007"/>
          <c:h val="0.83483013970335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34-47FE-A4A5-7A9B8C2A05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Prescribed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34-47FE-A4A5-7A9B8C2A058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Non-prescribed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15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34-47FE-A4A5-7A9B8C2A058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Both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0.8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34-47FE-A4A5-7A9B8C2A0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7959352"/>
        <c:axId val="-2131608312"/>
      </c:barChart>
      <c:catAx>
        <c:axId val="-2137959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608312"/>
        <c:crosses val="autoZero"/>
        <c:auto val="1"/>
        <c:lblAlgn val="ctr"/>
        <c:lblOffset val="100"/>
        <c:noMultiLvlLbl val="0"/>
      </c:catAx>
      <c:valAx>
        <c:axId val="-2131608312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% IDRS sample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7959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880468066491689"/>
          <c:y val="3.70141221172757E-2"/>
          <c:w val="0.6969892825896763"/>
          <c:h val="6.45161705253056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87834601495168"/>
          <c:y val="6.2450397654846203E-2"/>
          <c:w val="0.87839019190276002"/>
          <c:h val="0.810326420411791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80680062878489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D3-420D-BB68-531CA1C998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Prescribed</c:v>
                </c:pt>
                <c:pt idx="1">
                  <c:v>Non-prescribed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180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34-47FE-A4A5-7A9B8C2A05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C4867D8-A2CE-4944-B2C9-E60F8629F4AE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CD3-420D-BB68-531CA1C998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Prescribed</c:v>
                </c:pt>
                <c:pt idx="1">
                  <c:v>Non-prescribed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120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34-47FE-A4A5-7A9B8C2A0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1485512"/>
        <c:axId val="-2131482392"/>
      </c:barChart>
      <c:catAx>
        <c:axId val="-2131485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482392"/>
        <c:crosses val="autoZero"/>
        <c:auto val="1"/>
        <c:lblAlgn val="ctr"/>
        <c:lblOffset val="100"/>
        <c:noMultiLvlLbl val="0"/>
      </c:catAx>
      <c:valAx>
        <c:axId val="-2131482392"/>
        <c:scaling>
          <c:orientation val="minMax"/>
          <c:max val="1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 dirty="0"/>
                  <a:t>Median</a:t>
                </a:r>
                <a:r>
                  <a:rPr lang="en-AU" b="1" baseline="0" dirty="0"/>
                  <a:t> days of use </a:t>
                </a:r>
                <a:endParaRPr lang="en-AU" b="1" dirty="0"/>
              </a:p>
            </c:rich>
          </c:tx>
          <c:layout>
            <c:manualLayout>
              <c:xMode val="edge"/>
              <c:yMode val="edge"/>
              <c:x val="1.28849444497272E-4"/>
              <c:y val="0.300872658265514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485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029467374108499"/>
          <c:y val="9.4189467130929599E-2"/>
          <c:w val="0.26030820248380399"/>
          <c:h val="9.71877962473935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B1719-5FF7-40FD-9F1A-3410AA848E61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61429-801B-4ED5-9644-F61A2649B71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435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761429-801B-4ED5-9644-F61A2649B71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367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Non-prescribed consumers less likely to report pain/discomfort on day of interview compared to prescribed consumers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624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Use is relatively common, with little overlap between prescribed and non-prescribed use, sufficient coverage for prescribed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Findings of concern given the elevated overdose risk associated with combined use of opioids and pregabalin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Harm reduction messages re: concomitant use of these substances (consumers and prescribers)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Non-prescribed pregabalin consumers appear to be a riskier group of consumers (e.g. non-fatal overdose, stimulant use)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Pain/discomfort not associated with non-prescribed pregabalin use </a:t>
            </a:r>
            <a:r>
              <a:rPr lang="en-AU" dirty="0">
                <a:sym typeface="Wingdings" panose="05000000000000000000" pitchFamily="2" charset="2"/>
              </a:rPr>
              <a:t> may be using these substances for a range of reasons (e.g. intoxication, euphoric and dissociative effects)</a:t>
            </a:r>
            <a:endParaRPr lang="en-AU" dirty="0"/>
          </a:p>
          <a:p>
            <a:pPr marL="171450" indent="-171450">
              <a:buFontTx/>
              <a:buChar char="-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4698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Use is relatively common, with little overlap between prescribed and non-prescribed use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Findings of concern given the elevated overdose risk associated with combined use of opioids and pregabalin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Harm reduction messages re: concomitant use of these substances (consumers and prescribers)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Non-prescribed pregabalin consumers appear to be a riskier group of consumers (e.g. non-fatal overdose, stimulant use)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Pain/discomfort not associated with non-prescribed pregabalin use </a:t>
            </a:r>
            <a:r>
              <a:rPr lang="en-AU" dirty="0">
                <a:sym typeface="Wingdings" panose="05000000000000000000" pitchFamily="2" charset="2"/>
              </a:rPr>
              <a:t> may be using these substances for a range of reasons (e.g. intoxication, euphoric and dissociative effects)</a:t>
            </a:r>
            <a:endParaRPr lang="en-AU" dirty="0"/>
          </a:p>
          <a:p>
            <a:pPr marL="171450" indent="-171450">
              <a:buFontTx/>
              <a:buChar char="-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540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Use is relatively common, with little overlap between prescribed and non-prescribed use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Findings of concern given the elevated overdose risk associated with combined use of opioids and pregabalin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Harm reduction messages re: concomitant use of these substances (consumers and prescribers)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Non-prescribed pregabalin consumers appear to be a riskier group of consumers (e.g. non-fatal overdose, stimulant use)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Pain/discomfort not associated with non-prescribed pregabalin use </a:t>
            </a:r>
            <a:r>
              <a:rPr lang="en-AU" dirty="0">
                <a:sym typeface="Wingdings" panose="05000000000000000000" pitchFamily="2" charset="2"/>
              </a:rPr>
              <a:t> may be using these substances for a range of reasons (e.g. intoxication, euphoric and dissociative effects)</a:t>
            </a:r>
            <a:endParaRPr lang="en-AU" dirty="0"/>
          </a:p>
          <a:p>
            <a:pPr marL="171450" indent="-171450">
              <a:buFontTx/>
              <a:buChar char="-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142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75531-32CF-4756-BA7B-4C2534CD4C06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0346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6336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609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3174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646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202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1239838"/>
            <a:ext cx="4464050" cy="33480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761429-801B-4ED5-9644-F61A2649B71E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8474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424BE-6384-4D2B-B6C1-18FD422B7BA2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58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7B06E-3F69-44AD-B5D8-6EAE4A54C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ED089-A768-4AAB-8643-DE4FFE85E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75731-6365-4000-BEC7-95A7C2803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87391-0D1B-4B83-BA11-87C9F965F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9813-973F-41E3-9181-6D5FD4A86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929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4E04-06F1-42CD-9F58-9EFBA057B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A443A-E54D-4AF0-8D89-125F4BE2B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601C1-F22A-4390-8C4B-82261241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3E5C6-80BB-4562-A564-0E74AC3AE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1561E-A87B-4213-9496-D5CC8096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291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BC54D9-A3A7-40FE-9F4F-9633B918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D81224-C8E6-403F-A183-1D916EAC6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5D9C2-E32E-4792-9446-8A2E845F8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53B5D-676D-4A6E-B07F-06C97C21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7416-602E-4CB7-B9C6-546064B1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8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DC45214-CDD5-4364-B81E-0D13B8F7656A}"/>
              </a:ext>
            </a:extLst>
          </p:cNvPr>
          <p:cNvSpPr/>
          <p:nvPr userDrawn="1"/>
        </p:nvSpPr>
        <p:spPr>
          <a:xfrm>
            <a:off x="0" y="4310744"/>
            <a:ext cx="9144000" cy="109401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FA54AE3-8B1A-41C1-BF6E-99A04E937919}"/>
              </a:ext>
            </a:extLst>
          </p:cNvPr>
          <p:cNvCxnSpPr>
            <a:cxnSpLocks/>
          </p:cNvCxnSpPr>
          <p:nvPr userDrawn="1"/>
        </p:nvCxnSpPr>
        <p:spPr>
          <a:xfrm>
            <a:off x="2893512" y="-237995"/>
            <a:ext cx="0" cy="278525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183DE5-1525-4F2A-83C9-1DAEA89F8B7F}"/>
              </a:ext>
            </a:extLst>
          </p:cNvPr>
          <p:cNvCxnSpPr>
            <a:cxnSpLocks/>
          </p:cNvCxnSpPr>
          <p:nvPr userDrawn="1"/>
        </p:nvCxnSpPr>
        <p:spPr>
          <a:xfrm>
            <a:off x="-75134" y="4353018"/>
            <a:ext cx="8124532" cy="0"/>
          </a:xfrm>
          <a:prstGeom prst="line">
            <a:avLst/>
          </a:prstGeom>
          <a:ln w="11430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1B4967A7-6E9F-45D9-A460-9950C5FE07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580" y="878314"/>
            <a:ext cx="4400699" cy="55677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49B3247-EB1F-4504-AED9-A51444168D85}"/>
              </a:ext>
            </a:extLst>
          </p:cNvPr>
          <p:cNvSpPr/>
          <p:nvPr userDrawn="1"/>
        </p:nvSpPr>
        <p:spPr>
          <a:xfrm>
            <a:off x="371131" y="4614855"/>
            <a:ext cx="4703789" cy="483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Times" pitchFamily="18" charset="0"/>
              <a:buNone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Funded by the Australian Government under the Drug and Alcohol Program</a:t>
            </a:r>
          </a:p>
        </p:txBody>
      </p:sp>
    </p:spTree>
    <p:extLst>
      <p:ext uri="{BB962C8B-B14F-4D97-AF65-F5344CB8AC3E}">
        <p14:creationId xmlns:p14="http://schemas.microsoft.com/office/powerpoint/2010/main" val="380300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4870B8BF-5CA2-4BAD-AE58-718F548A1C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1" t="22829" r="84239" b="21489"/>
          <a:stretch/>
        </p:blipFill>
        <p:spPr>
          <a:xfrm>
            <a:off x="0" y="95250"/>
            <a:ext cx="348615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44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525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695B5-F742-446E-A5EE-6FB410A61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339635"/>
            <a:ext cx="7886700" cy="475001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1D848D8-D8DC-406B-AEF9-7DF80A83B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495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A93A6962-E847-4906-BD06-AECF82E5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3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D2E037A3-15D9-41C5-9654-4B68CD3AD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669CA6-1E50-4D47-8437-F34ACE8DD405}"/>
              </a:ext>
            </a:extLst>
          </p:cNvPr>
          <p:cNvCxnSpPr>
            <a:cxnSpLocks/>
          </p:cNvCxnSpPr>
          <p:nvPr userDrawn="1"/>
        </p:nvCxnSpPr>
        <p:spPr>
          <a:xfrm>
            <a:off x="0" y="1249696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71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695B5-F742-446E-A5EE-6FB410A61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816276"/>
            <a:ext cx="7886700" cy="42733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1D848D8-D8DC-406B-AEF9-7DF80A83B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7545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A93A6962-E847-4906-BD06-AECF82E5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439FB86A-5D30-4612-9E1A-CE1ED2CDF1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2193FEE-3EB6-474E-875F-935EAE9C3F40}"/>
              </a:ext>
            </a:extLst>
          </p:cNvPr>
          <p:cNvCxnSpPr>
            <a:cxnSpLocks/>
          </p:cNvCxnSpPr>
          <p:nvPr userDrawn="1"/>
        </p:nvCxnSpPr>
        <p:spPr>
          <a:xfrm>
            <a:off x="0" y="1681962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5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3E240-C32A-4547-9FC5-75513843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1824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03422-F95D-421C-9744-1534AD4CB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459833"/>
            <a:ext cx="3886200" cy="471713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48081-8248-4CE4-9A56-6296FF09D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459833"/>
            <a:ext cx="3886200" cy="471713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14B9-9F56-4AD5-8FB5-6DA9375A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B0D7BBCC-A504-4613-B71F-BD58DD6948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019B4A1-9C73-4A65-945A-8244A7B68FDB}"/>
              </a:ext>
            </a:extLst>
          </p:cNvPr>
          <p:cNvCxnSpPr>
            <a:cxnSpLocks/>
          </p:cNvCxnSpPr>
          <p:nvPr userDrawn="1"/>
        </p:nvCxnSpPr>
        <p:spPr>
          <a:xfrm>
            <a:off x="0" y="1324750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615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AF13-24CC-4A1F-934E-B635D0A7F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5A6C5-71ED-4C2E-8ED0-27F2EA3BC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6A8A1-8503-4169-8B2F-9EC42EFD5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20716D-3DFF-49FD-84B3-859FE0EE51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EB6B97-8442-4978-8AA3-767D9C2FA6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A4239D-A060-471D-A9F2-186EAD3E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11" name="Picture 10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185E5685-36B3-444D-8C5E-B6963DB295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453B9A-A45C-4C2C-88D7-7818C5A66537}"/>
              </a:ext>
            </a:extLst>
          </p:cNvPr>
          <p:cNvCxnSpPr>
            <a:cxnSpLocks/>
          </p:cNvCxnSpPr>
          <p:nvPr userDrawn="1"/>
        </p:nvCxnSpPr>
        <p:spPr>
          <a:xfrm>
            <a:off x="0" y="1681163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376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F758-AB07-4D20-99C6-D6914EDE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03438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AB7C03-0257-4FB5-866B-E4A34431C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CBEC2C-60D7-4F2E-A8FC-6CCA74E0AC70}"/>
              </a:ext>
            </a:extLst>
          </p:cNvPr>
          <p:cNvCxnSpPr>
            <a:cxnSpLocks/>
          </p:cNvCxnSpPr>
          <p:nvPr userDrawn="1"/>
        </p:nvCxnSpPr>
        <p:spPr>
          <a:xfrm>
            <a:off x="0" y="3454053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14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1561-0FD1-48DF-AA93-4C2DFAF9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29C69-6861-4BE5-80ED-77B838087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298B9-109B-4FA3-9611-61682EC2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8C344-BC94-4926-A1EA-C1F861E9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782B-5D78-42CB-8D99-FE946EEF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5962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015EE-8CE7-427C-B73C-B135F65A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1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A46FA-EF5F-4EF4-8F7B-750D607D5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48E3FAE3-DC8D-4FA0-8E85-7597668A646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4568" y="2468362"/>
            <a:ext cx="7890782" cy="3508576"/>
          </a:xfrm>
        </p:spPr>
        <p:txBody>
          <a:bodyPr/>
          <a:lstStyle/>
          <a:p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6C4FFE-ABF9-4958-B91B-C037692C77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68" y="1562208"/>
            <a:ext cx="7886700" cy="67994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0" name="Picture 9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1EC95515-CDA2-4299-A9D2-3DFEC1C50E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B36E429-9D76-44A7-98B2-7DB4AE7B3AD4}"/>
              </a:ext>
            </a:extLst>
          </p:cNvPr>
          <p:cNvCxnSpPr>
            <a:cxnSpLocks/>
          </p:cNvCxnSpPr>
          <p:nvPr userDrawn="1"/>
        </p:nvCxnSpPr>
        <p:spPr>
          <a:xfrm>
            <a:off x="0" y="1445639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244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0DCED-A14B-4D9D-B2F1-85EA11C18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4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78290F5A-703B-4B36-B990-5D109491C3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49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B67B-928F-4AD2-8E7F-5A466A81C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AC0E2-C00C-4801-82B0-344DCEEA0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851B1E-6061-48ED-94A8-9EF004D9B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3F467-CBE2-40F0-9AE5-3C64E3CF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19FD7175-8B4B-44C4-AB93-D8F65D5FF1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4EB806D-BFA5-468D-9493-8E021F402312}"/>
              </a:ext>
            </a:extLst>
          </p:cNvPr>
          <p:cNvCxnSpPr>
            <a:cxnSpLocks/>
          </p:cNvCxnSpPr>
          <p:nvPr userDrawn="1"/>
        </p:nvCxnSpPr>
        <p:spPr>
          <a:xfrm>
            <a:off x="0" y="2049796"/>
            <a:ext cx="3579019" cy="7604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2757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D677-D93C-4B07-80C1-9B0B7F5A9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26430F-4D50-41A6-9086-CE1DBED92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B1865-932F-4135-AC9F-C6C4B8A9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308FB-C4AA-42AF-A31A-B5FA59D5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9C7470A7-FCD9-40F0-A4FF-6FBEC8A29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E4FC64-E619-4F69-B0ED-30983B2D7C17}"/>
              </a:ext>
            </a:extLst>
          </p:cNvPr>
          <p:cNvCxnSpPr>
            <a:cxnSpLocks/>
          </p:cNvCxnSpPr>
          <p:nvPr userDrawn="1"/>
        </p:nvCxnSpPr>
        <p:spPr>
          <a:xfrm>
            <a:off x="0" y="2049796"/>
            <a:ext cx="3579019" cy="7604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6363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FE1AD-8693-4D59-81CE-A9C76E872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7C2D3-1FF3-49E3-BAEE-AE7BD8BC7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48EE4-BF94-448E-BBF0-4DF7792C1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C1A4E784-0C06-4E2E-A578-8AEFA28334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1CB4F5-363B-4E7C-86B1-697B58AF5CFE}"/>
              </a:ext>
            </a:extLst>
          </p:cNvPr>
          <p:cNvCxnSpPr>
            <a:cxnSpLocks/>
          </p:cNvCxnSpPr>
          <p:nvPr userDrawn="1"/>
        </p:nvCxnSpPr>
        <p:spPr>
          <a:xfrm>
            <a:off x="0" y="1681962"/>
            <a:ext cx="8124532" cy="0"/>
          </a:xfrm>
          <a:prstGeom prst="line">
            <a:avLst/>
          </a:prstGeom>
          <a:ln w="5715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9641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680DCA-815C-4630-9C03-190516776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62F1A-14D0-4EF9-908D-DF08B2889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B7BD9-4F36-4DAC-A7BB-920FDD96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5EE405CA-F80E-4C16-91B0-713CA98CCB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44351"/>
            <a:ext cx="288589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07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2635-AA19-4BA5-B071-7085FA61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0C8E5-A2CF-4E3D-A2D2-EB831F064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E16A2-2693-452C-B7CD-2549C254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5C02-8D6A-47D8-8DB9-626424F8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8BD97-E13B-4902-970F-EE3DFE992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9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EAD6B-6CCA-40D1-8365-9BC6E09A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BCA4-D883-4890-AB35-BB69BF41F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4BA69-363B-4991-8DD5-0064F6BD3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B428D-DEF7-4D80-B95C-9BF8AD8E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E7693-263D-4B3C-8726-1D7FFC64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AF2B4-6D35-4DCA-BFC8-02E99AD8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478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9C77C-9C7C-410C-8D56-920B2864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D083C-EC8D-4CD7-A277-B392EEEB6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0A4841-AB9A-4813-A0F2-B987744D0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3A6D3D-6F29-4292-887B-C930ED58F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AA1E4E-F61D-4AFA-924A-CBF04DD25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71341-212D-4CB8-9E6D-DEFF77819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227A21-BEE3-46F4-8D25-03F50E8F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3CF72-EDC5-4D66-A25C-8B9BF1D0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044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686D5-261D-457B-AE42-DC7CF6E20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B09CE-B37B-439E-A41E-7DEF0DDB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0CA1C-8DF2-4038-B3E1-9DF191FBB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6990DD-B951-48EF-9DF4-CFAE04D4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34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1D0D2-4E8E-434E-B223-C46057C2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11231B-EFF6-4826-89AD-6DF848DD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DF465-3217-4EFA-9C80-ECB01BE5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269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18FE-C467-44A3-B319-2F63297E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8A188-5D87-4A50-9ABC-7078F8924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EB42B8-6966-4CE6-8432-241C15B2E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690E6-CD24-4BD8-A911-41000885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47956-2434-4997-8390-F2A81A301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F99BF-008A-4801-8E80-C716EA82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158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C0DC2-3308-4DF1-8BB6-979BFC08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7D03DE-90DC-46C8-A6AE-48985F884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755AC-9CD5-48FC-B39B-85AF13A9E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8FE51-B6DE-42F1-AF91-D2D409E5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AD65A-BC04-4C4A-B330-D114CDB40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A5CFA-E37E-4FB0-AA49-9D200EE6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554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BBC33-4517-42D3-AE7B-CACAED4FD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F50F3-EAAD-4A00-B224-D1B42879D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9F8CE-E457-48E1-8BAB-75B1C371E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C949A-7655-458F-BCBC-517B41DA3227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EA8DD-F254-4C1B-93C7-2273BC888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74F2-4227-4D9F-9086-72A3D2959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79390-36BA-4BBE-99F8-536A810451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990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31165-8484-48C6-8889-39A4F0D14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84EF7-E8D8-412D-AC90-F57A3CC30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EB249-DC72-4E13-87B6-58A1C14A9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5C246-26BF-4F91-8813-E8BFAD1D2AF8}" type="datetimeFigureOut">
              <a:rPr lang="en-AU" smtClean="0"/>
              <a:t>11/11/2019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25A0A-07BC-4FEB-9F3D-CAF31460D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87063-2CAF-436A-8E44-3FDC67AF3F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4D4E-71F9-419F-BCBC-F2DBA0F81E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113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mural.uv.es/crisgi5/APRENDAMOS%20EL%20ABECEDARIO/las_consonantes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11" Type="http://schemas.openxmlformats.org/officeDocument/2006/relationships/hyperlink" Target="mailto:rachels@unsw.edu.au" TargetMode="External"/><Relationship Id="rId5" Type="http://schemas.openxmlformats.org/officeDocument/2006/relationships/image" Target="../media/image9.jpeg"/><Relationship Id="rId10" Type="http://schemas.openxmlformats.org/officeDocument/2006/relationships/image" Target="cid:image018.jpg@01CBC39A.E1A6B550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doi.org/10.1111/add.14412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CC5BFD-9EB7-4CAF-A6BF-ED6882142678}"/>
              </a:ext>
            </a:extLst>
          </p:cNvPr>
          <p:cNvSpPr txBox="1">
            <a:spLocks/>
          </p:cNvSpPr>
          <p:nvPr/>
        </p:nvSpPr>
        <p:spPr>
          <a:xfrm>
            <a:off x="270293" y="2754630"/>
            <a:ext cx="8603414" cy="2160269"/>
          </a:xfrm>
          <a:prstGeom prst="rect">
            <a:avLst/>
          </a:prstGeom>
        </p:spPr>
        <p:txBody>
          <a:bodyPr anchor="b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400"/>
              </a:spcAft>
              <a:buNone/>
            </a:pPr>
            <a:r>
              <a:rPr lang="en-AU" altLang="en-US" dirty="0">
                <a:solidFill>
                  <a:schemeClr val="accent1">
                    <a:lumMod val="50000"/>
                  </a:schemeClr>
                </a:solidFill>
                <a:latin typeface="Sommet" panose="02000505000000020004" pitchFamily="50" charset="0"/>
                <a:ea typeface="Microsoft Sans Serif" charset="0"/>
                <a:cs typeface="Arial" charset="0"/>
              </a:rPr>
              <a:t>Patterns and correlates of pregabalin use among a sample of people who inject drugs in Australia</a:t>
            </a:r>
          </a:p>
          <a:p>
            <a:pPr marL="0" indent="0">
              <a:spcBef>
                <a:spcPct val="0"/>
              </a:spcBef>
              <a:spcAft>
                <a:spcPts val="400"/>
              </a:spcAft>
              <a:buNone/>
            </a:pPr>
            <a:endParaRPr lang="en-AU" altLang="en-US" dirty="0">
              <a:solidFill>
                <a:schemeClr val="accent1">
                  <a:lumMod val="50000"/>
                </a:schemeClr>
              </a:solidFill>
              <a:latin typeface="Sommet" panose="02000505000000020004" pitchFamily="50" charset="0"/>
              <a:ea typeface="Microsoft Sans Serif" charset="0"/>
              <a:cs typeface="Arial" charset="0"/>
            </a:endParaRPr>
          </a:p>
          <a:p>
            <a:pPr marL="0" indent="0">
              <a:spcBef>
                <a:spcPct val="0"/>
              </a:spcBef>
              <a:spcAft>
                <a:spcPts val="400"/>
              </a:spcAft>
              <a:buNone/>
            </a:pPr>
            <a:r>
              <a:rPr lang="en-AU" altLang="en-US" sz="1800" b="0" dirty="0">
                <a:solidFill>
                  <a:schemeClr val="accent1">
                    <a:lumMod val="50000"/>
                  </a:schemeClr>
                </a:solidFill>
                <a:latin typeface="Sommet" panose="02000505000000020004" pitchFamily="50" charset="0"/>
                <a:ea typeface="Microsoft Sans Serif" charset="0"/>
                <a:cs typeface="Arial" charset="0"/>
              </a:rPr>
              <a:t>R. Sutherland, P. Dietze, N. Gisev, R. Bruno, Campbell, G., Memedovic, S. &amp; A. Peacock</a:t>
            </a:r>
            <a:endParaRPr lang="en-AU" altLang="en-US" b="0" dirty="0">
              <a:solidFill>
                <a:schemeClr val="accent1">
                  <a:lumMod val="50000"/>
                </a:schemeClr>
              </a:solidFill>
              <a:latin typeface="Sommet" panose="02000505000000020004" pitchFamily="50" charset="0"/>
              <a:ea typeface="Microsoft Sans Serif" charset="0"/>
              <a:cs typeface="Arial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760E1F3-29CC-42B9-8E00-969CCC2BD34A}"/>
              </a:ext>
            </a:extLst>
          </p:cNvPr>
          <p:cNvCxnSpPr>
            <a:cxnSpLocks/>
          </p:cNvCxnSpPr>
          <p:nvPr/>
        </p:nvCxnSpPr>
        <p:spPr>
          <a:xfrm>
            <a:off x="-75134" y="4353018"/>
            <a:ext cx="8124532" cy="0"/>
          </a:xfrm>
          <a:prstGeom prst="line">
            <a:avLst/>
          </a:prstGeom>
          <a:ln w="11430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235822C9-2B2E-4DEF-A918-B3C61ECAFC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580" y="889744"/>
            <a:ext cx="4400699" cy="5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22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E169F7-E79C-4408-BD81-AEDACEC5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06" y="160983"/>
            <a:ext cx="8742413" cy="874952"/>
          </a:xfrm>
        </p:spPr>
        <p:txBody>
          <a:bodyPr/>
          <a:lstStyle/>
          <a:p>
            <a:r>
              <a:rPr lang="en-AU" dirty="0"/>
              <a:t>Frequency of use, 2018-2019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38F2AB1-0139-474C-BF06-F0164566AD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1337600"/>
              </p:ext>
            </p:extLst>
          </p:nvPr>
        </p:nvGraphicFramePr>
        <p:xfrm>
          <a:off x="258793" y="1481560"/>
          <a:ext cx="8352772" cy="4664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E3B3A97-CB83-42DC-9ED5-3EF5CE159BCF}"/>
              </a:ext>
            </a:extLst>
          </p:cNvPr>
          <p:cNvSpPr txBox="1"/>
          <p:nvPr/>
        </p:nvSpPr>
        <p:spPr>
          <a:xfrm>
            <a:off x="3814763" y="6314785"/>
            <a:ext cx="96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*</a:t>
            </a:r>
            <a:r>
              <a:rPr lang="en-AU" sz="1200" i="1" dirty="0"/>
              <a:t>p</a:t>
            </a:r>
            <a:r>
              <a:rPr lang="en-AU" sz="1200" dirty="0"/>
              <a:t>&lt;0.05</a:t>
            </a:r>
          </a:p>
        </p:txBody>
      </p:sp>
    </p:spTree>
    <p:extLst>
      <p:ext uri="{BB962C8B-B14F-4D97-AF65-F5344CB8AC3E}">
        <p14:creationId xmlns:p14="http://schemas.microsoft.com/office/powerpoint/2010/main" val="1602038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CC5BFD-9EB7-4CAF-A6BF-ED6882142678}"/>
              </a:ext>
            </a:extLst>
          </p:cNvPr>
          <p:cNvSpPr txBox="1">
            <a:spLocks/>
          </p:cNvSpPr>
          <p:nvPr/>
        </p:nvSpPr>
        <p:spPr>
          <a:xfrm>
            <a:off x="139472" y="1993740"/>
            <a:ext cx="8603414" cy="809296"/>
          </a:xfrm>
          <a:prstGeom prst="rect">
            <a:avLst/>
          </a:prstGeom>
        </p:spPr>
        <p:txBody>
          <a:bodyPr anchor="b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400"/>
              </a:spcAft>
              <a:buNone/>
            </a:pPr>
            <a:r>
              <a:rPr lang="en-AU" altLang="en-US" sz="3200" dirty="0">
                <a:solidFill>
                  <a:schemeClr val="accent1">
                    <a:lumMod val="50000"/>
                  </a:schemeClr>
                </a:solidFill>
                <a:latin typeface="Sommet" panose="02000505000000020004" pitchFamily="50" charset="0"/>
                <a:ea typeface="Microsoft Sans Serif" charset="0"/>
                <a:cs typeface="Arial" charset="0"/>
              </a:rPr>
              <a:t>Aim 2: Who is using pregabalin?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760E1F3-29CC-42B9-8E00-969CCC2BD34A}"/>
              </a:ext>
            </a:extLst>
          </p:cNvPr>
          <p:cNvCxnSpPr>
            <a:cxnSpLocks/>
          </p:cNvCxnSpPr>
          <p:nvPr/>
        </p:nvCxnSpPr>
        <p:spPr>
          <a:xfrm>
            <a:off x="0" y="2975631"/>
            <a:ext cx="8124532" cy="0"/>
          </a:xfrm>
          <a:prstGeom prst="line">
            <a:avLst/>
          </a:prstGeom>
          <a:ln w="11430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505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E169F7-E79C-4408-BD81-AEDACEC5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794" y="252423"/>
            <a:ext cx="8742413" cy="874952"/>
          </a:xfrm>
        </p:spPr>
        <p:txBody>
          <a:bodyPr>
            <a:normAutofit/>
          </a:bodyPr>
          <a:lstStyle/>
          <a:p>
            <a:r>
              <a:rPr lang="en-AU" dirty="0"/>
              <a:t>Correlates of pregabalin use, 2018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B23ADF69-C265-42F6-8322-81039B6EC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914741"/>
              </p:ext>
            </p:extLst>
          </p:nvPr>
        </p:nvGraphicFramePr>
        <p:xfrm>
          <a:off x="137160" y="1378372"/>
          <a:ext cx="8806043" cy="4273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8019">
                  <a:extLst>
                    <a:ext uri="{9D8B030D-6E8A-4147-A177-3AD203B41FA5}">
                      <a16:colId xmlns:a16="http://schemas.microsoft.com/office/drawing/2014/main" val="239486445"/>
                    </a:ext>
                  </a:extLst>
                </a:gridCol>
                <a:gridCol w="2307576">
                  <a:extLst>
                    <a:ext uri="{9D8B030D-6E8A-4147-A177-3AD203B41FA5}">
                      <a16:colId xmlns:a16="http://schemas.microsoft.com/office/drawing/2014/main" val="1487108836"/>
                    </a:ext>
                  </a:extLst>
                </a:gridCol>
                <a:gridCol w="2690448">
                  <a:extLst>
                    <a:ext uri="{9D8B030D-6E8A-4147-A177-3AD203B41FA5}">
                      <a16:colId xmlns:a16="http://schemas.microsoft.com/office/drawing/2014/main" val="2322936654"/>
                    </a:ext>
                  </a:extLst>
                </a:gridCol>
              </a:tblGrid>
              <a:tr h="734862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Prescribed use only (n=86)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Non-prescribed use only (n=133)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528247627"/>
                  </a:ext>
                </a:extLst>
              </a:tr>
              <a:tr h="633472">
                <a:tc>
                  <a:txBody>
                    <a:bodyPr/>
                    <a:lstStyle/>
                    <a:p>
                      <a:r>
                        <a:rPr lang="en-AU" dirty="0"/>
                        <a:t>Non-prescribed pharmaceutical opioid use %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249542759"/>
                  </a:ext>
                </a:extLst>
              </a:tr>
              <a:tr h="586881">
                <a:tc>
                  <a:txBody>
                    <a:bodyPr/>
                    <a:lstStyle/>
                    <a:p>
                      <a:r>
                        <a:rPr lang="en-AU" dirty="0"/>
                        <a:t>Prescribed benzodiazepine use %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73332670"/>
                  </a:ext>
                </a:extLst>
              </a:tr>
              <a:tr h="633472">
                <a:tc>
                  <a:txBody>
                    <a:bodyPr/>
                    <a:lstStyle/>
                    <a:p>
                      <a:r>
                        <a:rPr lang="en-AU" dirty="0"/>
                        <a:t>Non-prescribed benzodiazepine use %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121601199"/>
                  </a:ext>
                </a:extLst>
              </a:tr>
              <a:tr h="586881">
                <a:tc>
                  <a:txBody>
                    <a:bodyPr/>
                    <a:lstStyle/>
                    <a:p>
                      <a:r>
                        <a:rPr lang="en-AU" dirty="0"/>
                        <a:t>Stimulant use %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4130211107"/>
                  </a:ext>
                </a:extLst>
              </a:tr>
              <a:tr h="586881">
                <a:tc>
                  <a:txBody>
                    <a:bodyPr/>
                    <a:lstStyle/>
                    <a:p>
                      <a:r>
                        <a:rPr lang="en-AU" dirty="0"/>
                        <a:t>Overdose (past year) %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208975397"/>
                  </a:ext>
                </a:extLst>
              </a:tr>
              <a:tr h="497463">
                <a:tc>
                  <a:txBody>
                    <a:bodyPr/>
                    <a:lstStyle/>
                    <a:p>
                      <a:r>
                        <a:rPr lang="en-AU" dirty="0"/>
                        <a:t>Pain/discomfort (day of interview) %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4667086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4F3B2C5-0113-46B7-9E5B-82D5DEA142AA}"/>
              </a:ext>
            </a:extLst>
          </p:cNvPr>
          <p:cNvSpPr txBox="1"/>
          <p:nvPr/>
        </p:nvSpPr>
        <p:spPr>
          <a:xfrm>
            <a:off x="168978" y="5615898"/>
            <a:ext cx="8975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No pregabalin use (n=678) is the referent category. Those who had used both prescribed and non-prescribed pregabalin (n=7) excluded from analysis</a:t>
            </a:r>
          </a:p>
        </p:txBody>
      </p:sp>
      <p:pic>
        <p:nvPicPr>
          <p:cNvPr id="6" name="Picture 5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6037C347-F3C3-455C-9CE7-8B0286C82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36340" y="2228855"/>
            <a:ext cx="226745" cy="302326"/>
          </a:xfrm>
          <a:prstGeom prst="rect">
            <a:avLst/>
          </a:prstGeom>
        </p:spPr>
      </p:pic>
      <p:pic>
        <p:nvPicPr>
          <p:cNvPr id="8" name="Picture 7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78B91F0A-6758-4281-AC2F-8E16DD0D8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36340" y="2857104"/>
            <a:ext cx="226745" cy="302326"/>
          </a:xfrm>
          <a:prstGeom prst="rect">
            <a:avLst/>
          </a:prstGeom>
        </p:spPr>
      </p:pic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C138488E-E1AC-468D-A57D-49BCECB04A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880293" y="2228855"/>
            <a:ext cx="226745" cy="302326"/>
          </a:xfrm>
          <a:prstGeom prst="rect">
            <a:avLst/>
          </a:prstGeom>
        </p:spPr>
      </p:pic>
      <p:pic>
        <p:nvPicPr>
          <p:cNvPr id="12" name="Picture 11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FC916226-4E78-4A9D-A625-762BD0117B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854893" y="2843359"/>
            <a:ext cx="226745" cy="302326"/>
          </a:xfrm>
          <a:prstGeom prst="rect">
            <a:avLst/>
          </a:prstGeom>
        </p:spPr>
      </p:pic>
      <p:pic>
        <p:nvPicPr>
          <p:cNvPr id="14" name="Picture 13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0B52DE83-3A0D-477E-91E9-C447A14CC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36340" y="3497659"/>
            <a:ext cx="226745" cy="302326"/>
          </a:xfrm>
          <a:prstGeom prst="rect">
            <a:avLst/>
          </a:prstGeom>
        </p:spPr>
      </p:pic>
      <p:pic>
        <p:nvPicPr>
          <p:cNvPr id="16" name="Picture 15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D099E492-0CDC-40B6-96B9-195329DDC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36340" y="4095179"/>
            <a:ext cx="226745" cy="302326"/>
          </a:xfrm>
          <a:prstGeom prst="rect">
            <a:avLst/>
          </a:prstGeom>
        </p:spPr>
      </p:pic>
      <p:pic>
        <p:nvPicPr>
          <p:cNvPr id="24" name="Picture 23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8B1EF465-2E26-452C-A168-9E6F32331C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713" y="5258837"/>
            <a:ext cx="226745" cy="302326"/>
          </a:xfrm>
          <a:prstGeom prst="rect">
            <a:avLst/>
          </a:prstGeom>
        </p:spPr>
      </p:pic>
      <p:pic>
        <p:nvPicPr>
          <p:cNvPr id="26" name="Picture 25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CCB90E22-967A-47AD-8166-84D6C056D7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36526" y="4705272"/>
            <a:ext cx="226745" cy="30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45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7170" y="1816276"/>
            <a:ext cx="8646795" cy="427337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Elevated overdose risk associated with combined use of pregabalin and opioids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170" y="347792"/>
            <a:ext cx="7886700" cy="1275455"/>
          </a:xfrm>
        </p:spPr>
        <p:txBody>
          <a:bodyPr>
            <a:normAutofit/>
          </a:bodyPr>
          <a:lstStyle/>
          <a:p>
            <a:r>
              <a:rPr lang="en-US" dirty="0"/>
              <a:t>Implications</a:t>
            </a:r>
          </a:p>
        </p:txBody>
      </p:sp>
    </p:spTree>
    <p:extLst>
      <p:ext uri="{BB962C8B-B14F-4D97-AF65-F5344CB8AC3E}">
        <p14:creationId xmlns:p14="http://schemas.microsoft.com/office/powerpoint/2010/main" val="1780201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7170" y="1816276"/>
            <a:ext cx="8646795" cy="427337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Elevated overdose risk associated with combined use of pregabalin and opioids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Harm reduction messages re: concomitant use of opioids and pregabalin (consumers and prescribers), incorporated into existing overdose materials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170" y="347792"/>
            <a:ext cx="7886700" cy="1275455"/>
          </a:xfrm>
        </p:spPr>
        <p:txBody>
          <a:bodyPr>
            <a:normAutofit/>
          </a:bodyPr>
          <a:lstStyle/>
          <a:p>
            <a:r>
              <a:rPr lang="en-US" dirty="0"/>
              <a:t>Implications</a:t>
            </a:r>
          </a:p>
        </p:txBody>
      </p:sp>
    </p:spTree>
    <p:extLst>
      <p:ext uri="{BB962C8B-B14F-4D97-AF65-F5344CB8AC3E}">
        <p14:creationId xmlns:p14="http://schemas.microsoft.com/office/powerpoint/2010/main" val="2106400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7170" y="1804846"/>
            <a:ext cx="8646795" cy="437878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Elevated overdose risk associated with combined use of pregabalin and opioids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Harm reduction messages re: concomitant use of opioids and pregabalin (consumers and prescribers)</a:t>
            </a:r>
          </a:p>
          <a:p>
            <a:endParaRPr lang="en-AU" dirty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>
                  <a:lumMod val="75000"/>
                </a:schemeClr>
              </a:solidFill>
            </a:endParaRPr>
          </a:p>
          <a:p>
            <a:endParaRPr lang="en-AU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170" y="347792"/>
            <a:ext cx="7886700" cy="1275455"/>
          </a:xfrm>
        </p:spPr>
        <p:txBody>
          <a:bodyPr>
            <a:normAutofit/>
          </a:bodyPr>
          <a:lstStyle/>
          <a:p>
            <a:r>
              <a:rPr lang="en-US" dirty="0"/>
              <a:t>Implications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71BAF4-EC14-4278-AC3D-835BD2410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81" y="3599234"/>
            <a:ext cx="7204040" cy="21222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D5C2FE-A6CE-4C10-9C72-62347366CDCF}"/>
              </a:ext>
            </a:extLst>
          </p:cNvPr>
          <p:cNvSpPr txBox="1"/>
          <p:nvPr/>
        </p:nvSpPr>
        <p:spPr>
          <a:xfrm>
            <a:off x="7421210" y="4975828"/>
            <a:ext cx="1804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i="1" dirty="0" err="1">
                <a:solidFill>
                  <a:schemeClr val="bg1">
                    <a:lumMod val="50000"/>
                  </a:schemeClr>
                </a:solidFill>
              </a:rPr>
              <a:t>Molero</a:t>
            </a:r>
            <a:r>
              <a:rPr lang="en-AU" sz="1200" i="1" dirty="0">
                <a:solidFill>
                  <a:schemeClr val="bg1">
                    <a:lumMod val="50000"/>
                  </a:schemeClr>
                </a:solidFill>
              </a:rPr>
              <a:t> et al BMJ 2019; 365: l2147 </a:t>
            </a:r>
            <a:endParaRPr lang="en-AU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66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E7E-B88D-4AE8-8ADB-FDD442A48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56" y="357223"/>
            <a:ext cx="8421053" cy="982412"/>
          </a:xfrm>
        </p:spPr>
        <p:txBody>
          <a:bodyPr/>
          <a:lstStyle/>
          <a:p>
            <a:r>
              <a:rPr lang="en-AU" dirty="0"/>
              <a:t>Disclosures and acknowledgements</a:t>
            </a:r>
          </a:p>
        </p:txBody>
      </p:sp>
      <p:pic>
        <p:nvPicPr>
          <p:cNvPr id="5" name="Picture 4" descr="Logo - unsw_ndarc-DT_landscape">
            <a:extLst>
              <a:ext uri="{FF2B5EF4-FFF2-40B4-BE49-F238E27FC236}">
                <a16:creationId xmlns:a16="http://schemas.microsoft.com/office/drawing/2014/main" id="{DFD77009-469F-4CDB-8767-D3B48C983D4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495" y="6294437"/>
            <a:ext cx="1824514" cy="474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UQ logo col">
            <a:extLst>
              <a:ext uri="{FF2B5EF4-FFF2-40B4-BE49-F238E27FC236}">
                <a16:creationId xmlns:a16="http://schemas.microsoft.com/office/drawing/2014/main" id="{B3647425-D2E4-4D28-AFD1-ED5F72663DE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963" y="6209681"/>
            <a:ext cx="413861" cy="474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Burnet Logo">
            <a:extLst>
              <a:ext uri="{FF2B5EF4-FFF2-40B4-BE49-F238E27FC236}">
                <a16:creationId xmlns:a16="http://schemas.microsoft.com/office/drawing/2014/main" id="{CEA23B05-BF2D-42CD-9770-50479366ADD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777" y="6173585"/>
            <a:ext cx="530543" cy="491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Image result for curtin university logo">
            <a:extLst>
              <a:ext uri="{FF2B5EF4-FFF2-40B4-BE49-F238E27FC236}">
                <a16:creationId xmlns:a16="http://schemas.microsoft.com/office/drawing/2014/main" id="{6D6423F6-5A30-4969-83F3-E9342C84B2C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552" y="6169957"/>
            <a:ext cx="435769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NDRI logo copy">
            <a:extLst>
              <a:ext uri="{FF2B5EF4-FFF2-40B4-BE49-F238E27FC236}">
                <a16:creationId xmlns:a16="http://schemas.microsoft.com/office/drawing/2014/main" id="{5C60CBAD-5EF5-40C1-B822-40710DC4757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996" y="6405995"/>
            <a:ext cx="452914" cy="259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Utas_vert">
            <a:extLst>
              <a:ext uri="{FF2B5EF4-FFF2-40B4-BE49-F238E27FC236}">
                <a16:creationId xmlns:a16="http://schemas.microsoft.com/office/drawing/2014/main" id="{A756980A-CE83-4C8D-AEAE-83385F324C9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601" y="6287151"/>
            <a:ext cx="239554" cy="39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cid:image018.jpg@01CBC39A.E1A6B550">
            <a:extLst>
              <a:ext uri="{FF2B5EF4-FFF2-40B4-BE49-F238E27FC236}">
                <a16:creationId xmlns:a16="http://schemas.microsoft.com/office/drawing/2014/main" id="{FE0CF0FF-FC50-4734-A2BA-9F2AC3D8EFB6}"/>
              </a:ext>
            </a:extLst>
          </p:cNvPr>
          <p:cNvPicPr/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8334291" y="6294437"/>
            <a:ext cx="36211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0D6CC205-957B-406C-8FD6-FD0A533A3356}"/>
              </a:ext>
            </a:extLst>
          </p:cNvPr>
          <p:cNvSpPr txBox="1">
            <a:spLocks/>
          </p:cNvSpPr>
          <p:nvPr/>
        </p:nvSpPr>
        <p:spPr>
          <a:xfrm>
            <a:off x="197167" y="1419942"/>
            <a:ext cx="8848249" cy="47500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2200" dirty="0"/>
              <a:t>AP – untied educational grant from Seqirus and </a:t>
            </a:r>
            <a:r>
              <a:rPr lang="en-AU" sz="2200" dirty="0" err="1"/>
              <a:t>Mundipharma</a:t>
            </a:r>
            <a:r>
              <a:rPr lang="en-AU" sz="2200" dirty="0"/>
              <a:t> for study of opioid medications</a:t>
            </a:r>
          </a:p>
          <a:p>
            <a:pPr marL="0" indent="0">
              <a:buNone/>
            </a:pPr>
            <a:r>
              <a:rPr lang="en-AU" sz="2200" dirty="0"/>
              <a:t>RS – untied educational grant from Seqirus for study of opioid medications</a:t>
            </a:r>
          </a:p>
          <a:p>
            <a:pPr marL="0" indent="0">
              <a:buNone/>
            </a:pPr>
            <a:r>
              <a:rPr lang="en-AU" sz="2200" dirty="0"/>
              <a:t>SM – untied educational grant from Seqirus for study of opioid medications</a:t>
            </a:r>
          </a:p>
          <a:p>
            <a:pPr marL="0" indent="0">
              <a:buNone/>
            </a:pPr>
            <a:r>
              <a:rPr lang="en-AU" sz="2200" dirty="0"/>
              <a:t>RB – untied educational grant from </a:t>
            </a:r>
            <a:r>
              <a:rPr lang="en-AU" sz="2200" dirty="0" err="1"/>
              <a:t>Mundipharma</a:t>
            </a:r>
            <a:r>
              <a:rPr lang="en-AU" sz="2200" dirty="0"/>
              <a:t> and Indivior for study of opioid medications</a:t>
            </a:r>
          </a:p>
          <a:p>
            <a:pPr marL="0" indent="0">
              <a:buNone/>
            </a:pPr>
            <a:r>
              <a:rPr lang="en-AU" sz="2200" dirty="0"/>
              <a:t>PD – untied educational grant from Indivior/investigator grant from Gilead Sciences </a:t>
            </a:r>
          </a:p>
          <a:p>
            <a:pPr marL="0" indent="0">
              <a:buNone/>
            </a:pPr>
            <a:r>
              <a:rPr lang="en-AU" sz="2200" dirty="0"/>
              <a:t>GC – untied educational grant from Indivior for study of opioid medications</a:t>
            </a:r>
          </a:p>
          <a:p>
            <a:pPr marL="0" indent="0">
              <a:buNone/>
            </a:pPr>
            <a:r>
              <a:rPr lang="en-AU" sz="2200" dirty="0"/>
              <a:t>No pharmaceutical grants were received for this study.  </a:t>
            </a:r>
          </a:p>
          <a:p>
            <a:pPr marL="0" indent="0" algn="ctr">
              <a:buNone/>
            </a:pPr>
            <a:r>
              <a:rPr lang="en-AU" sz="2200" b="1" dirty="0"/>
              <a:t>These parties had no role in the study design, conduct and reporting</a:t>
            </a:r>
            <a:r>
              <a:rPr lang="en-AU" sz="2200" dirty="0"/>
              <a:t>. </a:t>
            </a:r>
          </a:p>
          <a:p>
            <a:endParaRPr lang="en-AU" sz="2200" dirty="0"/>
          </a:p>
          <a:p>
            <a:endParaRPr lang="en-AU" sz="2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903A9F-78EE-4785-BA16-1BEC74F13782}"/>
              </a:ext>
            </a:extLst>
          </p:cNvPr>
          <p:cNvSpPr/>
          <p:nvPr/>
        </p:nvSpPr>
        <p:spPr>
          <a:xfrm>
            <a:off x="6455433" y="5587899"/>
            <a:ext cx="2459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AU" altLang="en-US" dirty="0">
                <a:hlinkClick r:id="rId11"/>
              </a:rPr>
              <a:t>rachels@unsw.edu.au</a:t>
            </a:r>
            <a:r>
              <a:rPr lang="en-AU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894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72"/>
    </mc:Choice>
    <mc:Fallback xmlns="">
      <p:transition spd="slow" advTm="83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048BA-7BF4-4945-BDF0-CBC156CB7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876" y="1557660"/>
            <a:ext cx="8838248" cy="47500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Gamma‐aminobutyric acid (GABA) analogue that has analgesic and anti-convulsant effects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/>
          </a:p>
          <a:p>
            <a:endParaRPr lang="en-AU">
              <a:cs typeface="Arial"/>
            </a:endParaRPr>
          </a:p>
          <a:p>
            <a:endParaRPr lang="en-AU">
              <a:cs typeface="Arial"/>
            </a:endParaRPr>
          </a:p>
          <a:p>
            <a:endParaRPr lang="en-AU">
              <a:cs typeface="Arial"/>
            </a:endParaRPr>
          </a:p>
          <a:p>
            <a:endParaRPr lang="en-AU">
              <a:cs typeface="Arial"/>
            </a:endParaRPr>
          </a:p>
          <a:p>
            <a:endParaRPr lang="en-AU" sz="1000">
              <a:cs typeface="Arial"/>
            </a:endParaRPr>
          </a:p>
          <a:p>
            <a:endParaRPr lang="en-AU" sz="100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9B7D52-68CE-4F3F-8C5D-885E9B6E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9807"/>
            <a:ext cx="7886700" cy="874952"/>
          </a:xfrm>
        </p:spPr>
        <p:txBody>
          <a:bodyPr>
            <a:normAutofit fontScale="90000"/>
          </a:bodyPr>
          <a:lstStyle/>
          <a:p>
            <a:r>
              <a:rPr lang="en-AU" dirty="0"/>
              <a:t>Background: </a:t>
            </a:r>
            <a:r>
              <a:rPr lang="en-AU" dirty="0" err="1"/>
              <a:t>Pregabalin</a:t>
            </a:r>
            <a:r>
              <a:rPr lang="en-AU" dirty="0"/>
              <a:t> in Australia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BA3CD-1EBC-4568-9654-17F3C461C333}"/>
              </a:ext>
            </a:extLst>
          </p:cNvPr>
          <p:cNvSpPr txBox="1"/>
          <p:nvPr/>
        </p:nvSpPr>
        <p:spPr>
          <a:xfrm>
            <a:off x="4572001" y="612300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/>
          </a:p>
        </p:txBody>
      </p:sp>
      <p:pic>
        <p:nvPicPr>
          <p:cNvPr id="8" name="Picture 7" descr="A close up of a device&#10;&#10;Description automatically generated">
            <a:extLst>
              <a:ext uri="{FF2B5EF4-FFF2-40B4-BE49-F238E27FC236}">
                <a16:creationId xmlns:a16="http://schemas.microsoft.com/office/drawing/2014/main" id="{BF508E2A-ADEF-4844-8625-9877F6D2C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18" y="5351141"/>
            <a:ext cx="1460306" cy="155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10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048BA-7BF4-4945-BDF0-CBC156CB7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876" y="1557660"/>
            <a:ext cx="8838248" cy="47500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Gamma‐aminobutyric acid (GABA) analogue that has analgesic and anti-convulsant effects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Registered in Australia in 2005 as a Schedule 4 (prescription only) medicine for treatment of neuropathic pain and epilepsy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sz="1000" dirty="0">
              <a:cs typeface="Arial"/>
            </a:endParaRPr>
          </a:p>
          <a:p>
            <a:endParaRPr lang="en-AU" sz="100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9B7D52-68CE-4F3F-8C5D-885E9B6E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9807"/>
            <a:ext cx="7886700" cy="874952"/>
          </a:xfrm>
        </p:spPr>
        <p:txBody>
          <a:bodyPr>
            <a:normAutofit fontScale="90000"/>
          </a:bodyPr>
          <a:lstStyle/>
          <a:p>
            <a:r>
              <a:rPr lang="en-AU" dirty="0"/>
              <a:t>Background: Pregabalin in Australia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BA3CD-1EBC-4568-9654-17F3C461C333}"/>
              </a:ext>
            </a:extLst>
          </p:cNvPr>
          <p:cNvSpPr txBox="1"/>
          <p:nvPr/>
        </p:nvSpPr>
        <p:spPr>
          <a:xfrm>
            <a:off x="4572001" y="612300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/>
          </a:p>
        </p:txBody>
      </p:sp>
      <p:pic>
        <p:nvPicPr>
          <p:cNvPr id="5" name="Picture 4" descr="A close up of a device&#10;&#10;Description automatically generated">
            <a:extLst>
              <a:ext uri="{FF2B5EF4-FFF2-40B4-BE49-F238E27FC236}">
                <a16:creationId xmlns:a16="http://schemas.microsoft.com/office/drawing/2014/main" id="{F61940B5-5C7B-48B9-A6DD-99DCB945F6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18" y="5351141"/>
            <a:ext cx="1460306" cy="155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2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048BA-7BF4-4945-BDF0-CBC156CB7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876" y="1375826"/>
            <a:ext cx="8838248" cy="49318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Gamma‐aminobutyric acid (GABA) analogue that has analgesic and anti-convulsant effects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Registered in Australia in 2005 as a Schedule 4 (prescription only) medicine for treatment of neuropathic pain and epilepsy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sz="1000" dirty="0">
              <a:cs typeface="Arial"/>
            </a:endParaRPr>
          </a:p>
          <a:p>
            <a:endParaRPr lang="en-AU" sz="100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9B7D52-68CE-4F3F-8C5D-885E9B6E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9807"/>
            <a:ext cx="7886700" cy="874952"/>
          </a:xfrm>
        </p:spPr>
        <p:txBody>
          <a:bodyPr>
            <a:normAutofit fontScale="90000"/>
          </a:bodyPr>
          <a:lstStyle/>
          <a:p>
            <a:r>
              <a:rPr lang="en-AU" dirty="0"/>
              <a:t>Background: Pregabalin in Australia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BA3CD-1EBC-4568-9654-17F3C461C333}"/>
              </a:ext>
            </a:extLst>
          </p:cNvPr>
          <p:cNvSpPr txBox="1"/>
          <p:nvPr/>
        </p:nvSpPr>
        <p:spPr>
          <a:xfrm>
            <a:off x="4572001" y="612300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/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567E39DC-E0B3-48ED-9382-B5E9B1EE66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" y="3290659"/>
            <a:ext cx="8754059" cy="27518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353827-3DBC-45E4-9B58-8A938D0B5449}"/>
              </a:ext>
            </a:extLst>
          </p:cNvPr>
          <p:cNvSpPr txBox="1"/>
          <p:nvPr/>
        </p:nvSpPr>
        <p:spPr>
          <a:xfrm>
            <a:off x="1807414" y="3050095"/>
            <a:ext cx="238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Monthly dispensing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CD9B16-3B86-454B-9F94-04090F64ABAB}"/>
              </a:ext>
            </a:extLst>
          </p:cNvPr>
          <p:cNvSpPr txBox="1"/>
          <p:nvPr/>
        </p:nvSpPr>
        <p:spPr>
          <a:xfrm>
            <a:off x="5112886" y="2967493"/>
            <a:ext cx="4031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Intentional poisonings reported to NSWPIC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33EEEE-AE74-461D-AD06-8B69683DDEBF}"/>
              </a:ext>
            </a:extLst>
          </p:cNvPr>
          <p:cNvSpPr txBox="1"/>
          <p:nvPr/>
        </p:nvSpPr>
        <p:spPr>
          <a:xfrm>
            <a:off x="4089337" y="5857808"/>
            <a:ext cx="51420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r>
              <a:rPr lang="en-AU" sz="1400" i="1" dirty="0"/>
              <a:t>Cairns R, Schaffer AL, Ryan N, et al. Rising pregabalin use and misuse in Australia: trends in utilization and intentional poisonings. Addiction 2018; </a:t>
            </a:r>
            <a:r>
              <a:rPr lang="en-AU" sz="1400" i="1" dirty="0">
                <a:hlinkClick r:id="rId4"/>
              </a:rPr>
              <a:t>https://doi.org/10.1111/add.14412</a:t>
            </a:r>
            <a:r>
              <a:rPr lang="en-AU" sz="1400" i="1" dirty="0"/>
              <a:t>. 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06385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048BA-7BF4-4945-BDF0-CBC156CB7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876" y="1557660"/>
            <a:ext cx="8838248" cy="47500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Examine patterns of pregabalin use (prescribed and not prescribed) among a sample of people who frequently inject drugs (PWID) in Australia. 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228600"/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sz="1000" dirty="0">
              <a:cs typeface="Arial"/>
            </a:endParaRPr>
          </a:p>
          <a:p>
            <a:endParaRPr lang="en-AU" sz="100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9B7D52-68CE-4F3F-8C5D-885E9B6E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9807"/>
            <a:ext cx="7886700" cy="874952"/>
          </a:xfrm>
        </p:spPr>
        <p:txBody>
          <a:bodyPr/>
          <a:lstStyle/>
          <a:p>
            <a:r>
              <a:rPr lang="en-AU" dirty="0"/>
              <a:t>Aims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BA3CD-1EBC-4568-9654-17F3C461C333}"/>
              </a:ext>
            </a:extLst>
          </p:cNvPr>
          <p:cNvSpPr txBox="1"/>
          <p:nvPr/>
        </p:nvSpPr>
        <p:spPr>
          <a:xfrm>
            <a:off x="4572001" y="612300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475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048BA-7BF4-4945-BDF0-CBC156CB7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876" y="1557660"/>
            <a:ext cx="8838248" cy="47500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Examine patterns of pregabalin use (prescribed and not prescribed) among a sample of people who frequently inject drugs (PWID) in Australia. 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Identify correlates of prescribed and non-prescribed pregabalin use among PWID.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dirty="0"/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dirty="0">
              <a:cs typeface="Arial"/>
            </a:endParaRPr>
          </a:p>
          <a:p>
            <a:endParaRPr lang="en-AU" sz="1000" dirty="0">
              <a:cs typeface="Arial"/>
            </a:endParaRPr>
          </a:p>
          <a:p>
            <a:endParaRPr lang="en-AU" sz="100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9B7D52-68CE-4F3F-8C5D-885E9B6E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9807"/>
            <a:ext cx="7886700" cy="874952"/>
          </a:xfrm>
        </p:spPr>
        <p:txBody>
          <a:bodyPr/>
          <a:lstStyle/>
          <a:p>
            <a:r>
              <a:rPr lang="en-AU" dirty="0"/>
              <a:t>Aims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BA3CD-1EBC-4568-9654-17F3C461C333}"/>
              </a:ext>
            </a:extLst>
          </p:cNvPr>
          <p:cNvSpPr txBox="1"/>
          <p:nvPr/>
        </p:nvSpPr>
        <p:spPr>
          <a:xfrm>
            <a:off x="4572001" y="612300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600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7BD69AF-0FAE-4FCF-9E7C-1E62CFF7D9D3}"/>
              </a:ext>
            </a:extLst>
          </p:cNvPr>
          <p:cNvSpPr/>
          <p:nvPr/>
        </p:nvSpPr>
        <p:spPr>
          <a:xfrm>
            <a:off x="1051342" y="190322"/>
            <a:ext cx="7595729" cy="624965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AU" dirty="0">
                <a:solidFill>
                  <a:schemeClr val="dk1">
                    <a:alpha val="25000"/>
                  </a:schemeClr>
                </a:solidFill>
              </a:rPr>
              <a:t>To establish, maintain, and continuously improve monitoring of trends in illicit drug use, harms, and markets across Australia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F9A481E-7939-49A1-BB6E-9D1F497B58D6}"/>
              </a:ext>
            </a:extLst>
          </p:cNvPr>
          <p:cNvSpPr/>
          <p:nvPr/>
        </p:nvSpPr>
        <p:spPr>
          <a:xfrm>
            <a:off x="1051342" y="903898"/>
            <a:ext cx="1812465" cy="969871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National Monitoring: Secondary Data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542F665-D42C-49AC-A101-67C222DE5B91}"/>
              </a:ext>
            </a:extLst>
          </p:cNvPr>
          <p:cNvSpPr/>
          <p:nvPr/>
        </p:nvSpPr>
        <p:spPr>
          <a:xfrm>
            <a:off x="2966844" y="903898"/>
            <a:ext cx="1839064" cy="941883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Jurisdictional Monitoring: Secondary Data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94998D-E806-4BE4-BD2B-A2642B3BE2A8}"/>
              </a:ext>
            </a:extLst>
          </p:cNvPr>
          <p:cNvSpPr/>
          <p:nvPr/>
        </p:nvSpPr>
        <p:spPr>
          <a:xfrm>
            <a:off x="4908945" y="907325"/>
            <a:ext cx="1839064" cy="88958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AU" b="1" dirty="0"/>
              <a:t>Sentinel Sample Monitoring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80FE19D-D2BB-4F3A-AB73-283234220ACC}"/>
              </a:ext>
            </a:extLst>
          </p:cNvPr>
          <p:cNvSpPr/>
          <p:nvPr/>
        </p:nvSpPr>
        <p:spPr>
          <a:xfrm>
            <a:off x="6851044" y="903899"/>
            <a:ext cx="1839064" cy="899306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Online Monitoring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514ED31-4768-45EF-A8C3-F31388F7933A}"/>
              </a:ext>
            </a:extLst>
          </p:cNvPr>
          <p:cNvSpPr/>
          <p:nvPr/>
        </p:nvSpPr>
        <p:spPr>
          <a:xfrm>
            <a:off x="1039888" y="1961989"/>
            <a:ext cx="1852364" cy="3259644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Mortality Data</a:t>
            </a:r>
          </a:p>
          <a:p>
            <a:pPr algn="ctr"/>
            <a:r>
              <a:rPr lang="en-AU" sz="1400" dirty="0">
                <a:solidFill>
                  <a:schemeClr val="dk1">
                    <a:alpha val="25000"/>
                  </a:schemeClr>
                </a:solidFill>
              </a:rPr>
              <a:t>Drug-induced deaths from registry and coronial data</a:t>
            </a:r>
          </a:p>
          <a:p>
            <a:pPr algn="ctr"/>
            <a:endParaRPr lang="en-AU" sz="45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Hospitalisation Data</a:t>
            </a:r>
          </a:p>
          <a:p>
            <a:pPr algn="ctr"/>
            <a:r>
              <a:rPr lang="en-AU" sz="1400" dirty="0">
                <a:solidFill>
                  <a:schemeClr val="dk1">
                    <a:alpha val="25000"/>
                  </a:schemeClr>
                </a:solidFill>
              </a:rPr>
              <a:t>Drug-induced hospitalisations</a:t>
            </a:r>
          </a:p>
          <a:p>
            <a:pPr algn="ctr"/>
            <a:endParaRPr lang="en-AU" sz="450" b="1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Other Sources</a:t>
            </a:r>
          </a:p>
          <a:p>
            <a:pPr algn="ctr"/>
            <a:r>
              <a:rPr lang="en-AU" sz="1400" dirty="0">
                <a:solidFill>
                  <a:schemeClr val="dk1">
                    <a:alpha val="25000"/>
                  </a:schemeClr>
                </a:solidFill>
              </a:rPr>
              <a:t>Household survey, treatment data etc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920D971-674A-4919-8609-0BE46F9FF371}"/>
              </a:ext>
            </a:extLst>
          </p:cNvPr>
          <p:cNvSpPr/>
          <p:nvPr/>
        </p:nvSpPr>
        <p:spPr>
          <a:xfrm>
            <a:off x="3003843" y="1958789"/>
            <a:ext cx="1812465" cy="3268103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AU" sz="14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r>
              <a:rPr lang="en-AU" sz="1400" dirty="0">
                <a:solidFill>
                  <a:schemeClr val="dk1">
                    <a:alpha val="25000"/>
                  </a:schemeClr>
                </a:solidFill>
              </a:rPr>
              <a:t>Various sources assessing drug use and harms at the population-level (e.g., emergency department presentations) and subpopulation level (e.g., needle-syringe program visits)</a:t>
            </a:r>
            <a:endParaRPr lang="en-AU" sz="1400" b="1" u="sng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AB8B057-F84A-46F8-BAB9-2D6A1BB26E56}"/>
              </a:ext>
            </a:extLst>
          </p:cNvPr>
          <p:cNvSpPr/>
          <p:nvPr/>
        </p:nvSpPr>
        <p:spPr>
          <a:xfrm>
            <a:off x="4895645" y="1853832"/>
            <a:ext cx="1839064" cy="341376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AU" b="1" dirty="0"/>
              <a:t>Illicit Drug Reporting System (IDRS)</a:t>
            </a:r>
          </a:p>
          <a:p>
            <a:pPr algn="ctr"/>
            <a:r>
              <a:rPr lang="en-AU" sz="1400" dirty="0"/>
              <a:t>Annual interviews with people who inject drugs (IDRS)</a:t>
            </a:r>
          </a:p>
          <a:p>
            <a:pPr algn="ctr"/>
            <a:r>
              <a:rPr lang="en-AU" sz="1400" b="1" dirty="0"/>
              <a:t>~900 per/year</a:t>
            </a:r>
          </a:p>
          <a:p>
            <a:pPr algn="ctr"/>
            <a:endParaRPr lang="en-AU" sz="450" b="1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D5D6581-B425-4D5B-BEF6-DDEB3C284A89}"/>
              </a:ext>
            </a:extLst>
          </p:cNvPr>
          <p:cNvSpPr/>
          <p:nvPr/>
        </p:nvSpPr>
        <p:spPr>
          <a:xfrm>
            <a:off x="6846300" y="1853832"/>
            <a:ext cx="1897794" cy="3367801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 err="1">
                <a:solidFill>
                  <a:schemeClr val="dk1">
                    <a:alpha val="25000"/>
                  </a:schemeClr>
                </a:solidFill>
              </a:rPr>
              <a:t>Cryptomarket</a:t>
            </a:r>
            <a:r>
              <a:rPr lang="en-AU" b="1" dirty="0">
                <a:solidFill>
                  <a:schemeClr val="dk1">
                    <a:alpha val="25000"/>
                  </a:schemeClr>
                </a:solidFill>
              </a:rPr>
              <a:t> Data</a:t>
            </a:r>
          </a:p>
          <a:p>
            <a:pPr algn="ctr"/>
            <a:r>
              <a:rPr lang="en-AU" sz="1400" dirty="0">
                <a:solidFill>
                  <a:schemeClr val="dk1">
                    <a:alpha val="25000"/>
                  </a:schemeClr>
                </a:solidFill>
              </a:rPr>
              <a:t>Scraping listings on darknet drug markets</a:t>
            </a:r>
          </a:p>
          <a:p>
            <a:pPr algn="ctr"/>
            <a:endParaRPr lang="en-AU" sz="450" b="1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en-AU" sz="450" b="1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C0E30D0-2EF3-43DA-8C3F-B55C49A441E8}"/>
              </a:ext>
            </a:extLst>
          </p:cNvPr>
          <p:cNvSpPr/>
          <p:nvPr/>
        </p:nvSpPr>
        <p:spPr>
          <a:xfrm>
            <a:off x="3306037" y="6032164"/>
            <a:ext cx="2981132" cy="361962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920" dirty="0">
                <a:solidFill>
                  <a:schemeClr val="dk1">
                    <a:alpha val="25000"/>
                  </a:schemeClr>
                </a:solidFill>
              </a:rPr>
              <a:t>Analytical reports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20DD8E5-97B0-49D9-9C0B-3BEB53589831}"/>
              </a:ext>
            </a:extLst>
          </p:cNvPr>
          <p:cNvSpPr/>
          <p:nvPr/>
        </p:nvSpPr>
        <p:spPr>
          <a:xfrm>
            <a:off x="1051342" y="5380603"/>
            <a:ext cx="7595729" cy="538553"/>
          </a:xfrm>
          <a:prstGeom prst="roundRect">
            <a:avLst/>
          </a:prstGeom>
          <a:solidFill>
            <a:schemeClr val="bg1">
              <a:lumMod val="75000"/>
              <a:alpha val="77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920" dirty="0">
                <a:solidFill>
                  <a:schemeClr val="dk1">
                    <a:alpha val="25000"/>
                  </a:schemeClr>
                </a:solidFill>
              </a:rPr>
              <a:t>Input from researchers, national stakeholders, and jurisdiction stakeholders to inform priority research questions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B0DF88-7C0F-4E43-A09A-88B39C56789E}"/>
              </a:ext>
            </a:extLst>
          </p:cNvPr>
          <p:cNvSpPr txBox="1"/>
          <p:nvPr/>
        </p:nvSpPr>
        <p:spPr>
          <a:xfrm>
            <a:off x="538571" y="190322"/>
            <a:ext cx="409583" cy="739856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noAutofit/>
          </a:bodyPr>
          <a:lstStyle/>
          <a:p>
            <a:pPr algn="ctr"/>
            <a:r>
              <a:rPr lang="en-AU" sz="2160" b="1" dirty="0"/>
              <a:t>AIM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EEA268-D8C2-4231-9DCD-921558F755EB}"/>
              </a:ext>
            </a:extLst>
          </p:cNvPr>
          <p:cNvSpPr txBox="1"/>
          <p:nvPr/>
        </p:nvSpPr>
        <p:spPr>
          <a:xfrm>
            <a:off x="538571" y="903899"/>
            <a:ext cx="409583" cy="4154806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noAutofit/>
          </a:bodyPr>
          <a:lstStyle/>
          <a:p>
            <a:pPr algn="ctr"/>
            <a:r>
              <a:rPr lang="en-AU" sz="2160" b="1" dirty="0"/>
              <a:t>DATA SOURCES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02A55C-537E-495A-BD7B-7DC421E4CC28}"/>
              </a:ext>
            </a:extLst>
          </p:cNvPr>
          <p:cNvSpPr txBox="1"/>
          <p:nvPr/>
        </p:nvSpPr>
        <p:spPr>
          <a:xfrm>
            <a:off x="538722" y="5058705"/>
            <a:ext cx="409583" cy="118235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noAutofit/>
          </a:bodyPr>
          <a:lstStyle/>
          <a:p>
            <a:pPr algn="ctr"/>
            <a:r>
              <a:rPr lang="en-AU" sz="1920" b="1" dirty="0"/>
              <a:t>OUTPUT</a:t>
            </a:r>
          </a:p>
        </p:txBody>
      </p:sp>
    </p:spTree>
    <p:extLst>
      <p:ext uri="{BB962C8B-B14F-4D97-AF65-F5344CB8AC3E}">
        <p14:creationId xmlns:p14="http://schemas.microsoft.com/office/powerpoint/2010/main" val="206299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674"/>
    </mc:Choice>
    <mc:Fallback xmlns="">
      <p:transition spd="slow" advTm="1467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CC5BFD-9EB7-4CAF-A6BF-ED6882142678}"/>
              </a:ext>
            </a:extLst>
          </p:cNvPr>
          <p:cNvSpPr txBox="1">
            <a:spLocks/>
          </p:cNvSpPr>
          <p:nvPr/>
        </p:nvSpPr>
        <p:spPr>
          <a:xfrm>
            <a:off x="270293" y="2306256"/>
            <a:ext cx="8603414" cy="809296"/>
          </a:xfrm>
          <a:prstGeom prst="rect">
            <a:avLst/>
          </a:prstGeom>
        </p:spPr>
        <p:txBody>
          <a:bodyPr anchor="b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400"/>
              </a:spcAft>
              <a:buNone/>
            </a:pPr>
            <a:r>
              <a:rPr lang="en-AU" altLang="en-US" sz="3200" dirty="0">
                <a:solidFill>
                  <a:schemeClr val="accent1">
                    <a:lumMod val="50000"/>
                  </a:schemeClr>
                </a:solidFill>
                <a:latin typeface="Sommet" panose="02000505000000020004" pitchFamily="50" charset="0"/>
                <a:ea typeface="Microsoft Sans Serif" charset="0"/>
                <a:cs typeface="Arial" charset="0"/>
              </a:rPr>
              <a:t>Aim 1: Patterns of pregabalin use, 2018-2019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760E1F3-29CC-42B9-8E00-969CCC2BD34A}"/>
              </a:ext>
            </a:extLst>
          </p:cNvPr>
          <p:cNvCxnSpPr>
            <a:cxnSpLocks/>
          </p:cNvCxnSpPr>
          <p:nvPr/>
        </p:nvCxnSpPr>
        <p:spPr>
          <a:xfrm>
            <a:off x="0" y="3311296"/>
            <a:ext cx="8124532" cy="0"/>
          </a:xfrm>
          <a:prstGeom prst="line">
            <a:avLst/>
          </a:prstGeom>
          <a:ln w="114300">
            <a:gradFill flip="none" rotWithShape="1">
              <a:gsLst>
                <a:gs pos="100000">
                  <a:schemeClr val="accent1">
                    <a:lumMod val="75000"/>
                  </a:schemeClr>
                </a:gs>
                <a:gs pos="0">
                  <a:schemeClr val="bg1"/>
                </a:gs>
                <a:gs pos="0">
                  <a:schemeClr val="bg1"/>
                </a:gs>
                <a:gs pos="500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193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E169F7-E79C-4408-BD81-AEDACEC5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58" y="274366"/>
            <a:ext cx="9018442" cy="874952"/>
          </a:xfrm>
        </p:spPr>
        <p:txBody>
          <a:bodyPr>
            <a:normAutofit fontScale="90000"/>
          </a:bodyPr>
          <a:lstStyle/>
          <a:p>
            <a:r>
              <a:rPr lang="en-AU" dirty="0"/>
              <a:t>Past six month pregabalin use, 2018-2019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38F2AB1-0139-474C-BF06-F0164566AD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2507526"/>
              </p:ext>
            </p:extLst>
          </p:nvPr>
        </p:nvGraphicFramePr>
        <p:xfrm>
          <a:off x="381965" y="1481560"/>
          <a:ext cx="8229600" cy="4664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0130AD0-0FBD-4AAB-AB82-2EA9BD8935CE}"/>
              </a:ext>
            </a:extLst>
          </p:cNvPr>
          <p:cNvSpPr/>
          <p:nvPr/>
        </p:nvSpPr>
        <p:spPr>
          <a:xfrm>
            <a:off x="3146863" y="2841356"/>
            <a:ext cx="3838137" cy="3703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0.7% injected: 2018 and 2019</a:t>
            </a:r>
          </a:p>
        </p:txBody>
      </p:sp>
    </p:spTree>
    <p:extLst>
      <p:ext uri="{BB962C8B-B14F-4D97-AF65-F5344CB8AC3E}">
        <p14:creationId xmlns:p14="http://schemas.microsoft.com/office/powerpoint/2010/main" val="23275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ustom 1">
      <a:majorFont>
        <a:latin typeface="Somme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3402</TotalTime>
  <Words>1053</Words>
  <Application>Microsoft Office PowerPoint</Application>
  <PresentationFormat>On-screen Show (4:3)</PresentationFormat>
  <Paragraphs>170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Sommet</vt:lpstr>
      <vt:lpstr>Times</vt:lpstr>
      <vt:lpstr>Office Theme</vt:lpstr>
      <vt:lpstr>1_Office Theme</vt:lpstr>
      <vt:lpstr>PowerPoint Presentation</vt:lpstr>
      <vt:lpstr>Background: Pregabalin in Australia</vt:lpstr>
      <vt:lpstr>Background: Pregabalin in Australia</vt:lpstr>
      <vt:lpstr>Background: Pregabalin in Australia</vt:lpstr>
      <vt:lpstr>Aims</vt:lpstr>
      <vt:lpstr>Aims</vt:lpstr>
      <vt:lpstr>PowerPoint Presentation</vt:lpstr>
      <vt:lpstr>PowerPoint Presentation</vt:lpstr>
      <vt:lpstr>Past six month pregabalin use, 2018-2019 </vt:lpstr>
      <vt:lpstr>Frequency of use, 2018-2019 </vt:lpstr>
      <vt:lpstr>PowerPoint Presentation</vt:lpstr>
      <vt:lpstr>Correlates of pregabalin use, 2018</vt:lpstr>
      <vt:lpstr>Implications</vt:lpstr>
      <vt:lpstr>Implications</vt:lpstr>
      <vt:lpstr>Implications</vt:lpstr>
      <vt:lpstr>Disclosures and 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Sutherland</dc:creator>
  <cp:lastModifiedBy>RAVE AV TOSHIBA A50</cp:lastModifiedBy>
  <cp:revision>56</cp:revision>
  <dcterms:created xsi:type="dcterms:W3CDTF">2019-10-08T04:29:49Z</dcterms:created>
  <dcterms:modified xsi:type="dcterms:W3CDTF">2019-11-11T01:46:45Z</dcterms:modified>
</cp:coreProperties>
</file>