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notesSlides/notesSlide4.xml" ContentType="application/vnd.openxmlformats-officedocument.presentationml.notesSlid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4.xml" ContentType="application/vnd.openxmlformats-officedocument.drawingml.chart+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5.xml" ContentType="application/vnd.openxmlformats-officedocument.presentationml.notesSlid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3" r:id="rId2"/>
    <p:sldId id="270" r:id="rId3"/>
    <p:sldId id="271" r:id="rId4"/>
    <p:sldId id="315"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316" r:id="rId22"/>
    <p:sldId id="317" r:id="rId23"/>
    <p:sldId id="318" r:id="rId24"/>
    <p:sldId id="292" r:id="rId25"/>
    <p:sldId id="293" r:id="rId26"/>
    <p:sldId id="296" r:id="rId27"/>
    <p:sldId id="295" r:id="rId28"/>
    <p:sldId id="297" r:id="rId29"/>
    <p:sldId id="299" r:id="rId30"/>
    <p:sldId id="300" r:id="rId31"/>
    <p:sldId id="301" r:id="rId32"/>
    <p:sldId id="302" r:id="rId33"/>
    <p:sldId id="304" r:id="rId34"/>
    <p:sldId id="314" r:id="rId35"/>
    <p:sldId id="319" r:id="rId36"/>
    <p:sldId id="308" r:id="rId37"/>
    <p:sldId id="309" r:id="rId38"/>
    <p:sldId id="310" r:id="rId39"/>
    <p:sldId id="320" r:id="rId40"/>
    <p:sldId id="311" r:id="rId41"/>
    <p:sldId id="31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57" autoAdjust="0"/>
    <p:restoredTop sz="96301" autoAdjust="0"/>
  </p:normalViewPr>
  <p:slideViewPr>
    <p:cSldViewPr snapToGrid="0" showGuides="1">
      <p:cViewPr varScale="1">
        <p:scale>
          <a:sx n="93" d="100"/>
          <a:sy n="93" d="100"/>
        </p:scale>
        <p:origin x="114" y="372"/>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8.xml"/><Relationship Id="rId1" Type="http://schemas.microsoft.com/office/2011/relationships/chartStyle" Target="style3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Heroin</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8B-4399-8A8A-311B4A5E4E2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C8B-4399-8A8A-311B4A5E4E2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C8B-4399-8A8A-311B4A5E4E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56</c:v>
                </c:pt>
                <c:pt idx="1">
                  <c:v>43</c:v>
                </c:pt>
                <c:pt idx="2">
                  <c:v>30</c:v>
                </c:pt>
                <c:pt idx="3">
                  <c:v>48</c:v>
                </c:pt>
                <c:pt idx="4">
                  <c:v>48</c:v>
                </c:pt>
                <c:pt idx="5">
                  <c:v>57</c:v>
                </c:pt>
                <c:pt idx="6">
                  <c:v>63</c:v>
                </c:pt>
                <c:pt idx="7">
                  <c:v>55</c:v>
                </c:pt>
                <c:pt idx="8">
                  <c:v>53</c:v>
                </c:pt>
                <c:pt idx="9">
                  <c:v>55</c:v>
                </c:pt>
                <c:pt idx="10">
                  <c:v>49</c:v>
                </c:pt>
                <c:pt idx="11">
                  <c:v>44</c:v>
                </c:pt>
                <c:pt idx="12">
                  <c:v>46</c:v>
                </c:pt>
                <c:pt idx="13">
                  <c:v>37</c:v>
                </c:pt>
                <c:pt idx="14">
                  <c:v>37</c:v>
                </c:pt>
                <c:pt idx="15">
                  <c:v>38</c:v>
                </c:pt>
                <c:pt idx="16">
                  <c:v>32</c:v>
                </c:pt>
                <c:pt idx="17">
                  <c:v>38</c:v>
                </c:pt>
                <c:pt idx="18">
                  <c:v>26</c:v>
                </c:pt>
                <c:pt idx="19">
                  <c:v>16</c:v>
                </c:pt>
              </c:numCache>
            </c:numRef>
          </c:val>
          <c:smooth val="0"/>
          <c:extLst>
            <c:ext xmlns:c16="http://schemas.microsoft.com/office/drawing/2014/chart" uri="{C3380CC4-5D6E-409C-BE32-E72D297353CC}">
              <c16:uniqueId val="{00000013-7C8B-4399-8A8A-311B4A5E4E25}"/>
            </c:ext>
          </c:extLst>
        </c:ser>
        <c:ser>
          <c:idx val="1"/>
          <c:order val="1"/>
          <c:tx>
            <c:strRef>
              <c:f>Sheet1!$C$1</c:f>
              <c:strCache>
                <c:ptCount val="1"/>
                <c:pt idx="0">
                  <c:v>Methamphetamine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C8B-4399-8A8A-311B4A5E4E2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7C8B-4399-8A8A-311B4A5E4E2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7C8B-4399-8A8A-311B4A5E4E25}"/>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7B0-4666-8C4B-602BEC7E1AF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30</c:v>
                </c:pt>
                <c:pt idx="1">
                  <c:v>37</c:v>
                </c:pt>
                <c:pt idx="2">
                  <c:v>52</c:v>
                </c:pt>
                <c:pt idx="3">
                  <c:v>33</c:v>
                </c:pt>
                <c:pt idx="4">
                  <c:v>34</c:v>
                </c:pt>
                <c:pt idx="5">
                  <c:v>27</c:v>
                </c:pt>
                <c:pt idx="6">
                  <c:v>13</c:v>
                </c:pt>
                <c:pt idx="7">
                  <c:v>24</c:v>
                </c:pt>
                <c:pt idx="8">
                  <c:v>28</c:v>
                </c:pt>
                <c:pt idx="9">
                  <c:v>32</c:v>
                </c:pt>
                <c:pt idx="10">
                  <c:v>27</c:v>
                </c:pt>
                <c:pt idx="11">
                  <c:v>37</c:v>
                </c:pt>
                <c:pt idx="12">
                  <c:v>39</c:v>
                </c:pt>
                <c:pt idx="13">
                  <c:v>49</c:v>
                </c:pt>
                <c:pt idx="14">
                  <c:v>50</c:v>
                </c:pt>
                <c:pt idx="15">
                  <c:v>41</c:v>
                </c:pt>
                <c:pt idx="16">
                  <c:v>51</c:v>
                </c:pt>
                <c:pt idx="17">
                  <c:v>48</c:v>
                </c:pt>
                <c:pt idx="18">
                  <c:v>58</c:v>
                </c:pt>
                <c:pt idx="19">
                  <c:v>60</c:v>
                </c:pt>
              </c:numCache>
            </c:numRef>
          </c:val>
          <c:smooth val="0"/>
          <c:extLst>
            <c:ext xmlns:c16="http://schemas.microsoft.com/office/drawing/2014/chart" uri="{C3380CC4-5D6E-409C-BE32-E72D297353CC}">
              <c16:uniqueId val="{00000027-7C8B-4399-8A8A-311B4A5E4E25}"/>
            </c:ext>
          </c:extLst>
        </c:ser>
        <c:ser>
          <c:idx val="2"/>
          <c:order val="2"/>
          <c:tx>
            <c:strRef>
              <c:f>Sheet1!$D$1</c:f>
              <c:strCache>
                <c:ptCount val="1"/>
                <c:pt idx="0">
                  <c:v>Morphine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6"/>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3</c:v>
                </c:pt>
                <c:pt idx="1">
                  <c:v>5</c:v>
                </c:pt>
                <c:pt idx="2">
                  <c:v>7</c:v>
                </c:pt>
                <c:pt idx="3">
                  <c:v>8</c:v>
                </c:pt>
                <c:pt idx="4">
                  <c:v>3</c:v>
                </c:pt>
                <c:pt idx="5">
                  <c:v>1</c:v>
                </c:pt>
                <c:pt idx="6">
                  <c:v>9</c:v>
                </c:pt>
                <c:pt idx="7">
                  <c:v>8</c:v>
                </c:pt>
                <c:pt idx="8">
                  <c:v>3</c:v>
                </c:pt>
                <c:pt idx="9">
                  <c:v>2</c:v>
                </c:pt>
                <c:pt idx="10">
                  <c:v>4</c:v>
                </c:pt>
                <c:pt idx="11">
                  <c:v>4</c:v>
                </c:pt>
                <c:pt idx="12">
                  <c:v>4</c:v>
                </c:pt>
                <c:pt idx="13">
                  <c:v>3</c:v>
                </c:pt>
                <c:pt idx="14">
                  <c:v>8</c:v>
                </c:pt>
                <c:pt idx="15">
                  <c:v>5</c:v>
                </c:pt>
                <c:pt idx="16">
                  <c:v>5</c:v>
                </c:pt>
                <c:pt idx="17">
                  <c:v>4</c:v>
                </c:pt>
                <c:pt idx="18">
                  <c:v>1</c:v>
                </c:pt>
                <c:pt idx="19">
                  <c:v>1</c:v>
                </c:pt>
              </c:numCache>
            </c:numRef>
          </c:val>
          <c:smooth val="0"/>
          <c:extLst>
            <c:ext xmlns:c16="http://schemas.microsoft.com/office/drawing/2014/chart" uri="{C3380CC4-5D6E-409C-BE32-E72D297353CC}">
              <c16:uniqueId val="{00000028-7C8B-4399-8A8A-311B4A5E4E25}"/>
            </c:ext>
          </c:extLst>
        </c:ser>
        <c:ser>
          <c:idx val="3"/>
          <c:order val="3"/>
          <c:tx>
            <c:strRef>
              <c:f>Sheet1!$E$1</c:f>
              <c:strCache>
                <c:ptCount val="1"/>
                <c:pt idx="0">
                  <c:v>Cocaine</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ymbol val="circle"/>
            <c:size val="6"/>
            <c:spPr>
              <a:solidFill>
                <a:schemeClr val="accent1">
                  <a:lumMod val="60000"/>
                </a:schemeClr>
              </a:solid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4</c:v>
                </c:pt>
                <c:pt idx="1">
                  <c:v>6</c:v>
                </c:pt>
                <c:pt idx="2">
                  <c:v>4</c:v>
                </c:pt>
                <c:pt idx="3">
                  <c:v>3</c:v>
                </c:pt>
                <c:pt idx="4">
                  <c:v>2</c:v>
                </c:pt>
                <c:pt idx="5">
                  <c:v>4</c:v>
                </c:pt>
                <c:pt idx="6">
                  <c:v>6</c:v>
                </c:pt>
                <c:pt idx="7">
                  <c:v>1</c:v>
                </c:pt>
                <c:pt idx="8">
                  <c:v>5</c:v>
                </c:pt>
                <c:pt idx="9">
                  <c:v>6</c:v>
                </c:pt>
                <c:pt idx="10">
                  <c:v>2</c:v>
                </c:pt>
                <c:pt idx="11">
                  <c:v>1</c:v>
                </c:pt>
                <c:pt idx="12">
                  <c:v>2</c:v>
                </c:pt>
                <c:pt idx="13">
                  <c:v>0</c:v>
                </c:pt>
                <c:pt idx="14">
                  <c:v>0</c:v>
                </c:pt>
                <c:pt idx="15">
                  <c:v>1</c:v>
                </c:pt>
                <c:pt idx="16">
                  <c:v>0</c:v>
                </c:pt>
                <c:pt idx="17">
                  <c:v>2</c:v>
                </c:pt>
                <c:pt idx="18">
                  <c:v>1</c:v>
                </c:pt>
                <c:pt idx="19">
                  <c:v>3</c:v>
                </c:pt>
              </c:numCache>
            </c:numRef>
          </c:val>
          <c:smooth val="0"/>
          <c:extLst>
            <c:ext xmlns:c16="http://schemas.microsoft.com/office/drawing/2014/chart" uri="{C3380CC4-5D6E-409C-BE32-E72D297353CC}">
              <c16:uniqueId val="{0000002A-7C8B-4399-8A8A-311B4A5E4E25}"/>
            </c:ext>
          </c:extLst>
        </c:ser>
        <c:ser>
          <c:idx val="4"/>
          <c:order val="4"/>
          <c:tx>
            <c:strRef>
              <c:f>Sheet1!$F$1</c:f>
              <c:strCache>
                <c:ptCount val="1"/>
                <c:pt idx="0">
                  <c:v>Cannabis</c:v>
                </c:pt>
              </c:strCache>
            </c:strRef>
          </c:tx>
          <c:spPr>
            <a:ln w="25400" cap="rnd" cmpd="sng" algn="ctr">
              <a:solidFill>
                <a:schemeClr val="accent3">
                  <a:lumMod val="60000"/>
                </a:schemeClr>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3">
                    <a:lumMod val="60000"/>
                  </a:schemeClr>
                </a:solidFill>
                <a:prstDash val="solid"/>
                <a:round/>
              </a:ln>
              <a:effectLst>
                <a:outerShdw blurRad="50800" dist="38100" dir="2700000" algn="tl" rotWithShape="0">
                  <a:prstClr val="black">
                    <a:alpha val="40000"/>
                  </a:prstClr>
                </a:outerShdw>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AF7B-42A4-92A4-0144182CEFA0}"/>
                </c:ext>
              </c:extLst>
            </c:dLbl>
            <c:dLbl>
              <c:idx val="1"/>
              <c:delete val="1"/>
              <c:extLst>
                <c:ext xmlns:c15="http://schemas.microsoft.com/office/drawing/2012/chart" uri="{CE6537A1-D6FC-4f65-9D91-7224C49458BB}"/>
                <c:ext xmlns:c16="http://schemas.microsoft.com/office/drawing/2014/chart" uri="{C3380CC4-5D6E-409C-BE32-E72D297353CC}">
                  <c16:uniqueId val="{00000011-AF7B-42A4-92A4-0144182CEFA0}"/>
                </c:ext>
              </c:extLst>
            </c:dLbl>
            <c:dLbl>
              <c:idx val="2"/>
              <c:delete val="1"/>
              <c:extLst>
                <c:ext xmlns:c15="http://schemas.microsoft.com/office/drawing/2012/chart" uri="{CE6537A1-D6FC-4f65-9D91-7224C49458BB}"/>
                <c:ext xmlns:c16="http://schemas.microsoft.com/office/drawing/2014/chart" uri="{C3380CC4-5D6E-409C-BE32-E72D297353CC}">
                  <c16:uniqueId val="{00000010-AF7B-42A4-92A4-0144182CEFA0}"/>
                </c:ext>
              </c:extLst>
            </c:dLbl>
            <c:dLbl>
              <c:idx val="3"/>
              <c:delete val="1"/>
              <c:extLst>
                <c:ext xmlns:c15="http://schemas.microsoft.com/office/drawing/2012/chart" uri="{CE6537A1-D6FC-4f65-9D91-7224C49458BB}"/>
                <c:ext xmlns:c16="http://schemas.microsoft.com/office/drawing/2014/chart" uri="{C3380CC4-5D6E-409C-BE32-E72D297353CC}">
                  <c16:uniqueId val="{0000000F-AF7B-42A4-92A4-0144182CEFA0}"/>
                </c:ext>
              </c:extLst>
            </c:dLbl>
            <c:dLbl>
              <c:idx val="4"/>
              <c:delete val="1"/>
              <c:extLst>
                <c:ext xmlns:c15="http://schemas.microsoft.com/office/drawing/2012/chart" uri="{CE6537A1-D6FC-4f65-9D91-7224C49458BB}"/>
                <c:ext xmlns:c16="http://schemas.microsoft.com/office/drawing/2014/chart" uri="{C3380CC4-5D6E-409C-BE32-E72D297353CC}">
                  <c16:uniqueId val="{0000000E-AF7B-42A4-92A4-0144182CEFA0}"/>
                </c:ext>
              </c:extLst>
            </c:dLbl>
            <c:dLbl>
              <c:idx val="5"/>
              <c:delete val="1"/>
              <c:extLst>
                <c:ext xmlns:c15="http://schemas.microsoft.com/office/drawing/2012/chart" uri="{CE6537A1-D6FC-4f65-9D91-7224C49458BB}"/>
                <c:ext xmlns:c16="http://schemas.microsoft.com/office/drawing/2014/chart" uri="{C3380CC4-5D6E-409C-BE32-E72D297353CC}">
                  <c16:uniqueId val="{0000000D-AF7B-42A4-92A4-0144182CEFA0}"/>
                </c:ext>
              </c:extLst>
            </c:dLbl>
            <c:dLbl>
              <c:idx val="6"/>
              <c:delete val="1"/>
              <c:extLst>
                <c:ext xmlns:c15="http://schemas.microsoft.com/office/drawing/2012/chart" uri="{CE6537A1-D6FC-4f65-9D91-7224C49458BB}"/>
                <c:ext xmlns:c16="http://schemas.microsoft.com/office/drawing/2014/chart" uri="{C3380CC4-5D6E-409C-BE32-E72D297353CC}">
                  <c16:uniqueId val="{0000000C-AF7B-42A4-92A4-0144182CEFA0}"/>
                </c:ext>
              </c:extLst>
            </c:dLbl>
            <c:dLbl>
              <c:idx val="7"/>
              <c:delete val="1"/>
              <c:extLst>
                <c:ext xmlns:c15="http://schemas.microsoft.com/office/drawing/2012/chart" uri="{CE6537A1-D6FC-4f65-9D91-7224C49458BB}"/>
                <c:ext xmlns:c16="http://schemas.microsoft.com/office/drawing/2014/chart" uri="{C3380CC4-5D6E-409C-BE32-E72D297353CC}">
                  <c16:uniqueId val="{0000000B-AF7B-42A4-92A4-0144182CEFA0}"/>
                </c:ext>
              </c:extLst>
            </c:dLbl>
            <c:dLbl>
              <c:idx val="8"/>
              <c:delete val="1"/>
              <c:extLst>
                <c:ext xmlns:c15="http://schemas.microsoft.com/office/drawing/2012/chart" uri="{CE6537A1-D6FC-4f65-9D91-7224C49458BB}"/>
                <c:ext xmlns:c16="http://schemas.microsoft.com/office/drawing/2014/chart" uri="{C3380CC4-5D6E-409C-BE32-E72D297353CC}">
                  <c16:uniqueId val="{0000000A-AF7B-42A4-92A4-0144182CEFA0}"/>
                </c:ext>
              </c:extLst>
            </c:dLbl>
            <c:dLbl>
              <c:idx val="9"/>
              <c:delete val="1"/>
              <c:extLst>
                <c:ext xmlns:c15="http://schemas.microsoft.com/office/drawing/2012/chart" uri="{CE6537A1-D6FC-4f65-9D91-7224C49458BB}"/>
                <c:ext xmlns:c16="http://schemas.microsoft.com/office/drawing/2014/chart" uri="{C3380CC4-5D6E-409C-BE32-E72D297353CC}">
                  <c16:uniqueId val="{00000009-AF7B-42A4-92A4-0144182CEFA0}"/>
                </c:ext>
              </c:extLst>
            </c:dLbl>
            <c:dLbl>
              <c:idx val="10"/>
              <c:delete val="1"/>
              <c:extLst>
                <c:ext xmlns:c15="http://schemas.microsoft.com/office/drawing/2012/chart" uri="{CE6537A1-D6FC-4f65-9D91-7224C49458BB}"/>
                <c:ext xmlns:c16="http://schemas.microsoft.com/office/drawing/2014/chart" uri="{C3380CC4-5D6E-409C-BE32-E72D297353CC}">
                  <c16:uniqueId val="{00000008-AF7B-42A4-92A4-0144182CEFA0}"/>
                </c:ext>
              </c:extLst>
            </c:dLbl>
            <c:dLbl>
              <c:idx val="11"/>
              <c:delete val="1"/>
              <c:extLst>
                <c:ext xmlns:c15="http://schemas.microsoft.com/office/drawing/2012/chart" uri="{CE6537A1-D6FC-4f65-9D91-7224C49458BB}"/>
                <c:ext xmlns:c16="http://schemas.microsoft.com/office/drawing/2014/chart" uri="{C3380CC4-5D6E-409C-BE32-E72D297353CC}">
                  <c16:uniqueId val="{00000007-AF7B-42A4-92A4-0144182CEFA0}"/>
                </c:ext>
              </c:extLst>
            </c:dLbl>
            <c:dLbl>
              <c:idx val="12"/>
              <c:delete val="1"/>
              <c:extLst>
                <c:ext xmlns:c15="http://schemas.microsoft.com/office/drawing/2012/chart" uri="{CE6537A1-D6FC-4f65-9D91-7224C49458BB}"/>
                <c:ext xmlns:c16="http://schemas.microsoft.com/office/drawing/2014/chart" uri="{C3380CC4-5D6E-409C-BE32-E72D297353CC}">
                  <c16:uniqueId val="{00000006-AF7B-42A4-92A4-0144182CEFA0}"/>
                </c:ext>
              </c:extLst>
            </c:dLbl>
            <c:dLbl>
              <c:idx val="13"/>
              <c:delete val="1"/>
              <c:extLst>
                <c:ext xmlns:c15="http://schemas.microsoft.com/office/drawing/2012/chart" uri="{CE6537A1-D6FC-4f65-9D91-7224C49458BB}"/>
                <c:ext xmlns:c16="http://schemas.microsoft.com/office/drawing/2014/chart" uri="{C3380CC4-5D6E-409C-BE32-E72D297353CC}">
                  <c16:uniqueId val="{00000005-AF7B-42A4-92A4-0144182CEFA0}"/>
                </c:ext>
              </c:extLst>
            </c:dLbl>
            <c:dLbl>
              <c:idx val="14"/>
              <c:delete val="1"/>
              <c:extLst>
                <c:ext xmlns:c15="http://schemas.microsoft.com/office/drawing/2012/chart" uri="{CE6537A1-D6FC-4f65-9D91-7224C49458BB}"/>
                <c:ext xmlns:c16="http://schemas.microsoft.com/office/drawing/2014/chart" uri="{C3380CC4-5D6E-409C-BE32-E72D297353CC}">
                  <c16:uniqueId val="{00000004-AF7B-42A4-92A4-0144182CEFA0}"/>
                </c:ext>
              </c:extLst>
            </c:dLbl>
            <c:dLbl>
              <c:idx val="15"/>
              <c:delete val="1"/>
              <c:extLst>
                <c:ext xmlns:c15="http://schemas.microsoft.com/office/drawing/2012/chart" uri="{CE6537A1-D6FC-4f65-9D91-7224C49458BB}"/>
                <c:ext xmlns:c16="http://schemas.microsoft.com/office/drawing/2014/chart" uri="{C3380CC4-5D6E-409C-BE32-E72D297353CC}">
                  <c16:uniqueId val="{00000003-AF7B-42A4-92A4-0144182CEFA0}"/>
                </c:ext>
              </c:extLst>
            </c:dLbl>
            <c:dLbl>
              <c:idx val="16"/>
              <c:delete val="1"/>
              <c:extLst>
                <c:ext xmlns:c15="http://schemas.microsoft.com/office/drawing/2012/chart" uri="{CE6537A1-D6FC-4f65-9D91-7224C49458BB}"/>
                <c:ext xmlns:c16="http://schemas.microsoft.com/office/drawing/2014/chart" uri="{C3380CC4-5D6E-409C-BE32-E72D297353CC}">
                  <c16:uniqueId val="{00000002-AF7B-42A4-92A4-0144182CEFA0}"/>
                </c:ext>
              </c:extLst>
            </c:dLbl>
            <c:dLbl>
              <c:idx val="17"/>
              <c:delete val="1"/>
              <c:extLst>
                <c:ext xmlns:c15="http://schemas.microsoft.com/office/drawing/2012/chart" uri="{CE6537A1-D6FC-4f65-9D91-7224C49458BB}"/>
                <c:ext xmlns:c16="http://schemas.microsoft.com/office/drawing/2014/chart" uri="{C3380CC4-5D6E-409C-BE32-E72D297353CC}">
                  <c16:uniqueId val="{00000001-AF7B-42A4-92A4-0144182CEFA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3</c:v>
                </c:pt>
                <c:pt idx="1">
                  <c:v>3</c:v>
                </c:pt>
                <c:pt idx="2">
                  <c:v>3</c:v>
                </c:pt>
                <c:pt idx="3">
                  <c:v>5</c:v>
                </c:pt>
                <c:pt idx="4">
                  <c:v>7</c:v>
                </c:pt>
                <c:pt idx="5">
                  <c:v>4</c:v>
                </c:pt>
                <c:pt idx="6">
                  <c:v>5</c:v>
                </c:pt>
                <c:pt idx="7">
                  <c:v>7</c:v>
                </c:pt>
                <c:pt idx="8">
                  <c:v>7</c:v>
                </c:pt>
                <c:pt idx="9">
                  <c:v>2</c:v>
                </c:pt>
                <c:pt idx="10">
                  <c:v>10</c:v>
                </c:pt>
                <c:pt idx="11">
                  <c:v>7</c:v>
                </c:pt>
                <c:pt idx="12">
                  <c:v>3</c:v>
                </c:pt>
                <c:pt idx="13">
                  <c:v>4</c:v>
                </c:pt>
                <c:pt idx="14">
                  <c:v>5</c:v>
                </c:pt>
                <c:pt idx="15">
                  <c:v>8</c:v>
                </c:pt>
                <c:pt idx="16">
                  <c:v>8</c:v>
                </c:pt>
                <c:pt idx="17">
                  <c:v>5</c:v>
                </c:pt>
                <c:pt idx="18">
                  <c:v>8</c:v>
                </c:pt>
                <c:pt idx="19">
                  <c:v>16</c:v>
                </c:pt>
              </c:numCache>
            </c:numRef>
          </c:val>
          <c:smooth val="0"/>
          <c:extLst>
            <c:ext xmlns:c16="http://schemas.microsoft.com/office/drawing/2014/chart" uri="{C3380CC4-5D6E-409C-BE32-E72D297353CC}">
              <c16:uniqueId val="{0000003E-7C8B-4399-8A8A-311B4A5E4E25}"/>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Ref>
          </c:val>
          <c:smooth val="0"/>
          <c:extLst>
            <c:ext xmlns:c16="http://schemas.microsoft.com/office/drawing/2014/chart" uri="{C3380CC4-5D6E-409C-BE32-E72D297353CC}">
              <c16:uniqueId val="{0000003F-7C8B-4399-8A8A-311B4A5E4E25}"/>
            </c:ext>
          </c:extLst>
        </c:ser>
        <c:dLbls>
          <c:showLegendKey val="0"/>
          <c:showVal val="0"/>
          <c:showCatName val="0"/>
          <c:showSerName val="0"/>
          <c:showPercent val="0"/>
          <c:showBubbleSize val="0"/>
        </c:dLbls>
        <c:marker val="1"/>
        <c:smooth val="0"/>
        <c:axId val="2118758328"/>
        <c:axId val="2062632024"/>
      </c:lineChart>
      <c:catAx>
        <c:axId val="21187583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2632024"/>
        <c:crosses val="autoZero"/>
        <c:auto val="1"/>
        <c:lblAlgn val="ctr"/>
        <c:lblOffset val="100"/>
        <c:noMultiLvlLbl val="0"/>
      </c:catAx>
      <c:valAx>
        <c:axId val="2062632024"/>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8758328"/>
        <c:crosses val="autoZero"/>
        <c:crossBetween val="between"/>
      </c:valAx>
      <c:spPr>
        <a:solidFill>
          <a:schemeClr val="bg1"/>
        </a:solidFill>
        <a:ln cap="sq">
          <a:noFill/>
          <a:prstDash val="solid"/>
          <a:round/>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833403458155515E-2"/>
          <c:y val="3.9215686274509803E-2"/>
          <c:w val="0.89349970948287949"/>
          <c:h val="0.72105047562696267"/>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F71-490D-B791-EE6676D4D385}"/>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F71-490D-B791-EE6676D4D385}"/>
                </c:ext>
              </c:extLst>
            </c:dLbl>
            <c:dLbl>
              <c:idx val="6"/>
              <c:tx>
                <c:rich>
                  <a:bodyPr/>
                  <a:lstStyle/>
                  <a:p>
                    <a:fld id="{539ECC18-488D-4205-A8D8-E85D6BDF4892}" type="VALUE">
                      <a:rPr lang="en-US" sz="110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AF71-490D-B791-EE6676D4D385}"/>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AF71-490D-B791-EE6676D4D385}"/>
                </c:ext>
              </c:extLst>
            </c:dLbl>
            <c:dLbl>
              <c:idx val="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F71-490D-B791-EE6676D4D385}"/>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F71-490D-B791-EE6676D4D385}"/>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F71-490D-B791-EE6676D4D385}"/>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F71-490D-B791-EE6676D4D385}"/>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F71-490D-B791-EE6676D4D385}"/>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F71-490D-B791-EE6676D4D385}"/>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F71-490D-B791-EE6676D4D385}"/>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F71-490D-B791-EE6676D4D385}"/>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F71-490D-B791-EE6676D4D38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F71-490D-B791-EE6676D4D38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Sheet1!$B$2:$B$20</c:f>
              <c:numCache>
                <c:formatCode>General</c:formatCode>
                <c:ptCount val="18"/>
                <c:pt idx="0">
                  <c:v>20</c:v>
                </c:pt>
                <c:pt idx="1">
                  <c:v>25</c:v>
                </c:pt>
                <c:pt idx="2">
                  <c:v>27.5</c:v>
                </c:pt>
                <c:pt idx="3">
                  <c:v>41.5</c:v>
                </c:pt>
                <c:pt idx="4">
                  <c:v>50</c:v>
                </c:pt>
                <c:pt idx="5">
                  <c:v>50</c:v>
                </c:pt>
                <c:pt idx="6">
                  <c:v>50</c:v>
                </c:pt>
                <c:pt idx="7">
                  <c:v>50</c:v>
                </c:pt>
                <c:pt idx="8">
                  <c:v>50</c:v>
                </c:pt>
                <c:pt idx="9">
                  <c:v>100</c:v>
                </c:pt>
                <c:pt idx="10">
                  <c:v>100</c:v>
                </c:pt>
                <c:pt idx="11">
                  <c:v>100</c:v>
                </c:pt>
                <c:pt idx="12">
                  <c:v>100</c:v>
                </c:pt>
                <c:pt idx="13">
                  <c:v>50</c:v>
                </c:pt>
                <c:pt idx="14">
                  <c:v>50</c:v>
                </c:pt>
                <c:pt idx="15">
                  <c:v>50</c:v>
                </c:pt>
                <c:pt idx="16">
                  <c:v>50</c:v>
                </c:pt>
                <c:pt idx="17">
                  <c:v>50</c:v>
                </c:pt>
              </c:numCache>
            </c:numRef>
          </c:val>
          <c:extLst>
            <c:ext xmlns:c16="http://schemas.microsoft.com/office/drawing/2014/chart" uri="{C3380CC4-5D6E-409C-BE32-E72D297353CC}">
              <c16:uniqueId val="{00000000-508F-407A-BAD3-D5D1DC1D6AFC}"/>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8F-420A-966C-E4B3955EA391}"/>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471-45A9-9ADF-13A260D073EC}"/>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71-45A9-9ADF-13A260D073EC}"/>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71-45A9-9ADF-13A260D073EC}"/>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71-45A9-9ADF-13A260D073EC}"/>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71-490D-B791-EE6676D4D38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Sheet1!$C$2:$C$20</c:f>
              <c:numCache>
                <c:formatCode>General</c:formatCode>
                <c:ptCount val="18"/>
                <c:pt idx="0">
                  <c:v>50</c:v>
                </c:pt>
                <c:pt idx="1">
                  <c:v>100</c:v>
                </c:pt>
                <c:pt idx="2">
                  <c:v>50</c:v>
                </c:pt>
                <c:pt idx="3">
                  <c:v>200</c:v>
                </c:pt>
                <c:pt idx="4">
                  <c:v>150</c:v>
                </c:pt>
                <c:pt idx="5">
                  <c:v>250</c:v>
                </c:pt>
                <c:pt idx="6">
                  <c:v>162.5</c:v>
                </c:pt>
                <c:pt idx="7">
                  <c:v>400</c:v>
                </c:pt>
                <c:pt idx="8">
                  <c:v>400</c:v>
                </c:pt>
                <c:pt idx="10">
                  <c:v>350</c:v>
                </c:pt>
                <c:pt idx="11">
                  <c:v>550</c:v>
                </c:pt>
                <c:pt idx="12">
                  <c:v>600</c:v>
                </c:pt>
                <c:pt idx="13">
                  <c:v>450</c:v>
                </c:pt>
                <c:pt idx="14">
                  <c:v>465</c:v>
                </c:pt>
                <c:pt idx="15">
                  <c:v>350</c:v>
                </c:pt>
                <c:pt idx="16">
                  <c:v>300</c:v>
                </c:pt>
                <c:pt idx="17">
                  <c:v>250</c:v>
                </c:pt>
              </c:numCache>
            </c:numRef>
          </c:val>
          <c:extLst>
            <c:ext xmlns:c16="http://schemas.microsoft.com/office/drawing/2014/chart" uri="{C3380CC4-5D6E-409C-BE32-E72D297353CC}">
              <c16:uniqueId val="{00000002-508F-407A-BAD3-D5D1DC1D6AFC}"/>
            </c:ext>
          </c:extLst>
        </c:ser>
        <c:dLbls>
          <c:showLegendKey val="0"/>
          <c:showVal val="1"/>
          <c:showCatName val="0"/>
          <c:showSerName val="0"/>
          <c:showPercent val="0"/>
          <c:showBubbleSize val="0"/>
        </c:dLbls>
        <c:gapWidth val="150"/>
        <c:axId val="-2121395128"/>
        <c:axId val="-2121391560"/>
      </c:barChart>
      <c:catAx>
        <c:axId val="-21213951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1560"/>
        <c:crosses val="autoZero"/>
        <c:auto val="1"/>
        <c:lblAlgn val="ctr"/>
        <c:lblOffset val="100"/>
        <c:noMultiLvlLbl val="0"/>
      </c:catAx>
      <c:valAx>
        <c:axId val="-212139156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357944387386359E-3"/>
              <c:y val="0.2014755263031268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126241100596366E-2"/>
          <c:y val="5.1823823391939E-2"/>
          <c:w val="0.90265115943075924"/>
          <c:h val="0.71709736178183392"/>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F953-49FF-848F-29BC49503ACB}"/>
                </c:ext>
              </c:extLst>
            </c:dLbl>
            <c:dLbl>
              <c:idx val="6"/>
              <c:delete val="1"/>
              <c:extLst>
                <c:ext xmlns:c15="http://schemas.microsoft.com/office/drawing/2012/chart" uri="{CE6537A1-D6FC-4f65-9D91-7224C49458BB}"/>
                <c:ext xmlns:c16="http://schemas.microsoft.com/office/drawing/2014/chart" uri="{C3380CC4-5D6E-409C-BE32-E72D297353CC}">
                  <c16:uniqueId val="{00000003-F953-49FF-848F-29BC49503ACB}"/>
                </c:ext>
              </c:extLst>
            </c:dLbl>
            <c:dLbl>
              <c:idx val="7"/>
              <c:delete val="1"/>
              <c:extLst>
                <c:ext xmlns:c15="http://schemas.microsoft.com/office/drawing/2012/chart" uri="{CE6537A1-D6FC-4f65-9D91-7224C49458BB}"/>
                <c:ext xmlns:c16="http://schemas.microsoft.com/office/drawing/2014/chart" uri="{C3380CC4-5D6E-409C-BE32-E72D297353CC}">
                  <c16:uniqueId val="{00000005-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Sheet1!$B$2:$S$2</c:f>
              <c:numCache>
                <c:formatCode>General</c:formatCode>
                <c:ptCount val="18"/>
                <c:pt idx="0">
                  <c:v>25</c:v>
                </c:pt>
                <c:pt idx="1">
                  <c:v>7</c:v>
                </c:pt>
                <c:pt idx="2">
                  <c:v>17</c:v>
                </c:pt>
                <c:pt idx="3">
                  <c:v>21</c:v>
                </c:pt>
                <c:pt idx="4">
                  <c:v>25</c:v>
                </c:pt>
                <c:pt idx="5">
                  <c:v>21</c:v>
                </c:pt>
                <c:pt idx="6">
                  <c:v>14</c:v>
                </c:pt>
                <c:pt idx="7">
                  <c:v>16</c:v>
                </c:pt>
                <c:pt idx="8">
                  <c:v>37</c:v>
                </c:pt>
                <c:pt idx="9">
                  <c:v>23</c:v>
                </c:pt>
                <c:pt idx="10">
                  <c:v>33</c:v>
                </c:pt>
                <c:pt idx="11">
                  <c:v>20</c:v>
                </c:pt>
                <c:pt idx="12">
                  <c:v>23</c:v>
                </c:pt>
                <c:pt idx="13">
                  <c:v>23</c:v>
                </c:pt>
                <c:pt idx="14">
                  <c:v>50</c:v>
                </c:pt>
                <c:pt idx="15">
                  <c:v>18</c:v>
                </c:pt>
                <c:pt idx="16">
                  <c:v>14</c:v>
                </c:pt>
                <c:pt idx="17">
                  <c:v>24</c:v>
                </c:pt>
              </c:numCache>
            </c:numRef>
          </c:val>
          <c:extLst>
            <c:ext xmlns:c16="http://schemas.microsoft.com/office/drawing/2014/chart" uri="{C3380CC4-5D6E-409C-BE32-E72D297353CC}">
              <c16:uniqueId val="{00000000-7566-4EC2-A476-23E7690A8CA2}"/>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4-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Sheet1!$B$3:$S$3</c:f>
              <c:numCache>
                <c:formatCode>General</c:formatCode>
                <c:ptCount val="18"/>
                <c:pt idx="0">
                  <c:v>42</c:v>
                </c:pt>
                <c:pt idx="1">
                  <c:v>33</c:v>
                </c:pt>
                <c:pt idx="2">
                  <c:v>34</c:v>
                </c:pt>
                <c:pt idx="3">
                  <c:v>21</c:v>
                </c:pt>
                <c:pt idx="4">
                  <c:v>29</c:v>
                </c:pt>
                <c:pt idx="5">
                  <c:v>29</c:v>
                </c:pt>
                <c:pt idx="6">
                  <c:v>19</c:v>
                </c:pt>
                <c:pt idx="7">
                  <c:v>44</c:v>
                </c:pt>
                <c:pt idx="8">
                  <c:v>26</c:v>
                </c:pt>
                <c:pt idx="9">
                  <c:v>26</c:v>
                </c:pt>
                <c:pt idx="10">
                  <c:v>28</c:v>
                </c:pt>
                <c:pt idx="11">
                  <c:v>36</c:v>
                </c:pt>
                <c:pt idx="12">
                  <c:v>52</c:v>
                </c:pt>
                <c:pt idx="13">
                  <c:v>53</c:v>
                </c:pt>
                <c:pt idx="14">
                  <c:v>43</c:v>
                </c:pt>
                <c:pt idx="15">
                  <c:v>27</c:v>
                </c:pt>
                <c:pt idx="16">
                  <c:v>38</c:v>
                </c:pt>
                <c:pt idx="17">
                  <c:v>37</c:v>
                </c:pt>
              </c:numCache>
            </c:numRef>
          </c:val>
          <c:extLst>
            <c:ext xmlns:c16="http://schemas.microsoft.com/office/drawing/2014/chart" uri="{C3380CC4-5D6E-409C-BE32-E72D297353CC}">
              <c16:uniqueId val="{00000001-7566-4EC2-A476-23E7690A8CA2}"/>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0"/>
              <c:delete val="1"/>
              <c:extLst>
                <c:ext xmlns:c15="http://schemas.microsoft.com/office/drawing/2012/chart" uri="{CE6537A1-D6FC-4f65-9D91-7224C49458BB}"/>
                <c:ext xmlns:c16="http://schemas.microsoft.com/office/drawing/2014/chart" uri="{C3380CC4-5D6E-409C-BE32-E72D297353CC}">
                  <c16:uniqueId val="{00000009-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Sheet1!$B$4:$S$4</c:f>
              <c:numCache>
                <c:formatCode>General</c:formatCode>
                <c:ptCount val="18"/>
                <c:pt idx="0">
                  <c:v>25</c:v>
                </c:pt>
                <c:pt idx="1">
                  <c:v>33</c:v>
                </c:pt>
                <c:pt idx="2">
                  <c:v>26</c:v>
                </c:pt>
                <c:pt idx="3">
                  <c:v>25</c:v>
                </c:pt>
                <c:pt idx="4">
                  <c:v>25</c:v>
                </c:pt>
                <c:pt idx="5">
                  <c:v>21</c:v>
                </c:pt>
                <c:pt idx="6">
                  <c:v>48</c:v>
                </c:pt>
                <c:pt idx="7">
                  <c:v>40</c:v>
                </c:pt>
                <c:pt idx="8">
                  <c:v>21</c:v>
                </c:pt>
                <c:pt idx="9">
                  <c:v>23</c:v>
                </c:pt>
                <c:pt idx="10">
                  <c:v>8</c:v>
                </c:pt>
                <c:pt idx="11">
                  <c:v>24</c:v>
                </c:pt>
                <c:pt idx="12">
                  <c:v>16</c:v>
                </c:pt>
                <c:pt idx="13">
                  <c:v>23</c:v>
                </c:pt>
                <c:pt idx="15">
                  <c:v>36</c:v>
                </c:pt>
                <c:pt idx="16">
                  <c:v>24</c:v>
                </c:pt>
                <c:pt idx="17">
                  <c:v>27</c:v>
                </c:pt>
              </c:numCache>
            </c:numRef>
          </c:val>
          <c:extLst>
            <c:ext xmlns:c16="http://schemas.microsoft.com/office/drawing/2014/chart" uri="{C3380CC4-5D6E-409C-BE32-E72D297353CC}">
              <c16:uniqueId val="{00000002-7566-4EC2-A476-23E7690A8CA2}"/>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F953-49FF-848F-29BC49503ACB}"/>
                </c:ext>
              </c:extLst>
            </c:dLbl>
            <c:dLbl>
              <c:idx val="12"/>
              <c:delete val="1"/>
              <c:extLst>
                <c:ext xmlns:c15="http://schemas.microsoft.com/office/drawing/2012/chart" uri="{CE6537A1-D6FC-4f65-9D91-7224C49458BB}"/>
                <c:ext xmlns:c16="http://schemas.microsoft.com/office/drawing/2014/chart" uri="{C3380CC4-5D6E-409C-BE32-E72D297353CC}">
                  <c16:uniqueId val="{0000000B-F953-49FF-848F-29BC49503ACB}"/>
                </c:ext>
              </c:extLst>
            </c:dLbl>
            <c:dLbl>
              <c:idx val="14"/>
              <c:delete val="1"/>
              <c:extLst>
                <c:ext xmlns:c15="http://schemas.microsoft.com/office/drawing/2012/chart" uri="{CE6537A1-D6FC-4f65-9D91-7224C49458BB}"/>
                <c:ext xmlns:c16="http://schemas.microsoft.com/office/drawing/2014/chart" uri="{C3380CC4-5D6E-409C-BE32-E72D297353CC}">
                  <c16:uniqueId val="{0000000C-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Sheet1!$B$5:$S$5</c:f>
              <c:numCache>
                <c:formatCode>General</c:formatCode>
                <c:ptCount val="18"/>
                <c:pt idx="0">
                  <c:v>8</c:v>
                </c:pt>
                <c:pt idx="1">
                  <c:v>27</c:v>
                </c:pt>
                <c:pt idx="2">
                  <c:v>23</c:v>
                </c:pt>
                <c:pt idx="3">
                  <c:v>32</c:v>
                </c:pt>
                <c:pt idx="4">
                  <c:v>21</c:v>
                </c:pt>
                <c:pt idx="5">
                  <c:v>29</c:v>
                </c:pt>
                <c:pt idx="6">
                  <c:v>19</c:v>
                </c:pt>
                <c:pt idx="8">
                  <c:v>16</c:v>
                </c:pt>
                <c:pt idx="9">
                  <c:v>29</c:v>
                </c:pt>
                <c:pt idx="10">
                  <c:v>31</c:v>
                </c:pt>
                <c:pt idx="11">
                  <c:v>20</c:v>
                </c:pt>
                <c:pt idx="12">
                  <c:v>10</c:v>
                </c:pt>
                <c:pt idx="14">
                  <c:v>7</c:v>
                </c:pt>
                <c:pt idx="15">
                  <c:v>18</c:v>
                </c:pt>
                <c:pt idx="16">
                  <c:v>24</c:v>
                </c:pt>
                <c:pt idx="17">
                  <c:v>12</c:v>
                </c:pt>
              </c:numCache>
            </c:numRef>
          </c:val>
          <c:extLst>
            <c:ext xmlns:c16="http://schemas.microsoft.com/office/drawing/2014/chart" uri="{C3380CC4-5D6E-409C-BE32-E72D297353CC}">
              <c16:uniqueId val="{00000003-7566-4EC2-A476-23E7690A8CA2}"/>
            </c:ext>
          </c:extLst>
        </c:ser>
        <c:dLbls>
          <c:showLegendKey val="0"/>
          <c:showVal val="1"/>
          <c:showCatName val="0"/>
          <c:showSerName val="0"/>
          <c:showPercent val="0"/>
          <c:showBubbleSize val="0"/>
        </c:dLbls>
        <c:gapWidth val="150"/>
        <c:overlap val="100"/>
        <c:axId val="-2121289624"/>
        <c:axId val="-2098314936"/>
      </c:barChart>
      <c:catAx>
        <c:axId val="-212128962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314936"/>
        <c:crosses val="autoZero"/>
        <c:auto val="1"/>
        <c:lblAlgn val="ctr"/>
        <c:lblOffset val="100"/>
        <c:noMultiLvlLbl val="0"/>
      </c:catAx>
      <c:valAx>
        <c:axId val="-209831493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6.7930184875687029E-3"/>
              <c:y val="0.1186143672492683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28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5.9930693716666199E-2"/>
          <c:w val="0.88136482939632499"/>
          <c:h val="0.6797063356404292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BB01-43E8-99BF-EB135E98DCFE}"/>
                </c:ext>
              </c:extLst>
            </c:dLbl>
            <c:dLbl>
              <c:idx val="14"/>
              <c:delete val="1"/>
              <c:extLst>
                <c:ext xmlns:c15="http://schemas.microsoft.com/office/drawing/2012/chart" uri="{CE6537A1-D6FC-4f65-9D91-7224C49458BB}"/>
                <c:ext xmlns:c16="http://schemas.microsoft.com/office/drawing/2014/chart" uri="{C3380CC4-5D6E-409C-BE32-E72D297353CC}">
                  <c16:uniqueId val="{0000000F-BB01-43E8-99BF-EB135E98DCFE}"/>
                </c:ext>
              </c:extLst>
            </c:dLbl>
            <c:dLbl>
              <c:idx val="16"/>
              <c:tx>
                <c:rich>
                  <a:bodyPr/>
                  <a:lstStyle/>
                  <a:p>
                    <a:fld id="{6AC1A965-B112-4BDB-B29B-0253D26DE75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588-42F7-9F29-21F28E9D79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Sheet1!$B$2:$S$2</c:f>
              <c:numCache>
                <c:formatCode>General</c:formatCode>
                <c:ptCount val="18"/>
                <c:pt idx="0">
                  <c:v>40</c:v>
                </c:pt>
                <c:pt idx="1">
                  <c:v>58</c:v>
                </c:pt>
                <c:pt idx="2">
                  <c:v>54</c:v>
                </c:pt>
                <c:pt idx="3">
                  <c:v>47</c:v>
                </c:pt>
                <c:pt idx="4">
                  <c:v>65</c:v>
                </c:pt>
                <c:pt idx="5">
                  <c:v>71</c:v>
                </c:pt>
                <c:pt idx="6">
                  <c:v>25</c:v>
                </c:pt>
                <c:pt idx="7">
                  <c:v>36</c:v>
                </c:pt>
                <c:pt idx="8">
                  <c:v>38</c:v>
                </c:pt>
                <c:pt idx="9">
                  <c:v>31</c:v>
                </c:pt>
                <c:pt idx="10">
                  <c:v>62</c:v>
                </c:pt>
                <c:pt idx="11">
                  <c:v>62</c:v>
                </c:pt>
                <c:pt idx="12">
                  <c:v>30</c:v>
                </c:pt>
                <c:pt idx="13">
                  <c:v>47</c:v>
                </c:pt>
                <c:pt idx="14">
                  <c:v>29</c:v>
                </c:pt>
                <c:pt idx="15">
                  <c:v>33</c:v>
                </c:pt>
                <c:pt idx="16">
                  <c:v>67</c:v>
                </c:pt>
                <c:pt idx="17">
                  <c:v>61</c:v>
                </c:pt>
              </c:numCache>
            </c:numRef>
          </c:val>
          <c:extLst>
            <c:ext xmlns:c16="http://schemas.microsoft.com/office/drawing/2014/chart" uri="{C3380CC4-5D6E-409C-BE32-E72D297353CC}">
              <c16:uniqueId val="{00000001-38C8-4E6A-A03A-E77B24C10D5C}"/>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Sheet1!$B$3:$S$3</c:f>
              <c:numCache>
                <c:formatCode>General</c:formatCode>
                <c:ptCount val="18"/>
                <c:pt idx="0">
                  <c:v>36</c:v>
                </c:pt>
                <c:pt idx="1">
                  <c:v>33</c:v>
                </c:pt>
                <c:pt idx="2">
                  <c:v>31</c:v>
                </c:pt>
                <c:pt idx="3">
                  <c:v>37</c:v>
                </c:pt>
                <c:pt idx="4">
                  <c:v>26</c:v>
                </c:pt>
                <c:pt idx="5">
                  <c:v>21</c:v>
                </c:pt>
                <c:pt idx="6">
                  <c:v>60</c:v>
                </c:pt>
                <c:pt idx="7">
                  <c:v>48</c:v>
                </c:pt>
                <c:pt idx="8">
                  <c:v>48</c:v>
                </c:pt>
                <c:pt idx="9">
                  <c:v>50</c:v>
                </c:pt>
                <c:pt idx="10">
                  <c:v>31</c:v>
                </c:pt>
                <c:pt idx="11">
                  <c:v>31</c:v>
                </c:pt>
                <c:pt idx="12">
                  <c:v>53</c:v>
                </c:pt>
                <c:pt idx="13">
                  <c:v>31</c:v>
                </c:pt>
                <c:pt idx="14">
                  <c:v>43</c:v>
                </c:pt>
                <c:pt idx="15">
                  <c:v>33</c:v>
                </c:pt>
                <c:pt idx="16">
                  <c:v>27</c:v>
                </c:pt>
                <c:pt idx="17">
                  <c:v>21</c:v>
                </c:pt>
              </c:numCache>
            </c:numRef>
          </c:val>
          <c:extLst>
            <c:ext xmlns:c16="http://schemas.microsoft.com/office/drawing/2014/chart" uri="{C3380CC4-5D6E-409C-BE32-E72D297353CC}">
              <c16:uniqueId val="{00000002-38C8-4E6A-A03A-E77B24C10D5C}"/>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2-BB01-43E8-99BF-EB135E98DCFE}"/>
                </c:ext>
              </c:extLst>
            </c:dLbl>
            <c:dLbl>
              <c:idx val="5"/>
              <c:delete val="1"/>
              <c:extLst>
                <c:ext xmlns:c15="http://schemas.microsoft.com/office/drawing/2012/chart" uri="{CE6537A1-D6FC-4f65-9D91-7224C49458BB}"/>
                <c:ext xmlns:c16="http://schemas.microsoft.com/office/drawing/2014/chart" uri="{C3380CC4-5D6E-409C-BE32-E72D297353CC}">
                  <c16:uniqueId val="{00000002-10FF-4389-88DB-AE1BA293AF25}"/>
                </c:ext>
              </c:extLst>
            </c:dLbl>
            <c:dLbl>
              <c:idx val="10"/>
              <c:delete val="1"/>
              <c:extLst>
                <c:ext xmlns:c15="http://schemas.microsoft.com/office/drawing/2012/chart" uri="{CE6537A1-D6FC-4f65-9D91-7224C49458BB}"/>
                <c:ext xmlns:c16="http://schemas.microsoft.com/office/drawing/2014/chart" uri="{C3380CC4-5D6E-409C-BE32-E72D297353CC}">
                  <c16:uniqueId val="{0000000C-BB01-43E8-99BF-EB135E98DCFE}"/>
                </c:ext>
              </c:extLst>
            </c:dLbl>
            <c:dLbl>
              <c:idx val="11"/>
              <c:delete val="1"/>
              <c:extLst>
                <c:ext xmlns:c15="http://schemas.microsoft.com/office/drawing/2012/chart" uri="{CE6537A1-D6FC-4f65-9D91-7224C49458BB}"/>
                <c:ext xmlns:c16="http://schemas.microsoft.com/office/drawing/2014/chart" uri="{C3380CC4-5D6E-409C-BE32-E72D297353CC}">
                  <c16:uniqueId val="{00000004-10FF-4389-88DB-AE1BA293AF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Sheet1!$B$4:$S$4</c:f>
              <c:numCache>
                <c:formatCode>General</c:formatCode>
                <c:ptCount val="18"/>
                <c:pt idx="0">
                  <c:v>16</c:v>
                </c:pt>
                <c:pt idx="1">
                  <c:v>7</c:v>
                </c:pt>
                <c:pt idx="2">
                  <c:v>14</c:v>
                </c:pt>
                <c:pt idx="3">
                  <c:v>17</c:v>
                </c:pt>
                <c:pt idx="4">
                  <c:v>9</c:v>
                </c:pt>
                <c:pt idx="5">
                  <c:v>4</c:v>
                </c:pt>
                <c:pt idx="6">
                  <c:v>15</c:v>
                </c:pt>
                <c:pt idx="7">
                  <c:v>16</c:v>
                </c:pt>
                <c:pt idx="8">
                  <c:v>14</c:v>
                </c:pt>
                <c:pt idx="9">
                  <c:v>13</c:v>
                </c:pt>
                <c:pt idx="10">
                  <c:v>8</c:v>
                </c:pt>
                <c:pt idx="11">
                  <c:v>5</c:v>
                </c:pt>
                <c:pt idx="12">
                  <c:v>17</c:v>
                </c:pt>
                <c:pt idx="13">
                  <c:v>19</c:v>
                </c:pt>
                <c:pt idx="14">
                  <c:v>29</c:v>
                </c:pt>
                <c:pt idx="15">
                  <c:v>17</c:v>
                </c:pt>
                <c:pt idx="17">
                  <c:v>14</c:v>
                </c:pt>
              </c:numCache>
            </c:numRef>
          </c:val>
          <c:extLst>
            <c:ext xmlns:c16="http://schemas.microsoft.com/office/drawing/2014/chart" uri="{C3380CC4-5D6E-409C-BE32-E72D297353CC}">
              <c16:uniqueId val="{00000004-38C8-4E6A-A03A-E77B24C10D5C}"/>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BB01-43E8-99BF-EB135E98DCFE}"/>
                </c:ext>
              </c:extLst>
            </c:dLbl>
            <c:dLbl>
              <c:idx val="1"/>
              <c:delete val="1"/>
              <c:extLst>
                <c:ext xmlns:c15="http://schemas.microsoft.com/office/drawing/2012/chart" uri="{CE6537A1-D6FC-4f65-9D91-7224C49458BB}"/>
                <c:ext xmlns:c16="http://schemas.microsoft.com/office/drawing/2014/chart" uri="{C3380CC4-5D6E-409C-BE32-E72D297353CC}">
                  <c16:uniqueId val="{00000000-10FF-4389-88DB-AE1BA293AF25}"/>
                </c:ext>
              </c:extLst>
            </c:dLbl>
            <c:dLbl>
              <c:idx val="5"/>
              <c:delete val="1"/>
              <c:extLst>
                <c:ext xmlns:c15="http://schemas.microsoft.com/office/drawing/2012/chart" uri="{CE6537A1-D6FC-4f65-9D91-7224C49458BB}"/>
                <c:ext xmlns:c16="http://schemas.microsoft.com/office/drawing/2014/chart" uri="{C3380CC4-5D6E-409C-BE32-E72D297353CC}">
                  <c16:uniqueId val="{00000001-10FF-4389-88DB-AE1BA293AF25}"/>
                </c:ext>
              </c:extLst>
            </c:dLbl>
            <c:dLbl>
              <c:idx val="9"/>
              <c:delete val="1"/>
              <c:extLst>
                <c:ext xmlns:c15="http://schemas.microsoft.com/office/drawing/2012/chart" uri="{CE6537A1-D6FC-4f65-9D91-7224C49458BB}"/>
                <c:ext xmlns:c16="http://schemas.microsoft.com/office/drawing/2014/chart" uri="{C3380CC4-5D6E-409C-BE32-E72D297353CC}">
                  <c16:uniqueId val="{0000000B-BB01-43E8-99BF-EB135E98DCFE}"/>
                </c:ext>
              </c:extLst>
            </c:dLbl>
            <c:dLbl>
              <c:idx val="11"/>
              <c:delete val="1"/>
              <c:extLst>
                <c:ext xmlns:c15="http://schemas.microsoft.com/office/drawing/2012/chart" uri="{CE6537A1-D6FC-4f65-9D91-7224C49458BB}"/>
                <c:ext xmlns:c16="http://schemas.microsoft.com/office/drawing/2014/chart" uri="{C3380CC4-5D6E-409C-BE32-E72D297353CC}">
                  <c16:uniqueId val="{00000003-10FF-4389-88DB-AE1BA293AF25}"/>
                </c:ext>
              </c:extLst>
            </c:dLbl>
            <c:dLbl>
              <c:idx val="13"/>
              <c:delete val="1"/>
              <c:extLst>
                <c:ext xmlns:c15="http://schemas.microsoft.com/office/drawing/2012/chart" uri="{CE6537A1-D6FC-4f65-9D91-7224C49458BB}"/>
                <c:ext xmlns:c16="http://schemas.microsoft.com/office/drawing/2014/chart" uri="{C3380CC4-5D6E-409C-BE32-E72D297353CC}">
                  <c16:uniqueId val="{00000005-10FF-4389-88DB-AE1BA293AF25}"/>
                </c:ext>
              </c:extLst>
            </c:dLbl>
            <c:dLbl>
              <c:idx val="16"/>
              <c:delete val="1"/>
              <c:extLst>
                <c:ext xmlns:c15="http://schemas.microsoft.com/office/drawing/2012/chart" uri="{CE6537A1-D6FC-4f65-9D91-7224C49458BB}"/>
                <c:ext xmlns:c16="http://schemas.microsoft.com/office/drawing/2014/chart" uri="{C3380CC4-5D6E-409C-BE32-E72D297353CC}">
                  <c16:uniqueId val="{00000014-BB01-43E8-99BF-EB135E98DCFE}"/>
                </c:ext>
              </c:extLst>
            </c:dLbl>
            <c:dLbl>
              <c:idx val="17"/>
              <c:delete val="1"/>
              <c:extLst>
                <c:ext xmlns:c15="http://schemas.microsoft.com/office/drawing/2012/chart" uri="{CE6537A1-D6FC-4f65-9D91-7224C49458BB}"/>
                <c:ext xmlns:c16="http://schemas.microsoft.com/office/drawing/2014/chart" uri="{C3380CC4-5D6E-409C-BE32-E72D297353CC}">
                  <c16:uniqueId val="{00000000-49B9-4B46-BE3E-760B6F9459C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Sheet1!$B$5:$S$5</c:f>
              <c:numCache>
                <c:formatCode>General</c:formatCode>
                <c:ptCount val="18"/>
                <c:pt idx="0">
                  <c:v>8</c:v>
                </c:pt>
                <c:pt idx="1">
                  <c:v>2</c:v>
                </c:pt>
                <c:pt idx="5">
                  <c:v>4</c:v>
                </c:pt>
                <c:pt idx="9">
                  <c:v>6</c:v>
                </c:pt>
                <c:pt idx="11">
                  <c:v>2</c:v>
                </c:pt>
                <c:pt idx="13">
                  <c:v>3</c:v>
                </c:pt>
                <c:pt idx="15">
                  <c:v>17</c:v>
                </c:pt>
                <c:pt idx="16">
                  <c:v>7</c:v>
                </c:pt>
                <c:pt idx="17">
                  <c:v>5</c:v>
                </c:pt>
              </c:numCache>
            </c:numRef>
          </c:val>
          <c:extLst>
            <c:ext xmlns:c16="http://schemas.microsoft.com/office/drawing/2014/chart" uri="{C3380CC4-5D6E-409C-BE32-E72D297353CC}">
              <c16:uniqueId val="{00000005-38C8-4E6A-A03A-E77B24C10D5C}"/>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2077294685990338E-3"/>
              <c:y val="7.9459803041560556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869026867824731E-2"/>
          <c:y val="3.9215686274509803E-2"/>
          <c:w val="0.89146408607321026"/>
          <c:h val="0.74203440662678932"/>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Sheet1!$B$2:$B$20</c:f>
              <c:numCache>
                <c:formatCode>General</c:formatCode>
                <c:ptCount val="18"/>
                <c:pt idx="0">
                  <c:v>25</c:v>
                </c:pt>
                <c:pt idx="1">
                  <c:v>30</c:v>
                </c:pt>
                <c:pt idx="2">
                  <c:v>25</c:v>
                </c:pt>
                <c:pt idx="3">
                  <c:v>50</c:v>
                </c:pt>
                <c:pt idx="4">
                  <c:v>50</c:v>
                </c:pt>
                <c:pt idx="5">
                  <c:v>50</c:v>
                </c:pt>
                <c:pt idx="6">
                  <c:v>50</c:v>
                </c:pt>
                <c:pt idx="7">
                  <c:v>50</c:v>
                </c:pt>
                <c:pt idx="8">
                  <c:v>100</c:v>
                </c:pt>
                <c:pt idx="9">
                  <c:v>75</c:v>
                </c:pt>
                <c:pt idx="10">
                  <c:v>100</c:v>
                </c:pt>
                <c:pt idx="11">
                  <c:v>100</c:v>
                </c:pt>
                <c:pt idx="12">
                  <c:v>100</c:v>
                </c:pt>
                <c:pt idx="13">
                  <c:v>100</c:v>
                </c:pt>
                <c:pt idx="14">
                  <c:v>50</c:v>
                </c:pt>
                <c:pt idx="15">
                  <c:v>50</c:v>
                </c:pt>
                <c:pt idx="16">
                  <c:v>50</c:v>
                </c:pt>
                <c:pt idx="17">
                  <c:v>50</c:v>
                </c:pt>
              </c:numCache>
            </c:numRef>
          </c:val>
          <c:extLst>
            <c:ext xmlns:c16="http://schemas.microsoft.com/office/drawing/2014/chart" uri="{C3380CC4-5D6E-409C-BE32-E72D297353CC}">
              <c16:uniqueId val="{00000011-18D7-467A-BD03-3B36292008B8}"/>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8295-4385-AD65-78BB7C5442E8}"/>
                </c:ext>
              </c:extLst>
            </c:dLbl>
            <c:dLbl>
              <c:idx val="16"/>
              <c:delete val="1"/>
              <c:extLst>
                <c:ext xmlns:c15="http://schemas.microsoft.com/office/drawing/2012/chart" uri="{CE6537A1-D6FC-4f65-9D91-7224C49458BB}"/>
                <c:ext xmlns:c16="http://schemas.microsoft.com/office/drawing/2014/chart" uri="{C3380CC4-5D6E-409C-BE32-E72D297353CC}">
                  <c16:uniqueId val="{00000007-8295-4385-AD65-78BB7C5442E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Sheet1!$C$2:$C$20</c:f>
              <c:numCache>
                <c:formatCode>General</c:formatCode>
                <c:ptCount val="18"/>
                <c:pt idx="0">
                  <c:v>200</c:v>
                </c:pt>
                <c:pt idx="1">
                  <c:v>200</c:v>
                </c:pt>
                <c:pt idx="2">
                  <c:v>180</c:v>
                </c:pt>
                <c:pt idx="3">
                  <c:v>200</c:v>
                </c:pt>
                <c:pt idx="4">
                  <c:v>200</c:v>
                </c:pt>
                <c:pt idx="5">
                  <c:v>200</c:v>
                </c:pt>
                <c:pt idx="7">
                  <c:v>425</c:v>
                </c:pt>
                <c:pt idx="8">
                  <c:v>210</c:v>
                </c:pt>
                <c:pt idx="9">
                  <c:v>700</c:v>
                </c:pt>
                <c:pt idx="10">
                  <c:v>700</c:v>
                </c:pt>
                <c:pt idx="11">
                  <c:v>450</c:v>
                </c:pt>
                <c:pt idx="12">
                  <c:v>550</c:v>
                </c:pt>
                <c:pt idx="13">
                  <c:v>450</c:v>
                </c:pt>
                <c:pt idx="14">
                  <c:v>400</c:v>
                </c:pt>
                <c:pt idx="15">
                  <c:v>300</c:v>
                </c:pt>
                <c:pt idx="16">
                  <c:v>0</c:v>
                </c:pt>
                <c:pt idx="17">
                  <c:v>250</c:v>
                </c:pt>
              </c:numCache>
            </c:numRef>
          </c:val>
          <c:extLst>
            <c:ext xmlns:c16="http://schemas.microsoft.com/office/drawing/2014/chart" uri="{C3380CC4-5D6E-409C-BE32-E72D297353CC}">
              <c16:uniqueId val="{00000023-18D7-467A-BD03-3B36292008B8}"/>
            </c:ext>
          </c:extLst>
        </c:ser>
        <c:dLbls>
          <c:showLegendKey val="0"/>
          <c:showVal val="1"/>
          <c:showCatName val="0"/>
          <c:showSerName val="0"/>
          <c:showPercent val="0"/>
          <c:showBubbleSize val="0"/>
        </c:dLbls>
        <c:gapWidth val="150"/>
        <c:axId val="-2121395128"/>
        <c:axId val="-2121391560"/>
      </c:barChart>
      <c:catAx>
        <c:axId val="-21213951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1560"/>
        <c:crosses val="autoZero"/>
        <c:auto val="1"/>
        <c:lblAlgn val="ctr"/>
        <c:lblOffset val="100"/>
        <c:noMultiLvlLbl val="0"/>
      </c:catAx>
      <c:valAx>
        <c:axId val="-212139156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2702651299022288E-4"/>
              <c:y val="0.219645206950757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5128"/>
        <c:crosses val="autoZero"/>
        <c:crossBetween val="between"/>
      </c:valAx>
      <c:spPr>
        <a:noFill/>
        <a:ln>
          <a:noFill/>
        </a:ln>
        <a:effectLst/>
      </c:spPr>
    </c:plotArea>
    <c:legend>
      <c:legendPos val="b"/>
      <c:layout>
        <c:manualLayout>
          <c:xMode val="edge"/>
          <c:yMode val="edge"/>
          <c:x val="0.43365093867083415"/>
          <c:y val="0.93044932981409645"/>
          <c:w val="0.13269796237302398"/>
          <c:h val="6.955067018590349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8963053930185332E-2"/>
          <c:y val="5.1823823391939E-2"/>
          <c:w val="0.90672863139813942"/>
          <c:h val="0.74853569229772199"/>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5"/>
              <c:delete val="1"/>
              <c:extLst>
                <c:ext xmlns:c15="http://schemas.microsoft.com/office/drawing/2012/chart" uri="{CE6537A1-D6FC-4f65-9D91-7224C49458BB}"/>
                <c:ext xmlns:c16="http://schemas.microsoft.com/office/drawing/2014/chart" uri="{C3380CC4-5D6E-409C-BE32-E72D297353CC}">
                  <c16:uniqueId val="{00000013-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Sheet1!$B$2:$S$2</c:f>
              <c:numCache>
                <c:formatCode>General</c:formatCode>
                <c:ptCount val="18"/>
                <c:pt idx="0">
                  <c:v>48</c:v>
                </c:pt>
                <c:pt idx="1">
                  <c:v>25</c:v>
                </c:pt>
                <c:pt idx="2">
                  <c:v>23</c:v>
                </c:pt>
                <c:pt idx="3">
                  <c:v>36</c:v>
                </c:pt>
                <c:pt idx="4">
                  <c:v>51</c:v>
                </c:pt>
                <c:pt idx="5">
                  <c:v>32</c:v>
                </c:pt>
                <c:pt idx="6">
                  <c:v>38</c:v>
                </c:pt>
                <c:pt idx="7">
                  <c:v>26</c:v>
                </c:pt>
                <c:pt idx="8">
                  <c:v>51</c:v>
                </c:pt>
                <c:pt idx="9">
                  <c:v>32</c:v>
                </c:pt>
                <c:pt idx="10">
                  <c:v>42</c:v>
                </c:pt>
                <c:pt idx="11">
                  <c:v>17</c:v>
                </c:pt>
                <c:pt idx="12">
                  <c:v>29</c:v>
                </c:pt>
                <c:pt idx="13">
                  <c:v>45</c:v>
                </c:pt>
                <c:pt idx="14">
                  <c:v>27</c:v>
                </c:pt>
                <c:pt idx="15">
                  <c:v>10</c:v>
                </c:pt>
                <c:pt idx="16">
                  <c:v>29</c:v>
                </c:pt>
                <c:pt idx="17">
                  <c:v>24</c:v>
                </c:pt>
              </c:numCache>
            </c:numRef>
          </c:val>
          <c:extLst>
            <c:ext xmlns:c16="http://schemas.microsoft.com/office/drawing/2014/chart" uri="{C3380CC4-5D6E-409C-BE32-E72D297353CC}">
              <c16:uniqueId val="{00000001-8196-4488-9330-B904674FF381}"/>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Sheet1!$B$3:$S$3</c:f>
              <c:numCache>
                <c:formatCode>General</c:formatCode>
                <c:ptCount val="18"/>
                <c:pt idx="0">
                  <c:v>22</c:v>
                </c:pt>
                <c:pt idx="1">
                  <c:v>44</c:v>
                </c:pt>
                <c:pt idx="2">
                  <c:v>51</c:v>
                </c:pt>
                <c:pt idx="3">
                  <c:v>34</c:v>
                </c:pt>
                <c:pt idx="4">
                  <c:v>16</c:v>
                </c:pt>
                <c:pt idx="5">
                  <c:v>37</c:v>
                </c:pt>
                <c:pt idx="6">
                  <c:v>15</c:v>
                </c:pt>
                <c:pt idx="7">
                  <c:v>30</c:v>
                </c:pt>
                <c:pt idx="8">
                  <c:v>20</c:v>
                </c:pt>
                <c:pt idx="9">
                  <c:v>21</c:v>
                </c:pt>
                <c:pt idx="10">
                  <c:v>31</c:v>
                </c:pt>
                <c:pt idx="11">
                  <c:v>46</c:v>
                </c:pt>
                <c:pt idx="12">
                  <c:v>42</c:v>
                </c:pt>
                <c:pt idx="13">
                  <c:v>20</c:v>
                </c:pt>
                <c:pt idx="14">
                  <c:v>55</c:v>
                </c:pt>
                <c:pt idx="15">
                  <c:v>41</c:v>
                </c:pt>
                <c:pt idx="16">
                  <c:v>29</c:v>
                </c:pt>
                <c:pt idx="17">
                  <c:v>44</c:v>
                </c:pt>
              </c:numCache>
            </c:numRef>
          </c:val>
          <c:extLst>
            <c:ext xmlns:c16="http://schemas.microsoft.com/office/drawing/2014/chart" uri="{C3380CC4-5D6E-409C-BE32-E72D297353CC}">
              <c16:uniqueId val="{00000002-8196-4488-9330-B904674FF381}"/>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1-BF28-4050-8BE8-C84DD6656CCA}"/>
                </c:ext>
              </c:extLst>
            </c:dLbl>
            <c:dLbl>
              <c:idx val="8"/>
              <c:delete val="1"/>
              <c:extLst>
                <c:ext xmlns:c15="http://schemas.microsoft.com/office/drawing/2012/chart" uri="{CE6537A1-D6FC-4f65-9D91-7224C49458BB}"/>
                <c:ext xmlns:c16="http://schemas.microsoft.com/office/drawing/2014/chart" uri="{C3380CC4-5D6E-409C-BE32-E72D297353CC}">
                  <c16:uniqueId val="{0000000A-7711-4CD3-8452-F28FC653432F}"/>
                </c:ext>
              </c:extLst>
            </c:dLbl>
            <c:dLbl>
              <c:idx val="12"/>
              <c:delete val="1"/>
              <c:extLst>
                <c:ext xmlns:c15="http://schemas.microsoft.com/office/drawing/2012/chart" uri="{CE6537A1-D6FC-4f65-9D91-7224C49458BB}"/>
                <c:ext xmlns:c16="http://schemas.microsoft.com/office/drawing/2014/chart" uri="{C3380CC4-5D6E-409C-BE32-E72D297353CC}">
                  <c16:uniqueId val="{0000000E-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Sheet1!$B$4:$S$4</c:f>
              <c:numCache>
                <c:formatCode>General</c:formatCode>
                <c:ptCount val="18"/>
                <c:pt idx="0">
                  <c:v>12</c:v>
                </c:pt>
                <c:pt idx="1">
                  <c:v>21</c:v>
                </c:pt>
                <c:pt idx="2">
                  <c:v>13</c:v>
                </c:pt>
                <c:pt idx="3">
                  <c:v>14</c:v>
                </c:pt>
                <c:pt idx="4">
                  <c:v>5</c:v>
                </c:pt>
                <c:pt idx="5">
                  <c:v>9</c:v>
                </c:pt>
                <c:pt idx="6">
                  <c:v>31</c:v>
                </c:pt>
                <c:pt idx="7">
                  <c:v>33</c:v>
                </c:pt>
                <c:pt idx="8">
                  <c:v>9</c:v>
                </c:pt>
                <c:pt idx="9">
                  <c:v>18</c:v>
                </c:pt>
                <c:pt idx="10">
                  <c:v>12</c:v>
                </c:pt>
                <c:pt idx="11">
                  <c:v>20</c:v>
                </c:pt>
                <c:pt idx="12">
                  <c:v>7</c:v>
                </c:pt>
                <c:pt idx="13">
                  <c:v>10</c:v>
                </c:pt>
                <c:pt idx="14">
                  <c:v>14</c:v>
                </c:pt>
                <c:pt idx="15">
                  <c:v>31</c:v>
                </c:pt>
                <c:pt idx="16">
                  <c:v>29</c:v>
                </c:pt>
                <c:pt idx="17">
                  <c:v>24</c:v>
                </c:pt>
              </c:numCache>
            </c:numRef>
          </c:val>
          <c:extLst>
            <c:ext xmlns:c16="http://schemas.microsoft.com/office/drawing/2014/chart" uri="{C3380CC4-5D6E-409C-BE32-E72D297353CC}">
              <c16:uniqueId val="{00000003-8196-4488-9330-B904674FF381}"/>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4"/>
              <c:delete val="1"/>
              <c:extLst>
                <c:ext xmlns:c15="http://schemas.microsoft.com/office/drawing/2012/chart" uri="{CE6537A1-D6FC-4f65-9D91-7224C49458BB}"/>
                <c:ext xmlns:c16="http://schemas.microsoft.com/office/drawing/2014/chart" uri="{C3380CC4-5D6E-409C-BE32-E72D297353CC}">
                  <c16:uniqueId val="{00000000-BF28-4050-8BE8-C84DD6656CCA}"/>
                </c:ext>
              </c:extLst>
            </c:dLbl>
            <c:dLbl>
              <c:idx val="17"/>
              <c:delete val="1"/>
              <c:extLst>
                <c:ext xmlns:c15="http://schemas.microsoft.com/office/drawing/2012/chart" uri="{CE6537A1-D6FC-4f65-9D91-7224C49458BB}"/>
                <c:ext xmlns:c16="http://schemas.microsoft.com/office/drawing/2014/chart" uri="{C3380CC4-5D6E-409C-BE32-E72D297353CC}">
                  <c16:uniqueId val="{00000000-3F86-459E-9CA7-C6A1D922E83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Sheet1!$B$5:$S$5</c:f>
              <c:numCache>
                <c:formatCode>General</c:formatCode>
                <c:ptCount val="18"/>
                <c:pt idx="0">
                  <c:v>18</c:v>
                </c:pt>
                <c:pt idx="1">
                  <c:v>10</c:v>
                </c:pt>
                <c:pt idx="2">
                  <c:v>13</c:v>
                </c:pt>
                <c:pt idx="3">
                  <c:v>16</c:v>
                </c:pt>
                <c:pt idx="4">
                  <c:v>28</c:v>
                </c:pt>
                <c:pt idx="5">
                  <c:v>23</c:v>
                </c:pt>
                <c:pt idx="6">
                  <c:v>15</c:v>
                </c:pt>
                <c:pt idx="7">
                  <c:v>11</c:v>
                </c:pt>
                <c:pt idx="8">
                  <c:v>20</c:v>
                </c:pt>
                <c:pt idx="9">
                  <c:v>29</c:v>
                </c:pt>
                <c:pt idx="10">
                  <c:v>15</c:v>
                </c:pt>
                <c:pt idx="11">
                  <c:v>17</c:v>
                </c:pt>
                <c:pt idx="12">
                  <c:v>23</c:v>
                </c:pt>
                <c:pt idx="13">
                  <c:v>25</c:v>
                </c:pt>
                <c:pt idx="14">
                  <c:v>5</c:v>
                </c:pt>
                <c:pt idx="15">
                  <c:v>17</c:v>
                </c:pt>
                <c:pt idx="16">
                  <c:v>14</c:v>
                </c:pt>
                <c:pt idx="17">
                  <c:v>8</c:v>
                </c:pt>
              </c:numCache>
            </c:numRef>
          </c:val>
          <c:extLst>
            <c:ext xmlns:c16="http://schemas.microsoft.com/office/drawing/2014/chart" uri="{C3380CC4-5D6E-409C-BE32-E72D297353CC}">
              <c16:uniqueId val="{00000004-8196-4488-9330-B904674FF381}"/>
            </c:ext>
          </c:extLst>
        </c:ser>
        <c:dLbls>
          <c:showLegendKey val="0"/>
          <c:showVal val="1"/>
          <c:showCatName val="0"/>
          <c:showSerName val="0"/>
          <c:showPercent val="0"/>
          <c:showBubbleSize val="0"/>
        </c:dLbls>
        <c:gapWidth val="150"/>
        <c:overlap val="100"/>
        <c:axId val="-2121289624"/>
        <c:axId val="-2098314936"/>
      </c:barChart>
      <c:catAx>
        <c:axId val="-212128962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314936"/>
        <c:crosses val="autoZero"/>
        <c:auto val="1"/>
        <c:lblAlgn val="ctr"/>
        <c:lblOffset val="100"/>
        <c:noMultiLvlLbl val="0"/>
      </c:catAx>
      <c:valAx>
        <c:axId val="-209831493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2.9713806426052655E-4"/>
              <c:y val="0.1251579962463922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28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5.9930693716666199E-2"/>
          <c:w val="0.88136482939632499"/>
          <c:h val="0.6797063356404292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D-14C5-4966-85AC-A8F9FE0B9C1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Sheet1!$B$2:$S$2</c:f>
              <c:numCache>
                <c:formatCode>General</c:formatCode>
                <c:ptCount val="18"/>
                <c:pt idx="0">
                  <c:v>73</c:v>
                </c:pt>
                <c:pt idx="1">
                  <c:v>33</c:v>
                </c:pt>
                <c:pt idx="2">
                  <c:v>63</c:v>
                </c:pt>
                <c:pt idx="3">
                  <c:v>51</c:v>
                </c:pt>
                <c:pt idx="4">
                  <c:v>44</c:v>
                </c:pt>
                <c:pt idx="5">
                  <c:v>39</c:v>
                </c:pt>
                <c:pt idx="6">
                  <c:v>29</c:v>
                </c:pt>
                <c:pt idx="7">
                  <c:v>36</c:v>
                </c:pt>
                <c:pt idx="8">
                  <c:v>35</c:v>
                </c:pt>
                <c:pt idx="9">
                  <c:v>39</c:v>
                </c:pt>
                <c:pt idx="10">
                  <c:v>54</c:v>
                </c:pt>
                <c:pt idx="11">
                  <c:v>54</c:v>
                </c:pt>
                <c:pt idx="12">
                  <c:v>36</c:v>
                </c:pt>
                <c:pt idx="13">
                  <c:v>44</c:v>
                </c:pt>
                <c:pt idx="14">
                  <c:v>41</c:v>
                </c:pt>
                <c:pt idx="15">
                  <c:v>46</c:v>
                </c:pt>
                <c:pt idx="16">
                  <c:v>50</c:v>
                </c:pt>
                <c:pt idx="17">
                  <c:v>42</c:v>
                </c:pt>
              </c:numCache>
            </c:numRef>
          </c:val>
          <c:extLst>
            <c:ext xmlns:c16="http://schemas.microsoft.com/office/drawing/2014/chart" uri="{C3380CC4-5D6E-409C-BE32-E72D297353CC}">
              <c16:uniqueId val="{00000001-3363-43DD-B17D-803417474362}"/>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6"/>
              <c:delete val="1"/>
              <c:extLst>
                <c:ext xmlns:c15="http://schemas.microsoft.com/office/drawing/2012/chart" uri="{CE6537A1-D6FC-4f65-9D91-7224C49458BB}"/>
                <c:ext xmlns:c16="http://schemas.microsoft.com/office/drawing/2014/chart" uri="{C3380CC4-5D6E-409C-BE32-E72D297353CC}">
                  <c16:uniqueId val="{00000002-7382-4E58-9174-56FB782F21D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Sheet1!$B$3:$S$3</c:f>
              <c:numCache>
                <c:formatCode>General</c:formatCode>
                <c:ptCount val="18"/>
                <c:pt idx="0">
                  <c:v>18</c:v>
                </c:pt>
                <c:pt idx="1">
                  <c:v>53</c:v>
                </c:pt>
                <c:pt idx="2">
                  <c:v>33</c:v>
                </c:pt>
                <c:pt idx="3">
                  <c:v>32</c:v>
                </c:pt>
                <c:pt idx="4">
                  <c:v>47</c:v>
                </c:pt>
                <c:pt idx="5">
                  <c:v>48</c:v>
                </c:pt>
                <c:pt idx="6">
                  <c:v>64</c:v>
                </c:pt>
                <c:pt idx="7">
                  <c:v>25</c:v>
                </c:pt>
                <c:pt idx="8">
                  <c:v>47</c:v>
                </c:pt>
                <c:pt idx="9">
                  <c:v>46</c:v>
                </c:pt>
                <c:pt idx="10">
                  <c:v>39</c:v>
                </c:pt>
                <c:pt idx="11">
                  <c:v>40</c:v>
                </c:pt>
                <c:pt idx="12">
                  <c:v>52</c:v>
                </c:pt>
                <c:pt idx="13">
                  <c:v>30</c:v>
                </c:pt>
                <c:pt idx="14">
                  <c:v>36</c:v>
                </c:pt>
                <c:pt idx="15">
                  <c:v>39</c:v>
                </c:pt>
                <c:pt idx="16">
                  <c:v>0</c:v>
                </c:pt>
                <c:pt idx="17">
                  <c:v>23</c:v>
                </c:pt>
              </c:numCache>
            </c:numRef>
          </c:val>
          <c:extLst>
            <c:ext xmlns:c16="http://schemas.microsoft.com/office/drawing/2014/chart" uri="{C3380CC4-5D6E-409C-BE32-E72D297353CC}">
              <c16:uniqueId val="{00000003-3363-43DD-B17D-803417474362}"/>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7382-4E58-9174-56FB782F21D4}"/>
                </c:ext>
              </c:extLst>
            </c:dLbl>
            <c:dLbl>
              <c:idx val="4"/>
              <c:delete val="1"/>
              <c:extLst>
                <c:ext xmlns:c15="http://schemas.microsoft.com/office/drawing/2012/chart" uri="{CE6537A1-D6FC-4f65-9D91-7224C49458BB}"/>
                <c:ext xmlns:c16="http://schemas.microsoft.com/office/drawing/2014/chart" uri="{C3380CC4-5D6E-409C-BE32-E72D297353CC}">
                  <c16:uniqueId val="{00000001-7382-4E58-9174-56FB782F21D4}"/>
                </c:ext>
              </c:extLst>
            </c:dLbl>
            <c:dLbl>
              <c:idx val="6"/>
              <c:delete val="1"/>
              <c:extLst>
                <c:ext xmlns:c15="http://schemas.microsoft.com/office/drawing/2012/chart" uri="{CE6537A1-D6FC-4f65-9D91-7224C49458BB}"/>
                <c:ext xmlns:c16="http://schemas.microsoft.com/office/drawing/2014/chart" uri="{C3380CC4-5D6E-409C-BE32-E72D297353CC}">
                  <c16:uniqueId val="{00000000-8EC3-4671-9E40-9247D4BE7759}"/>
                </c:ext>
              </c:extLst>
            </c:dLbl>
            <c:dLbl>
              <c:idx val="10"/>
              <c:delete val="1"/>
              <c:extLst>
                <c:ext xmlns:c15="http://schemas.microsoft.com/office/drawing/2012/chart" uri="{CE6537A1-D6FC-4f65-9D91-7224C49458BB}"/>
                <c:ext xmlns:c16="http://schemas.microsoft.com/office/drawing/2014/chart" uri="{C3380CC4-5D6E-409C-BE32-E72D297353CC}">
                  <c16:uniqueId val="{0000000A-14C5-4966-85AC-A8F9FE0B9C15}"/>
                </c:ext>
              </c:extLst>
            </c:dLbl>
            <c:dLbl>
              <c:idx val="11"/>
              <c:delete val="1"/>
              <c:extLst>
                <c:ext xmlns:c15="http://schemas.microsoft.com/office/drawing/2012/chart" uri="{CE6537A1-D6FC-4f65-9D91-7224C49458BB}"/>
                <c:ext xmlns:c16="http://schemas.microsoft.com/office/drawing/2014/chart" uri="{C3380CC4-5D6E-409C-BE32-E72D297353CC}">
                  <c16:uniqueId val="{00000009-14C5-4966-85AC-A8F9FE0B9C1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Sheet1!$B$4:$S$4</c:f>
              <c:numCache>
                <c:formatCode>General</c:formatCode>
                <c:ptCount val="18"/>
                <c:pt idx="0">
                  <c:v>10</c:v>
                </c:pt>
                <c:pt idx="1">
                  <c:v>9</c:v>
                </c:pt>
                <c:pt idx="2">
                  <c:v>5</c:v>
                </c:pt>
                <c:pt idx="3">
                  <c:v>17</c:v>
                </c:pt>
                <c:pt idx="4">
                  <c:v>4</c:v>
                </c:pt>
                <c:pt idx="5">
                  <c:v>9</c:v>
                </c:pt>
                <c:pt idx="6">
                  <c:v>0</c:v>
                </c:pt>
                <c:pt idx="7">
                  <c:v>32</c:v>
                </c:pt>
                <c:pt idx="8">
                  <c:v>12</c:v>
                </c:pt>
                <c:pt idx="9">
                  <c:v>14</c:v>
                </c:pt>
                <c:pt idx="10">
                  <c:v>8</c:v>
                </c:pt>
                <c:pt idx="11">
                  <c:v>6</c:v>
                </c:pt>
                <c:pt idx="12">
                  <c:v>13</c:v>
                </c:pt>
                <c:pt idx="13">
                  <c:v>22</c:v>
                </c:pt>
                <c:pt idx="14">
                  <c:v>23</c:v>
                </c:pt>
                <c:pt idx="15">
                  <c:v>11</c:v>
                </c:pt>
                <c:pt idx="16">
                  <c:v>38</c:v>
                </c:pt>
                <c:pt idx="17">
                  <c:v>27</c:v>
                </c:pt>
              </c:numCache>
            </c:numRef>
          </c:val>
          <c:extLst>
            <c:ext xmlns:c16="http://schemas.microsoft.com/office/drawing/2014/chart" uri="{C3380CC4-5D6E-409C-BE32-E72D297353CC}">
              <c16:uniqueId val="{00000004-3363-43DD-B17D-803417474362}"/>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29-4A1B-89FD-7DE4426E1D7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strCache>
            </c:strRef>
          </c:cat>
          <c:val>
            <c:numRef>
              <c:f>Sheet1!$B$5:$S$5</c:f>
              <c:numCache>
                <c:formatCode>General</c:formatCode>
                <c:ptCount val="18"/>
                <c:pt idx="0">
                  <c:v>0</c:v>
                </c:pt>
                <c:pt idx="1">
                  <c:v>5</c:v>
                </c:pt>
                <c:pt idx="2">
                  <c:v>0</c:v>
                </c:pt>
                <c:pt idx="3">
                  <c:v>0</c:v>
                </c:pt>
                <c:pt idx="4">
                  <c:v>4</c:v>
                </c:pt>
                <c:pt idx="5">
                  <c:v>4</c:v>
                </c:pt>
                <c:pt idx="6">
                  <c:v>0</c:v>
                </c:pt>
                <c:pt idx="7">
                  <c:v>7</c:v>
                </c:pt>
                <c:pt idx="8">
                  <c:v>6</c:v>
                </c:pt>
                <c:pt idx="9">
                  <c:v>0</c:v>
                </c:pt>
                <c:pt idx="10">
                  <c:v>0</c:v>
                </c:pt>
                <c:pt idx="11">
                  <c:v>0</c:v>
                </c:pt>
                <c:pt idx="12">
                  <c:v>0</c:v>
                </c:pt>
                <c:pt idx="13">
                  <c:v>4</c:v>
                </c:pt>
                <c:pt idx="14">
                  <c:v>0</c:v>
                </c:pt>
                <c:pt idx="15">
                  <c:v>4</c:v>
                </c:pt>
                <c:pt idx="16">
                  <c:v>13</c:v>
                </c:pt>
                <c:pt idx="17">
                  <c:v>8</c:v>
                </c:pt>
              </c:numCache>
            </c:numRef>
          </c:val>
          <c:extLst>
            <c:ext xmlns:c16="http://schemas.microsoft.com/office/drawing/2014/chart" uri="{C3380CC4-5D6E-409C-BE32-E72D297353CC}">
              <c16:uniqueId val="{00000006-3363-43DD-B17D-803417474362}"/>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207182794660488E-3"/>
              <c:y val="0.1058052372819576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020917110131861E-2"/>
          <c:y val="3.77035132819213E-2"/>
          <c:w val="0.90554391710210547"/>
          <c:h val="0.74489620243847077"/>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Sheet1!$B$2:$B$20</c:f>
              <c:numCache>
                <c:formatCode>General</c:formatCode>
                <c:ptCount val="19"/>
                <c:pt idx="0">
                  <c:v>25</c:v>
                </c:pt>
                <c:pt idx="1">
                  <c:v>25</c:v>
                </c:pt>
                <c:pt idx="2">
                  <c:v>50</c:v>
                </c:pt>
                <c:pt idx="3">
                  <c:v>30</c:v>
                </c:pt>
                <c:pt idx="4">
                  <c:v>50</c:v>
                </c:pt>
                <c:pt idx="5">
                  <c:v>50</c:v>
                </c:pt>
                <c:pt idx="6">
                  <c:v>50</c:v>
                </c:pt>
                <c:pt idx="7">
                  <c:v>50</c:v>
                </c:pt>
                <c:pt idx="8">
                  <c:v>50</c:v>
                </c:pt>
                <c:pt idx="9">
                  <c:v>75</c:v>
                </c:pt>
                <c:pt idx="10">
                  <c:v>75</c:v>
                </c:pt>
                <c:pt idx="11">
                  <c:v>100</c:v>
                </c:pt>
                <c:pt idx="12">
                  <c:v>100</c:v>
                </c:pt>
                <c:pt idx="13">
                  <c:v>100</c:v>
                </c:pt>
                <c:pt idx="14">
                  <c:v>100</c:v>
                </c:pt>
                <c:pt idx="15">
                  <c:v>50</c:v>
                </c:pt>
                <c:pt idx="16">
                  <c:v>50</c:v>
                </c:pt>
                <c:pt idx="17">
                  <c:v>50</c:v>
                </c:pt>
                <c:pt idx="18">
                  <c:v>50</c:v>
                </c:pt>
              </c:numCache>
            </c:numRef>
          </c:val>
          <c:extLst>
            <c:ext xmlns:c16="http://schemas.microsoft.com/office/drawing/2014/chart" uri="{C3380CC4-5D6E-409C-BE32-E72D297353CC}">
              <c16:uniqueId val="{00000000-04E0-40EF-A60F-5BDD9F2E3E38}"/>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Sheet1!$C$2:$C$20</c:f>
              <c:numCache>
                <c:formatCode>General</c:formatCode>
                <c:ptCount val="19"/>
                <c:pt idx="1">
                  <c:v>190</c:v>
                </c:pt>
                <c:pt idx="2">
                  <c:v>200</c:v>
                </c:pt>
                <c:pt idx="3">
                  <c:v>190</c:v>
                </c:pt>
                <c:pt idx="4">
                  <c:v>300</c:v>
                </c:pt>
                <c:pt idx="5">
                  <c:v>300</c:v>
                </c:pt>
                <c:pt idx="6">
                  <c:v>220</c:v>
                </c:pt>
                <c:pt idx="7">
                  <c:v>350</c:v>
                </c:pt>
                <c:pt idx="8">
                  <c:v>600</c:v>
                </c:pt>
                <c:pt idx="9">
                  <c:v>260</c:v>
                </c:pt>
                <c:pt idx="10">
                  <c:v>575</c:v>
                </c:pt>
                <c:pt idx="11">
                  <c:v>500</c:v>
                </c:pt>
                <c:pt idx="12">
                  <c:v>650</c:v>
                </c:pt>
                <c:pt idx="13">
                  <c:v>600</c:v>
                </c:pt>
                <c:pt idx="14">
                  <c:v>450</c:v>
                </c:pt>
                <c:pt idx="15">
                  <c:v>400</c:v>
                </c:pt>
                <c:pt idx="16">
                  <c:v>325</c:v>
                </c:pt>
                <c:pt idx="17">
                  <c:v>250</c:v>
                </c:pt>
                <c:pt idx="18">
                  <c:v>225</c:v>
                </c:pt>
              </c:numCache>
            </c:numRef>
          </c:val>
          <c:extLst>
            <c:ext xmlns:c16="http://schemas.microsoft.com/office/drawing/2014/chart" uri="{C3380CC4-5D6E-409C-BE32-E72D297353CC}">
              <c16:uniqueId val="{00000002-04E0-40EF-A60F-5BDD9F2E3E38}"/>
            </c:ext>
          </c:extLst>
        </c:ser>
        <c:dLbls>
          <c:showLegendKey val="0"/>
          <c:showVal val="1"/>
          <c:showCatName val="0"/>
          <c:showSerName val="0"/>
          <c:showPercent val="0"/>
          <c:showBubbleSize val="0"/>
        </c:dLbls>
        <c:gapWidth val="150"/>
        <c:axId val="-2102714328"/>
        <c:axId val="-2102845512"/>
      </c:barChart>
      <c:catAx>
        <c:axId val="-21027143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845512"/>
        <c:crosses val="autoZero"/>
        <c:auto val="1"/>
        <c:lblAlgn val="ctr"/>
        <c:lblOffset val="100"/>
        <c:noMultiLvlLbl val="0"/>
      </c:catAx>
      <c:valAx>
        <c:axId val="-210284551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0473548343678678E-4"/>
              <c:y val="0.2268119345662068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714328"/>
        <c:crosses val="autoZero"/>
        <c:crossBetween val="between"/>
      </c:valAx>
      <c:spPr>
        <a:noFill/>
        <a:ln w="25400">
          <a:noFill/>
        </a:ln>
        <a:effectLst/>
      </c:spPr>
    </c:plotArea>
    <c:legend>
      <c:legendPos val="b"/>
      <c:layout>
        <c:manualLayout>
          <c:xMode val="edge"/>
          <c:yMode val="edge"/>
          <c:x val="0.43354956777191844"/>
          <c:y val="0.91264730478857825"/>
          <c:w val="0.13290086445616317"/>
          <c:h val="8.73526952114216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15114904530063E-2"/>
          <c:y val="2.7536821798230901E-2"/>
          <c:w val="0.89695241529923264"/>
          <c:h val="0.73465716163468264"/>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Sheet1!$B$2:$S$2</c:f>
              <c:numCache>
                <c:formatCode>General</c:formatCode>
                <c:ptCount val="18"/>
                <c:pt idx="0">
                  <c:v>74</c:v>
                </c:pt>
                <c:pt idx="1">
                  <c:v>40</c:v>
                </c:pt>
                <c:pt idx="2">
                  <c:v>49</c:v>
                </c:pt>
                <c:pt idx="3">
                  <c:v>65</c:v>
                </c:pt>
                <c:pt idx="4">
                  <c:v>46</c:v>
                </c:pt>
                <c:pt idx="5">
                  <c:v>52</c:v>
                </c:pt>
                <c:pt idx="6">
                  <c:v>52</c:v>
                </c:pt>
                <c:pt idx="7">
                  <c:v>36</c:v>
                </c:pt>
                <c:pt idx="8">
                  <c:v>46</c:v>
                </c:pt>
                <c:pt idx="9">
                  <c:v>43</c:v>
                </c:pt>
                <c:pt idx="10">
                  <c:v>35</c:v>
                </c:pt>
                <c:pt idx="11">
                  <c:v>40</c:v>
                </c:pt>
                <c:pt idx="12">
                  <c:v>50</c:v>
                </c:pt>
                <c:pt idx="13">
                  <c:v>57</c:v>
                </c:pt>
                <c:pt idx="14">
                  <c:v>40</c:v>
                </c:pt>
                <c:pt idx="15">
                  <c:v>22</c:v>
                </c:pt>
                <c:pt idx="16">
                  <c:v>32</c:v>
                </c:pt>
                <c:pt idx="17">
                  <c:v>37</c:v>
                </c:pt>
              </c:numCache>
            </c:numRef>
          </c:val>
          <c:extLst>
            <c:ext xmlns:c16="http://schemas.microsoft.com/office/drawing/2014/chart" uri="{C3380CC4-5D6E-409C-BE32-E72D297353CC}">
              <c16:uniqueId val="{00000001-C8F0-438E-8219-A5488F5434DC}"/>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Sheet1!$B$3:$S$3</c:f>
              <c:numCache>
                <c:formatCode>General</c:formatCode>
                <c:ptCount val="18"/>
                <c:pt idx="0">
                  <c:v>14</c:v>
                </c:pt>
                <c:pt idx="1">
                  <c:v>33</c:v>
                </c:pt>
                <c:pt idx="2">
                  <c:v>34</c:v>
                </c:pt>
                <c:pt idx="3">
                  <c:v>23</c:v>
                </c:pt>
                <c:pt idx="4">
                  <c:v>32</c:v>
                </c:pt>
                <c:pt idx="5">
                  <c:v>33</c:v>
                </c:pt>
                <c:pt idx="6">
                  <c:v>22</c:v>
                </c:pt>
                <c:pt idx="7">
                  <c:v>23</c:v>
                </c:pt>
                <c:pt idx="8">
                  <c:v>21</c:v>
                </c:pt>
                <c:pt idx="9">
                  <c:v>24</c:v>
                </c:pt>
                <c:pt idx="10">
                  <c:v>33</c:v>
                </c:pt>
                <c:pt idx="11">
                  <c:v>30</c:v>
                </c:pt>
                <c:pt idx="12">
                  <c:v>27</c:v>
                </c:pt>
                <c:pt idx="13">
                  <c:v>25</c:v>
                </c:pt>
                <c:pt idx="14">
                  <c:v>33</c:v>
                </c:pt>
                <c:pt idx="15">
                  <c:v>44</c:v>
                </c:pt>
                <c:pt idx="16">
                  <c:v>38</c:v>
                </c:pt>
                <c:pt idx="17">
                  <c:v>31</c:v>
                </c:pt>
              </c:numCache>
            </c:numRef>
          </c:val>
          <c:extLst>
            <c:ext xmlns:c16="http://schemas.microsoft.com/office/drawing/2014/chart" uri="{C3380CC4-5D6E-409C-BE32-E72D297353CC}">
              <c16:uniqueId val="{00000002-C8F0-438E-8219-A5488F5434DC}"/>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62A-4480-832C-2F0FF321F5DC}"/>
                </c:ext>
              </c:extLst>
            </c:dLbl>
            <c:dLbl>
              <c:idx val="1"/>
              <c:delete val="1"/>
              <c:extLst>
                <c:ext xmlns:c15="http://schemas.microsoft.com/office/drawing/2012/chart" uri="{CE6537A1-D6FC-4f65-9D91-7224C49458BB}"/>
                <c:ext xmlns:c16="http://schemas.microsoft.com/office/drawing/2014/chart" uri="{C3380CC4-5D6E-409C-BE32-E72D297353CC}">
                  <c16:uniqueId val="{00000001-325D-445A-8C2C-27D9E49CFECD}"/>
                </c:ext>
              </c:extLst>
            </c:dLbl>
            <c:dLbl>
              <c:idx val="2"/>
              <c:delete val="1"/>
              <c:extLst>
                <c:ext xmlns:c15="http://schemas.microsoft.com/office/drawing/2012/chart" uri="{CE6537A1-D6FC-4f65-9D91-7224C49458BB}"/>
                <c:ext xmlns:c16="http://schemas.microsoft.com/office/drawing/2014/chart" uri="{C3380CC4-5D6E-409C-BE32-E72D297353CC}">
                  <c16:uniqueId val="{00000003-325D-445A-8C2C-27D9E49CFECD}"/>
                </c:ext>
              </c:extLst>
            </c:dLbl>
            <c:dLbl>
              <c:idx val="3"/>
              <c:delete val="1"/>
              <c:extLst>
                <c:ext xmlns:c15="http://schemas.microsoft.com/office/drawing/2012/chart" uri="{CE6537A1-D6FC-4f65-9D91-7224C49458BB}"/>
                <c:ext xmlns:c16="http://schemas.microsoft.com/office/drawing/2014/chart" uri="{C3380CC4-5D6E-409C-BE32-E72D297353CC}">
                  <c16:uniqueId val="{00000005-325D-445A-8C2C-27D9E49CFECD}"/>
                </c:ext>
              </c:extLst>
            </c:dLbl>
            <c:dLbl>
              <c:idx val="4"/>
              <c:delete val="1"/>
              <c:extLst>
                <c:ext xmlns:c15="http://schemas.microsoft.com/office/drawing/2012/chart" uri="{CE6537A1-D6FC-4f65-9D91-7224C49458BB}"/>
                <c:ext xmlns:c16="http://schemas.microsoft.com/office/drawing/2014/chart" uri="{C3380CC4-5D6E-409C-BE32-E72D297353CC}">
                  <c16:uniqueId val="{00000000-D4A0-49AA-ADC2-859FA228A10D}"/>
                </c:ext>
              </c:extLst>
            </c:dLbl>
            <c:dLbl>
              <c:idx val="5"/>
              <c:delete val="1"/>
              <c:extLst>
                <c:ext xmlns:c15="http://schemas.microsoft.com/office/drawing/2012/chart" uri="{CE6537A1-D6FC-4f65-9D91-7224C49458BB}"/>
                <c:ext xmlns:c16="http://schemas.microsoft.com/office/drawing/2014/chart" uri="{C3380CC4-5D6E-409C-BE32-E72D297353CC}">
                  <c16:uniqueId val="{00000006-325D-445A-8C2C-27D9E49CFECD}"/>
                </c:ext>
              </c:extLst>
            </c:dLbl>
            <c:dLbl>
              <c:idx val="9"/>
              <c:delete val="1"/>
              <c:extLst>
                <c:ext xmlns:c15="http://schemas.microsoft.com/office/drawing/2012/chart" uri="{CE6537A1-D6FC-4f65-9D91-7224C49458BB}"/>
                <c:ext xmlns:c16="http://schemas.microsoft.com/office/drawing/2014/chart" uri="{C3380CC4-5D6E-409C-BE32-E72D297353CC}">
                  <c16:uniqueId val="{00000002-962A-4480-832C-2F0FF321F5DC}"/>
                </c:ext>
              </c:extLst>
            </c:dLbl>
            <c:dLbl>
              <c:idx val="10"/>
              <c:delete val="1"/>
              <c:extLst>
                <c:ext xmlns:c15="http://schemas.microsoft.com/office/drawing/2012/chart" uri="{CE6537A1-D6FC-4f65-9D91-7224C49458BB}"/>
                <c:ext xmlns:c16="http://schemas.microsoft.com/office/drawing/2014/chart" uri="{C3380CC4-5D6E-409C-BE32-E72D297353CC}">
                  <c16:uniqueId val="{0000000D-325D-445A-8C2C-27D9E49CFECD}"/>
                </c:ext>
              </c:extLst>
            </c:dLbl>
            <c:dLbl>
              <c:idx val="13"/>
              <c:delete val="1"/>
              <c:extLst>
                <c:ext xmlns:c15="http://schemas.microsoft.com/office/drawing/2012/chart" uri="{CE6537A1-D6FC-4f65-9D91-7224C49458BB}"/>
                <c:ext xmlns:c16="http://schemas.microsoft.com/office/drawing/2014/chart" uri="{C3380CC4-5D6E-409C-BE32-E72D297353CC}">
                  <c16:uniqueId val="{0000000E-325D-445A-8C2C-27D9E49CFEC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Sheet1!$B$4:$S$4</c:f>
              <c:numCache>
                <c:formatCode>General</c:formatCode>
                <c:ptCount val="18"/>
                <c:pt idx="0">
                  <c:v>2</c:v>
                </c:pt>
                <c:pt idx="1">
                  <c:v>12</c:v>
                </c:pt>
                <c:pt idx="2">
                  <c:v>9</c:v>
                </c:pt>
                <c:pt idx="3">
                  <c:v>7</c:v>
                </c:pt>
                <c:pt idx="4">
                  <c:v>0</c:v>
                </c:pt>
                <c:pt idx="5">
                  <c:v>14</c:v>
                </c:pt>
                <c:pt idx="6">
                  <c:v>17</c:v>
                </c:pt>
                <c:pt idx="7">
                  <c:v>18</c:v>
                </c:pt>
                <c:pt idx="8">
                  <c:v>18</c:v>
                </c:pt>
                <c:pt idx="9">
                  <c:v>5</c:v>
                </c:pt>
                <c:pt idx="10">
                  <c:v>7</c:v>
                </c:pt>
                <c:pt idx="11">
                  <c:v>19</c:v>
                </c:pt>
                <c:pt idx="12">
                  <c:v>12</c:v>
                </c:pt>
                <c:pt idx="13">
                  <c:v>8</c:v>
                </c:pt>
                <c:pt idx="14">
                  <c:v>15</c:v>
                </c:pt>
                <c:pt idx="15">
                  <c:v>16</c:v>
                </c:pt>
                <c:pt idx="16">
                  <c:v>25</c:v>
                </c:pt>
                <c:pt idx="17">
                  <c:v>20</c:v>
                </c:pt>
              </c:numCache>
            </c:numRef>
          </c:val>
          <c:extLst>
            <c:ext xmlns:c16="http://schemas.microsoft.com/office/drawing/2014/chart" uri="{C3380CC4-5D6E-409C-BE32-E72D297353CC}">
              <c16:uniqueId val="{00000003-C8F0-438E-8219-A5488F5434DC}"/>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325D-445A-8C2C-27D9E49CFECD}"/>
                </c:ext>
              </c:extLst>
            </c:dLbl>
            <c:dLbl>
              <c:idx val="2"/>
              <c:delete val="1"/>
              <c:extLst>
                <c:ext xmlns:c15="http://schemas.microsoft.com/office/drawing/2012/chart" uri="{CE6537A1-D6FC-4f65-9D91-7224C49458BB}"/>
                <c:ext xmlns:c16="http://schemas.microsoft.com/office/drawing/2014/chart" uri="{C3380CC4-5D6E-409C-BE32-E72D297353CC}">
                  <c16:uniqueId val="{00000002-325D-445A-8C2C-27D9E49CFECD}"/>
                </c:ext>
              </c:extLst>
            </c:dLbl>
            <c:dLbl>
              <c:idx val="3"/>
              <c:delete val="1"/>
              <c:extLst>
                <c:ext xmlns:c15="http://schemas.microsoft.com/office/drawing/2012/chart" uri="{CE6537A1-D6FC-4f65-9D91-7224C49458BB}"/>
                <c:ext xmlns:c16="http://schemas.microsoft.com/office/drawing/2014/chart" uri="{C3380CC4-5D6E-409C-BE32-E72D297353CC}">
                  <c16:uniqueId val="{00000004-325D-445A-8C2C-27D9E49CFECD}"/>
                </c:ext>
              </c:extLst>
            </c:dLbl>
            <c:dLbl>
              <c:idx val="5"/>
              <c:delete val="1"/>
              <c:extLst>
                <c:ext xmlns:c15="http://schemas.microsoft.com/office/drawing/2012/chart" uri="{CE6537A1-D6FC-4f65-9D91-7224C49458BB}"/>
                <c:ext xmlns:c16="http://schemas.microsoft.com/office/drawing/2014/chart" uri="{C3380CC4-5D6E-409C-BE32-E72D297353CC}">
                  <c16:uniqueId val="{00000001-962A-4480-832C-2F0FF321F5DC}"/>
                </c:ext>
              </c:extLst>
            </c:dLbl>
            <c:dLbl>
              <c:idx val="16"/>
              <c:delete val="1"/>
              <c:extLst>
                <c:ext xmlns:c15="http://schemas.microsoft.com/office/drawing/2012/chart" uri="{CE6537A1-D6FC-4f65-9D91-7224C49458BB}"/>
                <c:ext xmlns:c16="http://schemas.microsoft.com/office/drawing/2014/chart" uri="{C3380CC4-5D6E-409C-BE32-E72D297353CC}">
                  <c16:uniqueId val="{00000000-CBB4-45B4-8BD6-BAF390AF34D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Sheet1!$B$5:$S$5</c:f>
              <c:numCache>
                <c:formatCode>General</c:formatCode>
                <c:ptCount val="18"/>
                <c:pt idx="0">
                  <c:v>10</c:v>
                </c:pt>
                <c:pt idx="1">
                  <c:v>14</c:v>
                </c:pt>
                <c:pt idx="2">
                  <c:v>9</c:v>
                </c:pt>
                <c:pt idx="3">
                  <c:v>7</c:v>
                </c:pt>
                <c:pt idx="4">
                  <c:v>21</c:v>
                </c:pt>
                <c:pt idx="5">
                  <c:v>0</c:v>
                </c:pt>
                <c:pt idx="6">
                  <c:v>9</c:v>
                </c:pt>
                <c:pt idx="7">
                  <c:v>23</c:v>
                </c:pt>
                <c:pt idx="8">
                  <c:v>15</c:v>
                </c:pt>
                <c:pt idx="9">
                  <c:v>27</c:v>
                </c:pt>
                <c:pt idx="10">
                  <c:v>26</c:v>
                </c:pt>
                <c:pt idx="11">
                  <c:v>11</c:v>
                </c:pt>
                <c:pt idx="12">
                  <c:v>12</c:v>
                </c:pt>
                <c:pt idx="13">
                  <c:v>10</c:v>
                </c:pt>
                <c:pt idx="14">
                  <c:v>13</c:v>
                </c:pt>
                <c:pt idx="15">
                  <c:v>19</c:v>
                </c:pt>
                <c:pt idx="16">
                  <c:v>6</c:v>
                </c:pt>
                <c:pt idx="17">
                  <c:v>12</c:v>
                </c:pt>
              </c:numCache>
            </c:numRef>
          </c:val>
          <c:extLst>
            <c:ext xmlns:c16="http://schemas.microsoft.com/office/drawing/2014/chart" uri="{C3380CC4-5D6E-409C-BE32-E72D297353CC}">
              <c16:uniqueId val="{00000004-C8F0-438E-8219-A5488F5434DC}"/>
            </c:ext>
          </c:extLst>
        </c:ser>
        <c:dLbls>
          <c:showLegendKey val="0"/>
          <c:showVal val="1"/>
          <c:showCatName val="0"/>
          <c:showSerName val="0"/>
          <c:showPercent val="0"/>
          <c:showBubbleSize val="0"/>
        </c:dLbls>
        <c:gapWidth val="150"/>
        <c:overlap val="100"/>
        <c:axId val="-2101073144"/>
        <c:axId val="-2101069896"/>
      </c:barChart>
      <c:catAx>
        <c:axId val="-210107314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069896"/>
        <c:crosses val="autoZero"/>
        <c:auto val="1"/>
        <c:lblAlgn val="ctr"/>
        <c:lblOffset val="100"/>
        <c:noMultiLvlLbl val="0"/>
      </c:catAx>
      <c:valAx>
        <c:axId val="-210106989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7.5648537569334593E-3"/>
              <c:y val="9.4515542640264391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073144"/>
        <c:crosses val="autoZero"/>
        <c:crossBetween val="between"/>
      </c:valAx>
      <c:spPr>
        <a:noFill/>
        <a:ln>
          <a:noFill/>
        </a:ln>
        <a:effectLst/>
      </c:spPr>
    </c:plotArea>
    <c:legend>
      <c:legendPos val="b"/>
      <c:layout>
        <c:manualLayout>
          <c:xMode val="edge"/>
          <c:yMode val="edge"/>
          <c:x val="0.28936770426721053"/>
          <c:y val="0.91069491096410515"/>
          <c:w val="0.36980552570339315"/>
          <c:h val="8.06168370957431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25959083881639"/>
          <c:y val="5.48339418466589E-2"/>
          <c:w val="0.89285873512386293"/>
          <c:h val="0.6998843941404792"/>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6"/>
              <c:tx>
                <c:rich>
                  <a:bodyPr/>
                  <a:lstStyle/>
                  <a:p>
                    <a:fld id="{5568BC5A-25EB-422B-B54E-AFFE88C87133}"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1CC-47CF-96B3-AA544B2035D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Sheet1!$B$2:$S$2</c:f>
              <c:numCache>
                <c:formatCode>General</c:formatCode>
                <c:ptCount val="18"/>
                <c:pt idx="0">
                  <c:v>58</c:v>
                </c:pt>
                <c:pt idx="1">
                  <c:v>33</c:v>
                </c:pt>
                <c:pt idx="2">
                  <c:v>36</c:v>
                </c:pt>
                <c:pt idx="3">
                  <c:v>19</c:v>
                </c:pt>
                <c:pt idx="4">
                  <c:v>37</c:v>
                </c:pt>
                <c:pt idx="5">
                  <c:v>59</c:v>
                </c:pt>
                <c:pt idx="6">
                  <c:v>39</c:v>
                </c:pt>
                <c:pt idx="7">
                  <c:v>46</c:v>
                </c:pt>
                <c:pt idx="8">
                  <c:v>32</c:v>
                </c:pt>
                <c:pt idx="9">
                  <c:v>29</c:v>
                </c:pt>
                <c:pt idx="10">
                  <c:v>47</c:v>
                </c:pt>
                <c:pt idx="11">
                  <c:v>50</c:v>
                </c:pt>
                <c:pt idx="12">
                  <c:v>46</c:v>
                </c:pt>
                <c:pt idx="13">
                  <c:v>63</c:v>
                </c:pt>
                <c:pt idx="14">
                  <c:v>61</c:v>
                </c:pt>
                <c:pt idx="15">
                  <c:v>52</c:v>
                </c:pt>
                <c:pt idx="16">
                  <c:v>85</c:v>
                </c:pt>
                <c:pt idx="17">
                  <c:v>78</c:v>
                </c:pt>
              </c:numCache>
            </c:numRef>
          </c:val>
          <c:extLst>
            <c:ext xmlns:c16="http://schemas.microsoft.com/office/drawing/2014/chart" uri="{C3380CC4-5D6E-409C-BE32-E72D297353CC}">
              <c16:uniqueId val="{00000001-4080-4480-9E2B-600F4B2AC2EF}"/>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6"/>
              <c:tx>
                <c:rich>
                  <a:bodyPr/>
                  <a:lstStyle/>
                  <a:p>
                    <a:fld id="{7421F784-57D0-46F0-8B73-7E24A2E9D947}"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1CC-47CF-96B3-AA544B2035D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Sheet1!$B$3:$S$3</c:f>
              <c:numCache>
                <c:formatCode>General</c:formatCode>
                <c:ptCount val="18"/>
                <c:pt idx="0">
                  <c:v>28</c:v>
                </c:pt>
                <c:pt idx="1">
                  <c:v>52</c:v>
                </c:pt>
                <c:pt idx="2">
                  <c:v>44</c:v>
                </c:pt>
                <c:pt idx="3">
                  <c:v>53</c:v>
                </c:pt>
                <c:pt idx="4">
                  <c:v>44</c:v>
                </c:pt>
                <c:pt idx="5">
                  <c:v>27</c:v>
                </c:pt>
                <c:pt idx="6">
                  <c:v>48</c:v>
                </c:pt>
                <c:pt idx="7">
                  <c:v>23</c:v>
                </c:pt>
                <c:pt idx="8">
                  <c:v>53</c:v>
                </c:pt>
                <c:pt idx="9">
                  <c:v>58</c:v>
                </c:pt>
                <c:pt idx="10">
                  <c:v>43</c:v>
                </c:pt>
                <c:pt idx="11">
                  <c:v>41</c:v>
                </c:pt>
                <c:pt idx="12">
                  <c:v>47</c:v>
                </c:pt>
                <c:pt idx="13">
                  <c:v>36</c:v>
                </c:pt>
                <c:pt idx="14">
                  <c:v>34</c:v>
                </c:pt>
                <c:pt idx="15">
                  <c:v>45</c:v>
                </c:pt>
                <c:pt idx="16">
                  <c:v>11</c:v>
                </c:pt>
                <c:pt idx="17">
                  <c:v>20</c:v>
                </c:pt>
              </c:numCache>
            </c:numRef>
          </c:val>
          <c:extLst>
            <c:ext xmlns:c16="http://schemas.microsoft.com/office/drawing/2014/chart" uri="{C3380CC4-5D6E-409C-BE32-E72D297353CC}">
              <c16:uniqueId val="{00000003-4080-4480-9E2B-600F4B2AC2EF}"/>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1"/>
              <c:delete val="1"/>
              <c:extLst>
                <c:ext xmlns:c15="http://schemas.microsoft.com/office/drawing/2012/chart" uri="{CE6537A1-D6FC-4f65-9D91-7224C49458BB}"/>
                <c:ext xmlns:c16="http://schemas.microsoft.com/office/drawing/2014/chart" uri="{C3380CC4-5D6E-409C-BE32-E72D297353CC}">
                  <c16:uniqueId val="{0000000A-F4FA-42B6-B172-2CD8A695EB5A}"/>
                </c:ext>
              </c:extLst>
            </c:dLbl>
            <c:dLbl>
              <c:idx val="12"/>
              <c:delete val="1"/>
              <c:extLst>
                <c:ext xmlns:c15="http://schemas.microsoft.com/office/drawing/2012/chart" uri="{CE6537A1-D6FC-4f65-9D91-7224C49458BB}"/>
                <c:ext xmlns:c16="http://schemas.microsoft.com/office/drawing/2014/chart" uri="{C3380CC4-5D6E-409C-BE32-E72D297353CC}">
                  <c16:uniqueId val="{0000000B-F4FA-42B6-B172-2CD8A695EB5A}"/>
                </c:ext>
              </c:extLst>
            </c:dLbl>
            <c:dLbl>
              <c:idx val="13"/>
              <c:delete val="1"/>
              <c:extLst>
                <c:ext xmlns:c15="http://schemas.microsoft.com/office/drawing/2012/chart" uri="{CE6537A1-D6FC-4f65-9D91-7224C49458BB}"/>
                <c:ext xmlns:c16="http://schemas.microsoft.com/office/drawing/2014/chart" uri="{C3380CC4-5D6E-409C-BE32-E72D297353CC}">
                  <c16:uniqueId val="{00000000-6D49-474B-8644-7F94AF070044}"/>
                </c:ext>
              </c:extLst>
            </c:dLbl>
            <c:dLbl>
              <c:idx val="14"/>
              <c:delete val="1"/>
              <c:extLst>
                <c:ext xmlns:c15="http://schemas.microsoft.com/office/drawing/2012/chart" uri="{CE6537A1-D6FC-4f65-9D91-7224C49458BB}"/>
                <c:ext xmlns:c16="http://schemas.microsoft.com/office/drawing/2014/chart" uri="{C3380CC4-5D6E-409C-BE32-E72D297353CC}">
                  <c16:uniqueId val="{00000001-6D49-474B-8644-7F94AF070044}"/>
                </c:ext>
              </c:extLst>
            </c:dLbl>
            <c:dLbl>
              <c:idx val="15"/>
              <c:delete val="1"/>
              <c:extLst>
                <c:ext xmlns:c15="http://schemas.microsoft.com/office/drawing/2012/chart" uri="{CE6537A1-D6FC-4f65-9D91-7224C49458BB}"/>
                <c:ext xmlns:c16="http://schemas.microsoft.com/office/drawing/2014/chart" uri="{C3380CC4-5D6E-409C-BE32-E72D297353CC}">
                  <c16:uniqueId val="{00000002-6D49-474B-8644-7F94AF070044}"/>
                </c:ext>
              </c:extLst>
            </c:dLbl>
            <c:dLbl>
              <c:idx val="16"/>
              <c:delete val="1"/>
              <c:extLst>
                <c:ext xmlns:c15="http://schemas.microsoft.com/office/drawing/2012/chart" uri="{CE6537A1-D6FC-4f65-9D91-7224C49458BB}"/>
                <c:ext xmlns:c16="http://schemas.microsoft.com/office/drawing/2014/chart" uri="{C3380CC4-5D6E-409C-BE32-E72D297353CC}">
                  <c16:uniqueId val="{00000003-6D49-474B-8644-7F94AF070044}"/>
                </c:ext>
              </c:extLst>
            </c:dLbl>
            <c:dLbl>
              <c:idx val="17"/>
              <c:delete val="1"/>
              <c:extLst>
                <c:ext xmlns:c15="http://schemas.microsoft.com/office/drawing/2012/chart" uri="{CE6537A1-D6FC-4f65-9D91-7224C49458BB}"/>
                <c:ext xmlns:c16="http://schemas.microsoft.com/office/drawing/2014/chart" uri="{C3380CC4-5D6E-409C-BE32-E72D297353CC}">
                  <c16:uniqueId val="{00000001-466A-4503-AADB-74FE5324F7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Sheet1!$B$4:$S$4</c:f>
              <c:numCache>
                <c:formatCode>General</c:formatCode>
                <c:ptCount val="18"/>
                <c:pt idx="0">
                  <c:v>14</c:v>
                </c:pt>
                <c:pt idx="1">
                  <c:v>11</c:v>
                </c:pt>
                <c:pt idx="2">
                  <c:v>14</c:v>
                </c:pt>
                <c:pt idx="3">
                  <c:v>25</c:v>
                </c:pt>
                <c:pt idx="4">
                  <c:v>15</c:v>
                </c:pt>
                <c:pt idx="5">
                  <c:v>9</c:v>
                </c:pt>
                <c:pt idx="6">
                  <c:v>9</c:v>
                </c:pt>
                <c:pt idx="7">
                  <c:v>18</c:v>
                </c:pt>
                <c:pt idx="8">
                  <c:v>13</c:v>
                </c:pt>
                <c:pt idx="9">
                  <c:v>13</c:v>
                </c:pt>
                <c:pt idx="10">
                  <c:v>11</c:v>
                </c:pt>
                <c:pt idx="11">
                  <c:v>9</c:v>
                </c:pt>
                <c:pt idx="12">
                  <c:v>7</c:v>
                </c:pt>
                <c:pt idx="13">
                  <c:v>1</c:v>
                </c:pt>
                <c:pt idx="14">
                  <c:v>5</c:v>
                </c:pt>
                <c:pt idx="15">
                  <c:v>3</c:v>
                </c:pt>
                <c:pt idx="16">
                  <c:v>4</c:v>
                </c:pt>
                <c:pt idx="17">
                  <c:v>2</c:v>
                </c:pt>
              </c:numCache>
            </c:numRef>
          </c:val>
          <c:extLst>
            <c:ext xmlns:c16="http://schemas.microsoft.com/office/drawing/2014/chart" uri="{C3380CC4-5D6E-409C-BE32-E72D297353CC}">
              <c16:uniqueId val="{00000004-4080-4480-9E2B-600F4B2AC2EF}"/>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7"/>
              <c:tx>
                <c:rich>
                  <a:bodyPr/>
                  <a:lstStyle/>
                  <a:p>
                    <a:fld id="{44281A22-7EE7-41A8-8BC8-CB1440F14F4C}" type="VALUE">
                      <a:rPr lang="en-US" sz="110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66A-4503-AADB-74FE5324F74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numCache>
            </c:numRef>
          </c:cat>
          <c:val>
            <c:numRef>
              <c:f>Sheet1!$B$5:$S$5</c:f>
              <c:numCache>
                <c:formatCode>General</c:formatCode>
                <c:ptCount val="18"/>
                <c:pt idx="1">
                  <c:v>4</c:v>
                </c:pt>
                <c:pt idx="2">
                  <c:v>6</c:v>
                </c:pt>
                <c:pt idx="3">
                  <c:v>3</c:v>
                </c:pt>
                <c:pt idx="4">
                  <c:v>4</c:v>
                </c:pt>
                <c:pt idx="5">
                  <c:v>5</c:v>
                </c:pt>
                <c:pt idx="6">
                  <c:v>4</c:v>
                </c:pt>
                <c:pt idx="7">
                  <c:v>14</c:v>
                </c:pt>
                <c:pt idx="8">
                  <c:v>3</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6-4080-4480-9E2B-600F4B2AC2EF}"/>
            </c:ext>
          </c:extLst>
        </c:ser>
        <c:dLbls>
          <c:showLegendKey val="0"/>
          <c:showVal val="1"/>
          <c:showCatName val="0"/>
          <c:showSerName val="0"/>
          <c:showPercent val="0"/>
          <c:showBubbleSize val="0"/>
        </c:dLbls>
        <c:gapWidth val="150"/>
        <c:overlap val="100"/>
        <c:axId val="-2102840984"/>
        <c:axId val="-2099049016"/>
      </c:barChart>
      <c:catAx>
        <c:axId val="-210284098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9049016"/>
        <c:crosses val="autoZero"/>
        <c:auto val="1"/>
        <c:lblAlgn val="ctr"/>
        <c:lblOffset val="100"/>
        <c:noMultiLvlLbl val="0"/>
      </c:catAx>
      <c:valAx>
        <c:axId val="-2099049016"/>
        <c:scaling>
          <c:orientation val="minMax"/>
          <c:max val="1"/>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1.5787479556311841E-3"/>
              <c:y val="5.2485452439072815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840984"/>
        <c:crosses val="autoZero"/>
        <c:crossBetween val="between"/>
      </c:valAx>
      <c:spPr>
        <a:noFill/>
        <a:ln>
          <a:noFill/>
        </a:ln>
        <a:effectLst/>
      </c:spPr>
    </c:plotArea>
    <c:legend>
      <c:legendPos val="b"/>
      <c:layout>
        <c:manualLayout>
          <c:xMode val="edge"/>
          <c:yMode val="edge"/>
          <c:x val="0.30925202842795335"/>
          <c:y val="0.91024158546159473"/>
          <c:w val="0.3814959431440933"/>
          <c:h val="7.613123359580052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921501706485"/>
          <c:y val="9.2436974789915902E-2"/>
          <c:w val="0.7816486332342700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10-46D6-8809-1520D0E33F7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10-46D6-8809-1520D0E33F75}"/>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975-42C4-8C4A-4131449C515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Sheet1!$B$2:$U$2</c:f>
              <c:numCache>
                <c:formatCode>General</c:formatCode>
                <c:ptCount val="20"/>
                <c:pt idx="0">
                  <c:v>20</c:v>
                </c:pt>
                <c:pt idx="1">
                  <c:v>27</c:v>
                </c:pt>
                <c:pt idx="2">
                  <c:v>26</c:v>
                </c:pt>
                <c:pt idx="3">
                  <c:v>13</c:v>
                </c:pt>
                <c:pt idx="4">
                  <c:v>6</c:v>
                </c:pt>
                <c:pt idx="5">
                  <c:v>16</c:v>
                </c:pt>
                <c:pt idx="6">
                  <c:v>8</c:v>
                </c:pt>
                <c:pt idx="7">
                  <c:v>7</c:v>
                </c:pt>
                <c:pt idx="8">
                  <c:v>4</c:v>
                </c:pt>
                <c:pt idx="9">
                  <c:v>10</c:v>
                </c:pt>
                <c:pt idx="10">
                  <c:v>12</c:v>
                </c:pt>
                <c:pt idx="11">
                  <c:v>12</c:v>
                </c:pt>
                <c:pt idx="12">
                  <c:v>7</c:v>
                </c:pt>
                <c:pt idx="13">
                  <c:v>9</c:v>
                </c:pt>
                <c:pt idx="14">
                  <c:v>7</c:v>
                </c:pt>
                <c:pt idx="15">
                  <c:v>13</c:v>
                </c:pt>
                <c:pt idx="16">
                  <c:v>6</c:v>
                </c:pt>
                <c:pt idx="17">
                  <c:v>10</c:v>
                </c:pt>
                <c:pt idx="18">
                  <c:v>10</c:v>
                </c:pt>
                <c:pt idx="19">
                  <c:v>16</c:v>
                </c:pt>
              </c:numCache>
            </c:numRef>
          </c:val>
          <c:extLst>
            <c:ext xmlns:c16="http://schemas.microsoft.com/office/drawing/2014/chart" uri="{C3380CC4-5D6E-409C-BE32-E72D297353CC}">
              <c16:uniqueId val="{00000001-A8FA-46D3-A864-0D59E32FFF87}"/>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BC-4A03-A9E5-A586E68D300A}"/>
                </c:ext>
              </c:extLst>
            </c:dLbl>
            <c:dLbl>
              <c:idx val="18"/>
              <c:layout>
                <c:manualLayout>
                  <c:x val="-1.3279010741265368E-2"/>
                  <c:y val="-3.6336311419615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BC-4A03-A9E5-A586E68D300A}"/>
                </c:ext>
              </c:extLst>
            </c:dLbl>
            <c:dLbl>
              <c:idx val="19"/>
              <c:layout>
                <c:manualLayout>
                  <c:x val="-1.0864645151944392E-2"/>
                  <c:y val="-3.6336311419615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75-42C4-8C4A-4131449C515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General</c:formatCode>
                <c:ptCount val="20"/>
                <c:pt idx="0">
                  <c:v>4</c:v>
                </c:pt>
                <c:pt idx="1">
                  <c:v>2</c:v>
                </c:pt>
                <c:pt idx="2">
                  <c:v>3</c:v>
                </c:pt>
                <c:pt idx="3">
                  <c:v>2</c:v>
                </c:pt>
                <c:pt idx="4">
                  <c:v>2</c:v>
                </c:pt>
                <c:pt idx="5">
                  <c:v>4</c:v>
                </c:pt>
                <c:pt idx="6">
                  <c:v>2</c:v>
                </c:pt>
                <c:pt idx="7">
                  <c:v>2</c:v>
                </c:pt>
                <c:pt idx="8">
                  <c:v>2</c:v>
                </c:pt>
                <c:pt idx="9">
                  <c:v>3</c:v>
                </c:pt>
                <c:pt idx="10">
                  <c:v>1</c:v>
                </c:pt>
                <c:pt idx="11">
                  <c:v>2</c:v>
                </c:pt>
                <c:pt idx="12">
                  <c:v>3</c:v>
                </c:pt>
                <c:pt idx="13">
                  <c:v>3</c:v>
                </c:pt>
                <c:pt idx="14">
                  <c:v>2</c:v>
                </c:pt>
                <c:pt idx="15">
                  <c:v>1</c:v>
                </c:pt>
                <c:pt idx="16">
                  <c:v>3</c:v>
                </c:pt>
                <c:pt idx="17">
                  <c:v>3</c:v>
                </c:pt>
                <c:pt idx="18">
                  <c:v>4</c:v>
                </c:pt>
                <c:pt idx="19">
                  <c:v>4</c:v>
                </c:pt>
              </c:numCache>
            </c:numRef>
          </c:val>
          <c:smooth val="0"/>
          <c:extLst>
            <c:ext xmlns:c16="http://schemas.microsoft.com/office/drawing/2014/chart" uri="{C3380CC4-5D6E-409C-BE32-E72D297353CC}">
              <c16:uniqueId val="{00000002-A8FA-46D3-A864-0D59E32FFF87}"/>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3.0648850296216036E-2"/>
              <c:y val="0.11333001616016485"/>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1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3165955648732768"/>
              <c:y val="0.22050304728858044"/>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34327994604389622"/>
          <c:y val="0.87243971456692915"/>
          <c:w val="0.307167235494894"/>
          <c:h val="0.100840336134449"/>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1528530052578265"/>
        </c:manualLayout>
      </c:layout>
      <c:lineChart>
        <c:grouping val="standard"/>
        <c:varyColors val="0"/>
        <c:ser>
          <c:idx val="0"/>
          <c:order val="0"/>
          <c:tx>
            <c:strRef>
              <c:f>Sheet1!$B$1</c:f>
              <c:strCache>
                <c:ptCount val="1"/>
                <c:pt idx="0">
                  <c:v>Heroin</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4B-4EF7-A141-256510CA3B49}"/>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4B-4EF7-A141-256510CA3B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4B-4EF7-A141-256510CA3B49}"/>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1B-4664-B135-D2CF18EDCE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59</c:v>
                </c:pt>
                <c:pt idx="1">
                  <c:v>38</c:v>
                </c:pt>
                <c:pt idx="2">
                  <c:v>22</c:v>
                </c:pt>
                <c:pt idx="3">
                  <c:v>33</c:v>
                </c:pt>
                <c:pt idx="4">
                  <c:v>37</c:v>
                </c:pt>
                <c:pt idx="5">
                  <c:v>34</c:v>
                </c:pt>
                <c:pt idx="6">
                  <c:v>28</c:v>
                </c:pt>
                <c:pt idx="7">
                  <c:v>37</c:v>
                </c:pt>
                <c:pt idx="8">
                  <c:v>40</c:v>
                </c:pt>
                <c:pt idx="9">
                  <c:v>50</c:v>
                </c:pt>
                <c:pt idx="10">
                  <c:v>42</c:v>
                </c:pt>
                <c:pt idx="11">
                  <c:v>45</c:v>
                </c:pt>
                <c:pt idx="12">
                  <c:v>36</c:v>
                </c:pt>
                <c:pt idx="13">
                  <c:v>31</c:v>
                </c:pt>
                <c:pt idx="14">
                  <c:v>33</c:v>
                </c:pt>
                <c:pt idx="15">
                  <c:v>36</c:v>
                </c:pt>
                <c:pt idx="16">
                  <c:v>25</c:v>
                </c:pt>
                <c:pt idx="17">
                  <c:v>36</c:v>
                </c:pt>
                <c:pt idx="18">
                  <c:v>27</c:v>
                </c:pt>
                <c:pt idx="19">
                  <c:v>16</c:v>
                </c:pt>
              </c:numCache>
            </c:numRef>
          </c:val>
          <c:smooth val="0"/>
          <c:extLst>
            <c:ext xmlns:c16="http://schemas.microsoft.com/office/drawing/2014/chart" uri="{C3380CC4-5D6E-409C-BE32-E72D297353CC}">
              <c16:uniqueId val="{00000003-2C4B-4EF7-A141-256510CA3B49}"/>
            </c:ext>
          </c:extLst>
        </c:ser>
        <c:ser>
          <c:idx val="1"/>
          <c:order val="1"/>
          <c:tx>
            <c:strRef>
              <c:f>Sheet1!$C$1</c:f>
              <c:strCache>
                <c:ptCount val="1"/>
                <c:pt idx="0">
                  <c:v>Methamphetamine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4B-4EF7-A141-256510CA3B49}"/>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4B-4EF7-A141-256510CA3B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C4B-4EF7-A141-256510CA3B49}"/>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1B-4664-B135-D2CF18EDCE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34</c:v>
                </c:pt>
                <c:pt idx="1">
                  <c:v>43</c:v>
                </c:pt>
                <c:pt idx="2">
                  <c:v>57</c:v>
                </c:pt>
                <c:pt idx="3">
                  <c:v>43</c:v>
                </c:pt>
                <c:pt idx="4">
                  <c:v>39</c:v>
                </c:pt>
                <c:pt idx="5">
                  <c:v>47</c:v>
                </c:pt>
                <c:pt idx="6">
                  <c:v>31</c:v>
                </c:pt>
                <c:pt idx="7">
                  <c:v>31</c:v>
                </c:pt>
                <c:pt idx="8">
                  <c:v>39</c:v>
                </c:pt>
                <c:pt idx="9">
                  <c:v>35</c:v>
                </c:pt>
                <c:pt idx="10">
                  <c:v>40</c:v>
                </c:pt>
                <c:pt idx="11">
                  <c:v>36</c:v>
                </c:pt>
                <c:pt idx="12">
                  <c:v>47</c:v>
                </c:pt>
                <c:pt idx="13">
                  <c:v>57</c:v>
                </c:pt>
                <c:pt idx="14">
                  <c:v>55</c:v>
                </c:pt>
                <c:pt idx="15">
                  <c:v>54</c:v>
                </c:pt>
                <c:pt idx="16">
                  <c:v>62</c:v>
                </c:pt>
                <c:pt idx="17">
                  <c:v>56</c:v>
                </c:pt>
                <c:pt idx="18">
                  <c:v>69</c:v>
                </c:pt>
                <c:pt idx="19">
                  <c:v>81</c:v>
                </c:pt>
              </c:numCache>
            </c:numRef>
          </c:val>
          <c:smooth val="0"/>
          <c:extLst>
            <c:ext xmlns:c16="http://schemas.microsoft.com/office/drawing/2014/chart" uri="{C3380CC4-5D6E-409C-BE32-E72D297353CC}">
              <c16:uniqueId val="{00000007-2C4B-4EF7-A141-256510CA3B49}"/>
            </c:ext>
          </c:extLst>
        </c:ser>
        <c:ser>
          <c:idx val="2"/>
          <c:order val="2"/>
          <c:tx>
            <c:strRef>
              <c:f>Sheet1!$D$1</c:f>
              <c:strCache>
                <c:ptCount val="1"/>
                <c:pt idx="0">
                  <c:v>Morphine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6"/>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3</c:v>
                </c:pt>
                <c:pt idx="1">
                  <c:v>11</c:v>
                </c:pt>
                <c:pt idx="2">
                  <c:v>17</c:v>
                </c:pt>
                <c:pt idx="3">
                  <c:v>14</c:v>
                </c:pt>
                <c:pt idx="4">
                  <c:v>13</c:v>
                </c:pt>
                <c:pt idx="5">
                  <c:v>10</c:v>
                </c:pt>
                <c:pt idx="6">
                  <c:v>21</c:v>
                </c:pt>
                <c:pt idx="7">
                  <c:v>18</c:v>
                </c:pt>
                <c:pt idx="8">
                  <c:v>13</c:v>
                </c:pt>
                <c:pt idx="9">
                  <c:v>9</c:v>
                </c:pt>
                <c:pt idx="10">
                  <c:v>8</c:v>
                </c:pt>
                <c:pt idx="11">
                  <c:v>11</c:v>
                </c:pt>
                <c:pt idx="12">
                  <c:v>7</c:v>
                </c:pt>
                <c:pt idx="13">
                  <c:v>6</c:v>
                </c:pt>
                <c:pt idx="14">
                  <c:v>9</c:v>
                </c:pt>
                <c:pt idx="15">
                  <c:v>7</c:v>
                </c:pt>
                <c:pt idx="16">
                  <c:v>10</c:v>
                </c:pt>
                <c:pt idx="17">
                  <c:v>4</c:v>
                </c:pt>
                <c:pt idx="18">
                  <c:v>1</c:v>
                </c:pt>
                <c:pt idx="19">
                  <c:v>1</c:v>
                </c:pt>
              </c:numCache>
            </c:numRef>
          </c:val>
          <c:smooth val="0"/>
          <c:extLst>
            <c:ext xmlns:c16="http://schemas.microsoft.com/office/drawing/2014/chart" uri="{C3380CC4-5D6E-409C-BE32-E72D297353CC}">
              <c16:uniqueId val="{0000000A-2C4B-4EF7-A141-256510CA3B49}"/>
            </c:ext>
          </c:extLst>
        </c:ser>
        <c:ser>
          <c:idx val="3"/>
          <c:order val="3"/>
          <c:tx>
            <c:strRef>
              <c:f>Sheet1!$E$1</c:f>
              <c:strCache>
                <c:ptCount val="1"/>
                <c:pt idx="0">
                  <c:v>Cocaine</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0</c:v>
                </c:pt>
                <c:pt idx="1">
                  <c:v>2</c:v>
                </c:pt>
                <c:pt idx="2">
                  <c:v>0</c:v>
                </c:pt>
                <c:pt idx="3">
                  <c:v>0</c:v>
                </c:pt>
                <c:pt idx="4">
                  <c:v>1</c:v>
                </c:pt>
                <c:pt idx="5">
                  <c:v>0</c:v>
                </c:pt>
                <c:pt idx="6">
                  <c:v>1</c:v>
                </c:pt>
                <c:pt idx="7">
                  <c:v>0</c:v>
                </c:pt>
                <c:pt idx="8">
                  <c:v>1</c:v>
                </c:pt>
                <c:pt idx="9">
                  <c:v>2</c:v>
                </c:pt>
                <c:pt idx="10">
                  <c:v>0</c:v>
                </c:pt>
                <c:pt idx="11">
                  <c:v>0</c:v>
                </c:pt>
                <c:pt idx="12">
                  <c:v>1</c:v>
                </c:pt>
                <c:pt idx="13">
                  <c:v>0</c:v>
                </c:pt>
                <c:pt idx="14">
                  <c:v>0</c:v>
                </c:pt>
                <c:pt idx="15">
                  <c:v>0</c:v>
                </c:pt>
                <c:pt idx="16">
                  <c:v>0</c:v>
                </c:pt>
                <c:pt idx="17">
                  <c:v>0</c:v>
                </c:pt>
                <c:pt idx="18">
                  <c:v>0</c:v>
                </c:pt>
                <c:pt idx="19">
                  <c:v>0</c:v>
                </c:pt>
              </c:numCache>
            </c:numRef>
          </c:val>
          <c:smooth val="0"/>
          <c:extLst>
            <c:ext xmlns:c16="http://schemas.microsoft.com/office/drawing/2014/chart" uri="{C3380CC4-5D6E-409C-BE32-E72D297353CC}">
              <c16:uniqueId val="{0000000C-2C4B-4EF7-A141-256510CA3B49}"/>
            </c:ext>
          </c:extLst>
        </c:ser>
        <c:ser>
          <c:idx val="4"/>
          <c:order val="4"/>
          <c:tx>
            <c:strRef>
              <c:f>Sheet1!$F$1</c:f>
              <c:strCache>
                <c:ptCount val="1"/>
                <c:pt idx="0">
                  <c:v>Methadone</c:v>
                </c:pt>
              </c:strCache>
            </c:strRef>
          </c:tx>
          <c:spPr>
            <a:ln w="25400" cap="rnd" cmpd="sng" algn="ctr">
              <a:solidFill>
                <a:schemeClr val="accent3">
                  <a:lumMod val="60000"/>
                </a:schemeClr>
              </a:solidFill>
              <a:prstDash val="solid"/>
              <a:round/>
            </a:ln>
            <a:effectLst>
              <a:outerShdw blurRad="50800" dist="38100" dir="2700000" algn="tl" rotWithShape="0">
                <a:prstClr val="black">
                  <a:alpha val="40000"/>
                </a:prstClr>
              </a:outerShdw>
            </a:effectLst>
          </c:spPr>
          <c:marker>
            <c:symbol val="circle"/>
            <c:size val="6"/>
            <c:spPr>
              <a:solidFill>
                <a:schemeClr val="accent3">
                  <a:lumMod val="60000"/>
                </a:schemeClr>
              </a:solidFill>
              <a:ln w="6350" cap="flat" cmpd="sng" algn="ctr">
                <a:solidFill>
                  <a:schemeClr val="accent3">
                    <a:lumMod val="60000"/>
                  </a:schemeClr>
                </a:solidFill>
                <a:prstDash val="solid"/>
                <a:round/>
              </a:ln>
              <a:effectLst>
                <a:outerShdw blurRad="50800" dist="38100" dir="2700000" algn="tl" rotWithShape="0">
                  <a:prstClr val="black">
                    <a:alpha val="40000"/>
                  </a:prstClr>
                </a:outerShdw>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5</c:v>
                </c:pt>
                <c:pt idx="1">
                  <c:v>2</c:v>
                </c:pt>
                <c:pt idx="2">
                  <c:v>1</c:v>
                </c:pt>
                <c:pt idx="3">
                  <c:v>6</c:v>
                </c:pt>
                <c:pt idx="4">
                  <c:v>6</c:v>
                </c:pt>
                <c:pt idx="5">
                  <c:v>6</c:v>
                </c:pt>
                <c:pt idx="6">
                  <c:v>5</c:v>
                </c:pt>
                <c:pt idx="7">
                  <c:v>7</c:v>
                </c:pt>
                <c:pt idx="8">
                  <c:v>2</c:v>
                </c:pt>
                <c:pt idx="9">
                  <c:v>2</c:v>
                </c:pt>
                <c:pt idx="10">
                  <c:v>3</c:v>
                </c:pt>
                <c:pt idx="11">
                  <c:v>2</c:v>
                </c:pt>
                <c:pt idx="12">
                  <c:v>2</c:v>
                </c:pt>
                <c:pt idx="13">
                  <c:v>2</c:v>
                </c:pt>
                <c:pt idx="14">
                  <c:v>3</c:v>
                </c:pt>
                <c:pt idx="15">
                  <c:v>1</c:v>
                </c:pt>
                <c:pt idx="16">
                  <c:v>2</c:v>
                </c:pt>
                <c:pt idx="17">
                  <c:v>0</c:v>
                </c:pt>
                <c:pt idx="18">
                  <c:v>2</c:v>
                </c:pt>
                <c:pt idx="19">
                  <c:v>1</c:v>
                </c:pt>
              </c:numCache>
            </c:numRef>
          </c:val>
          <c:smooth val="0"/>
          <c:extLst>
            <c:ext xmlns:c16="http://schemas.microsoft.com/office/drawing/2014/chart" uri="{C3380CC4-5D6E-409C-BE32-E72D297353CC}">
              <c16:uniqueId val="{0000000F-2C4B-4EF7-A141-256510CA3B49}"/>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Ref>
          </c:val>
          <c:smooth val="0"/>
          <c:extLst>
            <c:ext xmlns:c16="http://schemas.microsoft.com/office/drawing/2014/chart" uri="{C3380CC4-5D6E-409C-BE32-E72D297353CC}">
              <c16:uniqueId val="{00000010-2C4B-4EF7-A141-256510CA3B49}"/>
            </c:ext>
          </c:extLst>
        </c:ser>
        <c:dLbls>
          <c:showLegendKey val="0"/>
          <c:showVal val="0"/>
          <c:showCatName val="0"/>
          <c:showSerName val="0"/>
          <c:showPercent val="0"/>
          <c:showBubbleSize val="0"/>
        </c:dLbls>
        <c:marker val="1"/>
        <c:smooth val="0"/>
        <c:axId val="-2101729336"/>
        <c:axId val="-2101726328"/>
      </c:lineChart>
      <c:catAx>
        <c:axId val="-2101729336"/>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6328"/>
        <c:crosses val="autoZero"/>
        <c:auto val="1"/>
        <c:lblAlgn val="ctr"/>
        <c:lblOffset val="100"/>
        <c:noMultiLvlLbl val="0"/>
      </c:catAx>
      <c:valAx>
        <c:axId val="-210172632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9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Cap</c:v>
                </c:pt>
              </c:strCache>
            </c:strRef>
          </c:tx>
          <c:spPr>
            <a:solidFill>
              <a:schemeClr val="accent1"/>
            </a:solidFill>
            <a:ln>
              <a:noFill/>
            </a:ln>
            <a:effectLst/>
          </c:spPr>
          <c:invertIfNegative val="0"/>
          <c:dLbls>
            <c:dLbl>
              <c:idx val="19"/>
              <c:delete val="1"/>
              <c:extLst>
                <c:ext xmlns:c15="http://schemas.microsoft.com/office/drawing/2012/chart" uri="{CE6537A1-D6FC-4f65-9D91-7224C49458BB}"/>
                <c:ext xmlns:c16="http://schemas.microsoft.com/office/drawing/2014/chart" uri="{C3380CC4-5D6E-409C-BE32-E72D297353CC}">
                  <c16:uniqueId val="{00000000-EDF0-4870-A6D3-A093976C141F}"/>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0</c:v>
                </c:pt>
              </c:numCache>
            </c:numRef>
          </c:val>
          <c:extLst>
            <c:ext xmlns:c16="http://schemas.microsoft.com/office/drawing/2014/chart" uri="{C3380CC4-5D6E-409C-BE32-E72D297353CC}">
              <c16:uniqueId val="{00000001-EDF0-4870-A6D3-A093976C141F}"/>
            </c:ext>
          </c:extLst>
        </c:ser>
        <c:ser>
          <c:idx val="1"/>
          <c:order val="1"/>
          <c:tx>
            <c:strRef>
              <c:f>Sheet1!$C$1</c:f>
              <c:strCache>
                <c:ptCount val="1"/>
                <c:pt idx="0">
                  <c:v>Gram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200</c:v>
                </c:pt>
                <c:pt idx="1">
                  <c:v>200</c:v>
                </c:pt>
                <c:pt idx="2">
                  <c:v>200</c:v>
                </c:pt>
                <c:pt idx="3">
                  <c:v>200</c:v>
                </c:pt>
                <c:pt idx="4">
                  <c:v>290</c:v>
                </c:pt>
                <c:pt idx="5">
                  <c:v>280</c:v>
                </c:pt>
                <c:pt idx="6">
                  <c:v>300</c:v>
                </c:pt>
                <c:pt idx="7">
                  <c:v>300</c:v>
                </c:pt>
                <c:pt idx="8">
                  <c:v>300</c:v>
                </c:pt>
                <c:pt idx="9">
                  <c:v>350</c:v>
                </c:pt>
                <c:pt idx="10">
                  <c:v>300</c:v>
                </c:pt>
                <c:pt idx="11">
                  <c:v>300</c:v>
                </c:pt>
                <c:pt idx="12">
                  <c:v>375</c:v>
                </c:pt>
                <c:pt idx="13">
                  <c:v>300</c:v>
                </c:pt>
                <c:pt idx="14">
                  <c:v>400</c:v>
                </c:pt>
                <c:pt idx="15">
                  <c:v>400</c:v>
                </c:pt>
                <c:pt idx="16">
                  <c:v>350</c:v>
                </c:pt>
                <c:pt idx="17">
                  <c:v>303</c:v>
                </c:pt>
                <c:pt idx="18">
                  <c:v>300</c:v>
                </c:pt>
                <c:pt idx="19">
                  <c:v>300</c:v>
                </c:pt>
              </c:numCache>
            </c:numRef>
          </c:val>
          <c:extLst>
            <c:ext xmlns:c16="http://schemas.microsoft.com/office/drawing/2014/chart" uri="{C3380CC4-5D6E-409C-BE32-E72D297353CC}">
              <c16:uniqueId val="{00000002-EDF0-4870-A6D3-A093976C141F}"/>
            </c:ext>
          </c:extLst>
        </c:ser>
        <c:dLbls>
          <c:showLegendKey val="0"/>
          <c:showVal val="0"/>
          <c:showCatName val="0"/>
          <c:showSerName val="0"/>
          <c:showPercent val="0"/>
          <c:showBubbleSize val="0"/>
        </c:dLbls>
        <c:gapWidth val="219"/>
        <c:overlap val="-27"/>
        <c:axId val="1184377584"/>
        <c:axId val="1184406776"/>
      </c:barChart>
      <c:catAx>
        <c:axId val="118437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406776"/>
        <c:crosses val="autoZero"/>
        <c:auto val="1"/>
        <c:lblAlgn val="ctr"/>
        <c:lblOffset val="100"/>
        <c:noMultiLvlLbl val="0"/>
      </c:catAx>
      <c:valAx>
        <c:axId val="11844067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AU" sz="900" b="1">
                    <a:solidFill>
                      <a:sysClr val="windowText" lastClr="000000"/>
                    </a:solidFill>
                  </a:rPr>
                  <a:t>% of those who commented</a:t>
                </a:r>
              </a:p>
            </c:rich>
          </c:tx>
          <c:layout>
            <c:manualLayout>
              <c:xMode val="edge"/>
              <c:yMode val="edge"/>
              <c:x val="1.3001083423618635E-2"/>
              <c:y val="0.14299596271396309"/>
            </c:manualLayout>
          </c:layout>
          <c:overlay val="0"/>
          <c:spPr>
            <a:noFill/>
            <a:ln>
              <a:noFill/>
            </a:ln>
            <a:effectLst/>
          </c:spPr>
          <c:txPr>
            <a:bodyPr rot="-54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8437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High</c:v>
                </c:pt>
              </c:strCache>
            </c:strRef>
          </c:tx>
          <c:spPr>
            <a:solidFill>
              <a:schemeClr val="accent1"/>
            </a:solidFill>
            <a:ln>
              <a:noFill/>
            </a:ln>
            <a:effectLst/>
          </c:spPr>
          <c:invertIfNegative val="0"/>
          <c:dLbls>
            <c:dLbl>
              <c:idx val="16"/>
              <c:delete val="1"/>
              <c:extLst>
                <c:ext xmlns:c15="http://schemas.microsoft.com/office/drawing/2012/chart" uri="{CE6537A1-D6FC-4f65-9D91-7224C49458BB}"/>
                <c:ext xmlns:c16="http://schemas.microsoft.com/office/drawing/2014/chart" uri="{C3380CC4-5D6E-409C-BE32-E72D297353CC}">
                  <c16:uniqueId val="{00000000-8047-4707-8583-6995757EDBCC}"/>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17</c:v>
                </c:pt>
                <c:pt idx="1">
                  <c:v>30</c:v>
                </c:pt>
                <c:pt idx="2">
                  <c:v>11</c:v>
                </c:pt>
                <c:pt idx="3">
                  <c:v>8</c:v>
                </c:pt>
                <c:pt idx="4">
                  <c:v>24</c:v>
                </c:pt>
                <c:pt idx="5">
                  <c:v>21</c:v>
                </c:pt>
                <c:pt idx="6">
                  <c:v>25</c:v>
                </c:pt>
                <c:pt idx="7">
                  <c:v>24</c:v>
                </c:pt>
                <c:pt idx="8">
                  <c:v>31</c:v>
                </c:pt>
                <c:pt idx="9">
                  <c:v>29</c:v>
                </c:pt>
                <c:pt idx="10">
                  <c:v>25</c:v>
                </c:pt>
                <c:pt idx="11">
                  <c:v>11</c:v>
                </c:pt>
                <c:pt idx="12">
                  <c:v>14</c:v>
                </c:pt>
                <c:pt idx="13">
                  <c:v>21</c:v>
                </c:pt>
                <c:pt idx="14">
                  <c:v>23</c:v>
                </c:pt>
                <c:pt idx="15">
                  <c:v>19</c:v>
                </c:pt>
                <c:pt idx="16">
                  <c:v>13</c:v>
                </c:pt>
                <c:pt idx="17">
                  <c:v>46</c:v>
                </c:pt>
                <c:pt idx="18">
                  <c:v>35</c:v>
                </c:pt>
                <c:pt idx="19">
                  <c:v>67</c:v>
                </c:pt>
              </c:numCache>
            </c:numRef>
          </c:val>
          <c:extLst>
            <c:ext xmlns:c16="http://schemas.microsoft.com/office/drawing/2014/chart" uri="{C3380CC4-5D6E-409C-BE32-E72D297353CC}">
              <c16:uniqueId val="{00000001-8047-4707-8583-6995757EDBCC}"/>
            </c:ext>
          </c:extLst>
        </c:ser>
        <c:ser>
          <c:idx val="1"/>
          <c:order val="1"/>
          <c:tx>
            <c:strRef>
              <c:f>Sheet1!$A$3</c:f>
              <c:strCache>
                <c:ptCount val="1"/>
                <c:pt idx="0">
                  <c:v>Medium</c:v>
                </c:pt>
              </c:strCache>
            </c:strRef>
          </c:tx>
          <c:spPr>
            <a:solidFill>
              <a:schemeClr val="accent2"/>
            </a:solidFill>
            <a:ln>
              <a:noFill/>
            </a:ln>
            <a:effectLst/>
          </c:spPr>
          <c:invertIfNegative val="0"/>
          <c:dLbls>
            <c:dLbl>
              <c:idx val="17"/>
              <c:delete val="1"/>
              <c:extLst>
                <c:ext xmlns:c15="http://schemas.microsoft.com/office/drawing/2012/chart" uri="{CE6537A1-D6FC-4f65-9D91-7224C49458BB}"/>
                <c:ext xmlns:c16="http://schemas.microsoft.com/office/drawing/2014/chart" uri="{C3380CC4-5D6E-409C-BE32-E72D297353CC}">
                  <c16:uniqueId val="{00000002-8047-4707-8583-6995757EDBCC}"/>
                </c:ext>
              </c:extLst>
            </c:dLbl>
            <c:dLbl>
              <c:idx val="19"/>
              <c:delete val="1"/>
              <c:extLst>
                <c:ext xmlns:c15="http://schemas.microsoft.com/office/drawing/2012/chart" uri="{CE6537A1-D6FC-4f65-9D91-7224C49458BB}"/>
                <c:ext xmlns:c16="http://schemas.microsoft.com/office/drawing/2014/chart" uri="{C3380CC4-5D6E-409C-BE32-E72D297353CC}">
                  <c16:uniqueId val="{00000003-8047-4707-8583-6995757EDBCC}"/>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49</c:v>
                </c:pt>
                <c:pt idx="1">
                  <c:v>43</c:v>
                </c:pt>
                <c:pt idx="2">
                  <c:v>33</c:v>
                </c:pt>
                <c:pt idx="3">
                  <c:v>38</c:v>
                </c:pt>
                <c:pt idx="4">
                  <c:v>39</c:v>
                </c:pt>
                <c:pt idx="5">
                  <c:v>43</c:v>
                </c:pt>
                <c:pt idx="6">
                  <c:v>38</c:v>
                </c:pt>
                <c:pt idx="7">
                  <c:v>44</c:v>
                </c:pt>
                <c:pt idx="8">
                  <c:v>25</c:v>
                </c:pt>
                <c:pt idx="9">
                  <c:v>40</c:v>
                </c:pt>
                <c:pt idx="10">
                  <c:v>36</c:v>
                </c:pt>
                <c:pt idx="11">
                  <c:v>32</c:v>
                </c:pt>
                <c:pt idx="12">
                  <c:v>48</c:v>
                </c:pt>
                <c:pt idx="13">
                  <c:v>40</c:v>
                </c:pt>
                <c:pt idx="14">
                  <c:v>30</c:v>
                </c:pt>
                <c:pt idx="15">
                  <c:v>38</c:v>
                </c:pt>
                <c:pt idx="16">
                  <c:v>42</c:v>
                </c:pt>
                <c:pt idx="17">
                  <c:v>17</c:v>
                </c:pt>
                <c:pt idx="18">
                  <c:v>32</c:v>
                </c:pt>
                <c:pt idx="19">
                  <c:v>33</c:v>
                </c:pt>
              </c:numCache>
            </c:numRef>
          </c:val>
          <c:extLst>
            <c:ext xmlns:c16="http://schemas.microsoft.com/office/drawing/2014/chart" uri="{C3380CC4-5D6E-409C-BE32-E72D297353CC}">
              <c16:uniqueId val="{00000004-8047-4707-8583-6995757EDBCC}"/>
            </c:ext>
          </c:extLst>
        </c:ser>
        <c:ser>
          <c:idx val="2"/>
          <c:order val="2"/>
          <c:tx>
            <c:strRef>
              <c:f>Sheet1!$A$4</c:f>
              <c:strCache>
                <c:ptCount val="1"/>
                <c:pt idx="0">
                  <c:v>Low</c:v>
                </c:pt>
              </c:strCache>
            </c:strRef>
          </c:tx>
          <c:spPr>
            <a:solidFill>
              <a:schemeClr val="accent3"/>
            </a:solidFill>
            <a:ln>
              <a:noFill/>
            </a:ln>
            <a:effectLst/>
          </c:spPr>
          <c:invertIfNegative val="0"/>
          <c:dLbls>
            <c:dLbl>
              <c:idx val="19"/>
              <c:delete val="1"/>
              <c:extLst>
                <c:ext xmlns:c15="http://schemas.microsoft.com/office/drawing/2012/chart" uri="{CE6537A1-D6FC-4f65-9D91-7224C49458BB}"/>
                <c:ext xmlns:c16="http://schemas.microsoft.com/office/drawing/2014/chart" uri="{C3380CC4-5D6E-409C-BE32-E72D297353CC}">
                  <c16:uniqueId val="{00000005-8047-4707-8583-6995757EDBCC}"/>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34</c:v>
                </c:pt>
                <c:pt idx="1">
                  <c:v>13</c:v>
                </c:pt>
                <c:pt idx="2">
                  <c:v>55</c:v>
                </c:pt>
                <c:pt idx="3">
                  <c:v>47</c:v>
                </c:pt>
                <c:pt idx="4">
                  <c:v>30</c:v>
                </c:pt>
                <c:pt idx="5">
                  <c:v>30</c:v>
                </c:pt>
                <c:pt idx="6">
                  <c:v>26</c:v>
                </c:pt>
                <c:pt idx="7">
                  <c:v>23</c:v>
                </c:pt>
                <c:pt idx="8">
                  <c:v>38</c:v>
                </c:pt>
                <c:pt idx="9">
                  <c:v>18</c:v>
                </c:pt>
                <c:pt idx="10">
                  <c:v>26</c:v>
                </c:pt>
                <c:pt idx="11">
                  <c:v>40</c:v>
                </c:pt>
                <c:pt idx="12">
                  <c:v>26</c:v>
                </c:pt>
                <c:pt idx="13">
                  <c:v>33</c:v>
                </c:pt>
                <c:pt idx="14">
                  <c:v>27</c:v>
                </c:pt>
                <c:pt idx="15">
                  <c:v>32</c:v>
                </c:pt>
                <c:pt idx="16">
                  <c:v>29</c:v>
                </c:pt>
                <c:pt idx="17">
                  <c:v>25</c:v>
                </c:pt>
                <c:pt idx="18">
                  <c:v>21</c:v>
                </c:pt>
                <c:pt idx="19">
                  <c:v>0</c:v>
                </c:pt>
              </c:numCache>
            </c:numRef>
          </c:val>
          <c:extLst>
            <c:ext xmlns:c16="http://schemas.microsoft.com/office/drawing/2014/chart" uri="{C3380CC4-5D6E-409C-BE32-E72D297353CC}">
              <c16:uniqueId val="{00000006-8047-4707-8583-6995757EDBCC}"/>
            </c:ext>
          </c:extLst>
        </c:ser>
        <c:ser>
          <c:idx val="3"/>
          <c:order val="3"/>
          <c:tx>
            <c:strRef>
              <c:f>Sheet1!$A$5</c:f>
              <c:strCache>
                <c:ptCount val="1"/>
                <c:pt idx="0">
                  <c:v>Fluctuates</c:v>
                </c:pt>
              </c:strCache>
            </c:strRef>
          </c:tx>
          <c:spPr>
            <a:solidFill>
              <a:schemeClr val="accent4"/>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7-8047-4707-8583-6995757EDBCC}"/>
                </c:ext>
              </c:extLst>
            </c:dLbl>
            <c:dLbl>
              <c:idx val="4"/>
              <c:delete val="1"/>
              <c:extLst>
                <c:ext xmlns:c15="http://schemas.microsoft.com/office/drawing/2012/chart" uri="{CE6537A1-D6FC-4f65-9D91-7224C49458BB}"/>
                <c:ext xmlns:c16="http://schemas.microsoft.com/office/drawing/2014/chart" uri="{C3380CC4-5D6E-409C-BE32-E72D297353CC}">
                  <c16:uniqueId val="{00000008-8047-4707-8583-6995757EDBCC}"/>
                </c:ext>
              </c:extLst>
            </c:dLbl>
            <c:dLbl>
              <c:idx val="8"/>
              <c:delete val="1"/>
              <c:extLst>
                <c:ext xmlns:c15="http://schemas.microsoft.com/office/drawing/2012/chart" uri="{CE6537A1-D6FC-4f65-9D91-7224C49458BB}"/>
                <c:ext xmlns:c16="http://schemas.microsoft.com/office/drawing/2014/chart" uri="{C3380CC4-5D6E-409C-BE32-E72D297353CC}">
                  <c16:uniqueId val="{00000009-8047-4707-8583-6995757EDBCC}"/>
                </c:ext>
              </c:extLst>
            </c:dLbl>
            <c:dLbl>
              <c:idx val="12"/>
              <c:delete val="1"/>
              <c:extLst>
                <c:ext xmlns:c15="http://schemas.microsoft.com/office/drawing/2012/chart" uri="{CE6537A1-D6FC-4f65-9D91-7224C49458BB}"/>
                <c:ext xmlns:c16="http://schemas.microsoft.com/office/drawing/2014/chart" uri="{C3380CC4-5D6E-409C-BE32-E72D297353CC}">
                  <c16:uniqueId val="{0000000A-8047-4707-8583-6995757EDBCC}"/>
                </c:ext>
              </c:extLst>
            </c:dLbl>
            <c:dLbl>
              <c:idx val="13"/>
              <c:delete val="1"/>
              <c:extLst>
                <c:ext xmlns:c15="http://schemas.microsoft.com/office/drawing/2012/chart" uri="{CE6537A1-D6FC-4f65-9D91-7224C49458BB}"/>
                <c:ext xmlns:c16="http://schemas.microsoft.com/office/drawing/2014/chart" uri="{C3380CC4-5D6E-409C-BE32-E72D297353CC}">
                  <c16:uniqueId val="{0000000B-8047-4707-8583-6995757EDBCC}"/>
                </c:ext>
              </c:extLst>
            </c:dLbl>
            <c:dLbl>
              <c:idx val="15"/>
              <c:delete val="1"/>
              <c:extLst>
                <c:ext xmlns:c15="http://schemas.microsoft.com/office/drawing/2012/chart" uri="{CE6537A1-D6FC-4f65-9D91-7224C49458BB}"/>
                <c:ext xmlns:c16="http://schemas.microsoft.com/office/drawing/2014/chart" uri="{C3380CC4-5D6E-409C-BE32-E72D297353CC}">
                  <c16:uniqueId val="{0000000C-8047-4707-8583-6995757EDBCC}"/>
                </c:ext>
              </c:extLst>
            </c:dLbl>
            <c:dLbl>
              <c:idx val="16"/>
              <c:delete val="1"/>
              <c:extLst>
                <c:ext xmlns:c15="http://schemas.microsoft.com/office/drawing/2012/chart" uri="{CE6537A1-D6FC-4f65-9D91-7224C49458BB}"/>
                <c:ext xmlns:c16="http://schemas.microsoft.com/office/drawing/2014/chart" uri="{C3380CC4-5D6E-409C-BE32-E72D297353CC}">
                  <c16:uniqueId val="{0000000D-8047-4707-8583-6995757EDBCC}"/>
                </c:ext>
              </c:extLst>
            </c:dLbl>
            <c:dLbl>
              <c:idx val="17"/>
              <c:delete val="1"/>
              <c:extLst>
                <c:ext xmlns:c15="http://schemas.microsoft.com/office/drawing/2012/chart" uri="{CE6537A1-D6FC-4f65-9D91-7224C49458BB}"/>
                <c:ext xmlns:c16="http://schemas.microsoft.com/office/drawing/2014/chart" uri="{C3380CC4-5D6E-409C-BE32-E72D297353CC}">
                  <c16:uniqueId val="{0000000E-8047-4707-8583-6995757EDBCC}"/>
                </c:ext>
              </c:extLst>
            </c:dLbl>
            <c:dLbl>
              <c:idx val="18"/>
              <c:delete val="1"/>
              <c:extLst>
                <c:ext xmlns:c15="http://schemas.microsoft.com/office/drawing/2012/chart" uri="{CE6537A1-D6FC-4f65-9D91-7224C49458BB}"/>
                <c:ext xmlns:c16="http://schemas.microsoft.com/office/drawing/2014/chart" uri="{C3380CC4-5D6E-409C-BE32-E72D297353CC}">
                  <c16:uniqueId val="{0000000F-8047-4707-8583-6995757EDBCC}"/>
                </c:ext>
              </c:extLst>
            </c:dLbl>
            <c:dLbl>
              <c:idx val="19"/>
              <c:delete val="1"/>
              <c:extLst>
                <c:ext xmlns:c15="http://schemas.microsoft.com/office/drawing/2012/chart" uri="{CE6537A1-D6FC-4f65-9D91-7224C49458BB}"/>
                <c:ext xmlns:c16="http://schemas.microsoft.com/office/drawing/2014/chart" uri="{C3380CC4-5D6E-409C-BE32-E72D297353CC}">
                  <c16:uniqueId val="{00000010-8047-4707-8583-6995757EDBCC}"/>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1">
                  <c:v>14</c:v>
                </c:pt>
                <c:pt idx="2">
                  <c:v>1</c:v>
                </c:pt>
                <c:pt idx="3">
                  <c:v>7</c:v>
                </c:pt>
                <c:pt idx="4">
                  <c:v>8</c:v>
                </c:pt>
                <c:pt idx="5">
                  <c:v>6</c:v>
                </c:pt>
                <c:pt idx="6">
                  <c:v>11</c:v>
                </c:pt>
                <c:pt idx="7">
                  <c:v>8</c:v>
                </c:pt>
                <c:pt idx="8">
                  <c:v>6</c:v>
                </c:pt>
                <c:pt idx="9">
                  <c:v>12</c:v>
                </c:pt>
                <c:pt idx="10">
                  <c:v>13</c:v>
                </c:pt>
                <c:pt idx="11">
                  <c:v>18</c:v>
                </c:pt>
                <c:pt idx="12">
                  <c:v>12</c:v>
                </c:pt>
                <c:pt idx="13">
                  <c:v>7</c:v>
                </c:pt>
                <c:pt idx="14">
                  <c:v>20</c:v>
                </c:pt>
                <c:pt idx="15">
                  <c:v>11</c:v>
                </c:pt>
                <c:pt idx="16">
                  <c:v>17</c:v>
                </c:pt>
                <c:pt idx="17">
                  <c:v>13</c:v>
                </c:pt>
                <c:pt idx="18">
                  <c:v>12</c:v>
                </c:pt>
                <c:pt idx="19">
                  <c:v>0</c:v>
                </c:pt>
              </c:numCache>
            </c:numRef>
          </c:val>
          <c:extLst>
            <c:ext xmlns:c16="http://schemas.microsoft.com/office/drawing/2014/chart" uri="{C3380CC4-5D6E-409C-BE32-E72D297353CC}">
              <c16:uniqueId val="{00000011-8047-4707-8583-6995757EDBCC}"/>
            </c:ext>
          </c:extLst>
        </c:ser>
        <c:dLbls>
          <c:showLegendKey val="0"/>
          <c:showVal val="0"/>
          <c:showCatName val="0"/>
          <c:showSerName val="0"/>
          <c:showPercent val="0"/>
          <c:showBubbleSize val="0"/>
        </c:dLbls>
        <c:gapWidth val="150"/>
        <c:overlap val="100"/>
        <c:axId val="1045951496"/>
        <c:axId val="1045928864"/>
        <c:extLst/>
      </c:barChart>
      <c:catAx>
        <c:axId val="1045951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45928864"/>
        <c:crosses val="autoZero"/>
        <c:auto val="1"/>
        <c:lblAlgn val="ctr"/>
        <c:lblOffset val="100"/>
        <c:noMultiLvlLbl val="0"/>
      </c:catAx>
      <c:valAx>
        <c:axId val="10459288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sz="900" b="1">
                    <a:solidFill>
                      <a:sysClr val="windowText" lastClr="000000"/>
                    </a:solidFill>
                  </a:rPr>
                  <a:t>% of those who commented </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045951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60</c:v>
                </c:pt>
                <c:pt idx="1">
                  <c:v>69</c:v>
                </c:pt>
                <c:pt idx="2">
                  <c:v>42</c:v>
                </c:pt>
                <c:pt idx="3">
                  <c:v>32</c:v>
                </c:pt>
                <c:pt idx="4">
                  <c:v>33</c:v>
                </c:pt>
                <c:pt idx="5">
                  <c:v>50</c:v>
                </c:pt>
                <c:pt idx="6">
                  <c:v>33</c:v>
                </c:pt>
                <c:pt idx="7">
                  <c:v>38</c:v>
                </c:pt>
                <c:pt idx="8">
                  <c:v>23</c:v>
                </c:pt>
                <c:pt idx="9">
                  <c:v>38</c:v>
                </c:pt>
                <c:pt idx="10">
                  <c:v>31</c:v>
                </c:pt>
                <c:pt idx="11">
                  <c:v>28</c:v>
                </c:pt>
                <c:pt idx="12">
                  <c:v>30</c:v>
                </c:pt>
                <c:pt idx="13">
                  <c:v>30</c:v>
                </c:pt>
                <c:pt idx="14">
                  <c:v>38</c:v>
                </c:pt>
                <c:pt idx="15">
                  <c:v>49</c:v>
                </c:pt>
                <c:pt idx="16">
                  <c:v>25</c:v>
                </c:pt>
                <c:pt idx="17">
                  <c:v>38</c:v>
                </c:pt>
                <c:pt idx="18">
                  <c:v>26</c:v>
                </c:pt>
                <c:pt idx="19">
                  <c:v>10</c:v>
                </c:pt>
              </c:numCache>
            </c:numRef>
          </c:val>
          <c:extLst>
            <c:ext xmlns:c16="http://schemas.microsoft.com/office/drawing/2014/chart" uri="{C3380CC4-5D6E-409C-BE32-E72D297353CC}">
              <c16:uniqueId val="{00000001-594C-40CC-972B-2CB18034A601}"/>
            </c:ext>
          </c:extLst>
        </c:ser>
        <c:ser>
          <c:idx val="1"/>
          <c:order val="1"/>
          <c:tx>
            <c:strRef>
              <c:f>Sheet1!$A$3</c:f>
              <c:strCache>
                <c:ptCount val="1"/>
                <c:pt idx="0">
                  <c:v>Easy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31</c:v>
                </c:pt>
                <c:pt idx="1">
                  <c:v>28</c:v>
                </c:pt>
                <c:pt idx="2">
                  <c:v>34</c:v>
                </c:pt>
                <c:pt idx="3">
                  <c:v>34</c:v>
                </c:pt>
                <c:pt idx="4">
                  <c:v>36</c:v>
                </c:pt>
                <c:pt idx="5">
                  <c:v>21</c:v>
                </c:pt>
                <c:pt idx="6">
                  <c:v>46</c:v>
                </c:pt>
                <c:pt idx="7">
                  <c:v>43</c:v>
                </c:pt>
                <c:pt idx="8">
                  <c:v>61</c:v>
                </c:pt>
                <c:pt idx="9">
                  <c:v>47</c:v>
                </c:pt>
                <c:pt idx="10">
                  <c:v>36</c:v>
                </c:pt>
                <c:pt idx="11">
                  <c:v>46</c:v>
                </c:pt>
                <c:pt idx="12">
                  <c:v>41</c:v>
                </c:pt>
                <c:pt idx="13">
                  <c:v>42</c:v>
                </c:pt>
                <c:pt idx="14">
                  <c:v>47</c:v>
                </c:pt>
                <c:pt idx="15">
                  <c:v>30</c:v>
                </c:pt>
                <c:pt idx="16">
                  <c:v>33</c:v>
                </c:pt>
                <c:pt idx="17">
                  <c:v>38</c:v>
                </c:pt>
                <c:pt idx="18">
                  <c:v>49</c:v>
                </c:pt>
                <c:pt idx="19">
                  <c:v>40</c:v>
                </c:pt>
              </c:numCache>
            </c:numRef>
          </c:val>
          <c:extLst>
            <c:ext xmlns:c16="http://schemas.microsoft.com/office/drawing/2014/chart" uri="{C3380CC4-5D6E-409C-BE32-E72D297353CC}">
              <c16:uniqueId val="{00000003-594C-40CC-972B-2CB18034A601}"/>
            </c:ext>
          </c:extLst>
        </c:ser>
        <c:ser>
          <c:idx val="2"/>
          <c:order val="2"/>
          <c:tx>
            <c:strRef>
              <c:f>Sheet1!$A$4</c:f>
              <c:strCache>
                <c:ptCount val="1"/>
                <c:pt idx="0">
                  <c:v>Difficult</c:v>
                </c:pt>
              </c:strCache>
            </c:strRef>
          </c:tx>
          <c:spPr>
            <a:solidFill>
              <a:schemeClr val="accent3"/>
            </a:solidFill>
            <a:ln>
              <a:noFill/>
            </a:ln>
            <a:effectLst/>
          </c:spPr>
          <c:invertIfNegative val="0"/>
          <c:dLbls>
            <c:dLbl>
              <c:idx val="14"/>
              <c:delete val="1"/>
              <c:extLst>
                <c:ext xmlns:c15="http://schemas.microsoft.com/office/drawing/2012/chart" uri="{CE6537A1-D6FC-4f65-9D91-7224C49458BB}"/>
                <c:ext xmlns:c16="http://schemas.microsoft.com/office/drawing/2014/chart" uri="{C3380CC4-5D6E-409C-BE32-E72D297353CC}">
                  <c16:uniqueId val="{00000004-594C-40CC-972B-2CB18034A601}"/>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8</c:v>
                </c:pt>
                <c:pt idx="1">
                  <c:v>4</c:v>
                </c:pt>
                <c:pt idx="2">
                  <c:v>21</c:v>
                </c:pt>
                <c:pt idx="3">
                  <c:v>27</c:v>
                </c:pt>
                <c:pt idx="4">
                  <c:v>29</c:v>
                </c:pt>
                <c:pt idx="5">
                  <c:v>21</c:v>
                </c:pt>
                <c:pt idx="6">
                  <c:v>21</c:v>
                </c:pt>
                <c:pt idx="7">
                  <c:v>18</c:v>
                </c:pt>
                <c:pt idx="8">
                  <c:v>15</c:v>
                </c:pt>
                <c:pt idx="9">
                  <c:v>13</c:v>
                </c:pt>
                <c:pt idx="10">
                  <c:v>27</c:v>
                </c:pt>
                <c:pt idx="11">
                  <c:v>24</c:v>
                </c:pt>
                <c:pt idx="12">
                  <c:v>25</c:v>
                </c:pt>
                <c:pt idx="13">
                  <c:v>26</c:v>
                </c:pt>
                <c:pt idx="14">
                  <c:v>16</c:v>
                </c:pt>
                <c:pt idx="15">
                  <c:v>19</c:v>
                </c:pt>
                <c:pt idx="16">
                  <c:v>38</c:v>
                </c:pt>
                <c:pt idx="17">
                  <c:v>25</c:v>
                </c:pt>
                <c:pt idx="18">
                  <c:v>14</c:v>
                </c:pt>
                <c:pt idx="19">
                  <c:v>40</c:v>
                </c:pt>
              </c:numCache>
            </c:numRef>
          </c:val>
          <c:extLst>
            <c:ext xmlns:c16="http://schemas.microsoft.com/office/drawing/2014/chart" uri="{C3380CC4-5D6E-409C-BE32-E72D297353CC}">
              <c16:uniqueId val="{00000006-594C-40CC-972B-2CB18034A601}"/>
            </c:ext>
          </c:extLst>
        </c:ser>
        <c:ser>
          <c:idx val="3"/>
          <c:order val="3"/>
          <c:tx>
            <c:strRef>
              <c:f>Sheet1!$A$5</c:f>
              <c:strCache>
                <c:ptCount val="1"/>
                <c:pt idx="0">
                  <c:v>Very difficult</c:v>
                </c:pt>
              </c:strCache>
            </c:strRef>
          </c:tx>
          <c:spPr>
            <a:solidFill>
              <a:schemeClr val="accent4"/>
            </a:solidFill>
            <a:ln>
              <a:noFill/>
            </a:ln>
            <a:effectLst/>
          </c:spPr>
          <c:invertIfNegative val="0"/>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1</c:v>
                </c:pt>
                <c:pt idx="1">
                  <c:v>0</c:v>
                </c:pt>
                <c:pt idx="2">
                  <c:v>4</c:v>
                </c:pt>
                <c:pt idx="3">
                  <c:v>7</c:v>
                </c:pt>
                <c:pt idx="4">
                  <c:v>1</c:v>
                </c:pt>
                <c:pt idx="5">
                  <c:v>7</c:v>
                </c:pt>
                <c:pt idx="6">
                  <c:v>0</c:v>
                </c:pt>
                <c:pt idx="7">
                  <c:v>0</c:v>
                </c:pt>
                <c:pt idx="8">
                  <c:v>2</c:v>
                </c:pt>
                <c:pt idx="9">
                  <c:v>2</c:v>
                </c:pt>
                <c:pt idx="10">
                  <c:v>6</c:v>
                </c:pt>
                <c:pt idx="11">
                  <c:v>2</c:v>
                </c:pt>
                <c:pt idx="12">
                  <c:v>5</c:v>
                </c:pt>
                <c:pt idx="13">
                  <c:v>5</c:v>
                </c:pt>
                <c:pt idx="14">
                  <c:v>0</c:v>
                </c:pt>
                <c:pt idx="15">
                  <c:v>3</c:v>
                </c:pt>
                <c:pt idx="16">
                  <c:v>4</c:v>
                </c:pt>
                <c:pt idx="17">
                  <c:v>0</c:v>
                </c:pt>
                <c:pt idx="18">
                  <c:v>11</c:v>
                </c:pt>
                <c:pt idx="19">
                  <c:v>10</c:v>
                </c:pt>
              </c:numCache>
            </c:numRef>
          </c:val>
          <c:extLst>
            <c:ext xmlns:c16="http://schemas.microsoft.com/office/drawing/2014/chart" uri="{C3380CC4-5D6E-409C-BE32-E72D297353CC}">
              <c16:uniqueId val="{00000007-594C-40CC-972B-2CB18034A601}"/>
            </c:ext>
          </c:extLst>
        </c:ser>
        <c:dLbls>
          <c:showLegendKey val="0"/>
          <c:showVal val="0"/>
          <c:showCatName val="0"/>
          <c:showSerName val="0"/>
          <c:showPercent val="0"/>
          <c:showBubbleSize val="0"/>
        </c:dLbls>
        <c:gapWidth val="150"/>
        <c:overlap val="100"/>
        <c:axId val="1161832456"/>
        <c:axId val="1161791456"/>
      </c:barChart>
      <c:catAx>
        <c:axId val="1161832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791456"/>
        <c:crosses val="autoZero"/>
        <c:auto val="1"/>
        <c:lblAlgn val="ctr"/>
        <c:lblOffset val="100"/>
        <c:noMultiLvlLbl val="0"/>
      </c:catAx>
      <c:valAx>
        <c:axId val="11617914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sz="900" b="1">
                    <a:solidFill>
                      <a:sysClr val="windowText" lastClr="000000"/>
                    </a:solidFill>
                  </a:rPr>
                  <a:t>% of those who commented</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61832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897824691418233E-2"/>
          <c:y val="5.8718310500204825E-2"/>
          <c:w val="0.84563207462844237"/>
          <c:h val="0.67548073119793683"/>
        </c:manualLayout>
      </c:layout>
      <c:barChart>
        <c:barDir val="col"/>
        <c:grouping val="clustered"/>
        <c:varyColors val="0"/>
        <c:ser>
          <c:idx val="1"/>
          <c:order val="0"/>
          <c:tx>
            <c:strRef>
              <c:f>Sheet1!$A$2</c:f>
              <c:strCache>
                <c:ptCount val="1"/>
                <c:pt idx="0">
                  <c:v>% Used</c:v>
                </c:pt>
              </c:strCache>
            </c:strRef>
          </c:tx>
          <c:spPr>
            <a:ln w="12699">
              <a:solidFill>
                <a:schemeClr val="accent2"/>
              </a:solidFill>
              <a:prstDash val="solid"/>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14-4373-9C58-39AFE206A1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14-4373-9C58-39AFE206A149}"/>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04-40F7-B242-E02311864DEF}"/>
                </c:ext>
              </c:extLst>
            </c:dLbl>
            <c:spPr>
              <a:noFill/>
              <a:ln>
                <a:noFill/>
              </a:ln>
              <a:effectLst/>
            </c:spPr>
            <c:txPr>
              <a:bodyPr wrap="square" lIns="38100" tIns="19050" rIns="38100" bIns="19050" anchor="ctr">
                <a:spAutoFit/>
              </a:bodyPr>
              <a:lstStyle/>
              <a:p>
                <a:pPr>
                  <a:defRPr sz="11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Sheet1!$B$2:$U$2</c:f>
              <c:numCache>
                <c:formatCode>General</c:formatCode>
                <c:ptCount val="20"/>
                <c:pt idx="0">
                  <c:v>88</c:v>
                </c:pt>
                <c:pt idx="1">
                  <c:v>85</c:v>
                </c:pt>
                <c:pt idx="2">
                  <c:v>85</c:v>
                </c:pt>
                <c:pt idx="3">
                  <c:v>80</c:v>
                </c:pt>
                <c:pt idx="4">
                  <c:v>83</c:v>
                </c:pt>
                <c:pt idx="5">
                  <c:v>80</c:v>
                </c:pt>
                <c:pt idx="6">
                  <c:v>77</c:v>
                </c:pt>
                <c:pt idx="7">
                  <c:v>81</c:v>
                </c:pt>
                <c:pt idx="8">
                  <c:v>75</c:v>
                </c:pt>
                <c:pt idx="9">
                  <c:v>61</c:v>
                </c:pt>
                <c:pt idx="10">
                  <c:v>66</c:v>
                </c:pt>
                <c:pt idx="11">
                  <c:v>69</c:v>
                </c:pt>
                <c:pt idx="12">
                  <c:v>61</c:v>
                </c:pt>
                <c:pt idx="13">
                  <c:v>61</c:v>
                </c:pt>
                <c:pt idx="14">
                  <c:v>75</c:v>
                </c:pt>
                <c:pt idx="15">
                  <c:v>74</c:v>
                </c:pt>
                <c:pt idx="16">
                  <c:v>73</c:v>
                </c:pt>
                <c:pt idx="17">
                  <c:v>73</c:v>
                </c:pt>
                <c:pt idx="18">
                  <c:v>70</c:v>
                </c:pt>
                <c:pt idx="19">
                  <c:v>79</c:v>
                </c:pt>
              </c:numCache>
            </c:numRef>
          </c:val>
          <c:extLst>
            <c:ext xmlns:c16="http://schemas.microsoft.com/office/drawing/2014/chart" uri="{C3380CC4-5D6E-409C-BE32-E72D297353CC}">
              <c16:uniqueId val="{00000000-6456-48EE-A032-AB0D9C435937}"/>
            </c:ext>
          </c:extLst>
        </c:ser>
        <c:dLbls>
          <c:showLegendKey val="0"/>
          <c:showVal val="1"/>
          <c:showCatName val="0"/>
          <c:showSerName val="0"/>
          <c:showPercent val="0"/>
          <c:showBubbleSize val="0"/>
        </c:dLbls>
        <c:gapWidth val="150"/>
        <c:axId val="-2102392408"/>
        <c:axId val="-2098153928"/>
      </c:barChart>
      <c:lineChart>
        <c:grouping val="standard"/>
        <c:varyColors val="0"/>
        <c:ser>
          <c:idx val="0"/>
          <c:order val="1"/>
          <c:tx>
            <c:strRef>
              <c:f>Sheet1!$A$3</c:f>
              <c:strCache>
                <c:ptCount val="1"/>
                <c:pt idx="0">
                  <c:v>Median days</c:v>
                </c:pt>
              </c:strCache>
            </c:strRef>
          </c:tx>
          <c:spPr>
            <a:ln w="25400"/>
            <a:effectLst>
              <a:outerShdw blurRad="50800" dist="38100" dir="2700000" algn="tl" rotWithShape="0">
                <a:prstClr val="black">
                  <a:alpha val="40000"/>
                </a:prstClr>
              </a:outerShdw>
            </a:effectLst>
          </c:spPr>
          <c:marker>
            <c:spPr>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14-4373-9C58-39AFE206A14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14-4373-9C58-39AFE206A149}"/>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04-40F7-B242-E02311864DEF}"/>
                </c:ext>
              </c:extLst>
            </c:dLbl>
            <c:spPr>
              <a:noFill/>
              <a:ln>
                <a:noFill/>
              </a:ln>
              <a:effectLst/>
            </c:spPr>
            <c:txPr>
              <a:bodyPr wrap="square" lIns="38100" tIns="19050" rIns="38100" bIns="19050" anchor="ctr">
                <a:spAutoFit/>
              </a:bodyPr>
              <a:lstStyle/>
              <a:p>
                <a:pPr>
                  <a:defRPr sz="1100"/>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General</c:formatCode>
                <c:ptCount val="20"/>
                <c:pt idx="0">
                  <c:v>135</c:v>
                </c:pt>
                <c:pt idx="1">
                  <c:v>180</c:v>
                </c:pt>
                <c:pt idx="2">
                  <c:v>180</c:v>
                </c:pt>
                <c:pt idx="3">
                  <c:v>180</c:v>
                </c:pt>
                <c:pt idx="4">
                  <c:v>180</c:v>
                </c:pt>
                <c:pt idx="5">
                  <c:v>120</c:v>
                </c:pt>
                <c:pt idx="6">
                  <c:v>180</c:v>
                </c:pt>
                <c:pt idx="7">
                  <c:v>180</c:v>
                </c:pt>
                <c:pt idx="8">
                  <c:v>180</c:v>
                </c:pt>
                <c:pt idx="9">
                  <c:v>90</c:v>
                </c:pt>
                <c:pt idx="10">
                  <c:v>76</c:v>
                </c:pt>
                <c:pt idx="11">
                  <c:v>110</c:v>
                </c:pt>
                <c:pt idx="12">
                  <c:v>90</c:v>
                </c:pt>
                <c:pt idx="13">
                  <c:v>180</c:v>
                </c:pt>
                <c:pt idx="14">
                  <c:v>120</c:v>
                </c:pt>
                <c:pt idx="15">
                  <c:v>90</c:v>
                </c:pt>
                <c:pt idx="16">
                  <c:v>175</c:v>
                </c:pt>
                <c:pt idx="17">
                  <c:v>145</c:v>
                </c:pt>
                <c:pt idx="18">
                  <c:v>180</c:v>
                </c:pt>
                <c:pt idx="19">
                  <c:v>180</c:v>
                </c:pt>
              </c:numCache>
            </c:numRef>
          </c:val>
          <c:smooth val="0"/>
          <c:extLst>
            <c:ext xmlns:c16="http://schemas.microsoft.com/office/drawing/2014/chart" uri="{C3380CC4-5D6E-409C-BE32-E72D297353CC}">
              <c16:uniqueId val="{00000001-6456-48EE-A032-AB0D9C435937}"/>
            </c:ext>
          </c:extLst>
        </c:ser>
        <c:dLbls>
          <c:showLegendKey val="0"/>
          <c:showVal val="0"/>
          <c:showCatName val="0"/>
          <c:showSerName val="0"/>
          <c:showPercent val="0"/>
          <c:showBubbleSize val="0"/>
        </c:dLbls>
        <c:marker val="1"/>
        <c:smooth val="0"/>
        <c:axId val="933168696"/>
        <c:axId val="933165744"/>
      </c:lineChart>
      <c:catAx>
        <c:axId val="-2102392408"/>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a:pPr>
            <a:endParaRPr lang="en-US"/>
          </a:p>
        </c:txPr>
        <c:crossAx val="-2098153928"/>
        <c:crosses val="autoZero"/>
        <c:auto val="0"/>
        <c:lblAlgn val="ctr"/>
        <c:lblOffset val="100"/>
        <c:noMultiLvlLbl val="0"/>
      </c:catAx>
      <c:valAx>
        <c:axId val="-2098153928"/>
        <c:scaling>
          <c:orientation val="minMax"/>
          <c:max val="100"/>
        </c:scaling>
        <c:delete val="0"/>
        <c:axPos val="l"/>
        <c:title>
          <c:tx>
            <c:rich>
              <a:bodyPr/>
              <a:lstStyle/>
              <a:p>
                <a:pPr>
                  <a:defRPr b="1"/>
                </a:pPr>
                <a:r>
                  <a:rPr lang="en-AU" b="1" dirty="0"/>
                  <a:t>% SA IDRS participants</a:t>
                </a:r>
              </a:p>
            </c:rich>
          </c:tx>
          <c:layout>
            <c:manualLayout>
              <c:xMode val="edge"/>
              <c:yMode val="edge"/>
              <c:x val="9.3082348307025938E-3"/>
              <c:y val="0.1119936080500597"/>
            </c:manualLayout>
          </c:layout>
          <c:overlay val="0"/>
          <c:spPr>
            <a:noFill/>
            <a:ln w="25399">
              <a:noFill/>
            </a:ln>
          </c:spPr>
        </c:title>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2102392408"/>
        <c:crosses val="autoZero"/>
        <c:crossBetween val="between"/>
        <c:majorUnit val="10"/>
      </c:valAx>
      <c:valAx>
        <c:axId val="933165744"/>
        <c:scaling>
          <c:orientation val="minMax"/>
          <c:max val="180"/>
        </c:scaling>
        <c:delete val="0"/>
        <c:axPos val="r"/>
        <c:title>
          <c:tx>
            <c:rich>
              <a:bodyPr/>
              <a:lstStyle/>
              <a:p>
                <a:pPr>
                  <a:defRPr/>
                </a:pPr>
                <a:r>
                  <a:rPr lang="en-AU" b="1" dirty="0"/>
                  <a:t>Median days </a:t>
                </a:r>
              </a:p>
            </c:rich>
          </c:tx>
          <c:overlay val="0"/>
        </c:title>
        <c:numFmt formatCode="General" sourceLinked="1"/>
        <c:majorTickMark val="out"/>
        <c:minorTickMark val="none"/>
        <c:tickLblPos val="nextTo"/>
        <c:crossAx val="933168696"/>
        <c:crosses val="max"/>
        <c:crossBetween val="between"/>
      </c:valAx>
      <c:catAx>
        <c:axId val="933168696"/>
        <c:scaling>
          <c:orientation val="minMax"/>
        </c:scaling>
        <c:delete val="1"/>
        <c:axPos val="b"/>
        <c:numFmt formatCode="General" sourceLinked="1"/>
        <c:majorTickMark val="out"/>
        <c:minorTickMark val="none"/>
        <c:tickLblPos val="nextTo"/>
        <c:crossAx val="933165744"/>
        <c:crosses val="autoZero"/>
        <c:auto val="1"/>
        <c:lblAlgn val="ctr"/>
        <c:lblOffset val="100"/>
        <c:noMultiLvlLbl val="0"/>
      </c:catAx>
      <c:spPr>
        <a:noFill/>
        <a:ln w="25399">
          <a:noFill/>
        </a:ln>
      </c:spPr>
    </c:plotArea>
    <c:legend>
      <c:legendPos val="b"/>
      <c:layout>
        <c:manualLayout>
          <c:xMode val="edge"/>
          <c:yMode val="edge"/>
          <c:x val="0.35153583617747403"/>
          <c:y val="0.88655462184873901"/>
          <c:w val="0.32330724913255809"/>
          <c:h val="7.2088260153921432E-2"/>
        </c:manualLayout>
      </c:layout>
      <c:overlay val="0"/>
      <c:spPr>
        <a:solidFill>
          <a:srgbClr val="FFFFFF"/>
        </a:solidFill>
        <a:ln w="3175">
          <a:noFill/>
          <a:prstDash val="solid"/>
        </a:ln>
      </c:spPr>
    </c:legend>
    <c:plotVisOnly val="1"/>
    <c:dispBlanksAs val="gap"/>
    <c:showDLblsOverMax val="0"/>
  </c:chart>
  <c:spPr>
    <a:noFill/>
    <a:ln>
      <a:noFill/>
    </a:ln>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68931389165386"/>
          <c:y val="5.5037194819177016E-2"/>
          <c:w val="0.89399356653339146"/>
          <c:h val="0.71040163262301415"/>
        </c:manualLayout>
      </c:layout>
      <c:barChart>
        <c:barDir val="col"/>
        <c:grouping val="clustered"/>
        <c:varyColors val="0"/>
        <c:ser>
          <c:idx val="0"/>
          <c:order val="0"/>
          <c:tx>
            <c:strRef>
              <c:f>Sheet1!$B$1</c:f>
              <c:strCache>
                <c:ptCount val="1"/>
                <c:pt idx="0">
                  <c:v>Ounce</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200</c:v>
                </c:pt>
                <c:pt idx="1">
                  <c:v>200</c:v>
                </c:pt>
                <c:pt idx="2">
                  <c:v>200</c:v>
                </c:pt>
                <c:pt idx="3">
                  <c:v>200</c:v>
                </c:pt>
                <c:pt idx="4">
                  <c:v>200</c:v>
                </c:pt>
                <c:pt idx="5">
                  <c:v>210</c:v>
                </c:pt>
                <c:pt idx="6">
                  <c:v>225</c:v>
                </c:pt>
                <c:pt idx="7">
                  <c:v>220</c:v>
                </c:pt>
                <c:pt idx="8">
                  <c:v>210</c:v>
                </c:pt>
                <c:pt idx="9">
                  <c:v>220</c:v>
                </c:pt>
                <c:pt idx="10">
                  <c:v>200</c:v>
                </c:pt>
                <c:pt idx="11">
                  <c:v>210</c:v>
                </c:pt>
                <c:pt idx="12">
                  <c:v>200</c:v>
                </c:pt>
                <c:pt idx="13">
                  <c:v>220</c:v>
                </c:pt>
                <c:pt idx="14">
                  <c:v>200</c:v>
                </c:pt>
                <c:pt idx="15">
                  <c:v>220</c:v>
                </c:pt>
                <c:pt idx="16">
                  <c:v>220</c:v>
                </c:pt>
              </c:numCache>
            </c:numRef>
          </c:val>
          <c:extLst>
            <c:ext xmlns:c16="http://schemas.microsoft.com/office/drawing/2014/chart" uri="{C3380CC4-5D6E-409C-BE32-E72D297353CC}">
              <c16:uniqueId val="{00000000-ECDD-46DF-B633-F0A95F2011A6}"/>
            </c:ext>
          </c:extLst>
        </c:ser>
        <c:ser>
          <c:idx val="1"/>
          <c:order val="1"/>
          <c:tx>
            <c:strRef>
              <c:f>Sheet1!$C$1</c:f>
              <c:strCache>
                <c:ptCount val="1"/>
                <c:pt idx="0">
                  <c:v>Bag</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pt idx="16">
                  <c:v>25</c:v>
                </c:pt>
              </c:numCache>
            </c:numRef>
          </c:val>
          <c:extLst>
            <c:ext xmlns:c16="http://schemas.microsoft.com/office/drawing/2014/chart" uri="{C3380CC4-5D6E-409C-BE32-E72D297353CC}">
              <c16:uniqueId val="{00000001-ECDD-46DF-B633-F0A95F2011A6}"/>
            </c:ext>
          </c:extLst>
        </c:ser>
        <c:dLbls>
          <c:showLegendKey val="0"/>
          <c:showVal val="1"/>
          <c:showCatName val="0"/>
          <c:showSerName val="0"/>
          <c:showPercent val="0"/>
          <c:showBubbleSize val="0"/>
        </c:dLbls>
        <c:gapWidth val="150"/>
        <c:axId val="-2098062520"/>
        <c:axId val="-2098059192"/>
      </c:barChart>
      <c:catAx>
        <c:axId val="-20980625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059192"/>
        <c:crosses val="autoZero"/>
        <c:auto val="1"/>
        <c:lblAlgn val="ctr"/>
        <c:lblOffset val="100"/>
        <c:noMultiLvlLbl val="0"/>
      </c:catAx>
      <c:valAx>
        <c:axId val="-2098059192"/>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7.0925734628501276E-3"/>
              <c:y val="0.27651722222995662"/>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062520"/>
        <c:crosses val="autoZero"/>
        <c:crossBetween val="between"/>
      </c:valAx>
      <c:spPr>
        <a:noFill/>
        <a:ln>
          <a:noFill/>
        </a:ln>
        <a:effectLst/>
      </c:spPr>
    </c:plotArea>
    <c:legend>
      <c:legendPos val="b"/>
      <c:layout>
        <c:manualLayout>
          <c:xMode val="edge"/>
          <c:yMode val="edge"/>
          <c:x val="0.4273507592372871"/>
          <c:y val="0.91596042710907943"/>
          <c:w val="0.2544359999137405"/>
          <c:h val="8.403957289092048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34365436247401E-2"/>
          <c:y val="4.2748041148279098E-2"/>
          <c:w val="0.877870494114669"/>
          <c:h val="0.72421245514793198"/>
        </c:manualLayout>
      </c:layout>
      <c:barChart>
        <c:barDir val="col"/>
        <c:grouping val="clustered"/>
        <c:varyColors val="0"/>
        <c:ser>
          <c:idx val="0"/>
          <c:order val="0"/>
          <c:tx>
            <c:strRef>
              <c:f>Sheet1!$B$1</c:f>
              <c:strCache>
                <c:ptCount val="1"/>
                <c:pt idx="0">
                  <c:v>Ounce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0-BA8E-4100-8D08-9A7711A49E0F}"/>
                </c:ext>
              </c:extLst>
            </c:dLbl>
            <c:dLbl>
              <c:idx val="5"/>
              <c:delete val="1"/>
              <c:extLst>
                <c:ext xmlns:c15="http://schemas.microsoft.com/office/drawing/2012/chart" uri="{CE6537A1-D6FC-4f65-9D91-7224C49458BB}"/>
                <c:ext xmlns:c16="http://schemas.microsoft.com/office/drawing/2014/chart" uri="{C3380CC4-5D6E-409C-BE32-E72D297353CC}">
                  <c16:uniqueId val="{00000001-BA8E-4100-8D08-9A7711A49E0F}"/>
                </c:ext>
              </c:extLst>
            </c:dLbl>
            <c:dLbl>
              <c:idx val="6"/>
              <c:delete val="1"/>
              <c:extLst>
                <c:ext xmlns:c15="http://schemas.microsoft.com/office/drawing/2012/chart" uri="{CE6537A1-D6FC-4f65-9D91-7224C49458BB}"/>
                <c:ext xmlns:c16="http://schemas.microsoft.com/office/drawing/2014/chart" uri="{C3380CC4-5D6E-409C-BE32-E72D297353CC}">
                  <c16:uniqueId val="{00000002-BA8E-4100-8D08-9A7711A49E0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Sheet1!$B$2:$B$18</c:f>
              <c:numCache>
                <c:formatCode>General</c:formatCode>
                <c:ptCount val="17"/>
                <c:pt idx="0">
                  <c:v>180</c:v>
                </c:pt>
                <c:pt idx="1">
                  <c:v>180</c:v>
                </c:pt>
                <c:pt idx="2">
                  <c:v>200</c:v>
                </c:pt>
                <c:pt idx="3">
                  <c:v>160</c:v>
                </c:pt>
                <c:pt idx="4">
                  <c:v>190</c:v>
                </c:pt>
                <c:pt idx="5">
                  <c:v>180</c:v>
                </c:pt>
                <c:pt idx="6">
                  <c:v>200</c:v>
                </c:pt>
                <c:pt idx="7">
                  <c:v>200</c:v>
                </c:pt>
                <c:pt idx="8">
                  <c:v>220</c:v>
                </c:pt>
                <c:pt idx="9">
                  <c:v>180</c:v>
                </c:pt>
                <c:pt idx="10">
                  <c:v>205</c:v>
                </c:pt>
                <c:pt idx="11">
                  <c:v>190</c:v>
                </c:pt>
                <c:pt idx="12">
                  <c:v>220</c:v>
                </c:pt>
                <c:pt idx="13">
                  <c:v>210</c:v>
                </c:pt>
                <c:pt idx="14">
                  <c:v>180</c:v>
                </c:pt>
                <c:pt idx="15">
                  <c:v>200</c:v>
                </c:pt>
                <c:pt idx="16">
                  <c:v>180</c:v>
                </c:pt>
              </c:numCache>
            </c:numRef>
          </c:val>
          <c:extLst>
            <c:ext xmlns:c16="http://schemas.microsoft.com/office/drawing/2014/chart" uri="{C3380CC4-5D6E-409C-BE32-E72D297353CC}">
              <c16:uniqueId val="{00000001-A32F-47AB-A73B-94010C4DD48E}"/>
            </c:ext>
          </c:extLst>
        </c:ser>
        <c:ser>
          <c:idx val="1"/>
          <c:order val="1"/>
          <c:tx>
            <c:strRef>
              <c:f>Sheet1!$C$1</c:f>
              <c:strCache>
                <c:ptCount val="1"/>
                <c:pt idx="0">
                  <c:v>Bag</c:v>
                </c:pt>
              </c:strCache>
            </c:strRef>
          </c:tx>
          <c:spPr>
            <a:solidFill>
              <a:schemeClr val="accent3"/>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Sheet1!$A$2:$A$18</c:f>
              <c:numCache>
                <c:formatCode>General</c:formatCod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numCache>
            </c:numRef>
          </c:cat>
          <c:val>
            <c:numRef>
              <c:f>Sheet1!$C$2:$C$18</c:f>
              <c:numCache>
                <c:formatCode>General</c:formatCode>
                <c:ptCount val="17"/>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pt idx="16">
                  <c:v>25</c:v>
                </c:pt>
              </c:numCache>
            </c:numRef>
          </c:val>
          <c:extLst>
            <c:ext xmlns:c16="http://schemas.microsoft.com/office/drawing/2014/chart" uri="{C3380CC4-5D6E-409C-BE32-E72D297353CC}">
              <c16:uniqueId val="{00000002-A32F-47AB-A73B-94010C4DD48E}"/>
            </c:ext>
          </c:extLst>
        </c:ser>
        <c:dLbls>
          <c:dLblPos val="outEnd"/>
          <c:showLegendKey val="0"/>
          <c:showVal val="1"/>
          <c:showCatName val="0"/>
          <c:showSerName val="0"/>
          <c:showPercent val="0"/>
          <c:showBubbleSize val="0"/>
        </c:dLbls>
        <c:gapWidth val="150"/>
        <c:axId val="-2098494040"/>
        <c:axId val="-2098317256"/>
      </c:barChart>
      <c:catAx>
        <c:axId val="-209849404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317256"/>
        <c:crosses val="autoZero"/>
        <c:auto val="1"/>
        <c:lblAlgn val="ctr"/>
        <c:lblOffset val="100"/>
        <c:noMultiLvlLbl val="0"/>
      </c:catAx>
      <c:valAx>
        <c:axId val="-2098317256"/>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3.2036663516228289E-4"/>
              <c:y val="0.25302392657903194"/>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494040"/>
        <c:crosses val="autoZero"/>
        <c:crossBetween val="between"/>
      </c:valAx>
      <c:spPr>
        <a:noFill/>
        <a:ln>
          <a:noFill/>
        </a:ln>
        <a:effectLst/>
      </c:spPr>
    </c:plotArea>
    <c:legend>
      <c:legendPos val="b"/>
      <c:layout>
        <c:manualLayout>
          <c:xMode val="edge"/>
          <c:yMode val="edge"/>
          <c:x val="0.39988842059248858"/>
          <c:y val="0.92672469333432395"/>
          <c:w val="0.31640995751399481"/>
          <c:h val="7.327537290810021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37729758666"/>
          <c:y val="5.9870828450232699E-2"/>
          <c:w val="0.87662258694400497"/>
          <c:h val="0.73513093286547371"/>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Sheet1!$B$2:$Q$2</c:f>
              <c:numCache>
                <c:formatCode>General</c:formatCode>
                <c:ptCount val="16"/>
                <c:pt idx="0">
                  <c:v>56</c:v>
                </c:pt>
                <c:pt idx="1">
                  <c:v>58</c:v>
                </c:pt>
                <c:pt idx="2">
                  <c:v>67</c:v>
                </c:pt>
                <c:pt idx="3">
                  <c:v>73</c:v>
                </c:pt>
                <c:pt idx="4">
                  <c:v>63</c:v>
                </c:pt>
                <c:pt idx="5">
                  <c:v>65</c:v>
                </c:pt>
                <c:pt idx="6">
                  <c:v>63</c:v>
                </c:pt>
                <c:pt idx="7">
                  <c:v>60</c:v>
                </c:pt>
                <c:pt idx="8">
                  <c:v>52</c:v>
                </c:pt>
                <c:pt idx="9">
                  <c:v>67</c:v>
                </c:pt>
                <c:pt idx="10">
                  <c:v>65</c:v>
                </c:pt>
                <c:pt idx="11">
                  <c:v>62</c:v>
                </c:pt>
                <c:pt idx="12">
                  <c:v>51</c:v>
                </c:pt>
                <c:pt idx="13">
                  <c:v>68</c:v>
                </c:pt>
                <c:pt idx="14">
                  <c:v>63</c:v>
                </c:pt>
                <c:pt idx="15">
                  <c:v>62</c:v>
                </c:pt>
              </c:numCache>
            </c:numRef>
          </c:val>
          <c:extLst>
            <c:ext xmlns:c16="http://schemas.microsoft.com/office/drawing/2014/chart" uri="{C3380CC4-5D6E-409C-BE32-E72D297353CC}">
              <c16:uniqueId val="{00000000-7D76-426E-9713-0F59C79DCAC6}"/>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Sheet1!$B$3:$Q$3</c:f>
              <c:numCache>
                <c:formatCode>General</c:formatCode>
                <c:ptCount val="16"/>
                <c:pt idx="0">
                  <c:v>29</c:v>
                </c:pt>
                <c:pt idx="1">
                  <c:v>30</c:v>
                </c:pt>
                <c:pt idx="2">
                  <c:v>17</c:v>
                </c:pt>
                <c:pt idx="3">
                  <c:v>20</c:v>
                </c:pt>
                <c:pt idx="4">
                  <c:v>23</c:v>
                </c:pt>
                <c:pt idx="5">
                  <c:v>24</c:v>
                </c:pt>
                <c:pt idx="6">
                  <c:v>34</c:v>
                </c:pt>
                <c:pt idx="7">
                  <c:v>23</c:v>
                </c:pt>
                <c:pt idx="8">
                  <c:v>29</c:v>
                </c:pt>
                <c:pt idx="9">
                  <c:v>22</c:v>
                </c:pt>
                <c:pt idx="10">
                  <c:v>30</c:v>
                </c:pt>
                <c:pt idx="11">
                  <c:v>27</c:v>
                </c:pt>
                <c:pt idx="12">
                  <c:v>32</c:v>
                </c:pt>
                <c:pt idx="13">
                  <c:v>23</c:v>
                </c:pt>
                <c:pt idx="14">
                  <c:v>24</c:v>
                </c:pt>
                <c:pt idx="15">
                  <c:v>25</c:v>
                </c:pt>
              </c:numCache>
            </c:numRef>
          </c:val>
          <c:extLst>
            <c:ext xmlns:c16="http://schemas.microsoft.com/office/drawing/2014/chart" uri="{C3380CC4-5D6E-409C-BE32-E72D297353CC}">
              <c16:uniqueId val="{00000001-7D76-426E-9713-0F59C79DCAC6}"/>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elete val="1"/>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Sheet1!$B$4:$Q$4</c:f>
              <c:numCache>
                <c:formatCode>General</c:formatCode>
                <c:ptCount val="16"/>
                <c:pt idx="0">
                  <c:v>7</c:v>
                </c:pt>
                <c:pt idx="1">
                  <c:v>7</c:v>
                </c:pt>
                <c:pt idx="2">
                  <c:v>2</c:v>
                </c:pt>
                <c:pt idx="3">
                  <c:v>3</c:v>
                </c:pt>
                <c:pt idx="4">
                  <c:v>3</c:v>
                </c:pt>
                <c:pt idx="5">
                  <c:v>3</c:v>
                </c:pt>
                <c:pt idx="6">
                  <c:v>2</c:v>
                </c:pt>
                <c:pt idx="7">
                  <c:v>5</c:v>
                </c:pt>
                <c:pt idx="8">
                  <c:v>4</c:v>
                </c:pt>
                <c:pt idx="9">
                  <c:v>2</c:v>
                </c:pt>
                <c:pt idx="11">
                  <c:v>8</c:v>
                </c:pt>
                <c:pt idx="12">
                  <c:v>8</c:v>
                </c:pt>
                <c:pt idx="13">
                  <c:v>2</c:v>
                </c:pt>
                <c:pt idx="14">
                  <c:v>3</c:v>
                </c:pt>
                <c:pt idx="15">
                  <c:v>2</c:v>
                </c:pt>
              </c:numCache>
            </c:numRef>
          </c:val>
          <c:extLst>
            <c:ext xmlns:c16="http://schemas.microsoft.com/office/drawing/2014/chart" uri="{C3380CC4-5D6E-409C-BE32-E72D297353CC}">
              <c16:uniqueId val="{00000002-7D76-426E-9713-0F59C79DCAC6}"/>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B006-4028-BF5B-5F0CFB6114E5}"/>
                </c:ext>
              </c:extLst>
            </c:dLbl>
            <c:dLbl>
              <c:idx val="3"/>
              <c:delete val="1"/>
              <c:extLst>
                <c:ext xmlns:c15="http://schemas.microsoft.com/office/drawing/2012/chart" uri="{CE6537A1-D6FC-4f65-9D91-7224C49458BB}"/>
                <c:ext xmlns:c16="http://schemas.microsoft.com/office/drawing/2014/chart" uri="{C3380CC4-5D6E-409C-BE32-E72D297353CC}">
                  <c16:uniqueId val="{00000001-B006-4028-BF5B-5F0CFB6114E5}"/>
                </c:ext>
              </c:extLst>
            </c:dLbl>
            <c:dLbl>
              <c:idx val="4"/>
              <c:delete val="1"/>
              <c:extLst>
                <c:ext xmlns:c15="http://schemas.microsoft.com/office/drawing/2012/chart" uri="{CE6537A1-D6FC-4f65-9D91-7224C49458BB}"/>
                <c:ext xmlns:c16="http://schemas.microsoft.com/office/drawing/2014/chart" uri="{C3380CC4-5D6E-409C-BE32-E72D297353CC}">
                  <c16:uniqueId val="{00000002-360D-49F6-9A1D-C104BAABAF99}"/>
                </c:ext>
              </c:extLst>
            </c:dLbl>
            <c:dLbl>
              <c:idx val="5"/>
              <c:delete val="1"/>
              <c:extLst>
                <c:ext xmlns:c15="http://schemas.microsoft.com/office/drawing/2012/chart" uri="{CE6537A1-D6FC-4f65-9D91-7224C49458BB}"/>
                <c:ext xmlns:c16="http://schemas.microsoft.com/office/drawing/2014/chart" uri="{C3380CC4-5D6E-409C-BE32-E72D297353CC}">
                  <c16:uniqueId val="{00000003-360D-49F6-9A1D-C104BAABAF99}"/>
                </c:ext>
              </c:extLst>
            </c:dLbl>
            <c:dLbl>
              <c:idx val="9"/>
              <c:delete val="1"/>
              <c:extLst>
                <c:ext xmlns:c15="http://schemas.microsoft.com/office/drawing/2012/chart" uri="{CE6537A1-D6FC-4f65-9D91-7224C49458BB}"/>
                <c:ext xmlns:c16="http://schemas.microsoft.com/office/drawing/2014/chart" uri="{C3380CC4-5D6E-409C-BE32-E72D297353CC}">
                  <c16:uniqueId val="{00000004-360D-49F6-9A1D-C104BAABAF99}"/>
                </c:ext>
              </c:extLst>
            </c:dLbl>
            <c:dLbl>
              <c:idx val="10"/>
              <c:delete val="1"/>
              <c:extLst>
                <c:ext xmlns:c15="http://schemas.microsoft.com/office/drawing/2012/chart" uri="{CE6537A1-D6FC-4f65-9D91-7224C49458BB}"/>
                <c:ext xmlns:c16="http://schemas.microsoft.com/office/drawing/2014/chart" uri="{C3380CC4-5D6E-409C-BE32-E72D297353CC}">
                  <c16:uniqueId val="{0000000D-B006-4028-BF5B-5F0CFB6114E5}"/>
                </c:ext>
              </c:extLst>
            </c:dLbl>
            <c:dLbl>
              <c:idx val="11"/>
              <c:delete val="1"/>
              <c:extLst>
                <c:ext xmlns:c15="http://schemas.microsoft.com/office/drawing/2012/chart" uri="{CE6537A1-D6FC-4f65-9D91-7224C49458BB}"/>
                <c:ext xmlns:c16="http://schemas.microsoft.com/office/drawing/2014/chart" uri="{C3380CC4-5D6E-409C-BE32-E72D297353CC}">
                  <c16:uniqueId val="{0000000C-B006-4028-BF5B-5F0CFB6114E5}"/>
                </c:ext>
              </c:extLst>
            </c:dLbl>
            <c:dLbl>
              <c:idx val="12"/>
              <c:delete val="1"/>
              <c:extLst>
                <c:ext xmlns:c15="http://schemas.microsoft.com/office/drawing/2012/chart" uri="{CE6537A1-D6FC-4f65-9D91-7224C49458BB}"/>
                <c:ext xmlns:c16="http://schemas.microsoft.com/office/drawing/2014/chart" uri="{C3380CC4-5D6E-409C-BE32-E72D297353CC}">
                  <c16:uniqueId val="{00000006-360D-49F6-9A1D-C104BAABAF99}"/>
                </c:ext>
              </c:extLst>
            </c:dLbl>
            <c:dLbl>
              <c:idx val="13"/>
              <c:delete val="1"/>
              <c:extLst>
                <c:ext xmlns:c15="http://schemas.microsoft.com/office/drawing/2012/chart" uri="{CE6537A1-D6FC-4f65-9D91-7224C49458BB}"/>
                <c:ext xmlns:c16="http://schemas.microsoft.com/office/drawing/2014/chart" uri="{C3380CC4-5D6E-409C-BE32-E72D297353CC}">
                  <c16:uniqueId val="{00000007-360D-49F6-9A1D-C104BAABAF99}"/>
                </c:ext>
              </c:extLst>
            </c:dLbl>
            <c:dLbl>
              <c:idx val="14"/>
              <c:delete val="1"/>
              <c:extLst>
                <c:ext xmlns:c15="http://schemas.microsoft.com/office/drawing/2012/chart" uri="{CE6537A1-D6FC-4f65-9D91-7224C49458BB}"/>
                <c:ext xmlns:c16="http://schemas.microsoft.com/office/drawing/2014/chart" uri="{C3380CC4-5D6E-409C-BE32-E72D297353CC}">
                  <c16:uniqueId val="{00000008-360D-49F6-9A1D-C104BAABAF9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Sheet1!$B$5:$Q$5</c:f>
              <c:numCache>
                <c:formatCode>General</c:formatCode>
                <c:ptCount val="16"/>
                <c:pt idx="0">
                  <c:v>8</c:v>
                </c:pt>
                <c:pt idx="1">
                  <c:v>5</c:v>
                </c:pt>
                <c:pt idx="2">
                  <c:v>15</c:v>
                </c:pt>
                <c:pt idx="3">
                  <c:v>3</c:v>
                </c:pt>
                <c:pt idx="4">
                  <c:v>13</c:v>
                </c:pt>
                <c:pt idx="5">
                  <c:v>8</c:v>
                </c:pt>
                <c:pt idx="7">
                  <c:v>12</c:v>
                </c:pt>
                <c:pt idx="8">
                  <c:v>15</c:v>
                </c:pt>
                <c:pt idx="9">
                  <c:v>8</c:v>
                </c:pt>
                <c:pt idx="10">
                  <c:v>5</c:v>
                </c:pt>
                <c:pt idx="11">
                  <c:v>3</c:v>
                </c:pt>
                <c:pt idx="12">
                  <c:v>9</c:v>
                </c:pt>
                <c:pt idx="13">
                  <c:v>7</c:v>
                </c:pt>
                <c:pt idx="14">
                  <c:v>11</c:v>
                </c:pt>
                <c:pt idx="15">
                  <c:v>11</c:v>
                </c:pt>
              </c:numCache>
            </c:numRef>
          </c:val>
          <c:extLst>
            <c:ext xmlns:c16="http://schemas.microsoft.com/office/drawing/2014/chart" uri="{C3380CC4-5D6E-409C-BE32-E72D297353CC}">
              <c16:uniqueId val="{00000003-7D76-426E-9713-0F59C79DCAC6}"/>
            </c:ext>
          </c:extLst>
        </c:ser>
        <c:dLbls>
          <c:showLegendKey val="0"/>
          <c:showVal val="1"/>
          <c:showCatName val="0"/>
          <c:showSerName val="0"/>
          <c:showPercent val="0"/>
          <c:showBubbleSize val="0"/>
        </c:dLbls>
        <c:gapWidth val="150"/>
        <c:overlap val="100"/>
        <c:axId val="-2121696920"/>
        <c:axId val="-2121693560"/>
      </c:barChart>
      <c:catAx>
        <c:axId val="-21216969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121693560"/>
        <c:crosses val="autoZero"/>
        <c:auto val="1"/>
        <c:lblAlgn val="ctr"/>
        <c:lblOffset val="100"/>
        <c:noMultiLvlLbl val="0"/>
      </c:catAx>
      <c:valAx>
        <c:axId val="-2121693560"/>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9.3356299212598399E-4"/>
              <c:y val="0.15045683542950797"/>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121696920"/>
        <c:crosses val="autoZero"/>
        <c:crossBetween val="between"/>
      </c:valAx>
      <c:spPr>
        <a:noFill/>
        <a:ln>
          <a:noFill/>
        </a:ln>
        <a:effectLst/>
      </c:spPr>
    </c:plotArea>
    <c:legend>
      <c:legendPos val="b"/>
      <c:layout>
        <c:manualLayout>
          <c:xMode val="edge"/>
          <c:yMode val="edge"/>
          <c:x val="0.27875754593175855"/>
          <c:y val="0.92761777176043037"/>
          <c:w val="0.48831840551181105"/>
          <c:h val="7.23822064904003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436115843271"/>
          <c:y val="5.5078015373669097E-2"/>
          <c:w val="0.87662242714029504"/>
          <c:h val="0.74971888694908606"/>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5-D8EF-4267-A202-84F0FA4770D8}"/>
                </c:ext>
              </c:extLst>
            </c:dLbl>
            <c:dLbl>
              <c:idx val="4"/>
              <c:delete val="1"/>
              <c:extLst>
                <c:ext xmlns:c15="http://schemas.microsoft.com/office/drawing/2012/chart" uri="{CE6537A1-D6FC-4f65-9D91-7224C49458BB}"/>
                <c:ext xmlns:c16="http://schemas.microsoft.com/office/drawing/2014/chart" uri="{C3380CC4-5D6E-409C-BE32-E72D297353CC}">
                  <c16:uniqueId val="{00000006-D8EF-4267-A202-84F0FA4770D8}"/>
                </c:ext>
              </c:extLst>
            </c:dLbl>
            <c:dLbl>
              <c:idx val="5"/>
              <c:delete val="1"/>
              <c:extLst>
                <c:ext xmlns:c15="http://schemas.microsoft.com/office/drawing/2012/chart" uri="{CE6537A1-D6FC-4f65-9D91-7224C49458BB}"/>
                <c:ext xmlns:c16="http://schemas.microsoft.com/office/drawing/2014/chart" uri="{C3380CC4-5D6E-409C-BE32-E72D297353CC}">
                  <c16:uniqueId val="{00000007-D8EF-4267-A202-84F0FA4770D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Sheet1!$B$2:$Q$2</c:f>
              <c:numCache>
                <c:formatCode>General</c:formatCode>
                <c:ptCount val="16"/>
                <c:pt idx="0">
                  <c:v>48</c:v>
                </c:pt>
                <c:pt idx="1">
                  <c:v>29</c:v>
                </c:pt>
                <c:pt idx="2">
                  <c:v>39</c:v>
                </c:pt>
                <c:pt idx="3">
                  <c:v>25</c:v>
                </c:pt>
                <c:pt idx="4">
                  <c:v>19</c:v>
                </c:pt>
                <c:pt idx="5">
                  <c:v>28</c:v>
                </c:pt>
                <c:pt idx="6">
                  <c:v>39</c:v>
                </c:pt>
                <c:pt idx="7">
                  <c:v>29</c:v>
                </c:pt>
                <c:pt idx="8">
                  <c:v>32</c:v>
                </c:pt>
                <c:pt idx="9">
                  <c:v>29</c:v>
                </c:pt>
                <c:pt idx="10">
                  <c:v>33</c:v>
                </c:pt>
                <c:pt idx="11">
                  <c:v>40</c:v>
                </c:pt>
                <c:pt idx="12">
                  <c:v>38</c:v>
                </c:pt>
                <c:pt idx="13">
                  <c:v>37</c:v>
                </c:pt>
                <c:pt idx="14">
                  <c:v>50</c:v>
                </c:pt>
                <c:pt idx="15">
                  <c:v>45</c:v>
                </c:pt>
              </c:numCache>
            </c:numRef>
          </c:val>
          <c:extLst>
            <c:ext xmlns:c16="http://schemas.microsoft.com/office/drawing/2014/chart" uri="{C3380CC4-5D6E-409C-BE32-E72D297353CC}">
              <c16:uniqueId val="{00000000-7AE4-4882-8471-2F339BEEFD82}"/>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Sheet1!$B$3:$Q$3</c:f>
              <c:numCache>
                <c:formatCode>General</c:formatCode>
                <c:ptCount val="16"/>
                <c:pt idx="0">
                  <c:v>39</c:v>
                </c:pt>
                <c:pt idx="1">
                  <c:v>57</c:v>
                </c:pt>
                <c:pt idx="2">
                  <c:v>46</c:v>
                </c:pt>
                <c:pt idx="3">
                  <c:v>44</c:v>
                </c:pt>
                <c:pt idx="4">
                  <c:v>62</c:v>
                </c:pt>
                <c:pt idx="5">
                  <c:v>56</c:v>
                </c:pt>
                <c:pt idx="6">
                  <c:v>46</c:v>
                </c:pt>
                <c:pt idx="7">
                  <c:v>56</c:v>
                </c:pt>
                <c:pt idx="8">
                  <c:v>47</c:v>
                </c:pt>
                <c:pt idx="9">
                  <c:v>58</c:v>
                </c:pt>
                <c:pt idx="10">
                  <c:v>51</c:v>
                </c:pt>
                <c:pt idx="11">
                  <c:v>49</c:v>
                </c:pt>
                <c:pt idx="12">
                  <c:v>53</c:v>
                </c:pt>
                <c:pt idx="13">
                  <c:v>50</c:v>
                </c:pt>
                <c:pt idx="14">
                  <c:v>32</c:v>
                </c:pt>
                <c:pt idx="15">
                  <c:v>42</c:v>
                </c:pt>
              </c:numCache>
            </c:numRef>
          </c:val>
          <c:extLst>
            <c:ext xmlns:c16="http://schemas.microsoft.com/office/drawing/2014/chart" uri="{C3380CC4-5D6E-409C-BE32-E72D297353CC}">
              <c16:uniqueId val="{00000002-7AE4-4882-8471-2F339BEEFD82}"/>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D8EF-4267-A202-84F0FA4770D8}"/>
                </c:ext>
              </c:extLst>
            </c:dLbl>
            <c:dLbl>
              <c:idx val="1"/>
              <c:delete val="1"/>
              <c:extLst>
                <c:ext xmlns:c15="http://schemas.microsoft.com/office/drawing/2012/chart" uri="{CE6537A1-D6FC-4f65-9D91-7224C49458BB}"/>
                <c:ext xmlns:c16="http://schemas.microsoft.com/office/drawing/2014/chart" uri="{C3380CC4-5D6E-409C-BE32-E72D297353CC}">
                  <c16:uniqueId val="{00000003-D8EF-4267-A202-84F0FA4770D8}"/>
                </c:ext>
              </c:extLst>
            </c:dLbl>
            <c:dLbl>
              <c:idx val="7"/>
              <c:delete val="1"/>
              <c:extLst>
                <c:ext xmlns:c15="http://schemas.microsoft.com/office/drawing/2012/chart" uri="{CE6537A1-D6FC-4f65-9D91-7224C49458BB}"/>
                <c:ext xmlns:c16="http://schemas.microsoft.com/office/drawing/2014/chart" uri="{C3380CC4-5D6E-409C-BE32-E72D297353CC}">
                  <c16:uniqueId val="{00000005-EE06-4371-BCA6-4CE84F301B16}"/>
                </c:ext>
              </c:extLst>
            </c:dLbl>
            <c:dLbl>
              <c:idx val="9"/>
              <c:delete val="1"/>
              <c:extLst>
                <c:ext xmlns:c15="http://schemas.microsoft.com/office/drawing/2012/chart" uri="{CE6537A1-D6FC-4f65-9D91-7224C49458BB}"/>
                <c:ext xmlns:c16="http://schemas.microsoft.com/office/drawing/2014/chart" uri="{C3380CC4-5D6E-409C-BE32-E72D297353CC}">
                  <c16:uniqueId val="{00000004-EE06-4371-BCA6-4CE84F301B16}"/>
                </c:ext>
              </c:extLst>
            </c:dLbl>
            <c:dLbl>
              <c:idx val="10"/>
              <c:delete val="1"/>
              <c:extLst>
                <c:ext xmlns:c15="http://schemas.microsoft.com/office/drawing/2012/chart" uri="{CE6537A1-D6FC-4f65-9D91-7224C49458BB}"/>
                <c:ext xmlns:c16="http://schemas.microsoft.com/office/drawing/2014/chart" uri="{C3380CC4-5D6E-409C-BE32-E72D297353CC}">
                  <c16:uniqueId val="{00000010-D8EF-4267-A202-84F0FA4770D8}"/>
                </c:ext>
              </c:extLst>
            </c:dLbl>
            <c:dLbl>
              <c:idx val="13"/>
              <c:delete val="1"/>
              <c:extLst>
                <c:ext xmlns:c15="http://schemas.microsoft.com/office/drawing/2012/chart" uri="{CE6537A1-D6FC-4f65-9D91-7224C49458BB}"/>
                <c:ext xmlns:c16="http://schemas.microsoft.com/office/drawing/2014/chart" uri="{C3380CC4-5D6E-409C-BE32-E72D297353CC}">
                  <c16:uniqueId val="{00000007-EE06-4371-BCA6-4CE84F301B1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Sheet1!$B$4:$Q$4</c:f>
              <c:numCache>
                <c:formatCode>General</c:formatCode>
                <c:ptCount val="16"/>
                <c:pt idx="0">
                  <c:v>7</c:v>
                </c:pt>
                <c:pt idx="1">
                  <c:v>6</c:v>
                </c:pt>
                <c:pt idx="2">
                  <c:v>10</c:v>
                </c:pt>
                <c:pt idx="3">
                  <c:v>19</c:v>
                </c:pt>
                <c:pt idx="4">
                  <c:v>14</c:v>
                </c:pt>
                <c:pt idx="5">
                  <c:v>17</c:v>
                </c:pt>
                <c:pt idx="6">
                  <c:v>11</c:v>
                </c:pt>
                <c:pt idx="7">
                  <c:v>4</c:v>
                </c:pt>
                <c:pt idx="8">
                  <c:v>16</c:v>
                </c:pt>
                <c:pt idx="9">
                  <c:v>4</c:v>
                </c:pt>
                <c:pt idx="10">
                  <c:v>7</c:v>
                </c:pt>
                <c:pt idx="11">
                  <c:v>9</c:v>
                </c:pt>
                <c:pt idx="12">
                  <c:v>9</c:v>
                </c:pt>
                <c:pt idx="13">
                  <c:v>3</c:v>
                </c:pt>
                <c:pt idx="14">
                  <c:v>11</c:v>
                </c:pt>
                <c:pt idx="15">
                  <c:v>8</c:v>
                </c:pt>
              </c:numCache>
            </c:numRef>
          </c:val>
          <c:extLst>
            <c:ext xmlns:c16="http://schemas.microsoft.com/office/drawing/2014/chart" uri="{C3380CC4-5D6E-409C-BE32-E72D297353CC}">
              <c16:uniqueId val="{00000003-7AE4-4882-8471-2F339BEEFD82}"/>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D8EF-4267-A202-84F0FA4770D8}"/>
                </c:ext>
              </c:extLst>
            </c:dLbl>
            <c:dLbl>
              <c:idx val="1"/>
              <c:delete val="1"/>
              <c:extLst>
                <c:ext xmlns:c15="http://schemas.microsoft.com/office/drawing/2012/chart" uri="{CE6537A1-D6FC-4f65-9D91-7224C49458BB}"/>
                <c:ext xmlns:c16="http://schemas.microsoft.com/office/drawing/2014/chart" uri="{C3380CC4-5D6E-409C-BE32-E72D297353CC}">
                  <c16:uniqueId val="{00000002-D8EF-4267-A202-84F0FA4770D8}"/>
                </c:ext>
              </c:extLst>
            </c:dLbl>
            <c:dLbl>
              <c:idx val="2"/>
              <c:delete val="1"/>
              <c:extLst>
                <c:ext xmlns:c15="http://schemas.microsoft.com/office/drawing/2012/chart" uri="{CE6537A1-D6FC-4f65-9D91-7224C49458BB}"/>
                <c:ext xmlns:c16="http://schemas.microsoft.com/office/drawing/2014/chart" uri="{C3380CC4-5D6E-409C-BE32-E72D297353CC}">
                  <c16:uniqueId val="{00000000-EE06-4371-BCA6-4CE84F301B16}"/>
                </c:ext>
              </c:extLst>
            </c:dLbl>
            <c:dLbl>
              <c:idx val="4"/>
              <c:delete val="1"/>
              <c:extLst>
                <c:ext xmlns:c15="http://schemas.microsoft.com/office/drawing/2012/chart" uri="{CE6537A1-D6FC-4f65-9D91-7224C49458BB}"/>
                <c:ext xmlns:c16="http://schemas.microsoft.com/office/drawing/2014/chart" uri="{C3380CC4-5D6E-409C-BE32-E72D297353CC}">
                  <c16:uniqueId val="{00000001-EE06-4371-BCA6-4CE84F301B16}"/>
                </c:ext>
              </c:extLst>
            </c:dLbl>
            <c:dLbl>
              <c:idx val="6"/>
              <c:delete val="1"/>
              <c:extLst>
                <c:ext xmlns:c15="http://schemas.microsoft.com/office/drawing/2012/chart" uri="{CE6537A1-D6FC-4f65-9D91-7224C49458BB}"/>
                <c:ext xmlns:c16="http://schemas.microsoft.com/office/drawing/2014/chart" uri="{C3380CC4-5D6E-409C-BE32-E72D297353CC}">
                  <c16:uniqueId val="{00000002-EE06-4371-BCA6-4CE84F301B16}"/>
                </c:ext>
              </c:extLst>
            </c:dLbl>
            <c:dLbl>
              <c:idx val="8"/>
              <c:delete val="1"/>
              <c:extLst>
                <c:ext xmlns:c15="http://schemas.microsoft.com/office/drawing/2012/chart" uri="{CE6537A1-D6FC-4f65-9D91-7224C49458BB}"/>
                <c:ext xmlns:c16="http://schemas.microsoft.com/office/drawing/2014/chart" uri="{C3380CC4-5D6E-409C-BE32-E72D297353CC}">
                  <c16:uniqueId val="{00000003-EE06-4371-BCA6-4CE84F301B16}"/>
                </c:ext>
              </c:extLst>
            </c:dLbl>
            <c:dLbl>
              <c:idx val="11"/>
              <c:delete val="1"/>
              <c:extLst>
                <c:ext xmlns:c15="http://schemas.microsoft.com/office/drawing/2012/chart" uri="{CE6537A1-D6FC-4f65-9D91-7224C49458BB}"/>
                <c:ext xmlns:c16="http://schemas.microsoft.com/office/drawing/2014/chart" uri="{C3380CC4-5D6E-409C-BE32-E72D297353CC}">
                  <c16:uniqueId val="{00000006-EE06-4371-BCA6-4CE84F301B16}"/>
                </c:ext>
              </c:extLst>
            </c:dLbl>
            <c:dLbl>
              <c:idx val="14"/>
              <c:delete val="1"/>
              <c:extLst>
                <c:ext xmlns:c15="http://schemas.microsoft.com/office/drawing/2012/chart" uri="{CE6537A1-D6FC-4f65-9D91-7224C49458BB}"/>
                <c:ext xmlns:c16="http://schemas.microsoft.com/office/drawing/2014/chart" uri="{C3380CC4-5D6E-409C-BE32-E72D297353CC}">
                  <c16:uniqueId val="{00000014-D8EF-4267-A202-84F0FA4770D8}"/>
                </c:ext>
              </c:extLst>
            </c:dLbl>
            <c:dLbl>
              <c:idx val="15"/>
              <c:delete val="1"/>
              <c:extLst>
                <c:ext xmlns:c15="http://schemas.microsoft.com/office/drawing/2012/chart" uri="{CE6537A1-D6FC-4f65-9D91-7224C49458BB}"/>
                <c:ext xmlns:c16="http://schemas.microsoft.com/office/drawing/2014/chart" uri="{C3380CC4-5D6E-409C-BE32-E72D297353CC}">
                  <c16:uniqueId val="{00000000-AFB3-4678-815E-187FC0C9399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Sheet1!$B$5:$Q$5</c:f>
              <c:numCache>
                <c:formatCode>General</c:formatCode>
                <c:ptCount val="16"/>
                <c:pt idx="0">
                  <c:v>7</c:v>
                </c:pt>
                <c:pt idx="1">
                  <c:v>8</c:v>
                </c:pt>
                <c:pt idx="2">
                  <c:v>5</c:v>
                </c:pt>
                <c:pt idx="3">
                  <c:v>13</c:v>
                </c:pt>
                <c:pt idx="4">
                  <c:v>5</c:v>
                </c:pt>
                <c:pt idx="6">
                  <c:v>4</c:v>
                </c:pt>
                <c:pt idx="7">
                  <c:v>10</c:v>
                </c:pt>
                <c:pt idx="8">
                  <c:v>5</c:v>
                </c:pt>
                <c:pt idx="9">
                  <c:v>9</c:v>
                </c:pt>
                <c:pt idx="10">
                  <c:v>9</c:v>
                </c:pt>
                <c:pt idx="11">
                  <c:v>2</c:v>
                </c:pt>
                <c:pt idx="13">
                  <c:v>10</c:v>
                </c:pt>
                <c:pt idx="14">
                  <c:v>7</c:v>
                </c:pt>
                <c:pt idx="15">
                  <c:v>5</c:v>
                </c:pt>
              </c:numCache>
            </c:numRef>
          </c:val>
          <c:extLst>
            <c:ext xmlns:c16="http://schemas.microsoft.com/office/drawing/2014/chart" uri="{C3380CC4-5D6E-409C-BE32-E72D297353CC}">
              <c16:uniqueId val="{00000004-7AE4-4882-8471-2F339BEEFD82}"/>
            </c:ext>
          </c:extLst>
        </c:ser>
        <c:dLbls>
          <c:showLegendKey val="0"/>
          <c:showVal val="1"/>
          <c:showCatName val="0"/>
          <c:showSerName val="0"/>
          <c:showPercent val="0"/>
          <c:showBubbleSize val="0"/>
        </c:dLbls>
        <c:gapWidth val="150"/>
        <c:overlap val="100"/>
        <c:axId val="-2097985672"/>
        <c:axId val="-2097982200"/>
      </c:barChart>
      <c:catAx>
        <c:axId val="-2097985672"/>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82200"/>
        <c:crosses val="autoZero"/>
        <c:auto val="1"/>
        <c:lblAlgn val="ctr"/>
        <c:lblOffset val="100"/>
        <c:noMultiLvlLbl val="0"/>
      </c:catAx>
      <c:valAx>
        <c:axId val="-2097982200"/>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5.101007535348403E-3"/>
              <c:y val="0.1741709480885025"/>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85672"/>
        <c:crosses val="autoZero"/>
        <c:crossBetween val="between"/>
      </c:valAx>
      <c:spPr>
        <a:noFill/>
        <a:ln>
          <a:noFill/>
        </a:ln>
        <a:effectLst/>
      </c:spPr>
    </c:plotArea>
    <c:legend>
      <c:legendPos val="b"/>
      <c:layout>
        <c:manualLayout>
          <c:xMode val="edge"/>
          <c:yMode val="edge"/>
          <c:x val="0.23987283041232749"/>
          <c:y val="0.93282531086329123"/>
          <c:w val="0.52837219541105751"/>
          <c:h val="6.717461787864752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75213254593177"/>
          <c:y val="6.5490238984666854E-2"/>
          <c:w val="0.862751448521765"/>
          <c:h val="0.71831308325605381"/>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Sheet1!$B$2:$Q$2</c:f>
              <c:numCache>
                <c:formatCode>General</c:formatCode>
                <c:ptCount val="16"/>
                <c:pt idx="0">
                  <c:v>47</c:v>
                </c:pt>
                <c:pt idx="1">
                  <c:v>48</c:v>
                </c:pt>
                <c:pt idx="2">
                  <c:v>38</c:v>
                </c:pt>
                <c:pt idx="3">
                  <c:v>61</c:v>
                </c:pt>
                <c:pt idx="4">
                  <c:v>40</c:v>
                </c:pt>
                <c:pt idx="5">
                  <c:v>32</c:v>
                </c:pt>
                <c:pt idx="6">
                  <c:v>30</c:v>
                </c:pt>
                <c:pt idx="7">
                  <c:v>43</c:v>
                </c:pt>
                <c:pt idx="8">
                  <c:v>50</c:v>
                </c:pt>
                <c:pt idx="9">
                  <c:v>59</c:v>
                </c:pt>
                <c:pt idx="10">
                  <c:v>41</c:v>
                </c:pt>
                <c:pt idx="11">
                  <c:v>54</c:v>
                </c:pt>
                <c:pt idx="12">
                  <c:v>43</c:v>
                </c:pt>
                <c:pt idx="13">
                  <c:v>54</c:v>
                </c:pt>
                <c:pt idx="14">
                  <c:v>71</c:v>
                </c:pt>
                <c:pt idx="15">
                  <c:v>50</c:v>
                </c:pt>
              </c:numCache>
            </c:numRef>
          </c:val>
          <c:extLst>
            <c:ext xmlns:c16="http://schemas.microsoft.com/office/drawing/2014/chart" uri="{C3380CC4-5D6E-409C-BE32-E72D297353CC}">
              <c16:uniqueId val="{00000000-E54E-4FD0-AA25-2337D369137D}"/>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4"/>
              <c:delete val="1"/>
              <c:extLst>
                <c:ext xmlns:c15="http://schemas.microsoft.com/office/drawing/2012/chart" uri="{CE6537A1-D6FC-4f65-9D91-7224C49458BB}"/>
                <c:ext xmlns:c16="http://schemas.microsoft.com/office/drawing/2014/chart" uri="{C3380CC4-5D6E-409C-BE32-E72D297353CC}">
                  <c16:uniqueId val="{00000000-1ABF-4829-BD30-00217BC906D9}"/>
                </c:ext>
              </c:extLst>
            </c:dLbl>
            <c:dLbl>
              <c:idx val="15"/>
              <c:tx>
                <c:rich>
                  <a:bodyPr/>
                  <a:lstStyle/>
                  <a:p>
                    <a:fld id="{A1B7267D-E8B5-464B-8795-87F5CF1E4893}"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F11-4C72-A00B-4F948343275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Sheet1!$B$3:$Q$3</c:f>
              <c:numCache>
                <c:formatCode>General</c:formatCode>
                <c:ptCount val="16"/>
                <c:pt idx="0">
                  <c:v>37</c:v>
                </c:pt>
                <c:pt idx="1">
                  <c:v>36</c:v>
                </c:pt>
                <c:pt idx="2">
                  <c:v>51</c:v>
                </c:pt>
                <c:pt idx="3">
                  <c:v>26</c:v>
                </c:pt>
                <c:pt idx="4">
                  <c:v>33</c:v>
                </c:pt>
                <c:pt idx="5">
                  <c:v>46</c:v>
                </c:pt>
                <c:pt idx="6">
                  <c:v>60</c:v>
                </c:pt>
                <c:pt idx="7">
                  <c:v>49</c:v>
                </c:pt>
                <c:pt idx="8">
                  <c:v>36</c:v>
                </c:pt>
                <c:pt idx="9">
                  <c:v>31</c:v>
                </c:pt>
                <c:pt idx="10">
                  <c:v>44</c:v>
                </c:pt>
                <c:pt idx="11">
                  <c:v>40</c:v>
                </c:pt>
                <c:pt idx="12">
                  <c:v>47</c:v>
                </c:pt>
                <c:pt idx="13">
                  <c:v>37</c:v>
                </c:pt>
                <c:pt idx="14">
                  <c:v>13</c:v>
                </c:pt>
                <c:pt idx="15">
                  <c:v>39</c:v>
                </c:pt>
              </c:numCache>
            </c:numRef>
          </c:val>
          <c:extLst>
            <c:ext xmlns:c16="http://schemas.microsoft.com/office/drawing/2014/chart" uri="{C3380CC4-5D6E-409C-BE32-E72D297353CC}">
              <c16:uniqueId val="{00000001-E54E-4FD0-AA25-2337D369137D}"/>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2581-429A-A050-20F35828BF33}"/>
                </c:ext>
              </c:extLst>
            </c:dLbl>
            <c:dLbl>
              <c:idx val="6"/>
              <c:delete val="1"/>
              <c:extLst>
                <c:ext xmlns:c15="http://schemas.microsoft.com/office/drawing/2012/chart" uri="{CE6537A1-D6FC-4f65-9D91-7224C49458BB}"/>
                <c:ext xmlns:c16="http://schemas.microsoft.com/office/drawing/2014/chart" uri="{C3380CC4-5D6E-409C-BE32-E72D297353CC}">
                  <c16:uniqueId val="{00000001-2581-429A-A050-20F35828BF33}"/>
                </c:ext>
              </c:extLst>
            </c:dLbl>
            <c:dLbl>
              <c:idx val="7"/>
              <c:delete val="1"/>
              <c:extLst>
                <c:ext xmlns:c15="http://schemas.microsoft.com/office/drawing/2012/chart" uri="{CE6537A1-D6FC-4f65-9D91-7224C49458BB}"/>
                <c:ext xmlns:c16="http://schemas.microsoft.com/office/drawing/2014/chart" uri="{C3380CC4-5D6E-409C-BE32-E72D297353CC}">
                  <c16:uniqueId val="{00000002-2581-429A-A050-20F35828BF33}"/>
                </c:ext>
              </c:extLst>
            </c:dLbl>
            <c:dLbl>
              <c:idx val="9"/>
              <c:delete val="1"/>
              <c:extLst>
                <c:ext xmlns:c15="http://schemas.microsoft.com/office/drawing/2012/chart" uri="{CE6537A1-D6FC-4f65-9D91-7224C49458BB}"/>
                <c:ext xmlns:c16="http://schemas.microsoft.com/office/drawing/2014/chart" uri="{C3380CC4-5D6E-409C-BE32-E72D297353CC}">
                  <c16:uniqueId val="{00000003-2581-429A-A050-20F35828BF33}"/>
                </c:ext>
              </c:extLst>
            </c:dLbl>
            <c:dLbl>
              <c:idx val="11"/>
              <c:delete val="1"/>
              <c:extLst>
                <c:ext xmlns:c15="http://schemas.microsoft.com/office/drawing/2012/chart" uri="{CE6537A1-D6FC-4f65-9D91-7224C49458BB}"/>
                <c:ext xmlns:c16="http://schemas.microsoft.com/office/drawing/2014/chart" uri="{C3380CC4-5D6E-409C-BE32-E72D297353CC}">
                  <c16:uniqueId val="{00000004-2581-429A-A050-20F35828BF33}"/>
                </c:ext>
              </c:extLst>
            </c:dLbl>
            <c:dLbl>
              <c:idx val="12"/>
              <c:delete val="1"/>
              <c:extLst>
                <c:ext xmlns:c15="http://schemas.microsoft.com/office/drawing/2012/chart" uri="{CE6537A1-D6FC-4f65-9D91-7224C49458BB}"/>
                <c:ext xmlns:c16="http://schemas.microsoft.com/office/drawing/2014/chart" uri="{C3380CC4-5D6E-409C-BE32-E72D297353CC}">
                  <c16:uniqueId val="{00000005-2581-429A-A050-20F35828BF33}"/>
                </c:ext>
              </c:extLst>
            </c:dLbl>
            <c:dLbl>
              <c:idx val="13"/>
              <c:delete val="1"/>
              <c:extLst>
                <c:ext xmlns:c15="http://schemas.microsoft.com/office/drawing/2012/chart" uri="{CE6537A1-D6FC-4f65-9D91-7224C49458BB}"/>
                <c:ext xmlns:c16="http://schemas.microsoft.com/office/drawing/2014/chart" uri="{C3380CC4-5D6E-409C-BE32-E72D297353CC}">
                  <c16:uniqueId val="{00000006-2581-429A-A050-20F35828BF3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Sheet1!$B$4:$Q$4</c:f>
              <c:numCache>
                <c:formatCode>General</c:formatCode>
                <c:ptCount val="16"/>
                <c:pt idx="0">
                  <c:v>14</c:v>
                </c:pt>
                <c:pt idx="1">
                  <c:v>17</c:v>
                </c:pt>
                <c:pt idx="2">
                  <c:v>11</c:v>
                </c:pt>
                <c:pt idx="3">
                  <c:v>13</c:v>
                </c:pt>
                <c:pt idx="4">
                  <c:v>28</c:v>
                </c:pt>
                <c:pt idx="5">
                  <c:v>16</c:v>
                </c:pt>
                <c:pt idx="6">
                  <c:v>10</c:v>
                </c:pt>
                <c:pt idx="7">
                  <c:v>8</c:v>
                </c:pt>
                <c:pt idx="8">
                  <c:v>14</c:v>
                </c:pt>
                <c:pt idx="9">
                  <c:v>10</c:v>
                </c:pt>
                <c:pt idx="10">
                  <c:v>13</c:v>
                </c:pt>
                <c:pt idx="11">
                  <c:v>6</c:v>
                </c:pt>
                <c:pt idx="12">
                  <c:v>9</c:v>
                </c:pt>
                <c:pt idx="13">
                  <c:v>9</c:v>
                </c:pt>
                <c:pt idx="14">
                  <c:v>16</c:v>
                </c:pt>
                <c:pt idx="15">
                  <c:v>11</c:v>
                </c:pt>
              </c:numCache>
            </c:numRef>
          </c:val>
          <c:extLst>
            <c:ext xmlns:c16="http://schemas.microsoft.com/office/drawing/2014/chart" uri="{C3380CC4-5D6E-409C-BE32-E72D297353CC}">
              <c16:uniqueId val="{00000002-E54E-4FD0-AA25-2337D369137D}"/>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Sheet1!$B$5:$Q$5</c:f>
              <c:numCache>
                <c:formatCode>General</c:formatCode>
                <c:ptCount val="16"/>
                <c:pt idx="0">
                  <c:v>3</c:v>
                </c:pt>
                <c:pt idx="1">
                  <c:v>0</c:v>
                </c:pt>
                <c:pt idx="2">
                  <c:v>0</c:v>
                </c:pt>
                <c:pt idx="3">
                  <c:v>0</c:v>
                </c:pt>
                <c:pt idx="4">
                  <c:v>0</c:v>
                </c:pt>
                <c:pt idx="5">
                  <c:v>5</c:v>
                </c:pt>
                <c:pt idx="6">
                  <c:v>0</c:v>
                </c:pt>
                <c:pt idx="7">
                  <c:v>0</c:v>
                </c:pt>
                <c:pt idx="8">
                  <c:v>0</c:v>
                </c:pt>
                <c:pt idx="9">
                  <c:v>0</c:v>
                </c:pt>
                <c:pt idx="10">
                  <c:v>2</c:v>
                </c:pt>
                <c:pt idx="11">
                  <c:v>0</c:v>
                </c:pt>
                <c:pt idx="12">
                  <c:v>0</c:v>
                </c:pt>
                <c:pt idx="13">
                  <c:v>0</c:v>
                </c:pt>
                <c:pt idx="14">
                  <c:v>0</c:v>
                </c:pt>
                <c:pt idx="15">
                  <c:v>0</c:v>
                </c:pt>
              </c:numCache>
            </c:numRef>
          </c:val>
          <c:extLst>
            <c:ext xmlns:c16="http://schemas.microsoft.com/office/drawing/2014/chart" uri="{C3380CC4-5D6E-409C-BE32-E72D297353CC}">
              <c16:uniqueId val="{00000003-E54E-4FD0-AA25-2337D369137D}"/>
            </c:ext>
          </c:extLst>
        </c:ser>
        <c:dLbls>
          <c:showLegendKey val="0"/>
          <c:showVal val="1"/>
          <c:showCatName val="0"/>
          <c:showSerName val="0"/>
          <c:showPercent val="0"/>
          <c:showBubbleSize val="0"/>
        </c:dLbls>
        <c:gapWidth val="150"/>
        <c:overlap val="100"/>
        <c:axId val="-2097953896"/>
        <c:axId val="-2097950424"/>
      </c:barChart>
      <c:catAx>
        <c:axId val="-2097953896"/>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50424"/>
        <c:crosses val="autoZero"/>
        <c:auto val="1"/>
        <c:lblAlgn val="ctr"/>
        <c:lblOffset val="100"/>
        <c:noMultiLvlLbl val="0"/>
      </c:catAx>
      <c:valAx>
        <c:axId val="-2097950424"/>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1.5477526246719161E-2"/>
              <c:y val="0.12911147527974923"/>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53896"/>
        <c:crosses val="autoZero"/>
        <c:crossBetween val="between"/>
      </c:valAx>
      <c:spPr>
        <a:noFill/>
        <a:ln>
          <a:noFill/>
        </a:ln>
        <a:effectLst/>
      </c:spPr>
    </c:plotArea>
    <c:legend>
      <c:legendPos val="b"/>
      <c:layout>
        <c:manualLayout>
          <c:xMode val="edge"/>
          <c:yMode val="edge"/>
          <c:x val="0.22547998687664042"/>
          <c:y val="0.92878101829085746"/>
          <c:w val="0.61784251968503934"/>
          <c:h val="7.121895203253107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87755335309709"/>
          <c:y val="5.80502863278455E-2"/>
          <c:w val="0.87424080349224886"/>
          <c:h val="0.7457979219056276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F2A2-4869-A438-8DE7E70C29C6}"/>
                </c:ext>
              </c:extLst>
            </c:dLbl>
            <c:dLbl>
              <c:idx val="15"/>
              <c:tx>
                <c:rich>
                  <a:bodyPr/>
                  <a:lstStyle/>
                  <a:p>
                    <a:fld id="{ABB1FA29-EAEA-4533-8CDC-A26F20BC08DC}"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F57-4CB7-9B5E-D1DD9D16F48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Sheet1!$B$2:$Q$2</c:f>
              <c:numCache>
                <c:formatCode>General</c:formatCode>
                <c:ptCount val="16"/>
                <c:pt idx="0">
                  <c:v>37</c:v>
                </c:pt>
                <c:pt idx="1">
                  <c:v>41</c:v>
                </c:pt>
                <c:pt idx="2">
                  <c:v>26</c:v>
                </c:pt>
                <c:pt idx="3">
                  <c:v>44</c:v>
                </c:pt>
                <c:pt idx="4">
                  <c:v>33</c:v>
                </c:pt>
                <c:pt idx="5">
                  <c:v>37</c:v>
                </c:pt>
                <c:pt idx="6">
                  <c:v>19</c:v>
                </c:pt>
                <c:pt idx="7">
                  <c:v>17</c:v>
                </c:pt>
                <c:pt idx="8">
                  <c:v>28</c:v>
                </c:pt>
                <c:pt idx="9">
                  <c:v>32</c:v>
                </c:pt>
                <c:pt idx="10">
                  <c:v>23</c:v>
                </c:pt>
                <c:pt idx="11">
                  <c:v>27</c:v>
                </c:pt>
                <c:pt idx="12">
                  <c:v>39</c:v>
                </c:pt>
                <c:pt idx="13">
                  <c:v>47</c:v>
                </c:pt>
                <c:pt idx="14">
                  <c:v>62</c:v>
                </c:pt>
                <c:pt idx="15">
                  <c:v>36</c:v>
                </c:pt>
              </c:numCache>
            </c:numRef>
          </c:val>
          <c:extLst>
            <c:ext xmlns:c16="http://schemas.microsoft.com/office/drawing/2014/chart" uri="{C3380CC4-5D6E-409C-BE32-E72D297353CC}">
              <c16:uniqueId val="{00000000-DC96-421D-A16C-20991E4D4616}"/>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Sheet1!$B$3:$Q$3</c:f>
              <c:numCache>
                <c:formatCode>General</c:formatCode>
                <c:ptCount val="16"/>
                <c:pt idx="0">
                  <c:v>42</c:v>
                </c:pt>
                <c:pt idx="1">
                  <c:v>22</c:v>
                </c:pt>
                <c:pt idx="2">
                  <c:v>42</c:v>
                </c:pt>
                <c:pt idx="3">
                  <c:v>13</c:v>
                </c:pt>
                <c:pt idx="4">
                  <c:v>38</c:v>
                </c:pt>
                <c:pt idx="5">
                  <c:v>21</c:v>
                </c:pt>
                <c:pt idx="6">
                  <c:v>58</c:v>
                </c:pt>
                <c:pt idx="7">
                  <c:v>48</c:v>
                </c:pt>
                <c:pt idx="8">
                  <c:v>43</c:v>
                </c:pt>
                <c:pt idx="9">
                  <c:v>30</c:v>
                </c:pt>
                <c:pt idx="10">
                  <c:v>47</c:v>
                </c:pt>
                <c:pt idx="11">
                  <c:v>46</c:v>
                </c:pt>
                <c:pt idx="12">
                  <c:v>42</c:v>
                </c:pt>
                <c:pt idx="13">
                  <c:v>38</c:v>
                </c:pt>
                <c:pt idx="14">
                  <c:v>24</c:v>
                </c:pt>
                <c:pt idx="15">
                  <c:v>41</c:v>
                </c:pt>
              </c:numCache>
            </c:numRef>
          </c:val>
          <c:extLst>
            <c:ext xmlns:c16="http://schemas.microsoft.com/office/drawing/2014/chart" uri="{C3380CC4-5D6E-409C-BE32-E72D297353CC}">
              <c16:uniqueId val="{00000001-DC96-421D-A16C-20991E4D4616}"/>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4"/>
              <c:delete val="1"/>
              <c:extLst>
                <c:ext xmlns:c15="http://schemas.microsoft.com/office/drawing/2012/chart" uri="{CE6537A1-D6FC-4f65-9D91-7224C49458BB}"/>
                <c:ext xmlns:c16="http://schemas.microsoft.com/office/drawing/2014/chart" uri="{C3380CC4-5D6E-409C-BE32-E72D297353CC}">
                  <c16:uniqueId val="{0000000E-F2A2-4869-A438-8DE7E70C29C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Sheet1!$B$4:$Q$4</c:f>
              <c:numCache>
                <c:formatCode>General</c:formatCode>
                <c:ptCount val="16"/>
                <c:pt idx="0">
                  <c:v>17</c:v>
                </c:pt>
                <c:pt idx="1">
                  <c:v>35</c:v>
                </c:pt>
                <c:pt idx="2">
                  <c:v>26</c:v>
                </c:pt>
                <c:pt idx="3">
                  <c:v>25</c:v>
                </c:pt>
                <c:pt idx="4">
                  <c:v>24</c:v>
                </c:pt>
                <c:pt idx="5">
                  <c:v>42</c:v>
                </c:pt>
                <c:pt idx="6">
                  <c:v>19</c:v>
                </c:pt>
                <c:pt idx="7">
                  <c:v>29</c:v>
                </c:pt>
                <c:pt idx="8">
                  <c:v>30</c:v>
                </c:pt>
                <c:pt idx="9">
                  <c:v>32</c:v>
                </c:pt>
                <c:pt idx="10">
                  <c:v>28</c:v>
                </c:pt>
                <c:pt idx="11">
                  <c:v>21</c:v>
                </c:pt>
                <c:pt idx="12">
                  <c:v>16</c:v>
                </c:pt>
                <c:pt idx="13">
                  <c:v>9</c:v>
                </c:pt>
                <c:pt idx="14">
                  <c:v>7</c:v>
                </c:pt>
                <c:pt idx="15">
                  <c:v>23</c:v>
                </c:pt>
              </c:numCache>
            </c:numRef>
          </c:val>
          <c:extLst>
            <c:ext xmlns:c16="http://schemas.microsoft.com/office/drawing/2014/chart" uri="{C3380CC4-5D6E-409C-BE32-E72D297353CC}">
              <c16:uniqueId val="{00000002-DC96-421D-A16C-20991E4D4616}"/>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C4-46E9-BA5B-A49DB22F4BA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Sheet1!$B$5:$Q$5</c:f>
              <c:numCache>
                <c:formatCode>General</c:formatCode>
                <c:ptCount val="16"/>
                <c:pt idx="0">
                  <c:v>5</c:v>
                </c:pt>
                <c:pt idx="1">
                  <c:v>2</c:v>
                </c:pt>
                <c:pt idx="2">
                  <c:v>5</c:v>
                </c:pt>
                <c:pt idx="3">
                  <c:v>19</c:v>
                </c:pt>
                <c:pt idx="4">
                  <c:v>5</c:v>
                </c:pt>
                <c:pt idx="5">
                  <c:v>0</c:v>
                </c:pt>
                <c:pt idx="6">
                  <c:v>4</c:v>
                </c:pt>
                <c:pt idx="7">
                  <c:v>6</c:v>
                </c:pt>
                <c:pt idx="8">
                  <c:v>0</c:v>
                </c:pt>
                <c:pt idx="9">
                  <c:v>7</c:v>
                </c:pt>
                <c:pt idx="10">
                  <c:v>2</c:v>
                </c:pt>
                <c:pt idx="11">
                  <c:v>6</c:v>
                </c:pt>
                <c:pt idx="12">
                  <c:v>3</c:v>
                </c:pt>
                <c:pt idx="13">
                  <c:v>6</c:v>
                </c:pt>
                <c:pt idx="14">
                  <c:v>7</c:v>
                </c:pt>
                <c:pt idx="15">
                  <c:v>0</c:v>
                </c:pt>
              </c:numCache>
            </c:numRef>
          </c:val>
          <c:extLst>
            <c:ext xmlns:c16="http://schemas.microsoft.com/office/drawing/2014/chart" uri="{C3380CC4-5D6E-409C-BE32-E72D297353CC}">
              <c16:uniqueId val="{00000003-DC96-421D-A16C-20991E4D4616}"/>
            </c:ext>
          </c:extLst>
        </c:ser>
        <c:dLbls>
          <c:showLegendKey val="0"/>
          <c:showVal val="1"/>
          <c:showCatName val="0"/>
          <c:showSerName val="0"/>
          <c:showPercent val="0"/>
          <c:showBubbleSize val="0"/>
        </c:dLbls>
        <c:gapWidth val="150"/>
        <c:overlap val="100"/>
        <c:axId val="-2097857688"/>
        <c:axId val="-2097854216"/>
      </c:barChart>
      <c:catAx>
        <c:axId val="-209785768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854216"/>
        <c:crosses val="autoZero"/>
        <c:auto val="1"/>
        <c:lblAlgn val="ctr"/>
        <c:lblOffset val="100"/>
        <c:noMultiLvlLbl val="0"/>
      </c:catAx>
      <c:valAx>
        <c:axId val="-2097854216"/>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9.2067949092875911E-4"/>
              <c:y val="0.12899515105317008"/>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857688"/>
        <c:crosses val="autoZero"/>
        <c:crossBetween val="between"/>
      </c:valAx>
      <c:spPr>
        <a:noFill/>
        <a:ln>
          <a:noFill/>
        </a:ln>
        <a:effectLst/>
      </c:spPr>
    </c:plotArea>
    <c:legend>
      <c:legendPos val="b"/>
      <c:layout>
        <c:manualLayout>
          <c:xMode val="edge"/>
          <c:yMode val="edge"/>
          <c:x val="0.23689149342612492"/>
          <c:y val="0.93382834752268473"/>
          <c:w val="0.58428891013866746"/>
          <c:h val="6.617156474785425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69089019540465901"/>
        </c:manualLayout>
      </c:layout>
      <c:lineChart>
        <c:grouping val="standard"/>
        <c:varyColors val="0"/>
        <c:ser>
          <c:idx val="0"/>
          <c:order val="0"/>
          <c:tx>
            <c:strRef>
              <c:f>Sheet1!$B$1</c:f>
              <c:strCache>
                <c:ptCount val="1"/>
                <c:pt idx="0">
                  <c:v>Heroin </c:v>
                </c:pt>
              </c:strCache>
            </c:strRef>
          </c:tx>
          <c:spPr>
            <a:ln w="25400" cap="rnd" cmpd="sng" algn="ctr">
              <a:solidFill>
                <a:schemeClr val="accent1"/>
              </a:solidFill>
              <a:prstDash val="solid"/>
              <a:round/>
            </a:ln>
            <a:effectLst/>
          </c:spPr>
          <c:marker>
            <c:symbol val="diamond"/>
            <c:size val="6"/>
            <c:spPr>
              <a:solidFill>
                <a:schemeClr val="accent1"/>
              </a:solidFill>
              <a:ln w="6350" cap="flat" cmpd="sng" algn="ctr">
                <a:solidFill>
                  <a:schemeClr val="accent1"/>
                </a:solidFill>
                <a:prstDash val="solid"/>
                <a:round/>
              </a:ln>
              <a:effectLst/>
            </c:spPr>
          </c:marker>
          <c:dLbls>
            <c:dLbl>
              <c:idx val="0"/>
              <c:layout>
                <c:manualLayout>
                  <c:x val="-1.10778774786751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6E-4819-BBB9-2B72BE340905}"/>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6E-4819-BBB9-2B72BE340905}"/>
                </c:ext>
              </c:extLst>
            </c:dLbl>
            <c:dLbl>
              <c:idx val="19"/>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63</c:v>
                </c:pt>
                <c:pt idx="1">
                  <c:v>36</c:v>
                </c:pt>
                <c:pt idx="2">
                  <c:v>25</c:v>
                </c:pt>
                <c:pt idx="3">
                  <c:v>34</c:v>
                </c:pt>
                <c:pt idx="4">
                  <c:v>38</c:v>
                </c:pt>
                <c:pt idx="5">
                  <c:v>41</c:v>
                </c:pt>
                <c:pt idx="6">
                  <c:v>29</c:v>
                </c:pt>
                <c:pt idx="7">
                  <c:v>41</c:v>
                </c:pt>
                <c:pt idx="8">
                  <c:v>35</c:v>
                </c:pt>
                <c:pt idx="9">
                  <c:v>48</c:v>
                </c:pt>
                <c:pt idx="10">
                  <c:v>37</c:v>
                </c:pt>
                <c:pt idx="11">
                  <c:v>45</c:v>
                </c:pt>
                <c:pt idx="12">
                  <c:v>38</c:v>
                </c:pt>
                <c:pt idx="13">
                  <c:v>34</c:v>
                </c:pt>
                <c:pt idx="14">
                  <c:v>35</c:v>
                </c:pt>
                <c:pt idx="15">
                  <c:v>36</c:v>
                </c:pt>
                <c:pt idx="16">
                  <c:v>28</c:v>
                </c:pt>
                <c:pt idx="17">
                  <c:v>37</c:v>
                </c:pt>
                <c:pt idx="18">
                  <c:v>28</c:v>
                </c:pt>
                <c:pt idx="19">
                  <c:v>18</c:v>
                </c:pt>
              </c:numCache>
            </c:numRef>
          </c:val>
          <c:smooth val="0"/>
          <c:extLst>
            <c:ext xmlns:c16="http://schemas.microsoft.com/office/drawing/2014/chart" uri="{C3380CC4-5D6E-409C-BE32-E72D297353CC}">
              <c16:uniqueId val="{00000003-AB6E-4819-BBB9-2B72BE340905}"/>
            </c:ext>
          </c:extLst>
        </c:ser>
        <c:ser>
          <c:idx val="1"/>
          <c:order val="1"/>
          <c:tx>
            <c:strRef>
              <c:f>Sheet1!$C$1</c:f>
              <c:strCache>
                <c:ptCount val="1"/>
                <c:pt idx="0">
                  <c:v>Any methamphetamine</c:v>
                </c:pt>
              </c:strCache>
            </c:strRef>
          </c:tx>
          <c:spPr>
            <a:ln w="25400" cap="rnd" cmpd="sng" algn="ctr">
              <a:solidFill>
                <a:schemeClr val="accent3"/>
              </a:solidFill>
              <a:prstDash val="solid"/>
              <a:round/>
            </a:ln>
            <a:effectLst/>
          </c:spPr>
          <c:marker>
            <c:symbol val="square"/>
            <c:size val="6"/>
            <c:spPr>
              <a:solidFill>
                <a:schemeClr val="accent3"/>
              </a:solidFill>
              <a:ln w="6350" cap="flat" cmpd="sng" algn="ctr">
                <a:solidFill>
                  <a:schemeClr val="accent3"/>
                </a:solidFill>
                <a:prstDash val="solid"/>
                <a:round/>
              </a:ln>
              <a:effectLst/>
            </c:spPr>
          </c:marker>
          <c:dLbls>
            <c:dLbl>
              <c:idx val="2"/>
              <c:layout>
                <c:manualLayout>
                  <c:x val="-1.9940179461615196E-2"/>
                  <c:y val="-2.15788527243301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B6E-4819-BBB9-2B72BE340905}"/>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6E-4819-BBB9-2B72BE340905}"/>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2">
                  <c:v>52</c:v>
                </c:pt>
                <c:pt idx="3">
                  <c:v>48</c:v>
                </c:pt>
                <c:pt idx="4">
                  <c:v>38</c:v>
                </c:pt>
                <c:pt idx="5">
                  <c:v>47</c:v>
                </c:pt>
                <c:pt idx="6">
                  <c:v>27</c:v>
                </c:pt>
                <c:pt idx="7">
                  <c:v>44</c:v>
                </c:pt>
                <c:pt idx="8">
                  <c:v>31</c:v>
                </c:pt>
                <c:pt idx="9">
                  <c:v>41</c:v>
                </c:pt>
                <c:pt idx="10">
                  <c:v>39</c:v>
                </c:pt>
                <c:pt idx="11">
                  <c:v>43</c:v>
                </c:pt>
                <c:pt idx="12">
                  <c:v>49</c:v>
                </c:pt>
                <c:pt idx="13">
                  <c:v>56</c:v>
                </c:pt>
                <c:pt idx="14">
                  <c:v>50</c:v>
                </c:pt>
                <c:pt idx="15">
                  <c:v>52</c:v>
                </c:pt>
                <c:pt idx="16">
                  <c:v>59</c:v>
                </c:pt>
                <c:pt idx="17">
                  <c:v>60</c:v>
                </c:pt>
                <c:pt idx="18">
                  <c:v>68</c:v>
                </c:pt>
                <c:pt idx="19">
                  <c:v>75</c:v>
                </c:pt>
              </c:numCache>
            </c:numRef>
          </c:val>
          <c:smooth val="0"/>
          <c:extLst xmlns:c15="http://schemas.microsoft.com/office/drawing/2012/chart">
            <c:ext xmlns:c16="http://schemas.microsoft.com/office/drawing/2014/chart" uri="{C3380CC4-5D6E-409C-BE32-E72D297353CC}">
              <c16:uniqueId val="{00000007-AB6E-4819-BBB9-2B72BE340905}"/>
            </c:ext>
          </c:extLst>
        </c:ser>
        <c:ser>
          <c:idx val="2"/>
          <c:order val="2"/>
          <c:tx>
            <c:strRef>
              <c:f>Sheet1!$D$1</c:f>
              <c:strCache>
                <c:ptCount val="1"/>
                <c:pt idx="0">
                  <c:v>Non-prescribed morphine </c:v>
                </c:pt>
              </c:strCache>
            </c:strRef>
          </c:tx>
          <c:spPr>
            <a:ln w="25400" cap="rnd" cmpd="sng" algn="ctr">
              <a:solidFill>
                <a:schemeClr val="accent5"/>
              </a:solidFill>
              <a:prstDash val="solid"/>
              <a:round/>
            </a:ln>
            <a:effectLst/>
          </c:spPr>
          <c:marker>
            <c:symbol val="triangle"/>
            <c:size val="6"/>
            <c:spPr>
              <a:solidFill>
                <a:schemeClr val="accent5"/>
              </a:solidFill>
              <a:ln w="6350" cap="flat" cmpd="sng" algn="ctr">
                <a:solidFill>
                  <a:schemeClr val="accent5"/>
                </a:solidFill>
                <a:prstDash val="solid"/>
                <a:round/>
              </a:ln>
              <a:effectLst/>
            </c:spPr>
          </c:marker>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B6E-4819-BBB9-2B72BE340905}"/>
                </c:ext>
              </c:extLst>
            </c:dLbl>
            <c:dLbl>
              <c:idx val="6"/>
              <c:layout>
                <c:manualLayout>
                  <c:x val="-3.377049180327877E-2"/>
                  <c:y val="-2.87297509844265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6">
                  <c:v>17</c:v>
                </c:pt>
                <c:pt idx="7">
                  <c:v>28</c:v>
                </c:pt>
                <c:pt idx="8">
                  <c:v>14</c:v>
                </c:pt>
                <c:pt idx="9">
                  <c:v>5</c:v>
                </c:pt>
                <c:pt idx="10">
                  <c:v>11</c:v>
                </c:pt>
                <c:pt idx="11">
                  <c:v>9</c:v>
                </c:pt>
                <c:pt idx="12">
                  <c:v>8</c:v>
                </c:pt>
                <c:pt idx="13">
                  <c:v>11</c:v>
                </c:pt>
                <c:pt idx="14">
                  <c:v>10</c:v>
                </c:pt>
                <c:pt idx="15">
                  <c:v>6</c:v>
                </c:pt>
                <c:pt idx="16">
                  <c:v>11</c:v>
                </c:pt>
                <c:pt idx="17">
                  <c:v>5</c:v>
                </c:pt>
                <c:pt idx="18">
                  <c:v>0</c:v>
                </c:pt>
                <c:pt idx="19">
                  <c:v>4</c:v>
                </c:pt>
              </c:numCache>
            </c:numRef>
          </c:val>
          <c:smooth val="0"/>
          <c:extLst>
            <c:ext xmlns:c16="http://schemas.microsoft.com/office/drawing/2014/chart" uri="{C3380CC4-5D6E-409C-BE32-E72D297353CC}">
              <c16:uniqueId val="{0000000A-AB6E-4819-BBB9-2B72BE340905}"/>
            </c:ext>
          </c:extLst>
        </c:ser>
        <c:ser>
          <c:idx val="3"/>
          <c:order val="3"/>
          <c:tx>
            <c:strRef>
              <c:f>Sheet1!$E$1</c:f>
              <c:strCache>
                <c:ptCount val="1"/>
                <c:pt idx="0">
                  <c:v>Cannabis</c:v>
                </c:pt>
              </c:strCache>
            </c:strRef>
          </c:tx>
          <c:spPr>
            <a:ln w="25400" cap="rnd" cmpd="sng" algn="ctr">
              <a:solidFill>
                <a:schemeClr val="accent1">
                  <a:lumMod val="60000"/>
                </a:schemeClr>
              </a:solidFill>
              <a:prstDash val="solid"/>
              <a:round/>
            </a:ln>
            <a:effectLst/>
          </c:spPr>
          <c:marker>
            <c:symbol val="star"/>
            <c:size val="6"/>
            <c:spPr>
              <a:noFill/>
              <a:ln w="6350" cap="flat" cmpd="sng" algn="ctr">
                <a:solidFill>
                  <a:schemeClr val="accent1">
                    <a:lumMod val="60000"/>
                  </a:schemeClr>
                </a:solidFill>
                <a:prstDash val="solid"/>
                <a:round/>
              </a:ln>
              <a:effectLst/>
            </c:spPr>
          </c:marker>
          <c:dLbls>
            <c:dLbl>
              <c:idx val="0"/>
              <c:layout>
                <c:manualLayout>
                  <c:x val="-1.5509028470145141E-2"/>
                  <c:y val="-3.59647545405502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B6E-4819-BBB9-2B72BE340905}"/>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B6E-4819-BBB9-2B72BE340905}"/>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70</c:v>
                </c:pt>
                <c:pt idx="1">
                  <c:v>71</c:v>
                </c:pt>
                <c:pt idx="2">
                  <c:v>79</c:v>
                </c:pt>
                <c:pt idx="3">
                  <c:v>68</c:v>
                </c:pt>
                <c:pt idx="4">
                  <c:v>66</c:v>
                </c:pt>
                <c:pt idx="5">
                  <c:v>59</c:v>
                </c:pt>
                <c:pt idx="6">
                  <c:v>63</c:v>
                </c:pt>
                <c:pt idx="7">
                  <c:v>74</c:v>
                </c:pt>
                <c:pt idx="8">
                  <c:v>62</c:v>
                </c:pt>
                <c:pt idx="9">
                  <c:v>42</c:v>
                </c:pt>
                <c:pt idx="10">
                  <c:v>40</c:v>
                </c:pt>
                <c:pt idx="11">
                  <c:v>58</c:v>
                </c:pt>
                <c:pt idx="12">
                  <c:v>47</c:v>
                </c:pt>
                <c:pt idx="13">
                  <c:v>51</c:v>
                </c:pt>
                <c:pt idx="14">
                  <c:v>66</c:v>
                </c:pt>
                <c:pt idx="15">
                  <c:v>56</c:v>
                </c:pt>
                <c:pt idx="16">
                  <c:v>56</c:v>
                </c:pt>
                <c:pt idx="17">
                  <c:v>60</c:v>
                </c:pt>
                <c:pt idx="18">
                  <c:v>54</c:v>
                </c:pt>
                <c:pt idx="19">
                  <c:v>68</c:v>
                </c:pt>
              </c:numCache>
            </c:numRef>
          </c:val>
          <c:smooth val="0"/>
          <c:extLst>
            <c:ext xmlns:c16="http://schemas.microsoft.com/office/drawing/2014/chart" uri="{C3380CC4-5D6E-409C-BE32-E72D297353CC}">
              <c16:uniqueId val="{0000000E-AB6E-4819-BBB9-2B72BE340905}"/>
            </c:ext>
          </c:extLst>
        </c:ser>
        <c:ser>
          <c:idx val="4"/>
          <c:order val="4"/>
          <c:tx>
            <c:strRef>
              <c:f>Sheet1!$F$1</c:f>
              <c:strCache>
                <c:ptCount val="1"/>
                <c:pt idx="0">
                  <c:v>Crystal methamphetamine </c:v>
                </c:pt>
              </c:strCache>
            </c:strRef>
          </c:tx>
          <c:spPr>
            <a:ln w="25400" cap="rnd" cmpd="sng" algn="ctr">
              <a:solidFill>
                <a:schemeClr val="accent3">
                  <a:lumMod val="60000"/>
                </a:schemeClr>
              </a:solidFill>
              <a:prstDash val="solid"/>
              <a:round/>
            </a:ln>
            <a:effectLst/>
          </c:spPr>
          <c:marker>
            <c:symbol val="circle"/>
            <c:size val="6"/>
            <c:spPr>
              <a:solidFill>
                <a:schemeClr val="accent3">
                  <a:lumMod val="60000"/>
                </a:schemeClr>
              </a:solidFill>
              <a:ln w="6350" cap="flat" cmpd="sng" algn="ctr">
                <a:solidFill>
                  <a:schemeClr val="accent3">
                    <a:lumMod val="60000"/>
                  </a:schemeClr>
                </a:solidFill>
                <a:prstDash val="solid"/>
                <a:round/>
              </a:ln>
              <a:effectLst/>
            </c:spPr>
          </c:marker>
          <c:dLbls>
            <c:dLbl>
              <c:idx val="19"/>
              <c:layout>
                <c:manualLayout>
                  <c:x val="-2.2155754957350173E-3"/>
                  <c:y val="-1.07894263621650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2">
                  <c:v>23</c:v>
                </c:pt>
                <c:pt idx="3">
                  <c:v>21</c:v>
                </c:pt>
                <c:pt idx="4">
                  <c:v>14</c:v>
                </c:pt>
                <c:pt idx="5">
                  <c:v>19</c:v>
                </c:pt>
                <c:pt idx="6">
                  <c:v>12</c:v>
                </c:pt>
                <c:pt idx="7">
                  <c:v>15</c:v>
                </c:pt>
                <c:pt idx="8">
                  <c:v>15</c:v>
                </c:pt>
                <c:pt idx="9">
                  <c:v>12</c:v>
                </c:pt>
                <c:pt idx="10">
                  <c:v>20</c:v>
                </c:pt>
                <c:pt idx="11">
                  <c:v>18</c:v>
                </c:pt>
                <c:pt idx="12">
                  <c:v>25</c:v>
                </c:pt>
                <c:pt idx="13">
                  <c:v>26</c:v>
                </c:pt>
                <c:pt idx="14">
                  <c:v>34</c:v>
                </c:pt>
                <c:pt idx="15">
                  <c:v>43</c:v>
                </c:pt>
                <c:pt idx="16">
                  <c:v>57</c:v>
                </c:pt>
                <c:pt idx="17">
                  <c:v>54</c:v>
                </c:pt>
                <c:pt idx="18">
                  <c:v>61</c:v>
                </c:pt>
                <c:pt idx="19">
                  <c:v>70</c:v>
                </c:pt>
              </c:numCache>
            </c:numRef>
          </c:val>
          <c:smooth val="0"/>
          <c:extLst>
            <c:ext xmlns:c16="http://schemas.microsoft.com/office/drawing/2014/chart" uri="{C3380CC4-5D6E-409C-BE32-E72D297353CC}">
              <c16:uniqueId val="{00000010-AB6E-4819-BBB9-2B72BE340905}"/>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Ref>
          </c:val>
          <c:smooth val="0"/>
          <c:extLst>
            <c:ext xmlns:c16="http://schemas.microsoft.com/office/drawing/2014/chart" uri="{C3380CC4-5D6E-409C-BE32-E72D297353CC}">
              <c16:uniqueId val="{00000011-AB6E-4819-BBB9-2B72BE340905}"/>
            </c:ext>
          </c:extLst>
        </c:ser>
        <c:ser>
          <c:idx val="6"/>
          <c:order val="6"/>
          <c:tx>
            <c:strRef>
              <c:f>Sheet1!$H$1</c:f>
              <c:strCache>
                <c:ptCount val="1"/>
                <c:pt idx="0">
                  <c:v>Powder methamphetamine </c:v>
                </c:pt>
              </c:strCache>
            </c:strRef>
          </c:tx>
          <c:spPr>
            <a:ln w="25400" cap="rnd" cmpd="sng" algn="ctr">
              <a:solidFill>
                <a:schemeClr val="accent1">
                  <a:lumMod val="80000"/>
                  <a:lumOff val="20000"/>
                </a:schemeClr>
              </a:solidFill>
              <a:prstDash val="solid"/>
              <a:round/>
            </a:ln>
            <a:effectLst/>
          </c:spPr>
          <c:marker>
            <c:spPr>
              <a:solidFill>
                <a:schemeClr val="accent1">
                  <a:lumMod val="80000"/>
                  <a:lumOff val="20000"/>
                </a:schemeClr>
              </a:solidFill>
              <a:ln w="6350" cap="flat" cmpd="sng" algn="ctr">
                <a:solidFill>
                  <a:schemeClr val="accent1">
                    <a:lumMod val="80000"/>
                    <a:lumOff val="20000"/>
                  </a:schemeClr>
                </a:solidFill>
                <a:prstDash val="solid"/>
                <a:round/>
              </a:ln>
              <a:effectLst/>
            </c:spPr>
          </c:marker>
          <c:dLbls>
            <c:dLbl>
              <c:idx val="0"/>
              <c:layout>
                <c:manualLayout>
                  <c:x val="-2.6586905948820207E-2"/>
                  <c:y val="3.95612299946051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B6E-4819-BBB9-2B72BE340905}"/>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B6E-4819-BBB9-2B72BE340905}"/>
                </c:ext>
              </c:extLst>
            </c:dLbl>
            <c:dLbl>
              <c:idx val="19"/>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B6E-4819-BBB9-2B72BE34090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Sheet1!$H$2:$H$21</c:f>
              <c:numCache>
                <c:formatCode>General</c:formatCode>
                <c:ptCount val="20"/>
                <c:pt idx="0">
                  <c:v>33</c:v>
                </c:pt>
                <c:pt idx="1">
                  <c:v>49</c:v>
                </c:pt>
                <c:pt idx="2">
                  <c:v>11</c:v>
                </c:pt>
                <c:pt idx="3">
                  <c:v>17</c:v>
                </c:pt>
                <c:pt idx="4">
                  <c:v>15</c:v>
                </c:pt>
                <c:pt idx="5">
                  <c:v>15</c:v>
                </c:pt>
                <c:pt idx="6">
                  <c:v>7</c:v>
                </c:pt>
                <c:pt idx="7">
                  <c:v>20</c:v>
                </c:pt>
                <c:pt idx="8">
                  <c:v>15</c:v>
                </c:pt>
                <c:pt idx="9">
                  <c:v>20</c:v>
                </c:pt>
                <c:pt idx="10">
                  <c:v>11</c:v>
                </c:pt>
                <c:pt idx="11">
                  <c:v>20</c:v>
                </c:pt>
                <c:pt idx="12">
                  <c:v>14</c:v>
                </c:pt>
                <c:pt idx="13">
                  <c:v>28</c:v>
                </c:pt>
                <c:pt idx="14">
                  <c:v>15</c:v>
                </c:pt>
                <c:pt idx="15">
                  <c:v>14</c:v>
                </c:pt>
                <c:pt idx="16">
                  <c:v>8</c:v>
                </c:pt>
                <c:pt idx="17">
                  <c:v>5</c:v>
                </c:pt>
                <c:pt idx="18">
                  <c:v>21</c:v>
                </c:pt>
                <c:pt idx="19">
                  <c:v>26</c:v>
                </c:pt>
              </c:numCache>
            </c:numRef>
          </c:val>
          <c:smooth val="0"/>
          <c:extLst>
            <c:ext xmlns:c16="http://schemas.microsoft.com/office/drawing/2014/chart" uri="{C3380CC4-5D6E-409C-BE32-E72D297353CC}">
              <c16:uniqueId val="{00000015-AB6E-4819-BBB9-2B72BE340905}"/>
            </c:ext>
          </c:extLst>
        </c:ser>
        <c:dLbls>
          <c:showLegendKey val="0"/>
          <c:showVal val="0"/>
          <c:showCatName val="0"/>
          <c:showSerName val="0"/>
          <c:showPercent val="0"/>
          <c:showBubbleSize val="0"/>
        </c:dLbls>
        <c:marker val="1"/>
        <c:smooth val="0"/>
        <c:axId val="-2101729336"/>
        <c:axId val="-2101726328"/>
        <c:extLst/>
      </c:lineChart>
      <c:catAx>
        <c:axId val="-2101729336"/>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crossAx val="-2101726328"/>
        <c:crosses val="autoZero"/>
        <c:auto val="1"/>
        <c:lblAlgn val="ctr"/>
        <c:lblOffset val="100"/>
        <c:noMultiLvlLbl val="0"/>
      </c:catAx>
      <c:valAx>
        <c:axId val="-2101726328"/>
        <c:scaling>
          <c:orientation val="minMax"/>
          <c:max val="100"/>
        </c:scaling>
        <c:delete val="0"/>
        <c:axPos val="l"/>
        <c:title>
          <c:tx>
            <c:rich>
              <a:bodyPr rot="-5400000" spcFirstLastPara="1" vertOverflow="ellipsis" vert="horz" wrap="square" anchor="ctr" anchorCtr="1"/>
              <a:lstStyle/>
              <a:p>
                <a:pPr>
                  <a:defRPr sz="900" b="1" i="0" u="none" strike="noStrike" kern="1200" baseline="0">
                    <a:solidFill>
                      <a:schemeClr val="tx1"/>
                    </a:solidFill>
                    <a:latin typeface="Arial" pitchFamily="34" charset="0"/>
                    <a:ea typeface="+mn-ea"/>
                    <a:cs typeface="Arial" pitchFamily="34" charset="0"/>
                  </a:defRPr>
                </a:pPr>
                <a:r>
                  <a:rPr lang="en-AU" sz="900"/>
                  <a:t>% SA IDRS</a:t>
                </a:r>
                <a:r>
                  <a:rPr lang="en-AU" sz="900" baseline="0"/>
                  <a:t> participants</a:t>
                </a:r>
                <a:endParaRPr lang="en-AU" sz="900"/>
              </a:p>
            </c:rich>
          </c:tx>
          <c:layout>
            <c:manualLayout>
              <c:xMode val="edge"/>
              <c:yMode val="edge"/>
              <c:x val="1.6240676418083945E-2"/>
              <c:y val="0.16741022011645748"/>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crossAx val="-2101729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800" baseline="0">
          <a:latin typeface="Arial" pitchFamily="34" charset="0"/>
          <a:cs typeface="Arial"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0489905801438E-2"/>
          <c:y val="2.8843970020440615E-2"/>
          <c:w val="0.84427419650319024"/>
          <c:h val="0.683427386152623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34-4602-A5B5-F4178F8B968A}"/>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334-4602-A5B5-F4178F8B968A}"/>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803-46A1-8E05-265C2DE0E66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Sheet1!$B$2:$U$2</c:f>
              <c:numCache>
                <c:formatCode>General</c:formatCode>
                <c:ptCount val="20"/>
                <c:pt idx="0">
                  <c:v>39</c:v>
                </c:pt>
                <c:pt idx="1">
                  <c:v>43</c:v>
                </c:pt>
                <c:pt idx="2">
                  <c:v>36</c:v>
                </c:pt>
                <c:pt idx="3">
                  <c:v>48</c:v>
                </c:pt>
                <c:pt idx="4">
                  <c:v>38</c:v>
                </c:pt>
                <c:pt idx="5">
                  <c:v>47</c:v>
                </c:pt>
                <c:pt idx="6">
                  <c:v>47</c:v>
                </c:pt>
                <c:pt idx="7">
                  <c:v>40</c:v>
                </c:pt>
                <c:pt idx="8">
                  <c:v>36</c:v>
                </c:pt>
                <c:pt idx="9">
                  <c:v>32</c:v>
                </c:pt>
                <c:pt idx="10">
                  <c:v>36</c:v>
                </c:pt>
                <c:pt idx="11">
                  <c:v>39</c:v>
                </c:pt>
                <c:pt idx="12">
                  <c:v>27</c:v>
                </c:pt>
                <c:pt idx="13">
                  <c:v>36</c:v>
                </c:pt>
                <c:pt idx="14">
                  <c:v>22</c:v>
                </c:pt>
                <c:pt idx="15">
                  <c:v>25</c:v>
                </c:pt>
                <c:pt idx="16">
                  <c:v>22</c:v>
                </c:pt>
                <c:pt idx="17">
                  <c:v>21</c:v>
                </c:pt>
                <c:pt idx="18">
                  <c:v>18</c:v>
                </c:pt>
                <c:pt idx="19">
                  <c:v>21</c:v>
                </c:pt>
              </c:numCache>
            </c:numRef>
          </c:val>
          <c:extLst>
            <c:ext xmlns:c16="http://schemas.microsoft.com/office/drawing/2014/chart" uri="{C3380CC4-5D6E-409C-BE32-E72D297353CC}">
              <c16:uniqueId val="{00000013-3334-4602-A5B5-F4178F8B968A}"/>
            </c:ext>
          </c:extLst>
        </c:ser>
        <c:ser>
          <c:idx val="0"/>
          <c:order val="1"/>
          <c:tx>
            <c:strRef>
              <c:f>Sheet1!$A$3</c:f>
              <c:strCache>
                <c:ptCount val="1"/>
                <c:pt idx="0">
                  <c:v>% Non-Prescribed Use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03-46A1-8E05-265C2DE0E668}"/>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803-46A1-8E05-265C2DE0E66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General</c:formatCode>
                <c:ptCount val="20"/>
                <c:pt idx="3">
                  <c:v>33</c:v>
                </c:pt>
                <c:pt idx="4">
                  <c:v>19</c:v>
                </c:pt>
                <c:pt idx="5">
                  <c:v>27</c:v>
                </c:pt>
                <c:pt idx="6">
                  <c:v>28</c:v>
                </c:pt>
                <c:pt idx="7">
                  <c:v>27</c:v>
                </c:pt>
                <c:pt idx="8">
                  <c:v>17</c:v>
                </c:pt>
                <c:pt idx="9">
                  <c:v>10</c:v>
                </c:pt>
                <c:pt idx="10">
                  <c:v>17</c:v>
                </c:pt>
                <c:pt idx="11">
                  <c:v>15</c:v>
                </c:pt>
                <c:pt idx="12">
                  <c:v>14</c:v>
                </c:pt>
                <c:pt idx="13">
                  <c:v>20</c:v>
                </c:pt>
                <c:pt idx="14">
                  <c:v>9</c:v>
                </c:pt>
                <c:pt idx="15">
                  <c:v>11</c:v>
                </c:pt>
                <c:pt idx="16">
                  <c:v>6</c:v>
                </c:pt>
                <c:pt idx="17">
                  <c:v>6</c:v>
                </c:pt>
                <c:pt idx="18">
                  <c:v>3</c:v>
                </c:pt>
                <c:pt idx="19">
                  <c:v>7</c:v>
                </c:pt>
              </c:numCache>
            </c:numRef>
          </c:val>
          <c:extLst>
            <c:ext xmlns:c16="http://schemas.microsoft.com/office/drawing/2014/chart" uri="{C3380CC4-5D6E-409C-BE32-E72D297353CC}">
              <c16:uniqueId val="{00000024-3334-4602-A5B5-F4178F8B968A}"/>
            </c:ext>
          </c:extLst>
        </c:ser>
        <c:dLbls>
          <c:showLegendKey val="0"/>
          <c:showVal val="0"/>
          <c:showCatName val="0"/>
          <c:showSerName val="0"/>
          <c:showPercent val="0"/>
          <c:showBubbleSize val="0"/>
        </c:dLbls>
        <c:gapWidth val="150"/>
        <c:axId val="-2097785448"/>
        <c:axId val="-2097782216"/>
      </c:barChart>
      <c:lineChart>
        <c:grouping val="standard"/>
        <c:varyColors val="0"/>
        <c:ser>
          <c:idx val="2"/>
          <c:order val="2"/>
          <c:tx>
            <c:strRef>
              <c:f>Sheet1!$A$4</c:f>
              <c:strCache>
                <c:ptCount val="1"/>
                <c:pt idx="0">
                  <c:v>Median days (any)</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334-4602-A5B5-F4178F8B968A}"/>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334-4602-A5B5-F4178F8B968A}"/>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03-46A1-8E05-265C2DE0E66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Sheet1!$B$4:$U$4</c:f>
              <c:numCache>
                <c:formatCode>General</c:formatCode>
                <c:ptCount val="20"/>
                <c:pt idx="0">
                  <c:v>171</c:v>
                </c:pt>
                <c:pt idx="1">
                  <c:v>177</c:v>
                </c:pt>
                <c:pt idx="2">
                  <c:v>105</c:v>
                </c:pt>
                <c:pt idx="3">
                  <c:v>80</c:v>
                </c:pt>
                <c:pt idx="4">
                  <c:v>180</c:v>
                </c:pt>
                <c:pt idx="5">
                  <c:v>123</c:v>
                </c:pt>
                <c:pt idx="6">
                  <c:v>160</c:v>
                </c:pt>
                <c:pt idx="7">
                  <c:v>127</c:v>
                </c:pt>
                <c:pt idx="8">
                  <c:v>159</c:v>
                </c:pt>
                <c:pt idx="9">
                  <c:v>180</c:v>
                </c:pt>
                <c:pt idx="10">
                  <c:v>174</c:v>
                </c:pt>
                <c:pt idx="11">
                  <c:v>66</c:v>
                </c:pt>
                <c:pt idx="12">
                  <c:v>120</c:v>
                </c:pt>
                <c:pt idx="13">
                  <c:v>180</c:v>
                </c:pt>
                <c:pt idx="14">
                  <c:v>180</c:v>
                </c:pt>
                <c:pt idx="15">
                  <c:v>180</c:v>
                </c:pt>
                <c:pt idx="16">
                  <c:v>180</c:v>
                </c:pt>
                <c:pt idx="17">
                  <c:v>180</c:v>
                </c:pt>
                <c:pt idx="18">
                  <c:v>180</c:v>
                </c:pt>
                <c:pt idx="19">
                  <c:v>180</c:v>
                </c:pt>
              </c:numCache>
            </c:numRef>
          </c:val>
          <c:smooth val="0"/>
          <c:extLst xmlns:c15="http://schemas.microsoft.com/office/drawing/2012/chart">
            <c:ext xmlns:c16="http://schemas.microsoft.com/office/drawing/2014/chart" uri="{C3380CC4-5D6E-409C-BE32-E72D297353CC}">
              <c16:uniqueId val="{00000028-3334-4602-A5B5-F4178F8B968A}"/>
            </c:ext>
          </c:extLst>
        </c:ser>
        <c:dLbls>
          <c:showLegendKey val="0"/>
          <c:showVal val="1"/>
          <c:showCatName val="0"/>
          <c:showSerName val="0"/>
          <c:showPercent val="0"/>
          <c:showBubbleSize val="0"/>
        </c:dLbls>
        <c:marker val="1"/>
        <c:smooth val="0"/>
        <c:axId val="-2097775736"/>
        <c:axId val="-2097772776"/>
        <c:extLst/>
      </c:lineChart>
      <c:catAx>
        <c:axId val="-2097785448"/>
        <c:scaling>
          <c:orientation val="minMax"/>
        </c:scaling>
        <c:delete val="0"/>
        <c:axPos val="b"/>
        <c:numFmt formatCode="General" sourceLinked="1"/>
        <c:majorTickMark val="cross"/>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82216"/>
        <c:crosses val="autoZero"/>
        <c:auto val="0"/>
        <c:lblAlgn val="ctr"/>
        <c:lblOffset val="100"/>
        <c:tickLblSkip val="1"/>
        <c:tickMarkSkip val="1"/>
        <c:noMultiLvlLbl val="0"/>
      </c:catAx>
      <c:valAx>
        <c:axId val="-209778221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dirty="0"/>
                  <a:t>% SA IDRS participants</a:t>
                </a:r>
              </a:p>
            </c:rich>
          </c:tx>
          <c:layout>
            <c:manualLayout>
              <c:xMode val="edge"/>
              <c:yMode val="edge"/>
              <c:x val="4.3734236521518927E-4"/>
              <c:y val="0.1329740735497885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85448"/>
        <c:crosses val="autoZero"/>
        <c:crossBetween val="between"/>
        <c:majorUnit val="10"/>
      </c:valAx>
      <c:catAx>
        <c:axId val="-2097775736"/>
        <c:scaling>
          <c:orientation val="minMax"/>
        </c:scaling>
        <c:delete val="1"/>
        <c:axPos val="b"/>
        <c:numFmt formatCode="General" sourceLinked="1"/>
        <c:majorTickMark val="out"/>
        <c:minorTickMark val="none"/>
        <c:tickLblPos val="none"/>
        <c:crossAx val="-2097772776"/>
        <c:crosses val="autoZero"/>
        <c:auto val="0"/>
        <c:lblAlgn val="ctr"/>
        <c:lblOffset val="100"/>
        <c:noMultiLvlLbl val="0"/>
      </c:catAx>
      <c:valAx>
        <c:axId val="-2097772776"/>
        <c:scaling>
          <c:orientation val="minMax"/>
          <c:max val="180"/>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dirty="0"/>
                  <a:t>Median days</a:t>
                </a:r>
              </a:p>
            </c:rich>
          </c:tx>
          <c:layout>
            <c:manualLayout>
              <c:xMode val="edge"/>
              <c:yMode val="edge"/>
              <c:x val="0.96632815486767476"/>
              <c:y val="0.2479130898826211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75736"/>
        <c:crosses val="max"/>
        <c:crossBetween val="between"/>
      </c:valAx>
      <c:spPr>
        <a:noFill/>
        <a:ln>
          <a:noFill/>
        </a:ln>
        <a:effectLst/>
      </c:spPr>
    </c:plotArea>
    <c:legend>
      <c:legendPos val="b"/>
      <c:layout>
        <c:manualLayout>
          <c:xMode val="edge"/>
          <c:yMode val="edge"/>
          <c:x val="0.1055796814452038"/>
          <c:y val="0.86838501308163185"/>
          <c:w val="0.75732538196740473"/>
          <c:h val="0.113445556984232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9.2436974789915902E-2"/>
          <c:w val="0.83538308832472197"/>
          <c:h val="0.608289336714266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25-4C78-8A1A-96153FB247BB}"/>
                </c:ext>
              </c:extLst>
            </c:dLbl>
            <c:dLbl>
              <c:idx val="12"/>
              <c:tx>
                <c:rich>
                  <a:bodyPr/>
                  <a:lstStyle/>
                  <a:p>
                    <a:fld id="{96F96912-1193-4956-AC7C-6DBC95A82B95}"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F25-4C78-8A1A-96153FB247BB}"/>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57-4488-A01F-2EB3BA482BD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Sheet1!$B$2:$O$2</c:f>
              <c:numCache>
                <c:formatCode>General</c:formatCode>
                <c:ptCount val="14"/>
                <c:pt idx="0">
                  <c:v>8</c:v>
                </c:pt>
                <c:pt idx="1">
                  <c:v>14</c:v>
                </c:pt>
                <c:pt idx="2">
                  <c:v>7</c:v>
                </c:pt>
                <c:pt idx="3">
                  <c:v>21</c:v>
                </c:pt>
                <c:pt idx="4">
                  <c:v>20</c:v>
                </c:pt>
                <c:pt idx="5">
                  <c:v>11</c:v>
                </c:pt>
                <c:pt idx="6">
                  <c:v>26</c:v>
                </c:pt>
                <c:pt idx="7">
                  <c:v>14</c:v>
                </c:pt>
                <c:pt idx="8">
                  <c:v>19</c:v>
                </c:pt>
                <c:pt idx="9">
                  <c:v>23</c:v>
                </c:pt>
                <c:pt idx="10">
                  <c:v>14</c:v>
                </c:pt>
                <c:pt idx="11">
                  <c:v>22</c:v>
                </c:pt>
                <c:pt idx="12">
                  <c:v>10</c:v>
                </c:pt>
                <c:pt idx="13">
                  <c:v>11</c:v>
                </c:pt>
              </c:numCache>
            </c:numRef>
          </c:val>
          <c:extLst>
            <c:ext xmlns:c16="http://schemas.microsoft.com/office/drawing/2014/chart" uri="{C3380CC4-5D6E-409C-BE32-E72D297353CC}">
              <c16:uniqueId val="{00000003-6F25-4C78-8A1A-96153FB247BB}"/>
            </c:ext>
          </c:extLst>
        </c:ser>
        <c:ser>
          <c:idx val="2"/>
          <c:order val="2"/>
          <c:tx>
            <c:strRef>
              <c:f>Sheet1!$A$4</c:f>
              <c:strCache>
                <c:ptCount val="1"/>
                <c:pt idx="0">
                  <c:v>% Non-Prescribed Use</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18-44EC-918A-D545843D306D}"/>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757-4488-A01F-2EB3BA482BD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Sheet1!$B$4:$O$4</c:f>
              <c:numCache>
                <c:formatCode>General</c:formatCode>
                <c:ptCount val="14"/>
                <c:pt idx="0">
                  <c:v>1</c:v>
                </c:pt>
                <c:pt idx="1">
                  <c:v>3</c:v>
                </c:pt>
                <c:pt idx="2">
                  <c:v>3</c:v>
                </c:pt>
                <c:pt idx="3">
                  <c:v>9</c:v>
                </c:pt>
                <c:pt idx="4">
                  <c:v>8</c:v>
                </c:pt>
                <c:pt idx="5">
                  <c:v>4</c:v>
                </c:pt>
                <c:pt idx="6">
                  <c:v>18</c:v>
                </c:pt>
                <c:pt idx="7">
                  <c:v>9</c:v>
                </c:pt>
                <c:pt idx="8">
                  <c:v>9</c:v>
                </c:pt>
                <c:pt idx="9">
                  <c:v>15</c:v>
                </c:pt>
                <c:pt idx="10">
                  <c:v>6</c:v>
                </c:pt>
                <c:pt idx="11">
                  <c:v>14</c:v>
                </c:pt>
                <c:pt idx="12">
                  <c:v>3</c:v>
                </c:pt>
                <c:pt idx="13">
                  <c:v>8</c:v>
                </c:pt>
              </c:numCache>
            </c:numRef>
          </c:val>
          <c:extLst>
            <c:ext xmlns:c16="http://schemas.microsoft.com/office/drawing/2014/chart" uri="{C3380CC4-5D6E-409C-BE32-E72D297353CC}">
              <c16:uniqueId val="{00000005-6F25-4C78-8A1A-96153FB247BB}"/>
            </c:ext>
          </c:extLst>
        </c:ser>
        <c:dLbls>
          <c:showLegendKey val="0"/>
          <c:showVal val="0"/>
          <c:showCatName val="0"/>
          <c:showSerName val="0"/>
          <c:showPercent val="0"/>
          <c:showBubbleSize val="0"/>
        </c:dLbls>
        <c:gapWidth val="150"/>
        <c:axId val="-2121422840"/>
        <c:axId val="-2121725192"/>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DE-4A51-885A-62BD31E0022B}"/>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F25-4C78-8A1A-96153FB247BB}"/>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57-4488-A01F-2EB3BA482BD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Sheet1!$B$3:$O$3</c:f>
              <c:numCache>
                <c:formatCode>General</c:formatCode>
                <c:ptCount val="14"/>
                <c:pt idx="0">
                  <c:v>14</c:v>
                </c:pt>
                <c:pt idx="1">
                  <c:v>75</c:v>
                </c:pt>
                <c:pt idx="2">
                  <c:v>120</c:v>
                </c:pt>
                <c:pt idx="3">
                  <c:v>60</c:v>
                </c:pt>
                <c:pt idx="4">
                  <c:v>114</c:v>
                </c:pt>
                <c:pt idx="5">
                  <c:v>10</c:v>
                </c:pt>
                <c:pt idx="6">
                  <c:v>72</c:v>
                </c:pt>
                <c:pt idx="7">
                  <c:v>41</c:v>
                </c:pt>
                <c:pt idx="8">
                  <c:v>90</c:v>
                </c:pt>
                <c:pt idx="9">
                  <c:v>20</c:v>
                </c:pt>
                <c:pt idx="10">
                  <c:v>42</c:v>
                </c:pt>
                <c:pt idx="11">
                  <c:v>30</c:v>
                </c:pt>
                <c:pt idx="12">
                  <c:v>90</c:v>
                </c:pt>
                <c:pt idx="13">
                  <c:v>48</c:v>
                </c:pt>
              </c:numCache>
            </c:numRef>
          </c:val>
          <c:smooth val="0"/>
          <c:extLst>
            <c:ext xmlns:c16="http://schemas.microsoft.com/office/drawing/2014/chart" uri="{C3380CC4-5D6E-409C-BE32-E72D297353CC}">
              <c16:uniqueId val="{00000009-6F25-4C78-8A1A-96153FB247BB}"/>
            </c:ext>
          </c:extLst>
        </c:ser>
        <c:dLbls>
          <c:showLegendKey val="0"/>
          <c:showVal val="1"/>
          <c:showCatName val="0"/>
          <c:showSerName val="0"/>
          <c:showPercent val="0"/>
          <c:showBubbleSize val="0"/>
        </c:dLbls>
        <c:marker val="1"/>
        <c:smooth val="0"/>
        <c:axId val="-2121763704"/>
        <c:axId val="-2121760744"/>
      </c:lineChart>
      <c:catAx>
        <c:axId val="-2121422840"/>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25192"/>
        <c:crosses val="autoZero"/>
        <c:auto val="0"/>
        <c:lblAlgn val="ctr"/>
        <c:lblOffset val="100"/>
        <c:tickLblSkip val="1"/>
        <c:tickMarkSkip val="1"/>
        <c:noMultiLvlLbl val="0"/>
      </c:catAx>
      <c:valAx>
        <c:axId val="-212172519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1.9324169424557912E-2"/>
              <c:y val="0.10127949394543857"/>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422840"/>
        <c:crosses val="autoZero"/>
        <c:crossBetween val="between"/>
        <c:majorUnit val="10"/>
      </c:valAx>
      <c:catAx>
        <c:axId val="-2121763704"/>
        <c:scaling>
          <c:orientation val="minMax"/>
        </c:scaling>
        <c:delete val="1"/>
        <c:axPos val="b"/>
        <c:numFmt formatCode="General" sourceLinked="1"/>
        <c:majorTickMark val="out"/>
        <c:minorTickMark val="none"/>
        <c:tickLblPos val="none"/>
        <c:crossAx val="-2121760744"/>
        <c:crosses val="autoZero"/>
        <c:auto val="0"/>
        <c:lblAlgn val="ctr"/>
        <c:lblOffset val="100"/>
        <c:noMultiLvlLbl val="0"/>
      </c:catAx>
      <c:valAx>
        <c:axId val="-2121760744"/>
        <c:scaling>
          <c:orientation val="minMax"/>
          <c:max val="13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080498934570392"/>
              <c:y val="0.24625121077689419"/>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63704"/>
        <c:crosses val="max"/>
        <c:crossBetween val="between"/>
      </c:valAx>
      <c:spPr>
        <a:noFill/>
        <a:ln w="25399">
          <a:noFill/>
        </a:ln>
        <a:effectLst/>
      </c:spPr>
    </c:plotArea>
    <c:legend>
      <c:legendPos val="b"/>
      <c:layout>
        <c:manualLayout>
          <c:xMode val="edge"/>
          <c:yMode val="edge"/>
          <c:x val="0.1989007672050262"/>
          <c:y val="0.90445950161659372"/>
          <c:w val="0.63366460147500392"/>
          <c:h val="6.7695351350575028E-2"/>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343916350141601E-2"/>
          <c:y val="6.2361810036903269E-2"/>
          <c:w val="0.83538308832472197"/>
          <c:h val="0.62878416513725255"/>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E2-41F5-ACB7-36E08D7A94A6}"/>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E2-41F5-ACB7-36E08D7A94A6}"/>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8B5-4728-95C3-E3726AC577F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Sheet1!$B$2:$T$2</c:f>
              <c:numCache>
                <c:formatCode>General</c:formatCode>
                <c:ptCount val="19"/>
                <c:pt idx="0">
                  <c:v>43</c:v>
                </c:pt>
                <c:pt idx="1">
                  <c:v>22</c:v>
                </c:pt>
                <c:pt idx="2">
                  <c:v>43</c:v>
                </c:pt>
                <c:pt idx="3">
                  <c:v>42</c:v>
                </c:pt>
                <c:pt idx="4">
                  <c:v>37</c:v>
                </c:pt>
                <c:pt idx="5">
                  <c:v>51</c:v>
                </c:pt>
                <c:pt idx="6">
                  <c:v>44</c:v>
                </c:pt>
                <c:pt idx="7">
                  <c:v>35</c:v>
                </c:pt>
                <c:pt idx="8">
                  <c:v>24</c:v>
                </c:pt>
                <c:pt idx="9">
                  <c:v>25</c:v>
                </c:pt>
                <c:pt idx="10">
                  <c:v>23</c:v>
                </c:pt>
                <c:pt idx="11">
                  <c:v>28</c:v>
                </c:pt>
                <c:pt idx="12">
                  <c:v>27</c:v>
                </c:pt>
                <c:pt idx="13">
                  <c:v>22</c:v>
                </c:pt>
                <c:pt idx="14">
                  <c:v>26</c:v>
                </c:pt>
                <c:pt idx="15">
                  <c:v>25</c:v>
                </c:pt>
                <c:pt idx="16">
                  <c:v>19</c:v>
                </c:pt>
                <c:pt idx="17">
                  <c:v>10</c:v>
                </c:pt>
                <c:pt idx="18">
                  <c:v>16</c:v>
                </c:pt>
              </c:numCache>
            </c:numRef>
          </c:val>
          <c:extLst>
            <c:ext xmlns:c16="http://schemas.microsoft.com/office/drawing/2014/chart" uri="{C3380CC4-5D6E-409C-BE32-E72D297353CC}">
              <c16:uniqueId val="{00000000-D349-4E49-B809-7A15758D297E}"/>
            </c:ext>
          </c:extLst>
        </c:ser>
        <c:ser>
          <c:idx val="2"/>
          <c:order val="2"/>
          <c:tx>
            <c:strRef>
              <c:f>Sheet1!$A$4</c:f>
              <c:strCache>
                <c:ptCount val="1"/>
                <c:pt idx="0">
                  <c:v>% Non-Prescribed Use</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7"/>
              <c:tx>
                <c:rich>
                  <a:bodyPr/>
                  <a:lstStyle/>
                  <a:p>
                    <a:fld id="{8E267354-C285-4410-AEA8-709BBD99C926}"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8E2-41F5-ACB7-36E08D7A94A6}"/>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B5-4728-95C3-E3726AC577F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Sheet1!$B$4:$T$4</c:f>
              <c:numCache>
                <c:formatCode>General</c:formatCode>
                <c:ptCount val="19"/>
                <c:pt idx="5">
                  <c:v>48</c:v>
                </c:pt>
                <c:pt idx="6">
                  <c:v>41</c:v>
                </c:pt>
                <c:pt idx="7">
                  <c:v>30</c:v>
                </c:pt>
                <c:pt idx="8">
                  <c:v>22</c:v>
                </c:pt>
                <c:pt idx="9">
                  <c:v>24</c:v>
                </c:pt>
                <c:pt idx="10">
                  <c:v>20</c:v>
                </c:pt>
                <c:pt idx="11">
                  <c:v>23</c:v>
                </c:pt>
                <c:pt idx="12">
                  <c:v>22</c:v>
                </c:pt>
                <c:pt idx="13">
                  <c:v>20</c:v>
                </c:pt>
                <c:pt idx="14">
                  <c:v>20</c:v>
                </c:pt>
                <c:pt idx="15">
                  <c:v>18</c:v>
                </c:pt>
                <c:pt idx="16">
                  <c:v>12</c:v>
                </c:pt>
                <c:pt idx="17">
                  <c:v>7</c:v>
                </c:pt>
                <c:pt idx="18">
                  <c:v>10</c:v>
                </c:pt>
              </c:numCache>
            </c:numRef>
          </c:val>
          <c:extLst>
            <c:ext xmlns:c16="http://schemas.microsoft.com/office/drawing/2014/chart" uri="{C3380CC4-5D6E-409C-BE32-E72D297353CC}">
              <c16:uniqueId val="{0000000D-D349-4E49-B809-7A15758D297E}"/>
            </c:ext>
          </c:extLst>
        </c:ser>
        <c:dLbls>
          <c:showLegendKey val="0"/>
          <c:showVal val="0"/>
          <c:showCatName val="0"/>
          <c:showSerName val="0"/>
          <c:showPercent val="0"/>
          <c:showBubbleSize val="0"/>
        </c:dLbls>
        <c:gapWidth val="150"/>
        <c:axId val="-2121773176"/>
        <c:axId val="-2121770040"/>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4.8287307196529464E-3"/>
                  <c:y val="-4.0699940367561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29-490D-ABB6-A858E591B06F}"/>
                </c:ext>
              </c:extLst>
            </c:dLbl>
            <c:dLbl>
              <c:idx val="17"/>
              <c:layout>
                <c:manualLayout>
                  <c:x val="-4.8287307196531017E-3"/>
                  <c:y val="-3.13076464365858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29-490D-ABB6-A858E591B06F}"/>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B5-4728-95C3-E3726AC577F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cat>
          <c:val>
            <c:numRef>
              <c:f>Sheet1!$B$3:$T$3</c:f>
              <c:numCache>
                <c:formatCode>General</c:formatCode>
                <c:ptCount val="19"/>
                <c:pt idx="0">
                  <c:v>3</c:v>
                </c:pt>
                <c:pt idx="1">
                  <c:v>12</c:v>
                </c:pt>
                <c:pt idx="2">
                  <c:v>50</c:v>
                </c:pt>
                <c:pt idx="3">
                  <c:v>19</c:v>
                </c:pt>
                <c:pt idx="4">
                  <c:v>8</c:v>
                </c:pt>
                <c:pt idx="5">
                  <c:v>20</c:v>
                </c:pt>
                <c:pt idx="6">
                  <c:v>35</c:v>
                </c:pt>
                <c:pt idx="7">
                  <c:v>24</c:v>
                </c:pt>
                <c:pt idx="8">
                  <c:v>12</c:v>
                </c:pt>
                <c:pt idx="9">
                  <c:v>5</c:v>
                </c:pt>
                <c:pt idx="10">
                  <c:v>23</c:v>
                </c:pt>
                <c:pt idx="11">
                  <c:v>12</c:v>
                </c:pt>
                <c:pt idx="12">
                  <c:v>20</c:v>
                </c:pt>
                <c:pt idx="13">
                  <c:v>72</c:v>
                </c:pt>
                <c:pt idx="14">
                  <c:v>47</c:v>
                </c:pt>
                <c:pt idx="15">
                  <c:v>48</c:v>
                </c:pt>
                <c:pt idx="16">
                  <c:v>40</c:v>
                </c:pt>
                <c:pt idx="17">
                  <c:v>3</c:v>
                </c:pt>
                <c:pt idx="18">
                  <c:v>12</c:v>
                </c:pt>
              </c:numCache>
            </c:numRef>
          </c:val>
          <c:smooth val="0"/>
          <c:extLst>
            <c:ext xmlns:c16="http://schemas.microsoft.com/office/drawing/2014/chart" uri="{C3380CC4-5D6E-409C-BE32-E72D297353CC}">
              <c16:uniqueId val="{00000010-D349-4E49-B809-7A15758D297E}"/>
            </c:ext>
          </c:extLst>
        </c:ser>
        <c:dLbls>
          <c:showLegendKey val="0"/>
          <c:showVal val="0"/>
          <c:showCatName val="0"/>
          <c:showSerName val="0"/>
          <c:showPercent val="0"/>
          <c:showBubbleSize val="0"/>
        </c:dLbls>
        <c:marker val="1"/>
        <c:smooth val="0"/>
        <c:axId val="983028256"/>
        <c:axId val="983033176"/>
      </c:lineChart>
      <c:catAx>
        <c:axId val="-2121773176"/>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70040"/>
        <c:crosses val="autoZero"/>
        <c:auto val="0"/>
        <c:lblAlgn val="ctr"/>
        <c:lblOffset val="100"/>
        <c:noMultiLvlLbl val="0"/>
      </c:catAx>
      <c:valAx>
        <c:axId val="-212177004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4.2266602397654906E-3"/>
              <c:y val="0.13391636223883691"/>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73176"/>
        <c:crosses val="autoZero"/>
        <c:crossBetween val="between"/>
        <c:majorUnit val="10"/>
      </c:valAx>
      <c:valAx>
        <c:axId val="983033176"/>
        <c:scaling>
          <c:orientation val="minMax"/>
          <c:max val="180"/>
          <c:min val="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a:t>Median days</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983028256"/>
        <c:crosses val="max"/>
        <c:crossBetween val="between"/>
      </c:valAx>
      <c:catAx>
        <c:axId val="983028256"/>
        <c:scaling>
          <c:orientation val="minMax"/>
        </c:scaling>
        <c:delete val="1"/>
        <c:axPos val="b"/>
        <c:numFmt formatCode="General" sourceLinked="1"/>
        <c:majorTickMark val="out"/>
        <c:minorTickMark val="none"/>
        <c:tickLblPos val="nextTo"/>
        <c:crossAx val="983033176"/>
        <c:crosses val="autoZero"/>
        <c:auto val="0"/>
        <c:lblAlgn val="ctr"/>
        <c:lblOffset val="100"/>
        <c:noMultiLvlLbl val="0"/>
      </c:catAx>
      <c:spPr>
        <a:noFill/>
        <a:ln>
          <a:noFill/>
        </a:ln>
        <a:effectLst/>
      </c:spPr>
    </c:plotArea>
    <c:legend>
      <c:legendPos val="b"/>
      <c:layout>
        <c:manualLayout>
          <c:xMode val="edge"/>
          <c:yMode val="edge"/>
          <c:x val="0.14324863779353084"/>
          <c:y val="0.84382491662226455"/>
          <c:w val="0.66840658046483392"/>
          <c:h val="0.15513547648649184"/>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9.2436974789915902E-2"/>
          <c:w val="0.83538308832472197"/>
          <c:h val="0.608289336714266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BC-45F4-A371-EFD8F584D831}"/>
                </c:ext>
              </c:extLst>
            </c:dLbl>
            <c:dLbl>
              <c:idx val="13"/>
              <c:tx>
                <c:rich>
                  <a:bodyPr/>
                  <a:lstStyle/>
                  <a:p>
                    <a:fld id="{92260763-1F70-4C1B-ACBE-FDFEA888E503}"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FBC-45F4-A371-EFD8F584D831}"/>
                </c:ext>
              </c:extLst>
            </c:dLbl>
            <c:dLbl>
              <c:idx val="14"/>
              <c:tx>
                <c:rich>
                  <a:bodyPr/>
                  <a:lstStyle/>
                  <a:p>
                    <a:fld id="{7A5077EF-C608-40C0-B898-5DFC0F551D30}"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977-4805-88D1-8BFE52807E6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Sheet1!$B$2:$P$2</c:f>
              <c:numCache>
                <c:formatCode>General</c:formatCode>
                <c:ptCount val="15"/>
                <c:pt idx="0">
                  <c:v>17</c:v>
                </c:pt>
                <c:pt idx="1">
                  <c:v>22</c:v>
                </c:pt>
                <c:pt idx="2">
                  <c:v>21</c:v>
                </c:pt>
                <c:pt idx="3">
                  <c:v>15</c:v>
                </c:pt>
                <c:pt idx="4">
                  <c:v>11</c:v>
                </c:pt>
                <c:pt idx="5">
                  <c:v>21</c:v>
                </c:pt>
                <c:pt idx="6">
                  <c:v>26</c:v>
                </c:pt>
                <c:pt idx="7">
                  <c:v>30</c:v>
                </c:pt>
                <c:pt idx="8">
                  <c:v>27</c:v>
                </c:pt>
                <c:pt idx="9">
                  <c:v>26</c:v>
                </c:pt>
                <c:pt idx="10">
                  <c:v>28</c:v>
                </c:pt>
                <c:pt idx="11">
                  <c:v>21</c:v>
                </c:pt>
                <c:pt idx="12">
                  <c:v>18</c:v>
                </c:pt>
                <c:pt idx="13">
                  <c:v>7</c:v>
                </c:pt>
                <c:pt idx="14">
                  <c:v>19</c:v>
                </c:pt>
              </c:numCache>
            </c:numRef>
          </c:val>
          <c:extLst>
            <c:ext xmlns:c16="http://schemas.microsoft.com/office/drawing/2014/chart" uri="{C3380CC4-5D6E-409C-BE32-E72D297353CC}">
              <c16:uniqueId val="{00000001-F720-4497-8A95-34D4981A4FB1}"/>
            </c:ext>
          </c:extLst>
        </c:ser>
        <c:ser>
          <c:idx val="0"/>
          <c:order val="1"/>
          <c:tx>
            <c:strRef>
              <c:f>Sheet1!$A$3</c:f>
              <c:strCache>
                <c:ptCount val="1"/>
                <c:pt idx="0">
                  <c:v>% Non-Prescribed Use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77-4805-88D1-8BFE52807E66}"/>
                </c:ext>
              </c:extLst>
            </c:dLbl>
            <c:dLbl>
              <c:idx val="14"/>
              <c:tx>
                <c:rich>
                  <a:bodyPr/>
                  <a:lstStyle/>
                  <a:p>
                    <a:fld id="{314E6100-8FE4-4F5A-AFA9-A89A30A60A88}"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977-4805-88D1-8BFE52807E6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Sheet1!$B$3:$P$3</c:f>
              <c:numCache>
                <c:formatCode>General</c:formatCode>
                <c:ptCount val="15"/>
                <c:pt idx="0">
                  <c:v>11</c:v>
                </c:pt>
                <c:pt idx="1">
                  <c:v>20</c:v>
                </c:pt>
                <c:pt idx="2">
                  <c:v>20</c:v>
                </c:pt>
                <c:pt idx="3">
                  <c:v>15</c:v>
                </c:pt>
                <c:pt idx="4">
                  <c:v>9</c:v>
                </c:pt>
                <c:pt idx="5">
                  <c:v>17</c:v>
                </c:pt>
                <c:pt idx="6">
                  <c:v>23</c:v>
                </c:pt>
                <c:pt idx="7">
                  <c:v>26</c:v>
                </c:pt>
                <c:pt idx="8">
                  <c:v>18</c:v>
                </c:pt>
                <c:pt idx="9">
                  <c:v>21</c:v>
                </c:pt>
                <c:pt idx="10">
                  <c:v>25</c:v>
                </c:pt>
                <c:pt idx="11">
                  <c:v>16</c:v>
                </c:pt>
                <c:pt idx="12">
                  <c:v>13</c:v>
                </c:pt>
                <c:pt idx="13">
                  <c:v>5</c:v>
                </c:pt>
                <c:pt idx="14">
                  <c:v>13</c:v>
                </c:pt>
              </c:numCache>
            </c:numRef>
          </c:val>
          <c:extLst>
            <c:ext xmlns:c16="http://schemas.microsoft.com/office/drawing/2014/chart" uri="{C3380CC4-5D6E-409C-BE32-E72D297353CC}">
              <c16:uniqueId val="{00000008-F720-4497-8A95-34D4981A4FB1}"/>
            </c:ext>
          </c:extLst>
        </c:ser>
        <c:dLbls>
          <c:showLegendKey val="0"/>
          <c:showVal val="0"/>
          <c:showCatName val="0"/>
          <c:showSerName val="0"/>
          <c:showPercent val="0"/>
          <c:showBubbleSize val="0"/>
        </c:dLbls>
        <c:gapWidth val="150"/>
        <c:axId val="-2121854680"/>
        <c:axId val="-2121851528"/>
      </c:barChart>
      <c:lineChart>
        <c:grouping val="standard"/>
        <c:varyColors val="0"/>
        <c:ser>
          <c:idx val="2"/>
          <c:order val="2"/>
          <c:tx>
            <c:strRef>
              <c:f>Sheet1!$A$4</c:f>
              <c:strCache>
                <c:ptCount val="1"/>
                <c:pt idx="0">
                  <c:v>Median days (any)</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60-4617-AE43-107AADDFB6C4}"/>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60-4617-AE43-107AADDFB6C4}"/>
                </c:ext>
              </c:extLst>
            </c:dLbl>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77-4805-88D1-8BFE52807E6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Sheet1!$B$4:$P$4</c:f>
              <c:numCache>
                <c:formatCode>General</c:formatCode>
                <c:ptCount val="15"/>
                <c:pt idx="0">
                  <c:v>3</c:v>
                </c:pt>
                <c:pt idx="1">
                  <c:v>6</c:v>
                </c:pt>
                <c:pt idx="2">
                  <c:v>11</c:v>
                </c:pt>
                <c:pt idx="3">
                  <c:v>7</c:v>
                </c:pt>
                <c:pt idx="4">
                  <c:v>8</c:v>
                </c:pt>
                <c:pt idx="5">
                  <c:v>6</c:v>
                </c:pt>
                <c:pt idx="6">
                  <c:v>8</c:v>
                </c:pt>
                <c:pt idx="7">
                  <c:v>8</c:v>
                </c:pt>
                <c:pt idx="8">
                  <c:v>18</c:v>
                </c:pt>
                <c:pt idx="9">
                  <c:v>11</c:v>
                </c:pt>
                <c:pt idx="10">
                  <c:v>12</c:v>
                </c:pt>
                <c:pt idx="11">
                  <c:v>10</c:v>
                </c:pt>
                <c:pt idx="12">
                  <c:v>7</c:v>
                </c:pt>
                <c:pt idx="13">
                  <c:v>5</c:v>
                </c:pt>
                <c:pt idx="14">
                  <c:v>12</c:v>
                </c:pt>
              </c:numCache>
            </c:numRef>
          </c:val>
          <c:smooth val="0"/>
          <c:extLst>
            <c:ext xmlns:c16="http://schemas.microsoft.com/office/drawing/2014/chart" uri="{C3380CC4-5D6E-409C-BE32-E72D297353CC}">
              <c16:uniqueId val="{0000000C-F720-4497-8A95-34D4981A4FB1}"/>
            </c:ext>
          </c:extLst>
        </c:ser>
        <c:dLbls>
          <c:showLegendKey val="0"/>
          <c:showVal val="1"/>
          <c:showCatName val="0"/>
          <c:showSerName val="0"/>
          <c:showPercent val="0"/>
          <c:showBubbleSize val="0"/>
        </c:dLbls>
        <c:marker val="1"/>
        <c:smooth val="0"/>
        <c:axId val="-2121844968"/>
        <c:axId val="-2121842008"/>
      </c:lineChart>
      <c:catAx>
        <c:axId val="-2121854680"/>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51528"/>
        <c:crosses val="autoZero"/>
        <c:auto val="0"/>
        <c:lblAlgn val="ctr"/>
        <c:lblOffset val="100"/>
        <c:tickLblSkip val="1"/>
        <c:tickMarkSkip val="1"/>
        <c:noMultiLvlLbl val="0"/>
      </c:catAx>
      <c:valAx>
        <c:axId val="-212185152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3.9960375363064064E-3"/>
              <c:y val="0.10659968045163366"/>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54680"/>
        <c:crosses val="autoZero"/>
        <c:crossBetween val="between"/>
        <c:majorUnit val="10"/>
      </c:valAx>
      <c:catAx>
        <c:axId val="-2121844968"/>
        <c:scaling>
          <c:orientation val="minMax"/>
        </c:scaling>
        <c:delete val="1"/>
        <c:axPos val="b"/>
        <c:numFmt formatCode="General" sourceLinked="1"/>
        <c:majorTickMark val="out"/>
        <c:minorTickMark val="none"/>
        <c:tickLblPos val="none"/>
        <c:crossAx val="-2121842008"/>
        <c:crosses val="autoZero"/>
        <c:auto val="0"/>
        <c:lblAlgn val="ctr"/>
        <c:lblOffset val="100"/>
        <c:noMultiLvlLbl val="0"/>
      </c:catAx>
      <c:valAx>
        <c:axId val="-2121842008"/>
        <c:scaling>
          <c:orientation val="minMax"/>
          <c:max val="25"/>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6856238582851639"/>
              <c:y val="0.2367700655716116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44968"/>
        <c:crosses val="max"/>
        <c:crossBetween val="between"/>
      </c:valAx>
      <c:spPr>
        <a:noFill/>
        <a:ln w="25399">
          <a:noFill/>
        </a:ln>
        <a:effectLst/>
      </c:spPr>
    </c:plotArea>
    <c:legend>
      <c:legendPos val="b"/>
      <c:layout>
        <c:manualLayout>
          <c:xMode val="edge"/>
          <c:yMode val="edge"/>
          <c:x val="0.1015713136677769"/>
          <c:y val="0.85143627879848349"/>
          <c:w val="0.80758002690390496"/>
          <c:h val="0.14856372120151648"/>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6.8369576546613978E-2"/>
          <c:w val="0.83538308832472197"/>
          <c:h val="0.7382533140036196"/>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layout>
                <c:manualLayout>
                  <c:x val="-1.2077294685990559E-3"/>
                  <c:y val="1.92302256750263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2E5-4F70-BDB1-12795B94234F}"/>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872-4901-B520-E5655E1AB57C}"/>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872-4901-B520-E5655E1AB57C}"/>
                </c:ext>
              </c:extLst>
            </c:dLbl>
            <c:spPr>
              <a:noFill/>
              <a:ln>
                <a:noFill/>
              </a:ln>
              <a:effectLst/>
            </c:spPr>
            <c:txPr>
              <a:bodyPr wrap="square" lIns="38100" tIns="19050" rIns="38100" bIns="19050" anchor="ctr">
                <a:spAutoFit/>
              </a:bodyPr>
              <a:lstStyle/>
              <a:p>
                <a:pPr>
                  <a:defRPr sz="11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Sheet1!$B$1:$H$1</c:f>
              <c:numCache>
                <c:formatCode>General</c:formatCode>
                <c:ptCount val="7"/>
                <c:pt idx="0">
                  <c:v>2013</c:v>
                </c:pt>
                <c:pt idx="1">
                  <c:v>2014</c:v>
                </c:pt>
                <c:pt idx="2">
                  <c:v>2015</c:v>
                </c:pt>
                <c:pt idx="3">
                  <c:v>2016</c:v>
                </c:pt>
                <c:pt idx="4">
                  <c:v>2017</c:v>
                </c:pt>
                <c:pt idx="5">
                  <c:v>2018</c:v>
                </c:pt>
                <c:pt idx="6">
                  <c:v>2019</c:v>
                </c:pt>
              </c:numCache>
            </c:numRef>
          </c:cat>
          <c:val>
            <c:numRef>
              <c:f>Sheet1!$B$2:$H$2</c:f>
              <c:numCache>
                <c:formatCode>General</c:formatCode>
                <c:ptCount val="7"/>
                <c:pt idx="0">
                  <c:v>8</c:v>
                </c:pt>
                <c:pt idx="1">
                  <c:v>3</c:v>
                </c:pt>
                <c:pt idx="2">
                  <c:v>7</c:v>
                </c:pt>
                <c:pt idx="3">
                  <c:v>9</c:v>
                </c:pt>
                <c:pt idx="4">
                  <c:v>5</c:v>
                </c:pt>
                <c:pt idx="5">
                  <c:v>4</c:v>
                </c:pt>
                <c:pt idx="6">
                  <c:v>6</c:v>
                </c:pt>
              </c:numCache>
            </c:numRef>
          </c:val>
          <c:extLst>
            <c:ext xmlns:c16="http://schemas.microsoft.com/office/drawing/2014/chart" uri="{C3380CC4-5D6E-409C-BE32-E72D297353CC}">
              <c16:uniqueId val="{00000006-C2E5-4F70-BDB1-12795B94234F}"/>
            </c:ext>
          </c:extLst>
        </c:ser>
        <c:ser>
          <c:idx val="2"/>
          <c:order val="2"/>
          <c:tx>
            <c:strRef>
              <c:f>Sheet1!$A$4</c:f>
              <c:strCache>
                <c:ptCount val="1"/>
                <c:pt idx="0">
                  <c:v>% Non-Prescribed Use</c:v>
                </c:pt>
              </c:strCache>
            </c:strRef>
          </c:tx>
          <c:invertIfNegative val="0"/>
          <c:dLbls>
            <c:spPr>
              <a:noFill/>
              <a:ln>
                <a:noFill/>
              </a:ln>
              <a:effectLst/>
            </c:spPr>
            <c:txPr>
              <a:bodyPr wrap="square" lIns="38100" tIns="19050" rIns="38100" bIns="19050" anchor="ctr">
                <a:spAutoFit/>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Sheet1!$B$1:$H$1</c:f>
              <c:numCache>
                <c:formatCode>General</c:formatCode>
                <c:ptCount val="7"/>
                <c:pt idx="0">
                  <c:v>2013</c:v>
                </c:pt>
                <c:pt idx="1">
                  <c:v>2014</c:v>
                </c:pt>
                <c:pt idx="2">
                  <c:v>2015</c:v>
                </c:pt>
                <c:pt idx="3">
                  <c:v>2016</c:v>
                </c:pt>
                <c:pt idx="4">
                  <c:v>2017</c:v>
                </c:pt>
                <c:pt idx="5">
                  <c:v>2018</c:v>
                </c:pt>
                <c:pt idx="6">
                  <c:v>2019</c:v>
                </c:pt>
              </c:numCache>
            </c:numRef>
          </c:cat>
          <c:val>
            <c:numRef>
              <c:f>Sheet1!$B$4:$H$4</c:f>
              <c:numCache>
                <c:formatCode>General</c:formatCode>
                <c:ptCount val="7"/>
                <c:pt idx="5">
                  <c:v>3</c:v>
                </c:pt>
                <c:pt idx="6">
                  <c:v>4</c:v>
                </c:pt>
              </c:numCache>
            </c:numRef>
          </c:val>
          <c:extLst>
            <c:ext xmlns:c16="http://schemas.microsoft.com/office/drawing/2014/chart" uri="{C3380CC4-5D6E-409C-BE32-E72D297353CC}">
              <c16:uniqueId val="{00000007-C2E5-4F70-BDB1-12795B94234F}"/>
            </c:ext>
          </c:extLst>
        </c:ser>
        <c:dLbls>
          <c:showLegendKey val="0"/>
          <c:showVal val="0"/>
          <c:showCatName val="0"/>
          <c:showSerName val="0"/>
          <c:showPercent val="0"/>
          <c:showBubbleSize val="0"/>
        </c:dLbls>
        <c:gapWidth val="150"/>
        <c:axId val="-2100127656"/>
        <c:axId val="-2100124504"/>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Pt>
            <c:idx val="2"/>
            <c:marker>
              <c:symbol val="diamond"/>
              <c:size val="6"/>
            </c:marker>
            <c:bubble3D val="0"/>
            <c:extLst>
              <c:ext xmlns:c16="http://schemas.microsoft.com/office/drawing/2014/chart" uri="{C3380CC4-5D6E-409C-BE32-E72D297353CC}">
                <c16:uniqueId val="{00000009-C2E5-4F70-BDB1-12795B94234F}"/>
              </c:ext>
            </c:extLst>
          </c:dPt>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5F-4A28-AC4A-AA9454EBD1A1}"/>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2E5-4F70-BDB1-12795B94234F}"/>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2E5-4F70-BDB1-12795B94234F}"/>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872-4901-B520-E5655E1AB57C}"/>
                </c:ext>
              </c:extLst>
            </c:dLbl>
            <c:spPr>
              <a:noFill/>
              <a:ln>
                <a:noFill/>
              </a:ln>
              <a:effectLst/>
            </c:spPr>
            <c:txPr>
              <a:bodyPr wrap="square" lIns="38100" tIns="19050" rIns="38100" bIns="19050" anchor="ctr">
                <a:spAutoFit/>
              </a:bodyPr>
              <a:lstStyle/>
              <a:p>
                <a:pPr>
                  <a:defRPr sz="1100"/>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Sheet1!$B$1:$H$1</c:f>
              <c:numCache>
                <c:formatCode>General</c:formatCode>
                <c:ptCount val="7"/>
                <c:pt idx="0">
                  <c:v>2013</c:v>
                </c:pt>
                <c:pt idx="1">
                  <c:v>2014</c:v>
                </c:pt>
                <c:pt idx="2">
                  <c:v>2015</c:v>
                </c:pt>
                <c:pt idx="3">
                  <c:v>2016</c:v>
                </c:pt>
                <c:pt idx="4">
                  <c:v>2017</c:v>
                </c:pt>
                <c:pt idx="5">
                  <c:v>2018</c:v>
                </c:pt>
                <c:pt idx="6">
                  <c:v>2019</c:v>
                </c:pt>
              </c:numCache>
            </c:numRef>
          </c:cat>
          <c:val>
            <c:numRef>
              <c:f>Sheet1!$B$3:$H$3</c:f>
              <c:numCache>
                <c:formatCode>General</c:formatCode>
                <c:ptCount val="7"/>
                <c:pt idx="0">
                  <c:v>3</c:v>
                </c:pt>
                <c:pt idx="1">
                  <c:v>3</c:v>
                </c:pt>
                <c:pt idx="2">
                  <c:v>1</c:v>
                </c:pt>
                <c:pt idx="3">
                  <c:v>2</c:v>
                </c:pt>
                <c:pt idx="4">
                  <c:v>6</c:v>
                </c:pt>
                <c:pt idx="5">
                  <c:v>7</c:v>
                </c:pt>
                <c:pt idx="6">
                  <c:v>8</c:v>
                </c:pt>
              </c:numCache>
            </c:numRef>
          </c:val>
          <c:smooth val="0"/>
          <c:extLst>
            <c:ext xmlns:c16="http://schemas.microsoft.com/office/drawing/2014/chart" uri="{C3380CC4-5D6E-409C-BE32-E72D297353CC}">
              <c16:uniqueId val="{0000000F-C2E5-4F70-BDB1-12795B94234F}"/>
            </c:ext>
          </c:extLst>
        </c:ser>
        <c:dLbls>
          <c:showLegendKey val="0"/>
          <c:showVal val="1"/>
          <c:showCatName val="0"/>
          <c:showSerName val="0"/>
          <c:showPercent val="0"/>
          <c:showBubbleSize val="0"/>
        </c:dLbls>
        <c:marker val="1"/>
        <c:smooth val="0"/>
        <c:axId val="-2100117944"/>
        <c:axId val="-2100114984"/>
      </c:lineChart>
      <c:catAx>
        <c:axId val="-2100127656"/>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24504"/>
        <c:crosses val="autoZero"/>
        <c:auto val="0"/>
        <c:lblAlgn val="ctr"/>
        <c:lblOffset val="100"/>
        <c:tickLblSkip val="1"/>
        <c:tickMarkSkip val="1"/>
        <c:noMultiLvlLbl val="0"/>
      </c:catAx>
      <c:valAx>
        <c:axId val="-2100124504"/>
        <c:scaling>
          <c:orientation val="minMax"/>
          <c:max val="100"/>
        </c:scaling>
        <c:delete val="0"/>
        <c:axPos val="l"/>
        <c:title>
          <c:tx>
            <c:rich>
              <a:bodyPr rot="-5400000" vert="horz"/>
              <a:lstStyle/>
              <a:p>
                <a:pPr>
                  <a:defRPr b="1"/>
                </a:pPr>
                <a:r>
                  <a:rPr lang="en-AU" b="1" dirty="0"/>
                  <a:t>% SA IDRS participants</a:t>
                </a:r>
              </a:p>
            </c:rich>
          </c:tx>
          <c:layout>
            <c:manualLayout>
              <c:xMode val="edge"/>
              <c:yMode val="edge"/>
              <c:x val="7.8454867054661651E-3"/>
              <c:y val="0.14842128921079323"/>
            </c:manualLayout>
          </c:layout>
          <c:overlay val="0"/>
          <c:spPr>
            <a:noFill/>
            <a:ln w="25399">
              <a:noFill/>
            </a:ln>
            <a:effectLst/>
          </c:spPr>
        </c:title>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27656"/>
        <c:crosses val="autoZero"/>
        <c:crossBetween val="between"/>
        <c:majorUnit val="10"/>
      </c:valAx>
      <c:catAx>
        <c:axId val="-2100117944"/>
        <c:scaling>
          <c:orientation val="minMax"/>
        </c:scaling>
        <c:delete val="1"/>
        <c:axPos val="b"/>
        <c:numFmt formatCode="General" sourceLinked="1"/>
        <c:majorTickMark val="out"/>
        <c:minorTickMark val="none"/>
        <c:tickLblPos val="none"/>
        <c:crossAx val="-2100114984"/>
        <c:crosses val="autoZero"/>
        <c:auto val="0"/>
        <c:lblAlgn val="ctr"/>
        <c:lblOffset val="100"/>
        <c:noMultiLvlLbl val="0"/>
      </c:catAx>
      <c:valAx>
        <c:axId val="-2100114984"/>
        <c:scaling>
          <c:orientation val="minMax"/>
          <c:max val="20"/>
        </c:scaling>
        <c:delete val="0"/>
        <c:axPos val="r"/>
        <c:title>
          <c:tx>
            <c:rich>
              <a:bodyPr rot="-5400000" vert="horz"/>
              <a:lstStyle/>
              <a:p>
                <a:pPr>
                  <a:defRPr b="1"/>
                </a:pPr>
                <a:r>
                  <a:rPr lang="en-AU" b="1" dirty="0"/>
                  <a:t>Median days</a:t>
                </a:r>
              </a:p>
            </c:rich>
          </c:tx>
          <c:layout>
            <c:manualLayout>
              <c:xMode val="edge"/>
              <c:yMode val="edge"/>
              <c:x val="0.97080498934570392"/>
              <c:y val="0.24527199243558956"/>
            </c:manualLayout>
          </c:layout>
          <c:overlay val="0"/>
          <c:spPr>
            <a:noFill/>
            <a:ln w="25399">
              <a:noFill/>
            </a:ln>
            <a:effectLst/>
          </c:spPr>
        </c:title>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17944"/>
        <c:crosses val="max"/>
        <c:crossBetween val="between"/>
        <c:majorUnit val="10"/>
      </c:valAx>
      <c:spPr>
        <a:noFill/>
        <a:ln w="25399">
          <a:noFill/>
        </a:ln>
        <a:effectLst/>
      </c:spPr>
    </c:plotArea>
    <c:legend>
      <c:legendPos val="b"/>
      <c:layout>
        <c:manualLayout>
          <c:xMode val="edge"/>
          <c:yMode val="edge"/>
          <c:x val="0.19643824413252695"/>
          <c:y val="0.92615971888539417"/>
          <c:w val="0.63366460147500392"/>
          <c:h val="7.2523647050225223E-2"/>
        </c:manualLayout>
      </c:layout>
      <c:overlay val="0"/>
      <c:spPr>
        <a:solidFill>
          <a:srgbClr val="FFFFFF"/>
        </a:solidFill>
        <a:ln w="3175">
          <a:noFill/>
          <a:prstDash val="solid"/>
        </a:ln>
        <a:effectLst/>
      </c:spPr>
      <c:txPr>
        <a:bodyPr rot="0" vert="horz"/>
        <a:lstStyle/>
        <a:p>
          <a:pPr>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 Any use</c:v>
                </c:pt>
              </c:strCache>
            </c:strRef>
          </c:tx>
          <c:spPr>
            <a:solidFill>
              <a:schemeClr val="accent1"/>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C1AF-414C-A46B-578616EBF4CD}"/>
                </c:ext>
              </c:extLst>
            </c:dLbl>
            <c:dLbl>
              <c:idx val="2"/>
              <c:delete val="1"/>
              <c:extLst>
                <c:ext xmlns:c15="http://schemas.microsoft.com/office/drawing/2012/chart" uri="{CE6537A1-D6FC-4f65-9D91-7224C49458BB}"/>
                <c:ext xmlns:c16="http://schemas.microsoft.com/office/drawing/2014/chart" uri="{C3380CC4-5D6E-409C-BE32-E72D297353CC}">
                  <c16:uniqueId val="{00000001-C1AF-414C-A46B-578616EBF4CD}"/>
                </c:ext>
              </c:extLst>
            </c:dLbl>
            <c:dLbl>
              <c:idx val="3"/>
              <c:delete val="1"/>
              <c:extLst>
                <c:ext xmlns:c15="http://schemas.microsoft.com/office/drawing/2012/chart" uri="{CE6537A1-D6FC-4f65-9D91-7224C49458BB}"/>
                <c:ext xmlns:c16="http://schemas.microsoft.com/office/drawing/2014/chart" uri="{C3380CC4-5D6E-409C-BE32-E72D297353CC}">
                  <c16:uniqueId val="{00000002-C1AF-414C-A46B-578616EBF4CD}"/>
                </c:ext>
              </c:extLst>
            </c:dLbl>
            <c:dLbl>
              <c:idx val="4"/>
              <c:delete val="1"/>
              <c:extLst>
                <c:ext xmlns:c15="http://schemas.microsoft.com/office/drawing/2012/chart" uri="{CE6537A1-D6FC-4f65-9D91-7224C49458BB}"/>
                <c:ext xmlns:c16="http://schemas.microsoft.com/office/drawing/2014/chart" uri="{C3380CC4-5D6E-409C-BE32-E72D297353CC}">
                  <c16:uniqueId val="{00000001-50A5-4ECF-BDA2-089265D1E7F7}"/>
                </c:ext>
              </c:extLst>
            </c:dLbl>
            <c:dLbl>
              <c:idx val="5"/>
              <c:delete val="1"/>
              <c:extLst>
                <c:ext xmlns:c15="http://schemas.microsoft.com/office/drawing/2012/chart" uri="{CE6537A1-D6FC-4f65-9D91-7224C49458BB}"/>
                <c:ext xmlns:c16="http://schemas.microsoft.com/office/drawing/2014/chart" uri="{C3380CC4-5D6E-409C-BE32-E72D297353CC}">
                  <c16:uniqueId val="{00000003-C1AF-414C-A46B-578616EBF4CD}"/>
                </c:ext>
              </c:extLst>
            </c:dLbl>
            <c:dLbl>
              <c:idx val="7"/>
              <c:tx>
                <c:rich>
                  <a:bodyPr/>
                  <a:lstStyle/>
                  <a:p>
                    <a:fld id="{17B62715-FD87-4754-BD3D-0857B2452478}" type="VALUE">
                      <a:rPr lang="en-US"/>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C1AF-414C-A46B-578616EBF4CD}"/>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2012</c:v>
                </c:pt>
                <c:pt idx="1">
                  <c:v>2013</c:v>
                </c:pt>
                <c:pt idx="2">
                  <c:v>2014</c:v>
                </c:pt>
                <c:pt idx="3">
                  <c:v>2015</c:v>
                </c:pt>
                <c:pt idx="4">
                  <c:v>2016</c:v>
                </c:pt>
                <c:pt idx="5">
                  <c:v>2017</c:v>
                </c:pt>
                <c:pt idx="6">
                  <c:v>2018</c:v>
                </c:pt>
                <c:pt idx="7">
                  <c:v>2019</c:v>
                </c:pt>
              </c:strCache>
            </c:strRef>
          </c:cat>
          <c:val>
            <c:numRef>
              <c:f>Sheet1!$B$2:$I$2</c:f>
              <c:numCache>
                <c:formatCode>General</c:formatCode>
                <c:ptCount val="8"/>
                <c:pt idx="0">
                  <c:v>22</c:v>
                </c:pt>
                <c:pt idx="1">
                  <c:v>3</c:v>
                </c:pt>
                <c:pt idx="2">
                  <c:v>14</c:v>
                </c:pt>
                <c:pt idx="3">
                  <c:v>20</c:v>
                </c:pt>
                <c:pt idx="4">
                  <c:v>29</c:v>
                </c:pt>
                <c:pt idx="5">
                  <c:v>16</c:v>
                </c:pt>
                <c:pt idx="6">
                  <c:v>45</c:v>
                </c:pt>
                <c:pt idx="7">
                  <c:v>25</c:v>
                </c:pt>
              </c:numCache>
            </c:numRef>
          </c:val>
          <c:extLst>
            <c:ext xmlns:c16="http://schemas.microsoft.com/office/drawing/2014/chart" uri="{C3380CC4-5D6E-409C-BE32-E72D297353CC}">
              <c16:uniqueId val="{00000005-C1AF-414C-A46B-578616EBF4CD}"/>
            </c:ext>
          </c:extLst>
        </c:ser>
        <c:ser>
          <c:idx val="1"/>
          <c:order val="1"/>
          <c:tx>
            <c:strRef>
              <c:f>Sheet1!$A$3</c:f>
              <c:strCache>
                <c:ptCount val="1"/>
                <c:pt idx="0">
                  <c:v>% Non-prescribed use</c:v>
                </c:pt>
              </c:strCache>
            </c:strRef>
          </c:tx>
          <c:spPr>
            <a:solidFill>
              <a:schemeClr val="accent2"/>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0-50A5-4ECF-BDA2-089265D1E7F7}"/>
                </c:ext>
              </c:extLst>
            </c:dLbl>
            <c:spPr>
              <a:noFill/>
              <a:ln>
                <a:noFill/>
              </a:ln>
              <a:effectLst/>
            </c:spPr>
            <c:txPr>
              <a:bodyPr rot="0" spcFirstLastPara="1" vertOverflow="ellipsis" vert="horz" wrap="square" lIns="38100" tIns="19050" rIns="38100" bIns="19050" anchor="ctr" anchorCtr="1">
                <a:spAutoFit/>
              </a:bodyPr>
              <a:lstStyle/>
              <a:p>
                <a:pPr>
                  <a:defRPr sz="8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2012</c:v>
                </c:pt>
                <c:pt idx="1">
                  <c:v>2013</c:v>
                </c:pt>
                <c:pt idx="2">
                  <c:v>2014</c:v>
                </c:pt>
                <c:pt idx="3">
                  <c:v>2015</c:v>
                </c:pt>
                <c:pt idx="4">
                  <c:v>2016</c:v>
                </c:pt>
                <c:pt idx="5">
                  <c:v>2017</c:v>
                </c:pt>
                <c:pt idx="6">
                  <c:v>2018</c:v>
                </c:pt>
                <c:pt idx="7">
                  <c:v>2019</c:v>
                </c:pt>
              </c:strCache>
            </c:strRef>
          </c:cat>
          <c:val>
            <c:numRef>
              <c:f>Sheet1!$B$3:$I$3</c:f>
              <c:numCache>
                <c:formatCode>General</c:formatCode>
                <c:ptCount val="8"/>
                <c:pt idx="6">
                  <c:v>11</c:v>
                </c:pt>
                <c:pt idx="7">
                  <c:v>4</c:v>
                </c:pt>
              </c:numCache>
            </c:numRef>
          </c:val>
          <c:extLst xmlns:c15="http://schemas.microsoft.com/office/drawing/2012/chart">
            <c:ext xmlns:c16="http://schemas.microsoft.com/office/drawing/2014/chart" uri="{C3380CC4-5D6E-409C-BE32-E72D297353CC}">
              <c16:uniqueId val="{00000006-C1AF-414C-A46B-578616EBF4CD}"/>
            </c:ext>
          </c:extLst>
        </c:ser>
        <c:dLbls>
          <c:showLegendKey val="0"/>
          <c:showVal val="0"/>
          <c:showCatName val="0"/>
          <c:showSerName val="0"/>
          <c:showPercent val="0"/>
          <c:showBubbleSize val="0"/>
        </c:dLbls>
        <c:gapWidth val="219"/>
        <c:axId val="925485120"/>
        <c:axId val="925474624"/>
        <c:extLst/>
      </c:barChart>
      <c:lineChart>
        <c:grouping val="standard"/>
        <c:varyColors val="0"/>
        <c:ser>
          <c:idx val="2"/>
          <c:order val="2"/>
          <c:tx>
            <c:strRef>
              <c:f>Sheet1!$A$4</c:f>
              <c:strCache>
                <c:ptCount val="1"/>
                <c:pt idx="0">
                  <c:v>Median days</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A5-4ECF-BDA2-089265D1E7F7}"/>
                </c:ext>
              </c:extLst>
            </c:dLbl>
            <c:dLbl>
              <c:idx val="4"/>
              <c:delete val="1"/>
              <c:extLst>
                <c:ext xmlns:c15="http://schemas.microsoft.com/office/drawing/2012/chart" uri="{CE6537A1-D6FC-4f65-9D91-7224C49458BB}"/>
                <c:ext xmlns:c16="http://schemas.microsoft.com/office/drawing/2014/chart" uri="{C3380CC4-5D6E-409C-BE32-E72D297353CC}">
                  <c16:uniqueId val="{00000007-C1AF-414C-A46B-578616EBF4CD}"/>
                </c:ext>
              </c:extLst>
            </c:dLbl>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1AF-414C-A46B-578616EBF4CD}"/>
                </c:ext>
              </c:extLst>
            </c:dLbl>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2012</c:v>
                </c:pt>
                <c:pt idx="1">
                  <c:v>2013</c:v>
                </c:pt>
                <c:pt idx="2">
                  <c:v>2014</c:v>
                </c:pt>
                <c:pt idx="3">
                  <c:v>2015</c:v>
                </c:pt>
                <c:pt idx="4">
                  <c:v>2016</c:v>
                </c:pt>
                <c:pt idx="5">
                  <c:v>2017</c:v>
                </c:pt>
                <c:pt idx="6">
                  <c:v>2018</c:v>
                </c:pt>
                <c:pt idx="7">
                  <c:v>2019</c:v>
                </c:pt>
              </c:strCache>
            </c:strRef>
          </c:cat>
          <c:val>
            <c:numRef>
              <c:f>Sheet1!$B$4:$I$4</c:f>
              <c:numCache>
                <c:formatCode>General</c:formatCode>
                <c:ptCount val="8"/>
                <c:pt idx="0">
                  <c:v>10</c:v>
                </c:pt>
                <c:pt idx="1">
                  <c:v>6</c:v>
                </c:pt>
                <c:pt idx="2">
                  <c:v>24</c:v>
                </c:pt>
                <c:pt idx="3">
                  <c:v>9</c:v>
                </c:pt>
                <c:pt idx="4">
                  <c:v>10</c:v>
                </c:pt>
                <c:pt idx="5">
                  <c:v>9</c:v>
                </c:pt>
                <c:pt idx="6">
                  <c:v>4</c:v>
                </c:pt>
                <c:pt idx="7">
                  <c:v>7</c:v>
                </c:pt>
              </c:numCache>
            </c:numRef>
          </c:val>
          <c:smooth val="0"/>
          <c:extLst>
            <c:ext xmlns:c16="http://schemas.microsoft.com/office/drawing/2014/chart" uri="{C3380CC4-5D6E-409C-BE32-E72D297353CC}">
              <c16:uniqueId val="{00000009-C1AF-414C-A46B-578616EBF4CD}"/>
            </c:ext>
          </c:extLst>
        </c:ser>
        <c:dLbls>
          <c:showLegendKey val="0"/>
          <c:showVal val="0"/>
          <c:showCatName val="0"/>
          <c:showSerName val="0"/>
          <c:showPercent val="0"/>
          <c:showBubbleSize val="0"/>
        </c:dLbls>
        <c:marker val="1"/>
        <c:smooth val="0"/>
        <c:axId val="925476592"/>
        <c:axId val="925476920"/>
      </c:lineChart>
      <c:catAx>
        <c:axId val="925485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74624"/>
        <c:crosses val="autoZero"/>
        <c:auto val="1"/>
        <c:lblAlgn val="ctr"/>
        <c:lblOffset val="100"/>
        <c:noMultiLvlLbl val="0"/>
      </c:catAx>
      <c:valAx>
        <c:axId val="925474624"/>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5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b="1">
                    <a:solidFill>
                      <a:sysClr val="windowText" lastClr="000000"/>
                    </a:solidFill>
                  </a:rPr>
                  <a:t>% SA IDRS participants</a:t>
                </a:r>
              </a:p>
            </c:rich>
          </c:tx>
          <c:layout>
            <c:manualLayout>
              <c:xMode val="edge"/>
              <c:yMode val="edge"/>
              <c:x val="1.1057054400707651E-2"/>
              <c:y val="0.2309583599347379"/>
            </c:manualLayout>
          </c:layout>
          <c:overlay val="0"/>
          <c:spPr>
            <a:noFill/>
            <a:ln>
              <a:noFill/>
            </a:ln>
            <a:effectLst/>
          </c:spPr>
          <c:txPr>
            <a:bodyPr rot="-5400000" spcFirstLastPara="1" vertOverflow="ellipsis" vert="horz" wrap="square" anchor="ctr" anchorCtr="1"/>
            <a:lstStyle/>
            <a:p>
              <a:pPr>
                <a:defRPr sz="8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85120"/>
        <c:crosses val="autoZero"/>
        <c:crossBetween val="between"/>
      </c:valAx>
      <c:valAx>
        <c:axId val="925476920"/>
        <c:scaling>
          <c:orientation val="minMax"/>
          <c:max val="50"/>
        </c:scaling>
        <c:delete val="0"/>
        <c:axPos val="r"/>
        <c:title>
          <c:tx>
            <c:rich>
              <a:bodyPr rot="-5400000" spcFirstLastPara="1" vertOverflow="ellipsis" vert="horz" wrap="square" anchor="ctr" anchorCtr="1"/>
              <a:lstStyle/>
              <a:p>
                <a:pPr>
                  <a:defRPr sz="85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b="1">
                    <a:solidFill>
                      <a:sysClr val="windowText" lastClr="000000"/>
                    </a:solidFill>
                  </a:rPr>
                  <a:t>Median days</a:t>
                </a:r>
              </a:p>
            </c:rich>
          </c:tx>
          <c:layout>
            <c:manualLayout>
              <c:xMode val="edge"/>
              <c:yMode val="edge"/>
              <c:x val="0.95943158034038312"/>
              <c:y val="0.29739980137617933"/>
            </c:manualLayout>
          </c:layout>
          <c:overlay val="0"/>
          <c:spPr>
            <a:noFill/>
            <a:ln>
              <a:noFill/>
            </a:ln>
            <a:effectLst/>
          </c:spPr>
          <c:txPr>
            <a:bodyPr rot="-5400000" spcFirstLastPara="1" vertOverflow="ellipsis" vert="horz" wrap="square" anchor="ctr" anchorCtr="1"/>
            <a:lstStyle/>
            <a:p>
              <a:pPr>
                <a:defRPr sz="8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5476592"/>
        <c:crosses val="max"/>
        <c:crossBetween val="between"/>
      </c:valAx>
      <c:catAx>
        <c:axId val="925476592"/>
        <c:scaling>
          <c:orientation val="minMax"/>
        </c:scaling>
        <c:delete val="1"/>
        <c:axPos val="b"/>
        <c:numFmt formatCode="General" sourceLinked="1"/>
        <c:majorTickMark val="out"/>
        <c:minorTickMark val="none"/>
        <c:tickLblPos val="nextTo"/>
        <c:crossAx val="92547692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850">
          <a:latin typeface="Arial" panose="020B0604020202020204" pitchFamily="34" charset="0"/>
          <a:cs typeface="Arial" panose="020B0604020202020204" pitchFamily="34" charset="0"/>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58196162353807024"/>
        </c:manualLayout>
      </c:layout>
      <c:lineChart>
        <c:grouping val="standard"/>
        <c:varyColors val="0"/>
        <c:ser>
          <c:idx val="0"/>
          <c:order val="0"/>
          <c:tx>
            <c:strRef>
              <c:f>Sheet1!$B$1</c:f>
              <c:strCache>
                <c:ptCount val="1"/>
                <c:pt idx="0">
                  <c:v>Benzodiazepines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2.1729290303888805E-2"/>
                  <c:y val="3.34356939459805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AB9-4021-830F-6FDDC72DFE5D}"/>
                </c:ext>
              </c:extLst>
            </c:dLbl>
            <c:dLbl>
              <c:idx val="1"/>
              <c:delete val="1"/>
              <c:extLst>
                <c:ext xmlns:c15="http://schemas.microsoft.com/office/drawing/2012/chart" uri="{CE6537A1-D6FC-4f65-9D91-7224C49458BB}"/>
                <c:ext xmlns:c16="http://schemas.microsoft.com/office/drawing/2014/chart" uri="{C3380CC4-5D6E-409C-BE32-E72D297353CC}">
                  <c16:uniqueId val="{00000004-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07-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09-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0A-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0D-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F-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00-4A67-42C5-BAB3-9FD3B2EF865D}"/>
                </c:ext>
              </c:extLst>
            </c:dLbl>
            <c:dLbl>
              <c:idx val="8"/>
              <c:delete val="1"/>
              <c:extLst>
                <c:ext xmlns:c15="http://schemas.microsoft.com/office/drawing/2012/chart" uri="{CE6537A1-D6FC-4f65-9D91-7224C49458BB}"/>
                <c:ext xmlns:c16="http://schemas.microsoft.com/office/drawing/2014/chart" uri="{C3380CC4-5D6E-409C-BE32-E72D297353CC}">
                  <c16:uniqueId val="{0000002A-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2B-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2C-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2D-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2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2F-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30-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31-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32-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1-5684-4E3C-95F9-BE955579DE12}"/>
                </c:ext>
              </c:extLst>
            </c:dLbl>
            <c:dLbl>
              <c:idx val="18"/>
              <c:layout>
                <c:manualLayout>
                  <c:x val="-4.8287311786419521E-3"/>
                  <c:y val="-2.3404985762186449E-2"/>
                </c:manualLayout>
              </c:layout>
              <c:tx>
                <c:rich>
                  <a:bodyPr/>
                  <a:lstStyle/>
                  <a:p>
                    <a:fld id="{07D8A28D-63F6-4AC8-8C06-48AD3C5E6164}"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57C-4B17-A444-7E1420A80DFF}"/>
                </c:ext>
              </c:extLst>
            </c:dLbl>
            <c:dLbl>
              <c:idx val="19"/>
              <c:layout>
                <c:manualLayout>
                  <c:x val="1.207182794660488E-3"/>
                  <c:y val="-3.0092124551382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84-4E3C-95F9-BE955579DE1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65</c:v>
                </c:pt>
                <c:pt idx="1">
                  <c:v>57</c:v>
                </c:pt>
                <c:pt idx="2">
                  <c:v>57</c:v>
                </c:pt>
                <c:pt idx="3">
                  <c:v>53</c:v>
                </c:pt>
                <c:pt idx="4">
                  <c:v>55</c:v>
                </c:pt>
                <c:pt idx="5">
                  <c:v>63</c:v>
                </c:pt>
                <c:pt idx="6">
                  <c:v>73</c:v>
                </c:pt>
                <c:pt idx="7">
                  <c:v>35</c:v>
                </c:pt>
                <c:pt idx="8">
                  <c:v>21</c:v>
                </c:pt>
                <c:pt idx="9">
                  <c:v>27</c:v>
                </c:pt>
                <c:pt idx="10">
                  <c:v>17</c:v>
                </c:pt>
                <c:pt idx="11">
                  <c:v>33</c:v>
                </c:pt>
                <c:pt idx="12">
                  <c:v>29</c:v>
                </c:pt>
                <c:pt idx="13">
                  <c:v>35</c:v>
                </c:pt>
                <c:pt idx="14">
                  <c:v>37</c:v>
                </c:pt>
                <c:pt idx="15">
                  <c:v>36</c:v>
                </c:pt>
                <c:pt idx="16">
                  <c:v>29</c:v>
                </c:pt>
                <c:pt idx="17">
                  <c:v>27</c:v>
                </c:pt>
                <c:pt idx="18">
                  <c:v>14</c:v>
                </c:pt>
                <c:pt idx="19">
                  <c:v>18</c:v>
                </c:pt>
              </c:numCache>
            </c:numRef>
          </c:val>
          <c:smooth val="0"/>
          <c:extLst>
            <c:ext xmlns:c16="http://schemas.microsoft.com/office/drawing/2014/chart" uri="{C3380CC4-5D6E-409C-BE32-E72D297353CC}">
              <c16:uniqueId val="{00000003-4A67-42C5-BAB3-9FD3B2EF865D}"/>
            </c:ext>
          </c:extLst>
        </c:ser>
        <c:ser>
          <c:idx val="1"/>
          <c:order val="1"/>
          <c:tx>
            <c:strRef>
              <c:f>Sheet1!$C$1</c:f>
              <c:strCache>
                <c:ptCount val="1"/>
                <c:pt idx="0">
                  <c:v>Pharmaceutical stimulants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triangle"/>
            <c:size val="6"/>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4"/>
              <c:delete val="1"/>
              <c:extLst>
                <c:ext xmlns:c15="http://schemas.microsoft.com/office/drawing/2012/chart" uri="{CE6537A1-D6FC-4f65-9D91-7224C49458BB}"/>
                <c:ext xmlns:c16="http://schemas.microsoft.com/office/drawing/2014/chart" uri="{C3380CC4-5D6E-409C-BE32-E72D297353CC}">
                  <c16:uniqueId val="{00000034-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35-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4-4A67-42C5-BAB3-9FD3B2EF865D}"/>
                </c:ext>
              </c:extLst>
            </c:dLbl>
            <c:dLbl>
              <c:idx val="7"/>
              <c:delete val="1"/>
              <c:extLst>
                <c:ext xmlns:c15="http://schemas.microsoft.com/office/drawing/2012/chart" uri="{CE6537A1-D6FC-4f65-9D91-7224C49458BB}"/>
                <c:ext xmlns:c16="http://schemas.microsoft.com/office/drawing/2014/chart" uri="{C3380CC4-5D6E-409C-BE32-E72D297353CC}">
                  <c16:uniqueId val="{00000036-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37-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38-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39-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3A-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3B-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3C-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41-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4A-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49-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1-2AB9-4021-830F-6FDDC72DFE5D}"/>
                </c:ext>
              </c:extLst>
            </c:dLbl>
            <c:dLbl>
              <c:idx val="18"/>
              <c:delete val="1"/>
              <c:extLst>
                <c:ext xmlns:c15="http://schemas.microsoft.com/office/drawing/2012/chart" uri="{CE6537A1-D6FC-4f65-9D91-7224C49458BB}"/>
                <c:ext xmlns:c16="http://schemas.microsoft.com/office/drawing/2014/chart" uri="{C3380CC4-5D6E-409C-BE32-E72D297353CC}">
                  <c16:uniqueId val="{0000004B-624D-456B-A26F-A8332FB227D2}"/>
                </c:ext>
              </c:extLst>
            </c:dLbl>
            <c:dLbl>
              <c:idx val="19"/>
              <c:delete val="1"/>
              <c:extLst>
                <c:ext xmlns:c15="http://schemas.microsoft.com/office/drawing/2012/chart" uri="{CE6537A1-D6FC-4f65-9D91-7224C49458BB}"/>
                <c:ext xmlns:c16="http://schemas.microsoft.com/office/drawing/2014/chart" uri="{C3380CC4-5D6E-409C-BE32-E72D297353CC}">
                  <c16:uniqueId val="{00000005-5684-4E3C-95F9-BE955579DE1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3">
                  <c:v>11</c:v>
                </c:pt>
                <c:pt idx="4">
                  <c:v>8</c:v>
                </c:pt>
                <c:pt idx="5">
                  <c:v>12</c:v>
                </c:pt>
                <c:pt idx="6">
                  <c:v>10</c:v>
                </c:pt>
                <c:pt idx="7">
                  <c:v>9</c:v>
                </c:pt>
                <c:pt idx="8">
                  <c:v>3</c:v>
                </c:pt>
                <c:pt idx="9">
                  <c:v>3</c:v>
                </c:pt>
                <c:pt idx="10">
                  <c:v>4</c:v>
                </c:pt>
                <c:pt idx="11">
                  <c:v>9</c:v>
                </c:pt>
                <c:pt idx="12">
                  <c:v>8</c:v>
                </c:pt>
                <c:pt idx="13">
                  <c:v>4</c:v>
                </c:pt>
                <c:pt idx="14">
                  <c:v>6</c:v>
                </c:pt>
                <c:pt idx="15">
                  <c:v>5</c:v>
                </c:pt>
                <c:pt idx="16">
                  <c:v>6</c:v>
                </c:pt>
                <c:pt idx="17">
                  <c:v>8</c:v>
                </c:pt>
                <c:pt idx="18">
                  <c:v>2</c:v>
                </c:pt>
                <c:pt idx="19">
                  <c:v>3</c:v>
                </c:pt>
              </c:numCache>
            </c:numRef>
          </c:val>
          <c:smooth val="0"/>
          <c:extLst>
            <c:ext xmlns:c16="http://schemas.microsoft.com/office/drawing/2014/chart" uri="{C3380CC4-5D6E-409C-BE32-E72D297353CC}">
              <c16:uniqueId val="{00000005-4A67-42C5-BAB3-9FD3B2EF865D}"/>
            </c:ext>
          </c:extLst>
        </c:ser>
        <c:ser>
          <c:idx val="2"/>
          <c:order val="2"/>
          <c:tx>
            <c:strRef>
              <c:f>Sheet1!$D$1</c:f>
              <c:strCache>
                <c:ptCount val="1"/>
                <c:pt idx="0">
                  <c:v>Anti-psychotics</c:v>
                </c:pt>
              </c:strCache>
            </c:strRef>
          </c:tx>
          <c:spPr>
            <a:ln w="25400" cap="rnd" cmpd="sng" algn="ctr">
              <a:solidFill>
                <a:schemeClr val="accent3"/>
              </a:solidFill>
              <a:prstDash val="solid"/>
              <a:round/>
            </a:ln>
            <a:effectLst/>
          </c:spPr>
          <c:marker>
            <c:symbol val="square"/>
            <c:size val="6"/>
            <c:spPr>
              <a:solidFill>
                <a:schemeClr val="accent3"/>
              </a:solidFill>
              <a:ln w="6350" cap="flat" cmpd="sng" algn="ctr">
                <a:solidFill>
                  <a:schemeClr val="accent3"/>
                </a:solidFill>
                <a:prstDash val="solid"/>
                <a:round/>
              </a:ln>
              <a:effectLst/>
            </c:spPr>
          </c:marker>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11">
                  <c:v>7</c:v>
                </c:pt>
                <c:pt idx="12">
                  <c:v>7</c:v>
                </c:pt>
                <c:pt idx="13">
                  <c:v>7</c:v>
                </c:pt>
                <c:pt idx="14">
                  <c:v>4</c:v>
                </c:pt>
                <c:pt idx="15">
                  <c:v>7</c:v>
                </c:pt>
                <c:pt idx="16">
                  <c:v>3</c:v>
                </c:pt>
                <c:pt idx="17">
                  <c:v>5</c:v>
                </c:pt>
                <c:pt idx="18">
                  <c:v>3</c:v>
                </c:pt>
                <c:pt idx="19">
                  <c:v>3</c:v>
                </c:pt>
              </c:numCache>
            </c:numRef>
          </c:val>
          <c:smooth val="0"/>
          <c:extLst>
            <c:ext xmlns:c16="http://schemas.microsoft.com/office/drawing/2014/chart" uri="{C3380CC4-5D6E-409C-BE32-E72D297353CC}">
              <c16:uniqueId val="{00000008-4A67-42C5-BAB3-9FD3B2EF865D}"/>
            </c:ext>
          </c:extLst>
        </c:ser>
        <c:ser>
          <c:idx val="3"/>
          <c:order val="3"/>
          <c:tx>
            <c:strRef>
              <c:f>Sheet1!$E$1</c:f>
              <c:strCache>
                <c:ptCount val="1"/>
                <c:pt idx="0">
                  <c:v>Steroids</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6"/>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10"/>
              <c:delete val="1"/>
              <c:extLst>
                <c:ext xmlns:c15="http://schemas.microsoft.com/office/drawing/2012/chart" uri="{CE6537A1-D6FC-4f65-9D91-7224C49458BB}"/>
                <c:ext xmlns:c16="http://schemas.microsoft.com/office/drawing/2014/chart" uri="{C3380CC4-5D6E-409C-BE32-E72D297353CC}">
                  <c16:uniqueId val="{00000002-D12B-4877-8E72-A80E3DADA4FF}"/>
                </c:ext>
              </c:extLst>
            </c:dLbl>
            <c:dLbl>
              <c:idx val="11"/>
              <c:delete val="1"/>
              <c:extLst>
                <c:ext xmlns:c15="http://schemas.microsoft.com/office/drawing/2012/chart" uri="{CE6537A1-D6FC-4f65-9D91-7224C49458BB}"/>
                <c:ext xmlns:c16="http://schemas.microsoft.com/office/drawing/2014/chart" uri="{C3380CC4-5D6E-409C-BE32-E72D297353CC}">
                  <c16:uniqueId val="{0000003D-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3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3F-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40-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42-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47-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1-D12B-4877-8E72-A80E3DADA4FF}"/>
                </c:ext>
              </c:extLst>
            </c:dLbl>
            <c:dLbl>
              <c:idx val="18"/>
              <c:delete val="1"/>
              <c:extLst>
                <c:ext xmlns:c15="http://schemas.microsoft.com/office/drawing/2012/chart" uri="{CE6537A1-D6FC-4f65-9D91-7224C49458BB}"/>
                <c:ext xmlns:c16="http://schemas.microsoft.com/office/drawing/2014/chart" uri="{C3380CC4-5D6E-409C-BE32-E72D297353CC}">
                  <c16:uniqueId val="{0000000A-4A67-42C5-BAB3-9FD3B2EF865D}"/>
                </c:ext>
              </c:extLst>
            </c:dLbl>
            <c:dLbl>
              <c:idx val="19"/>
              <c:layout>
                <c:manualLayout>
                  <c:x val="-1.2796137623401172E-3"/>
                  <c:y val="2.06466726482333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84-4E3C-95F9-BE955579DE1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10">
                  <c:v>0</c:v>
                </c:pt>
                <c:pt idx="11">
                  <c:v>1</c:v>
                </c:pt>
                <c:pt idx="12">
                  <c:v>3</c:v>
                </c:pt>
                <c:pt idx="13">
                  <c:v>0</c:v>
                </c:pt>
                <c:pt idx="14">
                  <c:v>2</c:v>
                </c:pt>
                <c:pt idx="15">
                  <c:v>2</c:v>
                </c:pt>
                <c:pt idx="16">
                  <c:v>5</c:v>
                </c:pt>
                <c:pt idx="17">
                  <c:v>1</c:v>
                </c:pt>
                <c:pt idx="18">
                  <c:v>3</c:v>
                </c:pt>
                <c:pt idx="19">
                  <c:v>0</c:v>
                </c:pt>
              </c:numCache>
            </c:numRef>
          </c:val>
          <c:smooth val="0"/>
          <c:extLst>
            <c:ext xmlns:c16="http://schemas.microsoft.com/office/drawing/2014/chart" uri="{C3380CC4-5D6E-409C-BE32-E72D297353CC}">
              <c16:uniqueId val="{0000000B-4A67-42C5-BAB3-9FD3B2EF865D}"/>
            </c:ext>
          </c:extLst>
        </c:ser>
        <c:ser>
          <c:idx val="4"/>
          <c:order val="4"/>
          <c:tx>
            <c:strRef>
              <c:f>Sheet1!$F$1</c:f>
              <c:strCache>
                <c:ptCount val="1"/>
                <c:pt idx="0">
                  <c:v>Alcohol</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0"/>
              <c:layout>
                <c:manualLayout>
                  <c:x val="-7.2430967679629277E-3"/>
                  <c:y val="-2.0061416367588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A67-42C5-BAB3-9FD3B2EF865D}"/>
                </c:ext>
              </c:extLst>
            </c:dLbl>
            <c:dLbl>
              <c:idx val="1"/>
              <c:delete val="1"/>
              <c:extLst>
                <c:ext xmlns:c15="http://schemas.microsoft.com/office/drawing/2012/chart" uri="{CE6537A1-D6FC-4f65-9D91-7224C49458BB}"/>
                <c:ext xmlns:c16="http://schemas.microsoft.com/office/drawing/2014/chart" uri="{C3380CC4-5D6E-409C-BE32-E72D297353CC}">
                  <c16:uniqueId val="{00000006-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05-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08-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0B-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0C-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E-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10-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11-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12-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13-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14-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15-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16-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17-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18-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19-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0-5684-4E3C-95F9-BE955579DE1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Sheet1!$F$2:$F$21</c:f>
              <c:numCache>
                <c:formatCode>General</c:formatCode>
                <c:ptCount val="20"/>
                <c:pt idx="0">
                  <c:v>88</c:v>
                </c:pt>
                <c:pt idx="1">
                  <c:v>69</c:v>
                </c:pt>
                <c:pt idx="2">
                  <c:v>61</c:v>
                </c:pt>
                <c:pt idx="3">
                  <c:v>65</c:v>
                </c:pt>
                <c:pt idx="4">
                  <c:v>63</c:v>
                </c:pt>
                <c:pt idx="5">
                  <c:v>65</c:v>
                </c:pt>
                <c:pt idx="6">
                  <c:v>67</c:v>
                </c:pt>
                <c:pt idx="7">
                  <c:v>59</c:v>
                </c:pt>
                <c:pt idx="8">
                  <c:v>55</c:v>
                </c:pt>
                <c:pt idx="9">
                  <c:v>46</c:v>
                </c:pt>
                <c:pt idx="10">
                  <c:v>62</c:v>
                </c:pt>
                <c:pt idx="11">
                  <c:v>54</c:v>
                </c:pt>
                <c:pt idx="12">
                  <c:v>66</c:v>
                </c:pt>
                <c:pt idx="13">
                  <c:v>64</c:v>
                </c:pt>
                <c:pt idx="14">
                  <c:v>61</c:v>
                </c:pt>
                <c:pt idx="15">
                  <c:v>67</c:v>
                </c:pt>
                <c:pt idx="16">
                  <c:v>56</c:v>
                </c:pt>
                <c:pt idx="17">
                  <c:v>66</c:v>
                </c:pt>
                <c:pt idx="18">
                  <c:v>55</c:v>
                </c:pt>
                <c:pt idx="19">
                  <c:v>62</c:v>
                </c:pt>
              </c:numCache>
            </c:numRef>
          </c:val>
          <c:smooth val="0"/>
          <c:extLst>
            <c:ext xmlns:c16="http://schemas.microsoft.com/office/drawing/2014/chart" uri="{C3380CC4-5D6E-409C-BE32-E72D297353CC}">
              <c16:uniqueId val="{0000000F-4A67-42C5-BAB3-9FD3B2EF865D}"/>
            </c:ext>
          </c:extLst>
        </c:ser>
        <c:ser>
          <c:idx val="5"/>
          <c:order val="5"/>
          <c:tx>
            <c:strRef>
              <c:f>Sheet1!$G$1</c:f>
              <c:strCache>
                <c:ptCount val="1"/>
                <c:pt idx="0">
                  <c:v>Tobacco</c:v>
                </c:pt>
              </c:strCache>
            </c:strRef>
          </c:tx>
          <c:spPr>
            <a:ln w="25400" cap="rnd" cmpd="sng" algn="ctr">
              <a:solidFill>
                <a:schemeClr val="accent6"/>
              </a:solidFill>
              <a:prstDash val="solid"/>
              <a:round/>
            </a:ln>
            <a:effectLst>
              <a:outerShdw blurRad="50800" dist="38100" dir="2700000" algn="tl" rotWithShape="0">
                <a:prstClr val="black">
                  <a:alpha val="40000"/>
                </a:prstClr>
              </a:outerShdw>
            </a:effectLst>
          </c:spPr>
          <c:marker>
            <c:symbol val="plus"/>
            <c:size val="6"/>
            <c:spPr>
              <a:solidFill>
                <a:schemeClr val="accent6"/>
              </a:solidFill>
              <a:ln w="6350" cap="flat" cmpd="sng" algn="ctr">
                <a:solidFill>
                  <a:schemeClr val="accent6"/>
                </a:solidFill>
                <a:prstDash val="solid"/>
                <a:round/>
              </a:ln>
              <a:effectLst>
                <a:outerShdw blurRad="50800" dist="38100" dir="2700000" algn="tl" rotWithShape="0">
                  <a:prstClr val="black">
                    <a:alpha val="40000"/>
                  </a:prstClr>
                </a:outerShdw>
              </a:effectLst>
            </c:spPr>
          </c:marker>
          <c:dLbls>
            <c:dLbl>
              <c:idx val="0"/>
              <c:layout>
                <c:manualLayout>
                  <c:x val="-1.5693376330586366E-2"/>
                  <c:y val="2.3404985762186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AB9-4021-830F-6FDDC72DFE5D}"/>
                </c:ext>
              </c:extLst>
            </c:dLbl>
            <c:dLbl>
              <c:idx val="1"/>
              <c:delete val="1"/>
              <c:extLst>
                <c:ext xmlns:c15="http://schemas.microsoft.com/office/drawing/2012/chart" uri="{CE6537A1-D6FC-4f65-9D91-7224C49458BB}"/>
                <c:ext xmlns:c16="http://schemas.microsoft.com/office/drawing/2014/chart" uri="{C3380CC4-5D6E-409C-BE32-E72D297353CC}">
                  <c16:uniqueId val="{00000029-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28-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27-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26-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25-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24-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23-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22-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21-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20-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1F-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1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1D-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1C-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1B-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1A-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A-2AB9-4021-830F-6FDDC72DFE5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Sheet1!$G$2:$G$21</c:f>
              <c:numCache>
                <c:formatCode>General</c:formatCode>
                <c:ptCount val="20"/>
                <c:pt idx="0">
                  <c:v>83</c:v>
                </c:pt>
                <c:pt idx="1">
                  <c:v>88</c:v>
                </c:pt>
                <c:pt idx="2">
                  <c:v>93</c:v>
                </c:pt>
                <c:pt idx="3">
                  <c:v>94</c:v>
                </c:pt>
                <c:pt idx="4">
                  <c:v>95</c:v>
                </c:pt>
                <c:pt idx="5">
                  <c:v>94</c:v>
                </c:pt>
                <c:pt idx="6">
                  <c:v>94</c:v>
                </c:pt>
                <c:pt idx="7">
                  <c:v>97</c:v>
                </c:pt>
                <c:pt idx="8">
                  <c:v>93</c:v>
                </c:pt>
                <c:pt idx="9">
                  <c:v>86</c:v>
                </c:pt>
                <c:pt idx="10">
                  <c:v>94</c:v>
                </c:pt>
                <c:pt idx="11">
                  <c:v>94</c:v>
                </c:pt>
                <c:pt idx="12">
                  <c:v>96</c:v>
                </c:pt>
                <c:pt idx="13">
                  <c:v>89</c:v>
                </c:pt>
                <c:pt idx="14">
                  <c:v>93</c:v>
                </c:pt>
                <c:pt idx="15">
                  <c:v>89</c:v>
                </c:pt>
                <c:pt idx="16">
                  <c:v>97</c:v>
                </c:pt>
                <c:pt idx="17">
                  <c:v>90</c:v>
                </c:pt>
                <c:pt idx="18">
                  <c:v>87</c:v>
                </c:pt>
                <c:pt idx="19">
                  <c:v>95</c:v>
                </c:pt>
              </c:numCache>
            </c:numRef>
          </c:val>
          <c:smooth val="0"/>
          <c:extLst>
            <c:ext xmlns:c16="http://schemas.microsoft.com/office/drawing/2014/chart" uri="{C3380CC4-5D6E-409C-BE32-E72D297353CC}">
              <c16:uniqueId val="{00000013-4A67-42C5-BAB3-9FD3B2EF865D}"/>
            </c:ext>
          </c:extLst>
        </c:ser>
        <c:ser>
          <c:idx val="6"/>
          <c:order val="6"/>
          <c:tx>
            <c:strRef>
              <c:f>Sheet1!$H$1</c:f>
              <c:strCache>
                <c:ptCount val="1"/>
                <c:pt idx="0">
                  <c:v>E-cigarettes</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pPr>
              <a:no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624D-456B-A26F-A8332FB227D2}"/>
                </c:ext>
              </c:extLst>
            </c:dLbl>
            <c:dLbl>
              <c:idx val="14"/>
              <c:layout>
                <c:manualLayout>
                  <c:x val="-7.2430967679628392E-3"/>
                  <c:y val="-3.0092124551382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AB9-4021-830F-6FDDC72DFE5D}"/>
                </c:ext>
              </c:extLst>
            </c:dLbl>
            <c:dLbl>
              <c:idx val="15"/>
              <c:delete val="1"/>
              <c:extLst>
                <c:ext xmlns:c15="http://schemas.microsoft.com/office/drawing/2012/chart" uri="{CE6537A1-D6FC-4f65-9D91-7224C49458BB}"/>
                <c:ext xmlns:c16="http://schemas.microsoft.com/office/drawing/2014/chart" uri="{C3380CC4-5D6E-409C-BE32-E72D297353CC}">
                  <c16:uniqueId val="{00000005-2AB9-4021-830F-6FDDC72DFE5D}"/>
                </c:ext>
              </c:extLst>
            </c:dLbl>
            <c:dLbl>
              <c:idx val="16"/>
              <c:delete val="1"/>
              <c:extLst>
                <c:ext xmlns:c15="http://schemas.microsoft.com/office/drawing/2012/chart" uri="{CE6537A1-D6FC-4f65-9D91-7224C49458BB}"/>
                <c:ext xmlns:c16="http://schemas.microsoft.com/office/drawing/2014/chart" uri="{C3380CC4-5D6E-409C-BE32-E72D297353CC}">
                  <c16:uniqueId val="{00000006-2AB9-4021-830F-6FDDC72DFE5D}"/>
                </c:ext>
              </c:extLst>
            </c:dLbl>
            <c:dLbl>
              <c:idx val="17"/>
              <c:delete val="1"/>
              <c:extLst>
                <c:ext xmlns:c15="http://schemas.microsoft.com/office/drawing/2012/chart" uri="{CE6537A1-D6FC-4f65-9D91-7224C49458BB}"/>
                <c:ext xmlns:c16="http://schemas.microsoft.com/office/drawing/2014/chart" uri="{C3380CC4-5D6E-409C-BE32-E72D297353CC}">
                  <c16:uniqueId val="{00000007-2AB9-4021-830F-6FDDC72DFE5D}"/>
                </c:ext>
              </c:extLst>
            </c:dLbl>
            <c:dLbl>
              <c:idx val="18"/>
              <c:tx>
                <c:rich>
                  <a:bodyPr/>
                  <a:lstStyle/>
                  <a:p>
                    <a:fld id="{A3D6ADF8-8113-46C2-BFC0-89AE671BFEDA}"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AB9-4021-830F-6FDDC72DFE5D}"/>
                </c:ext>
              </c:extLst>
            </c:dLbl>
            <c:dLbl>
              <c:idx val="19"/>
              <c:layout>
                <c:manualLayout>
                  <c:x val="1.207182794660488E-3"/>
                  <c:y val="2.67485551567843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84-4E3C-95F9-BE955579DE1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Sheet1!$H$2:$H$21</c:f>
              <c:numCache>
                <c:formatCode>General</c:formatCode>
                <c:ptCount val="20"/>
                <c:pt idx="14">
                  <c:v>18</c:v>
                </c:pt>
                <c:pt idx="15">
                  <c:v>19</c:v>
                </c:pt>
                <c:pt idx="16">
                  <c:v>20</c:v>
                </c:pt>
                <c:pt idx="17">
                  <c:v>29</c:v>
                </c:pt>
                <c:pt idx="18">
                  <c:v>11</c:v>
                </c:pt>
                <c:pt idx="19">
                  <c:v>17</c:v>
                </c:pt>
              </c:numCache>
            </c:numRef>
          </c:val>
          <c:smooth val="0"/>
          <c:extLst>
            <c:ext xmlns:c16="http://schemas.microsoft.com/office/drawing/2014/chart" uri="{C3380CC4-5D6E-409C-BE32-E72D297353CC}">
              <c16:uniqueId val="{00000016-4A67-42C5-BAB3-9FD3B2EF865D}"/>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1288"/>
        <c:crosses val="autoZero"/>
        <c:auto val="1"/>
        <c:lblAlgn val="ctr"/>
        <c:lblOffset val="100"/>
        <c:noMultiLvlLbl val="0"/>
      </c:catAx>
      <c:valAx>
        <c:axId val="-209744128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4712"/>
        <c:crosses val="autoZero"/>
        <c:crossBetween val="between"/>
      </c:valAx>
      <c:spPr>
        <a:noFill/>
        <a:ln w="25400">
          <a:noFill/>
        </a:ln>
        <a:effectLst/>
      </c:spPr>
    </c:plotArea>
    <c:legend>
      <c:legendPos val="b"/>
      <c:layout>
        <c:manualLayout>
          <c:xMode val="edge"/>
          <c:yMode val="edge"/>
          <c:x val="0.12897107394037499"/>
          <c:y val="0.80598133695165586"/>
          <c:w val="0.78036879185115715"/>
          <c:h val="0.162556266868907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82355768295637199"/>
        </c:manualLayout>
      </c:layout>
      <c:lineChart>
        <c:grouping val="standard"/>
        <c:varyColors val="0"/>
        <c:ser>
          <c:idx val="1"/>
          <c:order val="0"/>
          <c:tx>
            <c:strRef>
              <c:f>Sheet1!$B$1</c:f>
              <c:strCache>
                <c:ptCount val="1"/>
                <c:pt idx="0">
                  <c:v>Lifetime</c:v>
                </c:pt>
              </c:strCache>
            </c:strRef>
          </c:tx>
          <c:spPr>
            <a:ln w="19050" cap="rnd" cmpd="sng" algn="ctr">
              <a:solidFill>
                <a:schemeClr val="accent2"/>
              </a:solidFill>
              <a:prstDash val="solid"/>
              <a:round/>
            </a:ln>
            <a:effectLst/>
          </c:spPr>
          <c:marker>
            <c:symbol val="square"/>
            <c:size val="6"/>
            <c:spPr>
              <a:solidFill>
                <a:schemeClr val="accent2"/>
              </a:solidFill>
              <a:ln w="6350" cap="flat" cmpd="sng" algn="ctr">
                <a:solidFill>
                  <a:schemeClr val="accent2"/>
                </a:solidFill>
                <a:prstDash val="solid"/>
                <a:round/>
              </a:ln>
              <a:effectLst/>
            </c:spPr>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Ref>
          </c:val>
          <c:smooth val="0"/>
          <c:extLst>
            <c:ext xmlns:c16="http://schemas.microsoft.com/office/drawing/2014/chart" uri="{C3380CC4-5D6E-409C-BE32-E72D297353CC}">
              <c16:uniqueId val="{00000000-C4A5-4416-B418-076C6ECB96B0}"/>
            </c:ext>
          </c:extLst>
        </c:ser>
        <c:ser>
          <c:idx val="0"/>
          <c:order val="1"/>
          <c:tx>
            <c:strRef>
              <c:f>Sheet1!$C$1</c:f>
              <c:strCache>
                <c:ptCount val="1"/>
                <c:pt idx="0">
                  <c:v>Past 12 month</c:v>
                </c:pt>
              </c:strCache>
            </c:strRef>
          </c:tx>
          <c:spPr>
            <a:ln w="19050" cap="rnd" cmpd="sng" algn="ctr">
              <a:solidFill>
                <a:schemeClr val="accent1"/>
              </a:solidFill>
              <a:prstDash val="solid"/>
              <a:round/>
            </a:ln>
            <a:effectLst/>
          </c:spPr>
          <c:marker>
            <c:spPr>
              <a:no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6-41AC-4866-83D0-F8C9F5BE37C9}"/>
                </c:ext>
              </c:extLst>
            </c:dLbl>
            <c:dLbl>
              <c:idx val="2"/>
              <c:delete val="1"/>
              <c:extLst>
                <c:ext xmlns:c15="http://schemas.microsoft.com/office/drawing/2012/chart" uri="{CE6537A1-D6FC-4f65-9D91-7224C49458BB}"/>
                <c:ext xmlns:c16="http://schemas.microsoft.com/office/drawing/2014/chart" uri="{C3380CC4-5D6E-409C-BE32-E72D297353CC}">
                  <c16:uniqueId val="{00000007-41AC-4866-83D0-F8C9F5BE37C9}"/>
                </c:ext>
              </c:extLst>
            </c:dLbl>
            <c:dLbl>
              <c:idx val="3"/>
              <c:delete val="1"/>
              <c:extLst>
                <c:ext xmlns:c15="http://schemas.microsoft.com/office/drawing/2012/chart" uri="{CE6537A1-D6FC-4f65-9D91-7224C49458BB}"/>
                <c:ext xmlns:c16="http://schemas.microsoft.com/office/drawing/2014/chart" uri="{C3380CC4-5D6E-409C-BE32-E72D297353CC}">
                  <c16:uniqueId val="{00000008-41AC-4866-83D0-F8C9F5BE37C9}"/>
                </c:ext>
              </c:extLst>
            </c:dLbl>
            <c:dLbl>
              <c:idx val="4"/>
              <c:delete val="1"/>
              <c:extLst>
                <c:ext xmlns:c15="http://schemas.microsoft.com/office/drawing/2012/chart" uri="{CE6537A1-D6FC-4f65-9D91-7224C49458BB}"/>
                <c:ext xmlns:c16="http://schemas.microsoft.com/office/drawing/2014/chart" uri="{C3380CC4-5D6E-409C-BE32-E72D297353CC}">
                  <c16:uniqueId val="{00000009-41AC-4866-83D0-F8C9F5BE37C9}"/>
                </c:ext>
              </c:extLst>
            </c:dLbl>
            <c:dLbl>
              <c:idx val="5"/>
              <c:delete val="1"/>
              <c:extLst>
                <c:ext xmlns:c15="http://schemas.microsoft.com/office/drawing/2012/chart" uri="{CE6537A1-D6FC-4f65-9D91-7224C49458BB}"/>
                <c:ext xmlns:c16="http://schemas.microsoft.com/office/drawing/2014/chart" uri="{C3380CC4-5D6E-409C-BE32-E72D297353CC}">
                  <c16:uniqueId val="{0000000A-41AC-4866-83D0-F8C9F5BE37C9}"/>
                </c:ext>
              </c:extLst>
            </c:dLbl>
            <c:dLbl>
              <c:idx val="6"/>
              <c:delete val="1"/>
              <c:extLst>
                <c:ext xmlns:c15="http://schemas.microsoft.com/office/drawing/2012/chart" uri="{CE6537A1-D6FC-4f65-9D91-7224C49458BB}"/>
                <c:ext xmlns:c16="http://schemas.microsoft.com/office/drawing/2014/chart" uri="{C3380CC4-5D6E-409C-BE32-E72D297353CC}">
                  <c16:uniqueId val="{0000000B-41AC-4866-83D0-F8C9F5BE37C9}"/>
                </c:ext>
              </c:extLst>
            </c:dLbl>
            <c:dLbl>
              <c:idx val="7"/>
              <c:delete val="1"/>
              <c:extLst>
                <c:ext xmlns:c15="http://schemas.microsoft.com/office/drawing/2012/chart" uri="{CE6537A1-D6FC-4f65-9D91-7224C49458BB}"/>
                <c:ext xmlns:c16="http://schemas.microsoft.com/office/drawing/2014/chart" uri="{C3380CC4-5D6E-409C-BE32-E72D297353CC}">
                  <c16:uniqueId val="{0000000C-41AC-4866-83D0-F8C9F5BE37C9}"/>
                </c:ext>
              </c:extLst>
            </c:dLbl>
            <c:dLbl>
              <c:idx val="8"/>
              <c:delete val="1"/>
              <c:extLst>
                <c:ext xmlns:c15="http://schemas.microsoft.com/office/drawing/2012/chart" uri="{CE6537A1-D6FC-4f65-9D91-7224C49458BB}"/>
                <c:ext xmlns:c16="http://schemas.microsoft.com/office/drawing/2014/chart" uri="{C3380CC4-5D6E-409C-BE32-E72D297353CC}">
                  <c16:uniqueId val="{0000000D-41AC-4866-83D0-F8C9F5BE37C9}"/>
                </c:ext>
              </c:extLst>
            </c:dLbl>
            <c:dLbl>
              <c:idx val="9"/>
              <c:delete val="1"/>
              <c:extLst>
                <c:ext xmlns:c15="http://schemas.microsoft.com/office/drawing/2012/chart" uri="{CE6537A1-D6FC-4f65-9D91-7224C49458BB}"/>
                <c:ext xmlns:c16="http://schemas.microsoft.com/office/drawing/2014/chart" uri="{C3380CC4-5D6E-409C-BE32-E72D297353CC}">
                  <c16:uniqueId val="{0000000E-41AC-4866-83D0-F8C9F5BE37C9}"/>
                </c:ext>
              </c:extLst>
            </c:dLbl>
            <c:dLbl>
              <c:idx val="10"/>
              <c:delete val="1"/>
              <c:extLst>
                <c:ext xmlns:c15="http://schemas.microsoft.com/office/drawing/2012/chart" uri="{CE6537A1-D6FC-4f65-9D91-7224C49458BB}"/>
                <c:ext xmlns:c16="http://schemas.microsoft.com/office/drawing/2014/chart" uri="{C3380CC4-5D6E-409C-BE32-E72D297353CC}">
                  <c16:uniqueId val="{0000000F-41AC-4866-83D0-F8C9F5BE37C9}"/>
                </c:ext>
              </c:extLst>
            </c:dLbl>
            <c:dLbl>
              <c:idx val="11"/>
              <c:delete val="1"/>
              <c:extLst>
                <c:ext xmlns:c15="http://schemas.microsoft.com/office/drawing/2012/chart" uri="{CE6537A1-D6FC-4f65-9D91-7224C49458BB}"/>
                <c:ext xmlns:c16="http://schemas.microsoft.com/office/drawing/2014/chart" uri="{C3380CC4-5D6E-409C-BE32-E72D297353CC}">
                  <c16:uniqueId val="{00000010-41AC-4866-83D0-F8C9F5BE37C9}"/>
                </c:ext>
              </c:extLst>
            </c:dLbl>
            <c:dLbl>
              <c:idx val="12"/>
              <c:delete val="1"/>
              <c:extLst>
                <c:ext xmlns:c15="http://schemas.microsoft.com/office/drawing/2012/chart" uri="{CE6537A1-D6FC-4f65-9D91-7224C49458BB}"/>
                <c:ext xmlns:c16="http://schemas.microsoft.com/office/drawing/2014/chart" uri="{C3380CC4-5D6E-409C-BE32-E72D297353CC}">
                  <c16:uniqueId val="{00000011-41AC-4866-83D0-F8C9F5BE37C9}"/>
                </c:ext>
              </c:extLst>
            </c:dLbl>
            <c:dLbl>
              <c:idx val="13"/>
              <c:delete val="1"/>
              <c:extLst>
                <c:ext xmlns:c15="http://schemas.microsoft.com/office/drawing/2012/chart" uri="{CE6537A1-D6FC-4f65-9D91-7224C49458BB}"/>
                <c:ext xmlns:c16="http://schemas.microsoft.com/office/drawing/2014/chart" uri="{C3380CC4-5D6E-409C-BE32-E72D297353CC}">
                  <c16:uniqueId val="{00000012-41AC-4866-83D0-F8C9F5BE37C9}"/>
                </c:ext>
              </c:extLst>
            </c:dLbl>
            <c:dLbl>
              <c:idx val="14"/>
              <c:delete val="1"/>
              <c:extLst>
                <c:ext xmlns:c15="http://schemas.microsoft.com/office/drawing/2012/chart" uri="{CE6537A1-D6FC-4f65-9D91-7224C49458BB}"/>
                <c:ext xmlns:c16="http://schemas.microsoft.com/office/drawing/2014/chart" uri="{C3380CC4-5D6E-409C-BE32-E72D297353CC}">
                  <c16:uniqueId val="{00000013-41AC-4866-83D0-F8C9F5BE37C9}"/>
                </c:ext>
              </c:extLst>
            </c:dLbl>
            <c:dLbl>
              <c:idx val="15"/>
              <c:delete val="1"/>
              <c:extLst>
                <c:ext xmlns:c15="http://schemas.microsoft.com/office/drawing/2012/chart" uri="{CE6537A1-D6FC-4f65-9D91-7224C49458BB}"/>
                <c:ext xmlns:c16="http://schemas.microsoft.com/office/drawing/2014/chart" uri="{C3380CC4-5D6E-409C-BE32-E72D297353CC}">
                  <c16:uniqueId val="{00000014-41AC-4866-83D0-F8C9F5BE37C9}"/>
                </c:ext>
              </c:extLst>
            </c:dLbl>
            <c:dLbl>
              <c:idx val="16"/>
              <c:delete val="1"/>
              <c:extLst>
                <c:ext xmlns:c15="http://schemas.microsoft.com/office/drawing/2012/chart" uri="{CE6537A1-D6FC-4f65-9D91-7224C49458BB}"/>
                <c:ext xmlns:c16="http://schemas.microsoft.com/office/drawing/2014/chart" uri="{C3380CC4-5D6E-409C-BE32-E72D297353CC}">
                  <c16:uniqueId val="{00000015-41AC-4866-83D0-F8C9F5BE37C9}"/>
                </c:ext>
              </c:extLst>
            </c:dLbl>
            <c:dLbl>
              <c:idx val="17"/>
              <c:delete val="1"/>
              <c:extLst>
                <c:ext xmlns:c15="http://schemas.microsoft.com/office/drawing/2012/chart" uri="{CE6537A1-D6FC-4f65-9D91-7224C49458BB}"/>
                <c:ext xmlns:c16="http://schemas.microsoft.com/office/drawing/2014/chart" uri="{C3380CC4-5D6E-409C-BE32-E72D297353CC}">
                  <c16:uniqueId val="{00000001-A39C-4807-AF20-414D9F490CD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0">
                  <c:v>16</c:v>
                </c:pt>
                <c:pt idx="1">
                  <c:v>17</c:v>
                </c:pt>
                <c:pt idx="2">
                  <c:v>6</c:v>
                </c:pt>
                <c:pt idx="3">
                  <c:v>7</c:v>
                </c:pt>
                <c:pt idx="4">
                  <c:v>3</c:v>
                </c:pt>
                <c:pt idx="5">
                  <c:v>7</c:v>
                </c:pt>
                <c:pt idx="6">
                  <c:v>11</c:v>
                </c:pt>
                <c:pt idx="7">
                  <c:v>13</c:v>
                </c:pt>
                <c:pt idx="8">
                  <c:v>9</c:v>
                </c:pt>
                <c:pt idx="9">
                  <c:v>7</c:v>
                </c:pt>
                <c:pt idx="10">
                  <c:v>8</c:v>
                </c:pt>
                <c:pt idx="11">
                  <c:v>12</c:v>
                </c:pt>
                <c:pt idx="12">
                  <c:v>15</c:v>
                </c:pt>
                <c:pt idx="13">
                  <c:v>6</c:v>
                </c:pt>
                <c:pt idx="14">
                  <c:v>9</c:v>
                </c:pt>
                <c:pt idx="15">
                  <c:v>15</c:v>
                </c:pt>
                <c:pt idx="16">
                  <c:v>21</c:v>
                </c:pt>
                <c:pt idx="17">
                  <c:v>19</c:v>
                </c:pt>
                <c:pt idx="18">
                  <c:v>13</c:v>
                </c:pt>
                <c:pt idx="19">
                  <c:v>18</c:v>
                </c:pt>
              </c:numCache>
            </c:numRef>
          </c:val>
          <c:smooth val="0"/>
          <c:extLst>
            <c:ext xmlns:c16="http://schemas.microsoft.com/office/drawing/2014/chart" uri="{C3380CC4-5D6E-409C-BE32-E72D297353CC}">
              <c16:uniqueId val="{00000002-C4A5-4416-B418-076C6ECB96B0}"/>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layout>
            <c:manualLayout>
              <c:xMode val="edge"/>
              <c:yMode val="edge"/>
              <c:x val="1.7354937878499733E-3"/>
              <c:y val="0.16454390305569602"/>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300091138242756"/>
        </c:manualLayout>
      </c:layout>
      <c:lineChart>
        <c:grouping val="standard"/>
        <c:varyColors val="0"/>
        <c:ser>
          <c:idx val="1"/>
          <c:order val="0"/>
          <c:tx>
            <c:strRef>
              <c:f>Sheet1!$B$1</c:f>
              <c:strCache>
                <c:ptCount val="1"/>
                <c:pt idx="0">
                  <c:v>Heard of naloxone</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6"/>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6-4B09-9290-3C7720E76586}"/>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6-4B09-9290-3C7720E76586}"/>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93D-4360-8958-F4C78EC9A7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Sheet1!$B$2:$B$8</c:f>
              <c:numCache>
                <c:formatCode>General</c:formatCode>
                <c:ptCount val="7"/>
                <c:pt idx="0">
                  <c:v>64</c:v>
                </c:pt>
                <c:pt idx="1">
                  <c:v>63</c:v>
                </c:pt>
                <c:pt idx="2">
                  <c:v>75</c:v>
                </c:pt>
                <c:pt idx="3">
                  <c:v>70</c:v>
                </c:pt>
                <c:pt idx="4">
                  <c:v>73</c:v>
                </c:pt>
                <c:pt idx="5">
                  <c:v>63</c:v>
                </c:pt>
                <c:pt idx="6">
                  <c:v>64</c:v>
                </c:pt>
              </c:numCache>
            </c:numRef>
          </c:val>
          <c:smooth val="0"/>
          <c:extLst>
            <c:ext xmlns:c16="http://schemas.microsoft.com/office/drawing/2014/chart" uri="{C3380CC4-5D6E-409C-BE32-E72D297353CC}">
              <c16:uniqueId val="{00000000-AAF1-4802-A4C0-AD2DED606A43}"/>
            </c:ext>
          </c:extLst>
        </c:ser>
        <c:ser>
          <c:idx val="0"/>
          <c:order val="1"/>
          <c:tx>
            <c:strRef>
              <c:f>Sheet1!$C$1</c:f>
              <c:strCache>
                <c:ptCount val="1"/>
                <c:pt idx="0">
                  <c:v>Heard of take-home programs</c:v>
                </c:pt>
              </c:strCache>
            </c:strRef>
          </c:tx>
          <c:spPr>
            <a:ln w="25400" cap="rnd" cmpd="sng" algn="ctr">
              <a:solidFill>
                <a:schemeClr val="tx2"/>
              </a:solidFill>
              <a:prstDash val="solid"/>
              <a:round/>
            </a:ln>
            <a:effectLst>
              <a:outerShdw blurRad="50800" dist="38100" dir="2700000" algn="tl" rotWithShape="0">
                <a:prstClr val="black">
                  <a:alpha val="40000"/>
                </a:prstClr>
              </a:outerShdw>
            </a:effectLst>
          </c:spPr>
          <c:marker>
            <c:symbol val="circle"/>
            <c:size val="6"/>
            <c:spPr>
              <a:solidFill>
                <a:schemeClr val="tx2"/>
              </a:solidFill>
              <a:ln w="6350" cap="flat" cmpd="sng" algn="ctr">
                <a:solidFill>
                  <a:schemeClr val="tx2"/>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06-4B09-9290-3C7720E76586}"/>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06-4B09-9290-3C7720E76586}"/>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93D-4360-8958-F4C78EC9A7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Sheet1!$C$2:$C$8</c:f>
              <c:numCache>
                <c:formatCode>General</c:formatCode>
                <c:ptCount val="7"/>
                <c:pt idx="0">
                  <c:v>40</c:v>
                </c:pt>
                <c:pt idx="1">
                  <c:v>21</c:v>
                </c:pt>
                <c:pt idx="2">
                  <c:v>39</c:v>
                </c:pt>
                <c:pt idx="3">
                  <c:v>19</c:v>
                </c:pt>
                <c:pt idx="4">
                  <c:v>34</c:v>
                </c:pt>
                <c:pt idx="5">
                  <c:v>26</c:v>
                </c:pt>
                <c:pt idx="6">
                  <c:v>22</c:v>
                </c:pt>
              </c:numCache>
            </c:numRef>
          </c:val>
          <c:smooth val="0"/>
          <c:extLst>
            <c:ext xmlns:c16="http://schemas.microsoft.com/office/drawing/2014/chart" uri="{C3380CC4-5D6E-409C-BE32-E72D297353CC}">
              <c16:uniqueId val="{00000001-AAF1-4802-A4C0-AD2DED606A43}"/>
            </c:ext>
          </c:extLst>
        </c:ser>
        <c:ser>
          <c:idx val="2"/>
          <c:order val="2"/>
          <c:tx>
            <c:strRef>
              <c:f>Sheet1!$D$1</c:f>
              <c:strCache>
                <c:ptCount val="1"/>
                <c:pt idx="0">
                  <c:v>Trained in naloxone administration</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F1-4802-A4C0-AD2DED606A43}"/>
                </c:ext>
              </c:extLst>
            </c:dLbl>
            <c:dLbl>
              <c:idx val="6"/>
              <c:layout>
                <c:manualLayout>
                  <c:x val="5.9661835748792275E-3"/>
                  <c:y val="6.886849042802029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93D-4360-8958-F4C78EC9A7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Sheet1!$D$2:$D$8</c:f>
              <c:numCache>
                <c:formatCode>General</c:formatCode>
                <c:ptCount val="7"/>
                <c:pt idx="0">
                  <c:v>10</c:v>
                </c:pt>
                <c:pt idx="1">
                  <c:v>1</c:v>
                </c:pt>
                <c:pt idx="2">
                  <c:v>7</c:v>
                </c:pt>
                <c:pt idx="3">
                  <c:v>3</c:v>
                </c:pt>
                <c:pt idx="4">
                  <c:v>3</c:v>
                </c:pt>
                <c:pt idx="5">
                  <c:v>5</c:v>
                </c:pt>
                <c:pt idx="6">
                  <c:v>8</c:v>
                </c:pt>
              </c:numCache>
            </c:numRef>
          </c:val>
          <c:smooth val="0"/>
          <c:extLst>
            <c:ext xmlns:c16="http://schemas.microsoft.com/office/drawing/2014/chart" uri="{C3380CC4-5D6E-409C-BE32-E72D297353CC}">
              <c16:uniqueId val="{00000008-AAF1-4802-A4C0-AD2DED606A43}"/>
            </c:ext>
          </c:extLst>
        </c:ser>
        <c:ser>
          <c:idx val="3"/>
          <c:order val="3"/>
          <c:tx>
            <c:strRef>
              <c:f>Sheet1!$E$1</c:f>
              <c:strCache>
                <c:ptCount val="1"/>
                <c:pt idx="0">
                  <c:v>Heard of naloxone rescheduling</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diamond"/>
            <c:size val="6"/>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AF1-4802-A4C0-AD2DED606A43}"/>
                </c:ext>
              </c:extLst>
            </c:dLbl>
            <c:dLbl>
              <c:idx val="5"/>
              <c:layout>
                <c:manualLayout>
                  <c:x val="-3.7681159420289855E-3"/>
                  <c:y val="-2.16099415155107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AF1-4802-A4C0-AD2DED606A43}"/>
                </c:ext>
              </c:extLst>
            </c:dLbl>
            <c:dLbl>
              <c:idx val="6"/>
              <c:layout>
                <c:manualLayout>
                  <c:x val="3.4782608695652175E-3"/>
                  <c:y val="-1.21110113294064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93D-4360-8958-F4C78EC9A7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Sheet1!$E$2:$E$8</c:f>
              <c:numCache>
                <c:formatCode>General</c:formatCode>
                <c:ptCount val="7"/>
                <c:pt idx="3">
                  <c:v>6</c:v>
                </c:pt>
                <c:pt idx="4">
                  <c:v>20</c:v>
                </c:pt>
                <c:pt idx="5">
                  <c:v>21</c:v>
                </c:pt>
                <c:pt idx="6">
                  <c:v>14</c:v>
                </c:pt>
              </c:numCache>
            </c:numRef>
          </c:val>
          <c:smooth val="0"/>
          <c:extLst>
            <c:ext xmlns:c16="http://schemas.microsoft.com/office/drawing/2014/chart" uri="{C3380CC4-5D6E-409C-BE32-E72D297353CC}">
              <c16:uniqueId val="{0000000C-AAF1-4802-A4C0-AD2DED606A43}"/>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layout>
            <c:manualLayout>
              <c:xMode val="edge"/>
              <c:yMode val="edge"/>
              <c:x val="3.7516641941496443E-3"/>
              <c:y val="0.10092650720098688"/>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r"/>
      <c:layout>
        <c:manualLayout>
          <c:xMode val="edge"/>
          <c:yMode val="edge"/>
          <c:x val="0.10866996655331666"/>
          <c:y val="0.84494221054105578"/>
          <c:w val="0.83769634878068777"/>
          <c:h val="0.13225801154417741"/>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808080808080801E-2"/>
          <c:y val="7.8291814946619395E-2"/>
          <c:w val="0.90404040404040498"/>
          <c:h val="0.65183524538520787"/>
        </c:manualLayout>
      </c:layout>
      <c:lineChart>
        <c:grouping val="standard"/>
        <c:varyColors val="0"/>
        <c:ser>
          <c:idx val="0"/>
          <c:order val="0"/>
          <c:tx>
            <c:strRef>
              <c:f>Sheet1!$A$2</c:f>
              <c:strCache>
                <c:ptCount val="1"/>
                <c:pt idx="0">
                  <c:v>Borrowed needles</c:v>
                </c:pt>
              </c:strCache>
            </c:strRef>
          </c:tx>
          <c:spPr>
            <a:ln w="25400" cap="rnd">
              <a:solidFill>
                <a:schemeClr val="accent1"/>
              </a:solidFill>
              <a:round/>
            </a:ln>
            <a:effectLst>
              <a:outerShdw blurRad="50800" dist="38100" dir="2700000" algn="tl" rotWithShape="0">
                <a:prstClr val="black">
                  <a:alpha val="40000"/>
                </a:prstClr>
              </a:outerShdw>
            </a:effectLst>
          </c:spPr>
          <c:marker>
            <c:symbol val="square"/>
            <c:size val="5"/>
            <c:spPr>
              <a:solidFill>
                <a:schemeClr val="accent1"/>
              </a:solidFill>
              <a:ln w="9525">
                <a:solidFill>
                  <a:schemeClr val="accent1"/>
                </a:solidFill>
              </a:ln>
              <a:effectLst>
                <a:outerShdw blurRad="50800" dist="38100" dir="2700000" algn="tl" rotWithShape="0">
                  <a:prstClr val="black">
                    <a:alpha val="40000"/>
                  </a:prstClr>
                </a:outerShdw>
              </a:effectLst>
            </c:spPr>
          </c:marker>
          <c:dLbls>
            <c:dLbl>
              <c:idx val="0"/>
              <c:layout>
                <c:manualLayout>
                  <c:x val="-2.5735296600981995E-2"/>
                  <c:y val="4.9564638557434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444-4EBD-B034-0EE2F1356CD7}"/>
                </c:ext>
              </c:extLst>
            </c:dLbl>
            <c:dLbl>
              <c:idx val="1"/>
              <c:delete val="1"/>
              <c:extLst>
                <c:ext xmlns:c15="http://schemas.microsoft.com/office/drawing/2012/chart" uri="{CE6537A1-D6FC-4f65-9D91-7224C49458BB}"/>
                <c:ext xmlns:c16="http://schemas.microsoft.com/office/drawing/2014/chart" uri="{C3380CC4-5D6E-409C-BE32-E72D297353CC}">
                  <c16:uniqueId val="{00000010-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12-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15-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16-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19-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1A-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1D-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1F-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20-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21-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25-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26-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2B-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2E-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2D-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2C-1450-4D75-8DBB-5DBB3B425928}"/>
                </c:ext>
              </c:extLst>
            </c:dLbl>
            <c:dLbl>
              <c:idx val="17"/>
              <c:delete val="1"/>
              <c:extLst>
                <c:ext xmlns:c15="http://schemas.microsoft.com/office/drawing/2012/chart" uri="{CE6537A1-D6FC-4f65-9D91-7224C49458BB}"/>
                <c:ext xmlns:c16="http://schemas.microsoft.com/office/drawing/2014/chart" uri="{C3380CC4-5D6E-409C-BE32-E72D297353CC}">
                  <c16:uniqueId val="{00000001-2A3D-4627-993E-37FD4DA867FA}"/>
                </c:ext>
              </c:extLst>
            </c:dLbl>
            <c:dLbl>
              <c:idx val="18"/>
              <c:delete val="1"/>
              <c:extLst>
                <c:ext xmlns:c15="http://schemas.microsoft.com/office/drawing/2012/chart" uri="{CE6537A1-D6FC-4f65-9D91-7224C49458BB}"/>
                <c:ext xmlns:c16="http://schemas.microsoft.com/office/drawing/2014/chart" uri="{C3380CC4-5D6E-409C-BE32-E72D297353CC}">
                  <c16:uniqueId val="{00000000-2A3D-4627-993E-37FD4DA867FA}"/>
                </c:ext>
              </c:extLst>
            </c:dLbl>
            <c:dLbl>
              <c:idx val="19"/>
              <c:delete val="1"/>
              <c:extLst>
                <c:ext xmlns:c15="http://schemas.microsoft.com/office/drawing/2012/chart" uri="{CE6537A1-D6FC-4f65-9D91-7224C49458BB}"/>
                <c:ext xmlns:c16="http://schemas.microsoft.com/office/drawing/2014/chart" uri="{C3380CC4-5D6E-409C-BE32-E72D297353CC}">
                  <c16:uniqueId val="{00000000-BDD6-4874-B78A-E88CF1587A2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Sheet1!$B$2:$U$2</c:f>
              <c:numCache>
                <c:formatCode>General</c:formatCode>
                <c:ptCount val="20"/>
                <c:pt idx="0">
                  <c:v>24</c:v>
                </c:pt>
                <c:pt idx="1">
                  <c:v>10</c:v>
                </c:pt>
                <c:pt idx="2">
                  <c:v>7</c:v>
                </c:pt>
                <c:pt idx="3">
                  <c:v>10</c:v>
                </c:pt>
                <c:pt idx="4">
                  <c:v>9</c:v>
                </c:pt>
                <c:pt idx="5">
                  <c:v>6</c:v>
                </c:pt>
                <c:pt idx="6">
                  <c:v>10</c:v>
                </c:pt>
                <c:pt idx="7">
                  <c:v>8</c:v>
                </c:pt>
                <c:pt idx="8">
                  <c:v>0</c:v>
                </c:pt>
                <c:pt idx="9">
                  <c:v>4</c:v>
                </c:pt>
                <c:pt idx="10">
                  <c:v>7</c:v>
                </c:pt>
                <c:pt idx="11">
                  <c:v>6</c:v>
                </c:pt>
                <c:pt idx="12">
                  <c:v>5</c:v>
                </c:pt>
                <c:pt idx="13">
                  <c:v>3</c:v>
                </c:pt>
                <c:pt idx="14">
                  <c:v>2</c:v>
                </c:pt>
                <c:pt idx="15">
                  <c:v>2</c:v>
                </c:pt>
                <c:pt idx="16">
                  <c:v>4</c:v>
                </c:pt>
                <c:pt idx="17">
                  <c:v>2</c:v>
                </c:pt>
                <c:pt idx="18">
                  <c:v>3</c:v>
                </c:pt>
                <c:pt idx="19">
                  <c:v>5</c:v>
                </c:pt>
              </c:numCache>
            </c:numRef>
          </c:val>
          <c:smooth val="0"/>
          <c:extLst>
            <c:ext xmlns:c16="http://schemas.microsoft.com/office/drawing/2014/chart" uri="{C3380CC4-5D6E-409C-BE32-E72D297353CC}">
              <c16:uniqueId val="{00000002-0444-4EBD-B034-0EE2F1356CD7}"/>
            </c:ext>
          </c:extLst>
        </c:ser>
        <c:ser>
          <c:idx val="1"/>
          <c:order val="1"/>
          <c:tx>
            <c:strRef>
              <c:f>Sheet1!$A$3</c:f>
              <c:strCache>
                <c:ptCount val="1"/>
                <c:pt idx="0">
                  <c:v>Lent needles</c:v>
                </c:pt>
              </c:strCache>
            </c:strRef>
          </c:tx>
          <c:spPr>
            <a:ln w="25400" cap="rnd">
              <a:solidFill>
                <a:schemeClr val="accent3"/>
              </a:solidFill>
              <a:round/>
            </a:ln>
            <a:effectLst>
              <a:outerShdw blurRad="50800" dist="38100" dir="2700000" algn="tl" rotWithShape="0">
                <a:prstClr val="black">
                  <a:alpha val="40000"/>
                </a:prstClr>
              </a:outerShdw>
            </a:effectLst>
          </c:spPr>
          <c:marker>
            <c:symbol val="square"/>
            <c:size val="5"/>
            <c:spPr>
              <a:solidFill>
                <a:schemeClr val="accent3"/>
              </a:solidFill>
              <a:ln w="9525">
                <a:solidFill>
                  <a:schemeClr val="accent3"/>
                </a:solidFill>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1-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13-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14-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17-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18-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1B-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1C-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1E-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22-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23-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24-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27-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2F-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2A-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29-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28-1450-4D75-8DBB-5DBB3B425928}"/>
                </c:ext>
              </c:extLst>
            </c:dLbl>
            <c:dLbl>
              <c:idx val="17"/>
              <c:delete val="1"/>
              <c:extLst>
                <c:ext xmlns:c15="http://schemas.microsoft.com/office/drawing/2012/chart" uri="{CE6537A1-D6FC-4f65-9D91-7224C49458BB}"/>
                <c:ext xmlns:c16="http://schemas.microsoft.com/office/drawing/2014/chart" uri="{C3380CC4-5D6E-409C-BE32-E72D297353CC}">
                  <c16:uniqueId val="{00000001-1C15-46B7-8344-9677557DECEA}"/>
                </c:ext>
              </c:extLst>
            </c:dLbl>
            <c:dLbl>
              <c:idx val="19"/>
              <c:layout>
                <c:manualLayout>
                  <c:x val="-1.2254903143324759E-3"/>
                  <c:y val="-2.99875091398938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15-46B7-8344-9677557DECE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General</c:formatCode>
                <c:ptCount val="20"/>
                <c:pt idx="0">
                  <c:v>22</c:v>
                </c:pt>
                <c:pt idx="1">
                  <c:v>14</c:v>
                </c:pt>
                <c:pt idx="2">
                  <c:v>5</c:v>
                </c:pt>
                <c:pt idx="3">
                  <c:v>14</c:v>
                </c:pt>
                <c:pt idx="4">
                  <c:v>13</c:v>
                </c:pt>
                <c:pt idx="5">
                  <c:v>11</c:v>
                </c:pt>
                <c:pt idx="6">
                  <c:v>14</c:v>
                </c:pt>
                <c:pt idx="7">
                  <c:v>12</c:v>
                </c:pt>
                <c:pt idx="8">
                  <c:v>4</c:v>
                </c:pt>
                <c:pt idx="9">
                  <c:v>4</c:v>
                </c:pt>
                <c:pt idx="10">
                  <c:v>7</c:v>
                </c:pt>
                <c:pt idx="11">
                  <c:v>14</c:v>
                </c:pt>
                <c:pt idx="12">
                  <c:v>10</c:v>
                </c:pt>
                <c:pt idx="13">
                  <c:v>6</c:v>
                </c:pt>
                <c:pt idx="14">
                  <c:v>7</c:v>
                </c:pt>
                <c:pt idx="15">
                  <c:v>7</c:v>
                </c:pt>
                <c:pt idx="16">
                  <c:v>8</c:v>
                </c:pt>
                <c:pt idx="17">
                  <c:v>10</c:v>
                </c:pt>
                <c:pt idx="18">
                  <c:v>10</c:v>
                </c:pt>
                <c:pt idx="19">
                  <c:v>8</c:v>
                </c:pt>
              </c:numCache>
            </c:numRef>
          </c:val>
          <c:smooth val="0"/>
          <c:extLst>
            <c:ext xmlns:c16="http://schemas.microsoft.com/office/drawing/2014/chart" uri="{C3380CC4-5D6E-409C-BE32-E72D297353CC}">
              <c16:uniqueId val="{00000006-0444-4EBD-B034-0EE2F1356CD7}"/>
            </c:ext>
          </c:extLst>
        </c:ser>
        <c:ser>
          <c:idx val="2"/>
          <c:order val="2"/>
          <c:tx>
            <c:strRef>
              <c:f>Sheet1!$A$4</c:f>
              <c:strCache>
                <c:ptCount val="1"/>
                <c:pt idx="0">
                  <c:v>Shared other equipment</c:v>
                </c:pt>
              </c:strCache>
            </c:strRef>
          </c:tx>
          <c:spPr>
            <a:ln w="25400" cap="rnd">
              <a:solidFill>
                <a:schemeClr val="accent5"/>
              </a:solidFill>
              <a:round/>
            </a:ln>
            <a:effectLst>
              <a:outerShdw blurRad="50800" dist="38100" dir="2700000" algn="tl" rotWithShape="0">
                <a:prstClr val="black">
                  <a:alpha val="40000"/>
                </a:prstClr>
              </a:outerShdw>
            </a:effectLst>
          </c:spPr>
          <c:marker>
            <c:symbol val="square"/>
            <c:size val="5"/>
            <c:spPr>
              <a:solidFill>
                <a:schemeClr val="accent5"/>
              </a:solidFill>
              <a:ln w="9525">
                <a:solidFill>
                  <a:schemeClr val="accent5"/>
                </a:solidFill>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444-4EBD-B034-0EE2F1356CD7}"/>
                </c:ext>
              </c:extLst>
            </c:dLbl>
            <c:dLbl>
              <c:idx val="1"/>
              <c:delete val="1"/>
              <c:extLst>
                <c:ext xmlns:c15="http://schemas.microsoft.com/office/drawing/2012/chart" uri="{CE6537A1-D6FC-4f65-9D91-7224C49458BB}"/>
                <c:ext xmlns:c16="http://schemas.microsoft.com/office/drawing/2014/chart" uri="{C3380CC4-5D6E-409C-BE32-E72D297353CC}">
                  <c16:uniqueId val="{00000000-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01-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02-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03-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04-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05-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06-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07-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08-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09-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0A-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0B-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0C-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0D-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0E-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0F-1450-4D75-8DBB-5DBB3B425928}"/>
                </c:ext>
              </c:extLst>
            </c:dLbl>
            <c:dLbl>
              <c:idx val="17"/>
              <c:delete val="1"/>
              <c:extLst>
                <c:ext xmlns:c15="http://schemas.microsoft.com/office/drawing/2012/chart" uri="{CE6537A1-D6FC-4f65-9D91-7224C49458BB}"/>
                <c:ext xmlns:c16="http://schemas.microsoft.com/office/drawing/2014/chart" uri="{C3380CC4-5D6E-409C-BE32-E72D297353CC}">
                  <c16:uniqueId val="{00000000-1C15-46B7-8344-9677557DECEA}"/>
                </c:ext>
              </c:extLst>
            </c:dLbl>
            <c:dLbl>
              <c:idx val="18"/>
              <c:layout>
                <c:manualLayout>
                  <c:x val="-1.1029412828992283E-2"/>
                  <c:y val="-3.4075689008236577E-2"/>
                </c:manualLayout>
              </c:layout>
              <c:tx>
                <c:rich>
                  <a:bodyPr/>
                  <a:lstStyle/>
                  <a:p>
                    <a:fld id="{2E712E43-D733-413D-ABDD-4A56CEE5FB8C}"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444-4EBD-B034-0EE2F1356CD7}"/>
                </c:ext>
              </c:extLst>
            </c:dLbl>
            <c:dLbl>
              <c:idx val="19"/>
              <c:layout>
                <c:manualLayout>
                  <c:x val="-1.2254903143324759E-3"/>
                  <c:y val="2.665556367990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15-46B7-8344-9677557DECE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Sheet1!$B$4:$U$4</c:f>
              <c:numCache>
                <c:formatCode>General</c:formatCode>
                <c:ptCount val="20"/>
                <c:pt idx="0">
                  <c:v>28</c:v>
                </c:pt>
                <c:pt idx="1">
                  <c:v>59</c:v>
                </c:pt>
                <c:pt idx="2">
                  <c:v>28</c:v>
                </c:pt>
                <c:pt idx="3">
                  <c:v>28</c:v>
                </c:pt>
                <c:pt idx="4">
                  <c:v>46</c:v>
                </c:pt>
                <c:pt idx="5">
                  <c:v>39</c:v>
                </c:pt>
                <c:pt idx="6">
                  <c:v>27</c:v>
                </c:pt>
                <c:pt idx="7">
                  <c:v>32</c:v>
                </c:pt>
                <c:pt idx="8">
                  <c:v>24</c:v>
                </c:pt>
                <c:pt idx="9">
                  <c:v>21</c:v>
                </c:pt>
                <c:pt idx="10">
                  <c:v>36</c:v>
                </c:pt>
                <c:pt idx="11">
                  <c:v>26</c:v>
                </c:pt>
                <c:pt idx="12">
                  <c:v>17</c:v>
                </c:pt>
                <c:pt idx="13">
                  <c:v>15</c:v>
                </c:pt>
                <c:pt idx="14">
                  <c:v>18</c:v>
                </c:pt>
                <c:pt idx="15">
                  <c:v>30</c:v>
                </c:pt>
                <c:pt idx="16">
                  <c:v>34</c:v>
                </c:pt>
                <c:pt idx="17">
                  <c:v>23</c:v>
                </c:pt>
                <c:pt idx="18">
                  <c:v>11</c:v>
                </c:pt>
                <c:pt idx="19">
                  <c:v>0</c:v>
                </c:pt>
              </c:numCache>
            </c:numRef>
          </c:val>
          <c:smooth val="0"/>
          <c:extLst>
            <c:ext xmlns:c16="http://schemas.microsoft.com/office/drawing/2014/chart" uri="{C3380CC4-5D6E-409C-BE32-E72D297353CC}">
              <c16:uniqueId val="{0000000A-0444-4EBD-B034-0EE2F1356CD7}"/>
            </c:ext>
          </c:extLst>
        </c:ser>
        <c:ser>
          <c:idx val="3"/>
          <c:order val="3"/>
          <c:tx>
            <c:strRef>
              <c:f>Sheet1!$A$5</c:f>
              <c:strCache>
                <c:ptCount val="1"/>
                <c:pt idx="0">
                  <c:v>Re-used needle</c:v>
                </c:pt>
              </c:strCache>
            </c:strRef>
          </c:tx>
          <c:spPr>
            <a:ln w="25400" cap="rnd">
              <a:solidFill>
                <a:schemeClr val="accent1">
                  <a:lumMod val="60000"/>
                </a:schemeClr>
              </a:solidFill>
              <a:round/>
            </a:ln>
            <a:effectLst>
              <a:outerShdw blurRad="50800" dist="38100" dir="2700000" algn="tl" rotWithShape="0">
                <a:prstClr val="black">
                  <a:alpha val="40000"/>
                </a:prstClr>
              </a:outerShdw>
            </a:effectLst>
          </c:spPr>
          <c:marker>
            <c:symbol val="square"/>
            <c:size val="5"/>
            <c:spPr>
              <a:solidFill>
                <a:schemeClr val="accent1">
                  <a:lumMod val="60000"/>
                </a:schemeClr>
              </a:solidFill>
              <a:ln w="9525">
                <a:solidFill>
                  <a:schemeClr val="accent1">
                    <a:lumMod val="60000"/>
                  </a:schemeClr>
                </a:solidFill>
              </a:ln>
              <a:effectLst>
                <a:outerShdw blurRad="50800" dist="38100" dir="2700000" algn="tl" rotWithShape="0">
                  <a:prstClr val="black">
                    <a:alpha val="40000"/>
                  </a:prstClr>
                </a:outerShdw>
              </a:effectLst>
            </c:spPr>
          </c:marker>
          <c:dLbls>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444-4EBD-B034-0EE2F1356CD7}"/>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444-4EBD-B034-0EE2F1356CD7}"/>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15-46B7-8344-9677557DECE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Sheet1!$B$5:$U$5</c:f>
              <c:numCache>
                <c:formatCode>General</c:formatCode>
                <c:ptCount val="20"/>
                <c:pt idx="8">
                  <c:v>47</c:v>
                </c:pt>
                <c:pt idx="9">
                  <c:v>48</c:v>
                </c:pt>
                <c:pt idx="10">
                  <c:v>53</c:v>
                </c:pt>
                <c:pt idx="11">
                  <c:v>55</c:v>
                </c:pt>
                <c:pt idx="12">
                  <c:v>40</c:v>
                </c:pt>
                <c:pt idx="13">
                  <c:v>41</c:v>
                </c:pt>
                <c:pt idx="14">
                  <c:v>43</c:v>
                </c:pt>
                <c:pt idx="15">
                  <c:v>27</c:v>
                </c:pt>
                <c:pt idx="16">
                  <c:v>40</c:v>
                </c:pt>
                <c:pt idx="17">
                  <c:v>35</c:v>
                </c:pt>
                <c:pt idx="18">
                  <c:v>31</c:v>
                </c:pt>
                <c:pt idx="19">
                  <c:v>43</c:v>
                </c:pt>
              </c:numCache>
            </c:numRef>
          </c:val>
          <c:smooth val="0"/>
          <c:extLst>
            <c:ext xmlns:c16="http://schemas.microsoft.com/office/drawing/2014/chart" uri="{C3380CC4-5D6E-409C-BE32-E72D297353CC}">
              <c16:uniqueId val="{0000000E-0444-4EBD-B034-0EE2F1356CD7}"/>
            </c:ext>
          </c:extLst>
        </c:ser>
        <c:dLbls>
          <c:showLegendKey val="0"/>
          <c:showVal val="1"/>
          <c:showCatName val="0"/>
          <c:showSerName val="0"/>
          <c:showPercent val="0"/>
          <c:showBubbleSize val="0"/>
        </c:dLbls>
        <c:marker val="1"/>
        <c:smooth val="0"/>
        <c:axId val="-2071736168"/>
        <c:axId val="-2071732520"/>
      </c:lineChart>
      <c:catAx>
        <c:axId val="-2071736168"/>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71732520"/>
        <c:crosses val="autoZero"/>
        <c:auto val="1"/>
        <c:lblAlgn val="ctr"/>
        <c:lblOffset val="100"/>
        <c:tickLblSkip val="1"/>
        <c:tickMarkSkip val="1"/>
        <c:noMultiLvlLbl val="0"/>
      </c:catAx>
      <c:valAx>
        <c:axId val="-20717325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b="1" dirty="0">
                    <a:solidFill>
                      <a:schemeClr val="tx1"/>
                    </a:solidFill>
                  </a:rPr>
                  <a:t>%SA IDRS participants</a:t>
                </a:r>
              </a:p>
            </c:rich>
          </c:tx>
          <c:layout>
            <c:manualLayout>
              <c:xMode val="edge"/>
              <c:yMode val="edge"/>
              <c:x val="0"/>
              <c:y val="0.145345375524093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a:solidFill>
              <a:schemeClr val="tx1"/>
            </a:solidFill>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7173616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105868296313706E-2"/>
          <c:y val="5.8086848054884198E-2"/>
          <c:w val="0.82003241089939849"/>
          <c:h val="0.71004738269102496"/>
        </c:manualLayout>
      </c:layout>
      <c:barChart>
        <c:barDir val="col"/>
        <c:grouping val="clustered"/>
        <c:varyColors val="0"/>
        <c:ser>
          <c:idx val="0"/>
          <c:order val="1"/>
          <c:tx>
            <c:strRef>
              <c:f>Sheet1!$A$3</c:f>
              <c:strCache>
                <c:ptCount val="1"/>
                <c:pt idx="0">
                  <c:v>% used in past 6 months</c:v>
                </c:pt>
              </c:strCache>
            </c:strRef>
          </c:tx>
          <c:spPr>
            <a:solidFill>
              <a:schemeClr val="accent1"/>
            </a:solidFill>
            <a:ln w="25400">
              <a:noFill/>
            </a:ln>
            <a:effectLst>
              <a:outerShdw blurRad="50800" dist="38100" dir="2700000" algn="tl" rotWithShape="0">
                <a:prstClr val="black">
                  <a:alpha val="40000"/>
                </a:prstClr>
              </a:outerShdw>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28-4E1B-A88D-FAD4DDC5410D}"/>
                </c:ext>
              </c:extLst>
            </c:dLbl>
            <c:dLbl>
              <c:idx val="18"/>
              <c:layout>
                <c:manualLayout>
                  <c:x val="-1.2077294685990338E-3"/>
                  <c:y val="-3.3449572793645105E-2"/>
                </c:manualLayout>
              </c:layout>
              <c:tx>
                <c:rich>
                  <a:bodyPr/>
                  <a:lstStyle/>
                  <a:p>
                    <a:fld id="{EF213AFD-C1AF-4501-A46D-114F8C3BEDBE}" type="VALUE">
                      <a:rPr lang="en-US" smtClean="0"/>
                      <a:pPr/>
                      <a:t>[VALUE]</a:t>
                    </a:fld>
                    <a:endParaRPr lang="en-AU"/>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228-4E1B-A88D-FAD4DDC5410D}"/>
                </c:ext>
              </c:extLst>
            </c:dLbl>
            <c:dLbl>
              <c:idx val="19"/>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8B-472C-92E4-A149E276A85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0</c:formatCode>
                <c:ptCount val="20"/>
                <c:pt idx="0">
                  <c:v>73</c:v>
                </c:pt>
                <c:pt idx="1">
                  <c:v>65</c:v>
                </c:pt>
                <c:pt idx="2">
                  <c:v>48</c:v>
                </c:pt>
                <c:pt idx="3">
                  <c:v>55</c:v>
                </c:pt>
                <c:pt idx="4">
                  <c:v>60</c:v>
                </c:pt>
                <c:pt idx="5">
                  <c:v>61</c:v>
                </c:pt>
                <c:pt idx="6">
                  <c:v>60</c:v>
                </c:pt>
                <c:pt idx="7">
                  <c:v>67</c:v>
                </c:pt>
                <c:pt idx="8">
                  <c:v>51</c:v>
                </c:pt>
                <c:pt idx="9">
                  <c:v>72</c:v>
                </c:pt>
                <c:pt idx="10">
                  <c:v>64</c:v>
                </c:pt>
                <c:pt idx="11">
                  <c:v>57</c:v>
                </c:pt>
                <c:pt idx="12">
                  <c:v>52</c:v>
                </c:pt>
                <c:pt idx="13">
                  <c:v>41</c:v>
                </c:pt>
                <c:pt idx="14">
                  <c:v>43</c:v>
                </c:pt>
                <c:pt idx="15">
                  <c:v>49</c:v>
                </c:pt>
                <c:pt idx="16">
                  <c:v>37</c:v>
                </c:pt>
                <c:pt idx="17">
                  <c:v>52</c:v>
                </c:pt>
                <c:pt idx="18">
                  <c:v>35</c:v>
                </c:pt>
                <c:pt idx="19">
                  <c:v>28</c:v>
                </c:pt>
              </c:numCache>
            </c:numRef>
          </c:val>
          <c:extLst>
            <c:ext xmlns:c16="http://schemas.microsoft.com/office/drawing/2014/chart" uri="{C3380CC4-5D6E-409C-BE32-E72D297353CC}">
              <c16:uniqueId val="{00000000-36B4-4505-A4E8-2B067AD7DBBC}"/>
            </c:ext>
          </c:extLst>
        </c:ser>
        <c:dLbls>
          <c:showLegendKey val="0"/>
          <c:showVal val="1"/>
          <c:showCatName val="0"/>
          <c:showSerName val="0"/>
          <c:showPercent val="0"/>
          <c:showBubbleSize val="0"/>
        </c:dLbls>
        <c:gapWidth val="150"/>
        <c:axId val="1117406320"/>
        <c:axId val="1117406976"/>
      </c:barChart>
      <c:lineChart>
        <c:grouping val="standard"/>
        <c:varyColors val="0"/>
        <c:ser>
          <c:idx val="1"/>
          <c:order val="0"/>
          <c:tx>
            <c:strRef>
              <c:f>Sheet1!$A$2</c:f>
              <c:strCache>
                <c:ptCount val="1"/>
                <c:pt idx="0">
                  <c:v>Median frequency of use (days)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B4-4505-A4E8-2B067AD7DBBC}"/>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6B4-4505-A4E8-2B067AD7DBBC}"/>
                </c:ext>
              </c:extLst>
            </c:dLbl>
            <c:dLbl>
              <c:idx val="19"/>
              <c:tx>
                <c:rich>
                  <a:bodyPr/>
                  <a:lstStyle/>
                  <a:p>
                    <a:fld id="{4B2FC3CD-A152-47BE-BEF1-59BA6C2BFC23}" type="VALUE">
                      <a:rPr lang="en-US" smtClean="0"/>
                      <a:pPr/>
                      <a:t>[VALUE]</a:t>
                    </a:fld>
                    <a:r>
                      <a:rPr lang="en-US" dirty="0"/>
                      <a:t>*</a:t>
                    </a:r>
                  </a:p>
                </c:rich>
              </c:tx>
              <c:dLblPos val="b"/>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98B-472C-92E4-A149E276A85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Sheet1!$B$2:$U$2</c:f>
              <c:numCache>
                <c:formatCode>General</c:formatCode>
                <c:ptCount val="20"/>
                <c:pt idx="0">
                  <c:v>60</c:v>
                </c:pt>
                <c:pt idx="1">
                  <c:v>30</c:v>
                </c:pt>
                <c:pt idx="2">
                  <c:v>24</c:v>
                </c:pt>
                <c:pt idx="3">
                  <c:v>72</c:v>
                </c:pt>
                <c:pt idx="4">
                  <c:v>48</c:v>
                </c:pt>
                <c:pt idx="5">
                  <c:v>28</c:v>
                </c:pt>
                <c:pt idx="6">
                  <c:v>19</c:v>
                </c:pt>
                <c:pt idx="7">
                  <c:v>48</c:v>
                </c:pt>
                <c:pt idx="8">
                  <c:v>48</c:v>
                </c:pt>
                <c:pt idx="9">
                  <c:v>30</c:v>
                </c:pt>
                <c:pt idx="10">
                  <c:v>24</c:v>
                </c:pt>
                <c:pt idx="11">
                  <c:v>72</c:v>
                </c:pt>
                <c:pt idx="12">
                  <c:v>48</c:v>
                </c:pt>
                <c:pt idx="13">
                  <c:v>72</c:v>
                </c:pt>
                <c:pt idx="14">
                  <c:v>108</c:v>
                </c:pt>
                <c:pt idx="15">
                  <c:v>72</c:v>
                </c:pt>
                <c:pt idx="16">
                  <c:v>75</c:v>
                </c:pt>
                <c:pt idx="17">
                  <c:v>61</c:v>
                </c:pt>
                <c:pt idx="18">
                  <c:v>75</c:v>
                </c:pt>
                <c:pt idx="19">
                  <c:v>24</c:v>
                </c:pt>
              </c:numCache>
            </c:numRef>
          </c:val>
          <c:smooth val="0"/>
          <c:extLst>
            <c:ext xmlns:c16="http://schemas.microsoft.com/office/drawing/2014/chart" uri="{C3380CC4-5D6E-409C-BE32-E72D297353CC}">
              <c16:uniqueId val="{00000014-36B4-4505-A4E8-2B067AD7DBBC}"/>
            </c:ext>
          </c:extLst>
        </c:ser>
        <c:dLbls>
          <c:showLegendKey val="0"/>
          <c:showVal val="1"/>
          <c:showCatName val="0"/>
          <c:showSerName val="0"/>
          <c:showPercent val="0"/>
          <c:showBubbleSize val="0"/>
        </c:dLbls>
        <c:marker val="1"/>
        <c:smooth val="0"/>
        <c:axId val="1117404680"/>
        <c:axId val="1117405008"/>
      </c:lineChart>
      <c:valAx>
        <c:axId val="111740697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0"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crossAx val="1117406320"/>
        <c:crosses val="autoZero"/>
        <c:crossBetween val="between"/>
      </c:valAx>
      <c:catAx>
        <c:axId val="111740632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1117406976"/>
        <c:crosses val="autoZero"/>
        <c:auto val="0"/>
        <c:lblAlgn val="ctr"/>
        <c:lblOffset val="100"/>
        <c:noMultiLvlLbl val="0"/>
      </c:catAx>
      <c:valAx>
        <c:axId val="1117405008"/>
        <c:scaling>
          <c:orientation val="minMax"/>
          <c:max val="180"/>
        </c:scaling>
        <c:delete val="0"/>
        <c:axPos val="r"/>
        <c:title>
          <c:tx>
            <c:rich>
              <a:bodyPr rot="-5400000" spcFirstLastPara="1" vertOverflow="ellipsis" vert="horz" wrap="square" anchor="ctr" anchorCtr="1"/>
              <a:lstStyle/>
              <a:p>
                <a:pPr>
                  <a:defRPr sz="1600" b="0" i="0" u="none" strike="noStrike" kern="1200" baseline="0">
                    <a:solidFill>
                      <a:srgbClr val="000000"/>
                    </a:solidFill>
                    <a:latin typeface="Arial"/>
                    <a:ea typeface="Arial"/>
                    <a:cs typeface="Arial"/>
                  </a:defRPr>
                </a:pPr>
                <a:r>
                  <a:rPr lang="en-AU" b="1" dirty="0"/>
                  <a:t>Median days</a:t>
                </a:r>
              </a:p>
            </c:rich>
          </c:tx>
          <c:layout>
            <c:manualLayout>
              <c:xMode val="edge"/>
              <c:yMode val="edge"/>
              <c:x val="0.95928633361295357"/>
              <c:y val="0.23359627741285915"/>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crossAx val="1117404680"/>
        <c:crosses val="max"/>
        <c:crossBetween val="between"/>
      </c:valAx>
      <c:catAx>
        <c:axId val="1117404680"/>
        <c:scaling>
          <c:orientation val="minMax"/>
        </c:scaling>
        <c:delete val="1"/>
        <c:axPos val="b"/>
        <c:numFmt formatCode="General" sourceLinked="1"/>
        <c:majorTickMark val="out"/>
        <c:minorTickMark val="none"/>
        <c:tickLblPos val="nextTo"/>
        <c:crossAx val="1117405008"/>
        <c:crosses val="autoZero"/>
        <c:auto val="0"/>
        <c:lblAlgn val="ctr"/>
        <c:lblOffset val="100"/>
        <c:noMultiLvlLbl val="0"/>
      </c:catAx>
      <c:spPr>
        <a:noFill/>
        <a:ln w="22317">
          <a:noFill/>
        </a:ln>
        <a:effectLst/>
      </c:spPr>
    </c:plotArea>
    <c:legend>
      <c:legendPos val="b"/>
      <c:overlay val="0"/>
      <c:spPr>
        <a:solidFill>
          <a:srgbClr val="FFFFFF"/>
        </a:solidFill>
        <a:ln w="278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742855129685971E-2"/>
          <c:y val="4.4265593561368208E-2"/>
          <c:w val="0.88182047713834433"/>
          <c:h val="0.5539355819959125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7F89-41BF-AD09-74F5238D300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Artery injection</c:v>
                </c:pt>
                <c:pt idx="1">
                  <c:v>% Nerve damage</c:v>
                </c:pt>
                <c:pt idx="2">
                  <c:v>% Any thrombosis</c:v>
                </c:pt>
                <c:pt idx="3">
                  <c:v>% Septic arthritis</c:v>
                </c:pt>
                <c:pt idx="4">
                  <c:v>% Infection/abscess</c:v>
                </c:pt>
                <c:pt idx="5">
                  <c:v>% Dirty hit</c:v>
                </c:pt>
                <c:pt idx="6">
                  <c:v>% Any injection related problem</c:v>
                </c:pt>
              </c:strCache>
            </c:strRef>
          </c:cat>
          <c:val>
            <c:numRef>
              <c:f>Sheet1!$B$2:$B$8</c:f>
              <c:numCache>
                <c:formatCode>General</c:formatCode>
                <c:ptCount val="7"/>
                <c:pt idx="0">
                  <c:v>16</c:v>
                </c:pt>
                <c:pt idx="1">
                  <c:v>20</c:v>
                </c:pt>
                <c:pt idx="2">
                  <c:v>6</c:v>
                </c:pt>
                <c:pt idx="3">
                  <c:v>0</c:v>
                </c:pt>
                <c:pt idx="4">
                  <c:v>8</c:v>
                </c:pt>
                <c:pt idx="5">
                  <c:v>29</c:v>
                </c:pt>
                <c:pt idx="6">
                  <c:v>51</c:v>
                </c:pt>
              </c:numCache>
            </c:numRef>
          </c:val>
          <c:extLst>
            <c:ext xmlns:c16="http://schemas.microsoft.com/office/drawing/2014/chart" uri="{C3380CC4-5D6E-409C-BE32-E72D297353CC}">
              <c16:uniqueId val="{00000001-7F89-41BF-AD09-74F5238D300B}"/>
            </c:ext>
          </c:extLst>
        </c:ser>
        <c:ser>
          <c:idx val="1"/>
          <c:order val="1"/>
          <c:tx>
            <c:strRef>
              <c:f>Sheet1!$C$1</c:f>
              <c:strCache>
                <c:ptCount val="1"/>
                <c:pt idx="0">
                  <c:v>Series 2</c:v>
                </c:pt>
              </c:strCache>
            </c:strRef>
          </c:tx>
          <c:spPr>
            <a:solidFill>
              <a:schemeClr val="accent2"/>
            </a:solidFill>
            <a:ln>
              <a:noFill/>
            </a:ln>
            <a:effectLst/>
          </c:spPr>
          <c:invertIfNegative val="0"/>
          <c:cat>
            <c:strRef>
              <c:f>Sheet1!$A$2:$A$8</c:f>
              <c:strCache>
                <c:ptCount val="7"/>
                <c:pt idx="0">
                  <c:v>% Artery injection</c:v>
                </c:pt>
                <c:pt idx="1">
                  <c:v>% Nerve damage</c:v>
                </c:pt>
                <c:pt idx="2">
                  <c:v>% Any thrombosis</c:v>
                </c:pt>
                <c:pt idx="3">
                  <c:v>% Septic arthritis</c:v>
                </c:pt>
                <c:pt idx="4">
                  <c:v>% Infection/abscess</c:v>
                </c:pt>
                <c:pt idx="5">
                  <c:v>% Dirty hit</c:v>
                </c:pt>
                <c:pt idx="6">
                  <c:v>% Any injection related problem</c:v>
                </c:pt>
              </c:strCache>
            </c:strRef>
          </c:cat>
          <c:val>
            <c:numRef>
              <c:f>Sheet1!$C$2:$C$8</c:f>
              <c:numCache>
                <c:formatCode>General</c:formatCode>
                <c:ptCount val="7"/>
              </c:numCache>
            </c:numRef>
          </c:val>
          <c:extLst>
            <c:ext xmlns:c16="http://schemas.microsoft.com/office/drawing/2014/chart" uri="{C3380CC4-5D6E-409C-BE32-E72D297353CC}">
              <c16:uniqueId val="{00000002-7F89-41BF-AD09-74F5238D300B}"/>
            </c:ext>
          </c:extLst>
        </c:ser>
        <c:ser>
          <c:idx val="2"/>
          <c:order val="2"/>
          <c:tx>
            <c:strRef>
              <c:f>Sheet1!$D$1</c:f>
              <c:strCache>
                <c:ptCount val="1"/>
                <c:pt idx="0">
                  <c:v>Series 3</c:v>
                </c:pt>
              </c:strCache>
            </c:strRef>
          </c:tx>
          <c:spPr>
            <a:solidFill>
              <a:schemeClr val="accent3"/>
            </a:solidFill>
            <a:ln>
              <a:noFill/>
            </a:ln>
            <a:effectLst/>
          </c:spPr>
          <c:invertIfNegative val="0"/>
          <c:cat>
            <c:strRef>
              <c:f>Sheet1!$A$2:$A$8</c:f>
              <c:strCache>
                <c:ptCount val="7"/>
                <c:pt idx="0">
                  <c:v>% Artery injection</c:v>
                </c:pt>
                <c:pt idx="1">
                  <c:v>% Nerve damage</c:v>
                </c:pt>
                <c:pt idx="2">
                  <c:v>% Any thrombosis</c:v>
                </c:pt>
                <c:pt idx="3">
                  <c:v>% Septic arthritis</c:v>
                </c:pt>
                <c:pt idx="4">
                  <c:v>% Infection/abscess</c:v>
                </c:pt>
                <c:pt idx="5">
                  <c:v>% Dirty hit</c:v>
                </c:pt>
                <c:pt idx="6">
                  <c:v>% Any injection related problem</c:v>
                </c:pt>
              </c:strCache>
            </c:strRef>
          </c:cat>
          <c:val>
            <c:numRef>
              <c:f>Sheet1!$D$2:$D$8</c:f>
              <c:numCache>
                <c:formatCode>General</c:formatCode>
                <c:ptCount val="7"/>
              </c:numCache>
            </c:numRef>
          </c:val>
          <c:extLst>
            <c:ext xmlns:c16="http://schemas.microsoft.com/office/drawing/2014/chart" uri="{C3380CC4-5D6E-409C-BE32-E72D297353CC}">
              <c16:uniqueId val="{00000003-7F89-41BF-AD09-74F5238D300B}"/>
            </c:ext>
          </c:extLst>
        </c:ser>
        <c:dLbls>
          <c:showLegendKey val="0"/>
          <c:showVal val="0"/>
          <c:showCatName val="0"/>
          <c:showSerName val="0"/>
          <c:showPercent val="0"/>
          <c:showBubbleSize val="0"/>
        </c:dLbls>
        <c:gapWidth val="219"/>
        <c:overlap val="-27"/>
        <c:axId val="813347144"/>
        <c:axId val="813346488"/>
      </c:barChart>
      <c:catAx>
        <c:axId val="813347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3346488"/>
        <c:crosses val="autoZero"/>
        <c:auto val="1"/>
        <c:lblAlgn val="ctr"/>
        <c:lblOffset val="100"/>
        <c:noMultiLvlLbl val="0"/>
      </c:catAx>
      <c:valAx>
        <c:axId val="813346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AU" sz="1400" b="1">
                    <a:solidFill>
                      <a:sysClr val="windowText" lastClr="000000"/>
                    </a:solidFill>
                    <a:latin typeface="Arial" panose="020B0604020202020204" pitchFamily="34" charset="0"/>
                    <a:cs typeface="Arial" panose="020B0604020202020204" pitchFamily="34" charset="0"/>
                  </a:rPr>
                  <a:t>% SA</a:t>
                </a:r>
                <a:r>
                  <a:rPr lang="en-AU" sz="1400" b="1" baseline="0">
                    <a:solidFill>
                      <a:sysClr val="windowText" lastClr="000000"/>
                    </a:solidFill>
                    <a:latin typeface="Arial" panose="020B0604020202020204" pitchFamily="34" charset="0"/>
                    <a:cs typeface="Arial" panose="020B0604020202020204" pitchFamily="34" charset="0"/>
                  </a:rPr>
                  <a:t> IRDRS Participants</a:t>
                </a:r>
                <a:endParaRPr lang="en-AU" sz="1400" b="1">
                  <a:solidFill>
                    <a:sysClr val="windowText" lastClr="000000"/>
                  </a:solidFill>
                  <a:latin typeface="Arial" panose="020B0604020202020204" pitchFamily="34" charset="0"/>
                  <a:cs typeface="Arial" panose="020B0604020202020204" pitchFamily="34" charset="0"/>
                </a:endParaRPr>
              </a:p>
            </c:rich>
          </c:tx>
          <c:layout>
            <c:manualLayout>
              <c:xMode val="edge"/>
              <c:yMode val="edge"/>
              <c:x val="1.3699797592415042E-2"/>
              <c:y val="0.1143319761086202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13347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37729758666"/>
          <c:y val="5.9870828450232699E-2"/>
          <c:w val="0.87662258694400497"/>
          <c:h val="0.68884368892032788"/>
        </c:manualLayout>
      </c:layout>
      <c:barChart>
        <c:barDir val="col"/>
        <c:grouping val="stacked"/>
        <c:varyColors val="0"/>
        <c:ser>
          <c:idx val="0"/>
          <c:order val="0"/>
          <c:tx>
            <c:strRef>
              <c:f>Sheet1!$A$2</c:f>
              <c:strCache>
                <c:ptCount val="1"/>
                <c:pt idx="0">
                  <c:v>Attendance</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Sheet1!$B$2:$Q$2</c:f>
              <c:numCache>
                <c:formatCode>General</c:formatCode>
                <c:ptCount val="16"/>
                <c:pt idx="0">
                  <c:v>32</c:v>
                </c:pt>
                <c:pt idx="1">
                  <c:v>44</c:v>
                </c:pt>
                <c:pt idx="2">
                  <c:v>30</c:v>
                </c:pt>
                <c:pt idx="3">
                  <c:v>30</c:v>
                </c:pt>
                <c:pt idx="4">
                  <c:v>30</c:v>
                </c:pt>
                <c:pt idx="5">
                  <c:v>24</c:v>
                </c:pt>
                <c:pt idx="6">
                  <c:v>43</c:v>
                </c:pt>
                <c:pt idx="7">
                  <c:v>26</c:v>
                </c:pt>
                <c:pt idx="8">
                  <c:v>18</c:v>
                </c:pt>
                <c:pt idx="9">
                  <c:v>35</c:v>
                </c:pt>
                <c:pt idx="10">
                  <c:v>19</c:v>
                </c:pt>
                <c:pt idx="11">
                  <c:v>35</c:v>
                </c:pt>
                <c:pt idx="12">
                  <c:v>32</c:v>
                </c:pt>
                <c:pt idx="13">
                  <c:v>25</c:v>
                </c:pt>
                <c:pt idx="14">
                  <c:v>27</c:v>
                </c:pt>
                <c:pt idx="15">
                  <c:v>25</c:v>
                </c:pt>
              </c:numCache>
            </c:numRef>
          </c:val>
          <c:extLst>
            <c:ext xmlns:c16="http://schemas.microsoft.com/office/drawing/2014/chart" uri="{C3380CC4-5D6E-409C-BE32-E72D297353CC}">
              <c16:uniqueId val="{00000000-E9C7-4376-9BCB-F73D85724A91}"/>
            </c:ext>
          </c:extLst>
        </c:ser>
        <c:ser>
          <c:idx val="1"/>
          <c:order val="1"/>
          <c:tx>
            <c:strRef>
              <c:f>Sheet1!$A$3</c:f>
              <c:strCache>
                <c:ptCount val="1"/>
                <c:pt idx="0">
                  <c:v>No attendance</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Sheet1!$B$1:$Q$1</c:f>
              <c:numCache>
                <c:formatCode>General</c:formatCode>
                <c:ptCount val="16"/>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numCache>
            </c:numRef>
          </c:cat>
          <c:val>
            <c:numRef>
              <c:f>Sheet1!$B$3:$Q$3</c:f>
              <c:numCache>
                <c:formatCode>General</c:formatCode>
                <c:ptCount val="16"/>
                <c:pt idx="0">
                  <c:v>15</c:v>
                </c:pt>
                <c:pt idx="1">
                  <c:v>15</c:v>
                </c:pt>
                <c:pt idx="2">
                  <c:v>13</c:v>
                </c:pt>
                <c:pt idx="3">
                  <c:v>6</c:v>
                </c:pt>
                <c:pt idx="4">
                  <c:v>17</c:v>
                </c:pt>
                <c:pt idx="5">
                  <c:v>17</c:v>
                </c:pt>
                <c:pt idx="6">
                  <c:v>17</c:v>
                </c:pt>
                <c:pt idx="7">
                  <c:v>8</c:v>
                </c:pt>
                <c:pt idx="8">
                  <c:v>28</c:v>
                </c:pt>
                <c:pt idx="9">
                  <c:v>12</c:v>
                </c:pt>
                <c:pt idx="10">
                  <c:v>11</c:v>
                </c:pt>
                <c:pt idx="11">
                  <c:v>16</c:v>
                </c:pt>
                <c:pt idx="12">
                  <c:v>17</c:v>
                </c:pt>
                <c:pt idx="13">
                  <c:v>15</c:v>
                </c:pt>
                <c:pt idx="14">
                  <c:v>12</c:v>
                </c:pt>
                <c:pt idx="15">
                  <c:v>20</c:v>
                </c:pt>
              </c:numCache>
            </c:numRef>
          </c:val>
          <c:extLst>
            <c:ext xmlns:c16="http://schemas.microsoft.com/office/drawing/2014/chart" uri="{C3380CC4-5D6E-409C-BE32-E72D297353CC}">
              <c16:uniqueId val="{00000001-E9C7-4376-9BCB-F73D85724A91}"/>
            </c:ext>
          </c:extLst>
        </c:ser>
        <c:dLbls>
          <c:showLegendKey val="0"/>
          <c:showVal val="1"/>
          <c:showCatName val="0"/>
          <c:showSerName val="0"/>
          <c:showPercent val="0"/>
          <c:showBubbleSize val="0"/>
        </c:dLbls>
        <c:gapWidth val="150"/>
        <c:overlap val="100"/>
        <c:axId val="-2121696920"/>
        <c:axId val="-2121693560"/>
      </c:barChart>
      <c:catAx>
        <c:axId val="-21216969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693560"/>
        <c:crosses val="autoZero"/>
        <c:auto val="1"/>
        <c:lblAlgn val="ctr"/>
        <c:lblOffset val="100"/>
        <c:noMultiLvlLbl val="0"/>
      </c:catAx>
      <c:valAx>
        <c:axId val="-212169356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layout>
            <c:manualLayout>
              <c:xMode val="edge"/>
              <c:yMode val="edge"/>
              <c:x val="1.8871273570102189E-2"/>
              <c:y val="0.1387410820964440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696920"/>
        <c:crosses val="autoZero"/>
        <c:crossBetween val="between"/>
      </c:valAx>
      <c:spPr>
        <a:noFill/>
        <a:ln>
          <a:noFill/>
        </a:ln>
        <a:effectLst/>
      </c:spPr>
    </c:plotArea>
    <c:legend>
      <c:legendPos val="b"/>
      <c:layout>
        <c:manualLayout>
          <c:xMode val="edge"/>
          <c:yMode val="edge"/>
          <c:x val="0.34025501864084801"/>
          <c:y val="0.91338722075628875"/>
          <c:w val="0.3244689578277154"/>
          <c:h val="7.687962851552590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348837209303E-2"/>
          <c:y val="4.5045045045045001E-2"/>
          <c:w val="0.91630312654360402"/>
          <c:h val="0.70658197752507901"/>
        </c:manualLayout>
      </c:layout>
      <c:lineChart>
        <c:grouping val="standard"/>
        <c:varyColors val="0"/>
        <c:ser>
          <c:idx val="0"/>
          <c:order val="0"/>
          <c:tx>
            <c:strRef>
              <c:f>Sheet1!$A$2:$B$2</c:f>
              <c:strCache>
                <c:ptCount val="2"/>
                <c:pt idx="0">
                  <c:v>Property crime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C2-42EF-B6B8-35FA9A784B2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C2-42EF-B6B8-35FA9A784B29}"/>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258-4B98-956D-5BE11AB5EB4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Sheet1!$C$1:$X$1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Sheet1!$C$2:$X$2</c:f>
              <c:numCache>
                <c:formatCode>General</c:formatCode>
                <c:ptCount val="20"/>
                <c:pt idx="0">
                  <c:v>21</c:v>
                </c:pt>
                <c:pt idx="1">
                  <c:v>14</c:v>
                </c:pt>
                <c:pt idx="2">
                  <c:v>18</c:v>
                </c:pt>
                <c:pt idx="3">
                  <c:v>11</c:v>
                </c:pt>
                <c:pt idx="4">
                  <c:v>14</c:v>
                </c:pt>
                <c:pt idx="5">
                  <c:v>19</c:v>
                </c:pt>
                <c:pt idx="6">
                  <c:v>15</c:v>
                </c:pt>
                <c:pt idx="7">
                  <c:v>15</c:v>
                </c:pt>
                <c:pt idx="8">
                  <c:v>10</c:v>
                </c:pt>
                <c:pt idx="9">
                  <c:v>10</c:v>
                </c:pt>
                <c:pt idx="10">
                  <c:v>14</c:v>
                </c:pt>
                <c:pt idx="11">
                  <c:v>19</c:v>
                </c:pt>
                <c:pt idx="12">
                  <c:v>18</c:v>
                </c:pt>
                <c:pt idx="13">
                  <c:v>17</c:v>
                </c:pt>
                <c:pt idx="14">
                  <c:v>9</c:v>
                </c:pt>
                <c:pt idx="15">
                  <c:v>11</c:v>
                </c:pt>
                <c:pt idx="16">
                  <c:v>19</c:v>
                </c:pt>
                <c:pt idx="17">
                  <c:v>13</c:v>
                </c:pt>
                <c:pt idx="18">
                  <c:v>11</c:v>
                </c:pt>
                <c:pt idx="19">
                  <c:v>12</c:v>
                </c:pt>
              </c:numCache>
            </c:numRef>
          </c:val>
          <c:smooth val="0"/>
          <c:extLst>
            <c:ext xmlns:c16="http://schemas.microsoft.com/office/drawing/2014/chart" uri="{C3380CC4-5D6E-409C-BE32-E72D297353CC}">
              <c16:uniqueId val="{00000003-48C2-42EF-B6B8-35FA9A784B29}"/>
            </c:ext>
          </c:extLst>
        </c:ser>
        <c:ser>
          <c:idx val="1"/>
          <c:order val="1"/>
          <c:tx>
            <c:strRef>
              <c:f>Sheet1!$A$3:$B$3</c:f>
              <c:strCache>
                <c:ptCount val="2"/>
                <c:pt idx="0">
                  <c:v>Drug dealing</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C2-42EF-B6B8-35FA9A784B2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C2-42EF-B6B8-35FA9A784B29}"/>
                </c:ext>
              </c:extLst>
            </c:dLbl>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258-4B98-956D-5BE11AB5EB4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Sheet1!$C$1:$X$1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Sheet1!$C$3:$X$3</c:f>
              <c:numCache>
                <c:formatCode>General</c:formatCode>
                <c:ptCount val="20"/>
                <c:pt idx="0">
                  <c:v>41</c:v>
                </c:pt>
                <c:pt idx="1">
                  <c:v>31</c:v>
                </c:pt>
                <c:pt idx="2">
                  <c:v>36</c:v>
                </c:pt>
                <c:pt idx="3">
                  <c:v>28</c:v>
                </c:pt>
                <c:pt idx="4">
                  <c:v>31</c:v>
                </c:pt>
                <c:pt idx="5">
                  <c:v>33</c:v>
                </c:pt>
                <c:pt idx="6">
                  <c:v>25</c:v>
                </c:pt>
                <c:pt idx="7">
                  <c:v>22</c:v>
                </c:pt>
                <c:pt idx="8">
                  <c:v>15</c:v>
                </c:pt>
                <c:pt idx="9">
                  <c:v>20</c:v>
                </c:pt>
                <c:pt idx="10">
                  <c:v>18</c:v>
                </c:pt>
                <c:pt idx="11">
                  <c:v>21</c:v>
                </c:pt>
                <c:pt idx="12">
                  <c:v>25</c:v>
                </c:pt>
                <c:pt idx="13">
                  <c:v>25</c:v>
                </c:pt>
                <c:pt idx="14">
                  <c:v>25</c:v>
                </c:pt>
                <c:pt idx="15">
                  <c:v>23</c:v>
                </c:pt>
                <c:pt idx="16">
                  <c:v>29</c:v>
                </c:pt>
                <c:pt idx="17">
                  <c:v>34</c:v>
                </c:pt>
                <c:pt idx="18">
                  <c:v>22</c:v>
                </c:pt>
                <c:pt idx="19">
                  <c:v>31</c:v>
                </c:pt>
              </c:numCache>
            </c:numRef>
          </c:val>
          <c:smooth val="0"/>
          <c:extLst>
            <c:ext xmlns:c16="http://schemas.microsoft.com/office/drawing/2014/chart" uri="{C3380CC4-5D6E-409C-BE32-E72D297353CC}">
              <c16:uniqueId val="{00000007-48C2-42EF-B6B8-35FA9A784B29}"/>
            </c:ext>
          </c:extLst>
        </c:ser>
        <c:ser>
          <c:idx val="2"/>
          <c:order val="2"/>
          <c:tx>
            <c:strRef>
              <c:f>Sheet1!$A$4:$B$4</c:f>
              <c:strCache>
                <c:ptCount val="2"/>
                <c:pt idx="0">
                  <c:v>Fraud</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5"/>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1-413B-4F19-A621-2596C5320738}"/>
                </c:ext>
              </c:extLst>
            </c:dLbl>
            <c:dLbl>
              <c:idx val="2"/>
              <c:delete val="1"/>
              <c:extLst>
                <c:ext xmlns:c15="http://schemas.microsoft.com/office/drawing/2012/chart" uri="{CE6537A1-D6FC-4f65-9D91-7224C49458BB}"/>
                <c:ext xmlns:c16="http://schemas.microsoft.com/office/drawing/2014/chart" uri="{C3380CC4-5D6E-409C-BE32-E72D297353CC}">
                  <c16:uniqueId val="{00000003-413B-4F19-A621-2596C5320738}"/>
                </c:ext>
              </c:extLst>
            </c:dLbl>
            <c:dLbl>
              <c:idx val="3"/>
              <c:delete val="1"/>
              <c:extLst>
                <c:ext xmlns:c15="http://schemas.microsoft.com/office/drawing/2012/chart" uri="{CE6537A1-D6FC-4f65-9D91-7224C49458BB}"/>
                <c:ext xmlns:c16="http://schemas.microsoft.com/office/drawing/2014/chart" uri="{C3380CC4-5D6E-409C-BE32-E72D297353CC}">
                  <c16:uniqueId val="{00000004-413B-4F19-A621-2596C5320738}"/>
                </c:ext>
              </c:extLst>
            </c:dLbl>
            <c:dLbl>
              <c:idx val="4"/>
              <c:delete val="1"/>
              <c:extLst>
                <c:ext xmlns:c15="http://schemas.microsoft.com/office/drawing/2012/chart" uri="{CE6537A1-D6FC-4f65-9D91-7224C49458BB}"/>
                <c:ext xmlns:c16="http://schemas.microsoft.com/office/drawing/2014/chart" uri="{C3380CC4-5D6E-409C-BE32-E72D297353CC}">
                  <c16:uniqueId val="{00000006-413B-4F19-A621-2596C5320738}"/>
                </c:ext>
              </c:extLst>
            </c:dLbl>
            <c:dLbl>
              <c:idx val="5"/>
              <c:delete val="1"/>
              <c:extLst>
                <c:ext xmlns:c15="http://schemas.microsoft.com/office/drawing/2012/chart" uri="{CE6537A1-D6FC-4f65-9D91-7224C49458BB}"/>
                <c:ext xmlns:c16="http://schemas.microsoft.com/office/drawing/2014/chart" uri="{C3380CC4-5D6E-409C-BE32-E72D297353CC}">
                  <c16:uniqueId val="{00000009-413B-4F19-A621-2596C5320738}"/>
                </c:ext>
              </c:extLst>
            </c:dLbl>
            <c:dLbl>
              <c:idx val="6"/>
              <c:delete val="1"/>
              <c:extLst>
                <c:ext xmlns:c15="http://schemas.microsoft.com/office/drawing/2012/chart" uri="{CE6537A1-D6FC-4f65-9D91-7224C49458BB}"/>
                <c:ext xmlns:c16="http://schemas.microsoft.com/office/drawing/2014/chart" uri="{C3380CC4-5D6E-409C-BE32-E72D297353CC}">
                  <c16:uniqueId val="{0000000B-413B-4F19-A621-2596C5320738}"/>
                </c:ext>
              </c:extLst>
            </c:dLbl>
            <c:dLbl>
              <c:idx val="7"/>
              <c:delete val="1"/>
              <c:extLst>
                <c:ext xmlns:c15="http://schemas.microsoft.com/office/drawing/2012/chart" uri="{CE6537A1-D6FC-4f65-9D91-7224C49458BB}"/>
                <c:ext xmlns:c16="http://schemas.microsoft.com/office/drawing/2014/chart" uri="{C3380CC4-5D6E-409C-BE32-E72D297353CC}">
                  <c16:uniqueId val="{0000000E-413B-4F19-A621-2596C5320738}"/>
                </c:ext>
              </c:extLst>
            </c:dLbl>
            <c:dLbl>
              <c:idx val="8"/>
              <c:delete val="1"/>
              <c:extLst>
                <c:ext xmlns:c15="http://schemas.microsoft.com/office/drawing/2012/chart" uri="{CE6537A1-D6FC-4f65-9D91-7224C49458BB}"/>
                <c:ext xmlns:c16="http://schemas.microsoft.com/office/drawing/2014/chart" uri="{C3380CC4-5D6E-409C-BE32-E72D297353CC}">
                  <c16:uniqueId val="{0000000F-413B-4F19-A621-2596C5320738}"/>
                </c:ext>
              </c:extLst>
            </c:dLbl>
            <c:dLbl>
              <c:idx val="9"/>
              <c:delete val="1"/>
              <c:extLst>
                <c:ext xmlns:c15="http://schemas.microsoft.com/office/drawing/2012/chart" uri="{CE6537A1-D6FC-4f65-9D91-7224C49458BB}"/>
                <c:ext xmlns:c16="http://schemas.microsoft.com/office/drawing/2014/chart" uri="{C3380CC4-5D6E-409C-BE32-E72D297353CC}">
                  <c16:uniqueId val="{00000011-413B-4F19-A621-2596C5320738}"/>
                </c:ext>
              </c:extLst>
            </c:dLbl>
            <c:dLbl>
              <c:idx val="10"/>
              <c:delete val="1"/>
              <c:extLst>
                <c:ext xmlns:c15="http://schemas.microsoft.com/office/drawing/2012/chart" uri="{CE6537A1-D6FC-4f65-9D91-7224C49458BB}"/>
                <c:ext xmlns:c16="http://schemas.microsoft.com/office/drawing/2014/chart" uri="{C3380CC4-5D6E-409C-BE32-E72D297353CC}">
                  <c16:uniqueId val="{00000013-413B-4F19-A621-2596C5320738}"/>
                </c:ext>
              </c:extLst>
            </c:dLbl>
            <c:dLbl>
              <c:idx val="11"/>
              <c:delete val="1"/>
              <c:extLst>
                <c:ext xmlns:c15="http://schemas.microsoft.com/office/drawing/2012/chart" uri="{CE6537A1-D6FC-4f65-9D91-7224C49458BB}"/>
                <c:ext xmlns:c16="http://schemas.microsoft.com/office/drawing/2014/chart" uri="{C3380CC4-5D6E-409C-BE32-E72D297353CC}">
                  <c16:uniqueId val="{00000015-413B-4F19-A621-2596C5320738}"/>
                </c:ext>
              </c:extLst>
            </c:dLbl>
            <c:dLbl>
              <c:idx val="12"/>
              <c:delete val="1"/>
              <c:extLst>
                <c:ext xmlns:c15="http://schemas.microsoft.com/office/drawing/2012/chart" uri="{CE6537A1-D6FC-4f65-9D91-7224C49458BB}"/>
                <c:ext xmlns:c16="http://schemas.microsoft.com/office/drawing/2014/chart" uri="{C3380CC4-5D6E-409C-BE32-E72D297353CC}">
                  <c16:uniqueId val="{00000017-413B-4F19-A621-2596C5320738}"/>
                </c:ext>
              </c:extLst>
            </c:dLbl>
            <c:dLbl>
              <c:idx val="13"/>
              <c:delete val="1"/>
              <c:extLst>
                <c:ext xmlns:c15="http://schemas.microsoft.com/office/drawing/2012/chart" uri="{CE6537A1-D6FC-4f65-9D91-7224C49458BB}"/>
                <c:ext xmlns:c16="http://schemas.microsoft.com/office/drawing/2014/chart" uri="{C3380CC4-5D6E-409C-BE32-E72D297353CC}">
                  <c16:uniqueId val="{00000019-413B-4F19-A621-2596C5320738}"/>
                </c:ext>
              </c:extLst>
            </c:dLbl>
            <c:dLbl>
              <c:idx val="14"/>
              <c:delete val="1"/>
              <c:extLst>
                <c:ext xmlns:c15="http://schemas.microsoft.com/office/drawing/2012/chart" uri="{CE6537A1-D6FC-4f65-9D91-7224C49458BB}"/>
                <c:ext xmlns:c16="http://schemas.microsoft.com/office/drawing/2014/chart" uri="{C3380CC4-5D6E-409C-BE32-E72D297353CC}">
                  <c16:uniqueId val="{0000001B-413B-4F19-A621-2596C5320738}"/>
                </c:ext>
              </c:extLst>
            </c:dLbl>
            <c:dLbl>
              <c:idx val="15"/>
              <c:delete val="1"/>
              <c:extLst>
                <c:ext xmlns:c15="http://schemas.microsoft.com/office/drawing/2012/chart" uri="{CE6537A1-D6FC-4f65-9D91-7224C49458BB}"/>
                <c:ext xmlns:c16="http://schemas.microsoft.com/office/drawing/2014/chart" uri="{C3380CC4-5D6E-409C-BE32-E72D297353CC}">
                  <c16:uniqueId val="{0000001D-413B-4F19-A621-2596C5320738}"/>
                </c:ext>
              </c:extLst>
            </c:dLbl>
            <c:dLbl>
              <c:idx val="16"/>
              <c:delete val="1"/>
              <c:extLst>
                <c:ext xmlns:c15="http://schemas.microsoft.com/office/drawing/2012/chart" uri="{CE6537A1-D6FC-4f65-9D91-7224C49458BB}"/>
                <c:ext xmlns:c16="http://schemas.microsoft.com/office/drawing/2014/chart" uri="{C3380CC4-5D6E-409C-BE32-E72D297353CC}">
                  <c16:uniqueId val="{0000001F-413B-4F19-A621-2596C5320738}"/>
                </c:ext>
              </c:extLst>
            </c:dLbl>
            <c:dLbl>
              <c:idx val="17"/>
              <c:delete val="1"/>
              <c:extLst>
                <c:ext xmlns:c15="http://schemas.microsoft.com/office/drawing/2012/chart" uri="{CE6537A1-D6FC-4f65-9D91-7224C49458BB}"/>
                <c:ext xmlns:c16="http://schemas.microsoft.com/office/drawing/2014/chart" uri="{C3380CC4-5D6E-409C-BE32-E72D297353CC}">
                  <c16:uniqueId val="{00000001-3D76-498A-86F6-A2EBF14CEBF2}"/>
                </c:ext>
              </c:extLst>
            </c:dLbl>
            <c:dLbl>
              <c:idx val="18"/>
              <c:delete val="1"/>
              <c:extLst>
                <c:ext xmlns:c15="http://schemas.microsoft.com/office/drawing/2012/chart" uri="{CE6537A1-D6FC-4f65-9D91-7224C49458BB}"/>
                <c:ext xmlns:c16="http://schemas.microsoft.com/office/drawing/2014/chart" uri="{C3380CC4-5D6E-409C-BE32-E72D297353CC}">
                  <c16:uniqueId val="{00000000-3D76-498A-86F6-A2EBF14CEBF2}"/>
                </c:ext>
              </c:extLst>
            </c:dLbl>
            <c:dLbl>
              <c:idx val="19"/>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E4-4BBD-922C-A8BD7EAC88D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Sheet1!$C$1:$X$1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Sheet1!$C$4:$X$4</c:f>
              <c:numCache>
                <c:formatCode>General</c:formatCode>
                <c:ptCount val="20"/>
                <c:pt idx="0">
                  <c:v>15</c:v>
                </c:pt>
                <c:pt idx="1">
                  <c:v>5</c:v>
                </c:pt>
                <c:pt idx="2">
                  <c:v>8</c:v>
                </c:pt>
                <c:pt idx="3">
                  <c:v>7</c:v>
                </c:pt>
                <c:pt idx="4">
                  <c:v>3</c:v>
                </c:pt>
                <c:pt idx="5">
                  <c:v>5</c:v>
                </c:pt>
                <c:pt idx="6">
                  <c:v>3</c:v>
                </c:pt>
                <c:pt idx="7">
                  <c:v>2</c:v>
                </c:pt>
                <c:pt idx="8">
                  <c:v>3</c:v>
                </c:pt>
                <c:pt idx="9">
                  <c:v>1</c:v>
                </c:pt>
                <c:pt idx="10">
                  <c:v>7</c:v>
                </c:pt>
                <c:pt idx="11">
                  <c:v>2</c:v>
                </c:pt>
                <c:pt idx="12">
                  <c:v>3</c:v>
                </c:pt>
                <c:pt idx="13">
                  <c:v>0</c:v>
                </c:pt>
                <c:pt idx="14">
                  <c:v>2</c:v>
                </c:pt>
                <c:pt idx="15">
                  <c:v>4</c:v>
                </c:pt>
                <c:pt idx="16">
                  <c:v>1</c:v>
                </c:pt>
                <c:pt idx="17">
                  <c:v>0</c:v>
                </c:pt>
                <c:pt idx="18">
                  <c:v>1</c:v>
                </c:pt>
                <c:pt idx="19">
                  <c:v>1</c:v>
                </c:pt>
              </c:numCache>
            </c:numRef>
          </c:val>
          <c:smooth val="0"/>
          <c:extLst>
            <c:ext xmlns:c16="http://schemas.microsoft.com/office/drawing/2014/chart" uri="{C3380CC4-5D6E-409C-BE32-E72D297353CC}">
              <c16:uniqueId val="{0000000A-48C2-42EF-B6B8-35FA9A784B29}"/>
            </c:ext>
          </c:extLst>
        </c:ser>
        <c:ser>
          <c:idx val="3"/>
          <c:order val="3"/>
          <c:tx>
            <c:strRef>
              <c:f>Sheet1!$A$5:$B$5</c:f>
              <c:strCache>
                <c:ptCount val="2"/>
                <c:pt idx="0">
                  <c:v>Violent crime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squar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413B-4F19-A621-2596C5320738}"/>
                </c:ext>
              </c:extLst>
            </c:dLbl>
            <c:dLbl>
              <c:idx val="2"/>
              <c:delete val="1"/>
              <c:extLst>
                <c:ext xmlns:c15="http://schemas.microsoft.com/office/drawing/2012/chart" uri="{CE6537A1-D6FC-4f65-9D91-7224C49458BB}"/>
                <c:ext xmlns:c16="http://schemas.microsoft.com/office/drawing/2014/chart" uri="{C3380CC4-5D6E-409C-BE32-E72D297353CC}">
                  <c16:uniqueId val="{00000002-413B-4F19-A621-2596C5320738}"/>
                </c:ext>
              </c:extLst>
            </c:dLbl>
            <c:dLbl>
              <c:idx val="3"/>
              <c:delete val="1"/>
              <c:extLst>
                <c:ext xmlns:c15="http://schemas.microsoft.com/office/drawing/2012/chart" uri="{CE6537A1-D6FC-4f65-9D91-7224C49458BB}"/>
                <c:ext xmlns:c16="http://schemas.microsoft.com/office/drawing/2014/chart" uri="{C3380CC4-5D6E-409C-BE32-E72D297353CC}">
                  <c16:uniqueId val="{00000005-413B-4F19-A621-2596C5320738}"/>
                </c:ext>
              </c:extLst>
            </c:dLbl>
            <c:dLbl>
              <c:idx val="4"/>
              <c:delete val="1"/>
              <c:extLst>
                <c:ext xmlns:c15="http://schemas.microsoft.com/office/drawing/2012/chart" uri="{CE6537A1-D6FC-4f65-9D91-7224C49458BB}"/>
                <c:ext xmlns:c16="http://schemas.microsoft.com/office/drawing/2014/chart" uri="{C3380CC4-5D6E-409C-BE32-E72D297353CC}">
                  <c16:uniqueId val="{00000007-413B-4F19-A621-2596C5320738}"/>
                </c:ext>
              </c:extLst>
            </c:dLbl>
            <c:dLbl>
              <c:idx val="5"/>
              <c:delete val="1"/>
              <c:extLst>
                <c:ext xmlns:c15="http://schemas.microsoft.com/office/drawing/2012/chart" uri="{CE6537A1-D6FC-4f65-9D91-7224C49458BB}"/>
                <c:ext xmlns:c16="http://schemas.microsoft.com/office/drawing/2014/chart" uri="{C3380CC4-5D6E-409C-BE32-E72D297353CC}">
                  <c16:uniqueId val="{00000008-413B-4F19-A621-2596C5320738}"/>
                </c:ext>
              </c:extLst>
            </c:dLbl>
            <c:dLbl>
              <c:idx val="6"/>
              <c:delete val="1"/>
              <c:extLst>
                <c:ext xmlns:c15="http://schemas.microsoft.com/office/drawing/2012/chart" uri="{CE6537A1-D6FC-4f65-9D91-7224C49458BB}"/>
                <c:ext xmlns:c16="http://schemas.microsoft.com/office/drawing/2014/chart" uri="{C3380CC4-5D6E-409C-BE32-E72D297353CC}">
                  <c16:uniqueId val="{0000000A-413B-4F19-A621-2596C5320738}"/>
                </c:ext>
              </c:extLst>
            </c:dLbl>
            <c:dLbl>
              <c:idx val="7"/>
              <c:delete val="1"/>
              <c:extLst>
                <c:ext xmlns:c15="http://schemas.microsoft.com/office/drawing/2012/chart" uri="{CE6537A1-D6FC-4f65-9D91-7224C49458BB}"/>
                <c:ext xmlns:c16="http://schemas.microsoft.com/office/drawing/2014/chart" uri="{C3380CC4-5D6E-409C-BE32-E72D297353CC}">
                  <c16:uniqueId val="{0000000C-413B-4F19-A621-2596C5320738}"/>
                </c:ext>
              </c:extLst>
            </c:dLbl>
            <c:dLbl>
              <c:idx val="8"/>
              <c:delete val="1"/>
              <c:extLst>
                <c:ext xmlns:c15="http://schemas.microsoft.com/office/drawing/2012/chart" uri="{CE6537A1-D6FC-4f65-9D91-7224C49458BB}"/>
                <c:ext xmlns:c16="http://schemas.microsoft.com/office/drawing/2014/chart" uri="{C3380CC4-5D6E-409C-BE32-E72D297353CC}">
                  <c16:uniqueId val="{0000000D-413B-4F19-A621-2596C5320738}"/>
                </c:ext>
              </c:extLst>
            </c:dLbl>
            <c:dLbl>
              <c:idx val="9"/>
              <c:delete val="1"/>
              <c:extLst>
                <c:ext xmlns:c15="http://schemas.microsoft.com/office/drawing/2012/chart" uri="{CE6537A1-D6FC-4f65-9D91-7224C49458BB}"/>
                <c:ext xmlns:c16="http://schemas.microsoft.com/office/drawing/2014/chart" uri="{C3380CC4-5D6E-409C-BE32-E72D297353CC}">
                  <c16:uniqueId val="{00000010-413B-4F19-A621-2596C5320738}"/>
                </c:ext>
              </c:extLst>
            </c:dLbl>
            <c:dLbl>
              <c:idx val="10"/>
              <c:delete val="1"/>
              <c:extLst>
                <c:ext xmlns:c15="http://schemas.microsoft.com/office/drawing/2012/chart" uri="{CE6537A1-D6FC-4f65-9D91-7224C49458BB}"/>
                <c:ext xmlns:c16="http://schemas.microsoft.com/office/drawing/2014/chart" uri="{C3380CC4-5D6E-409C-BE32-E72D297353CC}">
                  <c16:uniqueId val="{00000012-413B-4F19-A621-2596C5320738}"/>
                </c:ext>
              </c:extLst>
            </c:dLbl>
            <c:dLbl>
              <c:idx val="11"/>
              <c:delete val="1"/>
              <c:extLst>
                <c:ext xmlns:c15="http://schemas.microsoft.com/office/drawing/2012/chart" uri="{CE6537A1-D6FC-4f65-9D91-7224C49458BB}"/>
                <c:ext xmlns:c16="http://schemas.microsoft.com/office/drawing/2014/chart" uri="{C3380CC4-5D6E-409C-BE32-E72D297353CC}">
                  <c16:uniqueId val="{00000014-413B-4F19-A621-2596C5320738}"/>
                </c:ext>
              </c:extLst>
            </c:dLbl>
            <c:dLbl>
              <c:idx val="12"/>
              <c:delete val="1"/>
              <c:extLst>
                <c:ext xmlns:c15="http://schemas.microsoft.com/office/drawing/2012/chart" uri="{CE6537A1-D6FC-4f65-9D91-7224C49458BB}"/>
                <c:ext xmlns:c16="http://schemas.microsoft.com/office/drawing/2014/chart" uri="{C3380CC4-5D6E-409C-BE32-E72D297353CC}">
                  <c16:uniqueId val="{00000016-413B-4F19-A621-2596C5320738}"/>
                </c:ext>
              </c:extLst>
            </c:dLbl>
            <c:dLbl>
              <c:idx val="13"/>
              <c:delete val="1"/>
              <c:extLst>
                <c:ext xmlns:c15="http://schemas.microsoft.com/office/drawing/2012/chart" uri="{CE6537A1-D6FC-4f65-9D91-7224C49458BB}"/>
                <c:ext xmlns:c16="http://schemas.microsoft.com/office/drawing/2014/chart" uri="{C3380CC4-5D6E-409C-BE32-E72D297353CC}">
                  <c16:uniqueId val="{00000018-413B-4F19-A621-2596C5320738}"/>
                </c:ext>
              </c:extLst>
            </c:dLbl>
            <c:dLbl>
              <c:idx val="14"/>
              <c:delete val="1"/>
              <c:extLst>
                <c:ext xmlns:c15="http://schemas.microsoft.com/office/drawing/2012/chart" uri="{CE6537A1-D6FC-4f65-9D91-7224C49458BB}"/>
                <c:ext xmlns:c16="http://schemas.microsoft.com/office/drawing/2014/chart" uri="{C3380CC4-5D6E-409C-BE32-E72D297353CC}">
                  <c16:uniqueId val="{0000001A-413B-4F19-A621-2596C5320738}"/>
                </c:ext>
              </c:extLst>
            </c:dLbl>
            <c:dLbl>
              <c:idx val="15"/>
              <c:delete val="1"/>
              <c:extLst>
                <c:ext xmlns:c15="http://schemas.microsoft.com/office/drawing/2012/chart" uri="{CE6537A1-D6FC-4f65-9D91-7224C49458BB}"/>
                <c:ext xmlns:c16="http://schemas.microsoft.com/office/drawing/2014/chart" uri="{C3380CC4-5D6E-409C-BE32-E72D297353CC}">
                  <c16:uniqueId val="{0000001C-413B-4F19-A621-2596C5320738}"/>
                </c:ext>
              </c:extLst>
            </c:dLbl>
            <c:dLbl>
              <c:idx val="16"/>
              <c:delete val="1"/>
              <c:extLst>
                <c:ext xmlns:c15="http://schemas.microsoft.com/office/drawing/2012/chart" uri="{CE6537A1-D6FC-4f65-9D91-7224C49458BB}"/>
                <c:ext xmlns:c16="http://schemas.microsoft.com/office/drawing/2014/chart" uri="{C3380CC4-5D6E-409C-BE32-E72D297353CC}">
                  <c16:uniqueId val="{0000001E-413B-4F19-A621-2596C5320738}"/>
                </c:ext>
              </c:extLst>
            </c:dLbl>
            <c:dLbl>
              <c:idx val="17"/>
              <c:delete val="1"/>
              <c:extLst>
                <c:ext xmlns:c15="http://schemas.microsoft.com/office/drawing/2012/chart" uri="{CE6537A1-D6FC-4f65-9D91-7224C49458BB}"/>
                <c:ext xmlns:c16="http://schemas.microsoft.com/office/drawing/2014/chart" uri="{C3380CC4-5D6E-409C-BE32-E72D297353CC}">
                  <c16:uniqueId val="{00000000-9258-4B98-956D-5BE11AB5EB4C}"/>
                </c:ext>
              </c:extLst>
            </c:dLbl>
            <c:dLbl>
              <c:idx val="18"/>
              <c:delete val="1"/>
              <c:extLst>
                <c:ext xmlns:c15="http://schemas.microsoft.com/office/drawing/2012/chart" uri="{CE6537A1-D6FC-4f65-9D91-7224C49458BB}"/>
                <c:ext xmlns:c16="http://schemas.microsoft.com/office/drawing/2014/chart" uri="{C3380CC4-5D6E-409C-BE32-E72D297353CC}">
                  <c16:uniqueId val="{0000000C-48C2-42EF-B6B8-35FA9A784B29}"/>
                </c:ext>
              </c:extLst>
            </c:dLbl>
            <c:dLbl>
              <c:idx val="19"/>
              <c:tx>
                <c:rich>
                  <a:bodyPr/>
                  <a:lstStyle/>
                  <a:p>
                    <a:r>
                      <a:rPr lang="en-US"/>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E4-4BBD-922C-A8BD7EAC88D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Sheet1!$C$1:$X$1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Sheet1!$C$5:$X$5</c:f>
              <c:numCache>
                <c:formatCode>General</c:formatCode>
                <c:ptCount val="20"/>
                <c:pt idx="0">
                  <c:v>6</c:v>
                </c:pt>
                <c:pt idx="1">
                  <c:v>10</c:v>
                </c:pt>
                <c:pt idx="2">
                  <c:v>9</c:v>
                </c:pt>
                <c:pt idx="3">
                  <c:v>3</c:v>
                </c:pt>
                <c:pt idx="4">
                  <c:v>1</c:v>
                </c:pt>
                <c:pt idx="5">
                  <c:v>4</c:v>
                </c:pt>
                <c:pt idx="6">
                  <c:v>3</c:v>
                </c:pt>
                <c:pt idx="7">
                  <c:v>2</c:v>
                </c:pt>
                <c:pt idx="8">
                  <c:v>4</c:v>
                </c:pt>
                <c:pt idx="9">
                  <c:v>1</c:v>
                </c:pt>
                <c:pt idx="10">
                  <c:v>4</c:v>
                </c:pt>
                <c:pt idx="11">
                  <c:v>6</c:v>
                </c:pt>
                <c:pt idx="12">
                  <c:v>2</c:v>
                </c:pt>
                <c:pt idx="13">
                  <c:v>2</c:v>
                </c:pt>
                <c:pt idx="14">
                  <c:v>2</c:v>
                </c:pt>
                <c:pt idx="15">
                  <c:v>2</c:v>
                </c:pt>
                <c:pt idx="16">
                  <c:v>4</c:v>
                </c:pt>
                <c:pt idx="17">
                  <c:v>8</c:v>
                </c:pt>
                <c:pt idx="18">
                  <c:v>3</c:v>
                </c:pt>
                <c:pt idx="19">
                  <c:v>6</c:v>
                </c:pt>
              </c:numCache>
            </c:numRef>
          </c:val>
          <c:smooth val="0"/>
          <c:extLst>
            <c:ext xmlns:c16="http://schemas.microsoft.com/office/drawing/2014/chart" uri="{C3380CC4-5D6E-409C-BE32-E72D297353CC}">
              <c16:uniqueId val="{0000000D-48C2-42EF-B6B8-35FA9A784B29}"/>
            </c:ext>
          </c:extLst>
        </c:ser>
        <c:ser>
          <c:idx val="4"/>
          <c:order val="4"/>
          <c:tx>
            <c:strRef>
              <c:f>Sheet1!$A$6:$B$6</c:f>
              <c:strCache>
                <c:ptCount val="2"/>
                <c:pt idx="0">
                  <c:v>Any crime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quar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8C2-42EF-B6B8-35FA9A784B2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48C2-42EF-B6B8-35FA9A784B29}"/>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58-4B98-956D-5BE11AB5EB4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Sheet1!$C$1:$X$1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Sheet1!$C$6:$X$6</c:f>
              <c:numCache>
                <c:formatCode>General</c:formatCode>
                <c:ptCount val="20"/>
                <c:pt idx="0">
                  <c:v>49</c:v>
                </c:pt>
                <c:pt idx="1">
                  <c:v>40</c:v>
                </c:pt>
                <c:pt idx="2">
                  <c:v>44</c:v>
                </c:pt>
                <c:pt idx="3">
                  <c:v>38</c:v>
                </c:pt>
                <c:pt idx="4">
                  <c:v>41</c:v>
                </c:pt>
                <c:pt idx="5">
                  <c:v>53</c:v>
                </c:pt>
                <c:pt idx="6">
                  <c:v>38</c:v>
                </c:pt>
                <c:pt idx="7">
                  <c:v>33</c:v>
                </c:pt>
                <c:pt idx="8">
                  <c:v>26</c:v>
                </c:pt>
                <c:pt idx="9">
                  <c:v>28</c:v>
                </c:pt>
                <c:pt idx="10">
                  <c:v>29</c:v>
                </c:pt>
                <c:pt idx="11">
                  <c:v>32</c:v>
                </c:pt>
                <c:pt idx="12">
                  <c:v>36</c:v>
                </c:pt>
                <c:pt idx="13">
                  <c:v>39</c:v>
                </c:pt>
                <c:pt idx="14">
                  <c:v>31</c:v>
                </c:pt>
                <c:pt idx="15">
                  <c:v>28</c:v>
                </c:pt>
                <c:pt idx="16">
                  <c:v>41</c:v>
                </c:pt>
                <c:pt idx="17">
                  <c:v>41</c:v>
                </c:pt>
                <c:pt idx="18">
                  <c:v>31</c:v>
                </c:pt>
                <c:pt idx="19">
                  <c:v>39</c:v>
                </c:pt>
              </c:numCache>
            </c:numRef>
          </c:val>
          <c:smooth val="0"/>
          <c:extLst>
            <c:ext xmlns:c16="http://schemas.microsoft.com/office/drawing/2014/chart" uri="{C3380CC4-5D6E-409C-BE32-E72D297353CC}">
              <c16:uniqueId val="{00000021-48C2-42EF-B6B8-35FA9A784B29}"/>
            </c:ext>
          </c:extLst>
        </c:ser>
        <c:dLbls>
          <c:showLegendKey val="0"/>
          <c:showVal val="1"/>
          <c:showCatName val="0"/>
          <c:showSerName val="0"/>
          <c:showPercent val="0"/>
          <c:showBubbleSize val="0"/>
        </c:dLbls>
        <c:marker val="1"/>
        <c:smooth val="0"/>
        <c:axId val="-2071644056"/>
        <c:axId val="-2071638392"/>
      </c:lineChart>
      <c:catAx>
        <c:axId val="-2071644056"/>
        <c:scaling>
          <c:orientation val="minMax"/>
        </c:scaling>
        <c:delete val="0"/>
        <c:axPos val="b"/>
        <c:numFmt formatCode="General" sourceLinked="1"/>
        <c:majorTickMark val="out"/>
        <c:minorTickMark val="none"/>
        <c:tickLblPos val="nextTo"/>
        <c:spPr>
          <a:noFill/>
          <a:ln w="3175"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38392"/>
        <c:crosses val="autoZero"/>
        <c:auto val="1"/>
        <c:lblAlgn val="ctr"/>
        <c:lblOffset val="100"/>
        <c:noMultiLvlLbl val="0"/>
      </c:catAx>
      <c:valAx>
        <c:axId val="-2071638392"/>
        <c:scaling>
          <c:orientation val="minMax"/>
          <c:max val="100"/>
          <c:min val="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dirty="0"/>
                  <a:t>% SA IDRS participants</a:t>
                </a:r>
              </a:p>
            </c:rich>
          </c:tx>
          <c:layout>
            <c:manualLayout>
              <c:xMode val="edge"/>
              <c:yMode val="edge"/>
              <c:x val="0"/>
              <c:y val="0.10230375963444696"/>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General" sourceLinked="1"/>
        <c:majorTickMark val="out"/>
        <c:minorTickMark val="none"/>
        <c:tickLblPos val="nextTo"/>
        <c:spPr>
          <a:noFill/>
          <a:ln w="3175"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44056"/>
        <c:crosses val="autoZero"/>
        <c:crossBetween val="between"/>
        <c:majorUnit val="10"/>
        <c:minorUnit val="1"/>
      </c:valAx>
      <c:spPr>
        <a:solidFill>
          <a:srgbClr val="FFFFFF"/>
        </a:solidFill>
        <a:ln w="25400">
          <a:noFill/>
        </a:ln>
        <a:effectLst/>
      </c:spPr>
    </c:plotArea>
    <c:legend>
      <c:legendPos val="b"/>
      <c:layout>
        <c:manualLayout>
          <c:xMode val="edge"/>
          <c:yMode val="edge"/>
          <c:x val="9.4506683230073774E-2"/>
          <c:y val="0.94541495366176587"/>
          <c:w val="0.84932955519863496"/>
          <c:h val="5.2457917141982696E-2"/>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402473191298717"/>
          <c:y val="4.1542090759883125E-2"/>
          <c:w val="0.86318934842186801"/>
          <c:h val="0.74686503117309411"/>
        </c:manualLayout>
      </c:layout>
      <c:barChart>
        <c:barDir val="col"/>
        <c:grouping val="clustered"/>
        <c:varyColors val="0"/>
        <c:ser>
          <c:idx val="0"/>
          <c:order val="0"/>
          <c:tx>
            <c:strRef>
              <c:f>Sheet1!$B$1</c:f>
              <c:strCache>
                <c:ptCount val="1"/>
                <c:pt idx="0">
                  <c:v>Cap</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50</c:v>
                </c:pt>
                <c:pt idx="1">
                  <c:v>50</c:v>
                </c:pt>
                <c:pt idx="2">
                  <c:v>50</c:v>
                </c:pt>
                <c:pt idx="3">
                  <c:v>50</c:v>
                </c:pt>
                <c:pt idx="4">
                  <c:v>50</c:v>
                </c:pt>
                <c:pt idx="5">
                  <c:v>50</c:v>
                </c:pt>
                <c:pt idx="6">
                  <c:v>50</c:v>
                </c:pt>
                <c:pt idx="7">
                  <c:v>100</c:v>
                </c:pt>
                <c:pt idx="8">
                  <c:v>200</c:v>
                </c:pt>
                <c:pt idx="9">
                  <c:v>100</c:v>
                </c:pt>
                <c:pt idx="10">
                  <c:v>100</c:v>
                </c:pt>
                <c:pt idx="11">
                  <c:v>100</c:v>
                </c:pt>
                <c:pt idx="12">
                  <c:v>100</c:v>
                </c:pt>
                <c:pt idx="13">
                  <c:v>100</c:v>
                </c:pt>
                <c:pt idx="14">
                  <c:v>50</c:v>
                </c:pt>
                <c:pt idx="15">
                  <c:v>50</c:v>
                </c:pt>
                <c:pt idx="16">
                  <c:v>50</c:v>
                </c:pt>
                <c:pt idx="17">
                  <c:v>50</c:v>
                </c:pt>
                <c:pt idx="18">
                  <c:v>50</c:v>
                </c:pt>
                <c:pt idx="19">
                  <c:v>50</c:v>
                </c:pt>
              </c:numCache>
            </c:numRef>
          </c:val>
          <c:extLst>
            <c:ext xmlns:c16="http://schemas.microsoft.com/office/drawing/2014/chart" uri="{C3380CC4-5D6E-409C-BE32-E72D297353CC}">
              <c16:uniqueId val="{00000000-739D-4195-93C6-ADEEFF7AA992}"/>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9"/>
              <c:delete val="1"/>
              <c:extLst>
                <c:ext xmlns:c15="http://schemas.microsoft.com/office/drawing/2012/chart" uri="{CE6537A1-D6FC-4f65-9D91-7224C49458BB}"/>
                <c:ext xmlns:c16="http://schemas.microsoft.com/office/drawing/2014/chart" uri="{C3380CC4-5D6E-409C-BE32-E72D297353CC}">
                  <c16:uniqueId val="{00000000-A4D0-43BF-905E-0F191B6A103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1">
                  <c:v>375</c:v>
                </c:pt>
                <c:pt idx="2">
                  <c:v>450</c:v>
                </c:pt>
                <c:pt idx="3">
                  <c:v>425</c:v>
                </c:pt>
                <c:pt idx="4">
                  <c:v>320</c:v>
                </c:pt>
                <c:pt idx="5">
                  <c:v>400</c:v>
                </c:pt>
                <c:pt idx="6">
                  <c:v>400</c:v>
                </c:pt>
                <c:pt idx="7">
                  <c:v>390</c:v>
                </c:pt>
                <c:pt idx="8">
                  <c:v>250</c:v>
                </c:pt>
                <c:pt idx="9">
                  <c:v>400</c:v>
                </c:pt>
                <c:pt idx="10">
                  <c:v>360</c:v>
                </c:pt>
                <c:pt idx="11">
                  <c:v>400</c:v>
                </c:pt>
                <c:pt idx="12">
                  <c:v>400</c:v>
                </c:pt>
                <c:pt idx="13">
                  <c:v>420</c:v>
                </c:pt>
                <c:pt idx="14">
                  <c:v>400</c:v>
                </c:pt>
                <c:pt idx="15">
                  <c:v>400</c:v>
                </c:pt>
                <c:pt idx="16">
                  <c:v>400</c:v>
                </c:pt>
                <c:pt idx="17">
                  <c:v>400</c:v>
                </c:pt>
                <c:pt idx="18">
                  <c:v>300</c:v>
                </c:pt>
                <c:pt idx="19">
                  <c:v>250</c:v>
                </c:pt>
              </c:numCache>
            </c:numRef>
          </c:val>
          <c:extLst>
            <c:ext xmlns:c16="http://schemas.microsoft.com/office/drawing/2014/chart" uri="{C3380CC4-5D6E-409C-BE32-E72D297353CC}">
              <c16:uniqueId val="{00000002-739D-4195-93C6-ADEEFF7AA992}"/>
            </c:ext>
          </c:extLst>
        </c:ser>
        <c:dLbls>
          <c:showLegendKey val="0"/>
          <c:showVal val="1"/>
          <c:showCatName val="0"/>
          <c:showSerName val="0"/>
          <c:showPercent val="0"/>
          <c:showBubbleSize val="0"/>
        </c:dLbls>
        <c:gapWidth val="150"/>
        <c:axId val="-2098459304"/>
        <c:axId val="-2098456088"/>
      </c:barChart>
      <c:catAx>
        <c:axId val="-209845930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456088"/>
        <c:crosses val="autoZero"/>
        <c:auto val="1"/>
        <c:lblAlgn val="ctr"/>
        <c:lblOffset val="100"/>
        <c:noMultiLvlLbl val="0"/>
      </c:catAx>
      <c:valAx>
        <c:axId val="-2098456088"/>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2.0284930811580514E-2"/>
              <c:y val="0.2316256282308678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459304"/>
        <c:crosses val="autoZero"/>
        <c:crossBetween val="between"/>
      </c:valAx>
      <c:spPr>
        <a:noFill/>
        <a:ln>
          <a:noFill/>
        </a:ln>
        <a:effectLst/>
      </c:spPr>
    </c:plotArea>
    <c:legend>
      <c:legendPos val="b"/>
      <c:layout>
        <c:manualLayout>
          <c:xMode val="edge"/>
          <c:yMode val="edge"/>
          <c:x val="0.43251084214294161"/>
          <c:y val="0.90580381850716263"/>
          <c:w val="0.13497839138377146"/>
          <c:h val="7.694744823563720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825689957755185E-2"/>
          <c:y val="2.9432859806232191E-2"/>
          <c:w val="0.89783034347013402"/>
          <c:h val="0.72464272556102127"/>
        </c:manualLayout>
      </c:layout>
      <c:barChart>
        <c:barDir val="col"/>
        <c:grouping val="percentStacked"/>
        <c:varyColors val="0"/>
        <c:ser>
          <c:idx val="1"/>
          <c:order val="0"/>
          <c:tx>
            <c:strRef>
              <c:f>Sheet1!$A$2</c:f>
              <c:strCache>
                <c:ptCount val="1"/>
                <c:pt idx="0">
                  <c:v>High</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4-E709-49D9-ABA2-05CEBED53229}"/>
                </c:ext>
              </c:extLst>
            </c:dLbl>
            <c:dLbl>
              <c:idx val="4"/>
              <c:delete val="1"/>
              <c:extLst>
                <c:ext xmlns:c15="http://schemas.microsoft.com/office/drawing/2012/chart" uri="{CE6537A1-D6FC-4f65-9D91-7224C49458BB}"/>
                <c:ext xmlns:c16="http://schemas.microsoft.com/office/drawing/2014/chart" uri="{C3380CC4-5D6E-409C-BE32-E72D297353CC}">
                  <c16:uniqueId val="{00000004-CE16-4733-B8B8-7D5C7866D94B}"/>
                </c:ext>
              </c:extLst>
            </c:dLbl>
            <c:dLbl>
              <c:idx val="10"/>
              <c:delete val="1"/>
              <c:extLst>
                <c:ext xmlns:c15="http://schemas.microsoft.com/office/drawing/2012/chart" uri="{CE6537A1-D6FC-4f65-9D91-7224C49458BB}"/>
                <c:ext xmlns:c16="http://schemas.microsoft.com/office/drawing/2014/chart" uri="{C3380CC4-5D6E-409C-BE32-E72D297353CC}">
                  <c16:uniqueId val="{0000000D-CE16-4733-B8B8-7D5C7866D94B}"/>
                </c:ext>
              </c:extLst>
            </c:dLbl>
            <c:dLbl>
              <c:idx val="11"/>
              <c:delete val="1"/>
              <c:extLst>
                <c:ext xmlns:c15="http://schemas.microsoft.com/office/drawing/2012/chart" uri="{CE6537A1-D6FC-4f65-9D91-7224C49458BB}"/>
                <c:ext xmlns:c16="http://schemas.microsoft.com/office/drawing/2014/chart" uri="{C3380CC4-5D6E-409C-BE32-E72D297353CC}">
                  <c16:uniqueId val="{0000000B-CE16-4733-B8B8-7D5C7866D94B}"/>
                </c:ext>
              </c:extLst>
            </c:dLbl>
            <c:dLbl>
              <c:idx val="12"/>
              <c:delete val="1"/>
              <c:extLst>
                <c:ext xmlns:c15="http://schemas.microsoft.com/office/drawing/2012/chart" uri="{CE6537A1-D6FC-4f65-9D91-7224C49458BB}"/>
                <c:ext xmlns:c16="http://schemas.microsoft.com/office/drawing/2014/chart" uri="{C3380CC4-5D6E-409C-BE32-E72D297353CC}">
                  <c16:uniqueId val="{0000000A-CE16-4733-B8B8-7D5C7866D94B}"/>
                </c:ext>
              </c:extLst>
            </c:dLbl>
            <c:dLbl>
              <c:idx val="13"/>
              <c:delete val="1"/>
              <c:extLst>
                <c:ext xmlns:c15="http://schemas.microsoft.com/office/drawing/2012/chart" uri="{CE6537A1-D6FC-4f65-9D91-7224C49458BB}"/>
                <c:ext xmlns:c16="http://schemas.microsoft.com/office/drawing/2014/chart" uri="{C3380CC4-5D6E-409C-BE32-E72D297353CC}">
                  <c16:uniqueId val="{00000005-E709-49D9-ABA2-05CEBED53229}"/>
                </c:ext>
              </c:extLst>
            </c:dLbl>
            <c:dLbl>
              <c:idx val="14"/>
              <c:delete val="1"/>
              <c:extLst>
                <c:ext xmlns:c15="http://schemas.microsoft.com/office/drawing/2012/chart" uri="{CE6537A1-D6FC-4f65-9D91-7224C49458BB}"/>
                <c:ext xmlns:c16="http://schemas.microsoft.com/office/drawing/2014/chart" uri="{C3380CC4-5D6E-409C-BE32-E72D297353CC}">
                  <c16:uniqueId val="{00000008-CE16-4733-B8B8-7D5C7866D94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Sheet1!$B$2:$U$2</c:f>
              <c:numCache>
                <c:formatCode>General</c:formatCode>
                <c:ptCount val="20"/>
                <c:pt idx="0">
                  <c:v>33</c:v>
                </c:pt>
                <c:pt idx="1">
                  <c:v>11</c:v>
                </c:pt>
                <c:pt idx="2">
                  <c:v>5</c:v>
                </c:pt>
                <c:pt idx="3">
                  <c:v>19</c:v>
                </c:pt>
                <c:pt idx="4">
                  <c:v>9</c:v>
                </c:pt>
                <c:pt idx="5">
                  <c:v>12</c:v>
                </c:pt>
                <c:pt idx="6">
                  <c:v>12</c:v>
                </c:pt>
                <c:pt idx="7">
                  <c:v>14</c:v>
                </c:pt>
                <c:pt idx="8">
                  <c:v>14</c:v>
                </c:pt>
                <c:pt idx="9">
                  <c:v>14</c:v>
                </c:pt>
                <c:pt idx="10">
                  <c:v>10</c:v>
                </c:pt>
                <c:pt idx="11">
                  <c:v>6</c:v>
                </c:pt>
                <c:pt idx="12">
                  <c:v>9</c:v>
                </c:pt>
                <c:pt idx="13">
                  <c:v>4</c:v>
                </c:pt>
                <c:pt idx="14">
                  <c:v>7</c:v>
                </c:pt>
                <c:pt idx="15">
                  <c:v>12</c:v>
                </c:pt>
                <c:pt idx="16">
                  <c:v>21</c:v>
                </c:pt>
                <c:pt idx="17">
                  <c:v>20</c:v>
                </c:pt>
                <c:pt idx="18">
                  <c:v>18</c:v>
                </c:pt>
                <c:pt idx="19">
                  <c:v>23</c:v>
                </c:pt>
              </c:numCache>
            </c:numRef>
          </c:val>
          <c:extLst>
            <c:ext xmlns:c16="http://schemas.microsoft.com/office/drawing/2014/chart" uri="{C3380CC4-5D6E-409C-BE32-E72D297353CC}">
              <c16:uniqueId val="{00000000-9F6D-4252-994F-DC7970322B76}"/>
            </c:ext>
          </c:extLst>
        </c:ser>
        <c:ser>
          <c:idx val="2"/>
          <c:order val="1"/>
          <c:tx>
            <c:strRef>
              <c:f>Sheet1!$A$3</c:f>
              <c:strCache>
                <c:ptCount val="1"/>
                <c:pt idx="0">
                  <c:v>Medium</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CE16-4733-B8B8-7D5C7866D94B}"/>
                </c:ext>
              </c:extLst>
            </c:dLbl>
            <c:dLbl>
              <c:idx val="2"/>
              <c:delete val="1"/>
              <c:extLst>
                <c:ext xmlns:c15="http://schemas.microsoft.com/office/drawing/2012/chart" uri="{CE6537A1-D6FC-4f65-9D91-7224C49458BB}"/>
                <c:ext xmlns:c16="http://schemas.microsoft.com/office/drawing/2014/chart" uri="{C3380CC4-5D6E-409C-BE32-E72D297353CC}">
                  <c16:uniqueId val="{00000002-CE16-4733-B8B8-7D5C7866D94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Sheet1!$B$3:$U$3</c:f>
              <c:numCache>
                <c:formatCode>General</c:formatCode>
                <c:ptCount val="20"/>
                <c:pt idx="0">
                  <c:v>43</c:v>
                </c:pt>
                <c:pt idx="1">
                  <c:v>7</c:v>
                </c:pt>
                <c:pt idx="2">
                  <c:v>23</c:v>
                </c:pt>
                <c:pt idx="3">
                  <c:v>33</c:v>
                </c:pt>
                <c:pt idx="4">
                  <c:v>32</c:v>
                </c:pt>
                <c:pt idx="5">
                  <c:v>33</c:v>
                </c:pt>
                <c:pt idx="6">
                  <c:v>12</c:v>
                </c:pt>
                <c:pt idx="7">
                  <c:v>36</c:v>
                </c:pt>
                <c:pt idx="8">
                  <c:v>40</c:v>
                </c:pt>
                <c:pt idx="9">
                  <c:v>49</c:v>
                </c:pt>
                <c:pt idx="10">
                  <c:v>37</c:v>
                </c:pt>
                <c:pt idx="11">
                  <c:v>51</c:v>
                </c:pt>
                <c:pt idx="12">
                  <c:v>30</c:v>
                </c:pt>
                <c:pt idx="13">
                  <c:v>25</c:v>
                </c:pt>
                <c:pt idx="14">
                  <c:v>34</c:v>
                </c:pt>
                <c:pt idx="15">
                  <c:v>39</c:v>
                </c:pt>
                <c:pt idx="16">
                  <c:v>41</c:v>
                </c:pt>
                <c:pt idx="17">
                  <c:v>39</c:v>
                </c:pt>
                <c:pt idx="18">
                  <c:v>38</c:v>
                </c:pt>
                <c:pt idx="19">
                  <c:v>40</c:v>
                </c:pt>
              </c:numCache>
            </c:numRef>
          </c:val>
          <c:extLst>
            <c:ext xmlns:c16="http://schemas.microsoft.com/office/drawing/2014/chart" uri="{C3380CC4-5D6E-409C-BE32-E72D297353CC}">
              <c16:uniqueId val="{00000001-9F6D-4252-994F-DC7970322B76}"/>
            </c:ext>
          </c:extLst>
        </c:ser>
        <c:ser>
          <c:idx val="3"/>
          <c:order val="2"/>
          <c:tx>
            <c:strRef>
              <c:f>Sheet1!$A$4</c:f>
              <c:strCache>
                <c:ptCount val="1"/>
                <c:pt idx="0">
                  <c:v>Low</c:v>
                </c:pt>
              </c:strCache>
            </c:strRef>
          </c:tx>
          <c:spPr>
            <a:solidFill>
              <a:schemeClr val="accent4"/>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Sheet1!$B$4:$U$4</c:f>
              <c:numCache>
                <c:formatCode>General</c:formatCode>
                <c:ptCount val="20"/>
                <c:pt idx="0">
                  <c:v>12</c:v>
                </c:pt>
                <c:pt idx="1">
                  <c:v>74</c:v>
                </c:pt>
                <c:pt idx="2">
                  <c:v>51</c:v>
                </c:pt>
                <c:pt idx="3">
                  <c:v>44</c:v>
                </c:pt>
                <c:pt idx="4">
                  <c:v>41</c:v>
                </c:pt>
                <c:pt idx="5">
                  <c:v>41</c:v>
                </c:pt>
                <c:pt idx="6">
                  <c:v>65</c:v>
                </c:pt>
                <c:pt idx="7">
                  <c:v>46</c:v>
                </c:pt>
                <c:pt idx="8">
                  <c:v>33</c:v>
                </c:pt>
                <c:pt idx="9">
                  <c:v>29</c:v>
                </c:pt>
                <c:pt idx="10">
                  <c:v>42</c:v>
                </c:pt>
                <c:pt idx="11">
                  <c:v>37</c:v>
                </c:pt>
                <c:pt idx="12">
                  <c:v>50</c:v>
                </c:pt>
                <c:pt idx="13">
                  <c:v>58</c:v>
                </c:pt>
                <c:pt idx="14">
                  <c:v>49</c:v>
                </c:pt>
                <c:pt idx="15">
                  <c:v>43</c:v>
                </c:pt>
                <c:pt idx="16">
                  <c:v>35</c:v>
                </c:pt>
                <c:pt idx="17">
                  <c:v>37</c:v>
                </c:pt>
                <c:pt idx="18">
                  <c:v>38</c:v>
                </c:pt>
                <c:pt idx="19">
                  <c:v>27</c:v>
                </c:pt>
              </c:numCache>
            </c:numRef>
          </c:val>
          <c:extLst>
            <c:ext xmlns:c16="http://schemas.microsoft.com/office/drawing/2014/chart" uri="{C3380CC4-5D6E-409C-BE32-E72D297353CC}">
              <c16:uniqueId val="{00000002-9F6D-4252-994F-DC7970322B76}"/>
            </c:ext>
          </c:extLst>
        </c:ser>
        <c:ser>
          <c:idx val="4"/>
          <c:order val="3"/>
          <c:tx>
            <c:strRef>
              <c:f>Sheet1!$A$5</c:f>
              <c:strCache>
                <c:ptCount val="1"/>
                <c:pt idx="0">
                  <c:v>Fluctuates</c:v>
                </c:pt>
              </c:strCache>
            </c:strRef>
          </c:tx>
          <c:spPr>
            <a:solidFill>
              <a:schemeClr val="accent5"/>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CE16-4733-B8B8-7D5C7866D94B}"/>
                </c:ext>
              </c:extLst>
            </c:dLbl>
            <c:dLbl>
              <c:idx val="3"/>
              <c:delete val="1"/>
              <c:extLst>
                <c:ext xmlns:c15="http://schemas.microsoft.com/office/drawing/2012/chart" uri="{CE6537A1-D6FC-4f65-9D91-7224C49458BB}"/>
                <c:ext xmlns:c16="http://schemas.microsoft.com/office/drawing/2014/chart" uri="{C3380CC4-5D6E-409C-BE32-E72D297353CC}">
                  <c16:uniqueId val="{00000000-E709-49D9-ABA2-05CEBED53229}"/>
                </c:ext>
              </c:extLst>
            </c:dLbl>
            <c:dLbl>
              <c:idx val="7"/>
              <c:delete val="1"/>
              <c:extLst>
                <c:ext xmlns:c15="http://schemas.microsoft.com/office/drawing/2012/chart" uri="{CE6537A1-D6FC-4f65-9D91-7224C49458BB}"/>
                <c:ext xmlns:c16="http://schemas.microsoft.com/office/drawing/2014/chart" uri="{C3380CC4-5D6E-409C-BE32-E72D297353CC}">
                  <c16:uniqueId val="{00000001-E709-49D9-ABA2-05CEBED53229}"/>
                </c:ext>
              </c:extLst>
            </c:dLbl>
            <c:dLbl>
              <c:idx val="9"/>
              <c:delete val="1"/>
              <c:extLst>
                <c:ext xmlns:c15="http://schemas.microsoft.com/office/drawing/2012/chart" uri="{CE6537A1-D6FC-4f65-9D91-7224C49458BB}"/>
                <c:ext xmlns:c16="http://schemas.microsoft.com/office/drawing/2014/chart" uri="{C3380CC4-5D6E-409C-BE32-E72D297353CC}">
                  <c16:uniqueId val="{0000000E-CE16-4733-B8B8-7D5C7866D94B}"/>
                </c:ext>
              </c:extLst>
            </c:dLbl>
            <c:dLbl>
              <c:idx val="11"/>
              <c:delete val="1"/>
              <c:extLst>
                <c:ext xmlns:c15="http://schemas.microsoft.com/office/drawing/2012/chart" uri="{CE6537A1-D6FC-4f65-9D91-7224C49458BB}"/>
                <c:ext xmlns:c16="http://schemas.microsoft.com/office/drawing/2014/chart" uri="{C3380CC4-5D6E-409C-BE32-E72D297353CC}">
                  <c16:uniqueId val="{0000000C-CE16-4733-B8B8-7D5C7866D94B}"/>
                </c:ext>
              </c:extLst>
            </c:dLbl>
            <c:dLbl>
              <c:idx val="14"/>
              <c:delete val="1"/>
              <c:extLst>
                <c:ext xmlns:c15="http://schemas.microsoft.com/office/drawing/2012/chart" uri="{CE6537A1-D6FC-4f65-9D91-7224C49458BB}"/>
                <c:ext xmlns:c16="http://schemas.microsoft.com/office/drawing/2014/chart" uri="{C3380CC4-5D6E-409C-BE32-E72D297353CC}">
                  <c16:uniqueId val="{00000007-CE16-4733-B8B8-7D5C7866D94B}"/>
                </c:ext>
              </c:extLst>
            </c:dLbl>
            <c:dLbl>
              <c:idx val="15"/>
              <c:delete val="1"/>
              <c:extLst>
                <c:ext xmlns:c15="http://schemas.microsoft.com/office/drawing/2012/chart" uri="{CE6537A1-D6FC-4f65-9D91-7224C49458BB}"/>
                <c:ext xmlns:c16="http://schemas.microsoft.com/office/drawing/2014/chart" uri="{C3380CC4-5D6E-409C-BE32-E72D297353CC}">
                  <c16:uniqueId val="{00000006-CE16-4733-B8B8-7D5C7866D94B}"/>
                </c:ext>
              </c:extLst>
            </c:dLbl>
            <c:dLbl>
              <c:idx val="16"/>
              <c:delete val="1"/>
              <c:extLst>
                <c:ext xmlns:c15="http://schemas.microsoft.com/office/drawing/2012/chart" uri="{CE6537A1-D6FC-4f65-9D91-7224C49458BB}"/>
                <c:ext xmlns:c16="http://schemas.microsoft.com/office/drawing/2014/chart" uri="{C3380CC4-5D6E-409C-BE32-E72D297353CC}">
                  <c16:uniqueId val="{00000002-E709-49D9-ABA2-05CEBED53229}"/>
                </c:ext>
              </c:extLst>
            </c:dLbl>
            <c:dLbl>
              <c:idx val="17"/>
              <c:delete val="1"/>
              <c:extLst>
                <c:ext xmlns:c15="http://schemas.microsoft.com/office/drawing/2012/chart" uri="{CE6537A1-D6FC-4f65-9D91-7224C49458BB}"/>
                <c:ext xmlns:c16="http://schemas.microsoft.com/office/drawing/2014/chart" uri="{C3380CC4-5D6E-409C-BE32-E72D297353CC}">
                  <c16:uniqueId val="{00000003-E709-49D9-ABA2-05CEBED53229}"/>
                </c:ext>
              </c:extLst>
            </c:dLbl>
            <c:dLbl>
              <c:idx val="18"/>
              <c:delete val="1"/>
              <c:extLst>
                <c:ext xmlns:c15="http://schemas.microsoft.com/office/drawing/2012/chart" uri="{CE6537A1-D6FC-4f65-9D91-7224C49458BB}"/>
                <c:ext xmlns:c16="http://schemas.microsoft.com/office/drawing/2014/chart" uri="{C3380CC4-5D6E-409C-BE32-E72D297353CC}">
                  <c16:uniqueId val="{00000005-CE16-4733-B8B8-7D5C7866D94B}"/>
                </c:ext>
              </c:extLst>
            </c:dLbl>
            <c:dLbl>
              <c:idx val="19"/>
              <c:delete val="1"/>
              <c:extLst>
                <c:ext xmlns:c15="http://schemas.microsoft.com/office/drawing/2012/chart" uri="{CE6537A1-D6FC-4f65-9D91-7224C49458BB}"/>
                <c:ext xmlns:c16="http://schemas.microsoft.com/office/drawing/2014/chart" uri="{C3380CC4-5D6E-409C-BE32-E72D297353CC}">
                  <c16:uniqueId val="{00000000-9321-47F4-B15D-C5416F31DAD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Sheet1!$B$1:$U$1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Sheet1!$B$5:$U$5</c:f>
              <c:numCache>
                <c:formatCode>General</c:formatCode>
                <c:ptCount val="20"/>
                <c:pt idx="0">
                  <c:v>12</c:v>
                </c:pt>
                <c:pt idx="1">
                  <c:v>7</c:v>
                </c:pt>
                <c:pt idx="2">
                  <c:v>21</c:v>
                </c:pt>
                <c:pt idx="3">
                  <c:v>5</c:v>
                </c:pt>
                <c:pt idx="4">
                  <c:v>18</c:v>
                </c:pt>
                <c:pt idx="5">
                  <c:v>15</c:v>
                </c:pt>
                <c:pt idx="6">
                  <c:v>12</c:v>
                </c:pt>
                <c:pt idx="7">
                  <c:v>4</c:v>
                </c:pt>
                <c:pt idx="8">
                  <c:v>12</c:v>
                </c:pt>
                <c:pt idx="9">
                  <c:v>8</c:v>
                </c:pt>
                <c:pt idx="10">
                  <c:v>11</c:v>
                </c:pt>
                <c:pt idx="11">
                  <c:v>6</c:v>
                </c:pt>
                <c:pt idx="12">
                  <c:v>11</c:v>
                </c:pt>
                <c:pt idx="13">
                  <c:v>13</c:v>
                </c:pt>
                <c:pt idx="14">
                  <c:v>10</c:v>
                </c:pt>
                <c:pt idx="15">
                  <c:v>6</c:v>
                </c:pt>
                <c:pt idx="16">
                  <c:v>3</c:v>
                </c:pt>
                <c:pt idx="17">
                  <c:v>4</c:v>
                </c:pt>
                <c:pt idx="18">
                  <c:v>6</c:v>
                </c:pt>
                <c:pt idx="19">
                  <c:v>10</c:v>
                </c:pt>
              </c:numCache>
            </c:numRef>
          </c:val>
          <c:extLst>
            <c:ext xmlns:c16="http://schemas.microsoft.com/office/drawing/2014/chart" uri="{C3380CC4-5D6E-409C-BE32-E72D297353CC}">
              <c16:uniqueId val="{00000004-9F6D-4252-994F-DC7970322B76}"/>
            </c:ext>
          </c:extLst>
        </c:ser>
        <c:dLbls>
          <c:showLegendKey val="0"/>
          <c:showVal val="1"/>
          <c:showCatName val="0"/>
          <c:showSerName val="0"/>
          <c:showPercent val="0"/>
          <c:showBubbleSize val="0"/>
        </c:dLbls>
        <c:gapWidth val="150"/>
        <c:overlap val="100"/>
        <c:axId val="-2098739512"/>
        <c:axId val="-2098600376"/>
      </c:barChart>
      <c:catAx>
        <c:axId val="-2098739512"/>
        <c:scaling>
          <c:orientation val="minMax"/>
        </c:scaling>
        <c:delete val="0"/>
        <c:axPos val="b"/>
        <c:numFmt formatCode="General" sourceLinked="1"/>
        <c:majorTickMark val="out"/>
        <c:minorTickMark val="none"/>
        <c:tickLblPos val="nextTo"/>
        <c:spPr>
          <a:noFill/>
          <a:ln w="2978"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98600376"/>
        <c:crosses val="autoZero"/>
        <c:auto val="1"/>
        <c:lblAlgn val="ctr"/>
        <c:lblOffset val="100"/>
        <c:noMultiLvlLbl val="0"/>
      </c:catAx>
      <c:valAx>
        <c:axId val="-2098600376"/>
        <c:scaling>
          <c:orientation val="minMax"/>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a:t>% of those who commented</a:t>
                </a:r>
              </a:p>
            </c:rich>
          </c:tx>
          <c:layout>
            <c:manualLayout>
              <c:xMode val="edge"/>
              <c:yMode val="edge"/>
              <c:x val="6.8365711512367736E-3"/>
              <c:y val="0.12566766210419325"/>
            </c:manualLayout>
          </c:layout>
          <c:overlay val="0"/>
          <c:spPr>
            <a:noFill/>
            <a:ln w="23823">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0%" sourceLinked="1"/>
        <c:majorTickMark val="out"/>
        <c:minorTickMark val="none"/>
        <c:tickLblPos val="nextTo"/>
        <c:spPr>
          <a:noFill/>
          <a:ln w="2978"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98739512"/>
        <c:crosses val="autoZero"/>
        <c:crossBetween val="between"/>
      </c:valAx>
      <c:spPr>
        <a:solidFill>
          <a:srgbClr val="FFFFFF"/>
        </a:solidFill>
        <a:ln w="23823">
          <a:noFill/>
        </a:ln>
        <a:effectLst/>
      </c:spPr>
    </c:plotArea>
    <c:legend>
      <c:legendPos val="b"/>
      <c:layout>
        <c:manualLayout>
          <c:xMode val="edge"/>
          <c:yMode val="edge"/>
          <c:x val="0.32895223073849655"/>
          <c:y val="0.91002672393223571"/>
          <c:w val="0.34209536404891555"/>
          <c:h val="8.9973276067764257E-2"/>
        </c:manualLayout>
      </c:layout>
      <c:overlay val="0"/>
      <c:spPr>
        <a:noFill/>
        <a:ln w="2978">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solidFill>
      <a:srgbClr val="FFFFFF"/>
    </a:solidFill>
    <a:ln w="9525"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2.6715984345373193E-2"/>
          <c:w val="0.88136482939632499"/>
          <c:h val="0.71292104501172227"/>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Sheet1!$B$2:$U$2</c:f>
              <c:numCache>
                <c:formatCode>General</c:formatCode>
                <c:ptCount val="20"/>
                <c:pt idx="0">
                  <c:v>27</c:v>
                </c:pt>
                <c:pt idx="1">
                  <c:v>24</c:v>
                </c:pt>
                <c:pt idx="2">
                  <c:v>31</c:v>
                </c:pt>
                <c:pt idx="3">
                  <c:v>34</c:v>
                </c:pt>
                <c:pt idx="4">
                  <c:v>55</c:v>
                </c:pt>
                <c:pt idx="5">
                  <c:v>48</c:v>
                </c:pt>
                <c:pt idx="6">
                  <c:v>37</c:v>
                </c:pt>
                <c:pt idx="7">
                  <c:v>50</c:v>
                </c:pt>
                <c:pt idx="8">
                  <c:v>46</c:v>
                </c:pt>
                <c:pt idx="9">
                  <c:v>50</c:v>
                </c:pt>
                <c:pt idx="10">
                  <c:v>30</c:v>
                </c:pt>
                <c:pt idx="11">
                  <c:v>48</c:v>
                </c:pt>
                <c:pt idx="12">
                  <c:v>48</c:v>
                </c:pt>
                <c:pt idx="13">
                  <c:v>41</c:v>
                </c:pt>
                <c:pt idx="14">
                  <c:v>46</c:v>
                </c:pt>
                <c:pt idx="15">
                  <c:v>49</c:v>
                </c:pt>
                <c:pt idx="16">
                  <c:v>46</c:v>
                </c:pt>
                <c:pt idx="17">
                  <c:v>69</c:v>
                </c:pt>
                <c:pt idx="18">
                  <c:v>78</c:v>
                </c:pt>
                <c:pt idx="19">
                  <c:v>57</c:v>
                </c:pt>
              </c:numCache>
            </c:numRef>
          </c:val>
          <c:extLst>
            <c:ext xmlns:c16="http://schemas.microsoft.com/office/drawing/2014/chart" uri="{C3380CC4-5D6E-409C-BE32-E72D297353CC}">
              <c16:uniqueId val="{00000000-AF9B-4004-88DB-C35F0C845707}"/>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Sheet1!$B$3:$U$3</c:f>
              <c:numCache>
                <c:formatCode>General</c:formatCode>
                <c:ptCount val="20"/>
                <c:pt idx="0">
                  <c:v>45</c:v>
                </c:pt>
                <c:pt idx="1">
                  <c:v>15</c:v>
                </c:pt>
                <c:pt idx="2">
                  <c:v>49</c:v>
                </c:pt>
                <c:pt idx="3">
                  <c:v>54</c:v>
                </c:pt>
                <c:pt idx="4">
                  <c:v>34</c:v>
                </c:pt>
                <c:pt idx="5">
                  <c:v>39</c:v>
                </c:pt>
                <c:pt idx="6">
                  <c:v>40</c:v>
                </c:pt>
                <c:pt idx="7">
                  <c:v>45</c:v>
                </c:pt>
                <c:pt idx="8">
                  <c:v>46</c:v>
                </c:pt>
                <c:pt idx="9">
                  <c:v>44</c:v>
                </c:pt>
                <c:pt idx="10">
                  <c:v>47</c:v>
                </c:pt>
                <c:pt idx="11">
                  <c:v>50</c:v>
                </c:pt>
                <c:pt idx="12">
                  <c:v>44</c:v>
                </c:pt>
                <c:pt idx="13">
                  <c:v>45</c:v>
                </c:pt>
                <c:pt idx="14">
                  <c:v>44</c:v>
                </c:pt>
                <c:pt idx="15">
                  <c:v>37</c:v>
                </c:pt>
                <c:pt idx="16">
                  <c:v>46</c:v>
                </c:pt>
                <c:pt idx="17">
                  <c:v>29</c:v>
                </c:pt>
                <c:pt idx="18">
                  <c:v>19</c:v>
                </c:pt>
                <c:pt idx="19">
                  <c:v>30</c:v>
                </c:pt>
              </c:numCache>
            </c:numRef>
          </c:val>
          <c:extLst>
            <c:ext xmlns:c16="http://schemas.microsoft.com/office/drawing/2014/chart" uri="{C3380CC4-5D6E-409C-BE32-E72D297353CC}">
              <c16:uniqueId val="{00000001-AF9B-4004-88DB-C35F0C845707}"/>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04C8-4D14-85A6-B7FDFE1A64C4}"/>
                </c:ext>
              </c:extLst>
            </c:dLbl>
            <c:dLbl>
              <c:idx val="1"/>
              <c:delete val="1"/>
              <c:extLst>
                <c:ext xmlns:c15="http://schemas.microsoft.com/office/drawing/2012/chart" uri="{CE6537A1-D6FC-4f65-9D91-7224C49458BB}"/>
                <c:ext xmlns:c16="http://schemas.microsoft.com/office/drawing/2014/chart" uri="{C3380CC4-5D6E-409C-BE32-E72D297353CC}">
                  <c16:uniqueId val="{00000001-04C8-4D14-85A6-B7FDFE1A64C4}"/>
                </c:ext>
              </c:extLst>
            </c:dLbl>
            <c:dLbl>
              <c:idx val="2"/>
              <c:delete val="1"/>
              <c:extLst>
                <c:ext xmlns:c15="http://schemas.microsoft.com/office/drawing/2012/chart" uri="{CE6537A1-D6FC-4f65-9D91-7224C49458BB}"/>
                <c:ext xmlns:c16="http://schemas.microsoft.com/office/drawing/2014/chart" uri="{C3380CC4-5D6E-409C-BE32-E72D297353CC}">
                  <c16:uniqueId val="{00000000-377A-49AD-972C-3AD3C48B3C9D}"/>
                </c:ext>
              </c:extLst>
            </c:dLbl>
            <c:dLbl>
              <c:idx val="7"/>
              <c:delete val="1"/>
              <c:extLst>
                <c:ext xmlns:c15="http://schemas.microsoft.com/office/drawing/2012/chart" uri="{CE6537A1-D6FC-4f65-9D91-7224C49458BB}"/>
                <c:ext xmlns:c16="http://schemas.microsoft.com/office/drawing/2014/chart" uri="{C3380CC4-5D6E-409C-BE32-E72D297353CC}">
                  <c16:uniqueId val="{00000002-04C8-4D14-85A6-B7FDFE1A64C4}"/>
                </c:ext>
              </c:extLst>
            </c:dLbl>
            <c:dLbl>
              <c:idx val="8"/>
              <c:delete val="1"/>
              <c:extLst>
                <c:ext xmlns:c15="http://schemas.microsoft.com/office/drawing/2012/chart" uri="{CE6537A1-D6FC-4f65-9D91-7224C49458BB}"/>
                <c:ext xmlns:c16="http://schemas.microsoft.com/office/drawing/2014/chart" uri="{C3380CC4-5D6E-409C-BE32-E72D297353CC}">
                  <c16:uniqueId val="{00000001-377A-49AD-972C-3AD3C48B3C9D}"/>
                </c:ext>
              </c:extLst>
            </c:dLbl>
            <c:dLbl>
              <c:idx val="9"/>
              <c:delete val="1"/>
              <c:extLst>
                <c:ext xmlns:c15="http://schemas.microsoft.com/office/drawing/2012/chart" uri="{CE6537A1-D6FC-4f65-9D91-7224C49458BB}"/>
                <c:ext xmlns:c16="http://schemas.microsoft.com/office/drawing/2014/chart" uri="{C3380CC4-5D6E-409C-BE32-E72D297353CC}">
                  <c16:uniqueId val="{00000002-377A-49AD-972C-3AD3C48B3C9D}"/>
                </c:ext>
              </c:extLst>
            </c:dLbl>
            <c:dLbl>
              <c:idx val="11"/>
              <c:delete val="1"/>
              <c:extLst>
                <c:ext xmlns:c15="http://schemas.microsoft.com/office/drawing/2012/chart" uri="{CE6537A1-D6FC-4f65-9D91-7224C49458BB}"/>
                <c:ext xmlns:c16="http://schemas.microsoft.com/office/drawing/2014/chart" uri="{C3380CC4-5D6E-409C-BE32-E72D297353CC}">
                  <c16:uniqueId val="{00000003-04C8-4D14-85A6-B7FDFE1A64C4}"/>
                </c:ext>
              </c:extLst>
            </c:dLbl>
            <c:dLbl>
              <c:idx val="12"/>
              <c:delete val="1"/>
              <c:extLst>
                <c:ext xmlns:c15="http://schemas.microsoft.com/office/drawing/2012/chart" uri="{CE6537A1-D6FC-4f65-9D91-7224C49458BB}"/>
                <c:ext xmlns:c16="http://schemas.microsoft.com/office/drawing/2014/chart" uri="{C3380CC4-5D6E-409C-BE32-E72D297353CC}">
                  <c16:uniqueId val="{00000003-377A-49AD-972C-3AD3C48B3C9D}"/>
                </c:ext>
              </c:extLst>
            </c:dLbl>
            <c:dLbl>
              <c:idx val="14"/>
              <c:delete val="1"/>
              <c:extLst>
                <c:ext xmlns:c15="http://schemas.microsoft.com/office/drawing/2012/chart" uri="{CE6537A1-D6FC-4f65-9D91-7224C49458BB}"/>
                <c:ext xmlns:c16="http://schemas.microsoft.com/office/drawing/2014/chart" uri="{C3380CC4-5D6E-409C-BE32-E72D297353CC}">
                  <c16:uniqueId val="{00000004-377A-49AD-972C-3AD3C48B3C9D}"/>
                </c:ext>
              </c:extLst>
            </c:dLbl>
            <c:dLbl>
              <c:idx val="16"/>
              <c:delete val="1"/>
              <c:extLst>
                <c:ext xmlns:c15="http://schemas.microsoft.com/office/drawing/2012/chart" uri="{CE6537A1-D6FC-4f65-9D91-7224C49458BB}"/>
                <c:ext xmlns:c16="http://schemas.microsoft.com/office/drawing/2014/chart" uri="{C3380CC4-5D6E-409C-BE32-E72D297353CC}">
                  <c16:uniqueId val="{00000003-F5FA-42C8-987F-56C9E2024248}"/>
                </c:ext>
              </c:extLst>
            </c:dLbl>
            <c:dLbl>
              <c:idx val="17"/>
              <c:delete val="1"/>
              <c:extLst>
                <c:ext xmlns:c15="http://schemas.microsoft.com/office/drawing/2012/chart" uri="{CE6537A1-D6FC-4f65-9D91-7224C49458BB}"/>
                <c:ext xmlns:c16="http://schemas.microsoft.com/office/drawing/2014/chart" uri="{C3380CC4-5D6E-409C-BE32-E72D297353CC}">
                  <c16:uniqueId val="{00000004-F5FA-42C8-987F-56C9E2024248}"/>
                </c:ext>
              </c:extLst>
            </c:dLbl>
            <c:dLbl>
              <c:idx val="18"/>
              <c:delete val="1"/>
              <c:extLst>
                <c:ext xmlns:c15="http://schemas.microsoft.com/office/drawing/2012/chart" uri="{CE6537A1-D6FC-4f65-9D91-7224C49458BB}"/>
                <c:ext xmlns:c16="http://schemas.microsoft.com/office/drawing/2014/chart" uri="{C3380CC4-5D6E-409C-BE32-E72D297353CC}">
                  <c16:uniqueId val="{00000004-04C8-4D14-85A6-B7FDFE1A64C4}"/>
                </c:ext>
              </c:extLst>
            </c:dLbl>
            <c:dLbl>
              <c:idx val="19"/>
              <c:delete val="1"/>
              <c:extLst>
                <c:ext xmlns:c15="http://schemas.microsoft.com/office/drawing/2012/chart" uri="{CE6537A1-D6FC-4f65-9D91-7224C49458BB}"/>
                <c:ext xmlns:c16="http://schemas.microsoft.com/office/drawing/2014/chart" uri="{C3380CC4-5D6E-409C-BE32-E72D297353CC}">
                  <c16:uniqueId val="{00000000-325B-45DF-8572-8E2B302077E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Sheet1!$B$4:$U$4</c:f>
              <c:numCache>
                <c:formatCode>General</c:formatCode>
                <c:ptCount val="20"/>
                <c:pt idx="0">
                  <c:v>3</c:v>
                </c:pt>
                <c:pt idx="1">
                  <c:v>11</c:v>
                </c:pt>
                <c:pt idx="2">
                  <c:v>15</c:v>
                </c:pt>
                <c:pt idx="3">
                  <c:v>12</c:v>
                </c:pt>
                <c:pt idx="4">
                  <c:v>11</c:v>
                </c:pt>
                <c:pt idx="5">
                  <c:v>9</c:v>
                </c:pt>
                <c:pt idx="6">
                  <c:v>15</c:v>
                </c:pt>
                <c:pt idx="7">
                  <c:v>5</c:v>
                </c:pt>
                <c:pt idx="8">
                  <c:v>7</c:v>
                </c:pt>
                <c:pt idx="9">
                  <c:v>6</c:v>
                </c:pt>
                <c:pt idx="10">
                  <c:v>21</c:v>
                </c:pt>
                <c:pt idx="11">
                  <c:v>2</c:v>
                </c:pt>
                <c:pt idx="12">
                  <c:v>8</c:v>
                </c:pt>
                <c:pt idx="13">
                  <c:v>14</c:v>
                </c:pt>
                <c:pt idx="14">
                  <c:v>7</c:v>
                </c:pt>
                <c:pt idx="15">
                  <c:v>14</c:v>
                </c:pt>
                <c:pt idx="16">
                  <c:v>9</c:v>
                </c:pt>
                <c:pt idx="17">
                  <c:v>0</c:v>
                </c:pt>
                <c:pt idx="18">
                  <c:v>3</c:v>
                </c:pt>
                <c:pt idx="19">
                  <c:v>7</c:v>
                </c:pt>
              </c:numCache>
            </c:numRef>
          </c:val>
          <c:extLst>
            <c:ext xmlns:c16="http://schemas.microsoft.com/office/drawing/2014/chart" uri="{C3380CC4-5D6E-409C-BE32-E72D297353CC}">
              <c16:uniqueId val="{00000002-AF9B-4004-88DB-C35F0C845707}"/>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6"/>
              <c:tx>
                <c:rich>
                  <a:bodyPr/>
                  <a:lstStyle/>
                  <a:p>
                    <a:fld id="{0497A211-E3F5-43F1-A3EA-508596AC10FA}" type="VALUE">
                      <a:rPr lang="en-US" sz="110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9B2-42B9-B078-B2EE9F967BB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Sheet1!$B$1:$U$1</c:f>
              <c:strCach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strCache>
            </c:strRef>
          </c:cat>
          <c:val>
            <c:numRef>
              <c:f>Sheet1!$B$5:$U$5</c:f>
              <c:numCache>
                <c:formatCode>General</c:formatCode>
                <c:ptCount val="20"/>
                <c:pt idx="0">
                  <c:v>0</c:v>
                </c:pt>
                <c:pt idx="1">
                  <c:v>4</c:v>
                </c:pt>
                <c:pt idx="2">
                  <c:v>5</c:v>
                </c:pt>
                <c:pt idx="3">
                  <c:v>0</c:v>
                </c:pt>
                <c:pt idx="4">
                  <c:v>0</c:v>
                </c:pt>
                <c:pt idx="5">
                  <c:v>3</c:v>
                </c:pt>
                <c:pt idx="6">
                  <c:v>8</c:v>
                </c:pt>
                <c:pt idx="7">
                  <c:v>0</c:v>
                </c:pt>
                <c:pt idx="8">
                  <c:v>0</c:v>
                </c:pt>
                <c:pt idx="9">
                  <c:v>0</c:v>
                </c:pt>
                <c:pt idx="10">
                  <c:v>2</c:v>
                </c:pt>
                <c:pt idx="11">
                  <c:v>0</c:v>
                </c:pt>
                <c:pt idx="12">
                  <c:v>0</c:v>
                </c:pt>
                <c:pt idx="13">
                  <c:v>0</c:v>
                </c:pt>
                <c:pt idx="14">
                  <c:v>2</c:v>
                </c:pt>
                <c:pt idx="15">
                  <c:v>0</c:v>
                </c:pt>
                <c:pt idx="16">
                  <c:v>0</c:v>
                </c:pt>
                <c:pt idx="17">
                  <c:v>2</c:v>
                </c:pt>
                <c:pt idx="18">
                  <c:v>0</c:v>
                </c:pt>
                <c:pt idx="19">
                  <c:v>7</c:v>
                </c:pt>
              </c:numCache>
            </c:numRef>
          </c:val>
          <c:extLst>
            <c:ext xmlns:c16="http://schemas.microsoft.com/office/drawing/2014/chart" uri="{C3380CC4-5D6E-409C-BE32-E72D297353CC}">
              <c16:uniqueId val="{00000003-AF9B-4004-88DB-C35F0C845707}"/>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6.32412856367003E-3"/>
              <c:y val="7.3825139573960627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705981134632118E-2"/>
          <c:y val="2.9808651289419431E-2"/>
          <c:w val="0.86288037567778397"/>
          <c:h val="0.71648706930115358"/>
        </c:manualLayout>
      </c:layout>
      <c:lineChart>
        <c:grouping val="standard"/>
        <c:varyColors val="0"/>
        <c:ser>
          <c:idx val="3"/>
          <c:order val="0"/>
          <c:tx>
            <c:strRef>
              <c:f>Sheet1!$B$1</c:f>
              <c:strCache>
                <c:ptCount val="1"/>
                <c:pt idx="0">
                  <c:v>Speed</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Pt>
            <c:idx val="12"/>
            <c:marker>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bubble3D val="0"/>
            <c:extLst>
              <c:ext xmlns:c16="http://schemas.microsoft.com/office/drawing/2014/chart" uri="{C3380CC4-5D6E-409C-BE32-E72D297353CC}">
                <c16:uniqueId val="{00000000-2C6A-4777-A46F-66CC31D93444}"/>
              </c:ext>
            </c:extLst>
          </c:dPt>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6A-4777-A46F-66CC31D93444}"/>
                </c:ext>
              </c:extLst>
            </c:dLbl>
            <c:dLbl>
              <c:idx val="18"/>
              <c:tx>
                <c:rich>
                  <a:bodyPr/>
                  <a:lstStyle/>
                  <a:p>
                    <a:fld id="{909E490D-9F06-4714-90BF-757EFE73376A}" type="VALUE">
                      <a:rPr lang="en-US" smtClean="0"/>
                      <a:pPr/>
                      <a:t>[VALUE]</a:t>
                    </a:fld>
                    <a:endParaRPr lang="en-AU"/>
                  </a:p>
                </c:rich>
              </c:tx>
              <c:dLblPos val="b"/>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C6A-4777-A46F-66CC31D93444}"/>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C5-4274-87AE-49541FDB0DA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51</c:v>
                </c:pt>
                <c:pt idx="1">
                  <c:v>47</c:v>
                </c:pt>
                <c:pt idx="2">
                  <c:v>56</c:v>
                </c:pt>
                <c:pt idx="3">
                  <c:v>53</c:v>
                </c:pt>
                <c:pt idx="4">
                  <c:v>44</c:v>
                </c:pt>
                <c:pt idx="5">
                  <c:v>39</c:v>
                </c:pt>
                <c:pt idx="6">
                  <c:v>39</c:v>
                </c:pt>
                <c:pt idx="7">
                  <c:v>42</c:v>
                </c:pt>
                <c:pt idx="8">
                  <c:v>34</c:v>
                </c:pt>
                <c:pt idx="9">
                  <c:v>33</c:v>
                </c:pt>
                <c:pt idx="10">
                  <c:v>29</c:v>
                </c:pt>
                <c:pt idx="11">
                  <c:v>36</c:v>
                </c:pt>
                <c:pt idx="12">
                  <c:v>34</c:v>
                </c:pt>
                <c:pt idx="13">
                  <c:v>40</c:v>
                </c:pt>
                <c:pt idx="14">
                  <c:v>34</c:v>
                </c:pt>
                <c:pt idx="15">
                  <c:v>32</c:v>
                </c:pt>
                <c:pt idx="16">
                  <c:v>19</c:v>
                </c:pt>
                <c:pt idx="17">
                  <c:v>18</c:v>
                </c:pt>
                <c:pt idx="18">
                  <c:v>31</c:v>
                </c:pt>
                <c:pt idx="19">
                  <c:v>44</c:v>
                </c:pt>
              </c:numCache>
            </c:numRef>
          </c:val>
          <c:smooth val="0"/>
          <c:extLst>
            <c:ext xmlns:c16="http://schemas.microsoft.com/office/drawing/2014/chart" uri="{C3380CC4-5D6E-409C-BE32-E72D297353CC}">
              <c16:uniqueId val="{00000004-2C6A-4777-A46F-66CC31D93444}"/>
            </c:ext>
          </c:extLst>
        </c:ser>
        <c:ser>
          <c:idx val="4"/>
          <c:order val="1"/>
          <c:tx>
            <c:strRef>
              <c:f>Sheet1!$C$1</c:f>
              <c:strCache>
                <c:ptCount val="1"/>
                <c:pt idx="0">
                  <c:v>Base#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6A-4777-A46F-66CC31D93444}"/>
                </c:ext>
              </c:extLst>
            </c:dLbl>
            <c:dLbl>
              <c:idx val="18"/>
              <c:tx>
                <c:rich>
                  <a:bodyPr/>
                  <a:lstStyle/>
                  <a:p>
                    <a:fld id="{356ECC11-A88C-4D4B-89E2-4C6BA499DF17}" type="VALUE">
                      <a:rPr lang="en-US" smtClean="0"/>
                      <a:pPr/>
                      <a:t>[VALUE]</a:t>
                    </a:fld>
                    <a:endParaRPr lang="en-AU"/>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C6A-4777-A46F-66CC31D93444}"/>
                </c:ext>
              </c:extLst>
            </c:dLbl>
            <c:dLbl>
              <c:idx val="19"/>
              <c:tx>
                <c:rich>
                  <a:bodyPr/>
                  <a:lstStyle/>
                  <a:p>
                    <a:fld id="{03751D66-0912-4EE2-AEF6-3AFA2A3F757A}" type="VALUE">
                      <a:rPr lang="en-US" smtClean="0"/>
                      <a:pPr/>
                      <a:t>[VALUE]</a:t>
                    </a:fld>
                    <a:r>
                      <a:rPr lang="en-US" dirty="0"/>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CC5-4274-87AE-49541FDB0DA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1">
                  <c:v>59</c:v>
                </c:pt>
                <c:pt idx="2">
                  <c:v>65</c:v>
                </c:pt>
                <c:pt idx="3">
                  <c:v>51</c:v>
                </c:pt>
                <c:pt idx="4">
                  <c:v>46</c:v>
                </c:pt>
                <c:pt idx="5">
                  <c:v>61</c:v>
                </c:pt>
                <c:pt idx="6">
                  <c:v>52</c:v>
                </c:pt>
                <c:pt idx="7">
                  <c:v>42</c:v>
                </c:pt>
                <c:pt idx="8">
                  <c:v>37</c:v>
                </c:pt>
                <c:pt idx="9">
                  <c:v>31</c:v>
                </c:pt>
                <c:pt idx="10">
                  <c:v>43</c:v>
                </c:pt>
                <c:pt idx="11">
                  <c:v>35</c:v>
                </c:pt>
                <c:pt idx="12">
                  <c:v>32</c:v>
                </c:pt>
                <c:pt idx="13">
                  <c:v>31</c:v>
                </c:pt>
                <c:pt idx="14">
                  <c:v>30</c:v>
                </c:pt>
                <c:pt idx="15">
                  <c:v>26</c:v>
                </c:pt>
                <c:pt idx="16">
                  <c:v>24</c:v>
                </c:pt>
                <c:pt idx="17">
                  <c:v>30</c:v>
                </c:pt>
                <c:pt idx="18">
                  <c:v>8</c:v>
                </c:pt>
                <c:pt idx="19">
                  <c:v>24</c:v>
                </c:pt>
              </c:numCache>
            </c:numRef>
          </c:val>
          <c:smooth val="0"/>
          <c:extLst>
            <c:ext xmlns:c16="http://schemas.microsoft.com/office/drawing/2014/chart" uri="{C3380CC4-5D6E-409C-BE32-E72D297353CC}">
              <c16:uniqueId val="{00000008-2C6A-4777-A46F-66CC31D93444}"/>
            </c:ext>
          </c:extLst>
        </c:ser>
        <c:ser>
          <c:idx val="7"/>
          <c:order val="2"/>
          <c:tx>
            <c:strRef>
              <c:f>Sheet1!$D$1</c:f>
              <c:strCache>
                <c:ptCount val="1"/>
                <c:pt idx="0">
                  <c:v>Crystal</c:v>
                </c:pt>
              </c:strCache>
            </c:strRef>
          </c:tx>
          <c:spPr>
            <a:ln w="25400" cap="rnd" cmpd="sng" algn="ctr">
              <a:solidFill>
                <a:schemeClr val="accent2">
                  <a:lumMod val="60000"/>
                </a:schemeClr>
              </a:solidFill>
              <a:prstDash val="solid"/>
              <a:round/>
            </a:ln>
            <a:effectLst>
              <a:outerShdw blurRad="50800" dist="38100" dir="2700000" algn="tl" rotWithShape="0">
                <a:prstClr val="black">
                  <a:alpha val="40000"/>
                </a:prstClr>
              </a:outerShdw>
            </a:effectLst>
          </c:spPr>
          <c:marker>
            <c:symbol val="square"/>
            <c:size val="5"/>
            <c:spPr>
              <a:solidFill>
                <a:schemeClr val="accent2">
                  <a:lumMod val="60000"/>
                </a:schemeClr>
              </a:solidFill>
              <a:ln w="25400" cap="flat" cmpd="sng" algn="ctr">
                <a:solidFill>
                  <a:schemeClr val="accent2">
                    <a:lumMod val="60000"/>
                  </a:schemeClr>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C6A-4777-A46F-66CC31D93444}"/>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C6A-4777-A46F-66CC31D93444}"/>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CC5-4274-87AE-49541FDB0DA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0">
                  <c:v>11</c:v>
                </c:pt>
                <c:pt idx="1">
                  <c:v>58</c:v>
                </c:pt>
                <c:pt idx="2">
                  <c:v>56</c:v>
                </c:pt>
                <c:pt idx="3">
                  <c:v>48</c:v>
                </c:pt>
                <c:pt idx="4">
                  <c:v>48</c:v>
                </c:pt>
                <c:pt idx="5">
                  <c:v>46</c:v>
                </c:pt>
                <c:pt idx="6">
                  <c:v>49</c:v>
                </c:pt>
                <c:pt idx="7">
                  <c:v>41</c:v>
                </c:pt>
                <c:pt idx="8">
                  <c:v>49</c:v>
                </c:pt>
                <c:pt idx="9">
                  <c:v>30</c:v>
                </c:pt>
                <c:pt idx="10">
                  <c:v>60</c:v>
                </c:pt>
                <c:pt idx="11">
                  <c:v>44</c:v>
                </c:pt>
                <c:pt idx="12">
                  <c:v>56</c:v>
                </c:pt>
                <c:pt idx="13">
                  <c:v>57</c:v>
                </c:pt>
                <c:pt idx="14">
                  <c:v>60</c:v>
                </c:pt>
                <c:pt idx="15">
                  <c:v>70</c:v>
                </c:pt>
                <c:pt idx="16">
                  <c:v>73</c:v>
                </c:pt>
                <c:pt idx="17">
                  <c:v>72</c:v>
                </c:pt>
                <c:pt idx="18">
                  <c:v>79</c:v>
                </c:pt>
                <c:pt idx="19">
                  <c:v>89</c:v>
                </c:pt>
              </c:numCache>
            </c:numRef>
          </c:val>
          <c:smooth val="0"/>
          <c:extLst>
            <c:ext xmlns:c16="http://schemas.microsoft.com/office/drawing/2014/chart" uri="{C3380CC4-5D6E-409C-BE32-E72D297353CC}">
              <c16:uniqueId val="{0000000C-2C6A-4777-A46F-66CC31D93444}"/>
            </c:ext>
          </c:extLst>
        </c:ser>
        <c:ser>
          <c:idx val="0"/>
          <c:order val="3"/>
          <c:tx>
            <c:strRef>
              <c:f>Sheet1!$E$1</c:f>
              <c:strCache>
                <c:ptCount val="1"/>
                <c:pt idx="0">
                  <c:v>Any Methamphetamine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C6A-4777-A46F-66CC31D93444}"/>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2C6A-4777-A46F-66CC31D93444}"/>
                </c:ext>
              </c:extLst>
            </c:dLbl>
            <c:dLbl>
              <c:idx val="1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C5-4274-87AE-49541FDB0DA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0">
                  <c:v>52</c:v>
                </c:pt>
                <c:pt idx="1">
                  <c:v>81</c:v>
                </c:pt>
                <c:pt idx="2">
                  <c:v>85</c:v>
                </c:pt>
                <c:pt idx="3">
                  <c:v>72</c:v>
                </c:pt>
                <c:pt idx="4">
                  <c:v>71</c:v>
                </c:pt>
                <c:pt idx="5">
                  <c:v>78</c:v>
                </c:pt>
                <c:pt idx="6">
                  <c:v>78</c:v>
                </c:pt>
                <c:pt idx="7">
                  <c:v>74</c:v>
                </c:pt>
                <c:pt idx="8">
                  <c:v>69</c:v>
                </c:pt>
                <c:pt idx="9">
                  <c:v>61</c:v>
                </c:pt>
                <c:pt idx="10">
                  <c:v>74</c:v>
                </c:pt>
                <c:pt idx="11">
                  <c:v>66</c:v>
                </c:pt>
                <c:pt idx="12">
                  <c:v>79</c:v>
                </c:pt>
                <c:pt idx="13">
                  <c:v>75</c:v>
                </c:pt>
                <c:pt idx="14">
                  <c:v>75</c:v>
                </c:pt>
                <c:pt idx="15">
                  <c:v>76</c:v>
                </c:pt>
                <c:pt idx="16">
                  <c:v>77</c:v>
                </c:pt>
                <c:pt idx="17">
                  <c:v>76</c:v>
                </c:pt>
                <c:pt idx="18">
                  <c:v>83</c:v>
                </c:pt>
                <c:pt idx="19">
                  <c:v>90</c:v>
                </c:pt>
              </c:numCache>
            </c:numRef>
          </c:val>
          <c:smooth val="0"/>
          <c:extLst>
            <c:ext xmlns:c16="http://schemas.microsoft.com/office/drawing/2014/chart" uri="{C3380CC4-5D6E-409C-BE32-E72D297353CC}">
              <c16:uniqueId val="{00000020-2C6A-4777-A46F-66CC31D93444}"/>
            </c:ext>
          </c:extLst>
        </c:ser>
        <c:dLbls>
          <c:showLegendKey val="0"/>
          <c:showVal val="0"/>
          <c:showCatName val="0"/>
          <c:showSerName val="0"/>
          <c:showPercent val="0"/>
          <c:showBubbleSize val="0"/>
        </c:dLbls>
        <c:marker val="1"/>
        <c:smooth val="0"/>
        <c:axId val="2116290728"/>
        <c:axId val="-2103202920"/>
      </c:lineChart>
      <c:catAx>
        <c:axId val="21162907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3202920"/>
        <c:crosses val="autoZero"/>
        <c:auto val="1"/>
        <c:lblAlgn val="ctr"/>
        <c:lblOffset val="100"/>
        <c:noMultiLvlLbl val="0"/>
      </c:catAx>
      <c:valAx>
        <c:axId val="-21032029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layout>
            <c:manualLayout>
              <c:xMode val="edge"/>
              <c:yMode val="edge"/>
              <c:x val="1.8029594126821105E-2"/>
              <c:y val="7.8025962106495914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6290728"/>
        <c:crosses val="autoZero"/>
        <c:crossBetween val="between"/>
      </c:valAx>
      <c:spPr>
        <a:noFill/>
        <a:ln>
          <a:noFill/>
        </a:ln>
        <a:effectLst/>
      </c:spPr>
    </c:plotArea>
    <c:legend>
      <c:legendPos val="b"/>
      <c:layout>
        <c:manualLayout>
          <c:xMode val="edge"/>
          <c:yMode val="edge"/>
          <c:x val="0.20871353037392065"/>
          <c:y val="0.92188786438158044"/>
          <c:w val="0.58257284415535016"/>
          <c:h val="7.8112135618419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498250218722654E-2"/>
          <c:y val="2.9808733559214037E-2"/>
          <c:w val="0.86288037567778397"/>
          <c:h val="0.73358914347877058"/>
        </c:manualLayout>
      </c:layout>
      <c:lineChart>
        <c:grouping val="standard"/>
        <c:varyColors val="0"/>
        <c:ser>
          <c:idx val="3"/>
          <c:order val="0"/>
          <c:tx>
            <c:strRef>
              <c:f>Sheet1!$B$1</c:f>
              <c:strCache>
                <c:ptCount val="1"/>
                <c:pt idx="0">
                  <c:v>Speed</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Pt>
            <c:idx val="12"/>
            <c:marker>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bubble3D val="0"/>
            <c:extLst>
              <c:ext xmlns:c16="http://schemas.microsoft.com/office/drawing/2014/chart" uri="{C3380CC4-5D6E-409C-BE32-E72D297353CC}">
                <c16:uniqueId val="{00000000-63AD-44EF-B56F-90861681ABD0}"/>
              </c:ext>
            </c:extLst>
          </c:dPt>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3AD-44EF-B56F-90861681ABD0}"/>
                </c:ext>
              </c:extLst>
            </c:dLbl>
            <c:dLbl>
              <c:idx val="17"/>
              <c:delete val="1"/>
              <c:extLst>
                <c:ext xmlns:c15="http://schemas.microsoft.com/office/drawing/2012/chart" uri="{CE6537A1-D6FC-4f65-9D91-7224C49458BB}"/>
                <c:ext xmlns:c16="http://schemas.microsoft.com/office/drawing/2014/chart" uri="{C3380CC4-5D6E-409C-BE32-E72D297353CC}">
                  <c16:uniqueId val="{00000002-63AD-44EF-B56F-90861681ABD0}"/>
                </c:ext>
              </c:extLst>
            </c:dLbl>
            <c:dLbl>
              <c:idx val="18"/>
              <c:layout>
                <c:manualLayout>
                  <c:x val="-6.78743961352657E-3"/>
                  <c:y val="4.1858672686194483E-2"/>
                </c:manualLayout>
              </c:layout>
              <c:tx>
                <c:rich>
                  <a:bodyPr/>
                  <a:lstStyle/>
                  <a:p>
                    <a:fld id="{F7A169CC-D62D-4004-9ED6-5EE6FADF6F20}" type="VALUE">
                      <a:rPr lang="en-US" smtClean="0"/>
                      <a:pPr/>
                      <a:t>[VALUE]</a:t>
                    </a:fld>
                    <a:endParaRPr lang="en-AU"/>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4F6-4040-9265-A6EE32D08E50}"/>
                </c:ext>
              </c:extLst>
            </c:dLbl>
            <c:dLbl>
              <c:idx val="1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D1-4C0C-862E-A591AA5C202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Sheet1!$B$2:$B$21</c:f>
              <c:numCache>
                <c:formatCode>General</c:formatCode>
                <c:ptCount val="20"/>
                <c:pt idx="0">
                  <c:v>15</c:v>
                </c:pt>
                <c:pt idx="1">
                  <c:v>52</c:v>
                </c:pt>
                <c:pt idx="2">
                  <c:v>6</c:v>
                </c:pt>
                <c:pt idx="3">
                  <c:v>8</c:v>
                </c:pt>
                <c:pt idx="4">
                  <c:v>5</c:v>
                </c:pt>
                <c:pt idx="5">
                  <c:v>12</c:v>
                </c:pt>
                <c:pt idx="6">
                  <c:v>5</c:v>
                </c:pt>
                <c:pt idx="7">
                  <c:v>17</c:v>
                </c:pt>
                <c:pt idx="8">
                  <c:v>15</c:v>
                </c:pt>
                <c:pt idx="9">
                  <c:v>30</c:v>
                </c:pt>
                <c:pt idx="10">
                  <c:v>7</c:v>
                </c:pt>
                <c:pt idx="11">
                  <c:v>24</c:v>
                </c:pt>
                <c:pt idx="12">
                  <c:v>13</c:v>
                </c:pt>
                <c:pt idx="13">
                  <c:v>48</c:v>
                </c:pt>
                <c:pt idx="14">
                  <c:v>12</c:v>
                </c:pt>
                <c:pt idx="15">
                  <c:v>12</c:v>
                </c:pt>
                <c:pt idx="16">
                  <c:v>5</c:v>
                </c:pt>
                <c:pt idx="17">
                  <c:v>6</c:v>
                </c:pt>
                <c:pt idx="18">
                  <c:v>72</c:v>
                </c:pt>
                <c:pt idx="19">
                  <c:v>24</c:v>
                </c:pt>
              </c:numCache>
            </c:numRef>
          </c:val>
          <c:smooth val="0"/>
          <c:extLst>
            <c:ext xmlns:c16="http://schemas.microsoft.com/office/drawing/2014/chart" uri="{C3380CC4-5D6E-409C-BE32-E72D297353CC}">
              <c16:uniqueId val="{00000003-63AD-44EF-B56F-90861681ABD0}"/>
            </c:ext>
          </c:extLst>
        </c:ser>
        <c:ser>
          <c:idx val="4"/>
          <c:order val="1"/>
          <c:tx>
            <c:strRef>
              <c:f>Sheet1!$C$1</c:f>
              <c:strCache>
                <c:ptCount val="1"/>
                <c:pt idx="0">
                  <c:v>Base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F6-4040-9265-A6EE32D08E50}"/>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3AD-44EF-B56F-90861681ABD0}"/>
                </c:ext>
              </c:extLst>
            </c:dLbl>
            <c:dLbl>
              <c:idx val="19"/>
              <c:layout>
                <c:manualLayout>
                  <c:x val="5.3140096618339773E-4"/>
                  <c:y val="-2.61516527235048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FD1-4C0C-862E-A591AA5C202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Sheet1!$C$2:$C$21</c:f>
              <c:numCache>
                <c:formatCode>General</c:formatCode>
                <c:ptCount val="20"/>
                <c:pt idx="2">
                  <c:v>20</c:v>
                </c:pt>
                <c:pt idx="3">
                  <c:v>24</c:v>
                </c:pt>
                <c:pt idx="4">
                  <c:v>6</c:v>
                </c:pt>
                <c:pt idx="5">
                  <c:v>24</c:v>
                </c:pt>
                <c:pt idx="6">
                  <c:v>10</c:v>
                </c:pt>
                <c:pt idx="7">
                  <c:v>14</c:v>
                </c:pt>
                <c:pt idx="8">
                  <c:v>5</c:v>
                </c:pt>
                <c:pt idx="9">
                  <c:v>30</c:v>
                </c:pt>
                <c:pt idx="10">
                  <c:v>35</c:v>
                </c:pt>
                <c:pt idx="11">
                  <c:v>20</c:v>
                </c:pt>
                <c:pt idx="12">
                  <c:v>12</c:v>
                </c:pt>
                <c:pt idx="13">
                  <c:v>48</c:v>
                </c:pt>
                <c:pt idx="14">
                  <c:v>24</c:v>
                </c:pt>
                <c:pt idx="15">
                  <c:v>12</c:v>
                </c:pt>
                <c:pt idx="16">
                  <c:v>22</c:v>
                </c:pt>
                <c:pt idx="17">
                  <c:v>25</c:v>
                </c:pt>
                <c:pt idx="18">
                  <c:v>18</c:v>
                </c:pt>
                <c:pt idx="19">
                  <c:v>7</c:v>
                </c:pt>
              </c:numCache>
            </c:numRef>
          </c:val>
          <c:smooth val="0"/>
          <c:extLst>
            <c:ext xmlns:c16="http://schemas.microsoft.com/office/drawing/2014/chart" uri="{C3380CC4-5D6E-409C-BE32-E72D297353CC}">
              <c16:uniqueId val="{00000005-63AD-44EF-B56F-90861681ABD0}"/>
            </c:ext>
          </c:extLst>
        </c:ser>
        <c:ser>
          <c:idx val="7"/>
          <c:order val="2"/>
          <c:tx>
            <c:strRef>
              <c:f>Sheet1!$D$1</c:f>
              <c:strCache>
                <c:ptCount val="1"/>
                <c:pt idx="0">
                  <c:v>Crystal</c:v>
                </c:pt>
              </c:strCache>
            </c:strRef>
          </c:tx>
          <c:spPr>
            <a:ln w="25400" cap="rnd" cmpd="sng" algn="ctr">
              <a:solidFill>
                <a:schemeClr val="accent2">
                  <a:lumMod val="60000"/>
                </a:schemeClr>
              </a:solidFill>
              <a:prstDash val="solid"/>
              <a:round/>
            </a:ln>
            <a:effectLst>
              <a:outerShdw blurRad="50800" dist="38100" dir="2700000" algn="tl" rotWithShape="0">
                <a:prstClr val="black">
                  <a:alpha val="40000"/>
                </a:prstClr>
              </a:outerShdw>
            </a:effectLst>
          </c:spPr>
          <c:marker>
            <c:symbol val="square"/>
            <c:size val="5"/>
            <c:spPr>
              <a:solidFill>
                <a:schemeClr val="accent2">
                  <a:lumMod val="60000"/>
                </a:schemeClr>
              </a:solidFill>
              <a:ln w="25400" cap="flat" cmpd="sng" algn="ctr">
                <a:solidFill>
                  <a:schemeClr val="accent2">
                    <a:lumMod val="60000"/>
                  </a:schemeClr>
                </a:solidFill>
                <a:prstDash val="solid"/>
                <a:round/>
              </a:ln>
              <a:effectLst>
                <a:outerShdw blurRad="50800" dist="38100" dir="2700000" algn="tl" rotWithShape="0">
                  <a:prstClr val="black">
                    <a:alpha val="40000"/>
                  </a:prstClr>
                </a:outerShdw>
              </a:effectLst>
            </c:spPr>
          </c:marker>
          <c:dLbls>
            <c:dLbl>
              <c:idx val="2"/>
              <c:layout>
                <c:manualLayout>
                  <c:x val="-1.0869565217391304E-2"/>
                  <c:y val="2.8272190701491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3AD-44EF-B56F-90861681ABD0}"/>
                </c:ext>
              </c:extLst>
            </c:dLbl>
            <c:dLbl>
              <c:idx val="18"/>
              <c:layout>
                <c:manualLayout>
                  <c:x val="4.8309178743959581E-3"/>
                  <c:y val="-2.8272190701491645E-2"/>
                </c:manualLayout>
              </c:layout>
              <c:tx>
                <c:rich>
                  <a:bodyPr/>
                  <a:lstStyle/>
                  <a:p>
                    <a:fld id="{36138C0E-8DB2-4288-B5D3-B607C9DF7E1A}"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4F6-4040-9265-A6EE32D08E5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Sheet1!$D$2:$D$21</c:f>
              <c:numCache>
                <c:formatCode>General</c:formatCode>
                <c:ptCount val="20"/>
                <c:pt idx="2">
                  <c:v>15</c:v>
                </c:pt>
                <c:pt idx="3">
                  <c:v>14</c:v>
                </c:pt>
                <c:pt idx="4">
                  <c:v>6</c:v>
                </c:pt>
                <c:pt idx="5">
                  <c:v>12</c:v>
                </c:pt>
                <c:pt idx="6">
                  <c:v>6</c:v>
                </c:pt>
                <c:pt idx="7">
                  <c:v>12</c:v>
                </c:pt>
                <c:pt idx="8">
                  <c:v>9</c:v>
                </c:pt>
                <c:pt idx="9">
                  <c:v>10</c:v>
                </c:pt>
                <c:pt idx="10">
                  <c:v>9</c:v>
                </c:pt>
                <c:pt idx="11">
                  <c:v>15</c:v>
                </c:pt>
                <c:pt idx="12">
                  <c:v>11</c:v>
                </c:pt>
                <c:pt idx="13">
                  <c:v>12</c:v>
                </c:pt>
                <c:pt idx="14">
                  <c:v>24</c:v>
                </c:pt>
                <c:pt idx="15">
                  <c:v>45</c:v>
                </c:pt>
                <c:pt idx="16">
                  <c:v>72</c:v>
                </c:pt>
                <c:pt idx="17">
                  <c:v>72</c:v>
                </c:pt>
                <c:pt idx="18">
                  <c:v>72</c:v>
                </c:pt>
                <c:pt idx="19">
                  <c:v>72</c:v>
                </c:pt>
              </c:numCache>
            </c:numRef>
          </c:val>
          <c:smooth val="0"/>
          <c:extLst>
            <c:ext xmlns:c16="http://schemas.microsoft.com/office/drawing/2014/chart" uri="{C3380CC4-5D6E-409C-BE32-E72D297353CC}">
              <c16:uniqueId val="{00000015-63AD-44EF-B56F-90861681ABD0}"/>
            </c:ext>
          </c:extLst>
        </c:ser>
        <c:ser>
          <c:idx val="0"/>
          <c:order val="3"/>
          <c:tx>
            <c:strRef>
              <c:f>Sheet1!$E$1</c:f>
              <c:strCache>
                <c:ptCount val="1"/>
                <c:pt idx="0">
                  <c:v>Any Methamphetamine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3AD-44EF-B56F-90861681ABD0}"/>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3AD-44EF-B56F-90861681ABD0}"/>
                </c:ext>
              </c:extLst>
            </c:dLbl>
            <c:dLbl>
              <c:idx val="19"/>
              <c:layout>
                <c:manualLayout>
                  <c:x val="-7.9951690821256031E-3"/>
                  <c:y val="-2.92930072458928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D1-4C0C-862E-A591AA5C202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Sheet1!$A$2:$A$21</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Sheet1!$E$2:$E$21</c:f>
              <c:numCache>
                <c:formatCode>General</c:formatCode>
                <c:ptCount val="20"/>
                <c:pt idx="2">
                  <c:v>36</c:v>
                </c:pt>
                <c:pt idx="3">
                  <c:v>48</c:v>
                </c:pt>
                <c:pt idx="4">
                  <c:v>24</c:v>
                </c:pt>
                <c:pt idx="5">
                  <c:v>30</c:v>
                </c:pt>
                <c:pt idx="6">
                  <c:v>12</c:v>
                </c:pt>
                <c:pt idx="7">
                  <c:v>31</c:v>
                </c:pt>
                <c:pt idx="8">
                  <c:v>15</c:v>
                </c:pt>
                <c:pt idx="9">
                  <c:v>42</c:v>
                </c:pt>
                <c:pt idx="10">
                  <c:v>25</c:v>
                </c:pt>
                <c:pt idx="11">
                  <c:v>40</c:v>
                </c:pt>
                <c:pt idx="12">
                  <c:v>27</c:v>
                </c:pt>
                <c:pt idx="13">
                  <c:v>72</c:v>
                </c:pt>
                <c:pt idx="14">
                  <c:v>48</c:v>
                </c:pt>
                <c:pt idx="15">
                  <c:v>48</c:v>
                </c:pt>
                <c:pt idx="16">
                  <c:v>80</c:v>
                </c:pt>
                <c:pt idx="17">
                  <c:v>81</c:v>
                </c:pt>
                <c:pt idx="18">
                  <c:v>90</c:v>
                </c:pt>
                <c:pt idx="19">
                  <c:v>72</c:v>
                </c:pt>
              </c:numCache>
            </c:numRef>
          </c:val>
          <c:smooth val="0"/>
          <c:extLst>
            <c:ext xmlns:c16="http://schemas.microsoft.com/office/drawing/2014/chart" uri="{C3380CC4-5D6E-409C-BE32-E72D297353CC}">
              <c16:uniqueId val="{00000027-63AD-44EF-B56F-90861681ABD0}"/>
            </c:ext>
          </c:extLst>
        </c:ser>
        <c:dLbls>
          <c:showLegendKey val="0"/>
          <c:showVal val="0"/>
          <c:showCatName val="0"/>
          <c:showSerName val="0"/>
          <c:showPercent val="0"/>
          <c:showBubbleSize val="0"/>
        </c:dLbls>
        <c:marker val="1"/>
        <c:smooth val="0"/>
        <c:axId val="2116290728"/>
        <c:axId val="-2103202920"/>
      </c:lineChart>
      <c:catAx>
        <c:axId val="21162907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3202920"/>
        <c:crosses val="autoZero"/>
        <c:auto val="1"/>
        <c:lblAlgn val="ctr"/>
        <c:lblOffset val="100"/>
        <c:noMultiLvlLbl val="0"/>
      </c:catAx>
      <c:valAx>
        <c:axId val="-21032029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Median days</a:t>
                </a:r>
              </a:p>
            </c:rich>
          </c:tx>
          <c:layout>
            <c:manualLayout>
              <c:xMode val="edge"/>
              <c:yMode val="edge"/>
              <c:x val="1.44063709487838E-2"/>
              <c:y val="0.2758098129034219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629072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253BA-6935-439B-801E-A0B073338E4A}" type="datetimeFigureOut">
              <a:rPr lang="en-AU" smtClean="0"/>
              <a:t>5/12/2019</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2D8E1E-2AA3-43A7-B9E0-A1F23E7C97CB}" type="slidenum">
              <a:rPr lang="en-AU" smtClean="0"/>
              <a:t>‹#›</a:t>
            </a:fld>
            <a:endParaRPr lang="en-AU"/>
          </a:p>
        </p:txBody>
      </p:sp>
    </p:spTree>
    <p:extLst>
      <p:ext uri="{BB962C8B-B14F-4D97-AF65-F5344CB8AC3E}">
        <p14:creationId xmlns:p14="http://schemas.microsoft.com/office/powerpoint/2010/main" val="742350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Trouble finding figures</a:t>
            </a:r>
          </a:p>
        </p:txBody>
      </p:sp>
      <p:sp>
        <p:nvSpPr>
          <p:cNvPr id="4" name="Slide Number Placeholder 3"/>
          <p:cNvSpPr>
            <a:spLocks noGrp="1"/>
          </p:cNvSpPr>
          <p:nvPr>
            <p:ph type="sldNum" sz="quarter" idx="5"/>
          </p:nvPr>
        </p:nvSpPr>
        <p:spPr/>
        <p:txBody>
          <a:bodyPr/>
          <a:lstStyle/>
          <a:p>
            <a:fld id="{E32D8E1E-2AA3-43A7-B9E0-A1F23E7C97CB}" type="slidenum">
              <a:rPr lang="en-AU" smtClean="0"/>
              <a:t>4</a:t>
            </a:fld>
            <a:endParaRPr lang="en-AU"/>
          </a:p>
        </p:txBody>
      </p:sp>
    </p:spTree>
    <p:extLst>
      <p:ext uri="{BB962C8B-B14F-4D97-AF65-F5344CB8AC3E}">
        <p14:creationId xmlns:p14="http://schemas.microsoft.com/office/powerpoint/2010/main" val="1050138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32D8E1E-2AA3-43A7-B9E0-A1F23E7C97CB}" type="slidenum">
              <a:rPr lang="en-AU" smtClean="0"/>
              <a:t>22</a:t>
            </a:fld>
            <a:endParaRPr lang="en-AU"/>
          </a:p>
        </p:txBody>
      </p:sp>
    </p:spTree>
    <p:extLst>
      <p:ext uri="{BB962C8B-B14F-4D97-AF65-F5344CB8AC3E}">
        <p14:creationId xmlns:p14="http://schemas.microsoft.com/office/powerpoint/2010/main" val="231798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32D8E1E-2AA3-43A7-B9E0-A1F23E7C97CB}" type="slidenum">
              <a:rPr lang="en-AU" smtClean="0"/>
              <a:t>23</a:t>
            </a:fld>
            <a:endParaRPr lang="en-AU"/>
          </a:p>
        </p:txBody>
      </p:sp>
    </p:spTree>
    <p:extLst>
      <p:ext uri="{BB962C8B-B14F-4D97-AF65-F5344CB8AC3E}">
        <p14:creationId xmlns:p14="http://schemas.microsoft.com/office/powerpoint/2010/main" val="2137755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Median price for bush gram not in data</a:t>
            </a:r>
          </a:p>
        </p:txBody>
      </p:sp>
      <p:sp>
        <p:nvSpPr>
          <p:cNvPr id="4" name="Slide Number Placeholder 3"/>
          <p:cNvSpPr>
            <a:spLocks noGrp="1"/>
          </p:cNvSpPr>
          <p:nvPr>
            <p:ph type="sldNum" sz="quarter" idx="5"/>
          </p:nvPr>
        </p:nvSpPr>
        <p:spPr/>
        <p:txBody>
          <a:bodyPr/>
          <a:lstStyle/>
          <a:p>
            <a:fld id="{E32D8E1E-2AA3-43A7-B9E0-A1F23E7C97CB}" type="slidenum">
              <a:rPr lang="en-AU" smtClean="0"/>
              <a:t>25</a:t>
            </a:fld>
            <a:endParaRPr lang="en-AU"/>
          </a:p>
        </p:txBody>
      </p:sp>
    </p:spTree>
    <p:extLst>
      <p:ext uri="{BB962C8B-B14F-4D97-AF65-F5344CB8AC3E}">
        <p14:creationId xmlns:p14="http://schemas.microsoft.com/office/powerpoint/2010/main" val="874722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Trouble finding figures</a:t>
            </a:r>
          </a:p>
        </p:txBody>
      </p:sp>
      <p:sp>
        <p:nvSpPr>
          <p:cNvPr id="4" name="Slide Number Placeholder 3"/>
          <p:cNvSpPr>
            <a:spLocks noGrp="1"/>
          </p:cNvSpPr>
          <p:nvPr>
            <p:ph type="sldNum" sz="quarter" idx="5"/>
          </p:nvPr>
        </p:nvSpPr>
        <p:spPr/>
        <p:txBody>
          <a:bodyPr/>
          <a:lstStyle/>
          <a:p>
            <a:fld id="{E32D8E1E-2AA3-43A7-B9E0-A1F23E7C97CB}" type="slidenum">
              <a:rPr lang="en-AU" smtClean="0"/>
              <a:t>40</a:t>
            </a:fld>
            <a:endParaRPr lang="en-AU"/>
          </a:p>
        </p:txBody>
      </p:sp>
    </p:spTree>
    <p:extLst>
      <p:ext uri="{BB962C8B-B14F-4D97-AF65-F5344CB8AC3E}">
        <p14:creationId xmlns:p14="http://schemas.microsoft.com/office/powerpoint/2010/main" val="344993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9" name="Picture 8">
            <a:extLst>
              <a:ext uri="{FF2B5EF4-FFF2-40B4-BE49-F238E27FC236}">
                <a16:creationId xmlns:a16="http://schemas.microsoft.com/office/drawing/2014/main" id="{0300DF58-F9EF-4CB0-BDBD-E04756A006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559282"/>
            <a:ext cx="5315712" cy="2509543"/>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52126D-F4F1-473C-848E-325F40908D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29" t="16248" r="65334" b="41965"/>
          <a:stretch/>
        </p:blipFill>
        <p:spPr>
          <a:xfrm>
            <a:off x="-4738624" y="0"/>
            <a:ext cx="9477248" cy="6864355"/>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5/12/2019</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chart" Target="../charts/chart25.xml"/></Relationships>
</file>

<file path=ppt/slides/_rels/slide2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669674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Key findings from the South Australia 2019 Illicit Drug Reporting System </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9ED1-0223-4BD8-BF02-3D8689A31C9D}"/>
              </a:ext>
            </a:extLst>
          </p:cNvPr>
          <p:cNvSpPr>
            <a:spLocks noGrp="1"/>
          </p:cNvSpPr>
          <p:nvPr>
            <p:ph type="title"/>
          </p:nvPr>
        </p:nvSpPr>
        <p:spPr/>
        <p:txBody>
          <a:bodyPr>
            <a:noAutofit/>
          </a:bodyPr>
          <a:lstStyle/>
          <a:p>
            <a:r>
              <a:rPr lang="en-AU" sz="3200" dirty="0"/>
              <a:t>Figure 9: Frequency of use of any methamphetamine, powder, base, and crystal, SA, 2000-2019</a:t>
            </a:r>
          </a:p>
        </p:txBody>
      </p:sp>
      <p:sp>
        <p:nvSpPr>
          <p:cNvPr id="4" name="Text Placeholder 3">
            <a:extLst>
              <a:ext uri="{FF2B5EF4-FFF2-40B4-BE49-F238E27FC236}">
                <a16:creationId xmlns:a16="http://schemas.microsoft.com/office/drawing/2014/main" id="{38BC7AED-DFC3-4E11-8B2E-388958C4D7C3}"/>
              </a:ext>
            </a:extLst>
          </p:cNvPr>
          <p:cNvSpPr>
            <a:spLocks noGrp="1"/>
          </p:cNvSpPr>
          <p:nvPr>
            <p:ph type="body" sz="quarter" idx="14"/>
          </p:nvPr>
        </p:nvSpPr>
        <p:spPr>
          <a:xfrm>
            <a:off x="838200" y="5640501"/>
            <a:ext cx="10515600" cy="565989"/>
          </a:xfrm>
        </p:spPr>
        <p:txBody>
          <a:bodyPr>
            <a:normAutofit/>
          </a:bodyPr>
          <a:lstStyle/>
          <a:p>
            <a:pPr marL="0" indent="0">
              <a:buNone/>
            </a:pPr>
            <a:r>
              <a:rPr lang="en-AU" sz="1200" dirty="0"/>
              <a:t>Note. Median days computed among those who reported recent use (maximum 180 days). Median days rounded to the nearest whole number. Median days used base and crystal not collected in 2000-2001.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4">
            <a:extLst>
              <a:ext uri="{FF2B5EF4-FFF2-40B4-BE49-F238E27FC236}">
                <a16:creationId xmlns:a16="http://schemas.microsoft.com/office/drawing/2014/main" id="{FC013CFA-1F92-425E-B7B5-AD0B6C3E8F01}"/>
              </a:ext>
            </a:extLst>
          </p:cNvPr>
          <p:cNvGraphicFramePr/>
          <p:nvPr>
            <p:extLst>
              <p:ext uri="{D42A27DB-BD31-4B8C-83A1-F6EECF244321}">
                <p14:modId xmlns:p14="http://schemas.microsoft.com/office/powerpoint/2010/main" val="1298025551"/>
              </p:ext>
            </p:extLst>
          </p:nvPr>
        </p:nvGraphicFramePr>
        <p:xfrm>
          <a:off x="838200" y="1597659"/>
          <a:ext cx="10515600" cy="4042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17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C37D5-43B4-4B51-BE2D-A9808CC36A99}"/>
              </a:ext>
            </a:extLst>
          </p:cNvPr>
          <p:cNvSpPr>
            <a:spLocks noGrp="1"/>
          </p:cNvSpPr>
          <p:nvPr>
            <p:ph type="title"/>
          </p:nvPr>
        </p:nvSpPr>
        <p:spPr/>
        <p:txBody>
          <a:bodyPr>
            <a:noAutofit/>
          </a:bodyPr>
          <a:lstStyle/>
          <a:p>
            <a:r>
              <a:rPr lang="en-AU" sz="3200" dirty="0"/>
              <a:t>Figure 10: Median price of powder methamphetamine per point and gram, SA, 2002-2019</a:t>
            </a:r>
          </a:p>
        </p:txBody>
      </p:sp>
      <p:sp>
        <p:nvSpPr>
          <p:cNvPr id="4" name="Text Placeholder 3">
            <a:extLst>
              <a:ext uri="{FF2B5EF4-FFF2-40B4-BE49-F238E27FC236}">
                <a16:creationId xmlns:a16="http://schemas.microsoft.com/office/drawing/2014/main" id="{DEF57D9A-55AC-4AC2-A08A-845C2FAFC2D7}"/>
              </a:ext>
            </a:extLst>
          </p:cNvPr>
          <p:cNvSpPr>
            <a:spLocks noGrp="1"/>
          </p:cNvSpPr>
          <p:nvPr>
            <p:ph type="body" sz="quarter" idx="14"/>
          </p:nvPr>
        </p:nvSpPr>
        <p:spPr>
          <a:xfrm>
            <a:off x="838200" y="5816906"/>
            <a:ext cx="10515600" cy="327984"/>
          </a:xfrm>
        </p:spPr>
        <p:txBody>
          <a:bodyPr>
            <a:noAutofit/>
          </a:bodyPr>
          <a:lstStyle/>
          <a:p>
            <a:pPr marL="0" indent="0">
              <a:buNone/>
            </a:pPr>
            <a:r>
              <a:rPr lang="en-AU" sz="1100" dirty="0"/>
              <a:t>Note. Among those who commented. No participants were able to comment on the price of a gram in 2011. Data labels have been removed from figure throughout all years with small cell size (n≤5). *</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 </a:t>
            </a:r>
          </a:p>
        </p:txBody>
      </p:sp>
      <p:graphicFrame>
        <p:nvGraphicFramePr>
          <p:cNvPr id="6" name="Chart 5">
            <a:extLst>
              <a:ext uri="{FF2B5EF4-FFF2-40B4-BE49-F238E27FC236}">
                <a16:creationId xmlns:a16="http://schemas.microsoft.com/office/drawing/2014/main" id="{82A4EE77-F43C-465D-9C6D-B38D330C0ACB}"/>
              </a:ext>
            </a:extLst>
          </p:cNvPr>
          <p:cNvGraphicFramePr>
            <a:graphicFrameLocks/>
          </p:cNvGraphicFramePr>
          <p:nvPr>
            <p:extLst>
              <p:ext uri="{D42A27DB-BD31-4B8C-83A1-F6EECF244321}">
                <p14:modId xmlns:p14="http://schemas.microsoft.com/office/powerpoint/2010/main" val="913609634"/>
              </p:ext>
            </p:extLst>
          </p:nvPr>
        </p:nvGraphicFramePr>
        <p:xfrm>
          <a:off x="838200" y="1678622"/>
          <a:ext cx="10515600" cy="41382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3594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3D25-E5AC-4A12-B8D8-40E8F22EB076}"/>
              </a:ext>
            </a:extLst>
          </p:cNvPr>
          <p:cNvSpPr>
            <a:spLocks noGrp="1"/>
          </p:cNvSpPr>
          <p:nvPr>
            <p:ph type="title"/>
          </p:nvPr>
        </p:nvSpPr>
        <p:spPr/>
        <p:txBody>
          <a:bodyPr>
            <a:noAutofit/>
          </a:bodyPr>
          <a:lstStyle/>
          <a:p>
            <a:r>
              <a:rPr lang="en-AU" sz="3200" dirty="0"/>
              <a:t>Figure 11: Current perceived purity of powder methamphetamine, SA, 2002-2019</a:t>
            </a:r>
          </a:p>
        </p:txBody>
      </p:sp>
      <p:sp>
        <p:nvSpPr>
          <p:cNvPr id="4" name="Text Placeholder 3">
            <a:extLst>
              <a:ext uri="{FF2B5EF4-FFF2-40B4-BE49-F238E27FC236}">
                <a16:creationId xmlns:a16="http://schemas.microsoft.com/office/drawing/2014/main" id="{822AD562-E5FA-41F8-B5AE-1761E63AEF37}"/>
              </a:ext>
            </a:extLst>
          </p:cNvPr>
          <p:cNvSpPr>
            <a:spLocks noGrp="1"/>
          </p:cNvSpPr>
          <p:nvPr>
            <p:ph type="body" sz="quarter" idx="14"/>
          </p:nvPr>
        </p:nvSpPr>
        <p:spPr>
          <a:xfrm>
            <a:off x="838200" y="5685610"/>
            <a:ext cx="10515600" cy="418010"/>
          </a:xfrm>
        </p:spPr>
        <p:txBody>
          <a:bodyPr>
            <a:normAutofit lnSpcReduction="10000"/>
          </a:bodyPr>
          <a:lstStyle/>
          <a:p>
            <a:pPr marL="0" indent="0">
              <a:buNone/>
            </a:pPr>
            <a:r>
              <a:rPr lang="en-AU" sz="1200" dirty="0"/>
              <a:t>Note. Methamphetamine asked separately for the three different forms from 2002 onwards. </a:t>
            </a:r>
            <a:r>
              <a:rPr lang="en-GB" sz="1200" dirty="0"/>
              <a:t>The response ‘Don’t know’ was excluded from analysis. </a:t>
            </a:r>
            <a:r>
              <a:rPr lang="en-AU" sz="1200" dirty="0"/>
              <a:t>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4">
            <a:extLst>
              <a:ext uri="{FF2B5EF4-FFF2-40B4-BE49-F238E27FC236}">
                <a16:creationId xmlns:a16="http://schemas.microsoft.com/office/drawing/2014/main" id="{A55ACB22-7C03-4BED-A829-279C6672120C}"/>
              </a:ext>
            </a:extLst>
          </p:cNvPr>
          <p:cNvGraphicFramePr>
            <a:graphicFrameLocks/>
          </p:cNvGraphicFramePr>
          <p:nvPr>
            <p:extLst>
              <p:ext uri="{D42A27DB-BD31-4B8C-83A1-F6EECF244321}">
                <p14:modId xmlns:p14="http://schemas.microsoft.com/office/powerpoint/2010/main" val="48552250"/>
              </p:ext>
            </p:extLst>
          </p:nvPr>
        </p:nvGraphicFramePr>
        <p:xfrm>
          <a:off x="832756" y="1565274"/>
          <a:ext cx="10515599" cy="4120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5325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B28C7-78B4-400A-89DE-93CFE94017DE}"/>
              </a:ext>
            </a:extLst>
          </p:cNvPr>
          <p:cNvSpPr>
            <a:spLocks noGrp="1"/>
          </p:cNvSpPr>
          <p:nvPr>
            <p:ph type="title"/>
          </p:nvPr>
        </p:nvSpPr>
        <p:spPr/>
        <p:txBody>
          <a:bodyPr>
            <a:noAutofit/>
          </a:bodyPr>
          <a:lstStyle/>
          <a:p>
            <a:r>
              <a:rPr lang="en-AU" sz="3200" dirty="0"/>
              <a:t>Figure 12: Current perceived availability of powder methamphetamine, SA, 2002-2019</a:t>
            </a:r>
          </a:p>
        </p:txBody>
      </p:sp>
      <p:sp>
        <p:nvSpPr>
          <p:cNvPr id="4" name="Text Placeholder 3">
            <a:extLst>
              <a:ext uri="{FF2B5EF4-FFF2-40B4-BE49-F238E27FC236}">
                <a16:creationId xmlns:a16="http://schemas.microsoft.com/office/drawing/2014/main" id="{C90608BB-1B69-4C28-8E47-6C330D5B1BEA}"/>
              </a:ext>
            </a:extLst>
          </p:cNvPr>
          <p:cNvSpPr>
            <a:spLocks noGrp="1"/>
          </p:cNvSpPr>
          <p:nvPr>
            <p:ph type="body" sz="quarter" idx="14"/>
          </p:nvPr>
        </p:nvSpPr>
        <p:spPr>
          <a:xfrm>
            <a:off x="832756" y="5742760"/>
            <a:ext cx="10515600" cy="406580"/>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5" name="Chart 4">
            <a:extLst>
              <a:ext uri="{FF2B5EF4-FFF2-40B4-BE49-F238E27FC236}">
                <a16:creationId xmlns:a16="http://schemas.microsoft.com/office/drawing/2014/main" id="{48950D57-F656-437F-BE57-0C80E41E71BD}"/>
              </a:ext>
            </a:extLst>
          </p:cNvPr>
          <p:cNvGraphicFramePr/>
          <p:nvPr>
            <p:extLst>
              <p:ext uri="{D42A27DB-BD31-4B8C-83A1-F6EECF244321}">
                <p14:modId xmlns:p14="http://schemas.microsoft.com/office/powerpoint/2010/main" val="1320725235"/>
              </p:ext>
            </p:extLst>
          </p:nvPr>
        </p:nvGraphicFramePr>
        <p:xfrm>
          <a:off x="832756" y="1551622"/>
          <a:ext cx="10515600" cy="40118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87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48B12-021E-45AC-8B3C-C3B8AF57D63F}"/>
              </a:ext>
            </a:extLst>
          </p:cNvPr>
          <p:cNvSpPr>
            <a:spLocks noGrp="1"/>
          </p:cNvSpPr>
          <p:nvPr>
            <p:ph type="title"/>
          </p:nvPr>
        </p:nvSpPr>
        <p:spPr/>
        <p:txBody>
          <a:bodyPr>
            <a:noAutofit/>
          </a:bodyPr>
          <a:lstStyle/>
          <a:p>
            <a:r>
              <a:rPr lang="en-AU" sz="3200" dirty="0"/>
              <a:t>Figure 13: Median price of base methamphetamine per point and gram, SA, 2002-2019</a:t>
            </a:r>
          </a:p>
        </p:txBody>
      </p:sp>
      <p:sp>
        <p:nvSpPr>
          <p:cNvPr id="4" name="Text Placeholder 3">
            <a:extLst>
              <a:ext uri="{FF2B5EF4-FFF2-40B4-BE49-F238E27FC236}">
                <a16:creationId xmlns:a16="http://schemas.microsoft.com/office/drawing/2014/main" id="{EB87DBF6-46FB-40D5-949E-795707EDA876}"/>
              </a:ext>
            </a:extLst>
          </p:cNvPr>
          <p:cNvSpPr>
            <a:spLocks noGrp="1"/>
          </p:cNvSpPr>
          <p:nvPr>
            <p:ph type="body" sz="quarter" idx="14"/>
          </p:nvPr>
        </p:nvSpPr>
        <p:spPr>
          <a:xfrm>
            <a:off x="838200" y="5829300"/>
            <a:ext cx="10515600" cy="342900"/>
          </a:xfrm>
        </p:spPr>
        <p:txBody>
          <a:bodyPr>
            <a:noAutofit/>
          </a:bodyPr>
          <a:lstStyle/>
          <a:p>
            <a:pPr marL="0" indent="0">
              <a:buNone/>
            </a:pPr>
            <a:r>
              <a:rPr lang="en-AU" sz="1100" dirty="0"/>
              <a:t>Note. Among those who commented. </a:t>
            </a:r>
            <a:r>
              <a:rPr lang="en-GB" sz="1100" dirty="0"/>
              <a:t>No participants were able to comment on the price of a gram in 2008, nor in 2018. </a:t>
            </a:r>
            <a:r>
              <a:rPr lang="en-AU" sz="1100" dirty="0"/>
              <a:t>Data labels have been removed from figure throughout all years with small cell size (i.e. n≤5).</a:t>
            </a:r>
            <a:r>
              <a:rPr lang="en-AU" sz="1100" b="1" dirty="0"/>
              <a:t> </a:t>
            </a:r>
            <a:r>
              <a:rPr lang="en-GB" sz="1100" dirty="0"/>
              <a:t> </a:t>
            </a:r>
            <a:r>
              <a:rPr lang="en-AU" sz="1100" dirty="0"/>
              <a:t>*</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 </a:t>
            </a:r>
          </a:p>
        </p:txBody>
      </p:sp>
      <p:graphicFrame>
        <p:nvGraphicFramePr>
          <p:cNvPr id="5" name="Chart 4">
            <a:extLst>
              <a:ext uri="{FF2B5EF4-FFF2-40B4-BE49-F238E27FC236}">
                <a16:creationId xmlns:a16="http://schemas.microsoft.com/office/drawing/2014/main" id="{93F62EB9-2CAD-4AE9-9A09-73EB623F38B8}"/>
              </a:ext>
            </a:extLst>
          </p:cNvPr>
          <p:cNvGraphicFramePr>
            <a:graphicFrameLocks/>
          </p:cNvGraphicFramePr>
          <p:nvPr>
            <p:extLst>
              <p:ext uri="{D42A27DB-BD31-4B8C-83A1-F6EECF244321}">
                <p14:modId xmlns:p14="http://schemas.microsoft.com/office/powerpoint/2010/main" val="810455354"/>
              </p:ext>
            </p:extLst>
          </p:nvPr>
        </p:nvGraphicFramePr>
        <p:xfrm>
          <a:off x="838199" y="1611630"/>
          <a:ext cx="10515600" cy="42176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865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0DFA-D4E2-4D0F-B41C-5CA7B287F323}"/>
              </a:ext>
            </a:extLst>
          </p:cNvPr>
          <p:cNvSpPr>
            <a:spLocks noGrp="1"/>
          </p:cNvSpPr>
          <p:nvPr>
            <p:ph type="title"/>
          </p:nvPr>
        </p:nvSpPr>
        <p:spPr/>
        <p:txBody>
          <a:bodyPr>
            <a:noAutofit/>
          </a:bodyPr>
          <a:lstStyle/>
          <a:p>
            <a:r>
              <a:rPr lang="en-AU" sz="3200" dirty="0"/>
              <a:t>Figure 14: Current perceived purity of base methamphetamine, SA, 2002-2019</a:t>
            </a:r>
          </a:p>
        </p:txBody>
      </p:sp>
      <p:sp>
        <p:nvSpPr>
          <p:cNvPr id="4" name="Text Placeholder 3">
            <a:extLst>
              <a:ext uri="{FF2B5EF4-FFF2-40B4-BE49-F238E27FC236}">
                <a16:creationId xmlns:a16="http://schemas.microsoft.com/office/drawing/2014/main" id="{45DE8FEA-DE59-484D-A72C-1A540EFCE206}"/>
              </a:ext>
            </a:extLst>
          </p:cNvPr>
          <p:cNvSpPr>
            <a:spLocks noGrp="1"/>
          </p:cNvSpPr>
          <p:nvPr>
            <p:ph type="body" sz="quarter" idx="14"/>
          </p:nvPr>
        </p:nvSpPr>
        <p:spPr>
          <a:xfrm>
            <a:off x="828676" y="5651653"/>
            <a:ext cx="10515600" cy="497687"/>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6" name="Chart Placeholder 5">
            <a:extLst>
              <a:ext uri="{FF2B5EF4-FFF2-40B4-BE49-F238E27FC236}">
                <a16:creationId xmlns:a16="http://schemas.microsoft.com/office/drawing/2014/main" id="{C4F8841E-9C6E-4B7F-969A-FB024CCF2A70}"/>
              </a:ext>
            </a:extLst>
          </p:cNvPr>
          <p:cNvGraphicFramePr>
            <a:graphicFrameLocks noGrp="1"/>
          </p:cNvGraphicFramePr>
          <p:nvPr>
            <p:ph type="chart" sz="quarter" idx="13"/>
            <p:extLst>
              <p:ext uri="{D42A27DB-BD31-4B8C-83A1-F6EECF244321}">
                <p14:modId xmlns:p14="http://schemas.microsoft.com/office/powerpoint/2010/main" val="2509345957"/>
              </p:ext>
            </p:extLst>
          </p:nvPr>
        </p:nvGraphicFramePr>
        <p:xfrm>
          <a:off x="833438" y="1674812"/>
          <a:ext cx="10520362" cy="39768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6371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5C22-5AE0-490F-A112-A0052832C28D}"/>
              </a:ext>
            </a:extLst>
          </p:cNvPr>
          <p:cNvSpPr>
            <a:spLocks noGrp="1"/>
          </p:cNvSpPr>
          <p:nvPr>
            <p:ph type="title"/>
          </p:nvPr>
        </p:nvSpPr>
        <p:spPr/>
        <p:txBody>
          <a:bodyPr>
            <a:noAutofit/>
          </a:bodyPr>
          <a:lstStyle/>
          <a:p>
            <a:r>
              <a:rPr lang="en-AU" sz="3200" dirty="0"/>
              <a:t>Figure 15: Current perceived availability of base methamphetamine, SA, 2002-2019</a:t>
            </a:r>
          </a:p>
        </p:txBody>
      </p:sp>
      <p:sp>
        <p:nvSpPr>
          <p:cNvPr id="4" name="Text Placeholder 3">
            <a:extLst>
              <a:ext uri="{FF2B5EF4-FFF2-40B4-BE49-F238E27FC236}">
                <a16:creationId xmlns:a16="http://schemas.microsoft.com/office/drawing/2014/main" id="{5564727E-3D21-4E90-8C26-57561C6D6E23}"/>
              </a:ext>
            </a:extLst>
          </p:cNvPr>
          <p:cNvSpPr>
            <a:spLocks noGrp="1"/>
          </p:cNvSpPr>
          <p:nvPr>
            <p:ph type="body" sz="quarter" idx="14"/>
          </p:nvPr>
        </p:nvSpPr>
        <p:spPr>
          <a:xfrm>
            <a:off x="833438" y="5715000"/>
            <a:ext cx="10515600" cy="564614"/>
          </a:xfrm>
        </p:spPr>
        <p:txBody>
          <a:bodyPr>
            <a:noAutofit/>
          </a:bodyPr>
          <a:lstStyle/>
          <a:p>
            <a:pPr marL="0" indent="0">
              <a:buNone/>
            </a:pPr>
            <a:r>
              <a:rPr lang="en-AU" sz="1100" dirty="0"/>
              <a:t>Note. Methamphetamine asked separately for the three different forms from 2002 onwards. </a:t>
            </a:r>
            <a:r>
              <a:rPr lang="en-GB" sz="1100" dirty="0"/>
              <a:t>The response ‘Don’t know’ was excluded from analysis.</a:t>
            </a:r>
            <a:r>
              <a:rPr lang="en-AU" sz="1100" dirty="0"/>
              <a:t> Data labels have been removed from figure throughout all years with small cell size (i.e. n≤5). *</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 </a:t>
            </a:r>
            <a:endParaRPr lang="en-AU" dirty="0"/>
          </a:p>
        </p:txBody>
      </p:sp>
      <p:graphicFrame>
        <p:nvGraphicFramePr>
          <p:cNvPr id="5" name="Chart Placeholder 4">
            <a:extLst>
              <a:ext uri="{FF2B5EF4-FFF2-40B4-BE49-F238E27FC236}">
                <a16:creationId xmlns:a16="http://schemas.microsoft.com/office/drawing/2014/main" id="{BED352D1-3C00-4621-8418-BC7715E064D8}"/>
              </a:ext>
            </a:extLst>
          </p:cNvPr>
          <p:cNvGraphicFramePr>
            <a:graphicFrameLocks noGrp="1"/>
          </p:cNvGraphicFramePr>
          <p:nvPr>
            <p:ph type="chart" sz="quarter" idx="13"/>
            <p:extLst>
              <p:ext uri="{D42A27DB-BD31-4B8C-83A1-F6EECF244321}">
                <p14:modId xmlns:p14="http://schemas.microsoft.com/office/powerpoint/2010/main" val="127661960"/>
              </p:ext>
            </p:extLst>
          </p:nvPr>
        </p:nvGraphicFramePr>
        <p:xfrm>
          <a:off x="838200" y="1613445"/>
          <a:ext cx="10520362" cy="41015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7320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4699-BD95-4E51-BD80-EBB51734A45D}"/>
              </a:ext>
            </a:extLst>
          </p:cNvPr>
          <p:cNvSpPr>
            <a:spLocks noGrp="1"/>
          </p:cNvSpPr>
          <p:nvPr>
            <p:ph type="title"/>
          </p:nvPr>
        </p:nvSpPr>
        <p:spPr/>
        <p:txBody>
          <a:bodyPr>
            <a:noAutofit/>
          </a:bodyPr>
          <a:lstStyle/>
          <a:p>
            <a:r>
              <a:rPr lang="en-AU" sz="3200" dirty="0"/>
              <a:t>Figure 16: Median price of crystal methamphetamine per point and gram, SA, 2001-2019 </a:t>
            </a:r>
          </a:p>
        </p:txBody>
      </p:sp>
      <p:sp>
        <p:nvSpPr>
          <p:cNvPr id="4" name="Text Placeholder 3">
            <a:extLst>
              <a:ext uri="{FF2B5EF4-FFF2-40B4-BE49-F238E27FC236}">
                <a16:creationId xmlns:a16="http://schemas.microsoft.com/office/drawing/2014/main" id="{05B2A7AF-F149-40FC-98CE-DC1289632CBA}"/>
              </a:ext>
            </a:extLst>
          </p:cNvPr>
          <p:cNvSpPr>
            <a:spLocks noGrp="1"/>
          </p:cNvSpPr>
          <p:nvPr>
            <p:ph type="body" sz="quarter" idx="14"/>
          </p:nvPr>
        </p:nvSpPr>
        <p:spPr>
          <a:xfrm>
            <a:off x="833438" y="5706738"/>
            <a:ext cx="10515600" cy="445776"/>
          </a:xfrm>
        </p:spPr>
        <p:txBody>
          <a:bodyPr>
            <a:noAutofit/>
          </a:bodyPr>
          <a:lstStyle/>
          <a:p>
            <a:pPr marL="0" indent="0">
              <a:buNone/>
            </a:pPr>
            <a:r>
              <a:rPr lang="en-AU" sz="1200" dirty="0"/>
              <a:t>Note. Among those who commented. No data available for gram in 2001.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Placeholder 4">
            <a:extLst>
              <a:ext uri="{FF2B5EF4-FFF2-40B4-BE49-F238E27FC236}">
                <a16:creationId xmlns:a16="http://schemas.microsoft.com/office/drawing/2014/main" id="{9E680220-C58B-472C-87A4-6AB22D19D33D}"/>
              </a:ext>
            </a:extLst>
          </p:cNvPr>
          <p:cNvGraphicFramePr>
            <a:graphicFrameLocks noGrp="1"/>
          </p:cNvGraphicFramePr>
          <p:nvPr>
            <p:ph type="chart" sz="quarter" idx="13"/>
            <p:extLst>
              <p:ext uri="{D42A27DB-BD31-4B8C-83A1-F6EECF244321}">
                <p14:modId xmlns:p14="http://schemas.microsoft.com/office/powerpoint/2010/main" val="3302025595"/>
              </p:ext>
            </p:extLst>
          </p:nvPr>
        </p:nvGraphicFramePr>
        <p:xfrm>
          <a:off x="833438" y="1674812"/>
          <a:ext cx="10520362" cy="40319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711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74630-EEE8-4D28-BA6F-BF99EBD1EEC9}"/>
              </a:ext>
            </a:extLst>
          </p:cNvPr>
          <p:cNvSpPr>
            <a:spLocks noGrp="1"/>
          </p:cNvSpPr>
          <p:nvPr>
            <p:ph type="title"/>
          </p:nvPr>
        </p:nvSpPr>
        <p:spPr/>
        <p:txBody>
          <a:bodyPr>
            <a:noAutofit/>
          </a:bodyPr>
          <a:lstStyle/>
          <a:p>
            <a:r>
              <a:rPr lang="en-AU" sz="3200" dirty="0"/>
              <a:t>Figure 17: Current perceived purity of crystal methamphetamine, SA, 2002-2019</a:t>
            </a:r>
          </a:p>
        </p:txBody>
      </p:sp>
      <p:sp>
        <p:nvSpPr>
          <p:cNvPr id="4" name="Text Placeholder 3">
            <a:extLst>
              <a:ext uri="{FF2B5EF4-FFF2-40B4-BE49-F238E27FC236}">
                <a16:creationId xmlns:a16="http://schemas.microsoft.com/office/drawing/2014/main" id="{52C8DEA7-CEE0-46EF-9A5D-1FD7860E38DC}"/>
              </a:ext>
            </a:extLst>
          </p:cNvPr>
          <p:cNvSpPr>
            <a:spLocks noGrp="1"/>
          </p:cNvSpPr>
          <p:nvPr>
            <p:ph type="body" sz="quarter" idx="14"/>
          </p:nvPr>
        </p:nvSpPr>
        <p:spPr>
          <a:xfrm>
            <a:off x="838200" y="5731330"/>
            <a:ext cx="10515600" cy="383720"/>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5" name="Chart Placeholder 4">
            <a:extLst>
              <a:ext uri="{FF2B5EF4-FFF2-40B4-BE49-F238E27FC236}">
                <a16:creationId xmlns:a16="http://schemas.microsoft.com/office/drawing/2014/main" id="{B7F7ADCB-82DE-46EC-9B3E-E1AC839B30BE}"/>
              </a:ext>
            </a:extLst>
          </p:cNvPr>
          <p:cNvGraphicFramePr>
            <a:graphicFrameLocks noGrp="1"/>
          </p:cNvGraphicFramePr>
          <p:nvPr>
            <p:ph type="chart" sz="quarter" idx="13"/>
            <p:extLst>
              <p:ext uri="{D42A27DB-BD31-4B8C-83A1-F6EECF244321}">
                <p14:modId xmlns:p14="http://schemas.microsoft.com/office/powerpoint/2010/main" val="2093564767"/>
              </p:ext>
            </p:extLst>
          </p:nvPr>
        </p:nvGraphicFramePr>
        <p:xfrm>
          <a:off x="828676" y="1674812"/>
          <a:ext cx="10520362" cy="4056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0784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694F-B438-4126-AAFC-51E6D05C7B33}"/>
              </a:ext>
            </a:extLst>
          </p:cNvPr>
          <p:cNvSpPr>
            <a:spLocks noGrp="1"/>
          </p:cNvSpPr>
          <p:nvPr>
            <p:ph type="title"/>
          </p:nvPr>
        </p:nvSpPr>
        <p:spPr/>
        <p:txBody>
          <a:bodyPr>
            <a:noAutofit/>
          </a:bodyPr>
          <a:lstStyle/>
          <a:p>
            <a:r>
              <a:rPr lang="en-AU" sz="3200" dirty="0"/>
              <a:t>Figure 18: Current perceived availability of crystal methamphetamine, SA, 2002-2019</a:t>
            </a:r>
          </a:p>
        </p:txBody>
      </p:sp>
      <p:sp>
        <p:nvSpPr>
          <p:cNvPr id="4" name="Text Placeholder 3">
            <a:extLst>
              <a:ext uri="{FF2B5EF4-FFF2-40B4-BE49-F238E27FC236}">
                <a16:creationId xmlns:a16="http://schemas.microsoft.com/office/drawing/2014/main" id="{D78A6B3A-29C2-49BB-8068-6981A8C99678}"/>
              </a:ext>
            </a:extLst>
          </p:cNvPr>
          <p:cNvSpPr>
            <a:spLocks noGrp="1"/>
          </p:cNvSpPr>
          <p:nvPr>
            <p:ph type="body" sz="quarter" idx="14"/>
          </p:nvPr>
        </p:nvSpPr>
        <p:spPr>
          <a:xfrm>
            <a:off x="833438" y="5754190"/>
            <a:ext cx="10515600" cy="360860"/>
          </a:xfrm>
        </p:spPr>
        <p:txBody>
          <a:bodyPr>
            <a:noAutofit/>
          </a:bodyPr>
          <a:lstStyle/>
          <a:p>
            <a:pPr marL="0" indent="0">
              <a:buNone/>
            </a:pPr>
            <a:r>
              <a:rPr lang="en-AU" sz="1200" dirty="0"/>
              <a:t>Note. Methamphetamine asked separately for the three different forms from 2002 onwards. The response ‘Don’t know’ was excluded from analysis.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5" name="Chart Placeholder 4">
            <a:extLst>
              <a:ext uri="{FF2B5EF4-FFF2-40B4-BE49-F238E27FC236}">
                <a16:creationId xmlns:a16="http://schemas.microsoft.com/office/drawing/2014/main" id="{729C2476-39E0-448A-BFBA-CDAA37517B23}"/>
              </a:ext>
            </a:extLst>
          </p:cNvPr>
          <p:cNvGraphicFramePr>
            <a:graphicFrameLocks noGrp="1"/>
          </p:cNvGraphicFramePr>
          <p:nvPr>
            <p:ph type="chart" sz="quarter" idx="13"/>
            <p:extLst>
              <p:ext uri="{D42A27DB-BD31-4B8C-83A1-F6EECF244321}">
                <p14:modId xmlns:p14="http://schemas.microsoft.com/office/powerpoint/2010/main" val="1796527411"/>
              </p:ext>
            </p:extLst>
          </p:nvPr>
        </p:nvGraphicFramePr>
        <p:xfrm>
          <a:off x="833438" y="1674812"/>
          <a:ext cx="10520362" cy="40793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8948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A1A01-083B-4357-AEF1-22CC99759ECC}"/>
              </a:ext>
            </a:extLst>
          </p:cNvPr>
          <p:cNvSpPr>
            <a:spLocks noGrp="1"/>
          </p:cNvSpPr>
          <p:nvPr>
            <p:ph type="title"/>
          </p:nvPr>
        </p:nvSpPr>
        <p:spPr/>
        <p:txBody>
          <a:bodyPr>
            <a:normAutofit/>
          </a:bodyPr>
          <a:lstStyle/>
          <a:p>
            <a:r>
              <a:rPr lang="en-AU" sz="3200" dirty="0"/>
              <a:t>Figure 1: Drug of choice, SA, 2000-2019</a:t>
            </a:r>
          </a:p>
        </p:txBody>
      </p:sp>
      <p:sp>
        <p:nvSpPr>
          <p:cNvPr id="4" name="Text Placeholder 3">
            <a:extLst>
              <a:ext uri="{FF2B5EF4-FFF2-40B4-BE49-F238E27FC236}">
                <a16:creationId xmlns:a16="http://schemas.microsoft.com/office/drawing/2014/main" id="{83E55F47-DC01-41DF-946E-7C9617A44828}"/>
              </a:ext>
            </a:extLst>
          </p:cNvPr>
          <p:cNvSpPr>
            <a:spLocks noGrp="1"/>
          </p:cNvSpPr>
          <p:nvPr>
            <p:ph type="body" sz="quarter" idx="14"/>
          </p:nvPr>
        </p:nvSpPr>
        <p:spPr>
          <a:xfrm>
            <a:off x="733988" y="5751635"/>
            <a:ext cx="10515600" cy="451223"/>
          </a:xfrm>
        </p:spPr>
        <p:txBody>
          <a:bodyPr>
            <a:normAutofit/>
          </a:bodyPr>
          <a:lstStyle/>
          <a:p>
            <a:pPr marL="0" indent="0">
              <a:buNone/>
            </a:pPr>
            <a:r>
              <a:rPr lang="en-AU" sz="1200" dirty="0"/>
              <a:t>Note. Substances listed in this figure are the primary endorsed; nominal percentages have endorsed other substances. Data labels have been removed from figure in years 2000,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7" name="Object 65">
            <a:extLst>
              <a:ext uri="{FF2B5EF4-FFF2-40B4-BE49-F238E27FC236}">
                <a16:creationId xmlns:a16="http://schemas.microsoft.com/office/drawing/2014/main" id="{BFE22CA7-A190-467D-933A-944FD0BC922E}"/>
              </a:ext>
            </a:extLst>
          </p:cNvPr>
          <p:cNvGraphicFramePr>
            <a:graphicFrameLocks/>
          </p:cNvGraphicFramePr>
          <p:nvPr>
            <p:extLst>
              <p:ext uri="{D42A27DB-BD31-4B8C-83A1-F6EECF244321}">
                <p14:modId xmlns:p14="http://schemas.microsoft.com/office/powerpoint/2010/main" val="3891204637"/>
              </p:ext>
            </p:extLst>
          </p:nvPr>
        </p:nvGraphicFramePr>
        <p:xfrm>
          <a:off x="733988" y="1590854"/>
          <a:ext cx="10515599" cy="41607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7848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19: Past six month use and frequency of use of cocaine, SA, 2000-2019</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519451"/>
            <a:ext cx="10515600" cy="629889"/>
          </a:xfrm>
        </p:spPr>
        <p:txBody>
          <a:bodyPr>
            <a:noAutofit/>
          </a:bodyPr>
          <a:lstStyle/>
          <a:p>
            <a:pPr marL="0" indent="0">
              <a:buNone/>
            </a:pPr>
            <a:r>
              <a:rPr lang="en-AU" sz="1200" dirty="0"/>
              <a:t>Note. Median days computed among those who reported recent use (maximum 180 days). Median days rounded to the nearest whole number. Y axis reduced to 10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5" name="Chart Placeholder 4">
            <a:extLst>
              <a:ext uri="{FF2B5EF4-FFF2-40B4-BE49-F238E27FC236}">
                <a16:creationId xmlns:a16="http://schemas.microsoft.com/office/drawing/2014/main" id="{5CF319ED-F64E-4F22-B583-17BBCBA09D1B}"/>
              </a:ext>
            </a:extLst>
          </p:cNvPr>
          <p:cNvGraphicFramePr>
            <a:graphicFrameLocks noGrp="1" noChangeAspect="1"/>
          </p:cNvGraphicFramePr>
          <p:nvPr>
            <p:ph type="chart" sz="quarter" idx="13"/>
            <p:extLst>
              <p:ext uri="{D42A27DB-BD31-4B8C-83A1-F6EECF244321}">
                <p14:modId xmlns:p14="http://schemas.microsoft.com/office/powerpoint/2010/main" val="2275329231"/>
              </p:ext>
            </p:extLst>
          </p:nvPr>
        </p:nvGraphicFramePr>
        <p:xfrm>
          <a:off x="832757" y="1674812"/>
          <a:ext cx="10520362" cy="38446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17010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20: Median price of cocaine per cap and gram, SA, 2000-2019</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519451"/>
            <a:ext cx="10515600" cy="629889"/>
          </a:xfrm>
        </p:spPr>
        <p:txBody>
          <a:bodyPr>
            <a:noAutofit/>
          </a:bodyPr>
          <a:lstStyle/>
          <a:p>
            <a:pPr marL="0" indent="0">
              <a:buNone/>
            </a:pPr>
            <a:r>
              <a:rPr lang="en-AU" sz="1200" dirty="0"/>
              <a:t>Note. Median days computed among those who reported recent use (maximum 180 days). Median days rounded to the nearest whole number. Y axis reduced to 10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7" name="Chart 6">
            <a:extLst>
              <a:ext uri="{FF2B5EF4-FFF2-40B4-BE49-F238E27FC236}">
                <a16:creationId xmlns:a16="http://schemas.microsoft.com/office/drawing/2014/main" id="{2ADAC65D-3ACF-471B-852F-B8610B178C0F}"/>
              </a:ext>
            </a:extLst>
          </p:cNvPr>
          <p:cNvGraphicFramePr/>
          <p:nvPr>
            <p:extLst>
              <p:ext uri="{D42A27DB-BD31-4B8C-83A1-F6EECF244321}">
                <p14:modId xmlns:p14="http://schemas.microsoft.com/office/powerpoint/2010/main" val="2394705136"/>
              </p:ext>
            </p:extLst>
          </p:nvPr>
        </p:nvGraphicFramePr>
        <p:xfrm>
          <a:off x="1976284" y="1678304"/>
          <a:ext cx="7698657" cy="37659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3535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21: Current perceived purity of cocaine, SA, 2000-2019</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519451"/>
            <a:ext cx="10515600" cy="629889"/>
          </a:xfrm>
        </p:spPr>
        <p:txBody>
          <a:bodyPr>
            <a:noAutofit/>
          </a:bodyPr>
          <a:lstStyle/>
          <a:p>
            <a:pPr marL="0" indent="0">
              <a:buNone/>
            </a:pPr>
            <a:r>
              <a:rPr lang="en-AU" sz="1200" dirty="0"/>
              <a:t>Note. Median days computed among those who reported recent use (maximum 180 days). Median days rounded to the nearest whole number. Y axis reduced to 10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5" name="Chart 4">
            <a:extLst>
              <a:ext uri="{FF2B5EF4-FFF2-40B4-BE49-F238E27FC236}">
                <a16:creationId xmlns:a16="http://schemas.microsoft.com/office/drawing/2014/main" id="{0D2CB94E-C83F-461C-B753-E12F231B3B5D}"/>
              </a:ext>
            </a:extLst>
          </p:cNvPr>
          <p:cNvGraphicFramePr/>
          <p:nvPr>
            <p:extLst>
              <p:ext uri="{D42A27DB-BD31-4B8C-83A1-F6EECF244321}">
                <p14:modId xmlns:p14="http://schemas.microsoft.com/office/powerpoint/2010/main" val="22053219"/>
              </p:ext>
            </p:extLst>
          </p:nvPr>
        </p:nvGraphicFramePr>
        <p:xfrm>
          <a:off x="2198295" y="1688925"/>
          <a:ext cx="7388158" cy="3683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100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22: Current perceived availability of cocaine, SA, 2000-2019</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519451"/>
            <a:ext cx="10515600" cy="629889"/>
          </a:xfrm>
        </p:spPr>
        <p:txBody>
          <a:bodyPr>
            <a:noAutofit/>
          </a:bodyPr>
          <a:lstStyle/>
          <a:p>
            <a:pPr marL="0" indent="0">
              <a:buNone/>
            </a:pPr>
            <a:r>
              <a:rPr lang="en-AU" sz="1200" dirty="0"/>
              <a:t>Note. Median days computed among those who reported recent use (maximum 180 days). Median days rounded to the nearest whole number. Y axis reduced to 10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dirty="0"/>
          </a:p>
        </p:txBody>
      </p:sp>
      <p:graphicFrame>
        <p:nvGraphicFramePr>
          <p:cNvPr id="6" name="Chart 5">
            <a:extLst>
              <a:ext uri="{FF2B5EF4-FFF2-40B4-BE49-F238E27FC236}">
                <a16:creationId xmlns:a16="http://schemas.microsoft.com/office/drawing/2014/main" id="{C1A36AF4-6B6B-4CA6-8037-E1AE135BA241}"/>
              </a:ext>
            </a:extLst>
          </p:cNvPr>
          <p:cNvGraphicFramePr/>
          <p:nvPr>
            <p:extLst>
              <p:ext uri="{D42A27DB-BD31-4B8C-83A1-F6EECF244321}">
                <p14:modId xmlns:p14="http://schemas.microsoft.com/office/powerpoint/2010/main" val="133760611"/>
              </p:ext>
            </p:extLst>
          </p:nvPr>
        </p:nvGraphicFramePr>
        <p:xfrm>
          <a:off x="2057401" y="1657350"/>
          <a:ext cx="7623100" cy="37677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87816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B9FD3-54A3-4AAF-B6AC-8E528B3029C4}"/>
              </a:ext>
            </a:extLst>
          </p:cNvPr>
          <p:cNvSpPr>
            <a:spLocks noGrp="1"/>
          </p:cNvSpPr>
          <p:nvPr>
            <p:ph type="title"/>
          </p:nvPr>
        </p:nvSpPr>
        <p:spPr/>
        <p:txBody>
          <a:bodyPr>
            <a:noAutofit/>
          </a:bodyPr>
          <a:lstStyle/>
          <a:p>
            <a:r>
              <a:rPr lang="en-AU" sz="3200" dirty="0"/>
              <a:t>Figure 23: Past six month use and frequency of use of cannabis, SA, 2000-2019</a:t>
            </a:r>
          </a:p>
        </p:txBody>
      </p:sp>
      <p:sp>
        <p:nvSpPr>
          <p:cNvPr id="4" name="Text Placeholder 3">
            <a:extLst>
              <a:ext uri="{FF2B5EF4-FFF2-40B4-BE49-F238E27FC236}">
                <a16:creationId xmlns:a16="http://schemas.microsoft.com/office/drawing/2014/main" id="{5BB525D5-4EDA-4C49-8677-F374022C6AD6}"/>
              </a:ext>
            </a:extLst>
          </p:cNvPr>
          <p:cNvSpPr>
            <a:spLocks noGrp="1"/>
          </p:cNvSpPr>
          <p:nvPr>
            <p:ph type="body" sz="quarter" idx="14"/>
          </p:nvPr>
        </p:nvSpPr>
        <p:spPr>
          <a:xfrm>
            <a:off x="838200" y="5719900"/>
            <a:ext cx="10515600" cy="383720"/>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853A3B0C-F191-4AA4-B393-B76964AA33E7}"/>
              </a:ext>
            </a:extLst>
          </p:cNvPr>
          <p:cNvGraphicFramePr>
            <a:graphicFrameLocks noGrp="1" noChangeAspect="1"/>
          </p:cNvGraphicFramePr>
          <p:nvPr>
            <p:ph type="chart" sz="quarter" idx="13"/>
            <p:extLst>
              <p:ext uri="{D42A27DB-BD31-4B8C-83A1-F6EECF244321}">
                <p14:modId xmlns:p14="http://schemas.microsoft.com/office/powerpoint/2010/main" val="3461622422"/>
              </p:ext>
            </p:extLst>
          </p:nvPr>
        </p:nvGraphicFramePr>
        <p:xfrm>
          <a:off x="838200" y="1674812"/>
          <a:ext cx="10520362" cy="40450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0890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24: Median price of hydroponic (a) and bush (b) cannabis per ounce and bag, SA, 2003-2019</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729606"/>
            <a:ext cx="10515600" cy="361896"/>
          </a:xfrm>
        </p:spPr>
        <p:txBody>
          <a:bodyPr>
            <a:noAutofit/>
          </a:bodyPr>
          <a:lstStyle/>
          <a:p>
            <a:pPr marL="0" indent="0">
              <a:buNone/>
            </a:pPr>
            <a:r>
              <a:rPr lang="en-AU" sz="1200" dirty="0"/>
              <a:t>Note. Among those who commented. From 2003 onwards hydroponic and bush cannabis data collected separately.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8F571C43-FF89-4A5E-B0A4-C8E0707C07CE}"/>
              </a:ext>
            </a:extLst>
          </p:cNvPr>
          <p:cNvGraphicFramePr>
            <a:graphicFrameLocks noGrp="1"/>
          </p:cNvGraphicFramePr>
          <p:nvPr>
            <p:ph type="chart" sz="quarter" idx="13"/>
            <p:extLst>
              <p:ext uri="{D42A27DB-BD31-4B8C-83A1-F6EECF244321}">
                <p14:modId xmlns:p14="http://schemas.microsoft.com/office/powerpoint/2010/main" val="3109629371"/>
              </p:ext>
            </p:extLst>
          </p:nvPr>
        </p:nvGraphicFramePr>
        <p:xfrm>
          <a:off x="0" y="2006047"/>
          <a:ext cx="6167437" cy="34232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Placeholder 4">
            <a:extLst>
              <a:ext uri="{FF2B5EF4-FFF2-40B4-BE49-F238E27FC236}">
                <a16:creationId xmlns:a16="http://schemas.microsoft.com/office/drawing/2014/main" id="{9E130953-1AF5-4EC7-A3E4-8DE7E2E456EE}"/>
              </a:ext>
            </a:extLst>
          </p:cNvPr>
          <p:cNvGraphicFramePr>
            <a:graphicFrameLocks/>
          </p:cNvGraphicFramePr>
          <p:nvPr>
            <p:extLst>
              <p:ext uri="{D42A27DB-BD31-4B8C-83A1-F6EECF244321}">
                <p14:modId xmlns:p14="http://schemas.microsoft.com/office/powerpoint/2010/main" val="2127419727"/>
              </p:ext>
            </p:extLst>
          </p:nvPr>
        </p:nvGraphicFramePr>
        <p:xfrm>
          <a:off x="6180138" y="1983478"/>
          <a:ext cx="6011862" cy="3445772"/>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spTree>
    <p:extLst>
      <p:ext uri="{BB962C8B-B14F-4D97-AF65-F5344CB8AC3E}">
        <p14:creationId xmlns:p14="http://schemas.microsoft.com/office/powerpoint/2010/main" val="2301343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25: Current perceived potency of hydroponic (a) and bush (b) cannabis, SA, 2004-2019</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661720"/>
            <a:ext cx="10515600" cy="417229"/>
          </a:xfrm>
        </p:spPr>
        <p:txBody>
          <a:bodyPr>
            <a:noAutofit/>
          </a:bodyPr>
          <a:lstStyle/>
          <a:p>
            <a:pPr marL="0" indent="0">
              <a:buNone/>
            </a:pPr>
            <a:r>
              <a:rPr lang="en-GB" sz="1200" dirty="0"/>
              <a:t>Note. The response ‘Don’t know’ was excluded from analysis. Hydroponic and bush cannabis data collected separately from 2004 onwards.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11" name="Chart Placeholder 10">
            <a:extLst>
              <a:ext uri="{FF2B5EF4-FFF2-40B4-BE49-F238E27FC236}">
                <a16:creationId xmlns:a16="http://schemas.microsoft.com/office/drawing/2014/main" id="{B02E95A1-8A65-4381-975B-96062DEEC8AF}"/>
              </a:ext>
            </a:extLst>
          </p:cNvPr>
          <p:cNvGraphicFramePr>
            <a:graphicFrameLocks noGrp="1"/>
          </p:cNvGraphicFramePr>
          <p:nvPr>
            <p:ph type="chart" sz="quarter" idx="13"/>
            <p:extLst>
              <p:ext uri="{D42A27DB-BD31-4B8C-83A1-F6EECF244321}">
                <p14:modId xmlns:p14="http://schemas.microsoft.com/office/powerpoint/2010/main" val="1011574812"/>
              </p:ext>
            </p:extLst>
          </p:nvPr>
        </p:nvGraphicFramePr>
        <p:xfrm>
          <a:off x="0" y="2078038"/>
          <a:ext cx="6096000" cy="3508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Placeholder 4">
            <a:extLst>
              <a:ext uri="{FF2B5EF4-FFF2-40B4-BE49-F238E27FC236}">
                <a16:creationId xmlns:a16="http://schemas.microsoft.com/office/drawing/2014/main" id="{B62C280B-D4D3-4AED-AA88-F5143F2753E3}"/>
              </a:ext>
            </a:extLst>
          </p:cNvPr>
          <p:cNvGraphicFramePr>
            <a:graphicFrameLocks/>
          </p:cNvGraphicFramePr>
          <p:nvPr>
            <p:extLst>
              <p:ext uri="{D42A27DB-BD31-4B8C-83A1-F6EECF244321}">
                <p14:modId xmlns:p14="http://schemas.microsoft.com/office/powerpoint/2010/main" val="3186191574"/>
              </p:ext>
            </p:extLst>
          </p:nvPr>
        </p:nvGraphicFramePr>
        <p:xfrm>
          <a:off x="6286499" y="2078037"/>
          <a:ext cx="5905500" cy="3508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4907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C317-2DD3-4F21-8D44-48589CD4C97E}"/>
              </a:ext>
            </a:extLst>
          </p:cNvPr>
          <p:cNvSpPr>
            <a:spLocks noGrp="1"/>
          </p:cNvSpPr>
          <p:nvPr>
            <p:ph type="title"/>
          </p:nvPr>
        </p:nvSpPr>
        <p:spPr/>
        <p:txBody>
          <a:bodyPr>
            <a:noAutofit/>
          </a:bodyPr>
          <a:lstStyle/>
          <a:p>
            <a:r>
              <a:rPr lang="en-AU" sz="3200" dirty="0"/>
              <a:t>Figure 26: Current perceived availability of hydroponic (a) and bush (b) cannabis, SA, 2004-2019</a:t>
            </a:r>
          </a:p>
        </p:txBody>
      </p:sp>
      <p:sp>
        <p:nvSpPr>
          <p:cNvPr id="4" name="Text Placeholder 3">
            <a:extLst>
              <a:ext uri="{FF2B5EF4-FFF2-40B4-BE49-F238E27FC236}">
                <a16:creationId xmlns:a16="http://schemas.microsoft.com/office/drawing/2014/main" id="{4546CFC6-689A-4303-B8B5-B8483821E14C}"/>
              </a:ext>
            </a:extLst>
          </p:cNvPr>
          <p:cNvSpPr>
            <a:spLocks noGrp="1"/>
          </p:cNvSpPr>
          <p:nvPr>
            <p:ph type="body" sz="quarter" idx="14"/>
          </p:nvPr>
        </p:nvSpPr>
        <p:spPr>
          <a:xfrm>
            <a:off x="838200" y="5708416"/>
            <a:ext cx="10515600" cy="439465"/>
          </a:xfrm>
        </p:spPr>
        <p:txBody>
          <a:bodyPr>
            <a:noAutofit/>
          </a:bodyPr>
          <a:lstStyle/>
          <a:p>
            <a:pPr marL="0" indent="0">
              <a:buNone/>
            </a:pPr>
            <a:r>
              <a:rPr lang="en-GB" sz="1200" dirty="0"/>
              <a:t>Note. The response ‘Don’t know’ was excluded from analysis. * Hydroponic and bush cannabis data collected separately from 2004 onwards. </a:t>
            </a:r>
            <a:r>
              <a:rPr lang="en-AU" sz="1200" dirty="0"/>
              <a:t>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endParaRPr lang="en-AU" dirty="0"/>
          </a:p>
        </p:txBody>
      </p:sp>
      <p:graphicFrame>
        <p:nvGraphicFramePr>
          <p:cNvPr id="7" name="Chart Placeholder 6">
            <a:extLst>
              <a:ext uri="{FF2B5EF4-FFF2-40B4-BE49-F238E27FC236}">
                <a16:creationId xmlns:a16="http://schemas.microsoft.com/office/drawing/2014/main" id="{FB68F202-91BB-40E7-A6A1-923A32A8ED96}"/>
              </a:ext>
            </a:extLst>
          </p:cNvPr>
          <p:cNvGraphicFramePr>
            <a:graphicFrameLocks noGrp="1"/>
          </p:cNvGraphicFramePr>
          <p:nvPr>
            <p:ph type="chart" sz="quarter" idx="13"/>
            <p:extLst>
              <p:ext uri="{D42A27DB-BD31-4B8C-83A1-F6EECF244321}">
                <p14:modId xmlns:p14="http://schemas.microsoft.com/office/powerpoint/2010/main" val="4222782362"/>
              </p:ext>
            </p:extLst>
          </p:nvPr>
        </p:nvGraphicFramePr>
        <p:xfrm>
          <a:off x="0" y="2172193"/>
          <a:ext cx="6096000" cy="332690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16082EB-B785-4451-972A-1ADAEC5073BC}"/>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9" name="TextBox 8">
            <a:extLst>
              <a:ext uri="{FF2B5EF4-FFF2-40B4-BE49-F238E27FC236}">
                <a16:creationId xmlns:a16="http://schemas.microsoft.com/office/drawing/2014/main" id="{9F23F887-F2D9-4552-8BD8-7E973ECA8205}"/>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10" name="Chart Placeholder 6">
            <a:extLst>
              <a:ext uri="{FF2B5EF4-FFF2-40B4-BE49-F238E27FC236}">
                <a16:creationId xmlns:a16="http://schemas.microsoft.com/office/drawing/2014/main" id="{5660DA43-43A0-4EE2-85EA-DDA061473D6A}"/>
              </a:ext>
            </a:extLst>
          </p:cNvPr>
          <p:cNvGraphicFramePr>
            <a:graphicFrameLocks/>
          </p:cNvGraphicFramePr>
          <p:nvPr>
            <p:extLst>
              <p:ext uri="{D42A27DB-BD31-4B8C-83A1-F6EECF244321}">
                <p14:modId xmlns:p14="http://schemas.microsoft.com/office/powerpoint/2010/main" val="2784844681"/>
              </p:ext>
            </p:extLst>
          </p:nvPr>
        </p:nvGraphicFramePr>
        <p:xfrm>
          <a:off x="6286579" y="2172193"/>
          <a:ext cx="5905421" cy="33269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6502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ACFBE-4821-4132-80F9-5FF14D1E3FC7}"/>
              </a:ext>
            </a:extLst>
          </p:cNvPr>
          <p:cNvSpPr>
            <a:spLocks noGrp="1"/>
          </p:cNvSpPr>
          <p:nvPr>
            <p:ph type="title"/>
          </p:nvPr>
        </p:nvSpPr>
        <p:spPr/>
        <p:txBody>
          <a:bodyPr>
            <a:noAutofit/>
          </a:bodyPr>
          <a:lstStyle/>
          <a:p>
            <a:r>
              <a:rPr lang="en-AU" sz="3200" dirty="0"/>
              <a:t>Figure 27: Past six month use (prescribed and non-prescribed) and frequency of use of methadone, SA, 2000-2019</a:t>
            </a:r>
          </a:p>
        </p:txBody>
      </p:sp>
      <p:sp>
        <p:nvSpPr>
          <p:cNvPr id="4" name="Text Placeholder 3">
            <a:extLst>
              <a:ext uri="{FF2B5EF4-FFF2-40B4-BE49-F238E27FC236}">
                <a16:creationId xmlns:a16="http://schemas.microsoft.com/office/drawing/2014/main" id="{F42EF618-3D36-4C30-9E6E-14576DFA7E37}"/>
              </a:ext>
            </a:extLst>
          </p:cNvPr>
          <p:cNvSpPr>
            <a:spLocks noGrp="1"/>
          </p:cNvSpPr>
          <p:nvPr>
            <p:ph type="body" sz="quarter" idx="14"/>
          </p:nvPr>
        </p:nvSpPr>
        <p:spPr>
          <a:xfrm>
            <a:off x="833438" y="5519451"/>
            <a:ext cx="10515600" cy="629889"/>
          </a:xfrm>
        </p:spPr>
        <p:txBody>
          <a:bodyPr>
            <a:noAutofit/>
          </a:bodyPr>
          <a:lstStyle/>
          <a:p>
            <a:pPr marL="0" indent="0">
              <a:buNone/>
            </a:pPr>
            <a:r>
              <a:rPr lang="en-AU" sz="1200" dirty="0"/>
              <a:t>Note</a:t>
            </a:r>
            <a:r>
              <a:rPr lang="en-AU" sz="1200" b="1" dirty="0"/>
              <a:t>.</a:t>
            </a:r>
            <a:r>
              <a:rPr lang="en-AU" sz="1200" dirty="0"/>
              <a:t> Includes methadone syrup and tablets. Non-prescribed use not distinguished 2000-2002. Median days computed among those who reported recent use (maximum 180 days). Median days rounded to the nearest whole number. Data labels have been removed from figure in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endParaRPr lang="en-AU" dirty="0"/>
          </a:p>
        </p:txBody>
      </p:sp>
      <p:graphicFrame>
        <p:nvGraphicFramePr>
          <p:cNvPr id="5" name="Chart Placeholder 4">
            <a:extLst>
              <a:ext uri="{FF2B5EF4-FFF2-40B4-BE49-F238E27FC236}">
                <a16:creationId xmlns:a16="http://schemas.microsoft.com/office/drawing/2014/main" id="{34A7FE1C-CE25-4B7E-A0B6-2F7B0B2442AD}"/>
              </a:ext>
            </a:extLst>
          </p:cNvPr>
          <p:cNvGraphicFramePr>
            <a:graphicFrameLocks noGrp="1" noChangeAspect="1"/>
          </p:cNvGraphicFramePr>
          <p:nvPr>
            <p:ph type="chart" sz="quarter" idx="13"/>
            <p:extLst>
              <p:ext uri="{D42A27DB-BD31-4B8C-83A1-F6EECF244321}">
                <p14:modId xmlns:p14="http://schemas.microsoft.com/office/powerpoint/2010/main" val="3840481628"/>
              </p:ext>
            </p:extLst>
          </p:nvPr>
        </p:nvGraphicFramePr>
        <p:xfrm>
          <a:off x="833438" y="1612900"/>
          <a:ext cx="10520362" cy="3906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1260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5EA2-9E80-45CC-93E1-2A60B0990676}"/>
              </a:ext>
            </a:extLst>
          </p:cNvPr>
          <p:cNvSpPr>
            <a:spLocks noGrp="1"/>
          </p:cNvSpPr>
          <p:nvPr>
            <p:ph type="title"/>
          </p:nvPr>
        </p:nvSpPr>
        <p:spPr/>
        <p:txBody>
          <a:bodyPr>
            <a:noAutofit/>
          </a:bodyPr>
          <a:lstStyle/>
          <a:p>
            <a:r>
              <a:rPr lang="en-AU" sz="3200" dirty="0"/>
              <a:t>Figure 28: Past six month use (prescribed and non-prescribed) and frequency of use of buprenorphine-naloxone, SA, 2006-2019</a:t>
            </a:r>
          </a:p>
        </p:txBody>
      </p:sp>
      <p:sp>
        <p:nvSpPr>
          <p:cNvPr id="4" name="Text Placeholder 3">
            <a:extLst>
              <a:ext uri="{FF2B5EF4-FFF2-40B4-BE49-F238E27FC236}">
                <a16:creationId xmlns:a16="http://schemas.microsoft.com/office/drawing/2014/main" id="{AC439428-5DF7-4CD7-9F39-F40E4B8669A8}"/>
              </a:ext>
            </a:extLst>
          </p:cNvPr>
          <p:cNvSpPr>
            <a:spLocks noGrp="1"/>
          </p:cNvSpPr>
          <p:nvPr>
            <p:ph type="body" sz="quarter" idx="14"/>
          </p:nvPr>
        </p:nvSpPr>
        <p:spPr>
          <a:xfrm>
            <a:off x="833438" y="5248910"/>
            <a:ext cx="10515600" cy="946150"/>
          </a:xfrm>
        </p:spPr>
        <p:txBody>
          <a:bodyPr>
            <a:noAutofit/>
          </a:bodyPr>
          <a:lstStyle/>
          <a:p>
            <a:pPr marL="0" indent="0">
              <a:buNone/>
            </a:pPr>
            <a:r>
              <a:rPr lang="en-AU" sz="1200" dirty="0"/>
              <a:t>Note. From 2006-2011 participants were asked about the use of buprenorphine-naloxone tablet; from 2012-2015 participants were asked about the use of buprenorphine-naloxone tablet and film; from 2016- 2018 participants were asked about the use of buprenorphine–naloxone film only. Median days computed among those who reported recent use (maximum 180 days). Median days rounded to the nearest whole number. Y axis reduced to 130 days to improve visibility of trends. Data labels have been removed from figure in years 2006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a:p>
            <a:endParaRPr lang="en-AU" dirty="0"/>
          </a:p>
        </p:txBody>
      </p:sp>
      <p:graphicFrame>
        <p:nvGraphicFramePr>
          <p:cNvPr id="5" name="Chart Placeholder 4">
            <a:extLst>
              <a:ext uri="{FF2B5EF4-FFF2-40B4-BE49-F238E27FC236}">
                <a16:creationId xmlns:a16="http://schemas.microsoft.com/office/drawing/2014/main" id="{7725674C-22D9-4AFE-9C1E-3583B8AFB220}"/>
              </a:ext>
            </a:extLst>
          </p:cNvPr>
          <p:cNvGraphicFramePr>
            <a:graphicFrameLocks noGrp="1" noChangeAspect="1"/>
          </p:cNvGraphicFramePr>
          <p:nvPr>
            <p:ph type="chart" sz="quarter" idx="13"/>
            <p:extLst>
              <p:ext uri="{D42A27DB-BD31-4B8C-83A1-F6EECF244321}">
                <p14:modId xmlns:p14="http://schemas.microsoft.com/office/powerpoint/2010/main" val="839740914"/>
              </p:ext>
            </p:extLst>
          </p:nvPr>
        </p:nvGraphicFramePr>
        <p:xfrm>
          <a:off x="833438" y="1624013"/>
          <a:ext cx="10177462" cy="35869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5210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1CE9F-EC5C-4BAE-A0B5-C262A9844339}"/>
              </a:ext>
            </a:extLst>
          </p:cNvPr>
          <p:cNvSpPr>
            <a:spLocks noGrp="1"/>
          </p:cNvSpPr>
          <p:nvPr>
            <p:ph type="title"/>
          </p:nvPr>
        </p:nvSpPr>
        <p:spPr/>
        <p:txBody>
          <a:bodyPr>
            <a:noAutofit/>
          </a:bodyPr>
          <a:lstStyle/>
          <a:p>
            <a:r>
              <a:rPr lang="en-AU" sz="3200" dirty="0"/>
              <a:t>Figure 2: Drug injected most often in the past month, SA, 2000-2019</a:t>
            </a:r>
          </a:p>
        </p:txBody>
      </p:sp>
      <p:sp>
        <p:nvSpPr>
          <p:cNvPr id="4" name="Text Placeholder 3">
            <a:extLst>
              <a:ext uri="{FF2B5EF4-FFF2-40B4-BE49-F238E27FC236}">
                <a16:creationId xmlns:a16="http://schemas.microsoft.com/office/drawing/2014/main" id="{C126340E-3416-42FD-A2B9-E0DC2739FD8A}"/>
              </a:ext>
            </a:extLst>
          </p:cNvPr>
          <p:cNvSpPr>
            <a:spLocks noGrp="1"/>
          </p:cNvSpPr>
          <p:nvPr>
            <p:ph type="body" sz="quarter" idx="14"/>
          </p:nvPr>
        </p:nvSpPr>
        <p:spPr>
          <a:xfrm>
            <a:off x="838200" y="5765138"/>
            <a:ext cx="10515600" cy="361342"/>
          </a:xfrm>
        </p:spPr>
        <p:txBody>
          <a:bodyPr>
            <a:noAutofit/>
          </a:bodyPr>
          <a:lstStyle/>
          <a:p>
            <a:pPr marL="0" indent="0">
              <a:spcBef>
                <a:spcPts val="0"/>
              </a:spcBef>
              <a:buNone/>
            </a:pPr>
            <a:r>
              <a:rPr lang="en-AU" sz="1200" dirty="0"/>
              <a:t>Note. Substances listed in this figure are the primary endorsed; nominal percentages have endorsed other substances. Data labels have been removed from figure in years 2000,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Object 66">
            <a:extLst>
              <a:ext uri="{FF2B5EF4-FFF2-40B4-BE49-F238E27FC236}">
                <a16:creationId xmlns:a16="http://schemas.microsoft.com/office/drawing/2014/main" id="{0DE7387D-985D-4742-A04B-33873F1D156A}"/>
              </a:ext>
            </a:extLst>
          </p:cNvPr>
          <p:cNvGraphicFramePr>
            <a:graphicFrameLocks/>
          </p:cNvGraphicFramePr>
          <p:nvPr>
            <p:extLst>
              <p:ext uri="{D42A27DB-BD31-4B8C-83A1-F6EECF244321}">
                <p14:modId xmlns:p14="http://schemas.microsoft.com/office/powerpoint/2010/main" val="2141093179"/>
              </p:ext>
            </p:extLst>
          </p:nvPr>
        </p:nvGraphicFramePr>
        <p:xfrm>
          <a:off x="838200" y="1589838"/>
          <a:ext cx="10515600" cy="4175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34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E88E-03D3-43BB-81BB-A3FD0C666311}"/>
              </a:ext>
            </a:extLst>
          </p:cNvPr>
          <p:cNvSpPr>
            <a:spLocks noGrp="1"/>
          </p:cNvSpPr>
          <p:nvPr>
            <p:ph type="title"/>
          </p:nvPr>
        </p:nvSpPr>
        <p:spPr/>
        <p:txBody>
          <a:bodyPr>
            <a:noAutofit/>
          </a:bodyPr>
          <a:lstStyle/>
          <a:p>
            <a:r>
              <a:rPr lang="en-AU" sz="3200" dirty="0"/>
              <a:t>Figure 29: Past six month use (prescribed and non-prescribed) and frequency of use of morphine, SA, 2001-2019</a:t>
            </a:r>
          </a:p>
        </p:txBody>
      </p:sp>
      <p:sp>
        <p:nvSpPr>
          <p:cNvPr id="4" name="Text Placeholder 3">
            <a:extLst>
              <a:ext uri="{FF2B5EF4-FFF2-40B4-BE49-F238E27FC236}">
                <a16:creationId xmlns:a16="http://schemas.microsoft.com/office/drawing/2014/main" id="{506BF37B-8CCF-41B7-B23F-EF6AECBF0823}"/>
              </a:ext>
            </a:extLst>
          </p:cNvPr>
          <p:cNvSpPr>
            <a:spLocks noGrp="1"/>
          </p:cNvSpPr>
          <p:nvPr>
            <p:ph type="body" sz="quarter" idx="14"/>
          </p:nvPr>
        </p:nvSpPr>
        <p:spPr>
          <a:xfrm>
            <a:off x="627961" y="5731330"/>
            <a:ext cx="10725839" cy="440870"/>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endParaRPr lang="en-AU" dirty="0"/>
          </a:p>
        </p:txBody>
      </p:sp>
      <p:graphicFrame>
        <p:nvGraphicFramePr>
          <p:cNvPr id="5" name="Chart Placeholder 4">
            <a:extLst>
              <a:ext uri="{FF2B5EF4-FFF2-40B4-BE49-F238E27FC236}">
                <a16:creationId xmlns:a16="http://schemas.microsoft.com/office/drawing/2014/main" id="{193148D0-EF7B-441D-BBF9-7C447891284B}"/>
              </a:ext>
            </a:extLst>
          </p:cNvPr>
          <p:cNvGraphicFramePr>
            <a:graphicFrameLocks noGrp="1" noChangeAspect="1"/>
          </p:cNvGraphicFramePr>
          <p:nvPr>
            <p:ph type="chart" sz="quarter" idx="13"/>
            <p:extLst>
              <p:ext uri="{D42A27DB-BD31-4B8C-83A1-F6EECF244321}">
                <p14:modId xmlns:p14="http://schemas.microsoft.com/office/powerpoint/2010/main" val="3145866438"/>
              </p:ext>
            </p:extLst>
          </p:nvPr>
        </p:nvGraphicFramePr>
        <p:xfrm>
          <a:off x="838200" y="1674813"/>
          <a:ext cx="10520363" cy="40565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5461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25C44-691A-45F9-B5A0-9BEAE99CB65B}"/>
              </a:ext>
            </a:extLst>
          </p:cNvPr>
          <p:cNvSpPr>
            <a:spLocks noGrp="1"/>
          </p:cNvSpPr>
          <p:nvPr>
            <p:ph type="title"/>
          </p:nvPr>
        </p:nvSpPr>
        <p:spPr/>
        <p:txBody>
          <a:bodyPr>
            <a:noAutofit/>
          </a:bodyPr>
          <a:lstStyle/>
          <a:p>
            <a:r>
              <a:rPr lang="en-AU" sz="3200" dirty="0"/>
              <a:t>Figure 30: Past six month use (prescribed and non-prescribed) and frequency of use of oxycodone, SA, 2005-2019</a:t>
            </a:r>
          </a:p>
        </p:txBody>
      </p:sp>
      <p:sp>
        <p:nvSpPr>
          <p:cNvPr id="4" name="Text Placeholder 3">
            <a:extLst>
              <a:ext uri="{FF2B5EF4-FFF2-40B4-BE49-F238E27FC236}">
                <a16:creationId xmlns:a16="http://schemas.microsoft.com/office/drawing/2014/main" id="{171751E3-21B9-42FD-9710-B4EA5BE8E379}"/>
              </a:ext>
            </a:extLst>
          </p:cNvPr>
          <p:cNvSpPr>
            <a:spLocks noGrp="1"/>
          </p:cNvSpPr>
          <p:nvPr>
            <p:ph type="body" sz="quarter" idx="14"/>
          </p:nvPr>
        </p:nvSpPr>
        <p:spPr>
          <a:xfrm>
            <a:off x="838200" y="5314122"/>
            <a:ext cx="10515600" cy="869508"/>
          </a:xfrm>
        </p:spPr>
        <p:txBody>
          <a:bodyPr>
            <a:noAutofit/>
          </a:bodyPr>
          <a:lstStyle/>
          <a:p>
            <a:pPr marL="0" indent="0">
              <a:buNone/>
            </a:pPr>
            <a:r>
              <a:rPr lang="en-AU" sz="1200" dirty="0"/>
              <a:t>Note. From 2005-2015 participants were asked about any oxycodone; from 2016-2018, oxycodone was broken down into three types: tamper resistant (‘OP’), non-tamper proof (generic) and ‘other oxycodone’. Median days computed among those who reported recent use (maximum 180 days). Median days rounded to the nearest whole number. Y axis reduced to 25 days to improve visibility of trends. Data labels have been removed from figure in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2018 versus 2019.</a:t>
            </a:r>
            <a:endParaRPr lang="en-AU" dirty="0"/>
          </a:p>
        </p:txBody>
      </p:sp>
      <p:graphicFrame>
        <p:nvGraphicFramePr>
          <p:cNvPr id="5" name="Chart Placeholder 4">
            <a:extLst>
              <a:ext uri="{FF2B5EF4-FFF2-40B4-BE49-F238E27FC236}">
                <a16:creationId xmlns:a16="http://schemas.microsoft.com/office/drawing/2014/main" id="{993175A6-B336-444F-B0C9-357291580085}"/>
              </a:ext>
            </a:extLst>
          </p:cNvPr>
          <p:cNvGraphicFramePr>
            <a:graphicFrameLocks noGrp="1" noChangeAspect="1"/>
          </p:cNvGraphicFramePr>
          <p:nvPr>
            <p:ph type="chart" sz="quarter" idx="13"/>
            <p:extLst>
              <p:ext uri="{D42A27DB-BD31-4B8C-83A1-F6EECF244321}">
                <p14:modId xmlns:p14="http://schemas.microsoft.com/office/powerpoint/2010/main" val="487903512"/>
              </p:ext>
            </p:extLst>
          </p:nvPr>
        </p:nvGraphicFramePr>
        <p:xfrm>
          <a:off x="833437" y="1606604"/>
          <a:ext cx="10663063" cy="3707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4947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4413-92DB-4BD6-B337-C3A049F35776}"/>
              </a:ext>
            </a:extLst>
          </p:cNvPr>
          <p:cNvSpPr>
            <a:spLocks noGrp="1"/>
          </p:cNvSpPr>
          <p:nvPr>
            <p:ph type="title"/>
          </p:nvPr>
        </p:nvSpPr>
        <p:spPr/>
        <p:txBody>
          <a:bodyPr>
            <a:noAutofit/>
          </a:bodyPr>
          <a:lstStyle/>
          <a:p>
            <a:r>
              <a:rPr lang="en-AU" sz="3200" dirty="0"/>
              <a:t>Figure 31: Past six month use (prescribed and non-prescribed) and frequency of use of fentanyl, SA, 2013-2019</a:t>
            </a:r>
          </a:p>
        </p:txBody>
      </p:sp>
      <p:sp>
        <p:nvSpPr>
          <p:cNvPr id="4" name="Text Placeholder 3">
            <a:extLst>
              <a:ext uri="{FF2B5EF4-FFF2-40B4-BE49-F238E27FC236}">
                <a16:creationId xmlns:a16="http://schemas.microsoft.com/office/drawing/2014/main" id="{98582876-9064-4C43-883A-012A6E28045D}"/>
              </a:ext>
            </a:extLst>
          </p:cNvPr>
          <p:cNvSpPr>
            <a:spLocks noGrp="1"/>
          </p:cNvSpPr>
          <p:nvPr>
            <p:ph type="body" sz="quarter" idx="14"/>
          </p:nvPr>
        </p:nvSpPr>
        <p:spPr>
          <a:xfrm>
            <a:off x="833438" y="5433391"/>
            <a:ext cx="10515600" cy="750239"/>
          </a:xfrm>
        </p:spPr>
        <p:txBody>
          <a:bodyPr>
            <a:noAutofit/>
          </a:bodyPr>
          <a:lstStyle/>
          <a:p>
            <a:pPr marL="0" indent="0">
              <a:buNone/>
            </a:pPr>
            <a:r>
              <a:rPr lang="en-AU" sz="1200" dirty="0"/>
              <a:t>Note. Data on fentanyl use not collected from 2000-2012, and data on any non-prescribed use not collected 2013-2017. For the first time in 2018, use was captured as prescribed versus non-prescribed.  Median days computed among those who reported recent use (maximum 180 days). Median days rounded to the nearest whole number. Y axis reduced to 20 days to improve visibility of trends.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912A9957-3524-49F8-8259-CAE16F67EC16}"/>
              </a:ext>
            </a:extLst>
          </p:cNvPr>
          <p:cNvGraphicFramePr>
            <a:graphicFrameLocks noGrp="1" noChangeAspect="1"/>
          </p:cNvGraphicFramePr>
          <p:nvPr>
            <p:ph type="chart" sz="quarter" idx="13"/>
            <p:extLst>
              <p:ext uri="{D42A27DB-BD31-4B8C-83A1-F6EECF244321}">
                <p14:modId xmlns:p14="http://schemas.microsoft.com/office/powerpoint/2010/main" val="933277020"/>
              </p:ext>
            </p:extLst>
          </p:nvPr>
        </p:nvGraphicFramePr>
        <p:xfrm>
          <a:off x="833438" y="1674814"/>
          <a:ext cx="10515600" cy="3599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3011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4D22-99D5-48F0-88E7-856521C93852}"/>
              </a:ext>
            </a:extLst>
          </p:cNvPr>
          <p:cNvSpPr>
            <a:spLocks noGrp="1"/>
          </p:cNvSpPr>
          <p:nvPr>
            <p:ph type="title"/>
          </p:nvPr>
        </p:nvSpPr>
        <p:spPr/>
        <p:txBody>
          <a:bodyPr>
            <a:noAutofit/>
          </a:bodyPr>
          <a:lstStyle/>
          <a:p>
            <a:r>
              <a:rPr lang="en-AU" sz="3200" dirty="0"/>
              <a:t>Figure 32: Past six month use and frequency of low-dose codeine (for non-pain purposes), SA, 2013-2019</a:t>
            </a:r>
          </a:p>
        </p:txBody>
      </p:sp>
      <p:sp>
        <p:nvSpPr>
          <p:cNvPr id="4" name="Text Placeholder 3">
            <a:extLst>
              <a:ext uri="{FF2B5EF4-FFF2-40B4-BE49-F238E27FC236}">
                <a16:creationId xmlns:a16="http://schemas.microsoft.com/office/drawing/2014/main" id="{7E7F6D0C-CB18-445E-A797-3011D3F610EF}"/>
              </a:ext>
            </a:extLst>
          </p:cNvPr>
          <p:cNvSpPr>
            <a:spLocks noGrp="1"/>
          </p:cNvSpPr>
          <p:nvPr>
            <p:ph type="body" sz="quarter" idx="14"/>
          </p:nvPr>
        </p:nvSpPr>
        <p:spPr>
          <a:xfrm>
            <a:off x="672029" y="5471636"/>
            <a:ext cx="10681771" cy="671090"/>
          </a:xfrm>
        </p:spPr>
        <p:txBody>
          <a:bodyPr>
            <a:noAutofit/>
          </a:bodyPr>
          <a:lstStyle/>
          <a:p>
            <a:pPr marL="0" indent="0">
              <a:buNone/>
            </a:pPr>
            <a:r>
              <a:rPr lang="en-AU" sz="1200" dirty="0"/>
              <a:t>Note. Median days computed among those who reported recent use (maximum 180 days). Median days rounded to the nearest whole number. Y axis reduced to 90 days to improve visibility of trends. Differences between 2017 and 2018 data should be viewed with caution due to differences in the way questions were asked in 2018 i.e. participants could only report use occurring in the last six months but prior to rescheduling in February 2018). Data labels have been removed from figure in years 2013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7" name="Chart 6">
            <a:extLst>
              <a:ext uri="{FF2B5EF4-FFF2-40B4-BE49-F238E27FC236}">
                <a16:creationId xmlns:a16="http://schemas.microsoft.com/office/drawing/2014/main" id="{3A37162E-C168-4B12-A478-57FD1EE85ADE}"/>
              </a:ext>
            </a:extLst>
          </p:cNvPr>
          <p:cNvGraphicFramePr/>
          <p:nvPr>
            <p:extLst>
              <p:ext uri="{D42A27DB-BD31-4B8C-83A1-F6EECF244321}">
                <p14:modId xmlns:p14="http://schemas.microsoft.com/office/powerpoint/2010/main" val="1970080768"/>
              </p:ext>
            </p:extLst>
          </p:nvPr>
        </p:nvGraphicFramePr>
        <p:xfrm>
          <a:off x="1913197" y="1594827"/>
          <a:ext cx="7938726" cy="38768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0259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0BA1-BB6D-4D54-8053-8B4839164153}"/>
              </a:ext>
            </a:extLst>
          </p:cNvPr>
          <p:cNvSpPr>
            <a:spLocks noGrp="1"/>
          </p:cNvSpPr>
          <p:nvPr>
            <p:ph type="title"/>
          </p:nvPr>
        </p:nvSpPr>
        <p:spPr/>
        <p:txBody>
          <a:bodyPr>
            <a:noAutofit/>
          </a:bodyPr>
          <a:lstStyle/>
          <a:p>
            <a:r>
              <a:rPr lang="en-AU" sz="3200" dirty="0"/>
              <a:t>Figure 33: Past six month use of other drugs, SA, 2000-2019 </a:t>
            </a:r>
          </a:p>
        </p:txBody>
      </p:sp>
      <p:graphicFrame>
        <p:nvGraphicFramePr>
          <p:cNvPr id="5" name="Chart Placeholder 4">
            <a:extLst>
              <a:ext uri="{FF2B5EF4-FFF2-40B4-BE49-F238E27FC236}">
                <a16:creationId xmlns:a16="http://schemas.microsoft.com/office/drawing/2014/main" id="{BB0E84E8-4E36-4E1E-8ED7-6CBBD80EB54E}"/>
              </a:ext>
            </a:extLst>
          </p:cNvPr>
          <p:cNvGraphicFramePr>
            <a:graphicFrameLocks noGrp="1"/>
          </p:cNvGraphicFramePr>
          <p:nvPr>
            <p:ph type="chart" sz="quarter" idx="13"/>
            <p:extLst>
              <p:ext uri="{D42A27DB-BD31-4B8C-83A1-F6EECF244321}">
                <p14:modId xmlns:p14="http://schemas.microsoft.com/office/powerpoint/2010/main" val="212006699"/>
              </p:ext>
            </p:extLst>
          </p:nvPr>
        </p:nvGraphicFramePr>
        <p:xfrm>
          <a:off x="833438" y="1674812"/>
          <a:ext cx="10520362" cy="379833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5F571D73-53B1-4FC5-B05E-69B57DFDF887}"/>
              </a:ext>
            </a:extLst>
          </p:cNvPr>
          <p:cNvSpPr>
            <a:spLocks noGrp="1"/>
          </p:cNvSpPr>
          <p:nvPr>
            <p:ph type="body" sz="quarter" idx="14"/>
          </p:nvPr>
        </p:nvSpPr>
        <p:spPr>
          <a:xfrm>
            <a:off x="833438" y="5473147"/>
            <a:ext cx="10515600" cy="653333"/>
          </a:xfrm>
        </p:spPr>
        <p:txBody>
          <a:bodyPr>
            <a:noAutofit/>
          </a:bodyPr>
          <a:lstStyle/>
          <a:p>
            <a:pPr marL="0" indent="0">
              <a:buNone/>
            </a:pPr>
            <a:r>
              <a:rPr lang="en-AU" sz="1100" dirty="0"/>
              <a:t>Note. Non-prescribed use is reported for prescription medicines (i.e., benzodiazepines, anti-psychotics, and pharmaceutical stimulants). Participants were first asked about steroids in 2010, anti-psychotics in 2011 and e-cigarettes in 2014. Pharmaceutical stimulants were separated into prescribed and non-prescribed from 2006 onwards, and benzodiazepines were separated into prescribed and non-prescribed in 2007; Data labels have been removed from figure in years 2017 and 2018 with small cell size (i.e. n≤5). *</a:t>
            </a:r>
            <a:r>
              <a:rPr lang="en-AU" sz="1100" i="1" dirty="0"/>
              <a:t>p</a:t>
            </a:r>
            <a:r>
              <a:rPr lang="en-AU" sz="1100" dirty="0"/>
              <a:t>&lt;0.050; **</a:t>
            </a:r>
            <a:r>
              <a:rPr lang="en-AU" sz="1100" i="1" dirty="0"/>
              <a:t>p</a:t>
            </a:r>
            <a:r>
              <a:rPr lang="en-AU" sz="1100" dirty="0"/>
              <a:t>&lt;0.010; ***</a:t>
            </a:r>
            <a:r>
              <a:rPr lang="en-AU" sz="1100" i="1" dirty="0"/>
              <a:t>p</a:t>
            </a:r>
            <a:r>
              <a:rPr lang="en-AU" sz="1100" dirty="0"/>
              <a:t>&lt;0.001 for 2018 versus 2019.</a:t>
            </a:r>
            <a:endParaRPr lang="en-AU" dirty="0"/>
          </a:p>
        </p:txBody>
      </p:sp>
    </p:spTree>
    <p:extLst>
      <p:ext uri="{BB962C8B-B14F-4D97-AF65-F5344CB8AC3E}">
        <p14:creationId xmlns:p14="http://schemas.microsoft.com/office/powerpoint/2010/main" val="3877923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0BA1-BB6D-4D54-8053-8B4839164153}"/>
              </a:ext>
            </a:extLst>
          </p:cNvPr>
          <p:cNvSpPr>
            <a:spLocks noGrp="1"/>
          </p:cNvSpPr>
          <p:nvPr>
            <p:ph type="title"/>
          </p:nvPr>
        </p:nvSpPr>
        <p:spPr/>
        <p:txBody>
          <a:bodyPr>
            <a:noAutofit/>
          </a:bodyPr>
          <a:lstStyle/>
          <a:p>
            <a:r>
              <a:rPr lang="en-AU" sz="3200" dirty="0"/>
              <a:t>Figure 34: Use of opioids, stimulants and benzodiazepines on the day preceding interview, SA, 2019</a:t>
            </a:r>
          </a:p>
        </p:txBody>
      </p:sp>
      <p:pic>
        <p:nvPicPr>
          <p:cNvPr id="7" name="Picture 6" descr="A close up of a logo&#10;&#10;Description automatically generated">
            <a:extLst>
              <a:ext uri="{FF2B5EF4-FFF2-40B4-BE49-F238E27FC236}">
                <a16:creationId xmlns:a16="http://schemas.microsoft.com/office/drawing/2014/main" id="{DC2206EE-F857-4575-924A-3F798219E433}"/>
              </a:ext>
            </a:extLst>
          </p:cNvPr>
          <p:cNvPicPr/>
          <p:nvPr/>
        </p:nvPicPr>
        <p:blipFill rotWithShape="1">
          <a:blip r:embed="rId2" cstate="print">
            <a:extLst>
              <a:ext uri="{28A0092B-C50C-407E-A947-70E740481C1C}">
                <a14:useLocalDpi xmlns:a14="http://schemas.microsoft.com/office/drawing/2010/main" val="0"/>
              </a:ext>
            </a:extLst>
          </a:blip>
          <a:srcRect t="12689" b="10152"/>
          <a:stretch/>
        </p:blipFill>
        <p:spPr>
          <a:xfrm>
            <a:off x="2895601" y="1567952"/>
            <a:ext cx="4667249" cy="3499348"/>
          </a:xfrm>
          <a:prstGeom prst="rect">
            <a:avLst/>
          </a:prstGeom>
        </p:spPr>
      </p:pic>
      <p:sp>
        <p:nvSpPr>
          <p:cNvPr id="9" name="Text Placeholder 8">
            <a:extLst>
              <a:ext uri="{FF2B5EF4-FFF2-40B4-BE49-F238E27FC236}">
                <a16:creationId xmlns:a16="http://schemas.microsoft.com/office/drawing/2014/main" id="{22DFCF24-40B6-49E4-963D-61B79CB67801}"/>
              </a:ext>
            </a:extLst>
          </p:cNvPr>
          <p:cNvSpPr>
            <a:spLocks noGrp="1"/>
          </p:cNvSpPr>
          <p:nvPr>
            <p:ph type="body" sz="quarter" idx="14"/>
          </p:nvPr>
        </p:nvSpPr>
        <p:spPr>
          <a:xfrm>
            <a:off x="838200" y="5362072"/>
            <a:ext cx="10515600" cy="679948"/>
          </a:xfrm>
        </p:spPr>
        <p:txBody>
          <a:bodyPr>
            <a:normAutofit/>
          </a:bodyPr>
          <a:lstStyle/>
          <a:p>
            <a:pPr marL="0" indent="0">
              <a:buNone/>
            </a:pPr>
            <a:r>
              <a:rPr lang="en-AU" sz="1600" dirty="0"/>
              <a:t>Note. This figure captures those who had used stimulants, opioids and/or benzodiazepines on the day preceding interview (74%; n=74). The figure is not to scale. </a:t>
            </a:r>
          </a:p>
          <a:p>
            <a:endParaRPr lang="en-AU" sz="1600" dirty="0"/>
          </a:p>
        </p:txBody>
      </p:sp>
    </p:spTree>
    <p:extLst>
      <p:ext uri="{BB962C8B-B14F-4D97-AF65-F5344CB8AC3E}">
        <p14:creationId xmlns:p14="http://schemas.microsoft.com/office/powerpoint/2010/main" val="1803836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63B8-BBC3-4E8A-8DF7-F4B9CCE588EA}"/>
              </a:ext>
            </a:extLst>
          </p:cNvPr>
          <p:cNvSpPr>
            <a:spLocks noGrp="1"/>
          </p:cNvSpPr>
          <p:nvPr>
            <p:ph type="title"/>
          </p:nvPr>
        </p:nvSpPr>
        <p:spPr/>
        <p:txBody>
          <a:bodyPr>
            <a:noAutofit/>
          </a:bodyPr>
          <a:lstStyle/>
          <a:p>
            <a:r>
              <a:rPr lang="en-AU" sz="3200" dirty="0"/>
              <a:t>Figure 35: Past 12 month non-fatal overdose, SA, 2000-2019</a:t>
            </a:r>
          </a:p>
        </p:txBody>
      </p:sp>
      <p:sp>
        <p:nvSpPr>
          <p:cNvPr id="4" name="Text Placeholder 3">
            <a:extLst>
              <a:ext uri="{FF2B5EF4-FFF2-40B4-BE49-F238E27FC236}">
                <a16:creationId xmlns:a16="http://schemas.microsoft.com/office/drawing/2014/main" id="{BC29D115-25D5-4105-AC94-B228103071BF}"/>
              </a:ext>
            </a:extLst>
          </p:cNvPr>
          <p:cNvSpPr>
            <a:spLocks noGrp="1"/>
          </p:cNvSpPr>
          <p:nvPr>
            <p:ph type="body" sz="quarter" idx="14"/>
          </p:nvPr>
        </p:nvSpPr>
        <p:spPr>
          <a:xfrm>
            <a:off x="838200" y="5868490"/>
            <a:ext cx="10515600" cy="257990"/>
          </a:xfrm>
        </p:spPr>
        <p:txBody>
          <a:bodyPr>
            <a:normAutofit/>
          </a:bodyPr>
          <a:lstStyle/>
          <a:p>
            <a:pPr marL="0" indent="0">
              <a:buNone/>
            </a:pPr>
            <a:r>
              <a:rPr lang="en-AU" sz="1200" dirty="0"/>
              <a:t>Note. Estimates from 2000-2005 refer to heroin and morphine non-fatal overdose only.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810071EE-A8C7-4330-8A55-2AC73777D014}"/>
              </a:ext>
            </a:extLst>
          </p:cNvPr>
          <p:cNvGraphicFramePr>
            <a:graphicFrameLocks noGrp="1" noChangeAspect="1"/>
          </p:cNvGraphicFramePr>
          <p:nvPr>
            <p:ph type="chart" sz="quarter" idx="13"/>
            <p:extLst>
              <p:ext uri="{D42A27DB-BD31-4B8C-83A1-F6EECF244321}">
                <p14:modId xmlns:p14="http://schemas.microsoft.com/office/powerpoint/2010/main" val="2739750750"/>
              </p:ext>
            </p:extLst>
          </p:nvPr>
        </p:nvGraphicFramePr>
        <p:xfrm>
          <a:off x="838200" y="1674812"/>
          <a:ext cx="10515600" cy="40516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63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64FC-4147-44F3-8537-A581A468220E}"/>
              </a:ext>
            </a:extLst>
          </p:cNvPr>
          <p:cNvSpPr>
            <a:spLocks noGrp="1"/>
          </p:cNvSpPr>
          <p:nvPr>
            <p:ph type="title"/>
          </p:nvPr>
        </p:nvSpPr>
        <p:spPr/>
        <p:txBody>
          <a:bodyPr>
            <a:noAutofit/>
          </a:bodyPr>
          <a:lstStyle/>
          <a:p>
            <a:r>
              <a:rPr lang="en-AU" sz="3200" dirty="0"/>
              <a:t>Figure 36: Take-home naloxone program and distribution, SA, 2013-2019</a:t>
            </a:r>
          </a:p>
        </p:txBody>
      </p:sp>
      <p:sp>
        <p:nvSpPr>
          <p:cNvPr id="4" name="Text Placeholder 3">
            <a:extLst>
              <a:ext uri="{FF2B5EF4-FFF2-40B4-BE49-F238E27FC236}">
                <a16:creationId xmlns:a16="http://schemas.microsoft.com/office/drawing/2014/main" id="{B80DC711-5829-474A-9F94-9EA6FFB00D98}"/>
              </a:ext>
            </a:extLst>
          </p:cNvPr>
          <p:cNvSpPr>
            <a:spLocks noGrp="1"/>
          </p:cNvSpPr>
          <p:nvPr>
            <p:ph type="body" sz="quarter" idx="14"/>
          </p:nvPr>
        </p:nvSpPr>
        <p:spPr>
          <a:xfrm>
            <a:off x="833438" y="5749290"/>
            <a:ext cx="10515600" cy="318575"/>
          </a:xfrm>
        </p:spPr>
        <p:txBody>
          <a:bodyPr>
            <a:noAutofit/>
          </a:bodyPr>
          <a:lstStyle/>
          <a:p>
            <a:pPr marL="0" indent="0">
              <a:buNone/>
            </a:pPr>
            <a:r>
              <a:rPr lang="en-AU" sz="1200" dirty="0"/>
              <a:t>Note.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9B51174A-43D9-4770-8573-6B3F1FA9C0E5}"/>
              </a:ext>
            </a:extLst>
          </p:cNvPr>
          <p:cNvGraphicFramePr>
            <a:graphicFrameLocks noGrp="1" noChangeAspect="1"/>
          </p:cNvGraphicFramePr>
          <p:nvPr>
            <p:ph type="chart" sz="quarter" idx="13"/>
            <p:extLst>
              <p:ext uri="{D42A27DB-BD31-4B8C-83A1-F6EECF244321}">
                <p14:modId xmlns:p14="http://schemas.microsoft.com/office/powerpoint/2010/main" val="2390369954"/>
              </p:ext>
            </p:extLst>
          </p:nvPr>
        </p:nvGraphicFramePr>
        <p:xfrm>
          <a:off x="833438" y="1738312"/>
          <a:ext cx="10515600" cy="40109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0207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6DFA-5AE9-4FD7-A309-0EC11086725E}"/>
              </a:ext>
            </a:extLst>
          </p:cNvPr>
          <p:cNvSpPr>
            <a:spLocks noGrp="1"/>
          </p:cNvSpPr>
          <p:nvPr>
            <p:ph type="title"/>
          </p:nvPr>
        </p:nvSpPr>
        <p:spPr>
          <a:xfrm>
            <a:off x="838200" y="365126"/>
            <a:ext cx="10515600" cy="946150"/>
          </a:xfrm>
        </p:spPr>
        <p:txBody>
          <a:bodyPr>
            <a:noAutofit/>
          </a:bodyPr>
          <a:lstStyle/>
          <a:p>
            <a:r>
              <a:rPr lang="en-AU" sz="3200" dirty="0"/>
              <a:t>Figure 37: Borrowing and lending of needles and sharing of injecting equipment in the past month, SA, 2000-2019</a:t>
            </a:r>
          </a:p>
        </p:txBody>
      </p:sp>
      <p:sp>
        <p:nvSpPr>
          <p:cNvPr id="4" name="Text Placeholder 3">
            <a:extLst>
              <a:ext uri="{FF2B5EF4-FFF2-40B4-BE49-F238E27FC236}">
                <a16:creationId xmlns:a16="http://schemas.microsoft.com/office/drawing/2014/main" id="{C20BD1F6-0795-459D-9632-F22F4462BE6A}"/>
              </a:ext>
            </a:extLst>
          </p:cNvPr>
          <p:cNvSpPr>
            <a:spLocks noGrp="1"/>
          </p:cNvSpPr>
          <p:nvPr>
            <p:ph type="body" sz="quarter" idx="14"/>
          </p:nvPr>
        </p:nvSpPr>
        <p:spPr>
          <a:xfrm>
            <a:off x="838199" y="5605670"/>
            <a:ext cx="10363200" cy="555100"/>
          </a:xfrm>
        </p:spPr>
        <p:txBody>
          <a:bodyPr>
            <a:noAutofit/>
          </a:bodyPr>
          <a:lstStyle/>
          <a:p>
            <a:pPr marL="0" indent="0">
              <a:buNone/>
            </a:pPr>
            <a:r>
              <a:rPr lang="en-AU" sz="1200" dirty="0"/>
              <a:t>Note. Data collection for ‘reused own needle’ started in 2008. Borrowed (receptive): used a needle after someone else. Lent (distributive): somebody else used a needle after them.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endParaRPr lang="en-AU" dirty="0"/>
          </a:p>
        </p:txBody>
      </p:sp>
      <p:graphicFrame>
        <p:nvGraphicFramePr>
          <p:cNvPr id="5" name="Chart Placeholder 4">
            <a:extLst>
              <a:ext uri="{FF2B5EF4-FFF2-40B4-BE49-F238E27FC236}">
                <a16:creationId xmlns:a16="http://schemas.microsoft.com/office/drawing/2014/main" id="{1E092FD2-BE51-422D-B626-A348039672AD}"/>
              </a:ext>
            </a:extLst>
          </p:cNvPr>
          <p:cNvGraphicFramePr>
            <a:graphicFrameLocks noGrp="1" noChangeAspect="1"/>
          </p:cNvGraphicFramePr>
          <p:nvPr>
            <p:ph type="chart" sz="quarter" idx="13"/>
            <p:extLst>
              <p:ext uri="{D42A27DB-BD31-4B8C-83A1-F6EECF244321}">
                <p14:modId xmlns:p14="http://schemas.microsoft.com/office/powerpoint/2010/main" val="1810389264"/>
              </p:ext>
            </p:extLst>
          </p:nvPr>
        </p:nvGraphicFramePr>
        <p:xfrm>
          <a:off x="838201" y="1674813"/>
          <a:ext cx="10363199" cy="38115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7600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6DFA-5AE9-4FD7-A309-0EC11086725E}"/>
              </a:ext>
            </a:extLst>
          </p:cNvPr>
          <p:cNvSpPr>
            <a:spLocks noGrp="1"/>
          </p:cNvSpPr>
          <p:nvPr>
            <p:ph type="title"/>
          </p:nvPr>
        </p:nvSpPr>
        <p:spPr>
          <a:xfrm>
            <a:off x="838200" y="365126"/>
            <a:ext cx="10515600" cy="946150"/>
          </a:xfrm>
        </p:spPr>
        <p:txBody>
          <a:bodyPr>
            <a:noAutofit/>
          </a:bodyPr>
          <a:lstStyle/>
          <a:p>
            <a:r>
              <a:rPr lang="en-AU" sz="3200" dirty="0"/>
              <a:t>Figure 38: Injection-related issues in the past month, SA, 2019</a:t>
            </a:r>
          </a:p>
        </p:txBody>
      </p:sp>
      <p:graphicFrame>
        <p:nvGraphicFramePr>
          <p:cNvPr id="9" name="Chart 8">
            <a:extLst>
              <a:ext uri="{FF2B5EF4-FFF2-40B4-BE49-F238E27FC236}">
                <a16:creationId xmlns:a16="http://schemas.microsoft.com/office/drawing/2014/main" id="{736D8190-0106-472E-975E-BE93197C491A}"/>
              </a:ext>
            </a:extLst>
          </p:cNvPr>
          <p:cNvGraphicFramePr/>
          <p:nvPr>
            <p:extLst>
              <p:ext uri="{D42A27DB-BD31-4B8C-83A1-F6EECF244321}">
                <p14:modId xmlns:p14="http://schemas.microsoft.com/office/powerpoint/2010/main" val="2480392595"/>
              </p:ext>
            </p:extLst>
          </p:nvPr>
        </p:nvGraphicFramePr>
        <p:xfrm>
          <a:off x="1680863" y="1510301"/>
          <a:ext cx="8634391" cy="44898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644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2201-378D-4BE5-B658-49771BDCBCBB}"/>
              </a:ext>
            </a:extLst>
          </p:cNvPr>
          <p:cNvSpPr>
            <a:spLocks noGrp="1"/>
          </p:cNvSpPr>
          <p:nvPr>
            <p:ph type="title"/>
          </p:nvPr>
        </p:nvSpPr>
        <p:spPr/>
        <p:txBody>
          <a:bodyPr>
            <a:noAutofit/>
          </a:bodyPr>
          <a:lstStyle/>
          <a:p>
            <a:r>
              <a:rPr lang="en-AU" sz="3200" dirty="0"/>
              <a:t>Figure 3: Weekly or more frequent substance use in the past six months, SA, 2000-2019</a:t>
            </a:r>
          </a:p>
        </p:txBody>
      </p:sp>
      <p:sp>
        <p:nvSpPr>
          <p:cNvPr id="4" name="Text Placeholder 3">
            <a:extLst>
              <a:ext uri="{FF2B5EF4-FFF2-40B4-BE49-F238E27FC236}">
                <a16:creationId xmlns:a16="http://schemas.microsoft.com/office/drawing/2014/main" id="{2DC824F2-94D4-4C54-B718-4756DF585629}"/>
              </a:ext>
            </a:extLst>
          </p:cNvPr>
          <p:cNvSpPr>
            <a:spLocks noGrp="1"/>
          </p:cNvSpPr>
          <p:nvPr>
            <p:ph type="body" sz="quarter" idx="14"/>
          </p:nvPr>
        </p:nvSpPr>
        <p:spPr>
          <a:xfrm>
            <a:off x="832757" y="5607586"/>
            <a:ext cx="10515600" cy="544929"/>
          </a:xfrm>
        </p:spPr>
        <p:txBody>
          <a:bodyPr>
            <a:normAutofit/>
          </a:bodyPr>
          <a:lstStyle/>
          <a:p>
            <a:pPr marL="0" indent="0">
              <a:buNone/>
            </a:pPr>
            <a:r>
              <a:rPr lang="en-AU" sz="1200" dirty="0"/>
              <a:t>Note. These figures are of the entire sample. Y axis reduced to 70% to improve visibility of trends.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7" name="Object 66">
            <a:extLst>
              <a:ext uri="{FF2B5EF4-FFF2-40B4-BE49-F238E27FC236}">
                <a16:creationId xmlns:a16="http://schemas.microsoft.com/office/drawing/2014/main" id="{5A475FF1-CF23-44E5-88F0-BDB968DA50D7}"/>
              </a:ext>
            </a:extLst>
          </p:cNvPr>
          <p:cNvGraphicFramePr>
            <a:graphicFrameLocks/>
          </p:cNvGraphicFramePr>
          <p:nvPr>
            <p:extLst>
              <p:ext uri="{D42A27DB-BD31-4B8C-83A1-F6EECF244321}">
                <p14:modId xmlns:p14="http://schemas.microsoft.com/office/powerpoint/2010/main" val="3020810986"/>
              </p:ext>
            </p:extLst>
          </p:nvPr>
        </p:nvGraphicFramePr>
        <p:xfrm>
          <a:off x="3082413" y="1572508"/>
          <a:ext cx="6290187" cy="38750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9246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F16C9-001C-4BA5-AB1E-DBBD4D45F214}"/>
              </a:ext>
            </a:extLst>
          </p:cNvPr>
          <p:cNvSpPr>
            <a:spLocks noGrp="1"/>
          </p:cNvSpPr>
          <p:nvPr>
            <p:ph type="title"/>
          </p:nvPr>
        </p:nvSpPr>
        <p:spPr>
          <a:xfrm>
            <a:off x="833438" y="365126"/>
            <a:ext cx="10520362" cy="946150"/>
          </a:xfrm>
        </p:spPr>
        <p:txBody>
          <a:bodyPr>
            <a:noAutofit/>
          </a:bodyPr>
          <a:lstStyle/>
          <a:p>
            <a:r>
              <a:rPr lang="en-AU" sz="3200" dirty="0"/>
              <a:t>Figure 39: Self-reported mental health problems and treatment seeking in the past six months, SA, 2004-2019</a:t>
            </a:r>
          </a:p>
        </p:txBody>
      </p:sp>
      <p:sp>
        <p:nvSpPr>
          <p:cNvPr id="4" name="Text Placeholder 3">
            <a:extLst>
              <a:ext uri="{FF2B5EF4-FFF2-40B4-BE49-F238E27FC236}">
                <a16:creationId xmlns:a16="http://schemas.microsoft.com/office/drawing/2014/main" id="{03E712E2-D3C5-4998-ACF3-54A43675466B}"/>
              </a:ext>
            </a:extLst>
          </p:cNvPr>
          <p:cNvSpPr>
            <a:spLocks noGrp="1"/>
          </p:cNvSpPr>
          <p:nvPr>
            <p:ph type="body" sz="quarter" idx="14"/>
          </p:nvPr>
        </p:nvSpPr>
        <p:spPr>
          <a:xfrm>
            <a:off x="833438" y="5728790"/>
            <a:ext cx="10515600" cy="386260"/>
          </a:xfrm>
        </p:spPr>
        <p:txBody>
          <a:bodyPr>
            <a:normAutofit lnSpcReduction="10000"/>
          </a:bodyPr>
          <a:lstStyle/>
          <a:p>
            <a:pPr marL="0" indent="0">
              <a:buNone/>
            </a:pPr>
            <a:r>
              <a:rPr lang="en-AU" sz="1200" dirty="0"/>
              <a:t>Note. Stacked bar graph of % who self-reported a mental health problem, disaggregated by the percentage who reported attending a health professional versus the percentage who have not.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endParaRPr lang="en-AU" sz="2000" dirty="0"/>
          </a:p>
        </p:txBody>
      </p:sp>
      <p:graphicFrame>
        <p:nvGraphicFramePr>
          <p:cNvPr id="5" name="Chart Placeholder 4">
            <a:extLst>
              <a:ext uri="{FF2B5EF4-FFF2-40B4-BE49-F238E27FC236}">
                <a16:creationId xmlns:a16="http://schemas.microsoft.com/office/drawing/2014/main" id="{6871B8E7-5617-4109-8F67-8AB680189B97}"/>
              </a:ext>
            </a:extLst>
          </p:cNvPr>
          <p:cNvGraphicFramePr>
            <a:graphicFrameLocks noGrp="1"/>
          </p:cNvGraphicFramePr>
          <p:nvPr>
            <p:ph type="chart" sz="quarter" idx="13"/>
            <p:extLst>
              <p:ext uri="{D42A27DB-BD31-4B8C-83A1-F6EECF244321}">
                <p14:modId xmlns:p14="http://schemas.microsoft.com/office/powerpoint/2010/main" val="2208926545"/>
              </p:ext>
            </p:extLst>
          </p:nvPr>
        </p:nvGraphicFramePr>
        <p:xfrm>
          <a:off x="833438" y="1674813"/>
          <a:ext cx="10202862" cy="39144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25604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2BFB-559B-4871-BE63-2A44853C8A9D}"/>
              </a:ext>
            </a:extLst>
          </p:cNvPr>
          <p:cNvSpPr>
            <a:spLocks noGrp="1"/>
          </p:cNvSpPr>
          <p:nvPr>
            <p:ph type="title"/>
          </p:nvPr>
        </p:nvSpPr>
        <p:spPr/>
        <p:txBody>
          <a:bodyPr>
            <a:noAutofit/>
          </a:bodyPr>
          <a:lstStyle/>
          <a:p>
            <a:r>
              <a:rPr lang="en-AU" sz="3200" dirty="0"/>
              <a:t>Figure 40: Self-reported criminal activity in the past month, SA, 2000-2019</a:t>
            </a:r>
          </a:p>
        </p:txBody>
      </p:sp>
      <p:sp>
        <p:nvSpPr>
          <p:cNvPr id="4" name="Text Placeholder 3">
            <a:extLst>
              <a:ext uri="{FF2B5EF4-FFF2-40B4-BE49-F238E27FC236}">
                <a16:creationId xmlns:a16="http://schemas.microsoft.com/office/drawing/2014/main" id="{0A85C4A8-288E-4A7A-BD31-5720CCC45DFD}"/>
              </a:ext>
            </a:extLst>
          </p:cNvPr>
          <p:cNvSpPr>
            <a:spLocks noGrp="1"/>
          </p:cNvSpPr>
          <p:nvPr>
            <p:ph type="body" sz="quarter" idx="14"/>
          </p:nvPr>
        </p:nvSpPr>
        <p:spPr>
          <a:xfrm>
            <a:off x="833437" y="5710972"/>
            <a:ext cx="10515600" cy="426938"/>
          </a:xfrm>
        </p:spPr>
        <p:txBody>
          <a:bodyPr>
            <a:normAutofit/>
          </a:bodyPr>
          <a:lstStyle/>
          <a:p>
            <a:pPr marL="0" indent="0">
              <a:buNone/>
            </a:pPr>
            <a:r>
              <a:rPr lang="en-AU" sz="1200" dirty="0"/>
              <a:t>Note. ‘Any crime’ comprises the percentage who report any property crime, drug dealing, fraud and/or violent crime in the past month.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a:t>
            </a:r>
          </a:p>
        </p:txBody>
      </p:sp>
      <p:graphicFrame>
        <p:nvGraphicFramePr>
          <p:cNvPr id="5" name="Chart Placeholder 4">
            <a:extLst>
              <a:ext uri="{FF2B5EF4-FFF2-40B4-BE49-F238E27FC236}">
                <a16:creationId xmlns:a16="http://schemas.microsoft.com/office/drawing/2014/main" id="{58A24449-4896-4981-9A1F-19C0A758D2F5}"/>
              </a:ext>
            </a:extLst>
          </p:cNvPr>
          <p:cNvGraphicFramePr>
            <a:graphicFrameLocks noGrp="1" noChangeAspect="1"/>
          </p:cNvGraphicFramePr>
          <p:nvPr>
            <p:ph type="chart" sz="quarter" idx="13"/>
            <p:extLst>
              <p:ext uri="{D42A27DB-BD31-4B8C-83A1-F6EECF244321}">
                <p14:modId xmlns:p14="http://schemas.microsoft.com/office/powerpoint/2010/main" val="1251598302"/>
              </p:ext>
            </p:extLst>
          </p:nvPr>
        </p:nvGraphicFramePr>
        <p:xfrm>
          <a:off x="838200" y="1674813"/>
          <a:ext cx="10520363" cy="39258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5151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CC9F6-FADA-4B2B-83D1-162A02897E83}"/>
              </a:ext>
            </a:extLst>
          </p:cNvPr>
          <p:cNvSpPr>
            <a:spLocks noGrp="1"/>
          </p:cNvSpPr>
          <p:nvPr>
            <p:ph type="title"/>
          </p:nvPr>
        </p:nvSpPr>
        <p:spPr/>
        <p:txBody>
          <a:bodyPr>
            <a:noAutofit/>
          </a:bodyPr>
          <a:lstStyle/>
          <a:p>
            <a:r>
              <a:rPr lang="en-AU" sz="3200" dirty="0"/>
              <a:t>Figure 4: Past six month use and frequency of use of heroin, SA, 2000-2019</a:t>
            </a:r>
          </a:p>
        </p:txBody>
      </p:sp>
      <p:sp>
        <p:nvSpPr>
          <p:cNvPr id="4" name="Text Placeholder 3">
            <a:extLst>
              <a:ext uri="{FF2B5EF4-FFF2-40B4-BE49-F238E27FC236}">
                <a16:creationId xmlns:a16="http://schemas.microsoft.com/office/drawing/2014/main" id="{5533BAAB-DAB9-4989-B853-D8FFE3FD0257}"/>
              </a:ext>
            </a:extLst>
          </p:cNvPr>
          <p:cNvSpPr>
            <a:spLocks noGrp="1"/>
          </p:cNvSpPr>
          <p:nvPr>
            <p:ph type="body" sz="quarter" idx="14"/>
          </p:nvPr>
        </p:nvSpPr>
        <p:spPr>
          <a:xfrm>
            <a:off x="838200" y="5796935"/>
            <a:ext cx="10515600" cy="400501"/>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6" name="Chart 5">
            <a:extLst>
              <a:ext uri="{FF2B5EF4-FFF2-40B4-BE49-F238E27FC236}">
                <a16:creationId xmlns:a16="http://schemas.microsoft.com/office/drawing/2014/main" id="{81E01D9F-40B5-4149-9F77-78C3CFD54CDF}"/>
              </a:ext>
            </a:extLst>
          </p:cNvPr>
          <p:cNvGraphicFramePr/>
          <p:nvPr>
            <p:extLst>
              <p:ext uri="{D42A27DB-BD31-4B8C-83A1-F6EECF244321}">
                <p14:modId xmlns:p14="http://schemas.microsoft.com/office/powerpoint/2010/main" val="241406212"/>
              </p:ext>
            </p:extLst>
          </p:nvPr>
        </p:nvGraphicFramePr>
        <p:xfrm>
          <a:off x="832756" y="1620499"/>
          <a:ext cx="10515600" cy="4176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479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FFA75-FBA0-424F-999C-A6460FC2FEAB}"/>
              </a:ext>
            </a:extLst>
          </p:cNvPr>
          <p:cNvSpPr>
            <a:spLocks noGrp="1"/>
          </p:cNvSpPr>
          <p:nvPr>
            <p:ph type="title"/>
          </p:nvPr>
        </p:nvSpPr>
        <p:spPr/>
        <p:txBody>
          <a:bodyPr>
            <a:noAutofit/>
          </a:bodyPr>
          <a:lstStyle/>
          <a:p>
            <a:r>
              <a:rPr lang="en-AU" sz="3200" dirty="0"/>
              <a:t>Figure 5: Median price of heroin per cap and gram, SA, 2000-2019</a:t>
            </a:r>
          </a:p>
        </p:txBody>
      </p:sp>
      <p:sp>
        <p:nvSpPr>
          <p:cNvPr id="4" name="Text Placeholder 3">
            <a:extLst>
              <a:ext uri="{FF2B5EF4-FFF2-40B4-BE49-F238E27FC236}">
                <a16:creationId xmlns:a16="http://schemas.microsoft.com/office/drawing/2014/main" id="{6D33D9E2-D027-4476-B995-142399B0DCF4}"/>
              </a:ext>
            </a:extLst>
          </p:cNvPr>
          <p:cNvSpPr>
            <a:spLocks noGrp="1"/>
          </p:cNvSpPr>
          <p:nvPr>
            <p:ph type="body" sz="quarter" idx="14"/>
          </p:nvPr>
        </p:nvSpPr>
        <p:spPr>
          <a:xfrm>
            <a:off x="838200" y="5925640"/>
            <a:ext cx="10515600" cy="209034"/>
          </a:xfrm>
        </p:spPr>
        <p:txBody>
          <a:bodyPr>
            <a:noAutofit/>
          </a:bodyPr>
          <a:lstStyle/>
          <a:p>
            <a:pPr marL="0" indent="0">
              <a:buNone/>
            </a:pPr>
            <a:r>
              <a:rPr lang="en-AU" sz="1200" dirty="0"/>
              <a:t>Note. Among those who commented. Price for a gram of heroin was not collected in 2000.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endParaRPr lang="en-AU" sz="1800" dirty="0"/>
          </a:p>
        </p:txBody>
      </p:sp>
      <p:graphicFrame>
        <p:nvGraphicFramePr>
          <p:cNvPr id="5" name="Chart 4">
            <a:extLst>
              <a:ext uri="{FF2B5EF4-FFF2-40B4-BE49-F238E27FC236}">
                <a16:creationId xmlns:a16="http://schemas.microsoft.com/office/drawing/2014/main" id="{B665E6AD-35E2-4996-95E5-731B15E1657A}"/>
              </a:ext>
            </a:extLst>
          </p:cNvPr>
          <p:cNvGraphicFramePr/>
          <p:nvPr>
            <p:extLst>
              <p:ext uri="{D42A27DB-BD31-4B8C-83A1-F6EECF244321}">
                <p14:modId xmlns:p14="http://schemas.microsoft.com/office/powerpoint/2010/main" val="2340398393"/>
              </p:ext>
            </p:extLst>
          </p:nvPr>
        </p:nvGraphicFramePr>
        <p:xfrm>
          <a:off x="838200" y="1601488"/>
          <a:ext cx="10515600" cy="4324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050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BFF8-8FAA-41E5-8D31-0559A2B0415B}"/>
              </a:ext>
            </a:extLst>
          </p:cNvPr>
          <p:cNvSpPr>
            <a:spLocks noGrp="1"/>
          </p:cNvSpPr>
          <p:nvPr>
            <p:ph type="title"/>
          </p:nvPr>
        </p:nvSpPr>
        <p:spPr/>
        <p:txBody>
          <a:bodyPr>
            <a:noAutofit/>
          </a:bodyPr>
          <a:lstStyle/>
          <a:p>
            <a:r>
              <a:rPr lang="en-AU" sz="3200" dirty="0"/>
              <a:t>Figure 6: Current perceived purity of heroin, SA, 2000-2019</a:t>
            </a:r>
          </a:p>
        </p:txBody>
      </p:sp>
      <p:sp>
        <p:nvSpPr>
          <p:cNvPr id="4" name="Text Placeholder 3">
            <a:extLst>
              <a:ext uri="{FF2B5EF4-FFF2-40B4-BE49-F238E27FC236}">
                <a16:creationId xmlns:a16="http://schemas.microsoft.com/office/drawing/2014/main" id="{71CE6C56-A91B-4C60-AC45-E117FA4A59BC}"/>
              </a:ext>
            </a:extLst>
          </p:cNvPr>
          <p:cNvSpPr>
            <a:spLocks noGrp="1"/>
          </p:cNvSpPr>
          <p:nvPr>
            <p:ph type="body" sz="quarter" idx="14"/>
          </p:nvPr>
        </p:nvSpPr>
        <p:spPr>
          <a:xfrm>
            <a:off x="832757" y="5706737"/>
            <a:ext cx="10515600" cy="453676"/>
          </a:xfrm>
        </p:spPr>
        <p:txBody>
          <a:bodyPr>
            <a:norm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4">
            <a:extLst>
              <a:ext uri="{FF2B5EF4-FFF2-40B4-BE49-F238E27FC236}">
                <a16:creationId xmlns:a16="http://schemas.microsoft.com/office/drawing/2014/main" id="{8D85E282-6071-4622-ABCC-542C51B3D958}"/>
              </a:ext>
            </a:extLst>
          </p:cNvPr>
          <p:cNvGraphicFramePr/>
          <p:nvPr>
            <p:extLst>
              <p:ext uri="{D42A27DB-BD31-4B8C-83A1-F6EECF244321}">
                <p14:modId xmlns:p14="http://schemas.microsoft.com/office/powerpoint/2010/main" val="1655398495"/>
              </p:ext>
            </p:extLst>
          </p:nvPr>
        </p:nvGraphicFramePr>
        <p:xfrm>
          <a:off x="832757" y="1622249"/>
          <a:ext cx="10515600" cy="39963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105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14B8-A9C9-4545-BCBA-1BA796C594EB}"/>
              </a:ext>
            </a:extLst>
          </p:cNvPr>
          <p:cNvSpPr>
            <a:spLocks noGrp="1"/>
          </p:cNvSpPr>
          <p:nvPr>
            <p:ph type="title"/>
          </p:nvPr>
        </p:nvSpPr>
        <p:spPr/>
        <p:txBody>
          <a:bodyPr>
            <a:noAutofit/>
          </a:bodyPr>
          <a:lstStyle/>
          <a:p>
            <a:r>
              <a:rPr lang="en-AU" sz="3200" dirty="0"/>
              <a:t>Figure 7: Current perceived availability of heroin, SA, 2000-2019</a:t>
            </a:r>
          </a:p>
        </p:txBody>
      </p:sp>
      <p:sp>
        <p:nvSpPr>
          <p:cNvPr id="4" name="Text Placeholder 3">
            <a:extLst>
              <a:ext uri="{FF2B5EF4-FFF2-40B4-BE49-F238E27FC236}">
                <a16:creationId xmlns:a16="http://schemas.microsoft.com/office/drawing/2014/main" id="{62704AEE-2507-4D37-8234-C53A048969D8}"/>
              </a:ext>
            </a:extLst>
          </p:cNvPr>
          <p:cNvSpPr>
            <a:spLocks noGrp="1"/>
          </p:cNvSpPr>
          <p:nvPr>
            <p:ph type="body" sz="quarter" idx="14"/>
          </p:nvPr>
        </p:nvSpPr>
        <p:spPr>
          <a:xfrm>
            <a:off x="838200" y="5651653"/>
            <a:ext cx="10515600" cy="487795"/>
          </a:xfrm>
        </p:spPr>
        <p:txBody>
          <a:bodyPr>
            <a:no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4">
            <a:extLst>
              <a:ext uri="{FF2B5EF4-FFF2-40B4-BE49-F238E27FC236}">
                <a16:creationId xmlns:a16="http://schemas.microsoft.com/office/drawing/2014/main" id="{B304BDCF-0A1C-4656-974F-44C554ED6ED2}"/>
              </a:ext>
            </a:extLst>
          </p:cNvPr>
          <p:cNvGraphicFramePr/>
          <p:nvPr>
            <p:extLst>
              <p:ext uri="{D42A27DB-BD31-4B8C-83A1-F6EECF244321}">
                <p14:modId xmlns:p14="http://schemas.microsoft.com/office/powerpoint/2010/main" val="4167517397"/>
              </p:ext>
            </p:extLst>
          </p:nvPr>
        </p:nvGraphicFramePr>
        <p:xfrm>
          <a:off x="832756" y="1626712"/>
          <a:ext cx="10515599" cy="38927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0432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C1D9D-75F8-43D8-B266-4B246CD43AFB}"/>
              </a:ext>
            </a:extLst>
          </p:cNvPr>
          <p:cNvSpPr>
            <a:spLocks noGrp="1"/>
          </p:cNvSpPr>
          <p:nvPr>
            <p:ph type="title"/>
          </p:nvPr>
        </p:nvSpPr>
        <p:spPr/>
        <p:txBody>
          <a:bodyPr>
            <a:noAutofit/>
          </a:bodyPr>
          <a:lstStyle/>
          <a:p>
            <a:r>
              <a:rPr lang="en-AU" sz="3200" dirty="0"/>
              <a:t>Figure 8: Past six month use of any methamphetamine, powder, base, and crystal, SA, 2000-2019</a:t>
            </a:r>
          </a:p>
        </p:txBody>
      </p:sp>
      <p:sp>
        <p:nvSpPr>
          <p:cNvPr id="4" name="Text Placeholder 3">
            <a:extLst>
              <a:ext uri="{FF2B5EF4-FFF2-40B4-BE49-F238E27FC236}">
                <a16:creationId xmlns:a16="http://schemas.microsoft.com/office/drawing/2014/main" id="{B997CE14-555C-4903-99FD-BF987D90B256}"/>
              </a:ext>
            </a:extLst>
          </p:cNvPr>
          <p:cNvSpPr>
            <a:spLocks noGrp="1"/>
          </p:cNvSpPr>
          <p:nvPr>
            <p:ph type="body" sz="quarter" idx="14"/>
          </p:nvPr>
        </p:nvSpPr>
        <p:spPr>
          <a:xfrm>
            <a:off x="832757" y="5546724"/>
            <a:ext cx="10515600" cy="577224"/>
          </a:xfrm>
        </p:spPr>
        <p:txBody>
          <a:bodyPr>
            <a:noAutofit/>
          </a:bodyPr>
          <a:lstStyle/>
          <a:p>
            <a:pPr marL="0" indent="0">
              <a:buNone/>
            </a:pPr>
            <a:r>
              <a:rPr lang="en-GB" sz="1200" dirty="0"/>
              <a:t>Note.</a:t>
            </a:r>
            <a:r>
              <a:rPr lang="en-GB" sz="1200" baseline="30000" dirty="0"/>
              <a:t> #</a:t>
            </a:r>
            <a:r>
              <a:rPr lang="en-AU" sz="1200" dirty="0"/>
              <a:t> Base asked separately from 2001 onwards. ‘Any methamphetamine’ includes crystal, speed, base and liquid methamphetamine combined. Figures for liquid not reported historically due to small numbers, however in 2018 9% of the SA sample reported use of liquid amphetamine in the six months preceding interview. *</a:t>
            </a:r>
            <a:r>
              <a:rPr lang="en-AU" sz="1200" i="1" dirty="0"/>
              <a:t>p</a:t>
            </a:r>
            <a:r>
              <a:rPr lang="en-AU" sz="1200" dirty="0"/>
              <a:t>&lt;0.050; **</a:t>
            </a:r>
            <a:r>
              <a:rPr lang="en-AU" sz="1200" i="1" dirty="0"/>
              <a:t>p</a:t>
            </a:r>
            <a:r>
              <a:rPr lang="en-AU" sz="1200" dirty="0"/>
              <a:t>&lt;0.010; ***</a:t>
            </a:r>
            <a:r>
              <a:rPr lang="en-AU" sz="1200" i="1" dirty="0"/>
              <a:t>p</a:t>
            </a:r>
            <a:r>
              <a:rPr lang="en-AU" sz="1200" dirty="0"/>
              <a:t>&lt;0.001 for 2018 versus 2019. </a:t>
            </a:r>
          </a:p>
        </p:txBody>
      </p:sp>
      <p:graphicFrame>
        <p:nvGraphicFramePr>
          <p:cNvPr id="5" name="Chart 4">
            <a:extLst>
              <a:ext uri="{FF2B5EF4-FFF2-40B4-BE49-F238E27FC236}">
                <a16:creationId xmlns:a16="http://schemas.microsoft.com/office/drawing/2014/main" id="{69E71BFB-1D72-4FB4-950B-EC05F771897D}"/>
              </a:ext>
            </a:extLst>
          </p:cNvPr>
          <p:cNvGraphicFramePr/>
          <p:nvPr>
            <p:extLst>
              <p:ext uri="{D42A27DB-BD31-4B8C-83A1-F6EECF244321}">
                <p14:modId xmlns:p14="http://schemas.microsoft.com/office/powerpoint/2010/main" val="1708600584"/>
              </p:ext>
            </p:extLst>
          </p:nvPr>
        </p:nvGraphicFramePr>
        <p:xfrm>
          <a:off x="832757" y="1694032"/>
          <a:ext cx="10515600" cy="38526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753255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1298</TotalTime>
  <Words>3691</Words>
  <Application>Microsoft Office PowerPoint</Application>
  <PresentationFormat>Widescreen</PresentationFormat>
  <Paragraphs>325</Paragraphs>
  <Slides>41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Sommet</vt:lpstr>
      <vt:lpstr>Times</vt:lpstr>
      <vt:lpstr>Office Theme</vt:lpstr>
      <vt:lpstr>PowerPoint Presentation</vt:lpstr>
      <vt:lpstr>Figure 1: Drug of choice, SA, 2000-2019</vt:lpstr>
      <vt:lpstr>Figure 2: Drug injected most often in the past month, SA, 2000-2019</vt:lpstr>
      <vt:lpstr>Figure 3: Weekly or more frequent substance use in the past six months, SA, 2000-2019</vt:lpstr>
      <vt:lpstr>Figure 4: Past six month use and frequency of use of heroin, SA, 2000-2019</vt:lpstr>
      <vt:lpstr>Figure 5: Median price of heroin per cap and gram, SA, 2000-2019</vt:lpstr>
      <vt:lpstr>Figure 6: Current perceived purity of heroin, SA, 2000-2019</vt:lpstr>
      <vt:lpstr>Figure 7: Current perceived availability of heroin, SA, 2000-2019</vt:lpstr>
      <vt:lpstr>Figure 8: Past six month use of any methamphetamine, powder, base, and crystal, SA, 2000-2019</vt:lpstr>
      <vt:lpstr>Figure 9: Frequency of use of any methamphetamine, powder, base, and crystal, SA, 2000-2019</vt:lpstr>
      <vt:lpstr>Figure 10: Median price of powder methamphetamine per point and gram, SA, 2002-2019</vt:lpstr>
      <vt:lpstr>Figure 11: Current perceived purity of powder methamphetamine, SA, 2002-2019</vt:lpstr>
      <vt:lpstr>Figure 12: Current perceived availability of powder methamphetamine, SA, 2002-2019</vt:lpstr>
      <vt:lpstr>Figure 13: Median price of base methamphetamine per point and gram, SA, 2002-2019</vt:lpstr>
      <vt:lpstr>Figure 14: Current perceived purity of base methamphetamine, SA, 2002-2019</vt:lpstr>
      <vt:lpstr>Figure 15: Current perceived availability of base methamphetamine, SA, 2002-2019</vt:lpstr>
      <vt:lpstr>Figure 16: Median price of crystal methamphetamine per point and gram, SA, 2001-2019 </vt:lpstr>
      <vt:lpstr>Figure 17: Current perceived purity of crystal methamphetamine, SA, 2002-2019</vt:lpstr>
      <vt:lpstr>Figure 18: Current perceived availability of crystal methamphetamine, SA, 2002-2019</vt:lpstr>
      <vt:lpstr>Figure 19: Past six month use and frequency of use of cocaine, SA, 2000-2019</vt:lpstr>
      <vt:lpstr>Figure 20: Median price of cocaine per cap and gram, SA, 2000-2019</vt:lpstr>
      <vt:lpstr>Figure 21: Current perceived purity of cocaine, SA, 2000-2019</vt:lpstr>
      <vt:lpstr>Figure 22: Current perceived availability of cocaine, SA, 2000-2019</vt:lpstr>
      <vt:lpstr>Figure 23: Past six month use and frequency of use of cannabis, SA, 2000-2019</vt:lpstr>
      <vt:lpstr>Figure 24: Median price of hydroponic (a) and bush (b) cannabis per ounce and bag, SA, 2003-2019</vt:lpstr>
      <vt:lpstr>Figure 25: Current perceived potency of hydroponic (a) and bush (b) cannabis, SA, 2004-2019</vt:lpstr>
      <vt:lpstr>Figure 26: Current perceived availability of hydroponic (a) and bush (b) cannabis, SA, 2004-2019</vt:lpstr>
      <vt:lpstr>Figure 27: Past six month use (prescribed and non-prescribed) and frequency of use of methadone, SA, 2000-2019</vt:lpstr>
      <vt:lpstr>Figure 28: Past six month use (prescribed and non-prescribed) and frequency of use of buprenorphine-naloxone, SA, 2006-2019</vt:lpstr>
      <vt:lpstr>Figure 29: Past six month use (prescribed and non-prescribed) and frequency of use of morphine, SA, 2001-2019</vt:lpstr>
      <vt:lpstr>Figure 30: Past six month use (prescribed and non-prescribed) and frequency of use of oxycodone, SA, 2005-2019</vt:lpstr>
      <vt:lpstr>Figure 31: Past six month use (prescribed and non-prescribed) and frequency of use of fentanyl, SA, 2013-2019</vt:lpstr>
      <vt:lpstr>Figure 32: Past six month use and frequency of low-dose codeine (for non-pain purposes), SA, 2013-2019</vt:lpstr>
      <vt:lpstr>Figure 33: Past six month use of other drugs, SA, 2000-2019 </vt:lpstr>
      <vt:lpstr>Figure 34: Use of opioids, stimulants and benzodiazepines on the day preceding interview, SA, 2019</vt:lpstr>
      <vt:lpstr>Figure 35: Past 12 month non-fatal overdose, SA, 2000-2019</vt:lpstr>
      <vt:lpstr>Figure 36: Take-home naloxone program and distribution, SA, 2013-2019</vt:lpstr>
      <vt:lpstr>Figure 37: Borrowing and lending of needles and sharing of injecting equipment in the past month, SA, 2000-2019</vt:lpstr>
      <vt:lpstr>Figure 38: Injection-related issues in the past month, SA, 2019</vt:lpstr>
      <vt:lpstr>Figure 39: Self-reported mental health problems and treatment seeking in the past six months, SA, 2004-2019</vt:lpstr>
      <vt:lpstr>Figure 40: Self-reported criminal activity in the past month, SA, 2000-2019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Harriet Townsend</cp:lastModifiedBy>
  <cp:revision>166</cp:revision>
  <dcterms:created xsi:type="dcterms:W3CDTF">2018-08-21T07:06:16Z</dcterms:created>
  <dcterms:modified xsi:type="dcterms:W3CDTF">2019-12-05T05:38:10Z</dcterms:modified>
</cp:coreProperties>
</file>