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chart21.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2.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3.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4.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5.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6.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7.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8.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9.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30.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1.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2.xml" ContentType="application/vnd.openxmlformats-officedocument.drawingml.chart+xml"/>
  <Override PartName="/ppt/charts/chart33.xml" ContentType="application/vnd.openxmlformats-officedocument.drawingml.chart+xml"/>
  <Override PartName="/ppt/charts/style31.xml" ContentType="application/vnd.ms-office.chartstyle+xml"/>
  <Override PartName="/ppt/charts/colors31.xml" ContentType="application/vnd.ms-office.chartcolorstyle+xml"/>
  <Override PartName="/ppt/theme/themeOverride1.xml" ContentType="application/vnd.openxmlformats-officedocument.themeOverride+xml"/>
  <Override PartName="/ppt/charts/chart34.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5.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6.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7.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8.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9.xml" ContentType="application/vnd.openxmlformats-officedocument.drawingml.chart+xml"/>
  <Override PartName="/ppt/charts/style37.xml" ContentType="application/vnd.ms-office.chartstyle+xml"/>
  <Override PartName="/ppt/charts/colors3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70" r:id="rId3"/>
    <p:sldId id="271" r:id="rId4"/>
    <p:sldId id="315" r:id="rId5"/>
    <p:sldId id="273" r:id="rId6"/>
    <p:sldId id="274" r:id="rId7"/>
    <p:sldId id="275" r:id="rId8"/>
    <p:sldId id="276" r:id="rId9"/>
    <p:sldId id="277" r:id="rId10"/>
    <p:sldId id="278" r:id="rId11"/>
    <p:sldId id="279" r:id="rId12"/>
    <p:sldId id="280" r:id="rId13"/>
    <p:sldId id="281" r:id="rId14"/>
    <p:sldId id="282" r:id="rId15"/>
    <p:sldId id="283" r:id="rId16"/>
    <p:sldId id="284" r:id="rId17"/>
    <p:sldId id="285" r:id="rId18"/>
    <p:sldId id="286" r:id="rId19"/>
    <p:sldId id="287" r:id="rId20"/>
    <p:sldId id="288" r:id="rId21"/>
    <p:sldId id="292" r:id="rId22"/>
    <p:sldId id="293" r:id="rId23"/>
    <p:sldId id="296" r:id="rId24"/>
    <p:sldId id="295" r:id="rId25"/>
    <p:sldId id="297" r:id="rId26"/>
    <p:sldId id="298" r:id="rId27"/>
    <p:sldId id="299" r:id="rId28"/>
    <p:sldId id="300" r:id="rId29"/>
    <p:sldId id="301" r:id="rId30"/>
    <p:sldId id="302" r:id="rId31"/>
    <p:sldId id="304" r:id="rId32"/>
    <p:sldId id="314" r:id="rId33"/>
    <p:sldId id="308" r:id="rId34"/>
    <p:sldId id="309" r:id="rId35"/>
    <p:sldId id="310" r:id="rId36"/>
    <p:sldId id="311" r:id="rId37"/>
    <p:sldId id="312"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8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isy Gibbs" initials="DG" lastIdx="2" clrIdx="0">
    <p:extLst>
      <p:ext uri="{19B8F6BF-5375-455C-9EA6-DF929625EA0E}">
        <p15:presenceInfo xmlns:p15="http://schemas.microsoft.com/office/powerpoint/2012/main" userId="S-1-5-21-1140405718-358989843-3445714273-308783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183" autoAdjust="0"/>
    <p:restoredTop sz="96301" autoAdjust="0"/>
  </p:normalViewPr>
  <p:slideViewPr>
    <p:cSldViewPr snapToGrid="0" showGuides="1">
      <p:cViewPr varScale="1">
        <p:scale>
          <a:sx n="72" d="100"/>
          <a:sy n="72" d="100"/>
        </p:scale>
        <p:origin x="60" y="732"/>
      </p:cViewPr>
      <p:guideLst>
        <p:guide orient="horz" pos="2160"/>
        <p:guide pos="3885"/>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0.xml"/><Relationship Id="rId1" Type="http://schemas.microsoft.com/office/2011/relationships/chartStyle" Target="style20.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1.xml"/><Relationship Id="rId1" Type="http://schemas.microsoft.com/office/2011/relationships/chartStyle" Target="style21.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2.xml"/><Relationship Id="rId1" Type="http://schemas.microsoft.com/office/2011/relationships/chartStyle" Target="style22.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3.xml"/><Relationship Id="rId1" Type="http://schemas.microsoft.com/office/2011/relationships/chartStyle" Target="style23.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4.xml"/><Relationship Id="rId1" Type="http://schemas.microsoft.com/office/2011/relationships/chartStyle" Target="style24.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5.xml"/><Relationship Id="rId1" Type="http://schemas.microsoft.com/office/2011/relationships/chartStyle" Target="style25.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6.xml"/><Relationship Id="rId1" Type="http://schemas.microsoft.com/office/2011/relationships/chartStyle" Target="style26.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7.xml"/><Relationship Id="rId1" Type="http://schemas.microsoft.com/office/2011/relationships/chartStyle" Target="style27.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8.xml"/><Relationship Id="rId1" Type="http://schemas.microsoft.com/office/2011/relationships/chartStyle" Target="style28.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29.xml"/><Relationship Id="rId1" Type="http://schemas.microsoft.com/office/2011/relationships/chartStyle" Target="style29.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0.xml"/><Relationship Id="rId1" Type="http://schemas.microsoft.com/office/2011/relationships/chartStyle" Target="style30.xml"/></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1.xml"/><Relationship Id="rId1" Type="http://schemas.microsoft.com/office/2011/relationships/chartStyle" Target="style31.xml"/><Relationship Id="rId4" Type="http://schemas.openxmlformats.org/officeDocument/2006/relationships/package" Target="../embeddings/Microsoft_Excel_Worksheet32.xlsx"/></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2.xml"/><Relationship Id="rId1" Type="http://schemas.microsoft.com/office/2011/relationships/chartStyle" Target="style32.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3.xml"/><Relationship Id="rId1" Type="http://schemas.microsoft.com/office/2011/relationships/chartStyle" Target="style33.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4.xml"/><Relationship Id="rId1" Type="http://schemas.microsoft.com/office/2011/relationships/chartStyle" Target="style34.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5.xml"/><Relationship Id="rId1" Type="http://schemas.microsoft.com/office/2011/relationships/chartStyle" Target="style35.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6.xml"/><Relationship Id="rId1" Type="http://schemas.microsoft.com/office/2011/relationships/chartStyle" Target="style36.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7.xml"/><Relationship Id="rId1" Type="http://schemas.microsoft.com/office/2011/relationships/chartStyle" Target="style37.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Sheet1!$B$1</c:f>
              <c:strCache>
                <c:ptCount val="1"/>
                <c:pt idx="0">
                  <c:v>Heroin</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diamond"/>
            <c:size val="6"/>
            <c:spPr>
              <a:solidFill>
                <a:schemeClr val="accent1"/>
              </a:solidFill>
              <a:ln w="6350" cap="flat" cmpd="sng" algn="ctr">
                <a:solidFill>
                  <a:schemeClr val="accent1"/>
                </a:solidFill>
                <a:prstDash val="solid"/>
                <a:round/>
              </a:ln>
              <a:effectLst>
                <a:outerShdw blurRad="50800" dist="38100" dir="2700000" algn="tl" rotWithShape="0">
                  <a:prstClr val="black">
                    <a:alpha val="40000"/>
                  </a:prstClr>
                </a:outerShdw>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C8B-4399-8A8A-311B4A5E4E25}"/>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7C8B-4399-8A8A-311B4A5E4E25}"/>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7C8B-4399-8A8A-311B4A5E4E25}"/>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Sheet1!$B$2:$B$20</c:f>
              <c:numCache>
                <c:formatCode>General</c:formatCode>
                <c:ptCount val="19"/>
                <c:pt idx="0">
                  <c:v>56</c:v>
                </c:pt>
                <c:pt idx="1">
                  <c:v>43</c:v>
                </c:pt>
                <c:pt idx="2">
                  <c:v>30</c:v>
                </c:pt>
                <c:pt idx="3">
                  <c:v>48</c:v>
                </c:pt>
                <c:pt idx="4">
                  <c:v>48</c:v>
                </c:pt>
                <c:pt idx="5">
                  <c:v>57</c:v>
                </c:pt>
                <c:pt idx="6">
                  <c:v>63</c:v>
                </c:pt>
                <c:pt idx="7">
                  <c:v>55</c:v>
                </c:pt>
                <c:pt idx="8">
                  <c:v>53</c:v>
                </c:pt>
                <c:pt idx="9">
                  <c:v>55</c:v>
                </c:pt>
                <c:pt idx="10">
                  <c:v>49</c:v>
                </c:pt>
                <c:pt idx="11">
                  <c:v>44</c:v>
                </c:pt>
                <c:pt idx="12">
                  <c:v>46</c:v>
                </c:pt>
                <c:pt idx="13">
                  <c:v>37</c:v>
                </c:pt>
                <c:pt idx="14">
                  <c:v>37</c:v>
                </c:pt>
                <c:pt idx="15">
                  <c:v>38</c:v>
                </c:pt>
                <c:pt idx="16">
                  <c:v>32</c:v>
                </c:pt>
                <c:pt idx="17">
                  <c:v>38</c:v>
                </c:pt>
                <c:pt idx="18">
                  <c:v>26</c:v>
                </c:pt>
              </c:numCache>
            </c:numRef>
          </c:val>
          <c:smooth val="0"/>
          <c:extLst>
            <c:ext xmlns:c16="http://schemas.microsoft.com/office/drawing/2014/chart" uri="{C3380CC4-5D6E-409C-BE32-E72D297353CC}">
              <c16:uniqueId val="{00000013-7C8B-4399-8A8A-311B4A5E4E25}"/>
            </c:ext>
          </c:extLst>
        </c:ser>
        <c:ser>
          <c:idx val="1"/>
          <c:order val="1"/>
          <c:tx>
            <c:strRef>
              <c:f>Sheet1!$C$1</c:f>
              <c:strCache>
                <c:ptCount val="1"/>
                <c:pt idx="0">
                  <c:v>Methamphetamine</c:v>
                </c:pt>
              </c:strCache>
            </c:strRef>
          </c:tx>
          <c:spPr>
            <a:ln w="25400" cap="rnd" cmpd="sng" algn="ctr">
              <a:solidFill>
                <a:schemeClr val="accent3"/>
              </a:solidFill>
              <a:prstDash val="solid"/>
              <a:round/>
            </a:ln>
            <a:effectLst>
              <a:outerShdw blurRad="50800" dist="38100" dir="2700000" algn="tl" rotWithShape="0">
                <a:prstClr val="black">
                  <a:alpha val="40000"/>
                </a:prstClr>
              </a:outerShdw>
            </a:effectLst>
          </c:spPr>
          <c:marker>
            <c:symbol val="square"/>
            <c:size val="6"/>
            <c:spPr>
              <a:solidFill>
                <a:schemeClr val="accent3"/>
              </a:solidFill>
              <a:ln w="6350" cap="flat" cmpd="sng" algn="ctr">
                <a:solidFill>
                  <a:schemeClr val="accent3"/>
                </a:solidFill>
                <a:prstDash val="solid"/>
                <a:round/>
              </a:ln>
              <a:effectLst>
                <a:outerShdw blurRad="50800" dist="38100" dir="2700000" algn="tl" rotWithShape="0">
                  <a:prstClr val="black">
                    <a:alpha val="40000"/>
                  </a:prstClr>
                </a:outerShdw>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7C8B-4399-8A8A-311B4A5E4E25}"/>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7C8B-4399-8A8A-311B4A5E4E25}"/>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7C8B-4399-8A8A-311B4A5E4E25}"/>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Sheet1!$C$2:$C$20</c:f>
              <c:numCache>
                <c:formatCode>General</c:formatCode>
                <c:ptCount val="19"/>
                <c:pt idx="0">
                  <c:v>30</c:v>
                </c:pt>
                <c:pt idx="1">
                  <c:v>37</c:v>
                </c:pt>
                <c:pt idx="2">
                  <c:v>52</c:v>
                </c:pt>
                <c:pt idx="3">
                  <c:v>33</c:v>
                </c:pt>
                <c:pt idx="4">
                  <c:v>34</c:v>
                </c:pt>
                <c:pt idx="5">
                  <c:v>27</c:v>
                </c:pt>
                <c:pt idx="6">
                  <c:v>13</c:v>
                </c:pt>
                <c:pt idx="7">
                  <c:v>24</c:v>
                </c:pt>
                <c:pt idx="8">
                  <c:v>28</c:v>
                </c:pt>
                <c:pt idx="9">
                  <c:v>32</c:v>
                </c:pt>
                <c:pt idx="10">
                  <c:v>27</c:v>
                </c:pt>
                <c:pt idx="11">
                  <c:v>37</c:v>
                </c:pt>
                <c:pt idx="12">
                  <c:v>39</c:v>
                </c:pt>
                <c:pt idx="13">
                  <c:v>49</c:v>
                </c:pt>
                <c:pt idx="14">
                  <c:v>50</c:v>
                </c:pt>
                <c:pt idx="15">
                  <c:v>41</c:v>
                </c:pt>
                <c:pt idx="16">
                  <c:v>51</c:v>
                </c:pt>
                <c:pt idx="17">
                  <c:v>48</c:v>
                </c:pt>
                <c:pt idx="18">
                  <c:v>58</c:v>
                </c:pt>
              </c:numCache>
            </c:numRef>
          </c:val>
          <c:smooth val="0"/>
          <c:extLst>
            <c:ext xmlns:c16="http://schemas.microsoft.com/office/drawing/2014/chart" uri="{C3380CC4-5D6E-409C-BE32-E72D297353CC}">
              <c16:uniqueId val="{00000027-7C8B-4399-8A8A-311B4A5E4E25}"/>
            </c:ext>
          </c:extLst>
        </c:ser>
        <c:ser>
          <c:idx val="2"/>
          <c:order val="2"/>
          <c:tx>
            <c:strRef>
              <c:f>Sheet1!$D$1</c:f>
              <c:strCache>
                <c:ptCount val="1"/>
                <c:pt idx="0">
                  <c:v>Morphine</c:v>
                </c:pt>
              </c:strCache>
            </c:strRef>
          </c:tx>
          <c:spPr>
            <a:ln w="25400" cap="rnd" cmpd="sng" algn="ctr">
              <a:solidFill>
                <a:schemeClr val="accent5"/>
              </a:solidFill>
              <a:prstDash val="solid"/>
              <a:round/>
            </a:ln>
            <a:effectLst>
              <a:outerShdw blurRad="50800" dist="38100" dir="2700000" algn="tl" rotWithShape="0">
                <a:prstClr val="black">
                  <a:alpha val="40000"/>
                </a:prstClr>
              </a:outerShdw>
            </a:effectLst>
          </c:spPr>
          <c:marker>
            <c:symbol val="triangle"/>
            <c:size val="6"/>
            <c:spPr>
              <a:solidFill>
                <a:schemeClr val="accent5"/>
              </a:solidFill>
              <a:ln w="6350" cap="flat" cmpd="sng" algn="ctr">
                <a:solidFill>
                  <a:schemeClr val="accent5"/>
                </a:solidFill>
                <a:prstDash val="solid"/>
                <a:round/>
              </a:ln>
              <a:effectLst>
                <a:outerShdw blurRad="50800" dist="38100" dir="2700000" algn="tl" rotWithShape="0">
                  <a:prstClr val="black">
                    <a:alpha val="40000"/>
                  </a:prstClr>
                </a:outerShdw>
              </a:effectLst>
            </c:spPr>
          </c:marker>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Sheet1!$D$2:$D$20</c:f>
              <c:numCache>
                <c:formatCode>General</c:formatCode>
                <c:ptCount val="19"/>
                <c:pt idx="0">
                  <c:v>3</c:v>
                </c:pt>
                <c:pt idx="1">
                  <c:v>5</c:v>
                </c:pt>
                <c:pt idx="2">
                  <c:v>7</c:v>
                </c:pt>
                <c:pt idx="3">
                  <c:v>8</c:v>
                </c:pt>
                <c:pt idx="4">
                  <c:v>3</c:v>
                </c:pt>
                <c:pt idx="5">
                  <c:v>1</c:v>
                </c:pt>
                <c:pt idx="6">
                  <c:v>9</c:v>
                </c:pt>
                <c:pt idx="7">
                  <c:v>8</c:v>
                </c:pt>
                <c:pt idx="8">
                  <c:v>3</c:v>
                </c:pt>
                <c:pt idx="9">
                  <c:v>2</c:v>
                </c:pt>
                <c:pt idx="10">
                  <c:v>4</c:v>
                </c:pt>
                <c:pt idx="11">
                  <c:v>4</c:v>
                </c:pt>
                <c:pt idx="12">
                  <c:v>4</c:v>
                </c:pt>
                <c:pt idx="13">
                  <c:v>3</c:v>
                </c:pt>
                <c:pt idx="14">
                  <c:v>8</c:v>
                </c:pt>
                <c:pt idx="15">
                  <c:v>5</c:v>
                </c:pt>
                <c:pt idx="16">
                  <c:v>5</c:v>
                </c:pt>
                <c:pt idx="17">
                  <c:v>4</c:v>
                </c:pt>
                <c:pt idx="18">
                  <c:v>1</c:v>
                </c:pt>
              </c:numCache>
            </c:numRef>
          </c:val>
          <c:smooth val="0"/>
          <c:extLst>
            <c:ext xmlns:c16="http://schemas.microsoft.com/office/drawing/2014/chart" uri="{C3380CC4-5D6E-409C-BE32-E72D297353CC}">
              <c16:uniqueId val="{00000028-7C8B-4399-8A8A-311B4A5E4E25}"/>
            </c:ext>
          </c:extLst>
        </c:ser>
        <c:ser>
          <c:idx val="3"/>
          <c:order val="3"/>
          <c:tx>
            <c:strRef>
              <c:f>Sheet1!$E$1</c:f>
              <c:strCache>
                <c:ptCount val="1"/>
                <c:pt idx="0">
                  <c:v>Cocaine</c:v>
                </c:pt>
              </c:strCache>
            </c:strRef>
          </c:tx>
          <c:spPr>
            <a:ln w="25400" cap="rnd" cmpd="sng" algn="ctr">
              <a:solidFill>
                <a:schemeClr val="accent1">
                  <a:lumMod val="60000"/>
                </a:schemeClr>
              </a:solidFill>
              <a:prstDash val="solid"/>
              <a:round/>
            </a:ln>
            <a:effectLst>
              <a:outerShdw blurRad="50800" dist="38100" dir="2700000" algn="tl" rotWithShape="0">
                <a:prstClr val="black">
                  <a:alpha val="40000"/>
                </a:prstClr>
              </a:outerShdw>
            </a:effectLst>
          </c:spPr>
          <c:marker>
            <c:symbol val="circle"/>
            <c:size val="6"/>
            <c:spPr>
              <a:solidFill>
                <a:schemeClr val="accent1">
                  <a:lumMod val="60000"/>
                </a:schemeClr>
              </a:solidFill>
              <a:ln w="6350" cap="flat" cmpd="sng" algn="ctr">
                <a:solidFill>
                  <a:schemeClr val="accent1">
                    <a:lumMod val="60000"/>
                  </a:schemeClr>
                </a:solidFill>
                <a:prstDash val="solid"/>
                <a:round/>
              </a:ln>
              <a:effectLst>
                <a:outerShdw blurRad="50800" dist="38100" dir="2700000" algn="tl" rotWithShape="0">
                  <a:prstClr val="black">
                    <a:alpha val="40000"/>
                  </a:prstClr>
                </a:outerShdw>
              </a:effectLst>
            </c:spPr>
          </c:marker>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Sheet1!$E$2:$E$20</c:f>
              <c:numCache>
                <c:formatCode>General</c:formatCode>
                <c:ptCount val="19"/>
                <c:pt idx="0">
                  <c:v>4</c:v>
                </c:pt>
                <c:pt idx="1">
                  <c:v>6</c:v>
                </c:pt>
                <c:pt idx="2">
                  <c:v>4</c:v>
                </c:pt>
                <c:pt idx="3">
                  <c:v>3</c:v>
                </c:pt>
                <c:pt idx="4">
                  <c:v>2</c:v>
                </c:pt>
                <c:pt idx="5">
                  <c:v>4</c:v>
                </c:pt>
                <c:pt idx="6">
                  <c:v>6</c:v>
                </c:pt>
                <c:pt idx="7">
                  <c:v>1</c:v>
                </c:pt>
                <c:pt idx="8">
                  <c:v>5</c:v>
                </c:pt>
                <c:pt idx="9">
                  <c:v>6</c:v>
                </c:pt>
                <c:pt idx="10">
                  <c:v>2</c:v>
                </c:pt>
                <c:pt idx="11">
                  <c:v>1</c:v>
                </c:pt>
                <c:pt idx="12">
                  <c:v>2</c:v>
                </c:pt>
                <c:pt idx="13">
                  <c:v>0</c:v>
                </c:pt>
                <c:pt idx="14">
                  <c:v>0</c:v>
                </c:pt>
                <c:pt idx="15">
                  <c:v>1</c:v>
                </c:pt>
                <c:pt idx="16">
                  <c:v>0</c:v>
                </c:pt>
                <c:pt idx="17">
                  <c:v>2</c:v>
                </c:pt>
                <c:pt idx="18">
                  <c:v>1</c:v>
                </c:pt>
              </c:numCache>
            </c:numRef>
          </c:val>
          <c:smooth val="0"/>
          <c:extLst>
            <c:ext xmlns:c16="http://schemas.microsoft.com/office/drawing/2014/chart" uri="{C3380CC4-5D6E-409C-BE32-E72D297353CC}">
              <c16:uniqueId val="{0000002A-7C8B-4399-8A8A-311B4A5E4E25}"/>
            </c:ext>
          </c:extLst>
        </c:ser>
        <c:ser>
          <c:idx val="4"/>
          <c:order val="4"/>
          <c:tx>
            <c:strRef>
              <c:f>Sheet1!$F$1</c:f>
              <c:strCache>
                <c:ptCount val="1"/>
                <c:pt idx="0">
                  <c:v>Cannabis</c:v>
                </c:pt>
              </c:strCache>
            </c:strRef>
          </c:tx>
          <c:spPr>
            <a:ln w="25400" cap="rnd" cmpd="sng" algn="ctr">
              <a:solidFill>
                <a:schemeClr val="accent3">
                  <a:lumMod val="60000"/>
                </a:schemeClr>
              </a:solidFill>
              <a:prstDash val="solid"/>
              <a:round/>
            </a:ln>
            <a:effectLst>
              <a:outerShdw blurRad="50800" dist="38100" dir="2700000" algn="tl" rotWithShape="0">
                <a:prstClr val="black">
                  <a:alpha val="40000"/>
                </a:prstClr>
              </a:outerShdw>
            </a:effectLst>
          </c:spPr>
          <c:marker>
            <c:symbol val="star"/>
            <c:size val="6"/>
            <c:spPr>
              <a:noFill/>
              <a:ln w="6350" cap="flat" cmpd="sng" algn="ctr">
                <a:solidFill>
                  <a:schemeClr val="accent3">
                    <a:lumMod val="60000"/>
                  </a:schemeClr>
                </a:solidFill>
                <a:prstDash val="solid"/>
                <a:round/>
              </a:ln>
              <a:effectLst>
                <a:outerShdw blurRad="50800" dist="38100" dir="2700000" algn="tl" rotWithShape="0">
                  <a:prstClr val="black">
                    <a:alpha val="40000"/>
                  </a:prstClr>
                </a:outerShdw>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0-AF7B-42A4-92A4-0144182CEFA0}"/>
                </c:ext>
              </c:extLst>
            </c:dLbl>
            <c:dLbl>
              <c:idx val="1"/>
              <c:delete val="1"/>
              <c:extLst>
                <c:ext xmlns:c15="http://schemas.microsoft.com/office/drawing/2012/chart" uri="{CE6537A1-D6FC-4f65-9D91-7224C49458BB}"/>
                <c:ext xmlns:c16="http://schemas.microsoft.com/office/drawing/2014/chart" uri="{C3380CC4-5D6E-409C-BE32-E72D297353CC}">
                  <c16:uniqueId val="{00000011-AF7B-42A4-92A4-0144182CEFA0}"/>
                </c:ext>
              </c:extLst>
            </c:dLbl>
            <c:dLbl>
              <c:idx val="2"/>
              <c:delete val="1"/>
              <c:extLst>
                <c:ext xmlns:c15="http://schemas.microsoft.com/office/drawing/2012/chart" uri="{CE6537A1-D6FC-4f65-9D91-7224C49458BB}"/>
                <c:ext xmlns:c16="http://schemas.microsoft.com/office/drawing/2014/chart" uri="{C3380CC4-5D6E-409C-BE32-E72D297353CC}">
                  <c16:uniqueId val="{00000010-AF7B-42A4-92A4-0144182CEFA0}"/>
                </c:ext>
              </c:extLst>
            </c:dLbl>
            <c:dLbl>
              <c:idx val="3"/>
              <c:delete val="1"/>
              <c:extLst>
                <c:ext xmlns:c15="http://schemas.microsoft.com/office/drawing/2012/chart" uri="{CE6537A1-D6FC-4f65-9D91-7224C49458BB}"/>
                <c:ext xmlns:c16="http://schemas.microsoft.com/office/drawing/2014/chart" uri="{C3380CC4-5D6E-409C-BE32-E72D297353CC}">
                  <c16:uniqueId val="{0000000F-AF7B-42A4-92A4-0144182CEFA0}"/>
                </c:ext>
              </c:extLst>
            </c:dLbl>
            <c:dLbl>
              <c:idx val="4"/>
              <c:delete val="1"/>
              <c:extLst>
                <c:ext xmlns:c15="http://schemas.microsoft.com/office/drawing/2012/chart" uri="{CE6537A1-D6FC-4f65-9D91-7224C49458BB}"/>
                <c:ext xmlns:c16="http://schemas.microsoft.com/office/drawing/2014/chart" uri="{C3380CC4-5D6E-409C-BE32-E72D297353CC}">
                  <c16:uniqueId val="{0000000E-AF7B-42A4-92A4-0144182CEFA0}"/>
                </c:ext>
              </c:extLst>
            </c:dLbl>
            <c:dLbl>
              <c:idx val="5"/>
              <c:delete val="1"/>
              <c:extLst>
                <c:ext xmlns:c15="http://schemas.microsoft.com/office/drawing/2012/chart" uri="{CE6537A1-D6FC-4f65-9D91-7224C49458BB}"/>
                <c:ext xmlns:c16="http://schemas.microsoft.com/office/drawing/2014/chart" uri="{C3380CC4-5D6E-409C-BE32-E72D297353CC}">
                  <c16:uniqueId val="{0000000D-AF7B-42A4-92A4-0144182CEFA0}"/>
                </c:ext>
              </c:extLst>
            </c:dLbl>
            <c:dLbl>
              <c:idx val="6"/>
              <c:delete val="1"/>
              <c:extLst>
                <c:ext xmlns:c15="http://schemas.microsoft.com/office/drawing/2012/chart" uri="{CE6537A1-D6FC-4f65-9D91-7224C49458BB}"/>
                <c:ext xmlns:c16="http://schemas.microsoft.com/office/drawing/2014/chart" uri="{C3380CC4-5D6E-409C-BE32-E72D297353CC}">
                  <c16:uniqueId val="{0000000C-AF7B-42A4-92A4-0144182CEFA0}"/>
                </c:ext>
              </c:extLst>
            </c:dLbl>
            <c:dLbl>
              <c:idx val="7"/>
              <c:delete val="1"/>
              <c:extLst>
                <c:ext xmlns:c15="http://schemas.microsoft.com/office/drawing/2012/chart" uri="{CE6537A1-D6FC-4f65-9D91-7224C49458BB}"/>
                <c:ext xmlns:c16="http://schemas.microsoft.com/office/drawing/2014/chart" uri="{C3380CC4-5D6E-409C-BE32-E72D297353CC}">
                  <c16:uniqueId val="{0000000B-AF7B-42A4-92A4-0144182CEFA0}"/>
                </c:ext>
              </c:extLst>
            </c:dLbl>
            <c:dLbl>
              <c:idx val="8"/>
              <c:delete val="1"/>
              <c:extLst>
                <c:ext xmlns:c15="http://schemas.microsoft.com/office/drawing/2012/chart" uri="{CE6537A1-D6FC-4f65-9D91-7224C49458BB}"/>
                <c:ext xmlns:c16="http://schemas.microsoft.com/office/drawing/2014/chart" uri="{C3380CC4-5D6E-409C-BE32-E72D297353CC}">
                  <c16:uniqueId val="{0000000A-AF7B-42A4-92A4-0144182CEFA0}"/>
                </c:ext>
              </c:extLst>
            </c:dLbl>
            <c:dLbl>
              <c:idx val="9"/>
              <c:delete val="1"/>
              <c:extLst>
                <c:ext xmlns:c15="http://schemas.microsoft.com/office/drawing/2012/chart" uri="{CE6537A1-D6FC-4f65-9D91-7224C49458BB}"/>
                <c:ext xmlns:c16="http://schemas.microsoft.com/office/drawing/2014/chart" uri="{C3380CC4-5D6E-409C-BE32-E72D297353CC}">
                  <c16:uniqueId val="{00000009-AF7B-42A4-92A4-0144182CEFA0}"/>
                </c:ext>
              </c:extLst>
            </c:dLbl>
            <c:dLbl>
              <c:idx val="10"/>
              <c:delete val="1"/>
              <c:extLst>
                <c:ext xmlns:c15="http://schemas.microsoft.com/office/drawing/2012/chart" uri="{CE6537A1-D6FC-4f65-9D91-7224C49458BB}"/>
                <c:ext xmlns:c16="http://schemas.microsoft.com/office/drawing/2014/chart" uri="{C3380CC4-5D6E-409C-BE32-E72D297353CC}">
                  <c16:uniqueId val="{00000008-AF7B-42A4-92A4-0144182CEFA0}"/>
                </c:ext>
              </c:extLst>
            </c:dLbl>
            <c:dLbl>
              <c:idx val="11"/>
              <c:delete val="1"/>
              <c:extLst>
                <c:ext xmlns:c15="http://schemas.microsoft.com/office/drawing/2012/chart" uri="{CE6537A1-D6FC-4f65-9D91-7224C49458BB}"/>
                <c:ext xmlns:c16="http://schemas.microsoft.com/office/drawing/2014/chart" uri="{C3380CC4-5D6E-409C-BE32-E72D297353CC}">
                  <c16:uniqueId val="{00000007-AF7B-42A4-92A4-0144182CEFA0}"/>
                </c:ext>
              </c:extLst>
            </c:dLbl>
            <c:dLbl>
              <c:idx val="12"/>
              <c:delete val="1"/>
              <c:extLst>
                <c:ext xmlns:c15="http://schemas.microsoft.com/office/drawing/2012/chart" uri="{CE6537A1-D6FC-4f65-9D91-7224C49458BB}"/>
                <c:ext xmlns:c16="http://schemas.microsoft.com/office/drawing/2014/chart" uri="{C3380CC4-5D6E-409C-BE32-E72D297353CC}">
                  <c16:uniqueId val="{00000006-AF7B-42A4-92A4-0144182CEFA0}"/>
                </c:ext>
              </c:extLst>
            </c:dLbl>
            <c:dLbl>
              <c:idx val="13"/>
              <c:delete val="1"/>
              <c:extLst>
                <c:ext xmlns:c15="http://schemas.microsoft.com/office/drawing/2012/chart" uri="{CE6537A1-D6FC-4f65-9D91-7224C49458BB}"/>
                <c:ext xmlns:c16="http://schemas.microsoft.com/office/drawing/2014/chart" uri="{C3380CC4-5D6E-409C-BE32-E72D297353CC}">
                  <c16:uniqueId val="{00000005-AF7B-42A4-92A4-0144182CEFA0}"/>
                </c:ext>
              </c:extLst>
            </c:dLbl>
            <c:dLbl>
              <c:idx val="14"/>
              <c:delete val="1"/>
              <c:extLst>
                <c:ext xmlns:c15="http://schemas.microsoft.com/office/drawing/2012/chart" uri="{CE6537A1-D6FC-4f65-9D91-7224C49458BB}"/>
                <c:ext xmlns:c16="http://schemas.microsoft.com/office/drawing/2014/chart" uri="{C3380CC4-5D6E-409C-BE32-E72D297353CC}">
                  <c16:uniqueId val="{00000004-AF7B-42A4-92A4-0144182CEFA0}"/>
                </c:ext>
              </c:extLst>
            </c:dLbl>
            <c:dLbl>
              <c:idx val="15"/>
              <c:delete val="1"/>
              <c:extLst>
                <c:ext xmlns:c15="http://schemas.microsoft.com/office/drawing/2012/chart" uri="{CE6537A1-D6FC-4f65-9D91-7224C49458BB}"/>
                <c:ext xmlns:c16="http://schemas.microsoft.com/office/drawing/2014/chart" uri="{C3380CC4-5D6E-409C-BE32-E72D297353CC}">
                  <c16:uniqueId val="{00000003-AF7B-42A4-92A4-0144182CEFA0}"/>
                </c:ext>
              </c:extLst>
            </c:dLbl>
            <c:dLbl>
              <c:idx val="16"/>
              <c:delete val="1"/>
              <c:extLst>
                <c:ext xmlns:c15="http://schemas.microsoft.com/office/drawing/2012/chart" uri="{CE6537A1-D6FC-4f65-9D91-7224C49458BB}"/>
                <c:ext xmlns:c16="http://schemas.microsoft.com/office/drawing/2014/chart" uri="{C3380CC4-5D6E-409C-BE32-E72D297353CC}">
                  <c16:uniqueId val="{00000002-AF7B-42A4-92A4-0144182CEFA0}"/>
                </c:ext>
              </c:extLst>
            </c:dLbl>
            <c:dLbl>
              <c:idx val="17"/>
              <c:delete val="1"/>
              <c:extLst>
                <c:ext xmlns:c15="http://schemas.microsoft.com/office/drawing/2012/chart" uri="{CE6537A1-D6FC-4f65-9D91-7224C49458BB}"/>
                <c:ext xmlns:c16="http://schemas.microsoft.com/office/drawing/2014/chart" uri="{C3380CC4-5D6E-409C-BE32-E72D297353CC}">
                  <c16:uniqueId val="{00000001-AF7B-42A4-92A4-0144182CEFA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Sheet1!$F$2:$F$20</c:f>
              <c:numCache>
                <c:formatCode>General</c:formatCode>
                <c:ptCount val="19"/>
                <c:pt idx="0">
                  <c:v>3</c:v>
                </c:pt>
                <c:pt idx="1">
                  <c:v>3</c:v>
                </c:pt>
                <c:pt idx="2">
                  <c:v>3</c:v>
                </c:pt>
                <c:pt idx="3">
                  <c:v>5</c:v>
                </c:pt>
                <c:pt idx="4">
                  <c:v>7</c:v>
                </c:pt>
                <c:pt idx="5">
                  <c:v>4</c:v>
                </c:pt>
                <c:pt idx="6">
                  <c:v>5</c:v>
                </c:pt>
                <c:pt idx="7">
                  <c:v>7</c:v>
                </c:pt>
                <c:pt idx="8">
                  <c:v>7</c:v>
                </c:pt>
                <c:pt idx="9">
                  <c:v>2</c:v>
                </c:pt>
                <c:pt idx="10">
                  <c:v>10</c:v>
                </c:pt>
                <c:pt idx="11">
                  <c:v>7</c:v>
                </c:pt>
                <c:pt idx="12">
                  <c:v>3</c:v>
                </c:pt>
                <c:pt idx="13">
                  <c:v>4</c:v>
                </c:pt>
                <c:pt idx="14">
                  <c:v>5</c:v>
                </c:pt>
                <c:pt idx="15">
                  <c:v>8</c:v>
                </c:pt>
                <c:pt idx="16">
                  <c:v>8</c:v>
                </c:pt>
                <c:pt idx="17">
                  <c:v>5</c:v>
                </c:pt>
                <c:pt idx="18">
                  <c:v>8</c:v>
                </c:pt>
              </c:numCache>
            </c:numRef>
          </c:val>
          <c:smooth val="0"/>
          <c:extLst>
            <c:ext xmlns:c16="http://schemas.microsoft.com/office/drawing/2014/chart" uri="{C3380CC4-5D6E-409C-BE32-E72D297353CC}">
              <c16:uniqueId val="{0000003E-7C8B-4399-8A8A-311B4A5E4E25}"/>
            </c:ext>
          </c:extLst>
        </c:ser>
        <c:ser>
          <c:idx val="5"/>
          <c:order val="5"/>
          <c:tx>
            <c:strRef>
              <c:f>Sheet1!$G$1</c:f>
              <c:strCache>
                <c:ptCount val="1"/>
                <c:pt idx="0">
                  <c:v>Benzodiazepines</c:v>
                </c:pt>
              </c:strCache>
            </c:strRef>
          </c:tx>
          <c:spPr>
            <a:ln w="19050" cap="rnd" cmpd="sng" algn="ctr">
              <a:solidFill>
                <a:schemeClr val="accent5">
                  <a:lumMod val="60000"/>
                </a:schemeClr>
              </a:solidFill>
              <a:prstDash val="solid"/>
              <a:round/>
            </a:ln>
            <a:effectLst/>
          </c:spPr>
          <c:marker>
            <c:spPr>
              <a:solidFill>
                <a:schemeClr val="accent5">
                  <a:lumMod val="60000"/>
                </a:schemeClr>
              </a:solidFill>
              <a:ln w="6350" cap="flat" cmpd="sng" algn="ctr">
                <a:solidFill>
                  <a:schemeClr val="accent5">
                    <a:lumMod val="60000"/>
                  </a:schemeClr>
                </a:solidFill>
                <a:prstDash val="solid"/>
                <a:round/>
              </a:ln>
              <a:effectLst/>
            </c:spPr>
          </c:marker>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Sheet1!$G$2:$G$20</c:f>
            </c:numRef>
          </c:val>
          <c:smooth val="0"/>
          <c:extLst>
            <c:ext xmlns:c16="http://schemas.microsoft.com/office/drawing/2014/chart" uri="{C3380CC4-5D6E-409C-BE32-E72D297353CC}">
              <c16:uniqueId val="{0000003F-7C8B-4399-8A8A-311B4A5E4E25}"/>
            </c:ext>
          </c:extLst>
        </c:ser>
        <c:dLbls>
          <c:showLegendKey val="0"/>
          <c:showVal val="0"/>
          <c:showCatName val="0"/>
          <c:showSerName val="0"/>
          <c:showPercent val="0"/>
          <c:showBubbleSize val="0"/>
        </c:dLbls>
        <c:marker val="1"/>
        <c:smooth val="0"/>
        <c:axId val="2118758328"/>
        <c:axId val="2062632024"/>
      </c:lineChart>
      <c:catAx>
        <c:axId val="2118758328"/>
        <c:scaling>
          <c:orientation val="minMax"/>
        </c:scaling>
        <c:delete val="0"/>
        <c:axPos val="b"/>
        <c:numFmt formatCode="General" sourceLinked="1"/>
        <c:majorTickMark val="out"/>
        <c:minorTickMark val="none"/>
        <c:tickLblPos val="nextTo"/>
        <c:spPr>
          <a:noFill/>
          <a:ln w="6350" cap="flat" cmpd="sng" algn="ctr">
            <a:solidFill>
              <a:schemeClr val="tx1"/>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62632024"/>
        <c:crosses val="autoZero"/>
        <c:auto val="1"/>
        <c:lblAlgn val="ctr"/>
        <c:lblOffset val="100"/>
        <c:noMultiLvlLbl val="0"/>
      </c:catAx>
      <c:valAx>
        <c:axId val="2062632024"/>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dirty="0"/>
                  <a:t>% SA IDRS participants</a:t>
                </a: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18758328"/>
        <c:crosses val="autoZero"/>
        <c:crossBetween val="between"/>
      </c:valAx>
      <c:spPr>
        <a:solidFill>
          <a:schemeClr val="bg1"/>
        </a:solidFill>
        <a:ln cap="sq">
          <a:noFill/>
          <a:prstDash val="solid"/>
          <a:round/>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baseline="0">
          <a:latin typeface="Arial" pitchFamily="34" charset="0"/>
          <a:cs typeface="Arial"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4833403458155515E-2"/>
          <c:y val="3.9215686274509803E-2"/>
          <c:w val="0.89349970948287949"/>
          <c:h val="0.72105047562696267"/>
        </c:manualLayout>
      </c:layout>
      <c:barChart>
        <c:barDir val="col"/>
        <c:grouping val="clustered"/>
        <c:varyColors val="0"/>
        <c:ser>
          <c:idx val="0"/>
          <c:order val="0"/>
          <c:tx>
            <c:strRef>
              <c:f>Sheet1!$B$1</c:f>
              <c:strCache>
                <c:ptCount val="1"/>
                <c:pt idx="0">
                  <c:v>Point</c:v>
                </c:pt>
              </c:strCache>
            </c:strRef>
          </c:tx>
          <c:spPr>
            <a:solidFill>
              <a:schemeClr val="accent1"/>
            </a:solidFill>
            <a:ln>
              <a:noFill/>
            </a:ln>
            <a:effectLst>
              <a:outerShdw blurRad="50800" dist="38100" dir="2700000" algn="tl" rotWithShape="0">
                <a:prstClr val="black">
                  <a:alpha val="40000"/>
                </a:prstClr>
              </a:outerShdw>
            </a:effectLst>
          </c:spPr>
          <c:invertIfNegative val="0"/>
          <c:dLbls>
            <c:delete val="1"/>
          </c:dLbls>
          <c:cat>
            <c:numRef>
              <c:f>Sheet1!$A$2:$A$19</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Sheet1!$B$2:$B$19</c:f>
              <c:numCache>
                <c:formatCode>General</c:formatCode>
                <c:ptCount val="17"/>
                <c:pt idx="0">
                  <c:v>20</c:v>
                </c:pt>
                <c:pt idx="1">
                  <c:v>25</c:v>
                </c:pt>
                <c:pt idx="2">
                  <c:v>27.5</c:v>
                </c:pt>
                <c:pt idx="3">
                  <c:v>41.5</c:v>
                </c:pt>
                <c:pt idx="4">
                  <c:v>50</c:v>
                </c:pt>
                <c:pt idx="5">
                  <c:v>50</c:v>
                </c:pt>
                <c:pt idx="6">
                  <c:v>50</c:v>
                </c:pt>
                <c:pt idx="7">
                  <c:v>50</c:v>
                </c:pt>
                <c:pt idx="8">
                  <c:v>50</c:v>
                </c:pt>
                <c:pt idx="9">
                  <c:v>100</c:v>
                </c:pt>
                <c:pt idx="10">
                  <c:v>100</c:v>
                </c:pt>
                <c:pt idx="11">
                  <c:v>100</c:v>
                </c:pt>
                <c:pt idx="12">
                  <c:v>100</c:v>
                </c:pt>
                <c:pt idx="13">
                  <c:v>50</c:v>
                </c:pt>
                <c:pt idx="14">
                  <c:v>50</c:v>
                </c:pt>
                <c:pt idx="15">
                  <c:v>50</c:v>
                </c:pt>
                <c:pt idx="16">
                  <c:v>50</c:v>
                </c:pt>
              </c:numCache>
            </c:numRef>
          </c:val>
          <c:extLst>
            <c:ext xmlns:c16="http://schemas.microsoft.com/office/drawing/2014/chart" uri="{C3380CC4-5D6E-409C-BE32-E72D297353CC}">
              <c16:uniqueId val="{00000000-508F-407A-BAD3-D5D1DC1D6AFC}"/>
            </c:ext>
          </c:extLst>
        </c:ser>
        <c:ser>
          <c:idx val="1"/>
          <c:order val="1"/>
          <c:tx>
            <c:strRef>
              <c:f>Sheet1!$C$1</c:f>
              <c:strCache>
                <c:ptCount val="1"/>
                <c:pt idx="0">
                  <c:v>Gram</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E8F-420A-966C-E4B3955EA391}"/>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471-45A9-9ADF-13A260D073EC}"/>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471-45A9-9ADF-13A260D073EC}"/>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471-45A9-9ADF-13A260D073EC}"/>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471-45A9-9ADF-13A260D073EC}"/>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Sheet1!$A$2:$A$19</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Sheet1!$C$2:$C$19</c:f>
              <c:numCache>
                <c:formatCode>General</c:formatCode>
                <c:ptCount val="17"/>
                <c:pt idx="0">
                  <c:v>50</c:v>
                </c:pt>
                <c:pt idx="1">
                  <c:v>100</c:v>
                </c:pt>
                <c:pt idx="2">
                  <c:v>50</c:v>
                </c:pt>
                <c:pt idx="3">
                  <c:v>200</c:v>
                </c:pt>
                <c:pt idx="4">
                  <c:v>150</c:v>
                </c:pt>
                <c:pt idx="5">
                  <c:v>250</c:v>
                </c:pt>
                <c:pt idx="6">
                  <c:v>162.5</c:v>
                </c:pt>
                <c:pt idx="7">
                  <c:v>400</c:v>
                </c:pt>
                <c:pt idx="8">
                  <c:v>400</c:v>
                </c:pt>
                <c:pt idx="10">
                  <c:v>350</c:v>
                </c:pt>
                <c:pt idx="11">
                  <c:v>550</c:v>
                </c:pt>
                <c:pt idx="12">
                  <c:v>600</c:v>
                </c:pt>
                <c:pt idx="13">
                  <c:v>450</c:v>
                </c:pt>
                <c:pt idx="14">
                  <c:v>465</c:v>
                </c:pt>
                <c:pt idx="15">
                  <c:v>350</c:v>
                </c:pt>
                <c:pt idx="16">
                  <c:v>300</c:v>
                </c:pt>
              </c:numCache>
            </c:numRef>
          </c:val>
          <c:extLst>
            <c:ext xmlns:c16="http://schemas.microsoft.com/office/drawing/2014/chart" uri="{C3380CC4-5D6E-409C-BE32-E72D297353CC}">
              <c16:uniqueId val="{00000002-508F-407A-BAD3-D5D1DC1D6AFC}"/>
            </c:ext>
          </c:extLst>
        </c:ser>
        <c:dLbls>
          <c:showLegendKey val="0"/>
          <c:showVal val="1"/>
          <c:showCatName val="0"/>
          <c:showSerName val="0"/>
          <c:showPercent val="0"/>
          <c:showBubbleSize val="0"/>
        </c:dLbls>
        <c:gapWidth val="150"/>
        <c:axId val="-2121395128"/>
        <c:axId val="-2121391560"/>
      </c:barChart>
      <c:catAx>
        <c:axId val="-2121395128"/>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21391560"/>
        <c:crosses val="autoZero"/>
        <c:auto val="1"/>
        <c:lblAlgn val="ctr"/>
        <c:lblOffset val="100"/>
        <c:noMultiLvlLbl val="0"/>
      </c:catAx>
      <c:valAx>
        <c:axId val="-2121391560"/>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US" dirty="0"/>
                  <a:t>Median price ($)</a:t>
                </a:r>
              </a:p>
            </c:rich>
          </c:tx>
          <c:layout>
            <c:manualLayout>
              <c:xMode val="edge"/>
              <c:yMode val="edge"/>
              <c:x val="5.357944387386359E-3"/>
              <c:y val="0.2014755263031268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213951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itchFamily="34" charset="0"/>
          <a:cs typeface="Arial" pitchFamily="34"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6126241100596366E-2"/>
          <c:y val="5.1823823391939E-2"/>
          <c:w val="0.90265115943075924"/>
          <c:h val="0.71709736178183392"/>
        </c:manualLayout>
      </c:layout>
      <c:barChart>
        <c:barDir val="col"/>
        <c:grouping val="percentStacked"/>
        <c:varyColors val="0"/>
        <c:ser>
          <c:idx val="0"/>
          <c:order val="0"/>
          <c:tx>
            <c:strRef>
              <c:f>Sheet1!$A$2</c:f>
              <c:strCache>
                <c:ptCount val="1"/>
                <c:pt idx="0">
                  <c:v>High</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0-F953-49FF-848F-29BC49503ACB}"/>
                </c:ext>
              </c:extLst>
            </c:dLbl>
            <c:dLbl>
              <c:idx val="6"/>
              <c:delete val="1"/>
              <c:extLst>
                <c:ext xmlns:c15="http://schemas.microsoft.com/office/drawing/2012/chart" uri="{CE6537A1-D6FC-4f65-9D91-7224C49458BB}"/>
                <c:ext xmlns:c16="http://schemas.microsoft.com/office/drawing/2014/chart" uri="{C3380CC4-5D6E-409C-BE32-E72D297353CC}">
                  <c16:uniqueId val="{00000003-F953-49FF-848F-29BC49503ACB}"/>
                </c:ext>
              </c:extLst>
            </c:dLbl>
            <c:dLbl>
              <c:idx val="7"/>
              <c:delete val="1"/>
              <c:extLst>
                <c:ext xmlns:c15="http://schemas.microsoft.com/office/drawing/2012/chart" uri="{CE6537A1-D6FC-4f65-9D91-7224C49458BB}"/>
                <c:ext xmlns:c16="http://schemas.microsoft.com/office/drawing/2014/chart" uri="{C3380CC4-5D6E-409C-BE32-E72D297353CC}">
                  <c16:uniqueId val="{00000005-F953-49FF-848F-29BC49503ACB}"/>
                </c:ext>
              </c:extLst>
            </c:dLbl>
            <c:dLbl>
              <c:idx val="15"/>
              <c:delete val="1"/>
              <c:extLst>
                <c:ext xmlns:c15="http://schemas.microsoft.com/office/drawing/2012/chart" uri="{CE6537A1-D6FC-4f65-9D91-7224C49458BB}"/>
                <c:ext xmlns:c16="http://schemas.microsoft.com/office/drawing/2014/chart" uri="{C3380CC4-5D6E-409C-BE32-E72D297353CC}">
                  <c16:uniqueId val="{00000010-F953-49FF-848F-29BC49503ACB}"/>
                </c:ext>
              </c:extLst>
            </c:dLbl>
            <c:dLbl>
              <c:idx val="16"/>
              <c:delete val="1"/>
              <c:extLst>
                <c:ext xmlns:c15="http://schemas.microsoft.com/office/drawing/2012/chart" uri="{CE6537A1-D6FC-4f65-9D91-7224C49458BB}"/>
                <c:ext xmlns:c16="http://schemas.microsoft.com/office/drawing/2014/chart" uri="{C3380CC4-5D6E-409C-BE32-E72D297353CC}">
                  <c16:uniqueId val="{00000011-F953-49FF-848F-29BC49503AC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Sheet1!$B$1:$R$1</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Sheet1!$B$2:$R$2</c:f>
              <c:numCache>
                <c:formatCode>General</c:formatCode>
                <c:ptCount val="17"/>
                <c:pt idx="0">
                  <c:v>25</c:v>
                </c:pt>
                <c:pt idx="1">
                  <c:v>7</c:v>
                </c:pt>
                <c:pt idx="2">
                  <c:v>17</c:v>
                </c:pt>
                <c:pt idx="3">
                  <c:v>21</c:v>
                </c:pt>
                <c:pt idx="4">
                  <c:v>25</c:v>
                </c:pt>
                <c:pt idx="5">
                  <c:v>21</c:v>
                </c:pt>
                <c:pt idx="6">
                  <c:v>14</c:v>
                </c:pt>
                <c:pt idx="7">
                  <c:v>16</c:v>
                </c:pt>
                <c:pt idx="8">
                  <c:v>37</c:v>
                </c:pt>
                <c:pt idx="9">
                  <c:v>23</c:v>
                </c:pt>
                <c:pt idx="10">
                  <c:v>33</c:v>
                </c:pt>
                <c:pt idx="11">
                  <c:v>20</c:v>
                </c:pt>
                <c:pt idx="12">
                  <c:v>23</c:v>
                </c:pt>
                <c:pt idx="13">
                  <c:v>23</c:v>
                </c:pt>
                <c:pt idx="14">
                  <c:v>50</c:v>
                </c:pt>
                <c:pt idx="15">
                  <c:v>18</c:v>
                </c:pt>
                <c:pt idx="16">
                  <c:v>14</c:v>
                </c:pt>
              </c:numCache>
            </c:numRef>
          </c:val>
          <c:extLst>
            <c:ext xmlns:c16="http://schemas.microsoft.com/office/drawing/2014/chart" uri="{C3380CC4-5D6E-409C-BE32-E72D297353CC}">
              <c16:uniqueId val="{00000000-7566-4EC2-A476-23E7690A8CA2}"/>
            </c:ext>
          </c:extLst>
        </c:ser>
        <c:ser>
          <c:idx val="1"/>
          <c:order val="1"/>
          <c:tx>
            <c:strRef>
              <c:f>Sheet1!$A$3</c:f>
              <c:strCache>
                <c:ptCount val="1"/>
                <c:pt idx="0">
                  <c:v>Medium</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4-F953-49FF-848F-29BC49503ACB}"/>
                </c:ext>
              </c:extLst>
            </c:dLbl>
            <c:dLbl>
              <c:idx val="8"/>
              <c:delete val="1"/>
              <c:extLst>
                <c:ext xmlns:c15="http://schemas.microsoft.com/office/drawing/2012/chart" uri="{CE6537A1-D6FC-4f65-9D91-7224C49458BB}"/>
                <c:ext xmlns:c16="http://schemas.microsoft.com/office/drawing/2014/chart" uri="{C3380CC4-5D6E-409C-BE32-E72D297353CC}">
                  <c16:uniqueId val="{00000006-F953-49FF-848F-29BC49503ACB}"/>
                </c:ext>
              </c:extLst>
            </c:dLbl>
            <c:dLbl>
              <c:idx val="15"/>
              <c:delete val="1"/>
              <c:extLst>
                <c:ext xmlns:c15="http://schemas.microsoft.com/office/drawing/2012/chart" uri="{CE6537A1-D6FC-4f65-9D91-7224C49458BB}"/>
                <c:ext xmlns:c16="http://schemas.microsoft.com/office/drawing/2014/chart" uri="{C3380CC4-5D6E-409C-BE32-E72D297353CC}">
                  <c16:uniqueId val="{0000000F-F953-49FF-848F-29BC49503AC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Sheet1!$B$1:$R$1</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Sheet1!$B$3:$R$3</c:f>
              <c:numCache>
                <c:formatCode>General</c:formatCode>
                <c:ptCount val="17"/>
                <c:pt idx="0">
                  <c:v>42</c:v>
                </c:pt>
                <c:pt idx="1">
                  <c:v>33</c:v>
                </c:pt>
                <c:pt idx="2">
                  <c:v>34</c:v>
                </c:pt>
                <c:pt idx="3">
                  <c:v>21</c:v>
                </c:pt>
                <c:pt idx="4">
                  <c:v>29</c:v>
                </c:pt>
                <c:pt idx="5">
                  <c:v>29</c:v>
                </c:pt>
                <c:pt idx="6">
                  <c:v>19</c:v>
                </c:pt>
                <c:pt idx="7">
                  <c:v>44</c:v>
                </c:pt>
                <c:pt idx="8">
                  <c:v>26</c:v>
                </c:pt>
                <c:pt idx="9">
                  <c:v>26</c:v>
                </c:pt>
                <c:pt idx="10">
                  <c:v>28</c:v>
                </c:pt>
                <c:pt idx="11">
                  <c:v>36</c:v>
                </c:pt>
                <c:pt idx="12">
                  <c:v>52</c:v>
                </c:pt>
                <c:pt idx="13">
                  <c:v>53</c:v>
                </c:pt>
                <c:pt idx="14">
                  <c:v>43</c:v>
                </c:pt>
                <c:pt idx="15">
                  <c:v>27</c:v>
                </c:pt>
                <c:pt idx="16">
                  <c:v>38</c:v>
                </c:pt>
              </c:numCache>
            </c:numRef>
          </c:val>
          <c:extLst>
            <c:ext xmlns:c16="http://schemas.microsoft.com/office/drawing/2014/chart" uri="{C3380CC4-5D6E-409C-BE32-E72D297353CC}">
              <c16:uniqueId val="{00000001-7566-4EC2-A476-23E7690A8CA2}"/>
            </c:ext>
          </c:extLst>
        </c:ser>
        <c:ser>
          <c:idx val="2"/>
          <c:order val="2"/>
          <c:tx>
            <c:strRef>
              <c:f>Sheet1!$A$4</c:f>
              <c:strCache>
                <c:ptCount val="1"/>
                <c:pt idx="0">
                  <c:v>Low</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8"/>
              <c:delete val="1"/>
              <c:extLst>
                <c:ext xmlns:c15="http://schemas.microsoft.com/office/drawing/2012/chart" uri="{CE6537A1-D6FC-4f65-9D91-7224C49458BB}"/>
                <c:ext xmlns:c16="http://schemas.microsoft.com/office/drawing/2014/chart" uri="{C3380CC4-5D6E-409C-BE32-E72D297353CC}">
                  <c16:uniqueId val="{00000007-F953-49FF-848F-29BC49503ACB}"/>
                </c:ext>
              </c:extLst>
            </c:dLbl>
            <c:dLbl>
              <c:idx val="10"/>
              <c:delete val="1"/>
              <c:extLst>
                <c:ext xmlns:c15="http://schemas.microsoft.com/office/drawing/2012/chart" uri="{CE6537A1-D6FC-4f65-9D91-7224C49458BB}"/>
                <c:ext xmlns:c16="http://schemas.microsoft.com/office/drawing/2014/chart" uri="{C3380CC4-5D6E-409C-BE32-E72D297353CC}">
                  <c16:uniqueId val="{00000009-F953-49FF-848F-29BC49503ACB}"/>
                </c:ext>
              </c:extLst>
            </c:dLbl>
            <c:dLbl>
              <c:idx val="12"/>
              <c:delete val="1"/>
              <c:extLst>
                <c:ext xmlns:c15="http://schemas.microsoft.com/office/drawing/2012/chart" uri="{CE6537A1-D6FC-4f65-9D91-7224C49458BB}"/>
                <c:ext xmlns:c16="http://schemas.microsoft.com/office/drawing/2014/chart" uri="{C3380CC4-5D6E-409C-BE32-E72D297353CC}">
                  <c16:uniqueId val="{0000000A-F953-49FF-848F-29BC49503ACB}"/>
                </c:ext>
              </c:extLst>
            </c:dLbl>
            <c:dLbl>
              <c:idx val="15"/>
              <c:delete val="1"/>
              <c:extLst>
                <c:ext xmlns:c15="http://schemas.microsoft.com/office/drawing/2012/chart" uri="{CE6537A1-D6FC-4f65-9D91-7224C49458BB}"/>
                <c:ext xmlns:c16="http://schemas.microsoft.com/office/drawing/2014/chart" uri="{C3380CC4-5D6E-409C-BE32-E72D297353CC}">
                  <c16:uniqueId val="{0000000E-F953-49FF-848F-29BC49503AC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Sheet1!$B$1:$R$1</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Sheet1!$B$4:$R$4</c:f>
              <c:numCache>
                <c:formatCode>General</c:formatCode>
                <c:ptCount val="17"/>
                <c:pt idx="0">
                  <c:v>25</c:v>
                </c:pt>
                <c:pt idx="1">
                  <c:v>33</c:v>
                </c:pt>
                <c:pt idx="2">
                  <c:v>26</c:v>
                </c:pt>
                <c:pt idx="3">
                  <c:v>25</c:v>
                </c:pt>
                <c:pt idx="4">
                  <c:v>25</c:v>
                </c:pt>
                <c:pt idx="5">
                  <c:v>21</c:v>
                </c:pt>
                <c:pt idx="6">
                  <c:v>48</c:v>
                </c:pt>
                <c:pt idx="7">
                  <c:v>40</c:v>
                </c:pt>
                <c:pt idx="8">
                  <c:v>21</c:v>
                </c:pt>
                <c:pt idx="9">
                  <c:v>23</c:v>
                </c:pt>
                <c:pt idx="10">
                  <c:v>8</c:v>
                </c:pt>
                <c:pt idx="11">
                  <c:v>24</c:v>
                </c:pt>
                <c:pt idx="12">
                  <c:v>16</c:v>
                </c:pt>
                <c:pt idx="13">
                  <c:v>23</c:v>
                </c:pt>
                <c:pt idx="15">
                  <c:v>36</c:v>
                </c:pt>
                <c:pt idx="16">
                  <c:v>24</c:v>
                </c:pt>
              </c:numCache>
            </c:numRef>
          </c:val>
          <c:extLst>
            <c:ext xmlns:c16="http://schemas.microsoft.com/office/drawing/2014/chart" uri="{C3380CC4-5D6E-409C-BE32-E72D297353CC}">
              <c16:uniqueId val="{00000002-7566-4EC2-A476-23E7690A8CA2}"/>
            </c:ext>
          </c:extLst>
        </c:ser>
        <c:ser>
          <c:idx val="3"/>
          <c:order val="3"/>
          <c:tx>
            <c:strRef>
              <c:f>Sheet1!$A$5</c:f>
              <c:strCache>
                <c:ptCount val="1"/>
                <c:pt idx="0">
                  <c:v>Fluctuates</c:v>
                </c:pt>
              </c:strCache>
            </c:strRef>
          </c:tx>
          <c:spPr>
            <a:solidFill>
              <a:schemeClr val="accent4"/>
            </a:solidFill>
            <a:ln>
              <a:no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F953-49FF-848F-29BC49503ACB}"/>
                </c:ext>
              </c:extLst>
            </c:dLbl>
            <c:dLbl>
              <c:idx val="4"/>
              <c:delete val="1"/>
              <c:extLst>
                <c:ext xmlns:c15="http://schemas.microsoft.com/office/drawing/2012/chart" uri="{CE6537A1-D6FC-4f65-9D91-7224C49458BB}"/>
                <c:ext xmlns:c16="http://schemas.microsoft.com/office/drawing/2014/chart" uri="{C3380CC4-5D6E-409C-BE32-E72D297353CC}">
                  <c16:uniqueId val="{00000002-F953-49FF-848F-29BC49503ACB}"/>
                </c:ext>
              </c:extLst>
            </c:dLbl>
            <c:dLbl>
              <c:idx val="8"/>
              <c:delete val="1"/>
              <c:extLst>
                <c:ext xmlns:c15="http://schemas.microsoft.com/office/drawing/2012/chart" uri="{CE6537A1-D6FC-4f65-9D91-7224C49458BB}"/>
                <c:ext xmlns:c16="http://schemas.microsoft.com/office/drawing/2014/chart" uri="{C3380CC4-5D6E-409C-BE32-E72D297353CC}">
                  <c16:uniqueId val="{00000008-F953-49FF-848F-29BC49503ACB}"/>
                </c:ext>
              </c:extLst>
            </c:dLbl>
            <c:dLbl>
              <c:idx val="12"/>
              <c:delete val="1"/>
              <c:extLst>
                <c:ext xmlns:c15="http://schemas.microsoft.com/office/drawing/2012/chart" uri="{CE6537A1-D6FC-4f65-9D91-7224C49458BB}"/>
                <c:ext xmlns:c16="http://schemas.microsoft.com/office/drawing/2014/chart" uri="{C3380CC4-5D6E-409C-BE32-E72D297353CC}">
                  <c16:uniqueId val="{0000000B-F953-49FF-848F-29BC49503ACB}"/>
                </c:ext>
              </c:extLst>
            </c:dLbl>
            <c:dLbl>
              <c:idx val="14"/>
              <c:delete val="1"/>
              <c:extLst>
                <c:ext xmlns:c15="http://schemas.microsoft.com/office/drawing/2012/chart" uri="{CE6537A1-D6FC-4f65-9D91-7224C49458BB}"/>
                <c:ext xmlns:c16="http://schemas.microsoft.com/office/drawing/2014/chart" uri="{C3380CC4-5D6E-409C-BE32-E72D297353CC}">
                  <c16:uniqueId val="{0000000C-F953-49FF-848F-29BC49503ACB}"/>
                </c:ext>
              </c:extLst>
            </c:dLbl>
            <c:dLbl>
              <c:idx val="15"/>
              <c:delete val="1"/>
              <c:extLst>
                <c:ext xmlns:c15="http://schemas.microsoft.com/office/drawing/2012/chart" uri="{CE6537A1-D6FC-4f65-9D91-7224C49458BB}"/>
                <c:ext xmlns:c16="http://schemas.microsoft.com/office/drawing/2014/chart" uri="{C3380CC4-5D6E-409C-BE32-E72D297353CC}">
                  <c16:uniqueId val="{0000000D-F953-49FF-848F-29BC49503AC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Sheet1!$B$1:$R$1</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Sheet1!$B$5:$R$5</c:f>
              <c:numCache>
                <c:formatCode>General</c:formatCode>
                <c:ptCount val="17"/>
                <c:pt idx="0">
                  <c:v>8</c:v>
                </c:pt>
                <c:pt idx="1">
                  <c:v>27</c:v>
                </c:pt>
                <c:pt idx="2">
                  <c:v>23</c:v>
                </c:pt>
                <c:pt idx="3">
                  <c:v>32</c:v>
                </c:pt>
                <c:pt idx="4">
                  <c:v>21</c:v>
                </c:pt>
                <c:pt idx="5">
                  <c:v>29</c:v>
                </c:pt>
                <c:pt idx="6">
                  <c:v>19</c:v>
                </c:pt>
                <c:pt idx="8">
                  <c:v>16</c:v>
                </c:pt>
                <c:pt idx="9">
                  <c:v>29</c:v>
                </c:pt>
                <c:pt idx="10">
                  <c:v>31</c:v>
                </c:pt>
                <c:pt idx="11">
                  <c:v>20</c:v>
                </c:pt>
                <c:pt idx="12">
                  <c:v>10</c:v>
                </c:pt>
                <c:pt idx="14">
                  <c:v>7</c:v>
                </c:pt>
                <c:pt idx="15">
                  <c:v>18</c:v>
                </c:pt>
                <c:pt idx="16">
                  <c:v>24</c:v>
                </c:pt>
              </c:numCache>
            </c:numRef>
          </c:val>
          <c:extLst>
            <c:ext xmlns:c16="http://schemas.microsoft.com/office/drawing/2014/chart" uri="{C3380CC4-5D6E-409C-BE32-E72D297353CC}">
              <c16:uniqueId val="{00000003-7566-4EC2-A476-23E7690A8CA2}"/>
            </c:ext>
          </c:extLst>
        </c:ser>
        <c:dLbls>
          <c:showLegendKey val="0"/>
          <c:showVal val="1"/>
          <c:showCatName val="0"/>
          <c:showSerName val="0"/>
          <c:showPercent val="0"/>
          <c:showBubbleSize val="0"/>
        </c:dLbls>
        <c:gapWidth val="150"/>
        <c:overlap val="100"/>
        <c:axId val="-2121289624"/>
        <c:axId val="-2098314936"/>
      </c:barChart>
      <c:catAx>
        <c:axId val="-2121289624"/>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98314936"/>
        <c:crosses val="autoZero"/>
        <c:auto val="1"/>
        <c:lblAlgn val="ctr"/>
        <c:lblOffset val="100"/>
        <c:noMultiLvlLbl val="0"/>
      </c:catAx>
      <c:valAx>
        <c:axId val="-2098314936"/>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a:t>% of those who commented</a:t>
                </a:r>
              </a:p>
            </c:rich>
          </c:tx>
          <c:layout>
            <c:manualLayout>
              <c:xMode val="edge"/>
              <c:yMode val="edge"/>
              <c:x val="6.7930184875687029E-3"/>
              <c:y val="0.11861436724926838"/>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0%" sourceLinked="1"/>
        <c:majorTickMark val="out"/>
        <c:minorTickMark val="none"/>
        <c:tickLblPos val="nextTo"/>
        <c:spPr>
          <a:noFill/>
          <a:ln w="6350" cap="flat" cmpd="sng" algn="ctr">
            <a:solidFill>
              <a:schemeClr val="tx1"/>
            </a:solidFill>
            <a:prstDash val="solid"/>
            <a:round/>
          </a:ln>
          <a:effectLst/>
        </c:spPr>
        <c:txPr>
          <a:bodyPr rot="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212896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itchFamily="34" charset="0"/>
          <a:cs typeface="Arial" pitchFamily="34" charset="0"/>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4709073176178701E-2"/>
          <c:y val="5.9930693716666199E-2"/>
          <c:w val="0.88136482939632499"/>
          <c:h val="0.67970633564042926"/>
        </c:manualLayout>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7-BB01-43E8-99BF-EB135E98DCFE}"/>
                </c:ext>
              </c:extLst>
            </c:dLbl>
            <c:dLbl>
              <c:idx val="14"/>
              <c:delete val="1"/>
              <c:extLst>
                <c:ext xmlns:c15="http://schemas.microsoft.com/office/drawing/2012/chart" uri="{CE6537A1-D6FC-4f65-9D91-7224C49458BB}"/>
                <c:ext xmlns:c16="http://schemas.microsoft.com/office/drawing/2014/chart" uri="{C3380CC4-5D6E-409C-BE32-E72D297353CC}">
                  <c16:uniqueId val="{0000000F-BB01-43E8-99BF-EB135E98DCFE}"/>
                </c:ext>
              </c:extLst>
            </c:dLbl>
            <c:dLbl>
              <c:idx val="15"/>
              <c:delete val="1"/>
              <c:extLst>
                <c:ext xmlns:c15="http://schemas.microsoft.com/office/drawing/2012/chart" uri="{CE6537A1-D6FC-4f65-9D91-7224C49458BB}"/>
                <c:ext xmlns:c16="http://schemas.microsoft.com/office/drawing/2014/chart" uri="{C3380CC4-5D6E-409C-BE32-E72D297353CC}">
                  <c16:uniqueId val="{00000013-BB01-43E8-99BF-EB135E98DCFE}"/>
                </c:ext>
              </c:extLst>
            </c:dLbl>
            <c:dLbl>
              <c:idx val="16"/>
              <c:tx>
                <c:rich>
                  <a:bodyPr/>
                  <a:lstStyle/>
                  <a:p>
                    <a:fld id="{6AC1A965-B112-4BDB-B29B-0253D26DE755}"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A588-42F7-9F29-21F28E9D79B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Sheet1!$B$1:$R$1</c:f>
              <c:strCach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strCache>
            </c:strRef>
          </c:cat>
          <c:val>
            <c:numRef>
              <c:f>Sheet1!$B$2:$R$2</c:f>
              <c:numCache>
                <c:formatCode>General</c:formatCode>
                <c:ptCount val="17"/>
                <c:pt idx="0">
                  <c:v>40</c:v>
                </c:pt>
                <c:pt idx="1">
                  <c:v>58</c:v>
                </c:pt>
                <c:pt idx="2">
                  <c:v>54</c:v>
                </c:pt>
                <c:pt idx="3">
                  <c:v>47</c:v>
                </c:pt>
                <c:pt idx="4">
                  <c:v>65</c:v>
                </c:pt>
                <c:pt idx="5">
                  <c:v>71</c:v>
                </c:pt>
                <c:pt idx="6">
                  <c:v>25</c:v>
                </c:pt>
                <c:pt idx="7">
                  <c:v>36</c:v>
                </c:pt>
                <c:pt idx="8">
                  <c:v>38</c:v>
                </c:pt>
                <c:pt idx="9">
                  <c:v>31</c:v>
                </c:pt>
                <c:pt idx="10">
                  <c:v>62</c:v>
                </c:pt>
                <c:pt idx="11">
                  <c:v>62</c:v>
                </c:pt>
                <c:pt idx="12">
                  <c:v>30</c:v>
                </c:pt>
                <c:pt idx="13">
                  <c:v>47</c:v>
                </c:pt>
                <c:pt idx="14">
                  <c:v>29</c:v>
                </c:pt>
                <c:pt idx="15">
                  <c:v>33</c:v>
                </c:pt>
                <c:pt idx="16">
                  <c:v>67</c:v>
                </c:pt>
              </c:numCache>
            </c:numRef>
          </c:val>
          <c:extLst>
            <c:ext xmlns:c16="http://schemas.microsoft.com/office/drawing/2014/chart" uri="{C3380CC4-5D6E-409C-BE32-E72D297353CC}">
              <c16:uniqueId val="{00000001-38C8-4E6A-A03A-E77B24C10D5C}"/>
            </c:ext>
          </c:extLst>
        </c:ser>
        <c:ser>
          <c:idx val="1"/>
          <c:order val="1"/>
          <c:tx>
            <c:strRef>
              <c:f>Sheet1!$A$3</c:f>
              <c:strCache>
                <c:ptCount val="1"/>
                <c:pt idx="0">
                  <c:v>Easy</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15"/>
              <c:delete val="1"/>
              <c:extLst>
                <c:ext xmlns:c15="http://schemas.microsoft.com/office/drawing/2012/chart" uri="{CE6537A1-D6FC-4f65-9D91-7224C49458BB}"/>
                <c:ext xmlns:c16="http://schemas.microsoft.com/office/drawing/2014/chart" uri="{C3380CC4-5D6E-409C-BE32-E72D297353CC}">
                  <c16:uniqueId val="{00000012-BB01-43E8-99BF-EB135E98DCFE}"/>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Sheet1!$B$1:$R$1</c:f>
              <c:strCach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strCache>
            </c:strRef>
          </c:cat>
          <c:val>
            <c:numRef>
              <c:f>Sheet1!$B$3:$R$3</c:f>
              <c:numCache>
                <c:formatCode>General</c:formatCode>
                <c:ptCount val="17"/>
                <c:pt idx="0">
                  <c:v>36</c:v>
                </c:pt>
                <c:pt idx="1">
                  <c:v>33</c:v>
                </c:pt>
                <c:pt idx="2">
                  <c:v>31</c:v>
                </c:pt>
                <c:pt idx="3">
                  <c:v>37</c:v>
                </c:pt>
                <c:pt idx="4">
                  <c:v>26</c:v>
                </c:pt>
                <c:pt idx="5">
                  <c:v>21</c:v>
                </c:pt>
                <c:pt idx="6">
                  <c:v>60</c:v>
                </c:pt>
                <c:pt idx="7">
                  <c:v>48</c:v>
                </c:pt>
                <c:pt idx="8">
                  <c:v>48</c:v>
                </c:pt>
                <c:pt idx="9">
                  <c:v>50</c:v>
                </c:pt>
                <c:pt idx="10">
                  <c:v>31</c:v>
                </c:pt>
                <c:pt idx="11">
                  <c:v>31</c:v>
                </c:pt>
                <c:pt idx="12">
                  <c:v>53</c:v>
                </c:pt>
                <c:pt idx="13">
                  <c:v>31</c:v>
                </c:pt>
                <c:pt idx="14">
                  <c:v>43</c:v>
                </c:pt>
                <c:pt idx="15">
                  <c:v>33</c:v>
                </c:pt>
                <c:pt idx="16">
                  <c:v>27</c:v>
                </c:pt>
              </c:numCache>
            </c:numRef>
          </c:val>
          <c:extLst>
            <c:ext xmlns:c16="http://schemas.microsoft.com/office/drawing/2014/chart" uri="{C3380CC4-5D6E-409C-BE32-E72D297353CC}">
              <c16:uniqueId val="{00000002-38C8-4E6A-A03A-E77B24C10D5C}"/>
            </c:ext>
          </c:extLst>
        </c:ser>
        <c:ser>
          <c:idx val="2"/>
          <c:order val="2"/>
          <c:tx>
            <c:strRef>
              <c:f>Sheet1!$A$4</c:f>
              <c:strCache>
                <c:ptCount val="1"/>
                <c:pt idx="0">
                  <c:v>Difficult</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BB01-43E8-99BF-EB135E98DCFE}"/>
                </c:ext>
              </c:extLst>
            </c:dLbl>
            <c:dLbl>
              <c:idx val="1"/>
              <c:delete val="1"/>
              <c:extLst>
                <c:ext xmlns:c15="http://schemas.microsoft.com/office/drawing/2012/chart" uri="{CE6537A1-D6FC-4f65-9D91-7224C49458BB}"/>
                <c:ext xmlns:c16="http://schemas.microsoft.com/office/drawing/2014/chart" uri="{C3380CC4-5D6E-409C-BE32-E72D297353CC}">
                  <c16:uniqueId val="{00000002-BB01-43E8-99BF-EB135E98DCFE}"/>
                </c:ext>
              </c:extLst>
            </c:dLbl>
            <c:dLbl>
              <c:idx val="2"/>
              <c:delete val="1"/>
              <c:extLst>
                <c:ext xmlns:c15="http://schemas.microsoft.com/office/drawing/2012/chart" uri="{CE6537A1-D6FC-4f65-9D91-7224C49458BB}"/>
                <c:ext xmlns:c16="http://schemas.microsoft.com/office/drawing/2014/chart" uri="{C3380CC4-5D6E-409C-BE32-E72D297353CC}">
                  <c16:uniqueId val="{00000003-BB01-43E8-99BF-EB135E98DCFE}"/>
                </c:ext>
              </c:extLst>
            </c:dLbl>
            <c:dLbl>
              <c:idx val="3"/>
              <c:delete val="1"/>
              <c:extLst>
                <c:ext xmlns:c15="http://schemas.microsoft.com/office/drawing/2012/chart" uri="{CE6537A1-D6FC-4f65-9D91-7224C49458BB}"/>
                <c:ext xmlns:c16="http://schemas.microsoft.com/office/drawing/2014/chart" uri="{C3380CC4-5D6E-409C-BE32-E72D297353CC}">
                  <c16:uniqueId val="{00000004-BB01-43E8-99BF-EB135E98DCFE}"/>
                </c:ext>
              </c:extLst>
            </c:dLbl>
            <c:dLbl>
              <c:idx val="4"/>
              <c:delete val="1"/>
              <c:extLst>
                <c:ext xmlns:c15="http://schemas.microsoft.com/office/drawing/2012/chart" uri="{CE6537A1-D6FC-4f65-9D91-7224C49458BB}"/>
                <c:ext xmlns:c16="http://schemas.microsoft.com/office/drawing/2014/chart" uri="{C3380CC4-5D6E-409C-BE32-E72D297353CC}">
                  <c16:uniqueId val="{00000005-BB01-43E8-99BF-EB135E98DCFE}"/>
                </c:ext>
              </c:extLst>
            </c:dLbl>
            <c:dLbl>
              <c:idx val="5"/>
              <c:delete val="1"/>
              <c:extLst>
                <c:ext xmlns:c15="http://schemas.microsoft.com/office/drawing/2012/chart" uri="{CE6537A1-D6FC-4f65-9D91-7224C49458BB}"/>
                <c:ext xmlns:c16="http://schemas.microsoft.com/office/drawing/2014/chart" uri="{C3380CC4-5D6E-409C-BE32-E72D297353CC}">
                  <c16:uniqueId val="{00000002-10FF-4389-88DB-AE1BA293AF25}"/>
                </c:ext>
              </c:extLst>
            </c:dLbl>
            <c:dLbl>
              <c:idx val="6"/>
              <c:delete val="1"/>
              <c:extLst>
                <c:ext xmlns:c15="http://schemas.microsoft.com/office/drawing/2012/chart" uri="{CE6537A1-D6FC-4f65-9D91-7224C49458BB}"/>
                <c:ext xmlns:c16="http://schemas.microsoft.com/office/drawing/2014/chart" uri="{C3380CC4-5D6E-409C-BE32-E72D297353CC}">
                  <c16:uniqueId val="{00000006-BB01-43E8-99BF-EB135E98DCFE}"/>
                </c:ext>
              </c:extLst>
            </c:dLbl>
            <c:dLbl>
              <c:idx val="7"/>
              <c:delete val="1"/>
              <c:extLst>
                <c:ext xmlns:c15="http://schemas.microsoft.com/office/drawing/2012/chart" uri="{CE6537A1-D6FC-4f65-9D91-7224C49458BB}"/>
                <c:ext xmlns:c16="http://schemas.microsoft.com/office/drawing/2014/chart" uri="{C3380CC4-5D6E-409C-BE32-E72D297353CC}">
                  <c16:uniqueId val="{00000008-BB01-43E8-99BF-EB135E98DCFE}"/>
                </c:ext>
              </c:extLst>
            </c:dLbl>
            <c:dLbl>
              <c:idx val="8"/>
              <c:delete val="1"/>
              <c:extLst>
                <c:ext xmlns:c15="http://schemas.microsoft.com/office/drawing/2012/chart" uri="{CE6537A1-D6FC-4f65-9D91-7224C49458BB}"/>
                <c:ext xmlns:c16="http://schemas.microsoft.com/office/drawing/2014/chart" uri="{C3380CC4-5D6E-409C-BE32-E72D297353CC}">
                  <c16:uniqueId val="{00000009-BB01-43E8-99BF-EB135E98DCFE}"/>
                </c:ext>
              </c:extLst>
            </c:dLbl>
            <c:dLbl>
              <c:idx val="9"/>
              <c:delete val="1"/>
              <c:extLst>
                <c:ext xmlns:c15="http://schemas.microsoft.com/office/drawing/2012/chart" uri="{CE6537A1-D6FC-4f65-9D91-7224C49458BB}"/>
                <c:ext xmlns:c16="http://schemas.microsoft.com/office/drawing/2014/chart" uri="{C3380CC4-5D6E-409C-BE32-E72D297353CC}">
                  <c16:uniqueId val="{0000000A-BB01-43E8-99BF-EB135E98DCFE}"/>
                </c:ext>
              </c:extLst>
            </c:dLbl>
            <c:dLbl>
              <c:idx val="10"/>
              <c:delete val="1"/>
              <c:extLst>
                <c:ext xmlns:c15="http://schemas.microsoft.com/office/drawing/2012/chart" uri="{CE6537A1-D6FC-4f65-9D91-7224C49458BB}"/>
                <c:ext xmlns:c16="http://schemas.microsoft.com/office/drawing/2014/chart" uri="{C3380CC4-5D6E-409C-BE32-E72D297353CC}">
                  <c16:uniqueId val="{0000000C-BB01-43E8-99BF-EB135E98DCFE}"/>
                </c:ext>
              </c:extLst>
            </c:dLbl>
            <c:dLbl>
              <c:idx val="11"/>
              <c:delete val="1"/>
              <c:extLst>
                <c:ext xmlns:c15="http://schemas.microsoft.com/office/drawing/2012/chart" uri="{CE6537A1-D6FC-4f65-9D91-7224C49458BB}"/>
                <c:ext xmlns:c16="http://schemas.microsoft.com/office/drawing/2014/chart" uri="{C3380CC4-5D6E-409C-BE32-E72D297353CC}">
                  <c16:uniqueId val="{00000004-10FF-4389-88DB-AE1BA293AF25}"/>
                </c:ext>
              </c:extLst>
            </c:dLbl>
            <c:dLbl>
              <c:idx val="12"/>
              <c:delete val="1"/>
              <c:extLst>
                <c:ext xmlns:c15="http://schemas.microsoft.com/office/drawing/2012/chart" uri="{CE6537A1-D6FC-4f65-9D91-7224C49458BB}"/>
                <c:ext xmlns:c16="http://schemas.microsoft.com/office/drawing/2014/chart" uri="{C3380CC4-5D6E-409C-BE32-E72D297353CC}">
                  <c16:uniqueId val="{0000000D-BB01-43E8-99BF-EB135E98DCFE}"/>
                </c:ext>
              </c:extLst>
            </c:dLbl>
            <c:dLbl>
              <c:idx val="14"/>
              <c:delete val="1"/>
              <c:extLst>
                <c:ext xmlns:c15="http://schemas.microsoft.com/office/drawing/2012/chart" uri="{CE6537A1-D6FC-4f65-9D91-7224C49458BB}"/>
                <c:ext xmlns:c16="http://schemas.microsoft.com/office/drawing/2014/chart" uri="{C3380CC4-5D6E-409C-BE32-E72D297353CC}">
                  <c16:uniqueId val="{0000000E-BB01-43E8-99BF-EB135E98DCFE}"/>
                </c:ext>
              </c:extLst>
            </c:dLbl>
            <c:dLbl>
              <c:idx val="15"/>
              <c:delete val="1"/>
              <c:extLst>
                <c:ext xmlns:c15="http://schemas.microsoft.com/office/drawing/2012/chart" uri="{CE6537A1-D6FC-4f65-9D91-7224C49458BB}"/>
                <c:ext xmlns:c16="http://schemas.microsoft.com/office/drawing/2014/chart" uri="{C3380CC4-5D6E-409C-BE32-E72D297353CC}">
                  <c16:uniqueId val="{00000011-BB01-43E8-99BF-EB135E98DCFE}"/>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Sheet1!$B$1:$R$1</c:f>
              <c:strCach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strCache>
            </c:strRef>
          </c:cat>
          <c:val>
            <c:numRef>
              <c:f>Sheet1!$B$4:$R$4</c:f>
              <c:numCache>
                <c:formatCode>General</c:formatCode>
                <c:ptCount val="17"/>
                <c:pt idx="0">
                  <c:v>16</c:v>
                </c:pt>
                <c:pt idx="1">
                  <c:v>7</c:v>
                </c:pt>
                <c:pt idx="2">
                  <c:v>14</c:v>
                </c:pt>
                <c:pt idx="3">
                  <c:v>17</c:v>
                </c:pt>
                <c:pt idx="4">
                  <c:v>9</c:v>
                </c:pt>
                <c:pt idx="5">
                  <c:v>4</c:v>
                </c:pt>
                <c:pt idx="6">
                  <c:v>15</c:v>
                </c:pt>
                <c:pt idx="7">
                  <c:v>16</c:v>
                </c:pt>
                <c:pt idx="8">
                  <c:v>14</c:v>
                </c:pt>
                <c:pt idx="9">
                  <c:v>13</c:v>
                </c:pt>
                <c:pt idx="10">
                  <c:v>8</c:v>
                </c:pt>
                <c:pt idx="11">
                  <c:v>5</c:v>
                </c:pt>
                <c:pt idx="12">
                  <c:v>17</c:v>
                </c:pt>
                <c:pt idx="13">
                  <c:v>19</c:v>
                </c:pt>
                <c:pt idx="14">
                  <c:v>29</c:v>
                </c:pt>
                <c:pt idx="15">
                  <c:v>17</c:v>
                </c:pt>
              </c:numCache>
            </c:numRef>
          </c:val>
          <c:extLst>
            <c:ext xmlns:c16="http://schemas.microsoft.com/office/drawing/2014/chart" uri="{C3380CC4-5D6E-409C-BE32-E72D297353CC}">
              <c16:uniqueId val="{00000004-38C8-4E6A-A03A-E77B24C10D5C}"/>
            </c:ext>
          </c:extLst>
        </c:ser>
        <c:ser>
          <c:idx val="3"/>
          <c:order val="3"/>
          <c:tx>
            <c:strRef>
              <c:f>Sheet1!$A$5</c:f>
              <c:strCache>
                <c:ptCount val="1"/>
                <c:pt idx="0">
                  <c:v>Very difficult</c:v>
                </c:pt>
              </c:strCache>
            </c:strRef>
          </c:tx>
          <c:spPr>
            <a:solidFill>
              <a:schemeClr val="accent4"/>
            </a:solidFill>
            <a:ln>
              <a:no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BB01-43E8-99BF-EB135E98DCFE}"/>
                </c:ext>
              </c:extLst>
            </c:dLbl>
            <c:dLbl>
              <c:idx val="1"/>
              <c:delete val="1"/>
              <c:extLst>
                <c:ext xmlns:c15="http://schemas.microsoft.com/office/drawing/2012/chart" uri="{CE6537A1-D6FC-4f65-9D91-7224C49458BB}"/>
                <c:ext xmlns:c16="http://schemas.microsoft.com/office/drawing/2014/chart" uri="{C3380CC4-5D6E-409C-BE32-E72D297353CC}">
                  <c16:uniqueId val="{00000000-10FF-4389-88DB-AE1BA293AF25}"/>
                </c:ext>
              </c:extLst>
            </c:dLbl>
            <c:dLbl>
              <c:idx val="5"/>
              <c:delete val="1"/>
              <c:extLst>
                <c:ext xmlns:c15="http://schemas.microsoft.com/office/drawing/2012/chart" uri="{CE6537A1-D6FC-4f65-9D91-7224C49458BB}"/>
                <c:ext xmlns:c16="http://schemas.microsoft.com/office/drawing/2014/chart" uri="{C3380CC4-5D6E-409C-BE32-E72D297353CC}">
                  <c16:uniqueId val="{00000001-10FF-4389-88DB-AE1BA293AF25}"/>
                </c:ext>
              </c:extLst>
            </c:dLbl>
            <c:dLbl>
              <c:idx val="9"/>
              <c:delete val="1"/>
              <c:extLst>
                <c:ext xmlns:c15="http://schemas.microsoft.com/office/drawing/2012/chart" uri="{CE6537A1-D6FC-4f65-9D91-7224C49458BB}"/>
                <c:ext xmlns:c16="http://schemas.microsoft.com/office/drawing/2014/chart" uri="{C3380CC4-5D6E-409C-BE32-E72D297353CC}">
                  <c16:uniqueId val="{0000000B-BB01-43E8-99BF-EB135E98DCFE}"/>
                </c:ext>
              </c:extLst>
            </c:dLbl>
            <c:dLbl>
              <c:idx val="11"/>
              <c:delete val="1"/>
              <c:extLst>
                <c:ext xmlns:c15="http://schemas.microsoft.com/office/drawing/2012/chart" uri="{CE6537A1-D6FC-4f65-9D91-7224C49458BB}"/>
                <c:ext xmlns:c16="http://schemas.microsoft.com/office/drawing/2014/chart" uri="{C3380CC4-5D6E-409C-BE32-E72D297353CC}">
                  <c16:uniqueId val="{00000003-10FF-4389-88DB-AE1BA293AF25}"/>
                </c:ext>
              </c:extLst>
            </c:dLbl>
            <c:dLbl>
              <c:idx val="13"/>
              <c:delete val="1"/>
              <c:extLst>
                <c:ext xmlns:c15="http://schemas.microsoft.com/office/drawing/2012/chart" uri="{CE6537A1-D6FC-4f65-9D91-7224C49458BB}"/>
                <c:ext xmlns:c16="http://schemas.microsoft.com/office/drawing/2014/chart" uri="{C3380CC4-5D6E-409C-BE32-E72D297353CC}">
                  <c16:uniqueId val="{00000005-10FF-4389-88DB-AE1BA293AF25}"/>
                </c:ext>
              </c:extLst>
            </c:dLbl>
            <c:dLbl>
              <c:idx val="15"/>
              <c:delete val="1"/>
              <c:extLst>
                <c:ext xmlns:c15="http://schemas.microsoft.com/office/drawing/2012/chart" uri="{CE6537A1-D6FC-4f65-9D91-7224C49458BB}"/>
                <c:ext xmlns:c16="http://schemas.microsoft.com/office/drawing/2014/chart" uri="{C3380CC4-5D6E-409C-BE32-E72D297353CC}">
                  <c16:uniqueId val="{00000010-BB01-43E8-99BF-EB135E98DCFE}"/>
                </c:ext>
              </c:extLst>
            </c:dLbl>
            <c:dLbl>
              <c:idx val="16"/>
              <c:delete val="1"/>
              <c:extLst>
                <c:ext xmlns:c15="http://schemas.microsoft.com/office/drawing/2012/chart" uri="{CE6537A1-D6FC-4f65-9D91-7224C49458BB}"/>
                <c:ext xmlns:c16="http://schemas.microsoft.com/office/drawing/2014/chart" uri="{C3380CC4-5D6E-409C-BE32-E72D297353CC}">
                  <c16:uniqueId val="{00000014-BB01-43E8-99BF-EB135E98DCFE}"/>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Sheet1!$B$1:$R$1</c:f>
              <c:strCach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strCache>
            </c:strRef>
          </c:cat>
          <c:val>
            <c:numRef>
              <c:f>Sheet1!$B$5:$R$5</c:f>
              <c:numCache>
                <c:formatCode>General</c:formatCode>
                <c:ptCount val="17"/>
                <c:pt idx="0">
                  <c:v>8</c:v>
                </c:pt>
                <c:pt idx="1">
                  <c:v>2</c:v>
                </c:pt>
                <c:pt idx="5">
                  <c:v>4</c:v>
                </c:pt>
                <c:pt idx="9">
                  <c:v>6</c:v>
                </c:pt>
                <c:pt idx="11">
                  <c:v>2</c:v>
                </c:pt>
                <c:pt idx="13">
                  <c:v>3</c:v>
                </c:pt>
                <c:pt idx="15">
                  <c:v>17</c:v>
                </c:pt>
                <c:pt idx="16">
                  <c:v>7</c:v>
                </c:pt>
              </c:numCache>
            </c:numRef>
          </c:val>
          <c:extLst>
            <c:ext xmlns:c16="http://schemas.microsoft.com/office/drawing/2014/chart" uri="{C3380CC4-5D6E-409C-BE32-E72D297353CC}">
              <c16:uniqueId val="{00000005-38C8-4E6A-A03A-E77B24C10D5C}"/>
            </c:ext>
          </c:extLst>
        </c:ser>
        <c:dLbls>
          <c:showLegendKey val="0"/>
          <c:showVal val="1"/>
          <c:showCatName val="0"/>
          <c:showSerName val="0"/>
          <c:showPercent val="0"/>
          <c:showBubbleSize val="0"/>
        </c:dLbls>
        <c:gapWidth val="150"/>
        <c:overlap val="100"/>
        <c:axId val="-2103200632"/>
        <c:axId val="-2103206152"/>
      </c:barChart>
      <c:catAx>
        <c:axId val="-2103200632"/>
        <c:scaling>
          <c:orientation val="minMax"/>
        </c:scaling>
        <c:delete val="0"/>
        <c:axPos val="b"/>
        <c:numFmt formatCode="General" sourceLinked="0"/>
        <c:majorTickMark val="out"/>
        <c:minorTickMark val="none"/>
        <c:tickLblPos val="nextTo"/>
        <c:spPr>
          <a:noFill/>
          <a:ln w="6350" cap="flat" cmpd="sng" algn="ctr">
            <a:solidFill>
              <a:schemeClr val="tx1">
                <a:tint val="75000"/>
              </a:schemeClr>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103206152"/>
        <c:crosses val="autoZero"/>
        <c:auto val="1"/>
        <c:lblAlgn val="ctr"/>
        <c:lblOffset val="100"/>
        <c:noMultiLvlLbl val="0"/>
      </c:catAx>
      <c:valAx>
        <c:axId val="-2103206152"/>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r>
                  <a:rPr lang="en-AU"/>
                  <a:t>% of those who commented</a:t>
                </a:r>
              </a:p>
            </c:rich>
          </c:tx>
          <c:layout>
            <c:manualLayout>
              <c:xMode val="edge"/>
              <c:yMode val="edge"/>
              <c:x val="1.2077294685990338E-3"/>
              <c:y val="7.9459803041560556E-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103200632"/>
        <c:crosses val="autoZero"/>
        <c:crossBetween val="between"/>
      </c:valAx>
      <c:spPr>
        <a:noFill/>
        <a:ln>
          <a:noFill/>
        </a:ln>
        <a:effectLst/>
      </c:spPr>
    </c:plotArea>
    <c:legend>
      <c:legendPos val="b"/>
      <c:layout>
        <c:manualLayout>
          <c:xMode val="edge"/>
          <c:yMode val="edge"/>
          <c:x val="0.25608192229459947"/>
          <c:y val="0.89109946665919426"/>
          <c:w val="0.49226783168833343"/>
          <c:h val="7.558166514452151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anose="020B0604020202020204" pitchFamily="34" charset="0"/>
          <a:cs typeface="Arial" panose="020B060402020202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6869026867824731E-2"/>
          <c:y val="3.9215686274509803E-2"/>
          <c:w val="0.89146408607321026"/>
          <c:h val="0.74203440662678932"/>
        </c:manualLayout>
      </c:layout>
      <c:barChart>
        <c:barDir val="col"/>
        <c:grouping val="clustered"/>
        <c:varyColors val="0"/>
        <c:ser>
          <c:idx val="0"/>
          <c:order val="0"/>
          <c:tx>
            <c:strRef>
              <c:f>Sheet1!$B$1</c:f>
              <c:strCache>
                <c:ptCount val="1"/>
                <c:pt idx="0">
                  <c:v>Point</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Sheet1!$A$2:$A$19</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Sheet1!$B$2:$B$19</c:f>
              <c:numCache>
                <c:formatCode>General</c:formatCode>
                <c:ptCount val="17"/>
                <c:pt idx="0">
                  <c:v>25</c:v>
                </c:pt>
                <c:pt idx="1">
                  <c:v>30</c:v>
                </c:pt>
                <c:pt idx="2">
                  <c:v>25</c:v>
                </c:pt>
                <c:pt idx="3">
                  <c:v>50</c:v>
                </c:pt>
                <c:pt idx="4">
                  <c:v>50</c:v>
                </c:pt>
                <c:pt idx="5">
                  <c:v>50</c:v>
                </c:pt>
                <c:pt idx="6">
                  <c:v>50</c:v>
                </c:pt>
                <c:pt idx="7">
                  <c:v>50</c:v>
                </c:pt>
                <c:pt idx="8">
                  <c:v>100</c:v>
                </c:pt>
                <c:pt idx="9">
                  <c:v>75</c:v>
                </c:pt>
                <c:pt idx="10">
                  <c:v>100</c:v>
                </c:pt>
                <c:pt idx="11">
                  <c:v>100</c:v>
                </c:pt>
                <c:pt idx="12">
                  <c:v>100</c:v>
                </c:pt>
                <c:pt idx="13">
                  <c:v>100</c:v>
                </c:pt>
                <c:pt idx="14">
                  <c:v>50</c:v>
                </c:pt>
                <c:pt idx="15">
                  <c:v>50</c:v>
                </c:pt>
                <c:pt idx="16">
                  <c:v>50</c:v>
                </c:pt>
              </c:numCache>
            </c:numRef>
          </c:val>
          <c:extLst>
            <c:ext xmlns:c16="http://schemas.microsoft.com/office/drawing/2014/chart" uri="{C3380CC4-5D6E-409C-BE32-E72D297353CC}">
              <c16:uniqueId val="{00000011-18D7-467A-BD03-3B36292008B8}"/>
            </c:ext>
          </c:extLst>
        </c:ser>
        <c:ser>
          <c:idx val="1"/>
          <c:order val="1"/>
          <c:tx>
            <c:strRef>
              <c:f>Sheet1!$C$1</c:f>
              <c:strCache>
                <c:ptCount val="1"/>
                <c:pt idx="0">
                  <c:v>Gram</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00-8295-4385-AD65-78BB7C5442E8}"/>
                </c:ext>
              </c:extLst>
            </c:dLbl>
            <c:dLbl>
              <c:idx val="8"/>
              <c:delete val="1"/>
              <c:extLst>
                <c:ext xmlns:c15="http://schemas.microsoft.com/office/drawing/2012/chart" uri="{CE6537A1-D6FC-4f65-9D91-7224C49458BB}"/>
                <c:ext xmlns:c16="http://schemas.microsoft.com/office/drawing/2014/chart" uri="{C3380CC4-5D6E-409C-BE32-E72D297353CC}">
                  <c16:uniqueId val="{00000001-8295-4385-AD65-78BB7C5442E8}"/>
                </c:ext>
              </c:extLst>
            </c:dLbl>
            <c:dLbl>
              <c:idx val="9"/>
              <c:delete val="1"/>
              <c:extLst>
                <c:ext xmlns:c15="http://schemas.microsoft.com/office/drawing/2012/chart" uri="{CE6537A1-D6FC-4f65-9D91-7224C49458BB}"/>
                <c:ext xmlns:c16="http://schemas.microsoft.com/office/drawing/2014/chart" uri="{C3380CC4-5D6E-409C-BE32-E72D297353CC}">
                  <c16:uniqueId val="{00000002-8295-4385-AD65-78BB7C5442E8}"/>
                </c:ext>
              </c:extLst>
            </c:dLbl>
            <c:dLbl>
              <c:idx val="10"/>
              <c:delete val="1"/>
              <c:extLst>
                <c:ext xmlns:c15="http://schemas.microsoft.com/office/drawing/2012/chart" uri="{CE6537A1-D6FC-4f65-9D91-7224C49458BB}"/>
                <c:ext xmlns:c16="http://schemas.microsoft.com/office/drawing/2014/chart" uri="{C3380CC4-5D6E-409C-BE32-E72D297353CC}">
                  <c16:uniqueId val="{00000003-8295-4385-AD65-78BB7C5442E8}"/>
                </c:ext>
              </c:extLst>
            </c:dLbl>
            <c:dLbl>
              <c:idx val="11"/>
              <c:delete val="1"/>
              <c:extLst>
                <c:ext xmlns:c15="http://schemas.microsoft.com/office/drawing/2012/chart" uri="{CE6537A1-D6FC-4f65-9D91-7224C49458BB}"/>
                <c:ext xmlns:c16="http://schemas.microsoft.com/office/drawing/2014/chart" uri="{C3380CC4-5D6E-409C-BE32-E72D297353CC}">
                  <c16:uniqueId val="{00000004-8295-4385-AD65-78BB7C5442E8}"/>
                </c:ext>
              </c:extLst>
            </c:dLbl>
            <c:dLbl>
              <c:idx val="13"/>
              <c:delete val="1"/>
              <c:extLst>
                <c:ext xmlns:c15="http://schemas.microsoft.com/office/drawing/2012/chart" uri="{CE6537A1-D6FC-4f65-9D91-7224C49458BB}"/>
                <c:ext xmlns:c16="http://schemas.microsoft.com/office/drawing/2014/chart" uri="{C3380CC4-5D6E-409C-BE32-E72D297353CC}">
                  <c16:uniqueId val="{00000005-8295-4385-AD65-78BB7C5442E8}"/>
                </c:ext>
              </c:extLst>
            </c:dLbl>
            <c:dLbl>
              <c:idx val="14"/>
              <c:delete val="1"/>
              <c:extLst>
                <c:ext xmlns:c15="http://schemas.microsoft.com/office/drawing/2012/chart" uri="{CE6537A1-D6FC-4f65-9D91-7224C49458BB}"/>
                <c:ext xmlns:c16="http://schemas.microsoft.com/office/drawing/2014/chart" uri="{C3380CC4-5D6E-409C-BE32-E72D297353CC}">
                  <c16:uniqueId val="{00000006-8295-4385-AD65-78BB7C5442E8}"/>
                </c:ext>
              </c:extLst>
            </c:dLbl>
            <c:dLbl>
              <c:idx val="15"/>
              <c:delete val="1"/>
              <c:extLst>
                <c:ext xmlns:c15="http://schemas.microsoft.com/office/drawing/2012/chart" uri="{CE6537A1-D6FC-4f65-9D91-7224C49458BB}"/>
                <c:ext xmlns:c16="http://schemas.microsoft.com/office/drawing/2014/chart" uri="{C3380CC4-5D6E-409C-BE32-E72D297353CC}">
                  <c16:uniqueId val="{00000021-18D7-467A-BD03-3B36292008B8}"/>
                </c:ext>
              </c:extLst>
            </c:dLbl>
            <c:dLbl>
              <c:idx val="16"/>
              <c:delete val="1"/>
              <c:extLst>
                <c:ext xmlns:c15="http://schemas.microsoft.com/office/drawing/2012/chart" uri="{CE6537A1-D6FC-4f65-9D91-7224C49458BB}"/>
                <c:ext xmlns:c16="http://schemas.microsoft.com/office/drawing/2014/chart" uri="{C3380CC4-5D6E-409C-BE32-E72D297353CC}">
                  <c16:uniqueId val="{00000007-8295-4385-AD65-78BB7C5442E8}"/>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Sheet1!$A$2:$A$19</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Sheet1!$C$2:$C$19</c:f>
              <c:numCache>
                <c:formatCode>General</c:formatCode>
                <c:ptCount val="17"/>
                <c:pt idx="0">
                  <c:v>200</c:v>
                </c:pt>
                <c:pt idx="1">
                  <c:v>200</c:v>
                </c:pt>
                <c:pt idx="2">
                  <c:v>180</c:v>
                </c:pt>
                <c:pt idx="3">
                  <c:v>200</c:v>
                </c:pt>
                <c:pt idx="4">
                  <c:v>200</c:v>
                </c:pt>
                <c:pt idx="5">
                  <c:v>200</c:v>
                </c:pt>
                <c:pt idx="7">
                  <c:v>425</c:v>
                </c:pt>
                <c:pt idx="8">
                  <c:v>210</c:v>
                </c:pt>
                <c:pt idx="9">
                  <c:v>700</c:v>
                </c:pt>
                <c:pt idx="10">
                  <c:v>700</c:v>
                </c:pt>
                <c:pt idx="11">
                  <c:v>450</c:v>
                </c:pt>
                <c:pt idx="12">
                  <c:v>550</c:v>
                </c:pt>
                <c:pt idx="13">
                  <c:v>450</c:v>
                </c:pt>
                <c:pt idx="14">
                  <c:v>400</c:v>
                </c:pt>
                <c:pt idx="15">
                  <c:v>300</c:v>
                </c:pt>
                <c:pt idx="16">
                  <c:v>0</c:v>
                </c:pt>
              </c:numCache>
            </c:numRef>
          </c:val>
          <c:extLst>
            <c:ext xmlns:c16="http://schemas.microsoft.com/office/drawing/2014/chart" uri="{C3380CC4-5D6E-409C-BE32-E72D297353CC}">
              <c16:uniqueId val="{00000023-18D7-467A-BD03-3B36292008B8}"/>
            </c:ext>
          </c:extLst>
        </c:ser>
        <c:dLbls>
          <c:showLegendKey val="0"/>
          <c:showVal val="1"/>
          <c:showCatName val="0"/>
          <c:showSerName val="0"/>
          <c:showPercent val="0"/>
          <c:showBubbleSize val="0"/>
        </c:dLbls>
        <c:gapWidth val="150"/>
        <c:axId val="-2121395128"/>
        <c:axId val="-2121391560"/>
      </c:barChart>
      <c:catAx>
        <c:axId val="-2121395128"/>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21391560"/>
        <c:crosses val="autoZero"/>
        <c:auto val="1"/>
        <c:lblAlgn val="ctr"/>
        <c:lblOffset val="100"/>
        <c:noMultiLvlLbl val="0"/>
      </c:catAx>
      <c:valAx>
        <c:axId val="-2121391560"/>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US" dirty="0"/>
                  <a:t>Median price ($)</a:t>
                </a:r>
              </a:p>
            </c:rich>
          </c:tx>
          <c:layout>
            <c:manualLayout>
              <c:xMode val="edge"/>
              <c:yMode val="edge"/>
              <c:x val="5.2702651299022288E-4"/>
              <c:y val="0.219645206950757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21395128"/>
        <c:crosses val="autoZero"/>
        <c:crossBetween val="between"/>
      </c:valAx>
      <c:spPr>
        <a:noFill/>
        <a:ln>
          <a:noFill/>
        </a:ln>
        <a:effectLst/>
      </c:spPr>
    </c:plotArea>
    <c:legend>
      <c:legendPos val="b"/>
      <c:layout>
        <c:manualLayout>
          <c:xMode val="edge"/>
          <c:yMode val="edge"/>
          <c:x val="0.43365093867083415"/>
          <c:y val="0.93044932981409645"/>
          <c:w val="0.13269796237302398"/>
          <c:h val="6.9550670185903496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itchFamily="34" charset="0"/>
          <a:cs typeface="Arial"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8963053930185332E-2"/>
          <c:y val="5.1823823391939E-2"/>
          <c:w val="0.90672863139813942"/>
          <c:h val="0.74853569229772199"/>
        </c:manualLayout>
      </c:layout>
      <c:barChart>
        <c:barDir val="col"/>
        <c:grouping val="percentStacked"/>
        <c:varyColors val="0"/>
        <c:ser>
          <c:idx val="0"/>
          <c:order val="0"/>
          <c:tx>
            <c:strRef>
              <c:f>Sheet1!$A$2</c:f>
              <c:strCache>
                <c:ptCount val="1"/>
                <c:pt idx="0">
                  <c:v>High</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8-7711-4CD3-8452-F28FC653432F}"/>
                </c:ext>
              </c:extLst>
            </c:dLbl>
            <c:dLbl>
              <c:idx val="15"/>
              <c:delete val="1"/>
              <c:extLst>
                <c:ext xmlns:c15="http://schemas.microsoft.com/office/drawing/2012/chart" uri="{CE6537A1-D6FC-4f65-9D91-7224C49458BB}"/>
                <c:ext xmlns:c16="http://schemas.microsoft.com/office/drawing/2014/chart" uri="{C3380CC4-5D6E-409C-BE32-E72D297353CC}">
                  <c16:uniqueId val="{00000013-7711-4CD3-8452-F28FC653432F}"/>
                </c:ext>
              </c:extLst>
            </c:dLbl>
            <c:dLbl>
              <c:idx val="16"/>
              <c:delete val="1"/>
              <c:extLst>
                <c:ext xmlns:c15="http://schemas.microsoft.com/office/drawing/2012/chart" uri="{CE6537A1-D6FC-4f65-9D91-7224C49458BB}"/>
                <c:ext xmlns:c16="http://schemas.microsoft.com/office/drawing/2014/chart" uri="{C3380CC4-5D6E-409C-BE32-E72D297353CC}">
                  <c16:uniqueId val="{00000018-7711-4CD3-8452-F28FC653432F}"/>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Sheet1!$B$1:$R$1</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Sheet1!$B$2:$R$2</c:f>
              <c:numCache>
                <c:formatCode>General</c:formatCode>
                <c:ptCount val="17"/>
                <c:pt idx="0">
                  <c:v>48</c:v>
                </c:pt>
                <c:pt idx="1">
                  <c:v>25</c:v>
                </c:pt>
                <c:pt idx="2">
                  <c:v>23</c:v>
                </c:pt>
                <c:pt idx="3">
                  <c:v>36</c:v>
                </c:pt>
                <c:pt idx="4">
                  <c:v>51</c:v>
                </c:pt>
                <c:pt idx="5">
                  <c:v>32</c:v>
                </c:pt>
                <c:pt idx="6">
                  <c:v>38</c:v>
                </c:pt>
                <c:pt idx="7">
                  <c:v>26</c:v>
                </c:pt>
                <c:pt idx="8">
                  <c:v>51</c:v>
                </c:pt>
                <c:pt idx="9">
                  <c:v>32</c:v>
                </c:pt>
                <c:pt idx="10">
                  <c:v>42</c:v>
                </c:pt>
                <c:pt idx="11">
                  <c:v>17</c:v>
                </c:pt>
                <c:pt idx="12">
                  <c:v>29</c:v>
                </c:pt>
                <c:pt idx="13">
                  <c:v>45</c:v>
                </c:pt>
                <c:pt idx="14">
                  <c:v>27</c:v>
                </c:pt>
                <c:pt idx="15">
                  <c:v>10</c:v>
                </c:pt>
                <c:pt idx="16">
                  <c:v>29</c:v>
                </c:pt>
              </c:numCache>
            </c:numRef>
          </c:val>
          <c:extLst>
            <c:ext xmlns:c16="http://schemas.microsoft.com/office/drawing/2014/chart" uri="{C3380CC4-5D6E-409C-BE32-E72D297353CC}">
              <c16:uniqueId val="{00000001-8196-4488-9330-B904674FF381}"/>
            </c:ext>
          </c:extLst>
        </c:ser>
        <c:ser>
          <c:idx val="1"/>
          <c:order val="1"/>
          <c:tx>
            <c:strRef>
              <c:f>Sheet1!$A$3</c:f>
              <c:strCache>
                <c:ptCount val="1"/>
                <c:pt idx="0">
                  <c:v>Medium</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7-7711-4CD3-8452-F28FC653432F}"/>
                </c:ext>
              </c:extLst>
            </c:dLbl>
            <c:dLbl>
              <c:idx val="13"/>
              <c:delete val="1"/>
              <c:extLst>
                <c:ext xmlns:c15="http://schemas.microsoft.com/office/drawing/2012/chart" uri="{CE6537A1-D6FC-4f65-9D91-7224C49458BB}"/>
                <c:ext xmlns:c16="http://schemas.microsoft.com/office/drawing/2014/chart" uri="{C3380CC4-5D6E-409C-BE32-E72D297353CC}">
                  <c16:uniqueId val="{0000000F-7711-4CD3-8452-F28FC653432F}"/>
                </c:ext>
              </c:extLst>
            </c:dLbl>
            <c:dLbl>
              <c:idx val="16"/>
              <c:delete val="1"/>
              <c:extLst>
                <c:ext xmlns:c15="http://schemas.microsoft.com/office/drawing/2012/chart" uri="{CE6537A1-D6FC-4f65-9D91-7224C49458BB}"/>
                <c:ext xmlns:c16="http://schemas.microsoft.com/office/drawing/2014/chart" uri="{C3380CC4-5D6E-409C-BE32-E72D297353CC}">
                  <c16:uniqueId val="{00000017-7711-4CD3-8452-F28FC653432F}"/>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Sheet1!$B$1:$R$1</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Sheet1!$B$3:$R$3</c:f>
              <c:numCache>
                <c:formatCode>General</c:formatCode>
                <c:ptCount val="17"/>
                <c:pt idx="0">
                  <c:v>22</c:v>
                </c:pt>
                <c:pt idx="1">
                  <c:v>44</c:v>
                </c:pt>
                <c:pt idx="2">
                  <c:v>51</c:v>
                </c:pt>
                <c:pt idx="3">
                  <c:v>34</c:v>
                </c:pt>
                <c:pt idx="4">
                  <c:v>16</c:v>
                </c:pt>
                <c:pt idx="5">
                  <c:v>37</c:v>
                </c:pt>
                <c:pt idx="6">
                  <c:v>15</c:v>
                </c:pt>
                <c:pt idx="7">
                  <c:v>30</c:v>
                </c:pt>
                <c:pt idx="8">
                  <c:v>20</c:v>
                </c:pt>
                <c:pt idx="9">
                  <c:v>21</c:v>
                </c:pt>
                <c:pt idx="10">
                  <c:v>31</c:v>
                </c:pt>
                <c:pt idx="11">
                  <c:v>46</c:v>
                </c:pt>
                <c:pt idx="12">
                  <c:v>42</c:v>
                </c:pt>
                <c:pt idx="13">
                  <c:v>20</c:v>
                </c:pt>
                <c:pt idx="14">
                  <c:v>55</c:v>
                </c:pt>
                <c:pt idx="15">
                  <c:v>41</c:v>
                </c:pt>
                <c:pt idx="16">
                  <c:v>29</c:v>
                </c:pt>
              </c:numCache>
            </c:numRef>
          </c:val>
          <c:extLst>
            <c:ext xmlns:c16="http://schemas.microsoft.com/office/drawing/2014/chart" uri="{C3380CC4-5D6E-409C-BE32-E72D297353CC}">
              <c16:uniqueId val="{00000002-8196-4488-9330-B904674FF381}"/>
            </c:ext>
          </c:extLst>
        </c:ser>
        <c:ser>
          <c:idx val="2"/>
          <c:order val="2"/>
          <c:tx>
            <c:strRef>
              <c:f>Sheet1!$A$4</c:f>
              <c:strCache>
                <c:ptCount val="1"/>
                <c:pt idx="0">
                  <c:v>Low</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2-7711-4CD3-8452-F28FC653432F}"/>
                </c:ext>
              </c:extLst>
            </c:dLbl>
            <c:dLbl>
              <c:idx val="4"/>
              <c:delete val="1"/>
              <c:extLst>
                <c:ext xmlns:c15="http://schemas.microsoft.com/office/drawing/2012/chart" uri="{CE6537A1-D6FC-4f65-9D91-7224C49458BB}"/>
                <c:ext xmlns:c16="http://schemas.microsoft.com/office/drawing/2014/chart" uri="{C3380CC4-5D6E-409C-BE32-E72D297353CC}">
                  <c16:uniqueId val="{00000001-BF28-4050-8BE8-C84DD6656CCA}"/>
                </c:ext>
              </c:extLst>
            </c:dLbl>
            <c:dLbl>
              <c:idx val="5"/>
              <c:delete val="1"/>
              <c:extLst>
                <c:ext xmlns:c15="http://schemas.microsoft.com/office/drawing/2012/chart" uri="{CE6537A1-D6FC-4f65-9D91-7224C49458BB}"/>
                <c:ext xmlns:c16="http://schemas.microsoft.com/office/drawing/2014/chart" uri="{C3380CC4-5D6E-409C-BE32-E72D297353CC}">
                  <c16:uniqueId val="{00000004-7711-4CD3-8452-F28FC653432F}"/>
                </c:ext>
              </c:extLst>
            </c:dLbl>
            <c:dLbl>
              <c:idx val="6"/>
              <c:delete val="1"/>
              <c:extLst>
                <c:ext xmlns:c15="http://schemas.microsoft.com/office/drawing/2012/chart" uri="{CE6537A1-D6FC-4f65-9D91-7224C49458BB}"/>
                <c:ext xmlns:c16="http://schemas.microsoft.com/office/drawing/2014/chart" uri="{C3380CC4-5D6E-409C-BE32-E72D297353CC}">
                  <c16:uniqueId val="{00000006-7711-4CD3-8452-F28FC653432F}"/>
                </c:ext>
              </c:extLst>
            </c:dLbl>
            <c:dLbl>
              <c:idx val="8"/>
              <c:delete val="1"/>
              <c:extLst>
                <c:ext xmlns:c15="http://schemas.microsoft.com/office/drawing/2012/chart" uri="{CE6537A1-D6FC-4f65-9D91-7224C49458BB}"/>
                <c:ext xmlns:c16="http://schemas.microsoft.com/office/drawing/2014/chart" uri="{C3380CC4-5D6E-409C-BE32-E72D297353CC}">
                  <c16:uniqueId val="{0000000A-7711-4CD3-8452-F28FC653432F}"/>
                </c:ext>
              </c:extLst>
            </c:dLbl>
            <c:dLbl>
              <c:idx val="9"/>
              <c:delete val="1"/>
              <c:extLst>
                <c:ext xmlns:c15="http://schemas.microsoft.com/office/drawing/2012/chart" uri="{CE6537A1-D6FC-4f65-9D91-7224C49458BB}"/>
                <c:ext xmlns:c16="http://schemas.microsoft.com/office/drawing/2014/chart" uri="{C3380CC4-5D6E-409C-BE32-E72D297353CC}">
                  <c16:uniqueId val="{0000000B-7711-4CD3-8452-F28FC653432F}"/>
                </c:ext>
              </c:extLst>
            </c:dLbl>
            <c:dLbl>
              <c:idx val="10"/>
              <c:delete val="1"/>
              <c:extLst>
                <c:ext xmlns:c15="http://schemas.microsoft.com/office/drawing/2012/chart" uri="{CE6537A1-D6FC-4f65-9D91-7224C49458BB}"/>
                <c:ext xmlns:c16="http://schemas.microsoft.com/office/drawing/2014/chart" uri="{C3380CC4-5D6E-409C-BE32-E72D297353CC}">
                  <c16:uniqueId val="{0000000D-7711-4CD3-8452-F28FC653432F}"/>
                </c:ext>
              </c:extLst>
            </c:dLbl>
            <c:dLbl>
              <c:idx val="12"/>
              <c:delete val="1"/>
              <c:extLst>
                <c:ext xmlns:c15="http://schemas.microsoft.com/office/drawing/2012/chart" uri="{CE6537A1-D6FC-4f65-9D91-7224C49458BB}"/>
                <c:ext xmlns:c16="http://schemas.microsoft.com/office/drawing/2014/chart" uri="{C3380CC4-5D6E-409C-BE32-E72D297353CC}">
                  <c16:uniqueId val="{0000000E-7711-4CD3-8452-F28FC653432F}"/>
                </c:ext>
              </c:extLst>
            </c:dLbl>
            <c:dLbl>
              <c:idx val="13"/>
              <c:delete val="1"/>
              <c:extLst>
                <c:ext xmlns:c15="http://schemas.microsoft.com/office/drawing/2012/chart" uri="{CE6537A1-D6FC-4f65-9D91-7224C49458BB}"/>
                <c:ext xmlns:c16="http://schemas.microsoft.com/office/drawing/2014/chart" uri="{C3380CC4-5D6E-409C-BE32-E72D297353CC}">
                  <c16:uniqueId val="{00000010-7711-4CD3-8452-F28FC653432F}"/>
                </c:ext>
              </c:extLst>
            </c:dLbl>
            <c:dLbl>
              <c:idx val="14"/>
              <c:delete val="1"/>
              <c:extLst>
                <c:ext xmlns:c15="http://schemas.microsoft.com/office/drawing/2012/chart" uri="{CE6537A1-D6FC-4f65-9D91-7224C49458BB}"/>
                <c:ext xmlns:c16="http://schemas.microsoft.com/office/drawing/2014/chart" uri="{C3380CC4-5D6E-409C-BE32-E72D297353CC}">
                  <c16:uniqueId val="{00000012-7711-4CD3-8452-F28FC653432F}"/>
                </c:ext>
              </c:extLst>
            </c:dLbl>
            <c:dLbl>
              <c:idx val="16"/>
              <c:delete val="1"/>
              <c:extLst>
                <c:ext xmlns:c15="http://schemas.microsoft.com/office/drawing/2012/chart" uri="{CE6537A1-D6FC-4f65-9D91-7224C49458BB}"/>
                <c:ext xmlns:c16="http://schemas.microsoft.com/office/drawing/2014/chart" uri="{C3380CC4-5D6E-409C-BE32-E72D297353CC}">
                  <c16:uniqueId val="{00000016-7711-4CD3-8452-F28FC653432F}"/>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Sheet1!$B$1:$R$1</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Sheet1!$B$4:$R$4</c:f>
              <c:numCache>
                <c:formatCode>General</c:formatCode>
                <c:ptCount val="17"/>
                <c:pt idx="0">
                  <c:v>12</c:v>
                </c:pt>
                <c:pt idx="1">
                  <c:v>21</c:v>
                </c:pt>
                <c:pt idx="2">
                  <c:v>13</c:v>
                </c:pt>
                <c:pt idx="3">
                  <c:v>14</c:v>
                </c:pt>
                <c:pt idx="4">
                  <c:v>5</c:v>
                </c:pt>
                <c:pt idx="5">
                  <c:v>9</c:v>
                </c:pt>
                <c:pt idx="6">
                  <c:v>31</c:v>
                </c:pt>
                <c:pt idx="7">
                  <c:v>33</c:v>
                </c:pt>
                <c:pt idx="8">
                  <c:v>9</c:v>
                </c:pt>
                <c:pt idx="9">
                  <c:v>18</c:v>
                </c:pt>
                <c:pt idx="10">
                  <c:v>12</c:v>
                </c:pt>
                <c:pt idx="11">
                  <c:v>20</c:v>
                </c:pt>
                <c:pt idx="12">
                  <c:v>7</c:v>
                </c:pt>
                <c:pt idx="13">
                  <c:v>10</c:v>
                </c:pt>
                <c:pt idx="14">
                  <c:v>14</c:v>
                </c:pt>
                <c:pt idx="15">
                  <c:v>31</c:v>
                </c:pt>
                <c:pt idx="16">
                  <c:v>29</c:v>
                </c:pt>
              </c:numCache>
            </c:numRef>
          </c:val>
          <c:extLst>
            <c:ext xmlns:c16="http://schemas.microsoft.com/office/drawing/2014/chart" uri="{C3380CC4-5D6E-409C-BE32-E72D297353CC}">
              <c16:uniqueId val="{00000003-8196-4488-9330-B904674FF381}"/>
            </c:ext>
          </c:extLst>
        </c:ser>
        <c:ser>
          <c:idx val="3"/>
          <c:order val="3"/>
          <c:tx>
            <c:strRef>
              <c:f>Sheet1!$A$5</c:f>
              <c:strCache>
                <c:ptCount val="1"/>
                <c:pt idx="0">
                  <c:v>Fluctuates</c:v>
                </c:pt>
              </c:strCache>
            </c:strRef>
          </c:tx>
          <c:spPr>
            <a:solidFill>
              <a:schemeClr val="accent4"/>
            </a:solidFill>
            <a:ln>
              <a:noFill/>
            </a:ln>
            <a:effectLst>
              <a:outerShdw blurRad="50800" dist="38100" dir="2700000" algn="tl" rotWithShape="0">
                <a:prstClr val="black">
                  <a:alpha val="40000"/>
                </a:prstClr>
              </a:outerShdw>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0-7711-4CD3-8452-F28FC653432F}"/>
                </c:ext>
              </c:extLst>
            </c:dLbl>
            <c:dLbl>
              <c:idx val="2"/>
              <c:delete val="1"/>
              <c:extLst>
                <c:ext xmlns:c15="http://schemas.microsoft.com/office/drawing/2012/chart" uri="{CE6537A1-D6FC-4f65-9D91-7224C49458BB}"/>
                <c:ext xmlns:c16="http://schemas.microsoft.com/office/drawing/2014/chart" uri="{C3380CC4-5D6E-409C-BE32-E72D297353CC}">
                  <c16:uniqueId val="{00000001-7711-4CD3-8452-F28FC653432F}"/>
                </c:ext>
              </c:extLst>
            </c:dLbl>
            <c:dLbl>
              <c:idx val="5"/>
              <c:delete val="1"/>
              <c:extLst>
                <c:ext xmlns:c15="http://schemas.microsoft.com/office/drawing/2012/chart" uri="{CE6537A1-D6FC-4f65-9D91-7224C49458BB}"/>
                <c:ext xmlns:c16="http://schemas.microsoft.com/office/drawing/2014/chart" uri="{C3380CC4-5D6E-409C-BE32-E72D297353CC}">
                  <c16:uniqueId val="{00000003-7711-4CD3-8452-F28FC653432F}"/>
                </c:ext>
              </c:extLst>
            </c:dLbl>
            <c:dLbl>
              <c:idx val="6"/>
              <c:delete val="1"/>
              <c:extLst>
                <c:ext xmlns:c15="http://schemas.microsoft.com/office/drawing/2012/chart" uri="{CE6537A1-D6FC-4f65-9D91-7224C49458BB}"/>
                <c:ext xmlns:c16="http://schemas.microsoft.com/office/drawing/2014/chart" uri="{C3380CC4-5D6E-409C-BE32-E72D297353CC}">
                  <c16:uniqueId val="{00000005-7711-4CD3-8452-F28FC653432F}"/>
                </c:ext>
              </c:extLst>
            </c:dLbl>
            <c:dLbl>
              <c:idx val="7"/>
              <c:delete val="1"/>
              <c:extLst>
                <c:ext xmlns:c15="http://schemas.microsoft.com/office/drawing/2012/chart" uri="{CE6537A1-D6FC-4f65-9D91-7224C49458BB}"/>
                <c:ext xmlns:c16="http://schemas.microsoft.com/office/drawing/2014/chart" uri="{C3380CC4-5D6E-409C-BE32-E72D297353CC}">
                  <c16:uniqueId val="{00000009-7711-4CD3-8452-F28FC653432F}"/>
                </c:ext>
              </c:extLst>
            </c:dLbl>
            <c:dLbl>
              <c:idx val="10"/>
              <c:delete val="1"/>
              <c:extLst>
                <c:ext xmlns:c15="http://schemas.microsoft.com/office/drawing/2012/chart" uri="{CE6537A1-D6FC-4f65-9D91-7224C49458BB}"/>
                <c:ext xmlns:c16="http://schemas.microsoft.com/office/drawing/2014/chart" uri="{C3380CC4-5D6E-409C-BE32-E72D297353CC}">
                  <c16:uniqueId val="{0000000C-7711-4CD3-8452-F28FC653432F}"/>
                </c:ext>
              </c:extLst>
            </c:dLbl>
            <c:dLbl>
              <c:idx val="13"/>
              <c:delete val="1"/>
              <c:extLst>
                <c:ext xmlns:c15="http://schemas.microsoft.com/office/drawing/2012/chart" uri="{CE6537A1-D6FC-4f65-9D91-7224C49458BB}"/>
                <c:ext xmlns:c16="http://schemas.microsoft.com/office/drawing/2014/chart" uri="{C3380CC4-5D6E-409C-BE32-E72D297353CC}">
                  <c16:uniqueId val="{00000011-7711-4CD3-8452-F28FC653432F}"/>
                </c:ext>
              </c:extLst>
            </c:dLbl>
            <c:dLbl>
              <c:idx val="14"/>
              <c:delete val="1"/>
              <c:extLst>
                <c:ext xmlns:c15="http://schemas.microsoft.com/office/drawing/2012/chart" uri="{CE6537A1-D6FC-4f65-9D91-7224C49458BB}"/>
                <c:ext xmlns:c16="http://schemas.microsoft.com/office/drawing/2014/chart" uri="{C3380CC4-5D6E-409C-BE32-E72D297353CC}">
                  <c16:uniqueId val="{00000000-BF28-4050-8BE8-C84DD6656CCA}"/>
                </c:ext>
              </c:extLst>
            </c:dLbl>
            <c:dLbl>
              <c:idx val="15"/>
              <c:delete val="1"/>
              <c:extLst>
                <c:ext xmlns:c15="http://schemas.microsoft.com/office/drawing/2012/chart" uri="{CE6537A1-D6FC-4f65-9D91-7224C49458BB}"/>
                <c:ext xmlns:c16="http://schemas.microsoft.com/office/drawing/2014/chart" uri="{C3380CC4-5D6E-409C-BE32-E72D297353CC}">
                  <c16:uniqueId val="{00000014-7711-4CD3-8452-F28FC653432F}"/>
                </c:ext>
              </c:extLst>
            </c:dLbl>
            <c:dLbl>
              <c:idx val="16"/>
              <c:delete val="1"/>
              <c:extLst>
                <c:ext xmlns:c15="http://schemas.microsoft.com/office/drawing/2012/chart" uri="{CE6537A1-D6FC-4f65-9D91-7224C49458BB}"/>
                <c:ext xmlns:c16="http://schemas.microsoft.com/office/drawing/2014/chart" uri="{C3380CC4-5D6E-409C-BE32-E72D297353CC}">
                  <c16:uniqueId val="{00000015-7711-4CD3-8452-F28FC653432F}"/>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Sheet1!$B$1:$R$1</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Sheet1!$B$5:$R$5</c:f>
              <c:numCache>
                <c:formatCode>General</c:formatCode>
                <c:ptCount val="17"/>
                <c:pt idx="0">
                  <c:v>18</c:v>
                </c:pt>
                <c:pt idx="1">
                  <c:v>10</c:v>
                </c:pt>
                <c:pt idx="2">
                  <c:v>13</c:v>
                </c:pt>
                <c:pt idx="3">
                  <c:v>16</c:v>
                </c:pt>
                <c:pt idx="4">
                  <c:v>28</c:v>
                </c:pt>
                <c:pt idx="5">
                  <c:v>23</c:v>
                </c:pt>
                <c:pt idx="6">
                  <c:v>15</c:v>
                </c:pt>
                <c:pt idx="7">
                  <c:v>11</c:v>
                </c:pt>
                <c:pt idx="8">
                  <c:v>20</c:v>
                </c:pt>
                <c:pt idx="9">
                  <c:v>29</c:v>
                </c:pt>
                <c:pt idx="10">
                  <c:v>15</c:v>
                </c:pt>
                <c:pt idx="11">
                  <c:v>17</c:v>
                </c:pt>
                <c:pt idx="12">
                  <c:v>23</c:v>
                </c:pt>
                <c:pt idx="13">
                  <c:v>25</c:v>
                </c:pt>
                <c:pt idx="14">
                  <c:v>5</c:v>
                </c:pt>
                <c:pt idx="15">
                  <c:v>17</c:v>
                </c:pt>
                <c:pt idx="16">
                  <c:v>14</c:v>
                </c:pt>
              </c:numCache>
            </c:numRef>
          </c:val>
          <c:extLst>
            <c:ext xmlns:c16="http://schemas.microsoft.com/office/drawing/2014/chart" uri="{C3380CC4-5D6E-409C-BE32-E72D297353CC}">
              <c16:uniqueId val="{00000004-8196-4488-9330-B904674FF381}"/>
            </c:ext>
          </c:extLst>
        </c:ser>
        <c:dLbls>
          <c:showLegendKey val="0"/>
          <c:showVal val="1"/>
          <c:showCatName val="0"/>
          <c:showSerName val="0"/>
          <c:showPercent val="0"/>
          <c:showBubbleSize val="0"/>
        </c:dLbls>
        <c:gapWidth val="150"/>
        <c:overlap val="100"/>
        <c:axId val="-2121289624"/>
        <c:axId val="-2098314936"/>
      </c:barChart>
      <c:catAx>
        <c:axId val="-2121289624"/>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98314936"/>
        <c:crosses val="autoZero"/>
        <c:auto val="1"/>
        <c:lblAlgn val="ctr"/>
        <c:lblOffset val="100"/>
        <c:noMultiLvlLbl val="0"/>
      </c:catAx>
      <c:valAx>
        <c:axId val="-2098314936"/>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a:t>% of those who commented</a:t>
                </a:r>
              </a:p>
            </c:rich>
          </c:tx>
          <c:layout>
            <c:manualLayout>
              <c:xMode val="edge"/>
              <c:yMode val="edge"/>
              <c:x val="2.9713806426052655E-4"/>
              <c:y val="0.12515799624639221"/>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0%" sourceLinked="1"/>
        <c:majorTickMark val="out"/>
        <c:minorTickMark val="none"/>
        <c:tickLblPos val="nextTo"/>
        <c:spPr>
          <a:noFill/>
          <a:ln w="6350" cap="flat" cmpd="sng" algn="ctr">
            <a:solidFill>
              <a:schemeClr val="tx1"/>
            </a:solidFill>
            <a:prstDash val="solid"/>
            <a:round/>
          </a:ln>
          <a:effectLst/>
        </c:spPr>
        <c:txPr>
          <a:bodyPr rot="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212896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itchFamily="34" charset="0"/>
          <a:cs typeface="Arial"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4709073176178701E-2"/>
          <c:y val="5.9930693716666199E-2"/>
          <c:w val="0.88136482939632499"/>
          <c:h val="0.67970633564042926"/>
        </c:manualLayout>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D-14C5-4966-85AC-A8F9FE0B9C15}"/>
                </c:ext>
              </c:extLst>
            </c:dLbl>
            <c:dLbl>
              <c:idx val="16"/>
              <c:delete val="1"/>
              <c:extLst>
                <c:ext xmlns:c15="http://schemas.microsoft.com/office/drawing/2012/chart" uri="{CE6537A1-D6FC-4f65-9D91-7224C49458BB}"/>
                <c:ext xmlns:c16="http://schemas.microsoft.com/office/drawing/2014/chart" uri="{C3380CC4-5D6E-409C-BE32-E72D297353CC}">
                  <c16:uniqueId val="{00000003-14C5-4966-85AC-A8F9FE0B9C15}"/>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Sheet1!$B$1:$R$1</c:f>
              <c:strCach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strCache>
            </c:strRef>
          </c:cat>
          <c:val>
            <c:numRef>
              <c:f>Sheet1!$B$2:$R$2</c:f>
              <c:numCache>
                <c:formatCode>General</c:formatCode>
                <c:ptCount val="17"/>
                <c:pt idx="0">
                  <c:v>73</c:v>
                </c:pt>
                <c:pt idx="1">
                  <c:v>33</c:v>
                </c:pt>
                <c:pt idx="2">
                  <c:v>63</c:v>
                </c:pt>
                <c:pt idx="3">
                  <c:v>51</c:v>
                </c:pt>
                <c:pt idx="4">
                  <c:v>44</c:v>
                </c:pt>
                <c:pt idx="5">
                  <c:v>39</c:v>
                </c:pt>
                <c:pt idx="6">
                  <c:v>29</c:v>
                </c:pt>
                <c:pt idx="7">
                  <c:v>36</c:v>
                </c:pt>
                <c:pt idx="8">
                  <c:v>35</c:v>
                </c:pt>
                <c:pt idx="9">
                  <c:v>39</c:v>
                </c:pt>
                <c:pt idx="10">
                  <c:v>54</c:v>
                </c:pt>
                <c:pt idx="11">
                  <c:v>54</c:v>
                </c:pt>
                <c:pt idx="12">
                  <c:v>36</c:v>
                </c:pt>
                <c:pt idx="13">
                  <c:v>44</c:v>
                </c:pt>
                <c:pt idx="14">
                  <c:v>41</c:v>
                </c:pt>
                <c:pt idx="15">
                  <c:v>46</c:v>
                </c:pt>
                <c:pt idx="16">
                  <c:v>50</c:v>
                </c:pt>
              </c:numCache>
            </c:numRef>
          </c:val>
          <c:extLst>
            <c:ext xmlns:c16="http://schemas.microsoft.com/office/drawing/2014/chart" uri="{C3380CC4-5D6E-409C-BE32-E72D297353CC}">
              <c16:uniqueId val="{00000001-3363-43DD-B17D-803417474362}"/>
            </c:ext>
          </c:extLst>
        </c:ser>
        <c:ser>
          <c:idx val="1"/>
          <c:order val="1"/>
          <c:tx>
            <c:strRef>
              <c:f>Sheet1!$A$3</c:f>
              <c:strCache>
                <c:ptCount val="1"/>
                <c:pt idx="0">
                  <c:v>Easy</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16"/>
              <c:delete val="1"/>
              <c:extLst>
                <c:ext xmlns:c15="http://schemas.microsoft.com/office/drawing/2012/chart" uri="{CE6537A1-D6FC-4f65-9D91-7224C49458BB}"/>
                <c:ext xmlns:c16="http://schemas.microsoft.com/office/drawing/2014/chart" uri="{C3380CC4-5D6E-409C-BE32-E72D297353CC}">
                  <c16:uniqueId val="{00000002-7382-4E58-9174-56FB782F21D4}"/>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Sheet1!$B$1:$R$1</c:f>
              <c:strCach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strCache>
            </c:strRef>
          </c:cat>
          <c:val>
            <c:numRef>
              <c:f>Sheet1!$B$3:$R$3</c:f>
              <c:numCache>
                <c:formatCode>General</c:formatCode>
                <c:ptCount val="17"/>
                <c:pt idx="0">
                  <c:v>18</c:v>
                </c:pt>
                <c:pt idx="1">
                  <c:v>53</c:v>
                </c:pt>
                <c:pt idx="2">
                  <c:v>33</c:v>
                </c:pt>
                <c:pt idx="3">
                  <c:v>32</c:v>
                </c:pt>
                <c:pt idx="4">
                  <c:v>47</c:v>
                </c:pt>
                <c:pt idx="5">
                  <c:v>48</c:v>
                </c:pt>
                <c:pt idx="6">
                  <c:v>64</c:v>
                </c:pt>
                <c:pt idx="7">
                  <c:v>25</c:v>
                </c:pt>
                <c:pt idx="8">
                  <c:v>47</c:v>
                </c:pt>
                <c:pt idx="9">
                  <c:v>46</c:v>
                </c:pt>
                <c:pt idx="10">
                  <c:v>39</c:v>
                </c:pt>
                <c:pt idx="11">
                  <c:v>40</c:v>
                </c:pt>
                <c:pt idx="12">
                  <c:v>52</c:v>
                </c:pt>
                <c:pt idx="13">
                  <c:v>30</c:v>
                </c:pt>
                <c:pt idx="14">
                  <c:v>36</c:v>
                </c:pt>
                <c:pt idx="15">
                  <c:v>39</c:v>
                </c:pt>
                <c:pt idx="16">
                  <c:v>0</c:v>
                </c:pt>
              </c:numCache>
            </c:numRef>
          </c:val>
          <c:extLst>
            <c:ext xmlns:c16="http://schemas.microsoft.com/office/drawing/2014/chart" uri="{C3380CC4-5D6E-409C-BE32-E72D297353CC}">
              <c16:uniqueId val="{00000003-3363-43DD-B17D-803417474362}"/>
            </c:ext>
          </c:extLst>
        </c:ser>
        <c:ser>
          <c:idx val="2"/>
          <c:order val="2"/>
          <c:tx>
            <c:strRef>
              <c:f>Sheet1!$A$4</c:f>
              <c:strCache>
                <c:ptCount val="1"/>
                <c:pt idx="0">
                  <c:v>Difficult</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14C5-4966-85AC-A8F9FE0B9C15}"/>
                </c:ext>
              </c:extLst>
            </c:dLbl>
            <c:dLbl>
              <c:idx val="1"/>
              <c:delete val="1"/>
              <c:extLst>
                <c:ext xmlns:c15="http://schemas.microsoft.com/office/drawing/2012/chart" uri="{CE6537A1-D6FC-4f65-9D91-7224C49458BB}"/>
                <c:ext xmlns:c16="http://schemas.microsoft.com/office/drawing/2014/chart" uri="{C3380CC4-5D6E-409C-BE32-E72D297353CC}">
                  <c16:uniqueId val="{00000001-14C5-4966-85AC-A8F9FE0B9C15}"/>
                </c:ext>
              </c:extLst>
            </c:dLbl>
            <c:dLbl>
              <c:idx val="2"/>
              <c:delete val="1"/>
              <c:extLst>
                <c:ext xmlns:c15="http://schemas.microsoft.com/office/drawing/2012/chart" uri="{CE6537A1-D6FC-4f65-9D91-7224C49458BB}"/>
                <c:ext xmlns:c16="http://schemas.microsoft.com/office/drawing/2014/chart" uri="{C3380CC4-5D6E-409C-BE32-E72D297353CC}">
                  <c16:uniqueId val="{00000000-7382-4E58-9174-56FB782F21D4}"/>
                </c:ext>
              </c:extLst>
            </c:dLbl>
            <c:dLbl>
              <c:idx val="4"/>
              <c:delete val="1"/>
              <c:extLst>
                <c:ext xmlns:c15="http://schemas.microsoft.com/office/drawing/2012/chart" uri="{CE6537A1-D6FC-4f65-9D91-7224C49458BB}"/>
                <c:ext xmlns:c16="http://schemas.microsoft.com/office/drawing/2014/chart" uri="{C3380CC4-5D6E-409C-BE32-E72D297353CC}">
                  <c16:uniqueId val="{00000001-7382-4E58-9174-56FB782F21D4}"/>
                </c:ext>
              </c:extLst>
            </c:dLbl>
            <c:dLbl>
              <c:idx val="5"/>
              <c:delete val="1"/>
              <c:extLst>
                <c:ext xmlns:c15="http://schemas.microsoft.com/office/drawing/2012/chart" uri="{CE6537A1-D6FC-4f65-9D91-7224C49458BB}"/>
                <c:ext xmlns:c16="http://schemas.microsoft.com/office/drawing/2014/chart" uri="{C3380CC4-5D6E-409C-BE32-E72D297353CC}">
                  <c16:uniqueId val="{00000002-14C5-4966-85AC-A8F9FE0B9C15}"/>
                </c:ext>
              </c:extLst>
            </c:dLbl>
            <c:dLbl>
              <c:idx val="6"/>
              <c:delete val="1"/>
              <c:extLst>
                <c:ext xmlns:c15="http://schemas.microsoft.com/office/drawing/2012/chart" uri="{CE6537A1-D6FC-4f65-9D91-7224C49458BB}"/>
                <c:ext xmlns:c16="http://schemas.microsoft.com/office/drawing/2014/chart" uri="{C3380CC4-5D6E-409C-BE32-E72D297353CC}">
                  <c16:uniqueId val="{00000000-8EC3-4671-9E40-9247D4BE7759}"/>
                </c:ext>
              </c:extLst>
            </c:dLbl>
            <c:dLbl>
              <c:idx val="8"/>
              <c:delete val="1"/>
              <c:extLst>
                <c:ext xmlns:c15="http://schemas.microsoft.com/office/drawing/2012/chart" uri="{CE6537A1-D6FC-4f65-9D91-7224C49458BB}"/>
                <c:ext xmlns:c16="http://schemas.microsoft.com/office/drawing/2014/chart" uri="{C3380CC4-5D6E-409C-BE32-E72D297353CC}">
                  <c16:uniqueId val="{0000000C-14C5-4966-85AC-A8F9FE0B9C15}"/>
                </c:ext>
              </c:extLst>
            </c:dLbl>
            <c:dLbl>
              <c:idx val="9"/>
              <c:delete val="1"/>
              <c:extLst>
                <c:ext xmlns:c15="http://schemas.microsoft.com/office/drawing/2012/chart" uri="{CE6537A1-D6FC-4f65-9D91-7224C49458BB}"/>
                <c:ext xmlns:c16="http://schemas.microsoft.com/office/drawing/2014/chart" uri="{C3380CC4-5D6E-409C-BE32-E72D297353CC}">
                  <c16:uniqueId val="{0000000B-14C5-4966-85AC-A8F9FE0B9C15}"/>
                </c:ext>
              </c:extLst>
            </c:dLbl>
            <c:dLbl>
              <c:idx val="10"/>
              <c:delete val="1"/>
              <c:extLst>
                <c:ext xmlns:c15="http://schemas.microsoft.com/office/drawing/2012/chart" uri="{CE6537A1-D6FC-4f65-9D91-7224C49458BB}"/>
                <c:ext xmlns:c16="http://schemas.microsoft.com/office/drawing/2014/chart" uri="{C3380CC4-5D6E-409C-BE32-E72D297353CC}">
                  <c16:uniqueId val="{0000000A-14C5-4966-85AC-A8F9FE0B9C15}"/>
                </c:ext>
              </c:extLst>
            </c:dLbl>
            <c:dLbl>
              <c:idx val="11"/>
              <c:delete val="1"/>
              <c:extLst>
                <c:ext xmlns:c15="http://schemas.microsoft.com/office/drawing/2012/chart" uri="{CE6537A1-D6FC-4f65-9D91-7224C49458BB}"/>
                <c:ext xmlns:c16="http://schemas.microsoft.com/office/drawing/2014/chart" uri="{C3380CC4-5D6E-409C-BE32-E72D297353CC}">
                  <c16:uniqueId val="{00000009-14C5-4966-85AC-A8F9FE0B9C15}"/>
                </c:ext>
              </c:extLst>
            </c:dLbl>
            <c:dLbl>
              <c:idx val="12"/>
              <c:delete val="1"/>
              <c:extLst>
                <c:ext xmlns:c15="http://schemas.microsoft.com/office/drawing/2012/chart" uri="{CE6537A1-D6FC-4f65-9D91-7224C49458BB}"/>
                <c:ext xmlns:c16="http://schemas.microsoft.com/office/drawing/2014/chart" uri="{C3380CC4-5D6E-409C-BE32-E72D297353CC}">
                  <c16:uniqueId val="{00000008-14C5-4966-85AC-A8F9FE0B9C15}"/>
                </c:ext>
              </c:extLst>
            </c:dLbl>
            <c:dLbl>
              <c:idx val="13"/>
              <c:delete val="1"/>
              <c:extLst>
                <c:ext xmlns:c15="http://schemas.microsoft.com/office/drawing/2012/chart" uri="{CE6537A1-D6FC-4f65-9D91-7224C49458BB}"/>
                <c:ext xmlns:c16="http://schemas.microsoft.com/office/drawing/2014/chart" uri="{C3380CC4-5D6E-409C-BE32-E72D297353CC}">
                  <c16:uniqueId val="{00000007-14C5-4966-85AC-A8F9FE0B9C15}"/>
                </c:ext>
              </c:extLst>
            </c:dLbl>
            <c:dLbl>
              <c:idx val="14"/>
              <c:delete val="1"/>
              <c:extLst>
                <c:ext xmlns:c15="http://schemas.microsoft.com/office/drawing/2012/chart" uri="{CE6537A1-D6FC-4f65-9D91-7224C49458BB}"/>
                <c:ext xmlns:c16="http://schemas.microsoft.com/office/drawing/2014/chart" uri="{C3380CC4-5D6E-409C-BE32-E72D297353CC}">
                  <c16:uniqueId val="{00000006-14C5-4966-85AC-A8F9FE0B9C15}"/>
                </c:ext>
              </c:extLst>
            </c:dLbl>
            <c:dLbl>
              <c:idx val="15"/>
              <c:delete val="1"/>
              <c:extLst>
                <c:ext xmlns:c15="http://schemas.microsoft.com/office/drawing/2012/chart" uri="{CE6537A1-D6FC-4f65-9D91-7224C49458BB}"/>
                <c:ext xmlns:c16="http://schemas.microsoft.com/office/drawing/2014/chart" uri="{C3380CC4-5D6E-409C-BE32-E72D297353CC}">
                  <c16:uniqueId val="{00000005-14C5-4966-85AC-A8F9FE0B9C15}"/>
                </c:ext>
              </c:extLst>
            </c:dLbl>
            <c:dLbl>
              <c:idx val="16"/>
              <c:delete val="1"/>
              <c:extLst>
                <c:ext xmlns:c15="http://schemas.microsoft.com/office/drawing/2012/chart" uri="{CE6537A1-D6FC-4f65-9D91-7224C49458BB}"/>
                <c:ext xmlns:c16="http://schemas.microsoft.com/office/drawing/2014/chart" uri="{C3380CC4-5D6E-409C-BE32-E72D297353CC}">
                  <c16:uniqueId val="{00000004-14C5-4966-85AC-A8F9FE0B9C15}"/>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Sheet1!$B$1:$R$1</c:f>
              <c:strCach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strCache>
            </c:strRef>
          </c:cat>
          <c:val>
            <c:numRef>
              <c:f>Sheet1!$B$4:$R$4</c:f>
              <c:numCache>
                <c:formatCode>General</c:formatCode>
                <c:ptCount val="17"/>
                <c:pt idx="0">
                  <c:v>10</c:v>
                </c:pt>
                <c:pt idx="1">
                  <c:v>9</c:v>
                </c:pt>
                <c:pt idx="2">
                  <c:v>5</c:v>
                </c:pt>
                <c:pt idx="3">
                  <c:v>17</c:v>
                </c:pt>
                <c:pt idx="4">
                  <c:v>4</c:v>
                </c:pt>
                <c:pt idx="5">
                  <c:v>9</c:v>
                </c:pt>
                <c:pt idx="6">
                  <c:v>0</c:v>
                </c:pt>
                <c:pt idx="7">
                  <c:v>32</c:v>
                </c:pt>
                <c:pt idx="8">
                  <c:v>12</c:v>
                </c:pt>
                <c:pt idx="9">
                  <c:v>14</c:v>
                </c:pt>
                <c:pt idx="10">
                  <c:v>8</c:v>
                </c:pt>
                <c:pt idx="11">
                  <c:v>6</c:v>
                </c:pt>
                <c:pt idx="12">
                  <c:v>13</c:v>
                </c:pt>
                <c:pt idx="13">
                  <c:v>22</c:v>
                </c:pt>
                <c:pt idx="14">
                  <c:v>23</c:v>
                </c:pt>
                <c:pt idx="15">
                  <c:v>11</c:v>
                </c:pt>
                <c:pt idx="16">
                  <c:v>38</c:v>
                </c:pt>
              </c:numCache>
            </c:numRef>
          </c:val>
          <c:extLst>
            <c:ext xmlns:c16="http://schemas.microsoft.com/office/drawing/2014/chart" uri="{C3380CC4-5D6E-409C-BE32-E72D297353CC}">
              <c16:uniqueId val="{00000004-3363-43DD-B17D-803417474362}"/>
            </c:ext>
          </c:extLst>
        </c:ser>
        <c:ser>
          <c:idx val="3"/>
          <c:order val="3"/>
          <c:tx>
            <c:strRef>
              <c:f>Sheet1!$A$5</c:f>
              <c:strCache>
                <c:ptCount val="1"/>
                <c:pt idx="0">
                  <c:v>Very difficult</c:v>
                </c:pt>
              </c:strCache>
            </c:strRef>
          </c:tx>
          <c:spPr>
            <a:solidFill>
              <a:schemeClr val="accent4"/>
            </a:solidFill>
            <a:ln>
              <a:noFill/>
            </a:ln>
            <a:effectLst>
              <a:outerShdw blurRad="50800" dist="38100" dir="2700000" algn="tl" rotWithShape="0">
                <a:prstClr val="black">
                  <a:alpha val="40000"/>
                </a:prstClr>
              </a:outerShdw>
            </a:effectLst>
          </c:spPr>
          <c:invertIfNegative val="0"/>
          <c:dLbls>
            <c:delete val="1"/>
          </c:dLbls>
          <c:cat>
            <c:strRef>
              <c:f>Sheet1!$B$1:$R$1</c:f>
              <c:strCach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strCache>
            </c:strRef>
          </c:cat>
          <c:val>
            <c:numRef>
              <c:f>Sheet1!$B$5:$R$5</c:f>
              <c:numCache>
                <c:formatCode>General</c:formatCode>
                <c:ptCount val="17"/>
                <c:pt idx="0">
                  <c:v>0</c:v>
                </c:pt>
                <c:pt idx="1">
                  <c:v>5</c:v>
                </c:pt>
                <c:pt idx="2">
                  <c:v>0</c:v>
                </c:pt>
                <c:pt idx="3">
                  <c:v>0</c:v>
                </c:pt>
                <c:pt idx="4">
                  <c:v>4</c:v>
                </c:pt>
                <c:pt idx="5">
                  <c:v>4</c:v>
                </c:pt>
                <c:pt idx="6">
                  <c:v>0</c:v>
                </c:pt>
                <c:pt idx="7">
                  <c:v>7</c:v>
                </c:pt>
                <c:pt idx="8">
                  <c:v>6</c:v>
                </c:pt>
                <c:pt idx="9">
                  <c:v>0</c:v>
                </c:pt>
                <c:pt idx="10">
                  <c:v>0</c:v>
                </c:pt>
                <c:pt idx="11">
                  <c:v>0</c:v>
                </c:pt>
                <c:pt idx="12">
                  <c:v>0</c:v>
                </c:pt>
                <c:pt idx="13">
                  <c:v>4</c:v>
                </c:pt>
                <c:pt idx="14">
                  <c:v>0</c:v>
                </c:pt>
                <c:pt idx="15">
                  <c:v>4</c:v>
                </c:pt>
                <c:pt idx="16">
                  <c:v>13</c:v>
                </c:pt>
              </c:numCache>
            </c:numRef>
          </c:val>
          <c:extLst>
            <c:ext xmlns:c16="http://schemas.microsoft.com/office/drawing/2014/chart" uri="{C3380CC4-5D6E-409C-BE32-E72D297353CC}">
              <c16:uniqueId val="{00000006-3363-43DD-B17D-803417474362}"/>
            </c:ext>
          </c:extLst>
        </c:ser>
        <c:dLbls>
          <c:showLegendKey val="0"/>
          <c:showVal val="1"/>
          <c:showCatName val="0"/>
          <c:showSerName val="0"/>
          <c:showPercent val="0"/>
          <c:showBubbleSize val="0"/>
        </c:dLbls>
        <c:gapWidth val="150"/>
        <c:overlap val="100"/>
        <c:axId val="-2103200632"/>
        <c:axId val="-2103206152"/>
      </c:barChart>
      <c:catAx>
        <c:axId val="-2103200632"/>
        <c:scaling>
          <c:orientation val="minMax"/>
        </c:scaling>
        <c:delete val="0"/>
        <c:axPos val="b"/>
        <c:numFmt formatCode="General" sourceLinked="0"/>
        <c:majorTickMark val="out"/>
        <c:minorTickMark val="none"/>
        <c:tickLblPos val="nextTo"/>
        <c:spPr>
          <a:noFill/>
          <a:ln w="6350" cap="flat" cmpd="sng" algn="ctr">
            <a:solidFill>
              <a:schemeClr val="tx1">
                <a:tint val="75000"/>
              </a:schemeClr>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103206152"/>
        <c:crosses val="autoZero"/>
        <c:auto val="1"/>
        <c:lblAlgn val="ctr"/>
        <c:lblOffset val="100"/>
        <c:noMultiLvlLbl val="0"/>
      </c:catAx>
      <c:valAx>
        <c:axId val="-2103206152"/>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r>
                  <a:rPr lang="en-AU"/>
                  <a:t>% of those who commented</a:t>
                </a:r>
              </a:p>
            </c:rich>
          </c:tx>
          <c:layout>
            <c:manualLayout>
              <c:xMode val="edge"/>
              <c:yMode val="edge"/>
              <c:x val="1.207182794660488E-3"/>
              <c:y val="0.10580523728195769"/>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103200632"/>
        <c:crosses val="autoZero"/>
        <c:crossBetween val="between"/>
      </c:valAx>
      <c:spPr>
        <a:noFill/>
        <a:ln>
          <a:noFill/>
        </a:ln>
        <a:effectLst/>
      </c:spPr>
    </c:plotArea>
    <c:legend>
      <c:legendPos val="b"/>
      <c:layout>
        <c:manualLayout>
          <c:xMode val="edge"/>
          <c:yMode val="edge"/>
          <c:x val="0.25608192229459947"/>
          <c:y val="0.89109946665919426"/>
          <c:w val="0.49226783168833343"/>
          <c:h val="7.558166514452151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anose="020B0604020202020204" pitchFamily="34" charset="0"/>
          <a:cs typeface="Arial" panose="020B0604020202020204" pitchFamily="34" charset="0"/>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020917110131861E-2"/>
          <c:y val="3.77035132819213E-2"/>
          <c:w val="0.90554391710210547"/>
          <c:h val="0.74489620243847077"/>
        </c:manualLayout>
      </c:layout>
      <c:barChart>
        <c:barDir val="col"/>
        <c:grouping val="clustered"/>
        <c:varyColors val="0"/>
        <c:ser>
          <c:idx val="0"/>
          <c:order val="0"/>
          <c:tx>
            <c:strRef>
              <c:f>Sheet1!$B$1</c:f>
              <c:strCache>
                <c:ptCount val="1"/>
                <c:pt idx="0">
                  <c:v>Point</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Sheet1!$A$2:$A$19</c:f>
              <c:numCache>
                <c:formatCode>General</c:formatCode>
                <c:ptCount val="18"/>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numCache>
            </c:numRef>
          </c:cat>
          <c:val>
            <c:numRef>
              <c:f>Sheet1!$B$2:$B$19</c:f>
              <c:numCache>
                <c:formatCode>General</c:formatCode>
                <c:ptCount val="18"/>
                <c:pt idx="0">
                  <c:v>25</c:v>
                </c:pt>
                <c:pt idx="1">
                  <c:v>25</c:v>
                </c:pt>
                <c:pt idx="2">
                  <c:v>50</c:v>
                </c:pt>
                <c:pt idx="3">
                  <c:v>30</c:v>
                </c:pt>
                <c:pt idx="4">
                  <c:v>50</c:v>
                </c:pt>
                <c:pt idx="5">
                  <c:v>50</c:v>
                </c:pt>
                <c:pt idx="6">
                  <c:v>50</c:v>
                </c:pt>
                <c:pt idx="7">
                  <c:v>50</c:v>
                </c:pt>
                <c:pt idx="8">
                  <c:v>50</c:v>
                </c:pt>
                <c:pt idx="9">
                  <c:v>75</c:v>
                </c:pt>
                <c:pt idx="10">
                  <c:v>75</c:v>
                </c:pt>
                <c:pt idx="11">
                  <c:v>100</c:v>
                </c:pt>
                <c:pt idx="12">
                  <c:v>100</c:v>
                </c:pt>
                <c:pt idx="13">
                  <c:v>100</c:v>
                </c:pt>
                <c:pt idx="14">
                  <c:v>100</c:v>
                </c:pt>
                <c:pt idx="15">
                  <c:v>50</c:v>
                </c:pt>
                <c:pt idx="16">
                  <c:v>50</c:v>
                </c:pt>
                <c:pt idx="17">
                  <c:v>50</c:v>
                </c:pt>
              </c:numCache>
            </c:numRef>
          </c:val>
          <c:extLst>
            <c:ext xmlns:c16="http://schemas.microsoft.com/office/drawing/2014/chart" uri="{C3380CC4-5D6E-409C-BE32-E72D297353CC}">
              <c16:uniqueId val="{00000000-04E0-40EF-A60F-5BDD9F2E3E38}"/>
            </c:ext>
          </c:extLst>
        </c:ser>
        <c:ser>
          <c:idx val="1"/>
          <c:order val="1"/>
          <c:tx>
            <c:strRef>
              <c:f>Sheet1!$C$1</c:f>
              <c:strCache>
                <c:ptCount val="1"/>
                <c:pt idx="0">
                  <c:v>Gram</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0-5F7D-4BCF-8F7C-BC85F257C25A}"/>
                </c:ext>
              </c:extLst>
            </c:dLbl>
            <c:dLbl>
              <c:idx val="7"/>
              <c:delete val="1"/>
              <c:extLst>
                <c:ext xmlns:c15="http://schemas.microsoft.com/office/drawing/2012/chart" uri="{CE6537A1-D6FC-4f65-9D91-7224C49458BB}"/>
                <c:ext xmlns:c16="http://schemas.microsoft.com/office/drawing/2014/chart" uri="{C3380CC4-5D6E-409C-BE32-E72D297353CC}">
                  <c16:uniqueId val="{00000001-5F7D-4BCF-8F7C-BC85F257C25A}"/>
                </c:ext>
              </c:extLst>
            </c:dLbl>
            <c:dLbl>
              <c:idx val="8"/>
              <c:delete val="1"/>
              <c:extLst>
                <c:ext xmlns:c15="http://schemas.microsoft.com/office/drawing/2012/chart" uri="{CE6537A1-D6FC-4f65-9D91-7224C49458BB}"/>
                <c:ext xmlns:c16="http://schemas.microsoft.com/office/drawing/2014/chart" uri="{C3380CC4-5D6E-409C-BE32-E72D297353CC}">
                  <c16:uniqueId val="{00000002-5F7D-4BCF-8F7C-BC85F257C25A}"/>
                </c:ext>
              </c:extLst>
            </c:dLbl>
            <c:dLbl>
              <c:idx val="9"/>
              <c:delete val="1"/>
              <c:extLst>
                <c:ext xmlns:c15="http://schemas.microsoft.com/office/drawing/2012/chart" uri="{CE6537A1-D6FC-4f65-9D91-7224C49458BB}"/>
                <c:ext xmlns:c16="http://schemas.microsoft.com/office/drawing/2014/chart" uri="{C3380CC4-5D6E-409C-BE32-E72D297353CC}">
                  <c16:uniqueId val="{00000003-5F7D-4BCF-8F7C-BC85F257C25A}"/>
                </c:ext>
              </c:extLst>
            </c:dLbl>
            <c:dLbl>
              <c:idx val="12"/>
              <c:delete val="1"/>
              <c:extLst>
                <c:ext xmlns:c15="http://schemas.microsoft.com/office/drawing/2012/chart" uri="{CE6537A1-D6FC-4f65-9D91-7224C49458BB}"/>
                <c:ext xmlns:c16="http://schemas.microsoft.com/office/drawing/2014/chart" uri="{C3380CC4-5D6E-409C-BE32-E72D297353CC}">
                  <c16:uniqueId val="{00000004-5F7D-4BCF-8F7C-BC85F257C25A}"/>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Sheet1!$A$2:$A$19</c:f>
              <c:numCache>
                <c:formatCode>General</c:formatCode>
                <c:ptCount val="18"/>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numCache>
            </c:numRef>
          </c:cat>
          <c:val>
            <c:numRef>
              <c:f>Sheet1!$C$2:$C$19</c:f>
              <c:numCache>
                <c:formatCode>General</c:formatCode>
                <c:ptCount val="18"/>
                <c:pt idx="1">
                  <c:v>190</c:v>
                </c:pt>
                <c:pt idx="2">
                  <c:v>200</c:v>
                </c:pt>
                <c:pt idx="3">
                  <c:v>190</c:v>
                </c:pt>
                <c:pt idx="4">
                  <c:v>300</c:v>
                </c:pt>
                <c:pt idx="5">
                  <c:v>300</c:v>
                </c:pt>
                <c:pt idx="6">
                  <c:v>220</c:v>
                </c:pt>
                <c:pt idx="7">
                  <c:v>350</c:v>
                </c:pt>
                <c:pt idx="8">
                  <c:v>600</c:v>
                </c:pt>
                <c:pt idx="9">
                  <c:v>260</c:v>
                </c:pt>
                <c:pt idx="10">
                  <c:v>575</c:v>
                </c:pt>
                <c:pt idx="11">
                  <c:v>500</c:v>
                </c:pt>
                <c:pt idx="12">
                  <c:v>650</c:v>
                </c:pt>
                <c:pt idx="13">
                  <c:v>600</c:v>
                </c:pt>
                <c:pt idx="14">
                  <c:v>450</c:v>
                </c:pt>
                <c:pt idx="15">
                  <c:v>400</c:v>
                </c:pt>
                <c:pt idx="16">
                  <c:v>325</c:v>
                </c:pt>
                <c:pt idx="17">
                  <c:v>250</c:v>
                </c:pt>
              </c:numCache>
            </c:numRef>
          </c:val>
          <c:extLst>
            <c:ext xmlns:c16="http://schemas.microsoft.com/office/drawing/2014/chart" uri="{C3380CC4-5D6E-409C-BE32-E72D297353CC}">
              <c16:uniqueId val="{00000002-04E0-40EF-A60F-5BDD9F2E3E38}"/>
            </c:ext>
          </c:extLst>
        </c:ser>
        <c:dLbls>
          <c:showLegendKey val="0"/>
          <c:showVal val="1"/>
          <c:showCatName val="0"/>
          <c:showSerName val="0"/>
          <c:showPercent val="0"/>
          <c:showBubbleSize val="0"/>
        </c:dLbls>
        <c:gapWidth val="150"/>
        <c:axId val="-2102714328"/>
        <c:axId val="-2102845512"/>
      </c:barChart>
      <c:catAx>
        <c:axId val="-2102714328"/>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02845512"/>
        <c:crosses val="autoZero"/>
        <c:auto val="1"/>
        <c:lblAlgn val="ctr"/>
        <c:lblOffset val="100"/>
        <c:noMultiLvlLbl val="0"/>
      </c:catAx>
      <c:valAx>
        <c:axId val="-2102845512"/>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US" dirty="0"/>
                  <a:t>Median price ($)</a:t>
                </a:r>
              </a:p>
            </c:rich>
          </c:tx>
          <c:layout>
            <c:manualLayout>
              <c:xMode val="edge"/>
              <c:yMode val="edge"/>
              <c:x val="5.0473548343678678E-4"/>
              <c:y val="0.22681193456620688"/>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02714328"/>
        <c:crosses val="autoZero"/>
        <c:crossBetween val="between"/>
      </c:valAx>
      <c:spPr>
        <a:noFill/>
        <a:ln w="25400">
          <a:noFill/>
        </a:ln>
        <a:effectLst/>
      </c:spPr>
    </c:plotArea>
    <c:legend>
      <c:legendPos val="b"/>
      <c:layout>
        <c:manualLayout>
          <c:xMode val="edge"/>
          <c:yMode val="edge"/>
          <c:x val="0.43354956777191844"/>
          <c:y val="0.91264730478857825"/>
          <c:w val="0.13290086445616317"/>
          <c:h val="8.735269521142161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itchFamily="34" charset="0"/>
          <a:cs typeface="Arial"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615114904530063E-2"/>
          <c:y val="2.7536821798230901E-2"/>
          <c:w val="0.89695241529923264"/>
          <c:h val="0.73465716163468264"/>
        </c:manualLayout>
      </c:layout>
      <c:barChart>
        <c:barDir val="col"/>
        <c:grouping val="percentStacked"/>
        <c:varyColors val="0"/>
        <c:ser>
          <c:idx val="0"/>
          <c:order val="0"/>
          <c:tx>
            <c:strRef>
              <c:f>Sheet1!$A$2</c:f>
              <c:strCache>
                <c:ptCount val="1"/>
                <c:pt idx="0">
                  <c:v>High</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Sheet1!$B$1:$R$1</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Sheet1!$B$2:$R$2</c:f>
              <c:numCache>
                <c:formatCode>General</c:formatCode>
                <c:ptCount val="17"/>
                <c:pt idx="0">
                  <c:v>74</c:v>
                </c:pt>
                <c:pt idx="1">
                  <c:v>40</c:v>
                </c:pt>
                <c:pt idx="2">
                  <c:v>49</c:v>
                </c:pt>
                <c:pt idx="3">
                  <c:v>65</c:v>
                </c:pt>
                <c:pt idx="4">
                  <c:v>46</c:v>
                </c:pt>
                <c:pt idx="5">
                  <c:v>52</c:v>
                </c:pt>
                <c:pt idx="6">
                  <c:v>52</c:v>
                </c:pt>
                <c:pt idx="7">
                  <c:v>36</c:v>
                </c:pt>
                <c:pt idx="8">
                  <c:v>46</c:v>
                </c:pt>
                <c:pt idx="9">
                  <c:v>43</c:v>
                </c:pt>
                <c:pt idx="10">
                  <c:v>35</c:v>
                </c:pt>
                <c:pt idx="11">
                  <c:v>40</c:v>
                </c:pt>
                <c:pt idx="12">
                  <c:v>50</c:v>
                </c:pt>
                <c:pt idx="13">
                  <c:v>57</c:v>
                </c:pt>
                <c:pt idx="14">
                  <c:v>40</c:v>
                </c:pt>
                <c:pt idx="15">
                  <c:v>22</c:v>
                </c:pt>
                <c:pt idx="16">
                  <c:v>32</c:v>
                </c:pt>
              </c:numCache>
            </c:numRef>
          </c:val>
          <c:extLst>
            <c:ext xmlns:c16="http://schemas.microsoft.com/office/drawing/2014/chart" uri="{C3380CC4-5D6E-409C-BE32-E72D297353CC}">
              <c16:uniqueId val="{00000001-C8F0-438E-8219-A5488F5434DC}"/>
            </c:ext>
          </c:extLst>
        </c:ser>
        <c:ser>
          <c:idx val="1"/>
          <c:order val="1"/>
          <c:tx>
            <c:strRef>
              <c:f>Sheet1!$A$3</c:f>
              <c:strCache>
                <c:ptCount val="1"/>
                <c:pt idx="0">
                  <c:v>Medium</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7-325D-445A-8C2C-27D9E49CFECD}"/>
                </c:ext>
              </c:extLst>
            </c:dLbl>
            <c:dLbl>
              <c:idx val="7"/>
              <c:delete val="1"/>
              <c:extLst>
                <c:ext xmlns:c15="http://schemas.microsoft.com/office/drawing/2012/chart" uri="{CE6537A1-D6FC-4f65-9D91-7224C49458BB}"/>
                <c:ext xmlns:c16="http://schemas.microsoft.com/office/drawing/2014/chart" uri="{C3380CC4-5D6E-409C-BE32-E72D297353CC}">
                  <c16:uniqueId val="{0000000A-325D-445A-8C2C-27D9E49CFECD}"/>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Sheet1!$B$1:$R$1</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Sheet1!$B$3:$R$3</c:f>
              <c:numCache>
                <c:formatCode>General</c:formatCode>
                <c:ptCount val="17"/>
                <c:pt idx="0">
                  <c:v>14</c:v>
                </c:pt>
                <c:pt idx="1">
                  <c:v>33</c:v>
                </c:pt>
                <c:pt idx="2">
                  <c:v>34</c:v>
                </c:pt>
                <c:pt idx="3">
                  <c:v>23</c:v>
                </c:pt>
                <c:pt idx="4">
                  <c:v>32</c:v>
                </c:pt>
                <c:pt idx="5">
                  <c:v>33</c:v>
                </c:pt>
                <c:pt idx="6">
                  <c:v>22</c:v>
                </c:pt>
                <c:pt idx="7">
                  <c:v>23</c:v>
                </c:pt>
                <c:pt idx="8">
                  <c:v>21</c:v>
                </c:pt>
                <c:pt idx="9">
                  <c:v>24</c:v>
                </c:pt>
                <c:pt idx="10">
                  <c:v>33</c:v>
                </c:pt>
                <c:pt idx="11">
                  <c:v>30</c:v>
                </c:pt>
                <c:pt idx="12">
                  <c:v>27</c:v>
                </c:pt>
                <c:pt idx="13">
                  <c:v>25</c:v>
                </c:pt>
                <c:pt idx="14">
                  <c:v>33</c:v>
                </c:pt>
                <c:pt idx="15">
                  <c:v>44</c:v>
                </c:pt>
                <c:pt idx="16">
                  <c:v>38</c:v>
                </c:pt>
              </c:numCache>
            </c:numRef>
          </c:val>
          <c:extLst>
            <c:ext xmlns:c16="http://schemas.microsoft.com/office/drawing/2014/chart" uri="{C3380CC4-5D6E-409C-BE32-E72D297353CC}">
              <c16:uniqueId val="{00000002-C8F0-438E-8219-A5488F5434DC}"/>
            </c:ext>
          </c:extLst>
        </c:ser>
        <c:ser>
          <c:idx val="2"/>
          <c:order val="2"/>
          <c:tx>
            <c:strRef>
              <c:f>Sheet1!$A$4</c:f>
              <c:strCache>
                <c:ptCount val="1"/>
                <c:pt idx="0">
                  <c:v>Low</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962A-4480-832C-2F0FF321F5DC}"/>
                </c:ext>
              </c:extLst>
            </c:dLbl>
            <c:dLbl>
              <c:idx val="1"/>
              <c:delete val="1"/>
              <c:extLst>
                <c:ext xmlns:c15="http://schemas.microsoft.com/office/drawing/2012/chart" uri="{CE6537A1-D6FC-4f65-9D91-7224C49458BB}"/>
                <c:ext xmlns:c16="http://schemas.microsoft.com/office/drawing/2014/chart" uri="{C3380CC4-5D6E-409C-BE32-E72D297353CC}">
                  <c16:uniqueId val="{00000001-325D-445A-8C2C-27D9E49CFECD}"/>
                </c:ext>
              </c:extLst>
            </c:dLbl>
            <c:dLbl>
              <c:idx val="2"/>
              <c:delete val="1"/>
              <c:extLst>
                <c:ext xmlns:c15="http://schemas.microsoft.com/office/drawing/2012/chart" uri="{CE6537A1-D6FC-4f65-9D91-7224C49458BB}"/>
                <c:ext xmlns:c16="http://schemas.microsoft.com/office/drawing/2014/chart" uri="{C3380CC4-5D6E-409C-BE32-E72D297353CC}">
                  <c16:uniqueId val="{00000003-325D-445A-8C2C-27D9E49CFECD}"/>
                </c:ext>
              </c:extLst>
            </c:dLbl>
            <c:dLbl>
              <c:idx val="3"/>
              <c:delete val="1"/>
              <c:extLst>
                <c:ext xmlns:c15="http://schemas.microsoft.com/office/drawing/2012/chart" uri="{CE6537A1-D6FC-4f65-9D91-7224C49458BB}"/>
                <c:ext xmlns:c16="http://schemas.microsoft.com/office/drawing/2014/chart" uri="{C3380CC4-5D6E-409C-BE32-E72D297353CC}">
                  <c16:uniqueId val="{00000005-325D-445A-8C2C-27D9E49CFECD}"/>
                </c:ext>
              </c:extLst>
            </c:dLbl>
            <c:dLbl>
              <c:idx val="4"/>
              <c:delete val="1"/>
              <c:extLst>
                <c:ext xmlns:c15="http://schemas.microsoft.com/office/drawing/2012/chart" uri="{CE6537A1-D6FC-4f65-9D91-7224C49458BB}"/>
                <c:ext xmlns:c16="http://schemas.microsoft.com/office/drawing/2014/chart" uri="{C3380CC4-5D6E-409C-BE32-E72D297353CC}">
                  <c16:uniqueId val="{00000000-D4A0-49AA-ADC2-859FA228A10D}"/>
                </c:ext>
              </c:extLst>
            </c:dLbl>
            <c:dLbl>
              <c:idx val="5"/>
              <c:delete val="1"/>
              <c:extLst>
                <c:ext xmlns:c15="http://schemas.microsoft.com/office/drawing/2012/chart" uri="{CE6537A1-D6FC-4f65-9D91-7224C49458BB}"/>
                <c:ext xmlns:c16="http://schemas.microsoft.com/office/drawing/2014/chart" uri="{C3380CC4-5D6E-409C-BE32-E72D297353CC}">
                  <c16:uniqueId val="{00000006-325D-445A-8C2C-27D9E49CFECD}"/>
                </c:ext>
              </c:extLst>
            </c:dLbl>
            <c:dLbl>
              <c:idx val="6"/>
              <c:delete val="1"/>
              <c:extLst>
                <c:ext xmlns:c15="http://schemas.microsoft.com/office/drawing/2012/chart" uri="{CE6537A1-D6FC-4f65-9D91-7224C49458BB}"/>
                <c:ext xmlns:c16="http://schemas.microsoft.com/office/drawing/2014/chart" uri="{C3380CC4-5D6E-409C-BE32-E72D297353CC}">
                  <c16:uniqueId val="{00000008-325D-445A-8C2C-27D9E49CFECD}"/>
                </c:ext>
              </c:extLst>
            </c:dLbl>
            <c:dLbl>
              <c:idx val="7"/>
              <c:delete val="1"/>
              <c:extLst>
                <c:ext xmlns:c15="http://schemas.microsoft.com/office/drawing/2012/chart" uri="{CE6537A1-D6FC-4f65-9D91-7224C49458BB}"/>
                <c:ext xmlns:c16="http://schemas.microsoft.com/office/drawing/2014/chart" uri="{C3380CC4-5D6E-409C-BE32-E72D297353CC}">
                  <c16:uniqueId val="{0000000B-325D-445A-8C2C-27D9E49CFECD}"/>
                </c:ext>
              </c:extLst>
            </c:dLbl>
            <c:dLbl>
              <c:idx val="9"/>
              <c:delete val="1"/>
              <c:extLst>
                <c:ext xmlns:c15="http://schemas.microsoft.com/office/drawing/2012/chart" uri="{CE6537A1-D6FC-4f65-9D91-7224C49458BB}"/>
                <c:ext xmlns:c16="http://schemas.microsoft.com/office/drawing/2014/chart" uri="{C3380CC4-5D6E-409C-BE32-E72D297353CC}">
                  <c16:uniqueId val="{00000002-962A-4480-832C-2F0FF321F5DC}"/>
                </c:ext>
              </c:extLst>
            </c:dLbl>
            <c:dLbl>
              <c:idx val="10"/>
              <c:delete val="1"/>
              <c:extLst>
                <c:ext xmlns:c15="http://schemas.microsoft.com/office/drawing/2012/chart" uri="{CE6537A1-D6FC-4f65-9D91-7224C49458BB}"/>
                <c:ext xmlns:c16="http://schemas.microsoft.com/office/drawing/2014/chart" uri="{C3380CC4-5D6E-409C-BE32-E72D297353CC}">
                  <c16:uniqueId val="{0000000D-325D-445A-8C2C-27D9E49CFECD}"/>
                </c:ext>
              </c:extLst>
            </c:dLbl>
            <c:dLbl>
              <c:idx val="13"/>
              <c:delete val="1"/>
              <c:extLst>
                <c:ext xmlns:c15="http://schemas.microsoft.com/office/drawing/2012/chart" uri="{CE6537A1-D6FC-4f65-9D91-7224C49458BB}"/>
                <c:ext xmlns:c16="http://schemas.microsoft.com/office/drawing/2014/chart" uri="{C3380CC4-5D6E-409C-BE32-E72D297353CC}">
                  <c16:uniqueId val="{0000000E-325D-445A-8C2C-27D9E49CFECD}"/>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Sheet1!$B$1:$R$1</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Sheet1!$B$4:$R$4</c:f>
              <c:numCache>
                <c:formatCode>General</c:formatCode>
                <c:ptCount val="17"/>
                <c:pt idx="0">
                  <c:v>2</c:v>
                </c:pt>
                <c:pt idx="1">
                  <c:v>12</c:v>
                </c:pt>
                <c:pt idx="2">
                  <c:v>9</c:v>
                </c:pt>
                <c:pt idx="3">
                  <c:v>7</c:v>
                </c:pt>
                <c:pt idx="4">
                  <c:v>0</c:v>
                </c:pt>
                <c:pt idx="5">
                  <c:v>14</c:v>
                </c:pt>
                <c:pt idx="6">
                  <c:v>17</c:v>
                </c:pt>
                <c:pt idx="7">
                  <c:v>18</c:v>
                </c:pt>
                <c:pt idx="8">
                  <c:v>18</c:v>
                </c:pt>
                <c:pt idx="9">
                  <c:v>5</c:v>
                </c:pt>
                <c:pt idx="10">
                  <c:v>7</c:v>
                </c:pt>
                <c:pt idx="11">
                  <c:v>19</c:v>
                </c:pt>
                <c:pt idx="12">
                  <c:v>12</c:v>
                </c:pt>
                <c:pt idx="13">
                  <c:v>8</c:v>
                </c:pt>
                <c:pt idx="14">
                  <c:v>15</c:v>
                </c:pt>
                <c:pt idx="15">
                  <c:v>16</c:v>
                </c:pt>
                <c:pt idx="16">
                  <c:v>25</c:v>
                </c:pt>
              </c:numCache>
            </c:numRef>
          </c:val>
          <c:extLst>
            <c:ext xmlns:c16="http://schemas.microsoft.com/office/drawing/2014/chart" uri="{C3380CC4-5D6E-409C-BE32-E72D297353CC}">
              <c16:uniqueId val="{00000003-C8F0-438E-8219-A5488F5434DC}"/>
            </c:ext>
          </c:extLst>
        </c:ser>
        <c:ser>
          <c:idx val="3"/>
          <c:order val="3"/>
          <c:tx>
            <c:strRef>
              <c:f>Sheet1!$A$5</c:f>
              <c:strCache>
                <c:ptCount val="1"/>
                <c:pt idx="0">
                  <c:v>Fluctuates</c:v>
                </c:pt>
              </c:strCache>
            </c:strRef>
          </c:tx>
          <c:spPr>
            <a:solidFill>
              <a:schemeClr val="accent4"/>
            </a:solidFill>
            <a:ln>
              <a:no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325D-445A-8C2C-27D9E49CFECD}"/>
                </c:ext>
              </c:extLst>
            </c:dLbl>
            <c:dLbl>
              <c:idx val="2"/>
              <c:delete val="1"/>
              <c:extLst>
                <c:ext xmlns:c15="http://schemas.microsoft.com/office/drawing/2012/chart" uri="{CE6537A1-D6FC-4f65-9D91-7224C49458BB}"/>
                <c:ext xmlns:c16="http://schemas.microsoft.com/office/drawing/2014/chart" uri="{C3380CC4-5D6E-409C-BE32-E72D297353CC}">
                  <c16:uniqueId val="{00000002-325D-445A-8C2C-27D9E49CFECD}"/>
                </c:ext>
              </c:extLst>
            </c:dLbl>
            <c:dLbl>
              <c:idx val="3"/>
              <c:delete val="1"/>
              <c:extLst>
                <c:ext xmlns:c15="http://schemas.microsoft.com/office/drawing/2012/chart" uri="{CE6537A1-D6FC-4f65-9D91-7224C49458BB}"/>
                <c:ext xmlns:c16="http://schemas.microsoft.com/office/drawing/2014/chart" uri="{C3380CC4-5D6E-409C-BE32-E72D297353CC}">
                  <c16:uniqueId val="{00000004-325D-445A-8C2C-27D9E49CFECD}"/>
                </c:ext>
              </c:extLst>
            </c:dLbl>
            <c:dLbl>
              <c:idx val="5"/>
              <c:delete val="1"/>
              <c:extLst>
                <c:ext xmlns:c15="http://schemas.microsoft.com/office/drawing/2012/chart" uri="{CE6537A1-D6FC-4f65-9D91-7224C49458BB}"/>
                <c:ext xmlns:c16="http://schemas.microsoft.com/office/drawing/2014/chart" uri="{C3380CC4-5D6E-409C-BE32-E72D297353CC}">
                  <c16:uniqueId val="{00000001-962A-4480-832C-2F0FF321F5DC}"/>
                </c:ext>
              </c:extLst>
            </c:dLbl>
            <c:dLbl>
              <c:idx val="6"/>
              <c:delete val="1"/>
              <c:extLst>
                <c:ext xmlns:c15="http://schemas.microsoft.com/office/drawing/2012/chart" uri="{CE6537A1-D6FC-4f65-9D91-7224C49458BB}"/>
                <c:ext xmlns:c16="http://schemas.microsoft.com/office/drawing/2014/chart" uri="{C3380CC4-5D6E-409C-BE32-E72D297353CC}">
                  <c16:uniqueId val="{00000009-325D-445A-8C2C-27D9E49CFECD}"/>
                </c:ext>
              </c:extLst>
            </c:dLbl>
            <c:dLbl>
              <c:idx val="7"/>
              <c:delete val="1"/>
              <c:extLst>
                <c:ext xmlns:c15="http://schemas.microsoft.com/office/drawing/2012/chart" uri="{CE6537A1-D6FC-4f65-9D91-7224C49458BB}"/>
                <c:ext xmlns:c16="http://schemas.microsoft.com/office/drawing/2014/chart" uri="{C3380CC4-5D6E-409C-BE32-E72D297353CC}">
                  <c16:uniqueId val="{0000000C-325D-445A-8C2C-27D9E49CFECD}"/>
                </c:ext>
              </c:extLst>
            </c:dLbl>
            <c:dLbl>
              <c:idx val="16"/>
              <c:tx>
                <c:rich>
                  <a:bodyPr/>
                  <a:lstStyle/>
                  <a:p>
                    <a:r>
                      <a:rPr lang="en-US" dirty="0"/>
                      <a:t>*</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BB4-45B4-8BD6-BAF390AF34D7}"/>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Sheet1!$B$1:$R$1</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Sheet1!$B$5:$R$5</c:f>
              <c:numCache>
                <c:formatCode>General</c:formatCode>
                <c:ptCount val="17"/>
                <c:pt idx="0">
                  <c:v>10</c:v>
                </c:pt>
                <c:pt idx="1">
                  <c:v>14</c:v>
                </c:pt>
                <c:pt idx="2">
                  <c:v>9</c:v>
                </c:pt>
                <c:pt idx="3">
                  <c:v>7</c:v>
                </c:pt>
                <c:pt idx="4">
                  <c:v>21</c:v>
                </c:pt>
                <c:pt idx="5">
                  <c:v>0</c:v>
                </c:pt>
                <c:pt idx="6">
                  <c:v>9</c:v>
                </c:pt>
                <c:pt idx="7">
                  <c:v>23</c:v>
                </c:pt>
                <c:pt idx="8">
                  <c:v>15</c:v>
                </c:pt>
                <c:pt idx="9">
                  <c:v>27</c:v>
                </c:pt>
                <c:pt idx="10">
                  <c:v>26</c:v>
                </c:pt>
                <c:pt idx="11">
                  <c:v>11</c:v>
                </c:pt>
                <c:pt idx="12">
                  <c:v>12</c:v>
                </c:pt>
                <c:pt idx="13">
                  <c:v>10</c:v>
                </c:pt>
                <c:pt idx="14">
                  <c:v>13</c:v>
                </c:pt>
                <c:pt idx="15">
                  <c:v>19</c:v>
                </c:pt>
                <c:pt idx="16">
                  <c:v>6</c:v>
                </c:pt>
              </c:numCache>
            </c:numRef>
          </c:val>
          <c:extLst>
            <c:ext xmlns:c16="http://schemas.microsoft.com/office/drawing/2014/chart" uri="{C3380CC4-5D6E-409C-BE32-E72D297353CC}">
              <c16:uniqueId val="{00000004-C8F0-438E-8219-A5488F5434DC}"/>
            </c:ext>
          </c:extLst>
        </c:ser>
        <c:dLbls>
          <c:showLegendKey val="0"/>
          <c:showVal val="1"/>
          <c:showCatName val="0"/>
          <c:showSerName val="0"/>
          <c:showPercent val="0"/>
          <c:showBubbleSize val="0"/>
        </c:dLbls>
        <c:gapWidth val="150"/>
        <c:overlap val="100"/>
        <c:axId val="-2101073144"/>
        <c:axId val="-2101069896"/>
      </c:barChart>
      <c:catAx>
        <c:axId val="-2101073144"/>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01069896"/>
        <c:crosses val="autoZero"/>
        <c:auto val="1"/>
        <c:lblAlgn val="ctr"/>
        <c:lblOffset val="100"/>
        <c:noMultiLvlLbl val="0"/>
      </c:catAx>
      <c:valAx>
        <c:axId val="-2101069896"/>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a:t>% of those who commented</a:t>
                </a:r>
              </a:p>
            </c:rich>
          </c:tx>
          <c:layout>
            <c:manualLayout>
              <c:xMode val="edge"/>
              <c:yMode val="edge"/>
              <c:x val="7.5648537569334593E-3"/>
              <c:y val="9.4515542640264391E-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0%" sourceLinked="1"/>
        <c:majorTickMark val="out"/>
        <c:minorTickMark val="none"/>
        <c:tickLblPos val="nextTo"/>
        <c:spPr>
          <a:noFill/>
          <a:ln w="6350" cap="flat" cmpd="sng" algn="ctr">
            <a:solidFill>
              <a:sysClr val="windowText" lastClr="000000"/>
            </a:solidFill>
            <a:prstDash val="solid"/>
            <a:round/>
          </a:ln>
          <a:effectLst/>
        </c:spPr>
        <c:txPr>
          <a:bodyPr rot="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01073144"/>
        <c:crosses val="autoZero"/>
        <c:crossBetween val="between"/>
      </c:valAx>
      <c:spPr>
        <a:noFill/>
        <a:ln>
          <a:noFill/>
        </a:ln>
        <a:effectLst/>
      </c:spPr>
    </c:plotArea>
    <c:legend>
      <c:legendPos val="b"/>
      <c:layout>
        <c:manualLayout>
          <c:xMode val="edge"/>
          <c:yMode val="edge"/>
          <c:x val="0.28936770426721053"/>
          <c:y val="0.91069491096410515"/>
          <c:w val="0.36980552570339315"/>
          <c:h val="8.061683709574316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itchFamily="34" charset="0"/>
          <a:cs typeface="Arial" pitchFamily="34" charset="0"/>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025959083881639"/>
          <c:y val="5.48339418466589E-2"/>
          <c:w val="0.89285873512386293"/>
          <c:h val="0.6998843941404792"/>
        </c:manualLayout>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16"/>
              <c:tx>
                <c:rich>
                  <a:bodyPr/>
                  <a:lstStyle/>
                  <a:p>
                    <a:fld id="{5568BC5A-25EB-422B-B54E-AFFE88C87133}"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1CC-47CF-96B3-AA544B2035D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Sheet1!$B$1:$R$1</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Sheet1!$B$2:$R$2</c:f>
              <c:numCache>
                <c:formatCode>General</c:formatCode>
                <c:ptCount val="17"/>
                <c:pt idx="0">
                  <c:v>58</c:v>
                </c:pt>
                <c:pt idx="1">
                  <c:v>33</c:v>
                </c:pt>
                <c:pt idx="2">
                  <c:v>36</c:v>
                </c:pt>
                <c:pt idx="3">
                  <c:v>19</c:v>
                </c:pt>
                <c:pt idx="4">
                  <c:v>37</c:v>
                </c:pt>
                <c:pt idx="5">
                  <c:v>59</c:v>
                </c:pt>
                <c:pt idx="6">
                  <c:v>39</c:v>
                </c:pt>
                <c:pt idx="7">
                  <c:v>46</c:v>
                </c:pt>
                <c:pt idx="8">
                  <c:v>32</c:v>
                </c:pt>
                <c:pt idx="9">
                  <c:v>29</c:v>
                </c:pt>
                <c:pt idx="10">
                  <c:v>47</c:v>
                </c:pt>
                <c:pt idx="11">
                  <c:v>50</c:v>
                </c:pt>
                <c:pt idx="12">
                  <c:v>46</c:v>
                </c:pt>
                <c:pt idx="13">
                  <c:v>63</c:v>
                </c:pt>
                <c:pt idx="14">
                  <c:v>61</c:v>
                </c:pt>
                <c:pt idx="15">
                  <c:v>52</c:v>
                </c:pt>
                <c:pt idx="16">
                  <c:v>85</c:v>
                </c:pt>
              </c:numCache>
            </c:numRef>
          </c:val>
          <c:extLst>
            <c:ext xmlns:c16="http://schemas.microsoft.com/office/drawing/2014/chart" uri="{C3380CC4-5D6E-409C-BE32-E72D297353CC}">
              <c16:uniqueId val="{00000001-4080-4480-9E2B-600F4B2AC2EF}"/>
            </c:ext>
          </c:extLst>
        </c:ser>
        <c:ser>
          <c:idx val="1"/>
          <c:order val="1"/>
          <c:tx>
            <c:strRef>
              <c:f>Sheet1!$A$3</c:f>
              <c:strCache>
                <c:ptCount val="1"/>
                <c:pt idx="0">
                  <c:v>Easy</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7"/>
              <c:delete val="1"/>
              <c:extLst>
                <c:ext xmlns:c15="http://schemas.microsoft.com/office/drawing/2012/chart" uri="{CE6537A1-D6FC-4f65-9D91-7224C49458BB}"/>
                <c:ext xmlns:c16="http://schemas.microsoft.com/office/drawing/2014/chart" uri="{C3380CC4-5D6E-409C-BE32-E72D297353CC}">
                  <c16:uniqueId val="{00000005-F4FA-42B6-B172-2CD8A695EB5A}"/>
                </c:ext>
              </c:extLst>
            </c:dLbl>
            <c:dLbl>
              <c:idx val="16"/>
              <c:tx>
                <c:rich>
                  <a:bodyPr/>
                  <a:lstStyle/>
                  <a:p>
                    <a:fld id="{7421F784-57D0-46F0-8B73-7E24A2E9D947}"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1CC-47CF-96B3-AA544B2035D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Sheet1!$B$1:$R$1</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Sheet1!$B$3:$R$3</c:f>
              <c:numCache>
                <c:formatCode>General</c:formatCode>
                <c:ptCount val="17"/>
                <c:pt idx="0">
                  <c:v>28</c:v>
                </c:pt>
                <c:pt idx="1">
                  <c:v>52</c:v>
                </c:pt>
                <c:pt idx="2">
                  <c:v>44</c:v>
                </c:pt>
                <c:pt idx="3">
                  <c:v>53</c:v>
                </c:pt>
                <c:pt idx="4">
                  <c:v>44</c:v>
                </c:pt>
                <c:pt idx="5">
                  <c:v>27</c:v>
                </c:pt>
                <c:pt idx="6">
                  <c:v>48</c:v>
                </c:pt>
                <c:pt idx="7">
                  <c:v>23</c:v>
                </c:pt>
                <c:pt idx="8">
                  <c:v>53</c:v>
                </c:pt>
                <c:pt idx="9">
                  <c:v>58</c:v>
                </c:pt>
                <c:pt idx="10">
                  <c:v>43</c:v>
                </c:pt>
                <c:pt idx="11">
                  <c:v>41</c:v>
                </c:pt>
                <c:pt idx="12">
                  <c:v>47</c:v>
                </c:pt>
                <c:pt idx="13">
                  <c:v>36</c:v>
                </c:pt>
                <c:pt idx="14">
                  <c:v>34</c:v>
                </c:pt>
                <c:pt idx="15">
                  <c:v>45</c:v>
                </c:pt>
                <c:pt idx="16">
                  <c:v>11</c:v>
                </c:pt>
              </c:numCache>
            </c:numRef>
          </c:val>
          <c:extLst>
            <c:ext xmlns:c16="http://schemas.microsoft.com/office/drawing/2014/chart" uri="{C3380CC4-5D6E-409C-BE32-E72D297353CC}">
              <c16:uniqueId val="{00000003-4080-4480-9E2B-600F4B2AC2EF}"/>
            </c:ext>
          </c:extLst>
        </c:ser>
        <c:ser>
          <c:idx val="2"/>
          <c:order val="2"/>
          <c:tx>
            <c:strRef>
              <c:f>Sheet1!$A$4</c:f>
              <c:strCache>
                <c:ptCount val="1"/>
                <c:pt idx="0">
                  <c:v>Difficult</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0-F4FA-42B6-B172-2CD8A695EB5A}"/>
                </c:ext>
              </c:extLst>
            </c:dLbl>
            <c:dLbl>
              <c:idx val="2"/>
              <c:delete val="1"/>
              <c:extLst>
                <c:ext xmlns:c15="http://schemas.microsoft.com/office/drawing/2012/chart" uri="{CE6537A1-D6FC-4f65-9D91-7224C49458BB}"/>
                <c:ext xmlns:c16="http://schemas.microsoft.com/office/drawing/2014/chart" uri="{C3380CC4-5D6E-409C-BE32-E72D297353CC}">
                  <c16:uniqueId val="{00000001-F4FA-42B6-B172-2CD8A695EB5A}"/>
                </c:ext>
              </c:extLst>
            </c:dLbl>
            <c:dLbl>
              <c:idx val="4"/>
              <c:delete val="1"/>
              <c:extLst>
                <c:ext xmlns:c15="http://schemas.microsoft.com/office/drawing/2012/chart" uri="{CE6537A1-D6FC-4f65-9D91-7224C49458BB}"/>
                <c:ext xmlns:c16="http://schemas.microsoft.com/office/drawing/2014/chart" uri="{C3380CC4-5D6E-409C-BE32-E72D297353CC}">
                  <c16:uniqueId val="{00000002-F4FA-42B6-B172-2CD8A695EB5A}"/>
                </c:ext>
              </c:extLst>
            </c:dLbl>
            <c:dLbl>
              <c:idx val="5"/>
              <c:delete val="1"/>
              <c:extLst>
                <c:ext xmlns:c15="http://schemas.microsoft.com/office/drawing/2012/chart" uri="{CE6537A1-D6FC-4f65-9D91-7224C49458BB}"/>
                <c:ext xmlns:c16="http://schemas.microsoft.com/office/drawing/2014/chart" uri="{C3380CC4-5D6E-409C-BE32-E72D297353CC}">
                  <c16:uniqueId val="{00000003-F4FA-42B6-B172-2CD8A695EB5A}"/>
                </c:ext>
              </c:extLst>
            </c:dLbl>
            <c:dLbl>
              <c:idx val="6"/>
              <c:delete val="1"/>
              <c:extLst>
                <c:ext xmlns:c15="http://schemas.microsoft.com/office/drawing/2012/chart" uri="{CE6537A1-D6FC-4f65-9D91-7224C49458BB}"/>
                <c:ext xmlns:c16="http://schemas.microsoft.com/office/drawing/2014/chart" uri="{C3380CC4-5D6E-409C-BE32-E72D297353CC}">
                  <c16:uniqueId val="{00000004-F4FA-42B6-B172-2CD8A695EB5A}"/>
                </c:ext>
              </c:extLst>
            </c:dLbl>
            <c:dLbl>
              <c:idx val="7"/>
              <c:delete val="1"/>
              <c:extLst>
                <c:ext xmlns:c15="http://schemas.microsoft.com/office/drawing/2012/chart" uri="{CE6537A1-D6FC-4f65-9D91-7224C49458BB}"/>
                <c:ext xmlns:c16="http://schemas.microsoft.com/office/drawing/2014/chart" uri="{C3380CC4-5D6E-409C-BE32-E72D297353CC}">
                  <c16:uniqueId val="{00000006-F4FA-42B6-B172-2CD8A695EB5A}"/>
                </c:ext>
              </c:extLst>
            </c:dLbl>
            <c:dLbl>
              <c:idx val="8"/>
              <c:delete val="1"/>
              <c:extLst>
                <c:ext xmlns:c15="http://schemas.microsoft.com/office/drawing/2012/chart" uri="{CE6537A1-D6FC-4f65-9D91-7224C49458BB}"/>
                <c:ext xmlns:c16="http://schemas.microsoft.com/office/drawing/2014/chart" uri="{C3380CC4-5D6E-409C-BE32-E72D297353CC}">
                  <c16:uniqueId val="{00000007-F4FA-42B6-B172-2CD8A695EB5A}"/>
                </c:ext>
              </c:extLst>
            </c:dLbl>
            <c:dLbl>
              <c:idx val="9"/>
              <c:delete val="1"/>
              <c:extLst>
                <c:ext xmlns:c15="http://schemas.microsoft.com/office/drawing/2012/chart" uri="{CE6537A1-D6FC-4f65-9D91-7224C49458BB}"/>
                <c:ext xmlns:c16="http://schemas.microsoft.com/office/drawing/2014/chart" uri="{C3380CC4-5D6E-409C-BE32-E72D297353CC}">
                  <c16:uniqueId val="{00000008-F4FA-42B6-B172-2CD8A695EB5A}"/>
                </c:ext>
              </c:extLst>
            </c:dLbl>
            <c:dLbl>
              <c:idx val="10"/>
              <c:delete val="1"/>
              <c:extLst>
                <c:ext xmlns:c15="http://schemas.microsoft.com/office/drawing/2012/chart" uri="{CE6537A1-D6FC-4f65-9D91-7224C49458BB}"/>
                <c:ext xmlns:c16="http://schemas.microsoft.com/office/drawing/2014/chart" uri="{C3380CC4-5D6E-409C-BE32-E72D297353CC}">
                  <c16:uniqueId val="{00000009-F4FA-42B6-B172-2CD8A695EB5A}"/>
                </c:ext>
              </c:extLst>
            </c:dLbl>
            <c:dLbl>
              <c:idx val="11"/>
              <c:delete val="1"/>
              <c:extLst>
                <c:ext xmlns:c15="http://schemas.microsoft.com/office/drawing/2012/chart" uri="{CE6537A1-D6FC-4f65-9D91-7224C49458BB}"/>
                <c:ext xmlns:c16="http://schemas.microsoft.com/office/drawing/2014/chart" uri="{C3380CC4-5D6E-409C-BE32-E72D297353CC}">
                  <c16:uniqueId val="{0000000A-F4FA-42B6-B172-2CD8A695EB5A}"/>
                </c:ext>
              </c:extLst>
            </c:dLbl>
            <c:dLbl>
              <c:idx val="12"/>
              <c:delete val="1"/>
              <c:extLst>
                <c:ext xmlns:c15="http://schemas.microsoft.com/office/drawing/2012/chart" uri="{CE6537A1-D6FC-4f65-9D91-7224C49458BB}"/>
                <c:ext xmlns:c16="http://schemas.microsoft.com/office/drawing/2014/chart" uri="{C3380CC4-5D6E-409C-BE32-E72D297353CC}">
                  <c16:uniqueId val="{0000000B-F4FA-42B6-B172-2CD8A695EB5A}"/>
                </c:ext>
              </c:extLst>
            </c:dLbl>
            <c:dLbl>
              <c:idx val="13"/>
              <c:delete val="1"/>
              <c:extLst>
                <c:ext xmlns:c15="http://schemas.microsoft.com/office/drawing/2012/chart" uri="{CE6537A1-D6FC-4f65-9D91-7224C49458BB}"/>
                <c:ext xmlns:c16="http://schemas.microsoft.com/office/drawing/2014/chart" uri="{C3380CC4-5D6E-409C-BE32-E72D297353CC}">
                  <c16:uniqueId val="{00000000-6D49-474B-8644-7F94AF070044}"/>
                </c:ext>
              </c:extLst>
            </c:dLbl>
            <c:dLbl>
              <c:idx val="14"/>
              <c:delete val="1"/>
              <c:extLst>
                <c:ext xmlns:c15="http://schemas.microsoft.com/office/drawing/2012/chart" uri="{CE6537A1-D6FC-4f65-9D91-7224C49458BB}"/>
                <c:ext xmlns:c16="http://schemas.microsoft.com/office/drawing/2014/chart" uri="{C3380CC4-5D6E-409C-BE32-E72D297353CC}">
                  <c16:uniqueId val="{00000001-6D49-474B-8644-7F94AF070044}"/>
                </c:ext>
              </c:extLst>
            </c:dLbl>
            <c:dLbl>
              <c:idx val="15"/>
              <c:delete val="1"/>
              <c:extLst>
                <c:ext xmlns:c15="http://schemas.microsoft.com/office/drawing/2012/chart" uri="{CE6537A1-D6FC-4f65-9D91-7224C49458BB}"/>
                <c:ext xmlns:c16="http://schemas.microsoft.com/office/drawing/2014/chart" uri="{C3380CC4-5D6E-409C-BE32-E72D297353CC}">
                  <c16:uniqueId val="{00000002-6D49-474B-8644-7F94AF070044}"/>
                </c:ext>
              </c:extLst>
            </c:dLbl>
            <c:dLbl>
              <c:idx val="16"/>
              <c:delete val="1"/>
              <c:extLst>
                <c:ext xmlns:c15="http://schemas.microsoft.com/office/drawing/2012/chart" uri="{CE6537A1-D6FC-4f65-9D91-7224C49458BB}"/>
                <c:ext xmlns:c16="http://schemas.microsoft.com/office/drawing/2014/chart" uri="{C3380CC4-5D6E-409C-BE32-E72D297353CC}">
                  <c16:uniqueId val="{00000003-6D49-474B-8644-7F94AF070044}"/>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Sheet1!$B$1:$R$1</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Sheet1!$B$4:$R$4</c:f>
              <c:numCache>
                <c:formatCode>General</c:formatCode>
                <c:ptCount val="17"/>
                <c:pt idx="0">
                  <c:v>14</c:v>
                </c:pt>
                <c:pt idx="1">
                  <c:v>11</c:v>
                </c:pt>
                <c:pt idx="2">
                  <c:v>14</c:v>
                </c:pt>
                <c:pt idx="3">
                  <c:v>25</c:v>
                </c:pt>
                <c:pt idx="4">
                  <c:v>15</c:v>
                </c:pt>
                <c:pt idx="5">
                  <c:v>9</c:v>
                </c:pt>
                <c:pt idx="6">
                  <c:v>9</c:v>
                </c:pt>
                <c:pt idx="7">
                  <c:v>18</c:v>
                </c:pt>
                <c:pt idx="8">
                  <c:v>13</c:v>
                </c:pt>
                <c:pt idx="9">
                  <c:v>13</c:v>
                </c:pt>
                <c:pt idx="10">
                  <c:v>11</c:v>
                </c:pt>
                <c:pt idx="11">
                  <c:v>9</c:v>
                </c:pt>
                <c:pt idx="12">
                  <c:v>7</c:v>
                </c:pt>
                <c:pt idx="13">
                  <c:v>1</c:v>
                </c:pt>
                <c:pt idx="14">
                  <c:v>5</c:v>
                </c:pt>
                <c:pt idx="15">
                  <c:v>3</c:v>
                </c:pt>
                <c:pt idx="16">
                  <c:v>4</c:v>
                </c:pt>
              </c:numCache>
            </c:numRef>
          </c:val>
          <c:extLst>
            <c:ext xmlns:c16="http://schemas.microsoft.com/office/drawing/2014/chart" uri="{C3380CC4-5D6E-409C-BE32-E72D297353CC}">
              <c16:uniqueId val="{00000004-4080-4480-9E2B-600F4B2AC2EF}"/>
            </c:ext>
          </c:extLst>
        </c:ser>
        <c:ser>
          <c:idx val="3"/>
          <c:order val="3"/>
          <c:tx>
            <c:strRef>
              <c:f>Sheet1!$A$5</c:f>
              <c:strCache>
                <c:ptCount val="1"/>
                <c:pt idx="0">
                  <c:v>Very Difficult</c:v>
                </c:pt>
              </c:strCache>
            </c:strRef>
          </c:tx>
          <c:spPr>
            <a:solidFill>
              <a:schemeClr val="accent4"/>
            </a:solidFill>
            <a:ln>
              <a:noFill/>
            </a:ln>
            <a:effectLst>
              <a:outerShdw blurRad="50800" dist="38100" dir="2700000" algn="tl" rotWithShape="0">
                <a:prstClr val="black">
                  <a:alpha val="40000"/>
                </a:prstClr>
              </a:outerShdw>
            </a:effectLst>
          </c:spPr>
          <c:invertIfNegative val="0"/>
          <c:dLbls>
            <c:delete val="1"/>
          </c:dLbls>
          <c:cat>
            <c:numRef>
              <c:f>Sheet1!$B$1:$R$1</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Sheet1!$B$5:$R$5</c:f>
              <c:numCache>
                <c:formatCode>General</c:formatCode>
                <c:ptCount val="17"/>
                <c:pt idx="1">
                  <c:v>4</c:v>
                </c:pt>
                <c:pt idx="2">
                  <c:v>6</c:v>
                </c:pt>
                <c:pt idx="3">
                  <c:v>3</c:v>
                </c:pt>
                <c:pt idx="4">
                  <c:v>4</c:v>
                </c:pt>
                <c:pt idx="5">
                  <c:v>5</c:v>
                </c:pt>
                <c:pt idx="6">
                  <c:v>4</c:v>
                </c:pt>
                <c:pt idx="7">
                  <c:v>14</c:v>
                </c:pt>
                <c:pt idx="8">
                  <c:v>3</c:v>
                </c:pt>
                <c:pt idx="9">
                  <c:v>0</c:v>
                </c:pt>
                <c:pt idx="10">
                  <c:v>0</c:v>
                </c:pt>
                <c:pt idx="11">
                  <c:v>0</c:v>
                </c:pt>
                <c:pt idx="12">
                  <c:v>0</c:v>
                </c:pt>
                <c:pt idx="13">
                  <c:v>0</c:v>
                </c:pt>
                <c:pt idx="14">
                  <c:v>0</c:v>
                </c:pt>
                <c:pt idx="15">
                  <c:v>0</c:v>
                </c:pt>
                <c:pt idx="16">
                  <c:v>0</c:v>
                </c:pt>
              </c:numCache>
            </c:numRef>
          </c:val>
          <c:extLst>
            <c:ext xmlns:c16="http://schemas.microsoft.com/office/drawing/2014/chart" uri="{C3380CC4-5D6E-409C-BE32-E72D297353CC}">
              <c16:uniqueId val="{00000006-4080-4480-9E2B-600F4B2AC2EF}"/>
            </c:ext>
          </c:extLst>
        </c:ser>
        <c:dLbls>
          <c:showLegendKey val="0"/>
          <c:showVal val="1"/>
          <c:showCatName val="0"/>
          <c:showSerName val="0"/>
          <c:showPercent val="0"/>
          <c:showBubbleSize val="0"/>
        </c:dLbls>
        <c:gapWidth val="150"/>
        <c:overlap val="100"/>
        <c:axId val="-2102840984"/>
        <c:axId val="-2099049016"/>
      </c:barChart>
      <c:catAx>
        <c:axId val="-2102840984"/>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99049016"/>
        <c:crosses val="autoZero"/>
        <c:auto val="1"/>
        <c:lblAlgn val="ctr"/>
        <c:lblOffset val="100"/>
        <c:noMultiLvlLbl val="0"/>
      </c:catAx>
      <c:valAx>
        <c:axId val="-2099049016"/>
        <c:scaling>
          <c:orientation val="minMax"/>
          <c:max val="1"/>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a:t>% of those who commented</a:t>
                </a:r>
              </a:p>
            </c:rich>
          </c:tx>
          <c:layout>
            <c:manualLayout>
              <c:xMode val="edge"/>
              <c:yMode val="edge"/>
              <c:x val="1.5787479556311841E-3"/>
              <c:y val="5.2485452439072815E-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0%" sourceLinked="1"/>
        <c:majorTickMark val="out"/>
        <c:minorTickMark val="none"/>
        <c:tickLblPos val="nextTo"/>
        <c:spPr>
          <a:noFill/>
          <a:ln w="6350" cap="flat" cmpd="sng" algn="ctr">
            <a:solidFill>
              <a:sysClr val="windowText" lastClr="000000"/>
            </a:solidFill>
            <a:prstDash val="solid"/>
            <a:round/>
          </a:ln>
          <a:effectLst/>
        </c:spPr>
        <c:txPr>
          <a:bodyPr rot="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02840984"/>
        <c:crosses val="autoZero"/>
        <c:crossBetween val="between"/>
      </c:valAx>
      <c:spPr>
        <a:noFill/>
        <a:ln>
          <a:noFill/>
        </a:ln>
        <a:effectLst/>
      </c:spPr>
    </c:plotArea>
    <c:legend>
      <c:legendPos val="b"/>
      <c:layout>
        <c:manualLayout>
          <c:xMode val="edge"/>
          <c:yMode val="edge"/>
          <c:x val="0.30925202842795335"/>
          <c:y val="0.91024158546159473"/>
          <c:w val="0.3814959431440933"/>
          <c:h val="7.6131233595800527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itchFamily="34" charset="0"/>
          <a:cs typeface="Arial" pitchFamily="34" charset="0"/>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921501706485"/>
          <c:y val="9.2436974789915902E-2"/>
          <c:w val="0.78164863323427003"/>
          <c:h val="0.62184873949584396"/>
        </c:manualLayout>
      </c:layout>
      <c:barChart>
        <c:barDir val="col"/>
        <c:grouping val="clustered"/>
        <c:varyColors val="0"/>
        <c:ser>
          <c:idx val="1"/>
          <c:order val="1"/>
          <c:tx>
            <c:strRef>
              <c:f>Sheet1!$A$2</c:f>
              <c:strCache>
                <c:ptCount val="1"/>
                <c:pt idx="0">
                  <c:v>% Used</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310-46D6-8809-1520D0E33F75}"/>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310-46D6-8809-1520D0E33F75}"/>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310-46D6-8809-1520D0E33F75}"/>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Sheet1!$B$1:$T$1</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Sheet1!$B$2:$T$2</c:f>
              <c:numCache>
                <c:formatCode>General</c:formatCode>
                <c:ptCount val="19"/>
                <c:pt idx="0">
                  <c:v>20</c:v>
                </c:pt>
                <c:pt idx="1">
                  <c:v>27</c:v>
                </c:pt>
                <c:pt idx="2">
                  <c:v>26</c:v>
                </c:pt>
                <c:pt idx="3">
                  <c:v>13</c:v>
                </c:pt>
                <c:pt idx="4">
                  <c:v>6</c:v>
                </c:pt>
                <c:pt idx="5">
                  <c:v>16</c:v>
                </c:pt>
                <c:pt idx="6">
                  <c:v>8</c:v>
                </c:pt>
                <c:pt idx="7">
                  <c:v>7</c:v>
                </c:pt>
                <c:pt idx="8">
                  <c:v>4</c:v>
                </c:pt>
                <c:pt idx="9">
                  <c:v>10</c:v>
                </c:pt>
                <c:pt idx="10">
                  <c:v>12</c:v>
                </c:pt>
                <c:pt idx="11">
                  <c:v>12</c:v>
                </c:pt>
                <c:pt idx="12">
                  <c:v>7</c:v>
                </c:pt>
                <c:pt idx="13">
                  <c:v>9</c:v>
                </c:pt>
                <c:pt idx="14">
                  <c:v>7</c:v>
                </c:pt>
                <c:pt idx="15">
                  <c:v>13</c:v>
                </c:pt>
                <c:pt idx="16">
                  <c:v>6</c:v>
                </c:pt>
                <c:pt idx="17">
                  <c:v>10</c:v>
                </c:pt>
                <c:pt idx="18">
                  <c:v>10</c:v>
                </c:pt>
              </c:numCache>
            </c:numRef>
          </c:val>
          <c:extLst>
            <c:ext xmlns:c16="http://schemas.microsoft.com/office/drawing/2014/chart" uri="{C3380CC4-5D6E-409C-BE32-E72D297353CC}">
              <c16:uniqueId val="{00000001-A8FA-46D3-A864-0D59E32FFF87}"/>
            </c:ext>
          </c:extLst>
        </c:ser>
        <c:dLbls>
          <c:showLegendKey val="0"/>
          <c:showVal val="1"/>
          <c:showCatName val="0"/>
          <c:showSerName val="0"/>
          <c:showPercent val="0"/>
          <c:showBubbleSize val="0"/>
        </c:dLbls>
        <c:gapWidth val="150"/>
        <c:axId val="-2101155768"/>
        <c:axId val="-2101152552"/>
      </c:barChart>
      <c:lineChart>
        <c:grouping val="standard"/>
        <c:varyColors val="0"/>
        <c:ser>
          <c:idx val="0"/>
          <c:order val="0"/>
          <c:tx>
            <c:strRef>
              <c:f>Sheet1!$A$3</c:f>
              <c:strCache>
                <c:ptCount val="1"/>
                <c:pt idx="0">
                  <c:v>Median days</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square"/>
            <c:size val="5"/>
            <c:spPr>
              <a:solidFill>
                <a:schemeClr val="accent1"/>
              </a:solidFill>
              <a:ln w="6350" cap="flat" cmpd="sng" algn="ctr">
                <a:solidFill>
                  <a:schemeClr val="accent1"/>
                </a:solidFill>
                <a:prstDash val="solid"/>
                <a:round/>
              </a:ln>
              <a:effectLst>
                <a:outerShdw blurRad="50800" dist="38100" dir="2700000" algn="tl" rotWithShape="0">
                  <a:prstClr val="black">
                    <a:alpha val="40000"/>
                  </a:prstClr>
                </a:outerShdw>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CBC-4A03-A9E5-A586E68D300A}"/>
                </c:ext>
              </c:extLst>
            </c:dLbl>
            <c:dLbl>
              <c:idx val="17"/>
              <c:layout>
                <c:manualLayout>
                  <c:x val="-1.3279010741265368E-2"/>
                  <c:y val="-4.29429134959095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CBC-4A03-A9E5-A586E68D300A}"/>
                </c:ext>
              </c:extLst>
            </c:dLbl>
            <c:dLbl>
              <c:idx val="18"/>
              <c:layout>
                <c:manualLayout>
                  <c:x val="-1.3279010741265368E-2"/>
                  <c:y val="-3.63363114196157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CBC-4A03-A9E5-A586E68D300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Sheet1!$B$1:$T$1</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Sheet1!$B$3:$T$3</c:f>
              <c:numCache>
                <c:formatCode>General</c:formatCode>
                <c:ptCount val="19"/>
                <c:pt idx="0">
                  <c:v>4</c:v>
                </c:pt>
                <c:pt idx="1">
                  <c:v>2</c:v>
                </c:pt>
                <c:pt idx="2">
                  <c:v>3</c:v>
                </c:pt>
                <c:pt idx="3">
                  <c:v>2</c:v>
                </c:pt>
                <c:pt idx="4">
                  <c:v>2</c:v>
                </c:pt>
                <c:pt idx="5">
                  <c:v>4</c:v>
                </c:pt>
                <c:pt idx="6">
                  <c:v>2</c:v>
                </c:pt>
                <c:pt idx="7">
                  <c:v>2</c:v>
                </c:pt>
                <c:pt idx="8">
                  <c:v>2</c:v>
                </c:pt>
                <c:pt idx="9">
                  <c:v>3</c:v>
                </c:pt>
                <c:pt idx="10">
                  <c:v>1</c:v>
                </c:pt>
                <c:pt idx="11">
                  <c:v>2</c:v>
                </c:pt>
                <c:pt idx="12">
                  <c:v>3</c:v>
                </c:pt>
                <c:pt idx="13">
                  <c:v>3</c:v>
                </c:pt>
                <c:pt idx="14">
                  <c:v>2</c:v>
                </c:pt>
                <c:pt idx="15">
                  <c:v>1</c:v>
                </c:pt>
                <c:pt idx="16">
                  <c:v>3</c:v>
                </c:pt>
                <c:pt idx="17">
                  <c:v>3</c:v>
                </c:pt>
                <c:pt idx="18">
                  <c:v>4</c:v>
                </c:pt>
              </c:numCache>
            </c:numRef>
          </c:val>
          <c:smooth val="0"/>
          <c:extLst>
            <c:ext xmlns:c16="http://schemas.microsoft.com/office/drawing/2014/chart" uri="{C3380CC4-5D6E-409C-BE32-E72D297353CC}">
              <c16:uniqueId val="{00000002-A8FA-46D3-A864-0D59E32FFF87}"/>
            </c:ext>
          </c:extLst>
        </c:ser>
        <c:dLbls>
          <c:showLegendKey val="0"/>
          <c:showVal val="1"/>
          <c:showCatName val="0"/>
          <c:showSerName val="0"/>
          <c:showPercent val="0"/>
          <c:showBubbleSize val="0"/>
        </c:dLbls>
        <c:marker val="1"/>
        <c:smooth val="0"/>
        <c:axId val="-2101145992"/>
        <c:axId val="-2101183640"/>
      </c:lineChart>
      <c:catAx>
        <c:axId val="-2101155768"/>
        <c:scaling>
          <c:orientation val="minMax"/>
        </c:scaling>
        <c:delete val="0"/>
        <c:axPos val="b"/>
        <c:numFmt formatCode="General" sourceLinked="1"/>
        <c:majorTickMark val="cross"/>
        <c:minorTickMark val="none"/>
        <c:tickLblPos val="nextTo"/>
        <c:spPr>
          <a:noFill/>
          <a:ln w="3175" cap="flat" cmpd="sng" algn="ctr">
            <a:solidFill>
              <a:srgbClr val="000000"/>
            </a:solidFill>
            <a:prstDash val="solid"/>
            <a:round/>
          </a:ln>
          <a:effectLst/>
        </c:spPr>
        <c:txPr>
          <a:bodyPr rot="-270000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01152552"/>
        <c:crosses val="autoZero"/>
        <c:auto val="0"/>
        <c:lblAlgn val="ctr"/>
        <c:lblOffset val="100"/>
        <c:tickLblSkip val="1"/>
        <c:tickMarkSkip val="1"/>
        <c:noMultiLvlLbl val="0"/>
      </c:catAx>
      <c:valAx>
        <c:axId val="-2101152552"/>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 SA IDRS participants</a:t>
                </a:r>
              </a:p>
            </c:rich>
          </c:tx>
          <c:layout>
            <c:manualLayout>
              <c:xMode val="edge"/>
              <c:yMode val="edge"/>
              <c:x val="3.0648850296216036E-2"/>
              <c:y val="0.11333001616016485"/>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01155768"/>
        <c:crosses val="autoZero"/>
        <c:crossBetween val="between"/>
        <c:majorUnit val="10"/>
      </c:valAx>
      <c:catAx>
        <c:axId val="-2101145992"/>
        <c:scaling>
          <c:orientation val="minMax"/>
        </c:scaling>
        <c:delete val="1"/>
        <c:axPos val="b"/>
        <c:numFmt formatCode="General" sourceLinked="1"/>
        <c:majorTickMark val="out"/>
        <c:minorTickMark val="none"/>
        <c:tickLblPos val="none"/>
        <c:crossAx val="-2101183640"/>
        <c:crosses val="autoZero"/>
        <c:auto val="0"/>
        <c:lblAlgn val="ctr"/>
        <c:lblOffset val="100"/>
        <c:noMultiLvlLbl val="0"/>
      </c:catAx>
      <c:valAx>
        <c:axId val="-2101183640"/>
        <c:scaling>
          <c:orientation val="minMax"/>
          <c:max val="10"/>
        </c:scaling>
        <c:delete val="0"/>
        <c:axPos val="r"/>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Median days</a:t>
                </a:r>
              </a:p>
            </c:rich>
          </c:tx>
          <c:layout>
            <c:manualLayout>
              <c:xMode val="edge"/>
              <c:yMode val="edge"/>
              <c:x val="0.93165955648732768"/>
              <c:y val="0.22050304728858044"/>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01145992"/>
        <c:crosses val="max"/>
        <c:crossBetween val="between"/>
      </c:valAx>
      <c:spPr>
        <a:noFill/>
        <a:ln w="25399">
          <a:noFill/>
        </a:ln>
        <a:effectLst/>
      </c:spPr>
    </c:plotArea>
    <c:legend>
      <c:legendPos val="b"/>
      <c:layout>
        <c:manualLayout>
          <c:xMode val="edge"/>
          <c:yMode val="edge"/>
          <c:x val="0.34327994604389622"/>
          <c:y val="0.87243971456692915"/>
          <c:w val="0.307167235494894"/>
          <c:h val="0.100840336134449"/>
        </c:manualLayout>
      </c:layout>
      <c:overlay val="0"/>
      <c:spPr>
        <a:solidFill>
          <a:srgbClr val="FFFFFF"/>
        </a:solidFill>
        <a:ln w="3175">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legend>
    <c:plotVisOnly val="1"/>
    <c:dispBlanksAs val="gap"/>
    <c:showDLblsOverMax val="0"/>
  </c:chart>
  <c:spPr>
    <a:noFill/>
    <a:ln w="6350" cap="flat" cmpd="sng" algn="ctr">
      <a:noFill/>
      <a:prstDash val="solid"/>
      <a:round/>
    </a:ln>
    <a:effectLst/>
  </c:spPr>
  <c:txPr>
    <a:bodyPr/>
    <a:lstStyle/>
    <a:p>
      <a:pPr>
        <a:defRPr sz="1600" b="0" i="0" u="none" strike="noStrike" baseline="0">
          <a:solidFill>
            <a:srgbClr val="000000"/>
          </a:solidFill>
          <a:latin typeface="+mn-lt"/>
          <a:ea typeface="Calibri"/>
          <a:cs typeface="Arial" panose="020B0604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2307991415602905E-2"/>
          <c:y val="4.1666666666666699E-2"/>
          <c:w val="0.886799321025043"/>
          <c:h val="0.71528530052578265"/>
        </c:manualLayout>
      </c:layout>
      <c:lineChart>
        <c:grouping val="standard"/>
        <c:varyColors val="0"/>
        <c:ser>
          <c:idx val="0"/>
          <c:order val="0"/>
          <c:tx>
            <c:strRef>
              <c:f>Sheet1!$B$1</c:f>
              <c:strCache>
                <c:ptCount val="1"/>
                <c:pt idx="0">
                  <c:v>Heroin</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diamond"/>
            <c:size val="6"/>
            <c:spPr>
              <a:solidFill>
                <a:schemeClr val="accent1"/>
              </a:solidFill>
              <a:ln w="6350" cap="flat" cmpd="sng" algn="ctr">
                <a:solidFill>
                  <a:schemeClr val="accent1"/>
                </a:solidFill>
                <a:prstDash val="solid"/>
                <a:round/>
              </a:ln>
              <a:effectLst>
                <a:outerShdw blurRad="50800" dist="38100" dir="2700000" algn="tl" rotWithShape="0">
                  <a:prstClr val="black">
                    <a:alpha val="40000"/>
                  </a:prstClr>
                </a:outerShdw>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C4B-4EF7-A141-256510CA3B49}"/>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C4B-4EF7-A141-256510CA3B49}"/>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C4B-4EF7-A141-256510CA3B49}"/>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Sheet1!$B$2:$B$20</c:f>
              <c:numCache>
                <c:formatCode>General</c:formatCode>
                <c:ptCount val="19"/>
                <c:pt idx="0">
                  <c:v>59</c:v>
                </c:pt>
                <c:pt idx="1">
                  <c:v>38</c:v>
                </c:pt>
                <c:pt idx="2">
                  <c:v>22</c:v>
                </c:pt>
                <c:pt idx="3">
                  <c:v>33</c:v>
                </c:pt>
                <c:pt idx="4">
                  <c:v>37</c:v>
                </c:pt>
                <c:pt idx="5">
                  <c:v>34</c:v>
                </c:pt>
                <c:pt idx="6">
                  <c:v>28</c:v>
                </c:pt>
                <c:pt idx="7">
                  <c:v>37</c:v>
                </c:pt>
                <c:pt idx="8">
                  <c:v>40</c:v>
                </c:pt>
                <c:pt idx="9">
                  <c:v>50</c:v>
                </c:pt>
                <c:pt idx="10">
                  <c:v>42</c:v>
                </c:pt>
                <c:pt idx="11">
                  <c:v>45</c:v>
                </c:pt>
                <c:pt idx="12">
                  <c:v>36</c:v>
                </c:pt>
                <c:pt idx="13">
                  <c:v>31</c:v>
                </c:pt>
                <c:pt idx="14">
                  <c:v>33</c:v>
                </c:pt>
                <c:pt idx="15">
                  <c:v>36</c:v>
                </c:pt>
                <c:pt idx="16">
                  <c:v>25</c:v>
                </c:pt>
                <c:pt idx="17">
                  <c:v>36</c:v>
                </c:pt>
                <c:pt idx="18">
                  <c:v>27</c:v>
                </c:pt>
              </c:numCache>
            </c:numRef>
          </c:val>
          <c:smooth val="0"/>
          <c:extLst>
            <c:ext xmlns:c16="http://schemas.microsoft.com/office/drawing/2014/chart" uri="{C3380CC4-5D6E-409C-BE32-E72D297353CC}">
              <c16:uniqueId val="{00000003-2C4B-4EF7-A141-256510CA3B49}"/>
            </c:ext>
          </c:extLst>
        </c:ser>
        <c:ser>
          <c:idx val="1"/>
          <c:order val="1"/>
          <c:tx>
            <c:strRef>
              <c:f>Sheet1!$C$1</c:f>
              <c:strCache>
                <c:ptCount val="1"/>
                <c:pt idx="0">
                  <c:v>Methamphetamine</c:v>
                </c:pt>
              </c:strCache>
            </c:strRef>
          </c:tx>
          <c:spPr>
            <a:ln w="25400" cap="rnd" cmpd="sng" algn="ctr">
              <a:solidFill>
                <a:schemeClr val="accent3"/>
              </a:solidFill>
              <a:prstDash val="solid"/>
              <a:round/>
            </a:ln>
            <a:effectLst>
              <a:outerShdw blurRad="50800" dist="38100" dir="2700000" algn="tl" rotWithShape="0">
                <a:prstClr val="black">
                  <a:alpha val="40000"/>
                </a:prstClr>
              </a:outerShdw>
            </a:effectLst>
          </c:spPr>
          <c:marker>
            <c:symbol val="square"/>
            <c:size val="6"/>
            <c:spPr>
              <a:solidFill>
                <a:schemeClr val="accent3"/>
              </a:solidFill>
              <a:ln w="6350" cap="flat" cmpd="sng" algn="ctr">
                <a:solidFill>
                  <a:schemeClr val="accent3"/>
                </a:solidFill>
                <a:prstDash val="solid"/>
                <a:round/>
              </a:ln>
              <a:effectLst>
                <a:outerShdw blurRad="50800" dist="38100" dir="2700000" algn="tl" rotWithShape="0">
                  <a:prstClr val="black">
                    <a:alpha val="40000"/>
                  </a:prstClr>
                </a:outerShdw>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C4B-4EF7-A141-256510CA3B49}"/>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C4B-4EF7-A141-256510CA3B49}"/>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C4B-4EF7-A141-256510CA3B49}"/>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Sheet1!$C$2:$C$20</c:f>
              <c:numCache>
                <c:formatCode>General</c:formatCode>
                <c:ptCount val="19"/>
                <c:pt idx="0">
                  <c:v>34</c:v>
                </c:pt>
                <c:pt idx="1">
                  <c:v>43</c:v>
                </c:pt>
                <c:pt idx="2">
                  <c:v>57</c:v>
                </c:pt>
                <c:pt idx="3">
                  <c:v>43</c:v>
                </c:pt>
                <c:pt idx="4">
                  <c:v>39</c:v>
                </c:pt>
                <c:pt idx="5">
                  <c:v>47</c:v>
                </c:pt>
                <c:pt idx="6">
                  <c:v>31</c:v>
                </c:pt>
                <c:pt idx="7">
                  <c:v>31</c:v>
                </c:pt>
                <c:pt idx="8">
                  <c:v>39</c:v>
                </c:pt>
                <c:pt idx="9">
                  <c:v>35</c:v>
                </c:pt>
                <c:pt idx="10">
                  <c:v>40</c:v>
                </c:pt>
                <c:pt idx="11">
                  <c:v>36</c:v>
                </c:pt>
                <c:pt idx="12">
                  <c:v>47</c:v>
                </c:pt>
                <c:pt idx="13">
                  <c:v>57</c:v>
                </c:pt>
                <c:pt idx="14">
                  <c:v>55</c:v>
                </c:pt>
                <c:pt idx="15">
                  <c:v>54</c:v>
                </c:pt>
                <c:pt idx="16">
                  <c:v>62</c:v>
                </c:pt>
                <c:pt idx="17">
                  <c:v>56</c:v>
                </c:pt>
                <c:pt idx="18">
                  <c:v>69</c:v>
                </c:pt>
              </c:numCache>
            </c:numRef>
          </c:val>
          <c:smooth val="0"/>
          <c:extLst>
            <c:ext xmlns:c16="http://schemas.microsoft.com/office/drawing/2014/chart" uri="{C3380CC4-5D6E-409C-BE32-E72D297353CC}">
              <c16:uniqueId val="{00000007-2C4B-4EF7-A141-256510CA3B49}"/>
            </c:ext>
          </c:extLst>
        </c:ser>
        <c:ser>
          <c:idx val="2"/>
          <c:order val="2"/>
          <c:tx>
            <c:strRef>
              <c:f>Sheet1!$D$1</c:f>
              <c:strCache>
                <c:ptCount val="1"/>
                <c:pt idx="0">
                  <c:v>Morphine</c:v>
                </c:pt>
              </c:strCache>
            </c:strRef>
          </c:tx>
          <c:spPr>
            <a:ln w="25400" cap="rnd" cmpd="sng" algn="ctr">
              <a:solidFill>
                <a:schemeClr val="accent5"/>
              </a:solidFill>
              <a:prstDash val="solid"/>
              <a:round/>
            </a:ln>
            <a:effectLst>
              <a:outerShdw blurRad="50800" dist="38100" dir="2700000" algn="tl" rotWithShape="0">
                <a:prstClr val="black">
                  <a:alpha val="40000"/>
                </a:prstClr>
              </a:outerShdw>
            </a:effectLst>
          </c:spPr>
          <c:marker>
            <c:symbol val="triangle"/>
            <c:size val="6"/>
            <c:spPr>
              <a:solidFill>
                <a:schemeClr val="accent5"/>
              </a:solidFill>
              <a:ln w="6350" cap="flat" cmpd="sng" algn="ctr">
                <a:solidFill>
                  <a:schemeClr val="accent5"/>
                </a:solidFill>
                <a:prstDash val="solid"/>
                <a:round/>
              </a:ln>
              <a:effectLst>
                <a:outerShdw blurRad="50800" dist="38100" dir="2700000" algn="tl" rotWithShape="0">
                  <a:prstClr val="black">
                    <a:alpha val="40000"/>
                  </a:prstClr>
                </a:outerShdw>
              </a:effectLst>
            </c:spPr>
          </c:marker>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Sheet1!$D$2:$D$20</c:f>
              <c:numCache>
                <c:formatCode>General</c:formatCode>
                <c:ptCount val="19"/>
                <c:pt idx="0">
                  <c:v>3</c:v>
                </c:pt>
                <c:pt idx="1">
                  <c:v>11</c:v>
                </c:pt>
                <c:pt idx="2">
                  <c:v>17</c:v>
                </c:pt>
                <c:pt idx="3">
                  <c:v>14</c:v>
                </c:pt>
                <c:pt idx="4">
                  <c:v>13</c:v>
                </c:pt>
                <c:pt idx="5">
                  <c:v>10</c:v>
                </c:pt>
                <c:pt idx="6">
                  <c:v>21</c:v>
                </c:pt>
                <c:pt idx="7">
                  <c:v>18</c:v>
                </c:pt>
                <c:pt idx="8">
                  <c:v>13</c:v>
                </c:pt>
                <c:pt idx="9">
                  <c:v>9</c:v>
                </c:pt>
                <c:pt idx="10">
                  <c:v>8</c:v>
                </c:pt>
                <c:pt idx="11">
                  <c:v>11</c:v>
                </c:pt>
                <c:pt idx="12">
                  <c:v>7</c:v>
                </c:pt>
                <c:pt idx="13">
                  <c:v>6</c:v>
                </c:pt>
                <c:pt idx="14">
                  <c:v>9</c:v>
                </c:pt>
                <c:pt idx="15">
                  <c:v>7</c:v>
                </c:pt>
                <c:pt idx="16">
                  <c:v>10</c:v>
                </c:pt>
                <c:pt idx="17">
                  <c:v>4</c:v>
                </c:pt>
                <c:pt idx="18">
                  <c:v>1</c:v>
                </c:pt>
              </c:numCache>
            </c:numRef>
          </c:val>
          <c:smooth val="0"/>
          <c:extLst>
            <c:ext xmlns:c16="http://schemas.microsoft.com/office/drawing/2014/chart" uri="{C3380CC4-5D6E-409C-BE32-E72D297353CC}">
              <c16:uniqueId val="{0000000A-2C4B-4EF7-A141-256510CA3B49}"/>
            </c:ext>
          </c:extLst>
        </c:ser>
        <c:ser>
          <c:idx val="3"/>
          <c:order val="3"/>
          <c:tx>
            <c:strRef>
              <c:f>Sheet1!$E$1</c:f>
              <c:strCache>
                <c:ptCount val="1"/>
                <c:pt idx="0">
                  <c:v>Cocaine</c:v>
                </c:pt>
              </c:strCache>
            </c:strRef>
          </c:tx>
          <c:spPr>
            <a:ln w="25400" cap="rnd" cmpd="sng" algn="ctr">
              <a:solidFill>
                <a:schemeClr val="accent1">
                  <a:lumMod val="60000"/>
                </a:schemeClr>
              </a:solidFill>
              <a:prstDash val="solid"/>
              <a:round/>
            </a:ln>
            <a:effectLst>
              <a:outerShdw blurRad="50800" dist="38100" dir="2700000" algn="tl" rotWithShape="0">
                <a:prstClr val="black">
                  <a:alpha val="40000"/>
                </a:prstClr>
              </a:outerShdw>
            </a:effectLst>
          </c:spPr>
          <c:marker>
            <c:symbol val="star"/>
            <c:size val="6"/>
            <c:spPr>
              <a:noFill/>
              <a:ln w="6350" cap="flat" cmpd="sng" algn="ctr">
                <a:solidFill>
                  <a:schemeClr val="accent1">
                    <a:lumMod val="60000"/>
                  </a:schemeClr>
                </a:solidFill>
                <a:prstDash val="solid"/>
                <a:round/>
              </a:ln>
              <a:effectLst>
                <a:outerShdw blurRad="50800" dist="38100" dir="2700000" algn="tl" rotWithShape="0">
                  <a:prstClr val="black">
                    <a:alpha val="40000"/>
                  </a:prstClr>
                </a:outerShdw>
              </a:effectLst>
            </c:spPr>
          </c:marker>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Sheet1!$E$2:$E$20</c:f>
              <c:numCache>
                <c:formatCode>General</c:formatCode>
                <c:ptCount val="19"/>
                <c:pt idx="0">
                  <c:v>0</c:v>
                </c:pt>
                <c:pt idx="1">
                  <c:v>2</c:v>
                </c:pt>
                <c:pt idx="2">
                  <c:v>0</c:v>
                </c:pt>
                <c:pt idx="3">
                  <c:v>0</c:v>
                </c:pt>
                <c:pt idx="4">
                  <c:v>1</c:v>
                </c:pt>
                <c:pt idx="5">
                  <c:v>0</c:v>
                </c:pt>
                <c:pt idx="6">
                  <c:v>1</c:v>
                </c:pt>
                <c:pt idx="7">
                  <c:v>0</c:v>
                </c:pt>
                <c:pt idx="8">
                  <c:v>1</c:v>
                </c:pt>
                <c:pt idx="9">
                  <c:v>2</c:v>
                </c:pt>
                <c:pt idx="10">
                  <c:v>0</c:v>
                </c:pt>
                <c:pt idx="11">
                  <c:v>0</c:v>
                </c:pt>
                <c:pt idx="12">
                  <c:v>1</c:v>
                </c:pt>
                <c:pt idx="13">
                  <c:v>0</c:v>
                </c:pt>
                <c:pt idx="14">
                  <c:v>0</c:v>
                </c:pt>
                <c:pt idx="15">
                  <c:v>0</c:v>
                </c:pt>
                <c:pt idx="16">
                  <c:v>0</c:v>
                </c:pt>
                <c:pt idx="17">
                  <c:v>0</c:v>
                </c:pt>
                <c:pt idx="18">
                  <c:v>0</c:v>
                </c:pt>
              </c:numCache>
            </c:numRef>
          </c:val>
          <c:smooth val="0"/>
          <c:extLst>
            <c:ext xmlns:c16="http://schemas.microsoft.com/office/drawing/2014/chart" uri="{C3380CC4-5D6E-409C-BE32-E72D297353CC}">
              <c16:uniqueId val="{0000000C-2C4B-4EF7-A141-256510CA3B49}"/>
            </c:ext>
          </c:extLst>
        </c:ser>
        <c:ser>
          <c:idx val="4"/>
          <c:order val="4"/>
          <c:tx>
            <c:strRef>
              <c:f>Sheet1!$F$1</c:f>
              <c:strCache>
                <c:ptCount val="1"/>
                <c:pt idx="0">
                  <c:v>Methadone</c:v>
                </c:pt>
              </c:strCache>
            </c:strRef>
          </c:tx>
          <c:spPr>
            <a:ln w="25400" cap="rnd" cmpd="sng" algn="ctr">
              <a:solidFill>
                <a:schemeClr val="accent3">
                  <a:lumMod val="60000"/>
                </a:schemeClr>
              </a:solidFill>
              <a:prstDash val="solid"/>
              <a:round/>
            </a:ln>
            <a:effectLst>
              <a:outerShdw blurRad="50800" dist="38100" dir="2700000" algn="tl" rotWithShape="0">
                <a:prstClr val="black">
                  <a:alpha val="40000"/>
                </a:prstClr>
              </a:outerShdw>
            </a:effectLst>
          </c:spPr>
          <c:marker>
            <c:symbol val="circle"/>
            <c:size val="6"/>
            <c:spPr>
              <a:solidFill>
                <a:schemeClr val="accent3">
                  <a:lumMod val="60000"/>
                </a:schemeClr>
              </a:solidFill>
              <a:ln w="6350" cap="flat" cmpd="sng" algn="ctr">
                <a:solidFill>
                  <a:schemeClr val="accent3">
                    <a:lumMod val="60000"/>
                  </a:schemeClr>
                </a:solidFill>
                <a:prstDash val="solid"/>
                <a:round/>
              </a:ln>
              <a:effectLst>
                <a:outerShdw blurRad="50800" dist="38100" dir="2700000" algn="tl" rotWithShape="0">
                  <a:prstClr val="black">
                    <a:alpha val="40000"/>
                  </a:prstClr>
                </a:outerShdw>
              </a:effectLst>
            </c:spPr>
          </c:marker>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Sheet1!$F$2:$F$20</c:f>
              <c:numCache>
                <c:formatCode>General</c:formatCode>
                <c:ptCount val="19"/>
                <c:pt idx="0">
                  <c:v>5</c:v>
                </c:pt>
                <c:pt idx="1">
                  <c:v>2</c:v>
                </c:pt>
                <c:pt idx="2">
                  <c:v>1</c:v>
                </c:pt>
                <c:pt idx="3">
                  <c:v>6</c:v>
                </c:pt>
                <c:pt idx="4">
                  <c:v>6</c:v>
                </c:pt>
                <c:pt idx="5">
                  <c:v>6</c:v>
                </c:pt>
                <c:pt idx="6">
                  <c:v>5</c:v>
                </c:pt>
                <c:pt idx="7">
                  <c:v>7</c:v>
                </c:pt>
                <c:pt idx="8">
                  <c:v>2</c:v>
                </c:pt>
                <c:pt idx="9">
                  <c:v>2</c:v>
                </c:pt>
                <c:pt idx="10">
                  <c:v>3</c:v>
                </c:pt>
                <c:pt idx="11">
                  <c:v>2</c:v>
                </c:pt>
                <c:pt idx="12">
                  <c:v>2</c:v>
                </c:pt>
                <c:pt idx="13">
                  <c:v>2</c:v>
                </c:pt>
                <c:pt idx="14">
                  <c:v>3</c:v>
                </c:pt>
                <c:pt idx="15">
                  <c:v>1</c:v>
                </c:pt>
                <c:pt idx="16">
                  <c:v>2</c:v>
                </c:pt>
                <c:pt idx="17">
                  <c:v>0</c:v>
                </c:pt>
                <c:pt idx="18">
                  <c:v>2</c:v>
                </c:pt>
              </c:numCache>
            </c:numRef>
          </c:val>
          <c:smooth val="0"/>
          <c:extLst>
            <c:ext xmlns:c16="http://schemas.microsoft.com/office/drawing/2014/chart" uri="{C3380CC4-5D6E-409C-BE32-E72D297353CC}">
              <c16:uniqueId val="{0000000F-2C4B-4EF7-A141-256510CA3B49}"/>
            </c:ext>
          </c:extLst>
        </c:ser>
        <c:ser>
          <c:idx val="5"/>
          <c:order val="5"/>
          <c:tx>
            <c:strRef>
              <c:f>Sheet1!$G$1</c:f>
              <c:strCache>
                <c:ptCount val="1"/>
                <c:pt idx="0">
                  <c:v>Benzodiazepines</c:v>
                </c:pt>
              </c:strCache>
            </c:strRef>
          </c:tx>
          <c:spPr>
            <a:ln w="19050" cap="rnd" cmpd="sng" algn="ctr">
              <a:solidFill>
                <a:schemeClr val="accent5">
                  <a:lumMod val="60000"/>
                </a:schemeClr>
              </a:solidFill>
              <a:prstDash val="solid"/>
              <a:round/>
            </a:ln>
            <a:effectLst/>
          </c:spPr>
          <c:marker>
            <c:spPr>
              <a:solidFill>
                <a:schemeClr val="accent5">
                  <a:lumMod val="60000"/>
                </a:schemeClr>
              </a:solidFill>
              <a:ln w="6350" cap="flat" cmpd="sng" algn="ctr">
                <a:solidFill>
                  <a:schemeClr val="accent5">
                    <a:lumMod val="60000"/>
                  </a:schemeClr>
                </a:solidFill>
                <a:prstDash val="solid"/>
                <a:round/>
              </a:ln>
              <a:effectLst/>
            </c:spPr>
          </c:marker>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Sheet1!$G$2:$G$20</c:f>
            </c:numRef>
          </c:val>
          <c:smooth val="0"/>
          <c:extLst>
            <c:ext xmlns:c16="http://schemas.microsoft.com/office/drawing/2014/chart" uri="{C3380CC4-5D6E-409C-BE32-E72D297353CC}">
              <c16:uniqueId val="{00000010-2C4B-4EF7-A141-256510CA3B49}"/>
            </c:ext>
          </c:extLst>
        </c:ser>
        <c:dLbls>
          <c:showLegendKey val="0"/>
          <c:showVal val="0"/>
          <c:showCatName val="0"/>
          <c:showSerName val="0"/>
          <c:showPercent val="0"/>
          <c:showBubbleSize val="0"/>
        </c:dLbls>
        <c:marker val="1"/>
        <c:smooth val="0"/>
        <c:axId val="-2101729336"/>
        <c:axId val="-2101726328"/>
      </c:lineChart>
      <c:catAx>
        <c:axId val="-2101729336"/>
        <c:scaling>
          <c:orientation val="minMax"/>
        </c:scaling>
        <c:delete val="0"/>
        <c:axPos val="b"/>
        <c:numFmt formatCode="General" sourceLinked="1"/>
        <c:majorTickMark val="out"/>
        <c:minorTickMark val="none"/>
        <c:tickLblPos val="nextTo"/>
        <c:spPr>
          <a:noFill/>
          <a:ln w="6350" cap="flat" cmpd="sng" algn="ctr">
            <a:solidFill>
              <a:schemeClr val="tx1"/>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01726328"/>
        <c:crosses val="autoZero"/>
        <c:auto val="1"/>
        <c:lblAlgn val="ctr"/>
        <c:lblOffset val="100"/>
        <c:noMultiLvlLbl val="0"/>
      </c:catAx>
      <c:valAx>
        <c:axId val="-2101726328"/>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dirty="0"/>
                  <a:t>% SA IDRS participants</a:t>
                </a: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017293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baseline="0">
          <a:latin typeface="Arial" pitchFamily="34" charset="0"/>
          <a:cs typeface="Arial" pitchFamily="34" charset="0"/>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897824691418233E-2"/>
          <c:y val="5.8718310500204825E-2"/>
          <c:w val="0.84563207462844237"/>
          <c:h val="0.67548073119793683"/>
        </c:manualLayout>
      </c:layout>
      <c:barChart>
        <c:barDir val="col"/>
        <c:grouping val="clustered"/>
        <c:varyColors val="0"/>
        <c:ser>
          <c:idx val="1"/>
          <c:order val="0"/>
          <c:tx>
            <c:strRef>
              <c:f>Sheet1!$A$2</c:f>
              <c:strCache>
                <c:ptCount val="1"/>
                <c:pt idx="0">
                  <c:v>% Used</c:v>
                </c:pt>
              </c:strCache>
            </c:strRef>
          </c:tx>
          <c:spPr>
            <a:ln w="12699">
              <a:solidFill>
                <a:schemeClr val="accent2"/>
              </a:solidFill>
              <a:prstDash val="solid"/>
            </a:ln>
            <a:effectLst>
              <a:outerShdw blurRad="50800" dist="38100" dir="2700000" algn="tl" rotWithShape="0">
                <a:prstClr val="black">
                  <a:alpha val="40000"/>
                </a:prstClr>
              </a:outerShdw>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C14-4373-9C58-39AFE206A149}"/>
                </c:ext>
              </c:extLst>
            </c:dLbl>
            <c:dLbl>
              <c:idx val="17"/>
              <c:layout>
                <c:manualLayout>
                  <c:x val="0"/>
                  <c:y val="9.418830937670577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C14-4373-9C58-39AFE206A149}"/>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14-4373-9C58-39AFE206A149}"/>
                </c:ext>
              </c:extLst>
            </c:dLbl>
            <c:spPr>
              <a:noFill/>
              <a:ln>
                <a:noFill/>
              </a:ln>
              <a:effectLst/>
            </c:spPr>
            <c:txPr>
              <a:bodyPr wrap="square" lIns="38100" tIns="19050" rIns="38100" bIns="19050" anchor="ctr">
                <a:spAutoFit/>
              </a:bodyPr>
              <a:lstStyle/>
              <a:p>
                <a:pPr>
                  <a:defRPr sz="1100"/>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numRef>
              <c:f>Sheet1!$B$1:$T$1</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Sheet1!$B$2:$T$2</c:f>
              <c:numCache>
                <c:formatCode>General</c:formatCode>
                <c:ptCount val="19"/>
                <c:pt idx="0">
                  <c:v>88</c:v>
                </c:pt>
                <c:pt idx="1">
                  <c:v>85</c:v>
                </c:pt>
                <c:pt idx="2">
                  <c:v>85</c:v>
                </c:pt>
                <c:pt idx="3">
                  <c:v>80</c:v>
                </c:pt>
                <c:pt idx="4">
                  <c:v>83</c:v>
                </c:pt>
                <c:pt idx="5">
                  <c:v>80</c:v>
                </c:pt>
                <c:pt idx="6">
                  <c:v>77</c:v>
                </c:pt>
                <c:pt idx="7">
                  <c:v>81</c:v>
                </c:pt>
                <c:pt idx="8">
                  <c:v>75</c:v>
                </c:pt>
                <c:pt idx="9">
                  <c:v>61</c:v>
                </c:pt>
                <c:pt idx="10">
                  <c:v>66</c:v>
                </c:pt>
                <c:pt idx="11">
                  <c:v>69</c:v>
                </c:pt>
                <c:pt idx="12">
                  <c:v>61</c:v>
                </c:pt>
                <c:pt idx="13">
                  <c:v>61</c:v>
                </c:pt>
                <c:pt idx="14">
                  <c:v>75</c:v>
                </c:pt>
                <c:pt idx="15">
                  <c:v>74</c:v>
                </c:pt>
                <c:pt idx="16">
                  <c:v>73</c:v>
                </c:pt>
                <c:pt idx="17">
                  <c:v>73</c:v>
                </c:pt>
                <c:pt idx="18">
                  <c:v>70</c:v>
                </c:pt>
              </c:numCache>
            </c:numRef>
          </c:val>
          <c:extLst>
            <c:ext xmlns:c16="http://schemas.microsoft.com/office/drawing/2014/chart" uri="{C3380CC4-5D6E-409C-BE32-E72D297353CC}">
              <c16:uniqueId val="{00000000-6456-48EE-A032-AB0D9C435937}"/>
            </c:ext>
          </c:extLst>
        </c:ser>
        <c:dLbls>
          <c:showLegendKey val="0"/>
          <c:showVal val="1"/>
          <c:showCatName val="0"/>
          <c:showSerName val="0"/>
          <c:showPercent val="0"/>
          <c:showBubbleSize val="0"/>
        </c:dLbls>
        <c:gapWidth val="150"/>
        <c:axId val="-2102392408"/>
        <c:axId val="-2098153928"/>
      </c:barChart>
      <c:lineChart>
        <c:grouping val="standard"/>
        <c:varyColors val="0"/>
        <c:ser>
          <c:idx val="0"/>
          <c:order val="1"/>
          <c:tx>
            <c:strRef>
              <c:f>Sheet1!$A$3</c:f>
              <c:strCache>
                <c:ptCount val="1"/>
                <c:pt idx="0">
                  <c:v>Median days</c:v>
                </c:pt>
              </c:strCache>
            </c:strRef>
          </c:tx>
          <c:spPr>
            <a:ln w="25400"/>
            <a:effectLst>
              <a:outerShdw blurRad="50800" dist="38100" dir="2700000" algn="tl" rotWithShape="0">
                <a:prstClr val="black">
                  <a:alpha val="40000"/>
                </a:prstClr>
              </a:outerShdw>
            </a:effectLst>
          </c:spPr>
          <c:marker>
            <c:spPr>
              <a:effectLst>
                <a:outerShdw blurRad="50800" dist="38100" dir="2700000" algn="tl" rotWithShape="0">
                  <a:prstClr val="black">
                    <a:alpha val="40000"/>
                  </a:prstClr>
                </a:outerShdw>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14-4373-9C58-39AFE206A149}"/>
                </c:ext>
              </c:extLst>
            </c:dLbl>
            <c:dLbl>
              <c:idx val="1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C14-4373-9C58-39AFE206A149}"/>
                </c:ext>
              </c:extLst>
            </c:dLbl>
            <c:dLbl>
              <c:idx val="1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C14-4373-9C58-39AFE206A149}"/>
                </c:ext>
              </c:extLst>
            </c:dLbl>
            <c:spPr>
              <a:noFill/>
              <a:ln>
                <a:noFill/>
              </a:ln>
              <a:effectLst/>
            </c:spPr>
            <c:txPr>
              <a:bodyPr wrap="square" lIns="38100" tIns="19050" rIns="38100" bIns="19050" anchor="ctr">
                <a:spAutoFit/>
              </a:bodyPr>
              <a:lstStyle/>
              <a:p>
                <a:pPr>
                  <a:defRPr sz="1100"/>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ext>
            </c:extLst>
          </c:dLbls>
          <c:cat>
            <c:numRef>
              <c:f>Sheet1!$B$1:$T$1</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Sheet1!$B$3:$T$3</c:f>
              <c:numCache>
                <c:formatCode>General</c:formatCode>
                <c:ptCount val="19"/>
                <c:pt idx="0">
                  <c:v>135</c:v>
                </c:pt>
                <c:pt idx="1">
                  <c:v>180</c:v>
                </c:pt>
                <c:pt idx="2">
                  <c:v>180</c:v>
                </c:pt>
                <c:pt idx="3">
                  <c:v>180</c:v>
                </c:pt>
                <c:pt idx="4">
                  <c:v>180</c:v>
                </c:pt>
                <c:pt idx="5">
                  <c:v>120</c:v>
                </c:pt>
                <c:pt idx="6">
                  <c:v>180</c:v>
                </c:pt>
                <c:pt idx="7">
                  <c:v>180</c:v>
                </c:pt>
                <c:pt idx="8">
                  <c:v>180</c:v>
                </c:pt>
                <c:pt idx="9">
                  <c:v>90</c:v>
                </c:pt>
                <c:pt idx="10">
                  <c:v>76</c:v>
                </c:pt>
                <c:pt idx="11">
                  <c:v>110</c:v>
                </c:pt>
                <c:pt idx="12">
                  <c:v>90</c:v>
                </c:pt>
                <c:pt idx="13">
                  <c:v>180</c:v>
                </c:pt>
                <c:pt idx="14">
                  <c:v>120</c:v>
                </c:pt>
                <c:pt idx="15">
                  <c:v>90</c:v>
                </c:pt>
                <c:pt idx="16">
                  <c:v>175</c:v>
                </c:pt>
                <c:pt idx="17">
                  <c:v>145</c:v>
                </c:pt>
                <c:pt idx="18">
                  <c:v>180</c:v>
                </c:pt>
              </c:numCache>
            </c:numRef>
          </c:val>
          <c:smooth val="0"/>
          <c:extLst>
            <c:ext xmlns:c16="http://schemas.microsoft.com/office/drawing/2014/chart" uri="{C3380CC4-5D6E-409C-BE32-E72D297353CC}">
              <c16:uniqueId val="{00000001-6456-48EE-A032-AB0D9C435937}"/>
            </c:ext>
          </c:extLst>
        </c:ser>
        <c:dLbls>
          <c:showLegendKey val="0"/>
          <c:showVal val="0"/>
          <c:showCatName val="0"/>
          <c:showSerName val="0"/>
          <c:showPercent val="0"/>
          <c:showBubbleSize val="0"/>
        </c:dLbls>
        <c:marker val="1"/>
        <c:smooth val="0"/>
        <c:axId val="933168696"/>
        <c:axId val="933165744"/>
      </c:lineChart>
      <c:catAx>
        <c:axId val="-2102392408"/>
        <c:scaling>
          <c:orientation val="minMax"/>
        </c:scaling>
        <c:delete val="0"/>
        <c:axPos val="b"/>
        <c:numFmt formatCode="General" sourceLinked="1"/>
        <c:majorTickMark val="cross"/>
        <c:minorTickMark val="none"/>
        <c:tickLblPos val="nextTo"/>
        <c:spPr>
          <a:ln w="3175">
            <a:solidFill>
              <a:srgbClr val="000000"/>
            </a:solidFill>
            <a:prstDash val="solid"/>
          </a:ln>
        </c:spPr>
        <c:txPr>
          <a:bodyPr rot="-2700000" vert="horz"/>
          <a:lstStyle/>
          <a:p>
            <a:pPr>
              <a:defRPr/>
            </a:pPr>
            <a:endParaRPr lang="en-US"/>
          </a:p>
        </c:txPr>
        <c:crossAx val="-2098153928"/>
        <c:crosses val="autoZero"/>
        <c:auto val="0"/>
        <c:lblAlgn val="ctr"/>
        <c:lblOffset val="100"/>
        <c:noMultiLvlLbl val="0"/>
      </c:catAx>
      <c:valAx>
        <c:axId val="-2098153928"/>
        <c:scaling>
          <c:orientation val="minMax"/>
          <c:max val="100"/>
        </c:scaling>
        <c:delete val="0"/>
        <c:axPos val="l"/>
        <c:title>
          <c:tx>
            <c:rich>
              <a:bodyPr/>
              <a:lstStyle/>
              <a:p>
                <a:pPr>
                  <a:defRPr b="1"/>
                </a:pPr>
                <a:r>
                  <a:rPr lang="en-AU" b="1" dirty="0"/>
                  <a:t>% SA IDRS participants</a:t>
                </a:r>
              </a:p>
            </c:rich>
          </c:tx>
          <c:layout>
            <c:manualLayout>
              <c:xMode val="edge"/>
              <c:yMode val="edge"/>
              <c:x val="9.3082348307025938E-3"/>
              <c:y val="0.1119936080500597"/>
            </c:manualLayout>
          </c:layout>
          <c:overlay val="0"/>
          <c:spPr>
            <a:noFill/>
            <a:ln w="25399">
              <a:noFill/>
            </a:ln>
          </c:spPr>
        </c:title>
        <c:numFmt formatCode="General" sourceLinked="1"/>
        <c:majorTickMark val="cross"/>
        <c:minorTickMark val="none"/>
        <c:tickLblPos val="nextTo"/>
        <c:spPr>
          <a:ln w="3175">
            <a:solidFill>
              <a:srgbClr val="000000"/>
            </a:solidFill>
            <a:prstDash val="solid"/>
          </a:ln>
        </c:spPr>
        <c:txPr>
          <a:bodyPr rot="0" vert="horz"/>
          <a:lstStyle/>
          <a:p>
            <a:pPr>
              <a:defRPr/>
            </a:pPr>
            <a:endParaRPr lang="en-US"/>
          </a:p>
        </c:txPr>
        <c:crossAx val="-2102392408"/>
        <c:crosses val="autoZero"/>
        <c:crossBetween val="between"/>
        <c:majorUnit val="10"/>
      </c:valAx>
      <c:valAx>
        <c:axId val="933165744"/>
        <c:scaling>
          <c:orientation val="minMax"/>
          <c:max val="180"/>
        </c:scaling>
        <c:delete val="0"/>
        <c:axPos val="r"/>
        <c:title>
          <c:tx>
            <c:rich>
              <a:bodyPr/>
              <a:lstStyle/>
              <a:p>
                <a:pPr>
                  <a:defRPr/>
                </a:pPr>
                <a:r>
                  <a:rPr lang="en-AU" b="1" dirty="0"/>
                  <a:t>Median days </a:t>
                </a:r>
              </a:p>
            </c:rich>
          </c:tx>
          <c:overlay val="0"/>
        </c:title>
        <c:numFmt formatCode="General" sourceLinked="1"/>
        <c:majorTickMark val="out"/>
        <c:minorTickMark val="none"/>
        <c:tickLblPos val="nextTo"/>
        <c:crossAx val="933168696"/>
        <c:crosses val="max"/>
        <c:crossBetween val="between"/>
      </c:valAx>
      <c:catAx>
        <c:axId val="933168696"/>
        <c:scaling>
          <c:orientation val="minMax"/>
        </c:scaling>
        <c:delete val="1"/>
        <c:axPos val="b"/>
        <c:numFmt formatCode="General" sourceLinked="1"/>
        <c:majorTickMark val="out"/>
        <c:minorTickMark val="none"/>
        <c:tickLblPos val="nextTo"/>
        <c:crossAx val="933165744"/>
        <c:crosses val="autoZero"/>
        <c:auto val="1"/>
        <c:lblAlgn val="ctr"/>
        <c:lblOffset val="100"/>
        <c:noMultiLvlLbl val="0"/>
      </c:catAx>
      <c:spPr>
        <a:noFill/>
        <a:ln w="25399">
          <a:noFill/>
        </a:ln>
      </c:spPr>
    </c:plotArea>
    <c:legend>
      <c:legendPos val="b"/>
      <c:layout>
        <c:manualLayout>
          <c:xMode val="edge"/>
          <c:yMode val="edge"/>
          <c:x val="0.35153583617747403"/>
          <c:y val="0.88655462184873901"/>
          <c:w val="0.32330724913255809"/>
          <c:h val="7.2088260153921432E-2"/>
        </c:manualLayout>
      </c:layout>
      <c:overlay val="0"/>
      <c:spPr>
        <a:solidFill>
          <a:srgbClr val="FFFFFF"/>
        </a:solidFill>
        <a:ln w="3175">
          <a:noFill/>
          <a:prstDash val="solid"/>
        </a:ln>
      </c:spPr>
    </c:legend>
    <c:plotVisOnly val="1"/>
    <c:dispBlanksAs val="gap"/>
    <c:showDLblsOverMax val="0"/>
  </c:chart>
  <c:spPr>
    <a:noFill/>
    <a:ln>
      <a:noFill/>
    </a:ln>
  </c:spPr>
  <c:txPr>
    <a:bodyPr/>
    <a:lstStyle/>
    <a:p>
      <a:pPr>
        <a:defRPr sz="1600" b="0" i="0" u="none" strike="noStrike" baseline="0">
          <a:solidFill>
            <a:srgbClr val="000000"/>
          </a:solidFill>
          <a:latin typeface="+mn-lt"/>
          <a:ea typeface="Calibri"/>
          <a:cs typeface="Arial" panose="020B0604020202020204" pitchFamily="34" charset="0"/>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068931389165386"/>
          <c:y val="5.5037194819177016E-2"/>
          <c:w val="0.89399356653339146"/>
          <c:h val="0.71040163262301415"/>
        </c:manualLayout>
      </c:layout>
      <c:barChart>
        <c:barDir val="col"/>
        <c:grouping val="clustered"/>
        <c:varyColors val="0"/>
        <c:ser>
          <c:idx val="0"/>
          <c:order val="0"/>
          <c:tx>
            <c:strRef>
              <c:f>Sheet1!$B$1</c:f>
              <c:strCache>
                <c:ptCount val="1"/>
                <c:pt idx="0">
                  <c:v>Ounce</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Sheet1!$B$2:$B$17</c:f>
              <c:numCache>
                <c:formatCode>General</c:formatCode>
                <c:ptCount val="16"/>
                <c:pt idx="0">
                  <c:v>200</c:v>
                </c:pt>
                <c:pt idx="1">
                  <c:v>200</c:v>
                </c:pt>
                <c:pt idx="2">
                  <c:v>200</c:v>
                </c:pt>
                <c:pt idx="3">
                  <c:v>200</c:v>
                </c:pt>
                <c:pt idx="4">
                  <c:v>200</c:v>
                </c:pt>
                <c:pt idx="5">
                  <c:v>210</c:v>
                </c:pt>
                <c:pt idx="6">
                  <c:v>225</c:v>
                </c:pt>
                <c:pt idx="7">
                  <c:v>220</c:v>
                </c:pt>
                <c:pt idx="8">
                  <c:v>210</c:v>
                </c:pt>
                <c:pt idx="9">
                  <c:v>220</c:v>
                </c:pt>
                <c:pt idx="10">
                  <c:v>200</c:v>
                </c:pt>
                <c:pt idx="11">
                  <c:v>210</c:v>
                </c:pt>
                <c:pt idx="12">
                  <c:v>200</c:v>
                </c:pt>
                <c:pt idx="13">
                  <c:v>220</c:v>
                </c:pt>
                <c:pt idx="14">
                  <c:v>200</c:v>
                </c:pt>
                <c:pt idx="15">
                  <c:v>220</c:v>
                </c:pt>
              </c:numCache>
            </c:numRef>
          </c:val>
          <c:extLst>
            <c:ext xmlns:c16="http://schemas.microsoft.com/office/drawing/2014/chart" uri="{C3380CC4-5D6E-409C-BE32-E72D297353CC}">
              <c16:uniqueId val="{00000000-ECDD-46DF-B633-F0A95F2011A6}"/>
            </c:ext>
          </c:extLst>
        </c:ser>
        <c:ser>
          <c:idx val="1"/>
          <c:order val="1"/>
          <c:tx>
            <c:strRef>
              <c:f>Sheet1!$C$1</c:f>
              <c:strCache>
                <c:ptCount val="1"/>
                <c:pt idx="0">
                  <c:v>Bag</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Sheet1!$C$2:$C$17</c:f>
              <c:numCache>
                <c:formatCode>General</c:formatCode>
                <c:ptCount val="16"/>
                <c:pt idx="0">
                  <c:v>25</c:v>
                </c:pt>
                <c:pt idx="1">
                  <c:v>25</c:v>
                </c:pt>
                <c:pt idx="2">
                  <c:v>25</c:v>
                </c:pt>
                <c:pt idx="3">
                  <c:v>25</c:v>
                </c:pt>
                <c:pt idx="4">
                  <c:v>25</c:v>
                </c:pt>
                <c:pt idx="5">
                  <c:v>25</c:v>
                </c:pt>
                <c:pt idx="6">
                  <c:v>25</c:v>
                </c:pt>
                <c:pt idx="7">
                  <c:v>25</c:v>
                </c:pt>
                <c:pt idx="8">
                  <c:v>25</c:v>
                </c:pt>
                <c:pt idx="9">
                  <c:v>25</c:v>
                </c:pt>
                <c:pt idx="10">
                  <c:v>25</c:v>
                </c:pt>
                <c:pt idx="11">
                  <c:v>25</c:v>
                </c:pt>
                <c:pt idx="12">
                  <c:v>25</c:v>
                </c:pt>
                <c:pt idx="13">
                  <c:v>25</c:v>
                </c:pt>
                <c:pt idx="14">
                  <c:v>25</c:v>
                </c:pt>
                <c:pt idx="15">
                  <c:v>25</c:v>
                </c:pt>
              </c:numCache>
            </c:numRef>
          </c:val>
          <c:extLst>
            <c:ext xmlns:c16="http://schemas.microsoft.com/office/drawing/2014/chart" uri="{C3380CC4-5D6E-409C-BE32-E72D297353CC}">
              <c16:uniqueId val="{00000001-ECDD-46DF-B633-F0A95F2011A6}"/>
            </c:ext>
          </c:extLst>
        </c:ser>
        <c:dLbls>
          <c:showLegendKey val="0"/>
          <c:showVal val="1"/>
          <c:showCatName val="0"/>
          <c:showSerName val="0"/>
          <c:showPercent val="0"/>
          <c:showBubbleSize val="0"/>
        </c:dLbls>
        <c:gapWidth val="150"/>
        <c:axId val="-2098062520"/>
        <c:axId val="-2098059192"/>
      </c:barChart>
      <c:catAx>
        <c:axId val="-2098062520"/>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crossAx val="-2098059192"/>
        <c:crosses val="autoZero"/>
        <c:auto val="1"/>
        <c:lblAlgn val="ctr"/>
        <c:lblOffset val="100"/>
        <c:noMultiLvlLbl val="0"/>
      </c:catAx>
      <c:valAx>
        <c:axId val="-2098059192"/>
        <c:scaling>
          <c:orientation val="minMax"/>
        </c:scaling>
        <c:delete val="0"/>
        <c:axPos val="l"/>
        <c:title>
          <c:tx>
            <c:rich>
              <a:bodyPr rot="-5400000" spcFirstLastPara="1" vertOverflow="ellipsis" vert="horz" wrap="square" anchor="ctr" anchorCtr="1"/>
              <a:lstStyle/>
              <a:p>
                <a:pPr>
                  <a:defRPr sz="1200" b="1" i="0" u="none" strike="noStrike" kern="1200" baseline="0">
                    <a:solidFill>
                      <a:schemeClr val="tx1"/>
                    </a:solidFill>
                    <a:latin typeface="Arial" pitchFamily="34" charset="0"/>
                    <a:ea typeface="+mn-ea"/>
                    <a:cs typeface="Arial" pitchFamily="34" charset="0"/>
                  </a:defRPr>
                </a:pPr>
                <a:r>
                  <a:rPr lang="en-US" dirty="0"/>
                  <a:t>Median price ($)</a:t>
                </a:r>
              </a:p>
            </c:rich>
          </c:tx>
          <c:layout>
            <c:manualLayout>
              <c:xMode val="edge"/>
              <c:yMode val="edge"/>
              <c:x val="7.0925734628501276E-3"/>
              <c:y val="0.27651722222995662"/>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crossAx val="-2098062520"/>
        <c:crosses val="autoZero"/>
        <c:crossBetween val="between"/>
      </c:valAx>
      <c:spPr>
        <a:noFill/>
        <a:ln>
          <a:noFill/>
        </a:ln>
        <a:effectLst/>
      </c:spPr>
    </c:plotArea>
    <c:legend>
      <c:legendPos val="b"/>
      <c:layout>
        <c:manualLayout>
          <c:xMode val="edge"/>
          <c:yMode val="edge"/>
          <c:x val="0.4273507592372871"/>
          <c:y val="0.91596042710907943"/>
          <c:w val="0.2544359999137405"/>
          <c:h val="8.4039572890920483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200">
          <a:latin typeface="Arial" pitchFamily="34" charset="0"/>
          <a:cs typeface="Arial" pitchFamily="34" charset="0"/>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8634365436247401E-2"/>
          <c:y val="4.2748041148279098E-2"/>
          <c:w val="0.877870494114669"/>
          <c:h val="0.72421245514793198"/>
        </c:manualLayout>
      </c:layout>
      <c:barChart>
        <c:barDir val="col"/>
        <c:grouping val="clustered"/>
        <c:varyColors val="0"/>
        <c:ser>
          <c:idx val="0"/>
          <c:order val="0"/>
          <c:tx>
            <c:strRef>
              <c:f>Sheet1!$B$1</c:f>
              <c:strCache>
                <c:ptCount val="1"/>
                <c:pt idx="0">
                  <c:v>Ounce</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4"/>
              <c:delete val="1"/>
              <c:extLst>
                <c:ext xmlns:c15="http://schemas.microsoft.com/office/drawing/2012/chart" uri="{CE6537A1-D6FC-4f65-9D91-7224C49458BB}"/>
                <c:ext xmlns:c16="http://schemas.microsoft.com/office/drawing/2014/chart" uri="{C3380CC4-5D6E-409C-BE32-E72D297353CC}">
                  <c16:uniqueId val="{00000000-BA8E-4100-8D08-9A7711A49E0F}"/>
                </c:ext>
              </c:extLst>
            </c:dLbl>
            <c:dLbl>
              <c:idx val="5"/>
              <c:delete val="1"/>
              <c:extLst>
                <c:ext xmlns:c15="http://schemas.microsoft.com/office/drawing/2012/chart" uri="{CE6537A1-D6FC-4f65-9D91-7224C49458BB}"/>
                <c:ext xmlns:c16="http://schemas.microsoft.com/office/drawing/2014/chart" uri="{C3380CC4-5D6E-409C-BE32-E72D297353CC}">
                  <c16:uniqueId val="{00000001-BA8E-4100-8D08-9A7711A49E0F}"/>
                </c:ext>
              </c:extLst>
            </c:dLbl>
            <c:dLbl>
              <c:idx val="6"/>
              <c:delete val="1"/>
              <c:extLst>
                <c:ext xmlns:c15="http://schemas.microsoft.com/office/drawing/2012/chart" uri="{CE6537A1-D6FC-4f65-9D91-7224C49458BB}"/>
                <c:ext xmlns:c16="http://schemas.microsoft.com/office/drawing/2014/chart" uri="{C3380CC4-5D6E-409C-BE32-E72D297353CC}">
                  <c16:uniqueId val="{00000002-BA8E-4100-8D08-9A7711A49E0F}"/>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Sheet1!$B$2:$B$17</c:f>
              <c:numCache>
                <c:formatCode>General</c:formatCode>
                <c:ptCount val="16"/>
                <c:pt idx="0">
                  <c:v>180</c:v>
                </c:pt>
                <c:pt idx="1">
                  <c:v>180</c:v>
                </c:pt>
                <c:pt idx="2">
                  <c:v>200</c:v>
                </c:pt>
                <c:pt idx="3">
                  <c:v>160</c:v>
                </c:pt>
                <c:pt idx="4">
                  <c:v>190</c:v>
                </c:pt>
                <c:pt idx="5">
                  <c:v>180</c:v>
                </c:pt>
                <c:pt idx="6">
                  <c:v>200</c:v>
                </c:pt>
                <c:pt idx="7">
                  <c:v>200</c:v>
                </c:pt>
                <c:pt idx="8">
                  <c:v>220</c:v>
                </c:pt>
                <c:pt idx="9">
                  <c:v>180</c:v>
                </c:pt>
                <c:pt idx="10">
                  <c:v>205</c:v>
                </c:pt>
                <c:pt idx="11">
                  <c:v>190</c:v>
                </c:pt>
                <c:pt idx="12">
                  <c:v>220</c:v>
                </c:pt>
                <c:pt idx="13">
                  <c:v>210</c:v>
                </c:pt>
                <c:pt idx="14">
                  <c:v>180</c:v>
                </c:pt>
                <c:pt idx="15">
                  <c:v>200</c:v>
                </c:pt>
              </c:numCache>
            </c:numRef>
          </c:val>
          <c:extLst>
            <c:ext xmlns:c16="http://schemas.microsoft.com/office/drawing/2014/chart" uri="{C3380CC4-5D6E-409C-BE32-E72D297353CC}">
              <c16:uniqueId val="{00000001-A32F-47AB-A73B-94010C4DD48E}"/>
            </c:ext>
          </c:extLst>
        </c:ser>
        <c:ser>
          <c:idx val="1"/>
          <c:order val="1"/>
          <c:tx>
            <c:strRef>
              <c:f>Sheet1!$C$1</c:f>
              <c:strCache>
                <c:ptCount val="1"/>
                <c:pt idx="0">
                  <c:v>Bag</c:v>
                </c:pt>
              </c:strCache>
            </c:strRef>
          </c:tx>
          <c:spPr>
            <a:solidFill>
              <a:schemeClr val="accent3"/>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Sheet1!$A$2:$A$17</c:f>
              <c:numCache>
                <c:formatCode>General</c:formatCode>
                <c:ptCount val="16"/>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numCache>
            </c:numRef>
          </c:cat>
          <c:val>
            <c:numRef>
              <c:f>Sheet1!$C$2:$C$17</c:f>
              <c:numCache>
                <c:formatCode>General</c:formatCode>
                <c:ptCount val="16"/>
                <c:pt idx="0">
                  <c:v>25</c:v>
                </c:pt>
                <c:pt idx="1">
                  <c:v>25</c:v>
                </c:pt>
                <c:pt idx="2">
                  <c:v>25</c:v>
                </c:pt>
                <c:pt idx="3">
                  <c:v>25</c:v>
                </c:pt>
                <c:pt idx="4">
                  <c:v>25</c:v>
                </c:pt>
                <c:pt idx="5">
                  <c:v>25</c:v>
                </c:pt>
                <c:pt idx="6">
                  <c:v>25</c:v>
                </c:pt>
                <c:pt idx="7">
                  <c:v>25</c:v>
                </c:pt>
                <c:pt idx="8">
                  <c:v>25</c:v>
                </c:pt>
                <c:pt idx="9">
                  <c:v>25</c:v>
                </c:pt>
                <c:pt idx="10">
                  <c:v>25</c:v>
                </c:pt>
                <c:pt idx="11">
                  <c:v>25</c:v>
                </c:pt>
                <c:pt idx="12">
                  <c:v>25</c:v>
                </c:pt>
                <c:pt idx="13">
                  <c:v>25</c:v>
                </c:pt>
                <c:pt idx="14">
                  <c:v>25</c:v>
                </c:pt>
                <c:pt idx="15">
                  <c:v>25</c:v>
                </c:pt>
              </c:numCache>
            </c:numRef>
          </c:val>
          <c:extLst>
            <c:ext xmlns:c16="http://schemas.microsoft.com/office/drawing/2014/chart" uri="{C3380CC4-5D6E-409C-BE32-E72D297353CC}">
              <c16:uniqueId val="{00000002-A32F-47AB-A73B-94010C4DD48E}"/>
            </c:ext>
          </c:extLst>
        </c:ser>
        <c:dLbls>
          <c:dLblPos val="outEnd"/>
          <c:showLegendKey val="0"/>
          <c:showVal val="1"/>
          <c:showCatName val="0"/>
          <c:showSerName val="0"/>
          <c:showPercent val="0"/>
          <c:showBubbleSize val="0"/>
        </c:dLbls>
        <c:gapWidth val="150"/>
        <c:axId val="-2098494040"/>
        <c:axId val="-2098317256"/>
      </c:barChart>
      <c:catAx>
        <c:axId val="-2098494040"/>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crossAx val="-2098317256"/>
        <c:crosses val="autoZero"/>
        <c:auto val="1"/>
        <c:lblAlgn val="ctr"/>
        <c:lblOffset val="100"/>
        <c:noMultiLvlLbl val="0"/>
      </c:catAx>
      <c:valAx>
        <c:axId val="-2098317256"/>
        <c:scaling>
          <c:orientation val="minMax"/>
        </c:scaling>
        <c:delete val="0"/>
        <c:axPos val="l"/>
        <c:title>
          <c:tx>
            <c:rich>
              <a:bodyPr rot="-5400000" spcFirstLastPara="1" vertOverflow="ellipsis" vert="horz" wrap="square" anchor="ctr" anchorCtr="1"/>
              <a:lstStyle/>
              <a:p>
                <a:pPr>
                  <a:defRPr sz="1200" b="1" i="0" u="none" strike="noStrike" kern="1200" baseline="0">
                    <a:solidFill>
                      <a:schemeClr val="tx1"/>
                    </a:solidFill>
                    <a:latin typeface="Arial" pitchFamily="34" charset="0"/>
                    <a:ea typeface="+mn-ea"/>
                    <a:cs typeface="Arial" pitchFamily="34" charset="0"/>
                  </a:defRPr>
                </a:pPr>
                <a:r>
                  <a:rPr lang="en-US" dirty="0"/>
                  <a:t>Median price ($)</a:t>
                </a:r>
              </a:p>
            </c:rich>
          </c:tx>
          <c:layout>
            <c:manualLayout>
              <c:xMode val="edge"/>
              <c:yMode val="edge"/>
              <c:x val="3.2036663516228289E-4"/>
              <c:y val="0.25302392657903194"/>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ysClr val="windowText" lastClr="000000"/>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crossAx val="-2098494040"/>
        <c:crosses val="autoZero"/>
        <c:crossBetween val="between"/>
      </c:valAx>
      <c:spPr>
        <a:noFill/>
        <a:ln>
          <a:noFill/>
        </a:ln>
        <a:effectLst/>
      </c:spPr>
    </c:plotArea>
    <c:legend>
      <c:legendPos val="b"/>
      <c:layout>
        <c:manualLayout>
          <c:xMode val="edge"/>
          <c:yMode val="edge"/>
          <c:x val="0.39988842059248858"/>
          <c:y val="0.92672469333432395"/>
          <c:w val="0.31640995751399481"/>
          <c:h val="7.3275372908100211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200">
          <a:latin typeface="Arial" pitchFamily="34" charset="0"/>
          <a:cs typeface="Arial" pitchFamily="34" charset="0"/>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837729758666"/>
          <c:y val="5.9870828450232699E-2"/>
          <c:w val="0.87662258694400497"/>
          <c:h val="0.73513093286547371"/>
        </c:manualLayout>
      </c:layout>
      <c:barChart>
        <c:barDir val="col"/>
        <c:grouping val="percentStacked"/>
        <c:varyColors val="0"/>
        <c:ser>
          <c:idx val="0"/>
          <c:order val="0"/>
          <c:tx>
            <c:strRef>
              <c:f>Sheet1!$A$2</c:f>
              <c:strCache>
                <c:ptCount val="1"/>
                <c:pt idx="0">
                  <c:v>High</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Sheet1!$B$1:$P$1</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Sheet1!$B$2:$P$2</c:f>
              <c:numCache>
                <c:formatCode>General</c:formatCode>
                <c:ptCount val="15"/>
                <c:pt idx="0">
                  <c:v>56</c:v>
                </c:pt>
                <c:pt idx="1">
                  <c:v>58</c:v>
                </c:pt>
                <c:pt idx="2">
                  <c:v>67</c:v>
                </c:pt>
                <c:pt idx="3">
                  <c:v>73</c:v>
                </c:pt>
                <c:pt idx="4">
                  <c:v>63</c:v>
                </c:pt>
                <c:pt idx="5">
                  <c:v>65</c:v>
                </c:pt>
                <c:pt idx="6">
                  <c:v>63</c:v>
                </c:pt>
                <c:pt idx="7">
                  <c:v>60</c:v>
                </c:pt>
                <c:pt idx="8">
                  <c:v>52</c:v>
                </c:pt>
                <c:pt idx="9">
                  <c:v>67</c:v>
                </c:pt>
                <c:pt idx="10">
                  <c:v>65</c:v>
                </c:pt>
                <c:pt idx="11">
                  <c:v>62</c:v>
                </c:pt>
                <c:pt idx="12">
                  <c:v>51</c:v>
                </c:pt>
                <c:pt idx="13">
                  <c:v>68</c:v>
                </c:pt>
                <c:pt idx="14">
                  <c:v>63</c:v>
                </c:pt>
              </c:numCache>
            </c:numRef>
          </c:val>
          <c:extLst>
            <c:ext xmlns:c16="http://schemas.microsoft.com/office/drawing/2014/chart" uri="{C3380CC4-5D6E-409C-BE32-E72D297353CC}">
              <c16:uniqueId val="{00000000-7D76-426E-9713-0F59C79DCAC6}"/>
            </c:ext>
          </c:extLst>
        </c:ser>
        <c:ser>
          <c:idx val="1"/>
          <c:order val="1"/>
          <c:tx>
            <c:strRef>
              <c:f>Sheet1!$A$3</c:f>
              <c:strCache>
                <c:ptCount val="1"/>
                <c:pt idx="0">
                  <c:v>Medium</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Sheet1!$B$1:$P$1</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Sheet1!$B$3:$P$3</c:f>
              <c:numCache>
                <c:formatCode>General</c:formatCode>
                <c:ptCount val="15"/>
                <c:pt idx="0">
                  <c:v>29</c:v>
                </c:pt>
                <c:pt idx="1">
                  <c:v>30</c:v>
                </c:pt>
                <c:pt idx="2">
                  <c:v>17</c:v>
                </c:pt>
                <c:pt idx="3">
                  <c:v>20</c:v>
                </c:pt>
                <c:pt idx="4">
                  <c:v>23</c:v>
                </c:pt>
                <c:pt idx="5">
                  <c:v>24</c:v>
                </c:pt>
                <c:pt idx="6">
                  <c:v>34</c:v>
                </c:pt>
                <c:pt idx="7">
                  <c:v>23</c:v>
                </c:pt>
                <c:pt idx="8">
                  <c:v>29</c:v>
                </c:pt>
                <c:pt idx="9">
                  <c:v>22</c:v>
                </c:pt>
                <c:pt idx="10">
                  <c:v>30</c:v>
                </c:pt>
                <c:pt idx="11">
                  <c:v>27</c:v>
                </c:pt>
                <c:pt idx="12">
                  <c:v>32</c:v>
                </c:pt>
                <c:pt idx="13">
                  <c:v>23</c:v>
                </c:pt>
                <c:pt idx="14">
                  <c:v>24</c:v>
                </c:pt>
              </c:numCache>
            </c:numRef>
          </c:val>
          <c:extLst>
            <c:ext xmlns:c16="http://schemas.microsoft.com/office/drawing/2014/chart" uri="{C3380CC4-5D6E-409C-BE32-E72D297353CC}">
              <c16:uniqueId val="{00000001-7D76-426E-9713-0F59C79DCAC6}"/>
            </c:ext>
          </c:extLst>
        </c:ser>
        <c:ser>
          <c:idx val="2"/>
          <c:order val="2"/>
          <c:tx>
            <c:strRef>
              <c:f>Sheet1!$A$4</c:f>
              <c:strCache>
                <c:ptCount val="1"/>
                <c:pt idx="0">
                  <c:v>Low</c:v>
                </c:pt>
              </c:strCache>
            </c:strRef>
          </c:tx>
          <c:spPr>
            <a:solidFill>
              <a:schemeClr val="accent3"/>
            </a:solidFill>
            <a:ln>
              <a:noFill/>
            </a:ln>
            <a:effectLst>
              <a:outerShdw blurRad="50800" dist="38100" dir="2700000" algn="tl" rotWithShape="0">
                <a:prstClr val="black">
                  <a:alpha val="40000"/>
                </a:prstClr>
              </a:outerShdw>
            </a:effectLst>
          </c:spPr>
          <c:invertIfNegative val="0"/>
          <c:dLbls>
            <c:delete val="1"/>
          </c:dLbls>
          <c:cat>
            <c:numRef>
              <c:f>Sheet1!$B$1:$P$1</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Sheet1!$B$4:$P$4</c:f>
              <c:numCache>
                <c:formatCode>General</c:formatCode>
                <c:ptCount val="15"/>
                <c:pt idx="0">
                  <c:v>7</c:v>
                </c:pt>
                <c:pt idx="1">
                  <c:v>7</c:v>
                </c:pt>
                <c:pt idx="2">
                  <c:v>2</c:v>
                </c:pt>
                <c:pt idx="3">
                  <c:v>3</c:v>
                </c:pt>
                <c:pt idx="4">
                  <c:v>3</c:v>
                </c:pt>
                <c:pt idx="5">
                  <c:v>3</c:v>
                </c:pt>
                <c:pt idx="6">
                  <c:v>2</c:v>
                </c:pt>
                <c:pt idx="7">
                  <c:v>5</c:v>
                </c:pt>
                <c:pt idx="8">
                  <c:v>4</c:v>
                </c:pt>
                <c:pt idx="9">
                  <c:v>2</c:v>
                </c:pt>
                <c:pt idx="11">
                  <c:v>8</c:v>
                </c:pt>
                <c:pt idx="12">
                  <c:v>8</c:v>
                </c:pt>
                <c:pt idx="13">
                  <c:v>2</c:v>
                </c:pt>
                <c:pt idx="14">
                  <c:v>3</c:v>
                </c:pt>
              </c:numCache>
            </c:numRef>
          </c:val>
          <c:extLst>
            <c:ext xmlns:c16="http://schemas.microsoft.com/office/drawing/2014/chart" uri="{C3380CC4-5D6E-409C-BE32-E72D297353CC}">
              <c16:uniqueId val="{00000002-7D76-426E-9713-0F59C79DCAC6}"/>
            </c:ext>
          </c:extLst>
        </c:ser>
        <c:ser>
          <c:idx val="3"/>
          <c:order val="3"/>
          <c:tx>
            <c:strRef>
              <c:f>Sheet1!$A$5</c:f>
              <c:strCache>
                <c:ptCount val="1"/>
                <c:pt idx="0">
                  <c:v>Fluctuates</c:v>
                </c:pt>
              </c:strCache>
            </c:strRef>
          </c:tx>
          <c:spPr>
            <a:solidFill>
              <a:schemeClr val="accent4"/>
            </a:solidFill>
            <a:ln>
              <a:noFill/>
            </a:ln>
            <a:effectLst>
              <a:outerShdw blurRad="50800" dist="38100" dir="2700000" algn="tl" rotWithShape="0">
                <a:prstClr val="black">
                  <a:alpha val="40000"/>
                </a:prstClr>
              </a:outerShdw>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0-B006-4028-BF5B-5F0CFB6114E5}"/>
                </c:ext>
              </c:extLst>
            </c:dLbl>
            <c:dLbl>
              <c:idx val="3"/>
              <c:delete val="1"/>
              <c:extLst>
                <c:ext xmlns:c15="http://schemas.microsoft.com/office/drawing/2012/chart" uri="{CE6537A1-D6FC-4f65-9D91-7224C49458BB}"/>
                <c:ext xmlns:c16="http://schemas.microsoft.com/office/drawing/2014/chart" uri="{C3380CC4-5D6E-409C-BE32-E72D297353CC}">
                  <c16:uniqueId val="{00000001-B006-4028-BF5B-5F0CFB6114E5}"/>
                </c:ext>
              </c:extLst>
            </c:dLbl>
            <c:dLbl>
              <c:idx val="4"/>
              <c:delete val="1"/>
              <c:extLst>
                <c:ext xmlns:c15="http://schemas.microsoft.com/office/drawing/2012/chart" uri="{CE6537A1-D6FC-4f65-9D91-7224C49458BB}"/>
                <c:ext xmlns:c16="http://schemas.microsoft.com/office/drawing/2014/chart" uri="{C3380CC4-5D6E-409C-BE32-E72D297353CC}">
                  <c16:uniqueId val="{00000002-360D-49F6-9A1D-C104BAABAF99}"/>
                </c:ext>
              </c:extLst>
            </c:dLbl>
            <c:dLbl>
              <c:idx val="5"/>
              <c:delete val="1"/>
              <c:extLst>
                <c:ext xmlns:c15="http://schemas.microsoft.com/office/drawing/2012/chart" uri="{CE6537A1-D6FC-4f65-9D91-7224C49458BB}"/>
                <c:ext xmlns:c16="http://schemas.microsoft.com/office/drawing/2014/chart" uri="{C3380CC4-5D6E-409C-BE32-E72D297353CC}">
                  <c16:uniqueId val="{00000003-360D-49F6-9A1D-C104BAABAF99}"/>
                </c:ext>
              </c:extLst>
            </c:dLbl>
            <c:dLbl>
              <c:idx val="9"/>
              <c:delete val="1"/>
              <c:extLst>
                <c:ext xmlns:c15="http://schemas.microsoft.com/office/drawing/2012/chart" uri="{CE6537A1-D6FC-4f65-9D91-7224C49458BB}"/>
                <c:ext xmlns:c16="http://schemas.microsoft.com/office/drawing/2014/chart" uri="{C3380CC4-5D6E-409C-BE32-E72D297353CC}">
                  <c16:uniqueId val="{00000004-360D-49F6-9A1D-C104BAABAF99}"/>
                </c:ext>
              </c:extLst>
            </c:dLbl>
            <c:dLbl>
              <c:idx val="10"/>
              <c:delete val="1"/>
              <c:extLst>
                <c:ext xmlns:c15="http://schemas.microsoft.com/office/drawing/2012/chart" uri="{CE6537A1-D6FC-4f65-9D91-7224C49458BB}"/>
                <c:ext xmlns:c16="http://schemas.microsoft.com/office/drawing/2014/chart" uri="{C3380CC4-5D6E-409C-BE32-E72D297353CC}">
                  <c16:uniqueId val="{0000000D-B006-4028-BF5B-5F0CFB6114E5}"/>
                </c:ext>
              </c:extLst>
            </c:dLbl>
            <c:dLbl>
              <c:idx val="11"/>
              <c:delete val="1"/>
              <c:extLst>
                <c:ext xmlns:c15="http://schemas.microsoft.com/office/drawing/2012/chart" uri="{CE6537A1-D6FC-4f65-9D91-7224C49458BB}"/>
                <c:ext xmlns:c16="http://schemas.microsoft.com/office/drawing/2014/chart" uri="{C3380CC4-5D6E-409C-BE32-E72D297353CC}">
                  <c16:uniqueId val="{0000000C-B006-4028-BF5B-5F0CFB6114E5}"/>
                </c:ext>
              </c:extLst>
            </c:dLbl>
            <c:dLbl>
              <c:idx val="12"/>
              <c:delete val="1"/>
              <c:extLst>
                <c:ext xmlns:c15="http://schemas.microsoft.com/office/drawing/2012/chart" uri="{CE6537A1-D6FC-4f65-9D91-7224C49458BB}"/>
                <c:ext xmlns:c16="http://schemas.microsoft.com/office/drawing/2014/chart" uri="{C3380CC4-5D6E-409C-BE32-E72D297353CC}">
                  <c16:uniqueId val="{00000006-360D-49F6-9A1D-C104BAABAF99}"/>
                </c:ext>
              </c:extLst>
            </c:dLbl>
            <c:dLbl>
              <c:idx val="13"/>
              <c:delete val="1"/>
              <c:extLst>
                <c:ext xmlns:c15="http://schemas.microsoft.com/office/drawing/2012/chart" uri="{CE6537A1-D6FC-4f65-9D91-7224C49458BB}"/>
                <c:ext xmlns:c16="http://schemas.microsoft.com/office/drawing/2014/chart" uri="{C3380CC4-5D6E-409C-BE32-E72D297353CC}">
                  <c16:uniqueId val="{00000007-360D-49F6-9A1D-C104BAABAF99}"/>
                </c:ext>
              </c:extLst>
            </c:dLbl>
            <c:dLbl>
              <c:idx val="14"/>
              <c:delete val="1"/>
              <c:extLst>
                <c:ext xmlns:c15="http://schemas.microsoft.com/office/drawing/2012/chart" uri="{CE6537A1-D6FC-4f65-9D91-7224C49458BB}"/>
                <c:ext xmlns:c16="http://schemas.microsoft.com/office/drawing/2014/chart" uri="{C3380CC4-5D6E-409C-BE32-E72D297353CC}">
                  <c16:uniqueId val="{00000008-360D-49F6-9A1D-C104BAABAF99}"/>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Sheet1!$B$1:$P$1</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Sheet1!$B$5:$P$5</c:f>
              <c:numCache>
                <c:formatCode>General</c:formatCode>
                <c:ptCount val="15"/>
                <c:pt idx="0">
                  <c:v>8</c:v>
                </c:pt>
                <c:pt idx="1">
                  <c:v>5</c:v>
                </c:pt>
                <c:pt idx="2">
                  <c:v>15</c:v>
                </c:pt>
                <c:pt idx="3">
                  <c:v>3</c:v>
                </c:pt>
                <c:pt idx="4">
                  <c:v>13</c:v>
                </c:pt>
                <c:pt idx="5">
                  <c:v>8</c:v>
                </c:pt>
                <c:pt idx="7">
                  <c:v>12</c:v>
                </c:pt>
                <c:pt idx="8">
                  <c:v>15</c:v>
                </c:pt>
                <c:pt idx="9">
                  <c:v>8</c:v>
                </c:pt>
                <c:pt idx="10">
                  <c:v>5</c:v>
                </c:pt>
                <c:pt idx="11">
                  <c:v>3</c:v>
                </c:pt>
                <c:pt idx="12">
                  <c:v>9</c:v>
                </c:pt>
                <c:pt idx="13">
                  <c:v>7</c:v>
                </c:pt>
                <c:pt idx="14">
                  <c:v>11</c:v>
                </c:pt>
              </c:numCache>
            </c:numRef>
          </c:val>
          <c:extLst>
            <c:ext xmlns:c16="http://schemas.microsoft.com/office/drawing/2014/chart" uri="{C3380CC4-5D6E-409C-BE32-E72D297353CC}">
              <c16:uniqueId val="{00000003-7D76-426E-9713-0F59C79DCAC6}"/>
            </c:ext>
          </c:extLst>
        </c:ser>
        <c:dLbls>
          <c:showLegendKey val="0"/>
          <c:showVal val="1"/>
          <c:showCatName val="0"/>
          <c:showSerName val="0"/>
          <c:showPercent val="0"/>
          <c:showBubbleSize val="0"/>
        </c:dLbls>
        <c:gapWidth val="150"/>
        <c:overlap val="100"/>
        <c:axId val="-2121696920"/>
        <c:axId val="-2121693560"/>
      </c:barChart>
      <c:catAx>
        <c:axId val="-2121696920"/>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crossAx val="-2121693560"/>
        <c:crosses val="autoZero"/>
        <c:auto val="1"/>
        <c:lblAlgn val="ctr"/>
        <c:lblOffset val="100"/>
        <c:noMultiLvlLbl val="0"/>
      </c:catAx>
      <c:valAx>
        <c:axId val="-2121693560"/>
        <c:scaling>
          <c:orientation val="minMax"/>
        </c:scaling>
        <c:delete val="0"/>
        <c:axPos val="l"/>
        <c:title>
          <c:tx>
            <c:rich>
              <a:bodyPr rot="-5400000" spcFirstLastPara="1" vertOverflow="ellipsis" vert="horz" wrap="square" anchor="ctr" anchorCtr="1"/>
              <a:lstStyle/>
              <a:p>
                <a:pPr>
                  <a:defRPr sz="1200" b="1" i="0" u="none" strike="noStrike" kern="1200" baseline="0">
                    <a:solidFill>
                      <a:schemeClr val="tx1"/>
                    </a:solidFill>
                    <a:latin typeface="Arial" pitchFamily="34" charset="0"/>
                    <a:ea typeface="+mn-ea"/>
                    <a:cs typeface="Arial" pitchFamily="34" charset="0"/>
                  </a:defRPr>
                </a:pPr>
                <a:r>
                  <a:rPr lang="en-AU"/>
                  <a:t>% of those who commented</a:t>
                </a:r>
              </a:p>
            </c:rich>
          </c:tx>
          <c:layout>
            <c:manualLayout>
              <c:xMode val="edge"/>
              <c:yMode val="edge"/>
              <c:x val="9.3356299212598399E-4"/>
              <c:y val="0.15045683542950797"/>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Arial" pitchFamily="34" charset="0"/>
                  <a:ea typeface="+mn-ea"/>
                  <a:cs typeface="Arial" pitchFamily="34" charset="0"/>
                </a:defRPr>
              </a:pPr>
              <a:endParaRPr lang="en-US"/>
            </a:p>
          </c:txPr>
        </c:title>
        <c:numFmt formatCode="0%" sourceLinked="1"/>
        <c:majorTickMark val="out"/>
        <c:minorTickMark val="none"/>
        <c:tickLblPos val="nextTo"/>
        <c:spPr>
          <a:noFill/>
          <a:ln w="6350" cap="flat" cmpd="sng" algn="ctr">
            <a:solidFill>
              <a:schemeClr val="tx1"/>
            </a:solidFill>
            <a:prstDash val="solid"/>
            <a:round/>
          </a:ln>
          <a:effectLst/>
        </c:spPr>
        <c:txPr>
          <a:bodyPr rot="0" spcFirstLastPara="1" vertOverflow="ellipsis"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crossAx val="-2121696920"/>
        <c:crosses val="autoZero"/>
        <c:crossBetween val="between"/>
      </c:valAx>
      <c:spPr>
        <a:noFill/>
        <a:ln>
          <a:noFill/>
        </a:ln>
        <a:effectLst/>
      </c:spPr>
    </c:plotArea>
    <c:legend>
      <c:legendPos val="b"/>
      <c:layout>
        <c:manualLayout>
          <c:xMode val="edge"/>
          <c:yMode val="edge"/>
          <c:x val="0.27875754593175855"/>
          <c:y val="0.92761777176043037"/>
          <c:w val="0.48831840551181105"/>
          <c:h val="7.2382206490400308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200">
          <a:latin typeface="Arial" pitchFamily="34" charset="0"/>
          <a:cs typeface="Arial" pitchFamily="34" charset="0"/>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2436115843271"/>
          <c:y val="5.5078015373669097E-2"/>
          <c:w val="0.87662242714029504"/>
          <c:h val="0.74971888694908606"/>
        </c:manualLayout>
      </c:layout>
      <c:barChart>
        <c:barDir val="col"/>
        <c:grouping val="percentStacked"/>
        <c:varyColors val="0"/>
        <c:ser>
          <c:idx val="0"/>
          <c:order val="0"/>
          <c:tx>
            <c:strRef>
              <c:f>Sheet1!$A$2</c:f>
              <c:strCache>
                <c:ptCount val="1"/>
                <c:pt idx="0">
                  <c:v>High</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5-D8EF-4267-A202-84F0FA4770D8}"/>
                </c:ext>
              </c:extLst>
            </c:dLbl>
            <c:dLbl>
              <c:idx val="4"/>
              <c:delete val="1"/>
              <c:extLst>
                <c:ext xmlns:c15="http://schemas.microsoft.com/office/drawing/2012/chart" uri="{CE6537A1-D6FC-4f65-9D91-7224C49458BB}"/>
                <c:ext xmlns:c16="http://schemas.microsoft.com/office/drawing/2014/chart" uri="{C3380CC4-5D6E-409C-BE32-E72D297353CC}">
                  <c16:uniqueId val="{00000006-D8EF-4267-A202-84F0FA4770D8}"/>
                </c:ext>
              </c:extLst>
            </c:dLbl>
            <c:dLbl>
              <c:idx val="5"/>
              <c:delete val="1"/>
              <c:extLst>
                <c:ext xmlns:c15="http://schemas.microsoft.com/office/drawing/2012/chart" uri="{CE6537A1-D6FC-4f65-9D91-7224C49458BB}"/>
                <c:ext xmlns:c16="http://schemas.microsoft.com/office/drawing/2014/chart" uri="{C3380CC4-5D6E-409C-BE32-E72D297353CC}">
                  <c16:uniqueId val="{00000007-D8EF-4267-A202-84F0FA4770D8}"/>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Sheet1!$B$1:$P$1</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Sheet1!$B$2:$P$2</c:f>
              <c:numCache>
                <c:formatCode>General</c:formatCode>
                <c:ptCount val="15"/>
                <c:pt idx="0">
                  <c:v>48</c:v>
                </c:pt>
                <c:pt idx="1">
                  <c:v>29</c:v>
                </c:pt>
                <c:pt idx="2">
                  <c:v>39</c:v>
                </c:pt>
                <c:pt idx="3">
                  <c:v>25</c:v>
                </c:pt>
                <c:pt idx="4">
                  <c:v>19</c:v>
                </c:pt>
                <c:pt idx="5">
                  <c:v>28</c:v>
                </c:pt>
                <c:pt idx="6">
                  <c:v>39</c:v>
                </c:pt>
                <c:pt idx="7">
                  <c:v>29</c:v>
                </c:pt>
                <c:pt idx="8">
                  <c:v>32</c:v>
                </c:pt>
                <c:pt idx="9">
                  <c:v>29</c:v>
                </c:pt>
                <c:pt idx="10">
                  <c:v>33</c:v>
                </c:pt>
                <c:pt idx="11">
                  <c:v>40</c:v>
                </c:pt>
                <c:pt idx="12">
                  <c:v>38</c:v>
                </c:pt>
                <c:pt idx="13">
                  <c:v>37</c:v>
                </c:pt>
                <c:pt idx="14">
                  <c:v>50</c:v>
                </c:pt>
              </c:numCache>
            </c:numRef>
          </c:val>
          <c:extLst>
            <c:ext xmlns:c16="http://schemas.microsoft.com/office/drawing/2014/chart" uri="{C3380CC4-5D6E-409C-BE32-E72D297353CC}">
              <c16:uniqueId val="{00000000-7AE4-4882-8471-2F339BEEFD82}"/>
            </c:ext>
          </c:extLst>
        </c:ser>
        <c:ser>
          <c:idx val="1"/>
          <c:order val="1"/>
          <c:tx>
            <c:strRef>
              <c:f>Sheet1!$A$3</c:f>
              <c:strCache>
                <c:ptCount val="1"/>
                <c:pt idx="0">
                  <c:v>Medium</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Sheet1!$B$1:$P$1</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Sheet1!$B$3:$P$3</c:f>
              <c:numCache>
                <c:formatCode>General</c:formatCode>
                <c:ptCount val="15"/>
                <c:pt idx="0">
                  <c:v>39</c:v>
                </c:pt>
                <c:pt idx="1">
                  <c:v>57</c:v>
                </c:pt>
                <c:pt idx="2">
                  <c:v>46</c:v>
                </c:pt>
                <c:pt idx="3">
                  <c:v>44</c:v>
                </c:pt>
                <c:pt idx="4">
                  <c:v>62</c:v>
                </c:pt>
                <c:pt idx="5">
                  <c:v>56</c:v>
                </c:pt>
                <c:pt idx="6">
                  <c:v>46</c:v>
                </c:pt>
                <c:pt idx="7">
                  <c:v>56</c:v>
                </c:pt>
                <c:pt idx="8">
                  <c:v>47</c:v>
                </c:pt>
                <c:pt idx="9">
                  <c:v>58</c:v>
                </c:pt>
                <c:pt idx="10">
                  <c:v>51</c:v>
                </c:pt>
                <c:pt idx="11">
                  <c:v>49</c:v>
                </c:pt>
                <c:pt idx="12">
                  <c:v>53</c:v>
                </c:pt>
                <c:pt idx="13">
                  <c:v>50</c:v>
                </c:pt>
                <c:pt idx="14">
                  <c:v>32</c:v>
                </c:pt>
              </c:numCache>
            </c:numRef>
          </c:val>
          <c:extLst>
            <c:ext xmlns:c16="http://schemas.microsoft.com/office/drawing/2014/chart" uri="{C3380CC4-5D6E-409C-BE32-E72D297353CC}">
              <c16:uniqueId val="{00000002-7AE4-4882-8471-2F339BEEFD82}"/>
            </c:ext>
          </c:extLst>
        </c:ser>
        <c:ser>
          <c:idx val="2"/>
          <c:order val="2"/>
          <c:tx>
            <c:strRef>
              <c:f>Sheet1!$A$4</c:f>
              <c:strCache>
                <c:ptCount val="1"/>
                <c:pt idx="0">
                  <c:v>Low</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D8EF-4267-A202-84F0FA4770D8}"/>
                </c:ext>
              </c:extLst>
            </c:dLbl>
            <c:dLbl>
              <c:idx val="1"/>
              <c:delete val="1"/>
              <c:extLst>
                <c:ext xmlns:c15="http://schemas.microsoft.com/office/drawing/2012/chart" uri="{CE6537A1-D6FC-4f65-9D91-7224C49458BB}"/>
                <c:ext xmlns:c16="http://schemas.microsoft.com/office/drawing/2014/chart" uri="{C3380CC4-5D6E-409C-BE32-E72D297353CC}">
                  <c16:uniqueId val="{00000003-D8EF-4267-A202-84F0FA4770D8}"/>
                </c:ext>
              </c:extLst>
            </c:dLbl>
            <c:dLbl>
              <c:idx val="2"/>
              <c:delete val="1"/>
              <c:extLst>
                <c:ext xmlns:c15="http://schemas.microsoft.com/office/drawing/2012/chart" uri="{CE6537A1-D6FC-4f65-9D91-7224C49458BB}"/>
                <c:ext xmlns:c16="http://schemas.microsoft.com/office/drawing/2014/chart" uri="{C3380CC4-5D6E-409C-BE32-E72D297353CC}">
                  <c16:uniqueId val="{00000004-D8EF-4267-A202-84F0FA4770D8}"/>
                </c:ext>
              </c:extLst>
            </c:dLbl>
            <c:dLbl>
              <c:idx val="3"/>
              <c:delete val="1"/>
              <c:extLst>
                <c:ext xmlns:c15="http://schemas.microsoft.com/office/drawing/2012/chart" uri="{CE6537A1-D6FC-4f65-9D91-7224C49458BB}"/>
                <c:ext xmlns:c16="http://schemas.microsoft.com/office/drawing/2014/chart" uri="{C3380CC4-5D6E-409C-BE32-E72D297353CC}">
                  <c16:uniqueId val="{00000009-D8EF-4267-A202-84F0FA4770D8}"/>
                </c:ext>
              </c:extLst>
            </c:dLbl>
            <c:dLbl>
              <c:idx val="4"/>
              <c:delete val="1"/>
              <c:extLst>
                <c:ext xmlns:c15="http://schemas.microsoft.com/office/drawing/2012/chart" uri="{CE6537A1-D6FC-4f65-9D91-7224C49458BB}"/>
                <c:ext xmlns:c16="http://schemas.microsoft.com/office/drawing/2014/chart" uri="{C3380CC4-5D6E-409C-BE32-E72D297353CC}">
                  <c16:uniqueId val="{0000000A-D8EF-4267-A202-84F0FA4770D8}"/>
                </c:ext>
              </c:extLst>
            </c:dLbl>
            <c:dLbl>
              <c:idx val="5"/>
              <c:delete val="1"/>
              <c:extLst>
                <c:ext xmlns:c15="http://schemas.microsoft.com/office/drawing/2012/chart" uri="{CE6537A1-D6FC-4f65-9D91-7224C49458BB}"/>
                <c:ext xmlns:c16="http://schemas.microsoft.com/office/drawing/2014/chart" uri="{C3380CC4-5D6E-409C-BE32-E72D297353CC}">
                  <c16:uniqueId val="{0000000B-D8EF-4267-A202-84F0FA4770D8}"/>
                </c:ext>
              </c:extLst>
            </c:dLbl>
            <c:dLbl>
              <c:idx val="6"/>
              <c:delete val="1"/>
              <c:extLst>
                <c:ext xmlns:c15="http://schemas.microsoft.com/office/drawing/2012/chart" uri="{CE6537A1-D6FC-4f65-9D91-7224C49458BB}"/>
                <c:ext xmlns:c16="http://schemas.microsoft.com/office/drawing/2014/chart" uri="{C3380CC4-5D6E-409C-BE32-E72D297353CC}">
                  <c16:uniqueId val="{0000000C-D8EF-4267-A202-84F0FA4770D8}"/>
                </c:ext>
              </c:extLst>
            </c:dLbl>
            <c:dLbl>
              <c:idx val="7"/>
              <c:delete val="1"/>
              <c:extLst>
                <c:ext xmlns:c15="http://schemas.microsoft.com/office/drawing/2012/chart" uri="{CE6537A1-D6FC-4f65-9D91-7224C49458BB}"/>
                <c:ext xmlns:c16="http://schemas.microsoft.com/office/drawing/2014/chart" uri="{C3380CC4-5D6E-409C-BE32-E72D297353CC}">
                  <c16:uniqueId val="{00000005-EE06-4371-BCA6-4CE84F301B16}"/>
                </c:ext>
              </c:extLst>
            </c:dLbl>
            <c:dLbl>
              <c:idx val="9"/>
              <c:delete val="1"/>
              <c:extLst>
                <c:ext xmlns:c15="http://schemas.microsoft.com/office/drawing/2012/chart" uri="{CE6537A1-D6FC-4f65-9D91-7224C49458BB}"/>
                <c:ext xmlns:c16="http://schemas.microsoft.com/office/drawing/2014/chart" uri="{C3380CC4-5D6E-409C-BE32-E72D297353CC}">
                  <c16:uniqueId val="{00000004-EE06-4371-BCA6-4CE84F301B16}"/>
                </c:ext>
              </c:extLst>
            </c:dLbl>
            <c:dLbl>
              <c:idx val="10"/>
              <c:delete val="1"/>
              <c:extLst>
                <c:ext xmlns:c15="http://schemas.microsoft.com/office/drawing/2012/chart" uri="{CE6537A1-D6FC-4f65-9D91-7224C49458BB}"/>
                <c:ext xmlns:c16="http://schemas.microsoft.com/office/drawing/2014/chart" uri="{C3380CC4-5D6E-409C-BE32-E72D297353CC}">
                  <c16:uniqueId val="{00000010-D8EF-4267-A202-84F0FA4770D8}"/>
                </c:ext>
              </c:extLst>
            </c:dLbl>
            <c:dLbl>
              <c:idx val="11"/>
              <c:delete val="1"/>
              <c:extLst>
                <c:ext xmlns:c15="http://schemas.microsoft.com/office/drawing/2012/chart" uri="{CE6537A1-D6FC-4f65-9D91-7224C49458BB}"/>
                <c:ext xmlns:c16="http://schemas.microsoft.com/office/drawing/2014/chart" uri="{C3380CC4-5D6E-409C-BE32-E72D297353CC}">
                  <c16:uniqueId val="{00000011-D8EF-4267-A202-84F0FA4770D8}"/>
                </c:ext>
              </c:extLst>
            </c:dLbl>
            <c:dLbl>
              <c:idx val="12"/>
              <c:delete val="1"/>
              <c:extLst>
                <c:ext xmlns:c15="http://schemas.microsoft.com/office/drawing/2012/chart" uri="{CE6537A1-D6FC-4f65-9D91-7224C49458BB}"/>
                <c:ext xmlns:c16="http://schemas.microsoft.com/office/drawing/2014/chart" uri="{C3380CC4-5D6E-409C-BE32-E72D297353CC}">
                  <c16:uniqueId val="{00000012-D8EF-4267-A202-84F0FA4770D8}"/>
                </c:ext>
              </c:extLst>
            </c:dLbl>
            <c:dLbl>
              <c:idx val="13"/>
              <c:delete val="1"/>
              <c:extLst>
                <c:ext xmlns:c15="http://schemas.microsoft.com/office/drawing/2012/chart" uri="{CE6537A1-D6FC-4f65-9D91-7224C49458BB}"/>
                <c:ext xmlns:c16="http://schemas.microsoft.com/office/drawing/2014/chart" uri="{C3380CC4-5D6E-409C-BE32-E72D297353CC}">
                  <c16:uniqueId val="{00000007-EE06-4371-BCA6-4CE84F301B16}"/>
                </c:ext>
              </c:extLst>
            </c:dLbl>
            <c:dLbl>
              <c:idx val="14"/>
              <c:delete val="1"/>
              <c:extLst>
                <c:ext xmlns:c15="http://schemas.microsoft.com/office/drawing/2012/chart" uri="{CE6537A1-D6FC-4f65-9D91-7224C49458BB}"/>
                <c:ext xmlns:c16="http://schemas.microsoft.com/office/drawing/2014/chart" uri="{C3380CC4-5D6E-409C-BE32-E72D297353CC}">
                  <c16:uniqueId val="{00000015-D8EF-4267-A202-84F0FA4770D8}"/>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Sheet1!$B$1:$P$1</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Sheet1!$B$4:$P$4</c:f>
              <c:numCache>
                <c:formatCode>General</c:formatCode>
                <c:ptCount val="15"/>
                <c:pt idx="0">
                  <c:v>7</c:v>
                </c:pt>
                <c:pt idx="1">
                  <c:v>6</c:v>
                </c:pt>
                <c:pt idx="2">
                  <c:v>10</c:v>
                </c:pt>
                <c:pt idx="3">
                  <c:v>19</c:v>
                </c:pt>
                <c:pt idx="4">
                  <c:v>14</c:v>
                </c:pt>
                <c:pt idx="5">
                  <c:v>17</c:v>
                </c:pt>
                <c:pt idx="6">
                  <c:v>11</c:v>
                </c:pt>
                <c:pt idx="7">
                  <c:v>4</c:v>
                </c:pt>
                <c:pt idx="8">
                  <c:v>16</c:v>
                </c:pt>
                <c:pt idx="9">
                  <c:v>4</c:v>
                </c:pt>
                <c:pt idx="10">
                  <c:v>7</c:v>
                </c:pt>
                <c:pt idx="11">
                  <c:v>9</c:v>
                </c:pt>
                <c:pt idx="12">
                  <c:v>9</c:v>
                </c:pt>
                <c:pt idx="13">
                  <c:v>3</c:v>
                </c:pt>
                <c:pt idx="14">
                  <c:v>11</c:v>
                </c:pt>
              </c:numCache>
            </c:numRef>
          </c:val>
          <c:extLst>
            <c:ext xmlns:c16="http://schemas.microsoft.com/office/drawing/2014/chart" uri="{C3380CC4-5D6E-409C-BE32-E72D297353CC}">
              <c16:uniqueId val="{00000003-7AE4-4882-8471-2F339BEEFD82}"/>
            </c:ext>
          </c:extLst>
        </c:ser>
        <c:ser>
          <c:idx val="3"/>
          <c:order val="3"/>
          <c:tx>
            <c:strRef>
              <c:f>Sheet1!$A$5</c:f>
              <c:strCache>
                <c:ptCount val="1"/>
                <c:pt idx="0">
                  <c:v>Fluctuates</c:v>
                </c:pt>
              </c:strCache>
            </c:strRef>
          </c:tx>
          <c:spPr>
            <a:solidFill>
              <a:schemeClr val="accent4"/>
            </a:solidFill>
            <a:ln>
              <a:no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D8EF-4267-A202-84F0FA4770D8}"/>
                </c:ext>
              </c:extLst>
            </c:dLbl>
            <c:dLbl>
              <c:idx val="1"/>
              <c:delete val="1"/>
              <c:extLst>
                <c:ext xmlns:c15="http://schemas.microsoft.com/office/drawing/2012/chart" uri="{CE6537A1-D6FC-4f65-9D91-7224C49458BB}"/>
                <c:ext xmlns:c16="http://schemas.microsoft.com/office/drawing/2014/chart" uri="{C3380CC4-5D6E-409C-BE32-E72D297353CC}">
                  <c16:uniqueId val="{00000002-D8EF-4267-A202-84F0FA4770D8}"/>
                </c:ext>
              </c:extLst>
            </c:dLbl>
            <c:dLbl>
              <c:idx val="2"/>
              <c:delete val="1"/>
              <c:extLst>
                <c:ext xmlns:c15="http://schemas.microsoft.com/office/drawing/2012/chart" uri="{CE6537A1-D6FC-4f65-9D91-7224C49458BB}"/>
                <c:ext xmlns:c16="http://schemas.microsoft.com/office/drawing/2014/chart" uri="{C3380CC4-5D6E-409C-BE32-E72D297353CC}">
                  <c16:uniqueId val="{00000000-EE06-4371-BCA6-4CE84F301B16}"/>
                </c:ext>
              </c:extLst>
            </c:dLbl>
            <c:dLbl>
              <c:idx val="3"/>
              <c:delete val="1"/>
              <c:extLst>
                <c:ext xmlns:c15="http://schemas.microsoft.com/office/drawing/2012/chart" uri="{CE6537A1-D6FC-4f65-9D91-7224C49458BB}"/>
                <c:ext xmlns:c16="http://schemas.microsoft.com/office/drawing/2014/chart" uri="{C3380CC4-5D6E-409C-BE32-E72D297353CC}">
                  <c16:uniqueId val="{00000008-D8EF-4267-A202-84F0FA4770D8}"/>
                </c:ext>
              </c:extLst>
            </c:dLbl>
            <c:dLbl>
              <c:idx val="4"/>
              <c:delete val="1"/>
              <c:extLst>
                <c:ext xmlns:c15="http://schemas.microsoft.com/office/drawing/2012/chart" uri="{CE6537A1-D6FC-4f65-9D91-7224C49458BB}"/>
                <c:ext xmlns:c16="http://schemas.microsoft.com/office/drawing/2014/chart" uri="{C3380CC4-5D6E-409C-BE32-E72D297353CC}">
                  <c16:uniqueId val="{00000001-EE06-4371-BCA6-4CE84F301B16}"/>
                </c:ext>
              </c:extLst>
            </c:dLbl>
            <c:dLbl>
              <c:idx val="6"/>
              <c:delete val="1"/>
              <c:extLst>
                <c:ext xmlns:c15="http://schemas.microsoft.com/office/drawing/2012/chart" uri="{CE6537A1-D6FC-4f65-9D91-7224C49458BB}"/>
                <c:ext xmlns:c16="http://schemas.microsoft.com/office/drawing/2014/chart" uri="{C3380CC4-5D6E-409C-BE32-E72D297353CC}">
                  <c16:uniqueId val="{00000002-EE06-4371-BCA6-4CE84F301B16}"/>
                </c:ext>
              </c:extLst>
            </c:dLbl>
            <c:dLbl>
              <c:idx val="7"/>
              <c:delete val="1"/>
              <c:extLst>
                <c:ext xmlns:c15="http://schemas.microsoft.com/office/drawing/2012/chart" uri="{CE6537A1-D6FC-4f65-9D91-7224C49458BB}"/>
                <c:ext xmlns:c16="http://schemas.microsoft.com/office/drawing/2014/chart" uri="{C3380CC4-5D6E-409C-BE32-E72D297353CC}">
                  <c16:uniqueId val="{0000000D-D8EF-4267-A202-84F0FA4770D8}"/>
                </c:ext>
              </c:extLst>
            </c:dLbl>
            <c:dLbl>
              <c:idx val="8"/>
              <c:delete val="1"/>
              <c:extLst>
                <c:ext xmlns:c15="http://schemas.microsoft.com/office/drawing/2012/chart" uri="{CE6537A1-D6FC-4f65-9D91-7224C49458BB}"/>
                <c:ext xmlns:c16="http://schemas.microsoft.com/office/drawing/2014/chart" uri="{C3380CC4-5D6E-409C-BE32-E72D297353CC}">
                  <c16:uniqueId val="{00000003-EE06-4371-BCA6-4CE84F301B16}"/>
                </c:ext>
              </c:extLst>
            </c:dLbl>
            <c:dLbl>
              <c:idx val="9"/>
              <c:delete val="1"/>
              <c:extLst>
                <c:ext xmlns:c15="http://schemas.microsoft.com/office/drawing/2012/chart" uri="{CE6537A1-D6FC-4f65-9D91-7224C49458BB}"/>
                <c:ext xmlns:c16="http://schemas.microsoft.com/office/drawing/2014/chart" uri="{C3380CC4-5D6E-409C-BE32-E72D297353CC}">
                  <c16:uniqueId val="{0000000E-D8EF-4267-A202-84F0FA4770D8}"/>
                </c:ext>
              </c:extLst>
            </c:dLbl>
            <c:dLbl>
              <c:idx val="10"/>
              <c:delete val="1"/>
              <c:extLst>
                <c:ext xmlns:c15="http://schemas.microsoft.com/office/drawing/2012/chart" uri="{CE6537A1-D6FC-4f65-9D91-7224C49458BB}"/>
                <c:ext xmlns:c16="http://schemas.microsoft.com/office/drawing/2014/chart" uri="{C3380CC4-5D6E-409C-BE32-E72D297353CC}">
                  <c16:uniqueId val="{0000000F-D8EF-4267-A202-84F0FA4770D8}"/>
                </c:ext>
              </c:extLst>
            </c:dLbl>
            <c:dLbl>
              <c:idx val="11"/>
              <c:delete val="1"/>
              <c:extLst>
                <c:ext xmlns:c15="http://schemas.microsoft.com/office/drawing/2012/chart" uri="{CE6537A1-D6FC-4f65-9D91-7224C49458BB}"/>
                <c:ext xmlns:c16="http://schemas.microsoft.com/office/drawing/2014/chart" uri="{C3380CC4-5D6E-409C-BE32-E72D297353CC}">
                  <c16:uniqueId val="{00000006-EE06-4371-BCA6-4CE84F301B16}"/>
                </c:ext>
              </c:extLst>
            </c:dLbl>
            <c:dLbl>
              <c:idx val="13"/>
              <c:delete val="1"/>
              <c:extLst>
                <c:ext xmlns:c15="http://schemas.microsoft.com/office/drawing/2012/chart" uri="{CE6537A1-D6FC-4f65-9D91-7224C49458BB}"/>
                <c:ext xmlns:c16="http://schemas.microsoft.com/office/drawing/2014/chart" uri="{C3380CC4-5D6E-409C-BE32-E72D297353CC}">
                  <c16:uniqueId val="{00000013-D8EF-4267-A202-84F0FA4770D8}"/>
                </c:ext>
              </c:extLst>
            </c:dLbl>
            <c:dLbl>
              <c:idx val="14"/>
              <c:delete val="1"/>
              <c:extLst>
                <c:ext xmlns:c15="http://schemas.microsoft.com/office/drawing/2012/chart" uri="{CE6537A1-D6FC-4f65-9D91-7224C49458BB}"/>
                <c:ext xmlns:c16="http://schemas.microsoft.com/office/drawing/2014/chart" uri="{C3380CC4-5D6E-409C-BE32-E72D297353CC}">
                  <c16:uniqueId val="{00000014-D8EF-4267-A202-84F0FA4770D8}"/>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Sheet1!$B$1:$P$1</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Sheet1!$B$5:$P$5</c:f>
              <c:numCache>
                <c:formatCode>General</c:formatCode>
                <c:ptCount val="15"/>
                <c:pt idx="0">
                  <c:v>7</c:v>
                </c:pt>
                <c:pt idx="1">
                  <c:v>8</c:v>
                </c:pt>
                <c:pt idx="2">
                  <c:v>5</c:v>
                </c:pt>
                <c:pt idx="3">
                  <c:v>13</c:v>
                </c:pt>
                <c:pt idx="4">
                  <c:v>5</c:v>
                </c:pt>
                <c:pt idx="6">
                  <c:v>4</c:v>
                </c:pt>
                <c:pt idx="7">
                  <c:v>10</c:v>
                </c:pt>
                <c:pt idx="8">
                  <c:v>5</c:v>
                </c:pt>
                <c:pt idx="9">
                  <c:v>9</c:v>
                </c:pt>
                <c:pt idx="10">
                  <c:v>9</c:v>
                </c:pt>
                <c:pt idx="11">
                  <c:v>2</c:v>
                </c:pt>
                <c:pt idx="13">
                  <c:v>10</c:v>
                </c:pt>
                <c:pt idx="14">
                  <c:v>7</c:v>
                </c:pt>
              </c:numCache>
            </c:numRef>
          </c:val>
          <c:extLst>
            <c:ext xmlns:c16="http://schemas.microsoft.com/office/drawing/2014/chart" uri="{C3380CC4-5D6E-409C-BE32-E72D297353CC}">
              <c16:uniqueId val="{00000004-7AE4-4882-8471-2F339BEEFD82}"/>
            </c:ext>
          </c:extLst>
        </c:ser>
        <c:dLbls>
          <c:showLegendKey val="0"/>
          <c:showVal val="1"/>
          <c:showCatName val="0"/>
          <c:showSerName val="0"/>
          <c:showPercent val="0"/>
          <c:showBubbleSize val="0"/>
        </c:dLbls>
        <c:gapWidth val="150"/>
        <c:overlap val="100"/>
        <c:axId val="-2097985672"/>
        <c:axId val="-2097982200"/>
      </c:barChart>
      <c:catAx>
        <c:axId val="-2097985672"/>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crossAx val="-2097982200"/>
        <c:crosses val="autoZero"/>
        <c:auto val="1"/>
        <c:lblAlgn val="ctr"/>
        <c:lblOffset val="100"/>
        <c:noMultiLvlLbl val="0"/>
      </c:catAx>
      <c:valAx>
        <c:axId val="-2097982200"/>
        <c:scaling>
          <c:orientation val="minMax"/>
        </c:scaling>
        <c:delete val="0"/>
        <c:axPos val="l"/>
        <c:title>
          <c:tx>
            <c:rich>
              <a:bodyPr rot="-5400000" spcFirstLastPara="1" vertOverflow="ellipsis" vert="horz" wrap="square" anchor="ctr" anchorCtr="1"/>
              <a:lstStyle/>
              <a:p>
                <a:pPr>
                  <a:defRPr sz="1200" b="1" i="0" u="none" strike="noStrike" kern="1200" baseline="0">
                    <a:solidFill>
                      <a:schemeClr val="tx1"/>
                    </a:solidFill>
                    <a:latin typeface="Arial" pitchFamily="34" charset="0"/>
                    <a:ea typeface="+mn-ea"/>
                    <a:cs typeface="Arial" pitchFamily="34" charset="0"/>
                  </a:defRPr>
                </a:pPr>
                <a:r>
                  <a:rPr lang="en-AU"/>
                  <a:t>% of those who commented</a:t>
                </a:r>
              </a:p>
            </c:rich>
          </c:tx>
          <c:layout>
            <c:manualLayout>
              <c:xMode val="edge"/>
              <c:yMode val="edge"/>
              <c:x val="5.101007535348403E-3"/>
              <c:y val="0.1741709480885025"/>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Arial" pitchFamily="34" charset="0"/>
                  <a:ea typeface="+mn-ea"/>
                  <a:cs typeface="Arial" pitchFamily="34" charset="0"/>
                </a:defRPr>
              </a:pPr>
              <a:endParaRPr lang="en-US"/>
            </a:p>
          </c:txPr>
        </c:title>
        <c:numFmt formatCode="0%" sourceLinked="1"/>
        <c:majorTickMark val="out"/>
        <c:minorTickMark val="none"/>
        <c:tickLblPos val="nextTo"/>
        <c:spPr>
          <a:noFill/>
          <a:ln w="6350" cap="flat" cmpd="sng" algn="ctr">
            <a:solidFill>
              <a:sysClr val="windowText" lastClr="000000"/>
            </a:solidFill>
            <a:prstDash val="solid"/>
            <a:round/>
          </a:ln>
          <a:effectLst/>
        </c:spPr>
        <c:txPr>
          <a:bodyPr rot="0" spcFirstLastPara="1" vertOverflow="ellipsis"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crossAx val="-2097985672"/>
        <c:crosses val="autoZero"/>
        <c:crossBetween val="between"/>
      </c:valAx>
      <c:spPr>
        <a:noFill/>
        <a:ln>
          <a:noFill/>
        </a:ln>
        <a:effectLst/>
      </c:spPr>
    </c:plotArea>
    <c:legend>
      <c:legendPos val="b"/>
      <c:layout>
        <c:manualLayout>
          <c:xMode val="edge"/>
          <c:yMode val="edge"/>
          <c:x val="0.23987283041232749"/>
          <c:y val="0.93282531086329123"/>
          <c:w val="0.52837219541105751"/>
          <c:h val="6.7174617878647522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200">
          <a:latin typeface="Arial" pitchFamily="34" charset="0"/>
          <a:cs typeface="Arial" pitchFamily="34" charset="0"/>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375213254593177"/>
          <c:y val="6.5490238984666854E-2"/>
          <c:w val="0.862751448521765"/>
          <c:h val="0.71831308325605381"/>
        </c:manualLayout>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Sheet1!$B$1:$P$1</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Sheet1!$B$2:$P$2</c:f>
              <c:numCache>
                <c:formatCode>General</c:formatCode>
                <c:ptCount val="15"/>
                <c:pt idx="0">
                  <c:v>47</c:v>
                </c:pt>
                <c:pt idx="1">
                  <c:v>48</c:v>
                </c:pt>
                <c:pt idx="2">
                  <c:v>38</c:v>
                </c:pt>
                <c:pt idx="3">
                  <c:v>61</c:v>
                </c:pt>
                <c:pt idx="4">
                  <c:v>40</c:v>
                </c:pt>
                <c:pt idx="5">
                  <c:v>32</c:v>
                </c:pt>
                <c:pt idx="6">
                  <c:v>30</c:v>
                </c:pt>
                <c:pt idx="7">
                  <c:v>43</c:v>
                </c:pt>
                <c:pt idx="8">
                  <c:v>50</c:v>
                </c:pt>
                <c:pt idx="9">
                  <c:v>59</c:v>
                </c:pt>
                <c:pt idx="10">
                  <c:v>41</c:v>
                </c:pt>
                <c:pt idx="11">
                  <c:v>54</c:v>
                </c:pt>
                <c:pt idx="12">
                  <c:v>43</c:v>
                </c:pt>
                <c:pt idx="13">
                  <c:v>54</c:v>
                </c:pt>
                <c:pt idx="14">
                  <c:v>71</c:v>
                </c:pt>
              </c:numCache>
            </c:numRef>
          </c:val>
          <c:extLst>
            <c:ext xmlns:c16="http://schemas.microsoft.com/office/drawing/2014/chart" uri="{C3380CC4-5D6E-409C-BE32-E72D297353CC}">
              <c16:uniqueId val="{00000000-E54E-4FD0-AA25-2337D369137D}"/>
            </c:ext>
          </c:extLst>
        </c:ser>
        <c:ser>
          <c:idx val="1"/>
          <c:order val="1"/>
          <c:tx>
            <c:strRef>
              <c:f>Sheet1!$A$3</c:f>
              <c:strCache>
                <c:ptCount val="1"/>
                <c:pt idx="0">
                  <c:v>Easy</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14"/>
              <c:tx>
                <c:rich>
                  <a:bodyPr/>
                  <a:lstStyle/>
                  <a:p>
                    <a:r>
                      <a:rPr lang="en-US" dirty="0"/>
                      <a:t>*</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ABF-4829-BD30-00217BC906D9}"/>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Sheet1!$B$1:$P$1</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Sheet1!$B$3:$P$3</c:f>
              <c:numCache>
                <c:formatCode>General</c:formatCode>
                <c:ptCount val="15"/>
                <c:pt idx="0">
                  <c:v>37</c:v>
                </c:pt>
                <c:pt idx="1">
                  <c:v>36</c:v>
                </c:pt>
                <c:pt idx="2">
                  <c:v>51</c:v>
                </c:pt>
                <c:pt idx="3">
                  <c:v>26</c:v>
                </c:pt>
                <c:pt idx="4">
                  <c:v>33</c:v>
                </c:pt>
                <c:pt idx="5">
                  <c:v>46</c:v>
                </c:pt>
                <c:pt idx="6">
                  <c:v>60</c:v>
                </c:pt>
                <c:pt idx="7">
                  <c:v>49</c:v>
                </c:pt>
                <c:pt idx="8">
                  <c:v>36</c:v>
                </c:pt>
                <c:pt idx="9">
                  <c:v>31</c:v>
                </c:pt>
                <c:pt idx="10">
                  <c:v>44</c:v>
                </c:pt>
                <c:pt idx="11">
                  <c:v>40</c:v>
                </c:pt>
                <c:pt idx="12">
                  <c:v>47</c:v>
                </c:pt>
                <c:pt idx="13">
                  <c:v>37</c:v>
                </c:pt>
                <c:pt idx="14">
                  <c:v>13</c:v>
                </c:pt>
              </c:numCache>
            </c:numRef>
          </c:val>
          <c:extLst>
            <c:ext xmlns:c16="http://schemas.microsoft.com/office/drawing/2014/chart" uri="{C3380CC4-5D6E-409C-BE32-E72D297353CC}">
              <c16:uniqueId val="{00000001-E54E-4FD0-AA25-2337D369137D}"/>
            </c:ext>
          </c:extLst>
        </c:ser>
        <c:ser>
          <c:idx val="2"/>
          <c:order val="2"/>
          <c:tx>
            <c:strRef>
              <c:f>Sheet1!$A$4</c:f>
              <c:strCache>
                <c:ptCount val="1"/>
                <c:pt idx="0">
                  <c:v>Difficult</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0-2581-429A-A050-20F35828BF33}"/>
                </c:ext>
              </c:extLst>
            </c:dLbl>
            <c:dLbl>
              <c:idx val="6"/>
              <c:delete val="1"/>
              <c:extLst>
                <c:ext xmlns:c15="http://schemas.microsoft.com/office/drawing/2012/chart" uri="{CE6537A1-D6FC-4f65-9D91-7224C49458BB}"/>
                <c:ext xmlns:c16="http://schemas.microsoft.com/office/drawing/2014/chart" uri="{C3380CC4-5D6E-409C-BE32-E72D297353CC}">
                  <c16:uniqueId val="{00000001-2581-429A-A050-20F35828BF33}"/>
                </c:ext>
              </c:extLst>
            </c:dLbl>
            <c:dLbl>
              <c:idx val="7"/>
              <c:delete val="1"/>
              <c:extLst>
                <c:ext xmlns:c15="http://schemas.microsoft.com/office/drawing/2012/chart" uri="{CE6537A1-D6FC-4f65-9D91-7224C49458BB}"/>
                <c:ext xmlns:c16="http://schemas.microsoft.com/office/drawing/2014/chart" uri="{C3380CC4-5D6E-409C-BE32-E72D297353CC}">
                  <c16:uniqueId val="{00000002-2581-429A-A050-20F35828BF33}"/>
                </c:ext>
              </c:extLst>
            </c:dLbl>
            <c:dLbl>
              <c:idx val="9"/>
              <c:delete val="1"/>
              <c:extLst>
                <c:ext xmlns:c15="http://schemas.microsoft.com/office/drawing/2012/chart" uri="{CE6537A1-D6FC-4f65-9D91-7224C49458BB}"/>
                <c:ext xmlns:c16="http://schemas.microsoft.com/office/drawing/2014/chart" uri="{C3380CC4-5D6E-409C-BE32-E72D297353CC}">
                  <c16:uniqueId val="{00000003-2581-429A-A050-20F35828BF33}"/>
                </c:ext>
              </c:extLst>
            </c:dLbl>
            <c:dLbl>
              <c:idx val="11"/>
              <c:delete val="1"/>
              <c:extLst>
                <c:ext xmlns:c15="http://schemas.microsoft.com/office/drawing/2012/chart" uri="{CE6537A1-D6FC-4f65-9D91-7224C49458BB}"/>
                <c:ext xmlns:c16="http://schemas.microsoft.com/office/drawing/2014/chart" uri="{C3380CC4-5D6E-409C-BE32-E72D297353CC}">
                  <c16:uniqueId val="{00000004-2581-429A-A050-20F35828BF33}"/>
                </c:ext>
              </c:extLst>
            </c:dLbl>
            <c:dLbl>
              <c:idx val="12"/>
              <c:delete val="1"/>
              <c:extLst>
                <c:ext xmlns:c15="http://schemas.microsoft.com/office/drawing/2012/chart" uri="{CE6537A1-D6FC-4f65-9D91-7224C49458BB}"/>
                <c:ext xmlns:c16="http://schemas.microsoft.com/office/drawing/2014/chart" uri="{C3380CC4-5D6E-409C-BE32-E72D297353CC}">
                  <c16:uniqueId val="{00000005-2581-429A-A050-20F35828BF33}"/>
                </c:ext>
              </c:extLst>
            </c:dLbl>
            <c:dLbl>
              <c:idx val="13"/>
              <c:delete val="1"/>
              <c:extLst>
                <c:ext xmlns:c15="http://schemas.microsoft.com/office/drawing/2012/chart" uri="{CE6537A1-D6FC-4f65-9D91-7224C49458BB}"/>
                <c:ext xmlns:c16="http://schemas.microsoft.com/office/drawing/2014/chart" uri="{C3380CC4-5D6E-409C-BE32-E72D297353CC}">
                  <c16:uniqueId val="{00000006-2581-429A-A050-20F35828BF33}"/>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Sheet1!$B$1:$P$1</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Sheet1!$B$4:$P$4</c:f>
              <c:numCache>
                <c:formatCode>General</c:formatCode>
                <c:ptCount val="15"/>
                <c:pt idx="0">
                  <c:v>14</c:v>
                </c:pt>
                <c:pt idx="1">
                  <c:v>17</c:v>
                </c:pt>
                <c:pt idx="2">
                  <c:v>11</c:v>
                </c:pt>
                <c:pt idx="3">
                  <c:v>13</c:v>
                </c:pt>
                <c:pt idx="4">
                  <c:v>28</c:v>
                </c:pt>
                <c:pt idx="5">
                  <c:v>16</c:v>
                </c:pt>
                <c:pt idx="6">
                  <c:v>10</c:v>
                </c:pt>
                <c:pt idx="7">
                  <c:v>8</c:v>
                </c:pt>
                <c:pt idx="8">
                  <c:v>14</c:v>
                </c:pt>
                <c:pt idx="9">
                  <c:v>10</c:v>
                </c:pt>
                <c:pt idx="10">
                  <c:v>13</c:v>
                </c:pt>
                <c:pt idx="11">
                  <c:v>6</c:v>
                </c:pt>
                <c:pt idx="12">
                  <c:v>9</c:v>
                </c:pt>
                <c:pt idx="13">
                  <c:v>9</c:v>
                </c:pt>
                <c:pt idx="14">
                  <c:v>16</c:v>
                </c:pt>
              </c:numCache>
            </c:numRef>
          </c:val>
          <c:extLst>
            <c:ext xmlns:c16="http://schemas.microsoft.com/office/drawing/2014/chart" uri="{C3380CC4-5D6E-409C-BE32-E72D297353CC}">
              <c16:uniqueId val="{00000002-E54E-4FD0-AA25-2337D369137D}"/>
            </c:ext>
          </c:extLst>
        </c:ser>
        <c:ser>
          <c:idx val="3"/>
          <c:order val="3"/>
          <c:tx>
            <c:strRef>
              <c:f>Sheet1!$A$5</c:f>
              <c:strCache>
                <c:ptCount val="1"/>
                <c:pt idx="0">
                  <c:v>Very difficult</c:v>
                </c:pt>
              </c:strCache>
            </c:strRef>
          </c:tx>
          <c:spPr>
            <a:solidFill>
              <a:schemeClr val="accent4"/>
            </a:solidFill>
            <a:ln>
              <a:noFill/>
            </a:ln>
            <a:effectLst>
              <a:outerShdw blurRad="50800" dist="38100" dir="2700000" algn="tl" rotWithShape="0">
                <a:prstClr val="black">
                  <a:alpha val="40000"/>
                </a:prstClr>
              </a:outerShdw>
            </a:effectLst>
          </c:spPr>
          <c:invertIfNegative val="0"/>
          <c:dLbls>
            <c:delete val="1"/>
          </c:dLbls>
          <c:cat>
            <c:numRef>
              <c:f>Sheet1!$B$1:$P$1</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Sheet1!$B$5:$P$5</c:f>
              <c:numCache>
                <c:formatCode>General</c:formatCode>
                <c:ptCount val="15"/>
                <c:pt idx="0">
                  <c:v>3</c:v>
                </c:pt>
                <c:pt idx="1">
                  <c:v>0</c:v>
                </c:pt>
                <c:pt idx="2">
                  <c:v>0</c:v>
                </c:pt>
                <c:pt idx="3">
                  <c:v>0</c:v>
                </c:pt>
                <c:pt idx="4">
                  <c:v>0</c:v>
                </c:pt>
                <c:pt idx="5">
                  <c:v>5</c:v>
                </c:pt>
                <c:pt idx="6">
                  <c:v>0</c:v>
                </c:pt>
                <c:pt idx="7">
                  <c:v>0</c:v>
                </c:pt>
                <c:pt idx="8">
                  <c:v>0</c:v>
                </c:pt>
                <c:pt idx="9">
                  <c:v>0</c:v>
                </c:pt>
                <c:pt idx="10">
                  <c:v>2</c:v>
                </c:pt>
                <c:pt idx="11">
                  <c:v>0</c:v>
                </c:pt>
                <c:pt idx="12">
                  <c:v>0</c:v>
                </c:pt>
                <c:pt idx="13">
                  <c:v>0</c:v>
                </c:pt>
                <c:pt idx="14">
                  <c:v>0</c:v>
                </c:pt>
              </c:numCache>
            </c:numRef>
          </c:val>
          <c:extLst>
            <c:ext xmlns:c16="http://schemas.microsoft.com/office/drawing/2014/chart" uri="{C3380CC4-5D6E-409C-BE32-E72D297353CC}">
              <c16:uniqueId val="{00000003-E54E-4FD0-AA25-2337D369137D}"/>
            </c:ext>
          </c:extLst>
        </c:ser>
        <c:dLbls>
          <c:showLegendKey val="0"/>
          <c:showVal val="1"/>
          <c:showCatName val="0"/>
          <c:showSerName val="0"/>
          <c:showPercent val="0"/>
          <c:showBubbleSize val="0"/>
        </c:dLbls>
        <c:gapWidth val="150"/>
        <c:overlap val="100"/>
        <c:axId val="-2097953896"/>
        <c:axId val="-2097950424"/>
      </c:barChart>
      <c:catAx>
        <c:axId val="-2097953896"/>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crossAx val="-2097950424"/>
        <c:crosses val="autoZero"/>
        <c:auto val="1"/>
        <c:lblAlgn val="ctr"/>
        <c:lblOffset val="100"/>
        <c:noMultiLvlLbl val="0"/>
      </c:catAx>
      <c:valAx>
        <c:axId val="-2097950424"/>
        <c:scaling>
          <c:orientation val="minMax"/>
        </c:scaling>
        <c:delete val="0"/>
        <c:axPos val="l"/>
        <c:title>
          <c:tx>
            <c:rich>
              <a:bodyPr rot="-5400000" spcFirstLastPara="1" vertOverflow="ellipsis" vert="horz" wrap="square" anchor="ctr" anchorCtr="1"/>
              <a:lstStyle/>
              <a:p>
                <a:pPr>
                  <a:defRPr sz="1200" b="1" i="0" u="none" strike="noStrike" kern="1200" baseline="0">
                    <a:solidFill>
                      <a:schemeClr val="tx1"/>
                    </a:solidFill>
                    <a:latin typeface="Arial" pitchFamily="34" charset="0"/>
                    <a:ea typeface="+mn-ea"/>
                    <a:cs typeface="Arial" pitchFamily="34" charset="0"/>
                  </a:defRPr>
                </a:pPr>
                <a:r>
                  <a:rPr lang="en-AU"/>
                  <a:t>% of those who commented</a:t>
                </a:r>
              </a:p>
            </c:rich>
          </c:tx>
          <c:layout>
            <c:manualLayout>
              <c:xMode val="edge"/>
              <c:yMode val="edge"/>
              <c:x val="1.5477526246719161E-2"/>
              <c:y val="0.12911147527974923"/>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Arial" pitchFamily="34" charset="0"/>
                  <a:ea typeface="+mn-ea"/>
                  <a:cs typeface="Arial" pitchFamily="34" charset="0"/>
                </a:defRPr>
              </a:pPr>
              <a:endParaRPr lang="en-US"/>
            </a:p>
          </c:txPr>
        </c:title>
        <c:numFmt formatCode="0%" sourceLinked="1"/>
        <c:majorTickMark val="out"/>
        <c:minorTickMark val="none"/>
        <c:tickLblPos val="nextTo"/>
        <c:spPr>
          <a:noFill/>
          <a:ln w="6350" cap="flat" cmpd="sng" algn="ctr">
            <a:solidFill>
              <a:sysClr val="windowText" lastClr="000000"/>
            </a:solidFill>
            <a:prstDash val="solid"/>
            <a:round/>
          </a:ln>
          <a:effectLst/>
        </c:spPr>
        <c:txPr>
          <a:bodyPr rot="0" spcFirstLastPara="1" vertOverflow="ellipsis"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crossAx val="-2097953896"/>
        <c:crosses val="autoZero"/>
        <c:crossBetween val="between"/>
      </c:valAx>
      <c:spPr>
        <a:noFill/>
        <a:ln>
          <a:noFill/>
        </a:ln>
        <a:effectLst/>
      </c:spPr>
    </c:plotArea>
    <c:legend>
      <c:legendPos val="b"/>
      <c:layout>
        <c:manualLayout>
          <c:xMode val="edge"/>
          <c:yMode val="edge"/>
          <c:x val="0.22547998687664042"/>
          <c:y val="0.92878101829085746"/>
          <c:w val="0.61784251968503934"/>
          <c:h val="7.1218952032531077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200">
          <a:latin typeface="Arial" pitchFamily="34" charset="0"/>
          <a:cs typeface="Arial" pitchFamily="34" charset="0"/>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887755335309709"/>
          <c:y val="5.80502863278455E-2"/>
          <c:w val="0.87424080349224886"/>
          <c:h val="0.74579792190562766"/>
        </c:manualLayout>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6"/>
              <c:delete val="1"/>
              <c:extLst>
                <c:ext xmlns:c15="http://schemas.microsoft.com/office/drawing/2012/chart" uri="{CE6537A1-D6FC-4f65-9D91-7224C49458BB}"/>
                <c:ext xmlns:c16="http://schemas.microsoft.com/office/drawing/2014/chart" uri="{C3380CC4-5D6E-409C-BE32-E72D297353CC}">
                  <c16:uniqueId val="{00000007-F2A2-4869-A438-8DE7E70C29C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Sheet1!$B$1:$P$1</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Sheet1!$B$2:$P$2</c:f>
              <c:numCache>
                <c:formatCode>General</c:formatCode>
                <c:ptCount val="15"/>
                <c:pt idx="0">
                  <c:v>37</c:v>
                </c:pt>
                <c:pt idx="1">
                  <c:v>41</c:v>
                </c:pt>
                <c:pt idx="2">
                  <c:v>26</c:v>
                </c:pt>
                <c:pt idx="3">
                  <c:v>44</c:v>
                </c:pt>
                <c:pt idx="4">
                  <c:v>33</c:v>
                </c:pt>
                <c:pt idx="5">
                  <c:v>37</c:v>
                </c:pt>
                <c:pt idx="6">
                  <c:v>19</c:v>
                </c:pt>
                <c:pt idx="7">
                  <c:v>17</c:v>
                </c:pt>
                <c:pt idx="8">
                  <c:v>28</c:v>
                </c:pt>
                <c:pt idx="9">
                  <c:v>32</c:v>
                </c:pt>
                <c:pt idx="10">
                  <c:v>23</c:v>
                </c:pt>
                <c:pt idx="11">
                  <c:v>27</c:v>
                </c:pt>
                <c:pt idx="12">
                  <c:v>39</c:v>
                </c:pt>
                <c:pt idx="13">
                  <c:v>47</c:v>
                </c:pt>
                <c:pt idx="14">
                  <c:v>62</c:v>
                </c:pt>
              </c:numCache>
            </c:numRef>
          </c:val>
          <c:extLst>
            <c:ext xmlns:c16="http://schemas.microsoft.com/office/drawing/2014/chart" uri="{C3380CC4-5D6E-409C-BE32-E72D297353CC}">
              <c16:uniqueId val="{00000000-DC96-421D-A16C-20991E4D4616}"/>
            </c:ext>
          </c:extLst>
        </c:ser>
        <c:ser>
          <c:idx val="1"/>
          <c:order val="1"/>
          <c:tx>
            <c:strRef>
              <c:f>Sheet1!$A$3</c:f>
              <c:strCache>
                <c:ptCount val="1"/>
                <c:pt idx="0">
                  <c:v>Easy</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0-F2A2-4869-A438-8DE7E70C29C6}"/>
                </c:ext>
              </c:extLst>
            </c:dLbl>
            <c:dLbl>
              <c:idx val="5"/>
              <c:delete val="1"/>
              <c:extLst>
                <c:ext xmlns:c15="http://schemas.microsoft.com/office/drawing/2012/chart" uri="{CE6537A1-D6FC-4f65-9D91-7224C49458BB}"/>
                <c:ext xmlns:c16="http://schemas.microsoft.com/office/drawing/2014/chart" uri="{C3380CC4-5D6E-409C-BE32-E72D297353CC}">
                  <c16:uniqueId val="{00000004-F2A2-4869-A438-8DE7E70C29C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Sheet1!$B$1:$P$1</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Sheet1!$B$3:$P$3</c:f>
              <c:numCache>
                <c:formatCode>General</c:formatCode>
                <c:ptCount val="15"/>
                <c:pt idx="0">
                  <c:v>42</c:v>
                </c:pt>
                <c:pt idx="1">
                  <c:v>22</c:v>
                </c:pt>
                <c:pt idx="2">
                  <c:v>42</c:v>
                </c:pt>
                <c:pt idx="3">
                  <c:v>13</c:v>
                </c:pt>
                <c:pt idx="4">
                  <c:v>38</c:v>
                </c:pt>
                <c:pt idx="5">
                  <c:v>21</c:v>
                </c:pt>
                <c:pt idx="6">
                  <c:v>58</c:v>
                </c:pt>
                <c:pt idx="7">
                  <c:v>48</c:v>
                </c:pt>
                <c:pt idx="8">
                  <c:v>43</c:v>
                </c:pt>
                <c:pt idx="9">
                  <c:v>30</c:v>
                </c:pt>
                <c:pt idx="10">
                  <c:v>47</c:v>
                </c:pt>
                <c:pt idx="11">
                  <c:v>46</c:v>
                </c:pt>
                <c:pt idx="12">
                  <c:v>42</c:v>
                </c:pt>
                <c:pt idx="13">
                  <c:v>38</c:v>
                </c:pt>
                <c:pt idx="14">
                  <c:v>24</c:v>
                </c:pt>
              </c:numCache>
            </c:numRef>
          </c:val>
          <c:extLst>
            <c:ext xmlns:c16="http://schemas.microsoft.com/office/drawing/2014/chart" uri="{C3380CC4-5D6E-409C-BE32-E72D297353CC}">
              <c16:uniqueId val="{00000001-DC96-421D-A16C-20991E4D4616}"/>
            </c:ext>
          </c:extLst>
        </c:ser>
        <c:ser>
          <c:idx val="2"/>
          <c:order val="2"/>
          <c:tx>
            <c:strRef>
              <c:f>Sheet1!$A$4</c:f>
              <c:strCache>
                <c:ptCount val="1"/>
                <c:pt idx="0">
                  <c:v>Difficult</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1-F2A2-4869-A438-8DE7E70C29C6}"/>
                </c:ext>
              </c:extLst>
            </c:dLbl>
            <c:dLbl>
              <c:idx val="4"/>
              <c:delete val="1"/>
              <c:extLst>
                <c:ext xmlns:c15="http://schemas.microsoft.com/office/drawing/2012/chart" uri="{CE6537A1-D6FC-4f65-9D91-7224C49458BB}"/>
                <c:ext xmlns:c16="http://schemas.microsoft.com/office/drawing/2014/chart" uri="{C3380CC4-5D6E-409C-BE32-E72D297353CC}">
                  <c16:uniqueId val="{00000003-F2A2-4869-A438-8DE7E70C29C6}"/>
                </c:ext>
              </c:extLst>
            </c:dLbl>
            <c:dLbl>
              <c:idx val="6"/>
              <c:delete val="1"/>
              <c:extLst>
                <c:ext xmlns:c15="http://schemas.microsoft.com/office/drawing/2012/chart" uri="{CE6537A1-D6FC-4f65-9D91-7224C49458BB}"/>
                <c:ext xmlns:c16="http://schemas.microsoft.com/office/drawing/2014/chart" uri="{C3380CC4-5D6E-409C-BE32-E72D297353CC}">
                  <c16:uniqueId val="{00000006-F2A2-4869-A438-8DE7E70C29C6}"/>
                </c:ext>
              </c:extLst>
            </c:dLbl>
            <c:dLbl>
              <c:idx val="12"/>
              <c:delete val="1"/>
              <c:extLst>
                <c:ext xmlns:c15="http://schemas.microsoft.com/office/drawing/2012/chart" uri="{CE6537A1-D6FC-4f65-9D91-7224C49458BB}"/>
                <c:ext xmlns:c16="http://schemas.microsoft.com/office/drawing/2014/chart" uri="{C3380CC4-5D6E-409C-BE32-E72D297353CC}">
                  <c16:uniqueId val="{0000000B-F2A2-4869-A438-8DE7E70C29C6}"/>
                </c:ext>
              </c:extLst>
            </c:dLbl>
            <c:dLbl>
              <c:idx val="13"/>
              <c:delete val="1"/>
              <c:extLst>
                <c:ext xmlns:c15="http://schemas.microsoft.com/office/drawing/2012/chart" uri="{CE6537A1-D6FC-4f65-9D91-7224C49458BB}"/>
                <c:ext xmlns:c16="http://schemas.microsoft.com/office/drawing/2014/chart" uri="{C3380CC4-5D6E-409C-BE32-E72D297353CC}">
                  <c16:uniqueId val="{0000000D-F2A2-4869-A438-8DE7E70C29C6}"/>
                </c:ext>
              </c:extLst>
            </c:dLbl>
            <c:dLbl>
              <c:idx val="14"/>
              <c:delete val="1"/>
              <c:extLst>
                <c:ext xmlns:c15="http://schemas.microsoft.com/office/drawing/2012/chart" uri="{CE6537A1-D6FC-4f65-9D91-7224C49458BB}"/>
                <c:ext xmlns:c16="http://schemas.microsoft.com/office/drawing/2014/chart" uri="{C3380CC4-5D6E-409C-BE32-E72D297353CC}">
                  <c16:uniqueId val="{0000000E-F2A2-4869-A438-8DE7E70C29C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Sheet1!$B$1:$P$1</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Sheet1!$B$4:$P$4</c:f>
              <c:numCache>
                <c:formatCode>General</c:formatCode>
                <c:ptCount val="15"/>
                <c:pt idx="0">
                  <c:v>17</c:v>
                </c:pt>
                <c:pt idx="1">
                  <c:v>35</c:v>
                </c:pt>
                <c:pt idx="2">
                  <c:v>26</c:v>
                </c:pt>
                <c:pt idx="3">
                  <c:v>25</c:v>
                </c:pt>
                <c:pt idx="4">
                  <c:v>24</c:v>
                </c:pt>
                <c:pt idx="5">
                  <c:v>42</c:v>
                </c:pt>
                <c:pt idx="6">
                  <c:v>19</c:v>
                </c:pt>
                <c:pt idx="7">
                  <c:v>29</c:v>
                </c:pt>
                <c:pt idx="8">
                  <c:v>30</c:v>
                </c:pt>
                <c:pt idx="9">
                  <c:v>32</c:v>
                </c:pt>
                <c:pt idx="10">
                  <c:v>28</c:v>
                </c:pt>
                <c:pt idx="11">
                  <c:v>21</c:v>
                </c:pt>
                <c:pt idx="12">
                  <c:v>16</c:v>
                </c:pt>
                <c:pt idx="13">
                  <c:v>9</c:v>
                </c:pt>
                <c:pt idx="14">
                  <c:v>7</c:v>
                </c:pt>
              </c:numCache>
            </c:numRef>
          </c:val>
          <c:extLst>
            <c:ext xmlns:c16="http://schemas.microsoft.com/office/drawing/2014/chart" uri="{C3380CC4-5D6E-409C-BE32-E72D297353CC}">
              <c16:uniqueId val="{00000002-DC96-421D-A16C-20991E4D4616}"/>
            </c:ext>
          </c:extLst>
        </c:ser>
        <c:ser>
          <c:idx val="3"/>
          <c:order val="3"/>
          <c:tx>
            <c:strRef>
              <c:f>Sheet1!$A$5</c:f>
              <c:strCache>
                <c:ptCount val="1"/>
                <c:pt idx="0">
                  <c:v>Very difficult</c:v>
                </c:pt>
              </c:strCache>
            </c:strRef>
          </c:tx>
          <c:spPr>
            <a:solidFill>
              <a:schemeClr val="accent4"/>
            </a:solidFill>
            <a:ln>
              <a:noFill/>
            </a:ln>
            <a:effectLst>
              <a:outerShdw blurRad="50800" dist="38100" dir="2700000" algn="tl" rotWithShape="0">
                <a:prstClr val="black">
                  <a:alpha val="40000"/>
                </a:prstClr>
              </a:outerShdw>
            </a:effectLst>
          </c:spPr>
          <c:invertIfNegative val="0"/>
          <c:dLbls>
            <c:delete val="1"/>
          </c:dLbls>
          <c:cat>
            <c:numRef>
              <c:f>Sheet1!$B$1:$P$1</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Sheet1!$B$5:$P$5</c:f>
              <c:numCache>
                <c:formatCode>General</c:formatCode>
                <c:ptCount val="15"/>
                <c:pt idx="0">
                  <c:v>5</c:v>
                </c:pt>
                <c:pt idx="1">
                  <c:v>2</c:v>
                </c:pt>
                <c:pt idx="2">
                  <c:v>5</c:v>
                </c:pt>
                <c:pt idx="3">
                  <c:v>19</c:v>
                </c:pt>
                <c:pt idx="4">
                  <c:v>5</c:v>
                </c:pt>
                <c:pt idx="5">
                  <c:v>0</c:v>
                </c:pt>
                <c:pt idx="6">
                  <c:v>4</c:v>
                </c:pt>
                <c:pt idx="7">
                  <c:v>6</c:v>
                </c:pt>
                <c:pt idx="8">
                  <c:v>0</c:v>
                </c:pt>
                <c:pt idx="9">
                  <c:v>7</c:v>
                </c:pt>
                <c:pt idx="10">
                  <c:v>2</c:v>
                </c:pt>
                <c:pt idx="11">
                  <c:v>6</c:v>
                </c:pt>
                <c:pt idx="12">
                  <c:v>3</c:v>
                </c:pt>
                <c:pt idx="13">
                  <c:v>6</c:v>
                </c:pt>
                <c:pt idx="14">
                  <c:v>7</c:v>
                </c:pt>
              </c:numCache>
            </c:numRef>
          </c:val>
          <c:extLst>
            <c:ext xmlns:c16="http://schemas.microsoft.com/office/drawing/2014/chart" uri="{C3380CC4-5D6E-409C-BE32-E72D297353CC}">
              <c16:uniqueId val="{00000003-DC96-421D-A16C-20991E4D4616}"/>
            </c:ext>
          </c:extLst>
        </c:ser>
        <c:dLbls>
          <c:showLegendKey val="0"/>
          <c:showVal val="1"/>
          <c:showCatName val="0"/>
          <c:showSerName val="0"/>
          <c:showPercent val="0"/>
          <c:showBubbleSize val="0"/>
        </c:dLbls>
        <c:gapWidth val="150"/>
        <c:overlap val="100"/>
        <c:axId val="-2097857688"/>
        <c:axId val="-2097854216"/>
      </c:barChart>
      <c:catAx>
        <c:axId val="-2097857688"/>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crossAx val="-2097854216"/>
        <c:crosses val="autoZero"/>
        <c:auto val="1"/>
        <c:lblAlgn val="ctr"/>
        <c:lblOffset val="100"/>
        <c:noMultiLvlLbl val="0"/>
      </c:catAx>
      <c:valAx>
        <c:axId val="-2097854216"/>
        <c:scaling>
          <c:orientation val="minMax"/>
        </c:scaling>
        <c:delete val="0"/>
        <c:axPos val="l"/>
        <c:title>
          <c:tx>
            <c:rich>
              <a:bodyPr rot="-5400000" spcFirstLastPara="1" vertOverflow="ellipsis" vert="horz" wrap="square" anchor="ctr" anchorCtr="1"/>
              <a:lstStyle/>
              <a:p>
                <a:pPr>
                  <a:defRPr sz="1200" b="1" i="0" u="none" strike="noStrike" kern="1200" baseline="0">
                    <a:solidFill>
                      <a:schemeClr val="tx1"/>
                    </a:solidFill>
                    <a:latin typeface="Arial" pitchFamily="34" charset="0"/>
                    <a:ea typeface="+mn-ea"/>
                    <a:cs typeface="Arial" pitchFamily="34" charset="0"/>
                  </a:defRPr>
                </a:pPr>
                <a:r>
                  <a:rPr lang="en-AU"/>
                  <a:t>% of those who commented</a:t>
                </a:r>
              </a:p>
            </c:rich>
          </c:tx>
          <c:layout>
            <c:manualLayout>
              <c:xMode val="edge"/>
              <c:yMode val="edge"/>
              <c:x val="9.2067949092875911E-4"/>
              <c:y val="0.12899515105317008"/>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1"/>
                  </a:solidFill>
                  <a:latin typeface="Arial" pitchFamily="34" charset="0"/>
                  <a:ea typeface="+mn-ea"/>
                  <a:cs typeface="Arial" pitchFamily="34" charset="0"/>
                </a:defRPr>
              </a:pPr>
              <a:endParaRPr lang="en-US"/>
            </a:p>
          </c:txPr>
        </c:title>
        <c:numFmt formatCode="0%" sourceLinked="1"/>
        <c:majorTickMark val="out"/>
        <c:minorTickMark val="none"/>
        <c:tickLblPos val="nextTo"/>
        <c:spPr>
          <a:noFill/>
          <a:ln w="6350" cap="flat" cmpd="sng" algn="ctr">
            <a:solidFill>
              <a:sysClr val="windowText" lastClr="000000"/>
            </a:solidFill>
            <a:prstDash val="solid"/>
            <a:round/>
          </a:ln>
          <a:effectLst/>
        </c:spPr>
        <c:txPr>
          <a:bodyPr rot="0" spcFirstLastPara="1" vertOverflow="ellipsis"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crossAx val="-2097857688"/>
        <c:crosses val="autoZero"/>
        <c:crossBetween val="between"/>
      </c:valAx>
      <c:spPr>
        <a:noFill/>
        <a:ln>
          <a:noFill/>
        </a:ln>
        <a:effectLst/>
      </c:spPr>
    </c:plotArea>
    <c:legend>
      <c:legendPos val="b"/>
      <c:layout>
        <c:manualLayout>
          <c:xMode val="edge"/>
          <c:yMode val="edge"/>
          <c:x val="0.23689149342612492"/>
          <c:y val="0.93382834752268473"/>
          <c:w val="0.58428891013866746"/>
          <c:h val="6.6171564747854253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200">
          <a:latin typeface="Arial" pitchFamily="34" charset="0"/>
          <a:cs typeface="Arial" pitchFamily="34" charset="0"/>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0489905801438E-2"/>
          <c:y val="2.8843970020440615E-2"/>
          <c:w val="0.84427419650319024"/>
          <c:h val="0.68342738615262399"/>
        </c:manualLayout>
      </c:layout>
      <c:barChart>
        <c:barDir val="col"/>
        <c:grouping val="clustered"/>
        <c:varyColors val="0"/>
        <c:ser>
          <c:idx val="1"/>
          <c:order val="0"/>
          <c:tx>
            <c:strRef>
              <c:f>Sheet1!$A$2</c:f>
              <c:strCache>
                <c:ptCount val="1"/>
                <c:pt idx="0">
                  <c:v>% Any Use</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334-4602-A5B5-F4178F8B968A}"/>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3334-4602-A5B5-F4178F8B968A}"/>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3334-4602-A5B5-F4178F8B968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Sheet1!$B$1:$T$1</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Sheet1!$B$2:$T$2</c:f>
              <c:numCache>
                <c:formatCode>General</c:formatCode>
                <c:ptCount val="19"/>
                <c:pt idx="0">
                  <c:v>39</c:v>
                </c:pt>
                <c:pt idx="1">
                  <c:v>43</c:v>
                </c:pt>
                <c:pt idx="2">
                  <c:v>36</c:v>
                </c:pt>
                <c:pt idx="3">
                  <c:v>48</c:v>
                </c:pt>
                <c:pt idx="4">
                  <c:v>38</c:v>
                </c:pt>
                <c:pt idx="5">
                  <c:v>47</c:v>
                </c:pt>
                <c:pt idx="6">
                  <c:v>47</c:v>
                </c:pt>
                <c:pt idx="7">
                  <c:v>40</c:v>
                </c:pt>
                <c:pt idx="8">
                  <c:v>36</c:v>
                </c:pt>
                <c:pt idx="9">
                  <c:v>32</c:v>
                </c:pt>
                <c:pt idx="10">
                  <c:v>36</c:v>
                </c:pt>
                <c:pt idx="11">
                  <c:v>39</c:v>
                </c:pt>
                <c:pt idx="12">
                  <c:v>27</c:v>
                </c:pt>
                <c:pt idx="13">
                  <c:v>36</c:v>
                </c:pt>
                <c:pt idx="14">
                  <c:v>22</c:v>
                </c:pt>
                <c:pt idx="15">
                  <c:v>25</c:v>
                </c:pt>
                <c:pt idx="16">
                  <c:v>22</c:v>
                </c:pt>
                <c:pt idx="17">
                  <c:v>21</c:v>
                </c:pt>
                <c:pt idx="18">
                  <c:v>18</c:v>
                </c:pt>
              </c:numCache>
            </c:numRef>
          </c:val>
          <c:extLst>
            <c:ext xmlns:c16="http://schemas.microsoft.com/office/drawing/2014/chart" uri="{C3380CC4-5D6E-409C-BE32-E72D297353CC}">
              <c16:uniqueId val="{00000013-3334-4602-A5B5-F4178F8B968A}"/>
            </c:ext>
          </c:extLst>
        </c:ser>
        <c:ser>
          <c:idx val="0"/>
          <c:order val="1"/>
          <c:tx>
            <c:strRef>
              <c:f>Sheet1!$A$3</c:f>
              <c:strCache>
                <c:ptCount val="1"/>
                <c:pt idx="0">
                  <c:v>% Non-Prescribed Use</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3334-4602-A5B5-F4178F8B968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Sheet1!$B$1:$T$1</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Sheet1!$B$3:$T$3</c:f>
              <c:numCache>
                <c:formatCode>General</c:formatCode>
                <c:ptCount val="19"/>
                <c:pt idx="3">
                  <c:v>33</c:v>
                </c:pt>
                <c:pt idx="4">
                  <c:v>19</c:v>
                </c:pt>
                <c:pt idx="5">
                  <c:v>27</c:v>
                </c:pt>
                <c:pt idx="6">
                  <c:v>28</c:v>
                </c:pt>
                <c:pt idx="7">
                  <c:v>27</c:v>
                </c:pt>
                <c:pt idx="8">
                  <c:v>17</c:v>
                </c:pt>
                <c:pt idx="9">
                  <c:v>10</c:v>
                </c:pt>
                <c:pt idx="10">
                  <c:v>17</c:v>
                </c:pt>
                <c:pt idx="11">
                  <c:v>15</c:v>
                </c:pt>
                <c:pt idx="12">
                  <c:v>14</c:v>
                </c:pt>
                <c:pt idx="13">
                  <c:v>20</c:v>
                </c:pt>
                <c:pt idx="14">
                  <c:v>9</c:v>
                </c:pt>
                <c:pt idx="15">
                  <c:v>11</c:v>
                </c:pt>
                <c:pt idx="16">
                  <c:v>6</c:v>
                </c:pt>
                <c:pt idx="17">
                  <c:v>6</c:v>
                </c:pt>
                <c:pt idx="18">
                  <c:v>3</c:v>
                </c:pt>
              </c:numCache>
            </c:numRef>
          </c:val>
          <c:extLst>
            <c:ext xmlns:c16="http://schemas.microsoft.com/office/drawing/2014/chart" uri="{C3380CC4-5D6E-409C-BE32-E72D297353CC}">
              <c16:uniqueId val="{00000024-3334-4602-A5B5-F4178F8B968A}"/>
            </c:ext>
          </c:extLst>
        </c:ser>
        <c:dLbls>
          <c:showLegendKey val="0"/>
          <c:showVal val="0"/>
          <c:showCatName val="0"/>
          <c:showSerName val="0"/>
          <c:showPercent val="0"/>
          <c:showBubbleSize val="0"/>
        </c:dLbls>
        <c:gapWidth val="150"/>
        <c:axId val="-2097785448"/>
        <c:axId val="-2097782216"/>
      </c:barChart>
      <c:lineChart>
        <c:grouping val="standard"/>
        <c:varyColors val="0"/>
        <c:ser>
          <c:idx val="2"/>
          <c:order val="2"/>
          <c:tx>
            <c:strRef>
              <c:f>Sheet1!$A$4</c:f>
              <c:strCache>
                <c:ptCount val="1"/>
                <c:pt idx="0">
                  <c:v>Median days (any)</c:v>
                </c:pt>
              </c:strCache>
              <c:extLst xmlns:c15="http://schemas.microsoft.com/office/drawing/2012/chart"/>
            </c:strRef>
          </c:tx>
          <c:spPr>
            <a:ln w="25400" cap="rnd" cmpd="sng" algn="ctr">
              <a:solidFill>
                <a:schemeClr val="accent3"/>
              </a:solidFill>
              <a:prstDash val="solid"/>
              <a:round/>
            </a:ln>
            <a:effectLst>
              <a:outerShdw blurRad="50800" dist="38100" dir="2700000" algn="tl" rotWithShape="0">
                <a:prstClr val="black">
                  <a:alpha val="40000"/>
                </a:prstClr>
              </a:outerShdw>
            </a:effectLst>
          </c:spPr>
          <c:marker>
            <c:symbol val="diamond"/>
            <c:size val="6"/>
            <c:spPr>
              <a:solidFill>
                <a:schemeClr val="accent3"/>
              </a:solidFill>
              <a:ln w="6350" cap="flat" cmpd="sng" algn="ctr">
                <a:solidFill>
                  <a:schemeClr val="accent3"/>
                </a:solidFill>
                <a:prstDash val="solid"/>
                <a:round/>
              </a:ln>
              <a:effectLst>
                <a:outerShdw blurRad="50800" dist="38100" dir="2700000" algn="tl" rotWithShape="0">
                  <a:prstClr val="black">
                    <a:alpha val="40000"/>
                  </a:prstClr>
                </a:outerShdw>
              </a:effectLst>
            </c:spPr>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3334-4602-A5B5-F4178F8B968A}"/>
                </c:ext>
              </c:extLst>
            </c:dLbl>
            <c:dLbl>
              <c:idx val="17"/>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3334-4602-A5B5-F4178F8B968A}"/>
                </c:ext>
              </c:extLst>
            </c:dLbl>
            <c:dLbl>
              <c:idx val="18"/>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3334-4602-A5B5-F4178F8B968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Sheet1!$B$1:$T$1</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extLst xmlns:c15="http://schemas.microsoft.com/office/drawing/2012/chart"/>
            </c:numRef>
          </c:cat>
          <c:val>
            <c:numRef>
              <c:f>Sheet1!$B$4:$T$4</c:f>
              <c:numCache>
                <c:formatCode>General</c:formatCode>
                <c:ptCount val="19"/>
                <c:pt idx="0">
                  <c:v>171</c:v>
                </c:pt>
                <c:pt idx="1">
                  <c:v>177</c:v>
                </c:pt>
                <c:pt idx="2">
                  <c:v>105</c:v>
                </c:pt>
                <c:pt idx="3">
                  <c:v>80</c:v>
                </c:pt>
                <c:pt idx="4">
                  <c:v>180</c:v>
                </c:pt>
                <c:pt idx="5">
                  <c:v>123</c:v>
                </c:pt>
                <c:pt idx="6">
                  <c:v>160</c:v>
                </c:pt>
                <c:pt idx="7">
                  <c:v>127</c:v>
                </c:pt>
                <c:pt idx="8">
                  <c:v>159</c:v>
                </c:pt>
                <c:pt idx="9">
                  <c:v>180</c:v>
                </c:pt>
                <c:pt idx="10">
                  <c:v>174</c:v>
                </c:pt>
                <c:pt idx="11">
                  <c:v>66</c:v>
                </c:pt>
                <c:pt idx="12">
                  <c:v>120</c:v>
                </c:pt>
                <c:pt idx="13">
                  <c:v>180</c:v>
                </c:pt>
                <c:pt idx="14">
                  <c:v>180</c:v>
                </c:pt>
                <c:pt idx="15">
                  <c:v>180</c:v>
                </c:pt>
                <c:pt idx="16">
                  <c:v>180</c:v>
                </c:pt>
                <c:pt idx="17">
                  <c:v>180</c:v>
                </c:pt>
                <c:pt idx="18">
                  <c:v>180</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28-3334-4602-A5B5-F4178F8B968A}"/>
            </c:ext>
          </c:extLst>
        </c:ser>
        <c:dLbls>
          <c:showLegendKey val="0"/>
          <c:showVal val="1"/>
          <c:showCatName val="0"/>
          <c:showSerName val="0"/>
          <c:showPercent val="0"/>
          <c:showBubbleSize val="0"/>
        </c:dLbls>
        <c:marker val="1"/>
        <c:smooth val="0"/>
        <c:axId val="-2097775736"/>
        <c:axId val="-2097772776"/>
        <c:extLst/>
      </c:lineChart>
      <c:catAx>
        <c:axId val="-2097785448"/>
        <c:scaling>
          <c:orientation val="minMax"/>
        </c:scaling>
        <c:delete val="0"/>
        <c:axPos val="b"/>
        <c:numFmt formatCode="General" sourceLinked="1"/>
        <c:majorTickMark val="cross"/>
        <c:minorTickMark val="none"/>
        <c:tickLblPos val="nextTo"/>
        <c:spPr>
          <a:noFill/>
          <a:ln w="6350" cap="flat" cmpd="sng" algn="ctr">
            <a:solidFill>
              <a:schemeClr val="tx1"/>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mn-lt"/>
                <a:ea typeface="+mn-ea"/>
                <a:cs typeface="+mn-cs"/>
              </a:defRPr>
            </a:pPr>
            <a:endParaRPr lang="en-US"/>
          </a:p>
        </c:txPr>
        <c:crossAx val="-2097782216"/>
        <c:crosses val="autoZero"/>
        <c:auto val="0"/>
        <c:lblAlgn val="ctr"/>
        <c:lblOffset val="100"/>
        <c:tickLblSkip val="1"/>
        <c:tickMarkSkip val="1"/>
        <c:noMultiLvlLbl val="0"/>
      </c:catAx>
      <c:valAx>
        <c:axId val="-2097782216"/>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AU" dirty="0"/>
                  <a:t>% SA IDRS participants</a:t>
                </a:r>
              </a:p>
            </c:rich>
          </c:tx>
          <c:layout>
            <c:manualLayout>
              <c:xMode val="edge"/>
              <c:yMode val="edge"/>
              <c:x val="4.3734236521518927E-4"/>
              <c:y val="0.13297407354978857"/>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numFmt formatCode="General" sourceLinked="1"/>
        <c:majorTickMark val="cross"/>
        <c:minorTickMark val="none"/>
        <c:tickLblPos val="nextTo"/>
        <c:spPr>
          <a:noFill/>
          <a:ln w="6350" cap="flat" cmpd="sng" algn="ctr">
            <a:solidFill>
              <a:schemeClr val="tx1"/>
            </a:solidFill>
            <a:prstDash val="solid"/>
            <a:round/>
          </a:ln>
          <a:effectLst/>
        </c:spPr>
        <c:txPr>
          <a:bodyPr rot="0" spcFirstLastPara="1" vertOverflow="ellipsis" wrap="square" anchor="ctr" anchorCtr="1"/>
          <a:lstStyle/>
          <a:p>
            <a:pPr>
              <a:defRPr sz="1600" b="0" i="0" u="none" strike="noStrike" kern="1200" baseline="0">
                <a:solidFill>
                  <a:schemeClr val="tx1"/>
                </a:solidFill>
                <a:latin typeface="+mn-lt"/>
                <a:ea typeface="+mn-ea"/>
                <a:cs typeface="+mn-cs"/>
              </a:defRPr>
            </a:pPr>
            <a:endParaRPr lang="en-US"/>
          </a:p>
        </c:txPr>
        <c:crossAx val="-2097785448"/>
        <c:crosses val="autoZero"/>
        <c:crossBetween val="between"/>
        <c:majorUnit val="10"/>
      </c:valAx>
      <c:catAx>
        <c:axId val="-2097775736"/>
        <c:scaling>
          <c:orientation val="minMax"/>
        </c:scaling>
        <c:delete val="1"/>
        <c:axPos val="b"/>
        <c:numFmt formatCode="General" sourceLinked="1"/>
        <c:majorTickMark val="out"/>
        <c:minorTickMark val="none"/>
        <c:tickLblPos val="none"/>
        <c:crossAx val="-2097772776"/>
        <c:crosses val="autoZero"/>
        <c:auto val="0"/>
        <c:lblAlgn val="ctr"/>
        <c:lblOffset val="100"/>
        <c:noMultiLvlLbl val="0"/>
      </c:catAx>
      <c:valAx>
        <c:axId val="-2097772776"/>
        <c:scaling>
          <c:orientation val="minMax"/>
          <c:max val="180"/>
        </c:scaling>
        <c:delete val="0"/>
        <c:axPos val="r"/>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AU" dirty="0"/>
                  <a:t>Median days</a:t>
                </a:r>
              </a:p>
            </c:rich>
          </c:tx>
          <c:layout>
            <c:manualLayout>
              <c:xMode val="edge"/>
              <c:yMode val="edge"/>
              <c:x val="0.96632815486767476"/>
              <c:y val="0.2479130898826211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numFmt formatCode="General" sourceLinked="1"/>
        <c:majorTickMark val="cross"/>
        <c:minorTickMark val="none"/>
        <c:tickLblPos val="nextTo"/>
        <c:spPr>
          <a:noFill/>
          <a:ln w="6350" cap="flat" cmpd="sng" algn="ctr">
            <a:solidFill>
              <a:schemeClr val="tx1"/>
            </a:solidFill>
            <a:prstDash val="solid"/>
            <a:round/>
          </a:ln>
          <a:effectLst/>
        </c:spPr>
        <c:txPr>
          <a:bodyPr rot="0" spcFirstLastPara="1" vertOverflow="ellipsis" wrap="square" anchor="ctr" anchorCtr="1"/>
          <a:lstStyle/>
          <a:p>
            <a:pPr>
              <a:defRPr sz="1600" b="0" i="0" u="none" strike="noStrike" kern="1200" baseline="0">
                <a:solidFill>
                  <a:schemeClr val="tx1"/>
                </a:solidFill>
                <a:latin typeface="+mn-lt"/>
                <a:ea typeface="+mn-ea"/>
                <a:cs typeface="+mn-cs"/>
              </a:defRPr>
            </a:pPr>
            <a:endParaRPr lang="en-US"/>
          </a:p>
        </c:txPr>
        <c:crossAx val="-2097775736"/>
        <c:crosses val="max"/>
        <c:crossBetween val="between"/>
      </c:valAx>
      <c:spPr>
        <a:noFill/>
        <a:ln>
          <a:noFill/>
        </a:ln>
        <a:effectLst/>
      </c:spPr>
    </c:plotArea>
    <c:legend>
      <c:legendPos val="b"/>
      <c:layout>
        <c:manualLayout>
          <c:xMode val="edge"/>
          <c:yMode val="edge"/>
          <c:x val="0.1055796814452038"/>
          <c:y val="0.86838501308163185"/>
          <c:w val="0.75732538196740473"/>
          <c:h val="0.1134455569842323"/>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0991294249653798E-2"/>
          <c:y val="9.2436974789915902E-2"/>
          <c:w val="0.83538308832472197"/>
          <c:h val="0.60828933671426699"/>
        </c:manualLayout>
      </c:layout>
      <c:barChart>
        <c:barDir val="col"/>
        <c:grouping val="clustered"/>
        <c:varyColors val="0"/>
        <c:ser>
          <c:idx val="1"/>
          <c:order val="0"/>
          <c:tx>
            <c:strRef>
              <c:f>Sheet1!$A$2</c:f>
              <c:strCache>
                <c:ptCount val="1"/>
                <c:pt idx="0">
                  <c:v>% Any Use</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E6E-41D2-9A70-69668773748E}"/>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708-4162-95F2-25F9E2883FB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Sheet1!$B$1:$R$1</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Sheet1!$B$2:$R$2</c:f>
              <c:numCache>
                <c:formatCode>General</c:formatCode>
                <c:ptCount val="17"/>
                <c:pt idx="0">
                  <c:v>10</c:v>
                </c:pt>
                <c:pt idx="1">
                  <c:v>23</c:v>
                </c:pt>
                <c:pt idx="2">
                  <c:v>35</c:v>
                </c:pt>
                <c:pt idx="3">
                  <c:v>36</c:v>
                </c:pt>
                <c:pt idx="4">
                  <c:v>30</c:v>
                </c:pt>
                <c:pt idx="5">
                  <c:v>27</c:v>
                </c:pt>
                <c:pt idx="6">
                  <c:v>28</c:v>
                </c:pt>
                <c:pt idx="7">
                  <c:v>15</c:v>
                </c:pt>
                <c:pt idx="8">
                  <c:v>10</c:v>
                </c:pt>
                <c:pt idx="9">
                  <c:v>11</c:v>
                </c:pt>
                <c:pt idx="10">
                  <c:v>11</c:v>
                </c:pt>
                <c:pt idx="11">
                  <c:v>8</c:v>
                </c:pt>
                <c:pt idx="12">
                  <c:v>6</c:v>
                </c:pt>
                <c:pt idx="13">
                  <c:v>7</c:v>
                </c:pt>
                <c:pt idx="14">
                  <c:v>6</c:v>
                </c:pt>
                <c:pt idx="15">
                  <c:v>8</c:v>
                </c:pt>
                <c:pt idx="16">
                  <c:v>5</c:v>
                </c:pt>
              </c:numCache>
            </c:numRef>
          </c:val>
          <c:extLst>
            <c:ext xmlns:c16="http://schemas.microsoft.com/office/drawing/2014/chart" uri="{C3380CC4-5D6E-409C-BE32-E72D297353CC}">
              <c16:uniqueId val="{00000005-4708-4162-95F2-25F9E2883FBB}"/>
            </c:ext>
          </c:extLst>
        </c:ser>
        <c:ser>
          <c:idx val="2"/>
          <c:order val="2"/>
          <c:tx>
            <c:strRef>
              <c:f>Sheet1!$A$4</c:f>
              <c:strCache>
                <c:ptCount val="1"/>
                <c:pt idx="0">
                  <c:v>% Non-Prescribed Use</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E6E-41D2-9A70-69668773748E}"/>
                </c:ext>
              </c:extLst>
            </c:dLbl>
            <c:dLbl>
              <c:idx val="15"/>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708-4162-95F2-25F9E2883FB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Sheet1!$B$1:$R$1</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Sheet1!$B$4:$R$4</c:f>
              <c:numCache>
                <c:formatCode>General</c:formatCode>
                <c:ptCount val="17"/>
                <c:pt idx="0">
                  <c:v>10</c:v>
                </c:pt>
                <c:pt idx="1">
                  <c:v>10</c:v>
                </c:pt>
                <c:pt idx="2">
                  <c:v>12</c:v>
                </c:pt>
                <c:pt idx="3">
                  <c:v>14</c:v>
                </c:pt>
                <c:pt idx="4">
                  <c:v>14</c:v>
                </c:pt>
                <c:pt idx="5">
                  <c:v>11</c:v>
                </c:pt>
                <c:pt idx="6">
                  <c:v>12</c:v>
                </c:pt>
                <c:pt idx="7">
                  <c:v>9</c:v>
                </c:pt>
                <c:pt idx="8">
                  <c:v>9</c:v>
                </c:pt>
                <c:pt idx="9">
                  <c:v>8</c:v>
                </c:pt>
                <c:pt idx="10">
                  <c:v>9</c:v>
                </c:pt>
                <c:pt idx="11">
                  <c:v>7</c:v>
                </c:pt>
                <c:pt idx="12">
                  <c:v>5</c:v>
                </c:pt>
                <c:pt idx="13">
                  <c:v>6</c:v>
                </c:pt>
                <c:pt idx="14">
                  <c:v>5</c:v>
                </c:pt>
                <c:pt idx="15">
                  <c:v>7</c:v>
                </c:pt>
                <c:pt idx="16">
                  <c:v>4</c:v>
                </c:pt>
              </c:numCache>
            </c:numRef>
          </c:val>
          <c:extLst>
            <c:ext xmlns:c16="http://schemas.microsoft.com/office/drawing/2014/chart" uri="{C3380CC4-5D6E-409C-BE32-E72D297353CC}">
              <c16:uniqueId val="{00000008-4708-4162-95F2-25F9E2883FBB}"/>
            </c:ext>
          </c:extLst>
        </c:ser>
        <c:dLbls>
          <c:showLegendKey val="0"/>
          <c:showVal val="0"/>
          <c:showCatName val="0"/>
          <c:showSerName val="0"/>
          <c:showPercent val="0"/>
          <c:showBubbleSize val="0"/>
        </c:dLbls>
        <c:gapWidth val="150"/>
        <c:axId val="-2121550808"/>
        <c:axId val="-2121547656"/>
      </c:barChart>
      <c:lineChart>
        <c:grouping val="standard"/>
        <c:varyColors val="0"/>
        <c:ser>
          <c:idx val="0"/>
          <c:order val="1"/>
          <c:tx>
            <c:strRef>
              <c:f>Sheet1!$A$3</c:f>
              <c:strCache>
                <c:ptCount val="1"/>
                <c:pt idx="0">
                  <c:v>Median days (any)</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diamond"/>
            <c:size val="6"/>
            <c:spPr>
              <a:solidFill>
                <a:schemeClr val="accent1"/>
              </a:solidFill>
              <a:ln w="6350" cap="flat" cmpd="sng" algn="ctr">
                <a:solidFill>
                  <a:schemeClr val="accent1"/>
                </a:solidFill>
                <a:prstDash val="solid"/>
                <a:round/>
              </a:ln>
              <a:effectLst>
                <a:outerShdw blurRad="50800" dist="38100" dir="2700000" algn="tl" rotWithShape="0">
                  <a:prstClr val="black">
                    <a:alpha val="40000"/>
                  </a:prstClr>
                </a:outerShdw>
              </a:effectLst>
            </c:spPr>
          </c:marker>
          <c:dLbls>
            <c:dLbl>
              <c:idx val="0"/>
              <c:layout>
                <c:manualLayout>
                  <c:x val="-1.207182794660488E-2"/>
                  <c:y val="-3.078714735989302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708-4162-95F2-25F9E2883FBB}"/>
                </c:ext>
              </c:extLst>
            </c:dLbl>
            <c:dLbl>
              <c:idx val="15"/>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E6E-41D2-9A70-69668773748E}"/>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dLblPos val="l"/>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Sheet1!$B$1:$R$1</c:f>
              <c:numCache>
                <c:formatCode>General</c:formatCode>
                <c:ptCount val="17"/>
                <c:pt idx="0">
                  <c:v>2002</c:v>
                </c:pt>
                <c:pt idx="1">
                  <c:v>2003</c:v>
                </c:pt>
                <c:pt idx="2">
                  <c:v>2004</c:v>
                </c:pt>
                <c:pt idx="3">
                  <c:v>2005</c:v>
                </c:pt>
                <c:pt idx="4">
                  <c:v>2006</c:v>
                </c:pt>
                <c:pt idx="5">
                  <c:v>2007</c:v>
                </c:pt>
                <c:pt idx="6">
                  <c:v>2008</c:v>
                </c:pt>
                <c:pt idx="7">
                  <c:v>2009</c:v>
                </c:pt>
                <c:pt idx="8">
                  <c:v>2010</c:v>
                </c:pt>
                <c:pt idx="9">
                  <c:v>2011</c:v>
                </c:pt>
                <c:pt idx="10">
                  <c:v>2012</c:v>
                </c:pt>
                <c:pt idx="11">
                  <c:v>2013</c:v>
                </c:pt>
                <c:pt idx="12">
                  <c:v>2014</c:v>
                </c:pt>
                <c:pt idx="13">
                  <c:v>2015</c:v>
                </c:pt>
                <c:pt idx="14">
                  <c:v>2016</c:v>
                </c:pt>
                <c:pt idx="15">
                  <c:v>2017</c:v>
                </c:pt>
                <c:pt idx="16">
                  <c:v>2018</c:v>
                </c:pt>
              </c:numCache>
            </c:numRef>
          </c:cat>
          <c:val>
            <c:numRef>
              <c:f>Sheet1!$B$3:$R$3</c:f>
              <c:numCache>
                <c:formatCode>General</c:formatCode>
                <c:ptCount val="17"/>
                <c:pt idx="0">
                  <c:v>33</c:v>
                </c:pt>
                <c:pt idx="1">
                  <c:v>12</c:v>
                </c:pt>
                <c:pt idx="2">
                  <c:v>90</c:v>
                </c:pt>
                <c:pt idx="3">
                  <c:v>180</c:v>
                </c:pt>
                <c:pt idx="4">
                  <c:v>180</c:v>
                </c:pt>
                <c:pt idx="5">
                  <c:v>180</c:v>
                </c:pt>
                <c:pt idx="6">
                  <c:v>90</c:v>
                </c:pt>
                <c:pt idx="7">
                  <c:v>30</c:v>
                </c:pt>
                <c:pt idx="8">
                  <c:v>24</c:v>
                </c:pt>
                <c:pt idx="9">
                  <c:v>14</c:v>
                </c:pt>
                <c:pt idx="10">
                  <c:v>14</c:v>
                </c:pt>
                <c:pt idx="11">
                  <c:v>51</c:v>
                </c:pt>
                <c:pt idx="12">
                  <c:v>10</c:v>
                </c:pt>
                <c:pt idx="13">
                  <c:v>2</c:v>
                </c:pt>
                <c:pt idx="14">
                  <c:v>5</c:v>
                </c:pt>
                <c:pt idx="15">
                  <c:v>2</c:v>
                </c:pt>
                <c:pt idx="16">
                  <c:v>90</c:v>
                </c:pt>
              </c:numCache>
            </c:numRef>
          </c:val>
          <c:smooth val="0"/>
          <c:extLst>
            <c:ext xmlns:c16="http://schemas.microsoft.com/office/drawing/2014/chart" uri="{C3380CC4-5D6E-409C-BE32-E72D297353CC}">
              <c16:uniqueId val="{0000000B-4708-4162-95F2-25F9E2883FBB}"/>
            </c:ext>
          </c:extLst>
        </c:ser>
        <c:dLbls>
          <c:showLegendKey val="0"/>
          <c:showVal val="1"/>
          <c:showCatName val="0"/>
          <c:showSerName val="0"/>
          <c:showPercent val="0"/>
          <c:showBubbleSize val="0"/>
        </c:dLbls>
        <c:marker val="1"/>
        <c:smooth val="0"/>
        <c:axId val="-2121541096"/>
        <c:axId val="-2121538136"/>
      </c:lineChart>
      <c:catAx>
        <c:axId val="-2121550808"/>
        <c:scaling>
          <c:orientation val="minMax"/>
        </c:scaling>
        <c:delete val="0"/>
        <c:axPos val="b"/>
        <c:numFmt formatCode="General" sourceLinked="1"/>
        <c:majorTickMark val="cross"/>
        <c:minorTickMark val="none"/>
        <c:tickLblPos val="nextTo"/>
        <c:spPr>
          <a:noFill/>
          <a:ln w="3175" cap="flat" cmpd="sng" algn="ctr">
            <a:solidFill>
              <a:srgbClr val="000000"/>
            </a:solidFill>
            <a:prstDash val="solid"/>
            <a:round/>
          </a:ln>
          <a:effectLst/>
        </c:spPr>
        <c:txPr>
          <a:bodyPr rot="-270000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21547656"/>
        <c:crosses val="autoZero"/>
        <c:auto val="0"/>
        <c:lblAlgn val="ctr"/>
        <c:lblOffset val="100"/>
        <c:tickLblSkip val="1"/>
        <c:tickMarkSkip val="1"/>
        <c:noMultiLvlLbl val="0"/>
      </c:catAx>
      <c:valAx>
        <c:axId val="-2121547656"/>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 SA IDRS participants</a:t>
                </a:r>
              </a:p>
            </c:rich>
          </c:tx>
          <c:layout>
            <c:manualLayout>
              <c:xMode val="edge"/>
              <c:yMode val="edge"/>
              <c:x val="1.7529054608577156E-2"/>
              <c:y val="0.11113142039292158"/>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21550808"/>
        <c:crosses val="autoZero"/>
        <c:crossBetween val="between"/>
        <c:majorUnit val="10"/>
      </c:valAx>
      <c:catAx>
        <c:axId val="-2121541096"/>
        <c:scaling>
          <c:orientation val="minMax"/>
        </c:scaling>
        <c:delete val="1"/>
        <c:axPos val="b"/>
        <c:numFmt formatCode="General" sourceLinked="1"/>
        <c:majorTickMark val="out"/>
        <c:minorTickMark val="none"/>
        <c:tickLblPos val="none"/>
        <c:crossAx val="-2121538136"/>
        <c:crosses val="autoZero"/>
        <c:auto val="0"/>
        <c:lblAlgn val="ctr"/>
        <c:lblOffset val="100"/>
        <c:noMultiLvlLbl val="0"/>
      </c:catAx>
      <c:valAx>
        <c:axId val="-2121538136"/>
        <c:scaling>
          <c:orientation val="minMax"/>
          <c:max val="180"/>
          <c:min val="0"/>
        </c:scaling>
        <c:delete val="0"/>
        <c:axPos val="r"/>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Median days</a:t>
                </a:r>
              </a:p>
            </c:rich>
          </c:tx>
          <c:layout>
            <c:manualLayout>
              <c:xMode val="edge"/>
              <c:yMode val="edge"/>
              <c:x val="0.97216084389491542"/>
              <c:y val="0.23375105270226304"/>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21541096"/>
        <c:crosses val="max"/>
        <c:crossBetween val="between"/>
      </c:valAx>
      <c:spPr>
        <a:noFill/>
        <a:ln w="25399">
          <a:noFill/>
        </a:ln>
        <a:effectLst/>
      </c:spPr>
    </c:plotArea>
    <c:legend>
      <c:legendPos val="b"/>
      <c:layout>
        <c:manualLayout>
          <c:xMode val="edge"/>
          <c:yMode val="edge"/>
          <c:x val="0.18164745661793766"/>
          <c:y val="0.84947800028023568"/>
          <c:w val="0.66492704365865174"/>
          <c:h val="0.12281362454127623"/>
        </c:manualLayout>
      </c:layout>
      <c:overlay val="0"/>
      <c:spPr>
        <a:solidFill>
          <a:srgbClr val="FFFFFF"/>
        </a:solidFill>
        <a:ln w="3175">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legend>
    <c:plotVisOnly val="1"/>
    <c:dispBlanksAs val="gap"/>
    <c:showDLblsOverMax val="0"/>
  </c:chart>
  <c:spPr>
    <a:noFill/>
    <a:ln w="6350" cap="flat" cmpd="sng" algn="ctr">
      <a:noFill/>
      <a:prstDash val="solid"/>
      <a:round/>
    </a:ln>
    <a:effectLst/>
  </c:spPr>
  <c:txPr>
    <a:bodyPr/>
    <a:lstStyle/>
    <a:p>
      <a:pPr>
        <a:defRPr sz="1600" b="0" i="0" u="none" strike="noStrike" baseline="0">
          <a:solidFill>
            <a:srgbClr val="000000"/>
          </a:solidFill>
          <a:latin typeface="+mn-lt"/>
          <a:ea typeface="Calibri"/>
          <a:cs typeface="Arial" panose="020B0604020202020204" pitchFamily="34" charset="0"/>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0991294249653798E-2"/>
          <c:y val="9.2436974789915902E-2"/>
          <c:w val="0.83538308832472197"/>
          <c:h val="0.60828933671426699"/>
        </c:manualLayout>
      </c:layout>
      <c:barChart>
        <c:barDir val="col"/>
        <c:grouping val="clustered"/>
        <c:varyColors val="0"/>
        <c:ser>
          <c:idx val="1"/>
          <c:order val="0"/>
          <c:tx>
            <c:strRef>
              <c:f>Sheet1!$A$2</c:f>
              <c:strCache>
                <c:ptCount val="1"/>
                <c:pt idx="0">
                  <c:v>% Any Use</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F25-4C78-8A1A-96153FB247BB}"/>
                </c:ext>
              </c:extLst>
            </c:dLbl>
            <c:dLbl>
              <c:idx val="1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F25-4C78-8A1A-96153FB247BB}"/>
                </c:ext>
              </c:extLst>
            </c:dLbl>
            <c:dLbl>
              <c:idx val="12"/>
              <c:tx>
                <c:rich>
                  <a:bodyPr/>
                  <a:lstStyle/>
                  <a:p>
                    <a:fld id="{96F96912-1193-4956-AC7C-6DBC95A82B95}"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6F25-4C78-8A1A-96153FB247B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Sheet1!$B$1:$N$1</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numCache>
            </c:numRef>
          </c:cat>
          <c:val>
            <c:numRef>
              <c:f>Sheet1!$B$2:$N$2</c:f>
              <c:numCache>
                <c:formatCode>General</c:formatCode>
                <c:ptCount val="13"/>
                <c:pt idx="0">
                  <c:v>8</c:v>
                </c:pt>
                <c:pt idx="1">
                  <c:v>14</c:v>
                </c:pt>
                <c:pt idx="2">
                  <c:v>7</c:v>
                </c:pt>
                <c:pt idx="3">
                  <c:v>21</c:v>
                </c:pt>
                <c:pt idx="4">
                  <c:v>20</c:v>
                </c:pt>
                <c:pt idx="5">
                  <c:v>11</c:v>
                </c:pt>
                <c:pt idx="6">
                  <c:v>26</c:v>
                </c:pt>
                <c:pt idx="7">
                  <c:v>14</c:v>
                </c:pt>
                <c:pt idx="8">
                  <c:v>19</c:v>
                </c:pt>
                <c:pt idx="9">
                  <c:v>23</c:v>
                </c:pt>
                <c:pt idx="10">
                  <c:v>14</c:v>
                </c:pt>
                <c:pt idx="11">
                  <c:v>22</c:v>
                </c:pt>
                <c:pt idx="12">
                  <c:v>10</c:v>
                </c:pt>
              </c:numCache>
            </c:numRef>
          </c:val>
          <c:extLst>
            <c:ext xmlns:c16="http://schemas.microsoft.com/office/drawing/2014/chart" uri="{C3380CC4-5D6E-409C-BE32-E72D297353CC}">
              <c16:uniqueId val="{00000003-6F25-4C78-8A1A-96153FB247BB}"/>
            </c:ext>
          </c:extLst>
        </c:ser>
        <c:ser>
          <c:idx val="2"/>
          <c:order val="2"/>
          <c:tx>
            <c:strRef>
              <c:f>Sheet1!$A$4</c:f>
              <c:strCache>
                <c:ptCount val="1"/>
                <c:pt idx="0">
                  <c:v>% Non-Prescribed Use</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1-5718-44EC-918A-D545843D306D}"/>
                </c:ext>
              </c:extLst>
            </c:dLbl>
            <c:dLbl>
              <c:idx val="1"/>
              <c:delete val="1"/>
              <c:extLst>
                <c:ext xmlns:c15="http://schemas.microsoft.com/office/drawing/2012/chart" uri="{CE6537A1-D6FC-4f65-9D91-7224C49458BB}"/>
                <c:ext xmlns:c16="http://schemas.microsoft.com/office/drawing/2014/chart" uri="{C3380CC4-5D6E-409C-BE32-E72D297353CC}">
                  <c16:uniqueId val="{00000000-4B09-4A5F-9B17-6990B6A34EF4}"/>
                </c:ext>
              </c:extLst>
            </c:dLbl>
            <c:dLbl>
              <c:idx val="2"/>
              <c:delete val="1"/>
              <c:extLst>
                <c:ext xmlns:c15="http://schemas.microsoft.com/office/drawing/2012/chart" uri="{CE6537A1-D6FC-4f65-9D91-7224C49458BB}"/>
                <c:ext xmlns:c16="http://schemas.microsoft.com/office/drawing/2014/chart" uri="{C3380CC4-5D6E-409C-BE32-E72D297353CC}">
                  <c16:uniqueId val="{00000001-4B09-4A5F-9B17-6990B6A34EF4}"/>
                </c:ext>
              </c:extLst>
            </c:dLbl>
            <c:dLbl>
              <c:idx val="3"/>
              <c:delete val="1"/>
              <c:extLst>
                <c:ext xmlns:c15="http://schemas.microsoft.com/office/drawing/2012/chart" uri="{CE6537A1-D6FC-4f65-9D91-7224C49458BB}"/>
                <c:ext xmlns:c16="http://schemas.microsoft.com/office/drawing/2014/chart" uri="{C3380CC4-5D6E-409C-BE32-E72D297353CC}">
                  <c16:uniqueId val="{00000002-4B09-4A5F-9B17-6990B6A34EF4}"/>
                </c:ext>
              </c:extLst>
            </c:dLbl>
            <c:dLbl>
              <c:idx val="4"/>
              <c:delete val="1"/>
              <c:extLst>
                <c:ext xmlns:c15="http://schemas.microsoft.com/office/drawing/2012/chart" uri="{CE6537A1-D6FC-4f65-9D91-7224C49458BB}"/>
                <c:ext xmlns:c16="http://schemas.microsoft.com/office/drawing/2014/chart" uri="{C3380CC4-5D6E-409C-BE32-E72D297353CC}">
                  <c16:uniqueId val="{00000003-4B09-4A5F-9B17-6990B6A34EF4}"/>
                </c:ext>
              </c:extLst>
            </c:dLbl>
            <c:dLbl>
              <c:idx val="5"/>
              <c:delete val="1"/>
              <c:extLst>
                <c:ext xmlns:c15="http://schemas.microsoft.com/office/drawing/2012/chart" uri="{CE6537A1-D6FC-4f65-9D91-7224C49458BB}"/>
                <c:ext xmlns:c16="http://schemas.microsoft.com/office/drawing/2014/chart" uri="{C3380CC4-5D6E-409C-BE32-E72D297353CC}">
                  <c16:uniqueId val="{00000004-4B09-4A5F-9B17-6990B6A34EF4}"/>
                </c:ext>
              </c:extLst>
            </c:dLbl>
            <c:dLbl>
              <c:idx val="6"/>
              <c:delete val="1"/>
              <c:extLst>
                <c:ext xmlns:c15="http://schemas.microsoft.com/office/drawing/2012/chart" uri="{CE6537A1-D6FC-4f65-9D91-7224C49458BB}"/>
                <c:ext xmlns:c16="http://schemas.microsoft.com/office/drawing/2014/chart" uri="{C3380CC4-5D6E-409C-BE32-E72D297353CC}">
                  <c16:uniqueId val="{00000005-4B09-4A5F-9B17-6990B6A34EF4}"/>
                </c:ext>
              </c:extLst>
            </c:dLbl>
            <c:dLbl>
              <c:idx val="7"/>
              <c:delete val="1"/>
              <c:extLst>
                <c:ext xmlns:c15="http://schemas.microsoft.com/office/drawing/2012/chart" uri="{CE6537A1-D6FC-4f65-9D91-7224C49458BB}"/>
                <c:ext xmlns:c16="http://schemas.microsoft.com/office/drawing/2014/chart" uri="{C3380CC4-5D6E-409C-BE32-E72D297353CC}">
                  <c16:uniqueId val="{00000006-4B09-4A5F-9B17-6990B6A34EF4}"/>
                </c:ext>
              </c:extLst>
            </c:dLbl>
            <c:dLbl>
              <c:idx val="8"/>
              <c:delete val="1"/>
              <c:extLst>
                <c:ext xmlns:c15="http://schemas.microsoft.com/office/drawing/2012/chart" uri="{CE6537A1-D6FC-4f65-9D91-7224C49458BB}"/>
                <c:ext xmlns:c16="http://schemas.microsoft.com/office/drawing/2014/chart" uri="{C3380CC4-5D6E-409C-BE32-E72D297353CC}">
                  <c16:uniqueId val="{00000007-4B09-4A5F-9B17-6990B6A34EF4}"/>
                </c:ext>
              </c:extLst>
            </c:dLbl>
            <c:dLbl>
              <c:idx val="9"/>
              <c:delete val="1"/>
              <c:extLst>
                <c:ext xmlns:c15="http://schemas.microsoft.com/office/drawing/2012/chart" uri="{CE6537A1-D6FC-4f65-9D91-7224C49458BB}"/>
                <c:ext xmlns:c16="http://schemas.microsoft.com/office/drawing/2014/chart" uri="{C3380CC4-5D6E-409C-BE32-E72D297353CC}">
                  <c16:uniqueId val="{00000008-4B09-4A5F-9B17-6990B6A34EF4}"/>
                </c:ext>
              </c:extLst>
            </c:dLbl>
            <c:dLbl>
              <c:idx val="10"/>
              <c:delete val="1"/>
              <c:extLst>
                <c:ext xmlns:c15="http://schemas.microsoft.com/office/drawing/2012/chart" uri="{CE6537A1-D6FC-4f65-9D91-7224C49458BB}"/>
                <c:ext xmlns:c16="http://schemas.microsoft.com/office/drawing/2014/chart" uri="{C3380CC4-5D6E-409C-BE32-E72D297353CC}">
                  <c16:uniqueId val="{00000009-4B09-4A5F-9B17-6990B6A34EF4}"/>
                </c:ext>
              </c:extLst>
            </c:dLbl>
            <c:dLbl>
              <c:idx val="12"/>
              <c:delete val="1"/>
              <c:extLst>
                <c:ext xmlns:c15="http://schemas.microsoft.com/office/drawing/2012/chart" uri="{CE6537A1-D6FC-4f65-9D91-7224C49458BB}"/>
                <c:ext xmlns:c16="http://schemas.microsoft.com/office/drawing/2014/chart" uri="{C3380CC4-5D6E-409C-BE32-E72D297353CC}">
                  <c16:uniqueId val="{00000000-5718-44EC-918A-D545843D306D}"/>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Sheet1!$B$1:$N$1</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numCache>
            </c:numRef>
          </c:cat>
          <c:val>
            <c:numRef>
              <c:f>Sheet1!$B$4:$N$4</c:f>
              <c:numCache>
                <c:formatCode>General</c:formatCode>
                <c:ptCount val="13"/>
                <c:pt idx="0">
                  <c:v>1</c:v>
                </c:pt>
                <c:pt idx="1">
                  <c:v>3</c:v>
                </c:pt>
                <c:pt idx="2">
                  <c:v>3</c:v>
                </c:pt>
                <c:pt idx="3">
                  <c:v>9</c:v>
                </c:pt>
                <c:pt idx="4">
                  <c:v>8</c:v>
                </c:pt>
                <c:pt idx="5">
                  <c:v>4</c:v>
                </c:pt>
                <c:pt idx="6">
                  <c:v>18</c:v>
                </c:pt>
                <c:pt idx="7">
                  <c:v>9</c:v>
                </c:pt>
                <c:pt idx="8">
                  <c:v>9</c:v>
                </c:pt>
                <c:pt idx="9">
                  <c:v>15</c:v>
                </c:pt>
                <c:pt idx="10">
                  <c:v>6</c:v>
                </c:pt>
                <c:pt idx="11">
                  <c:v>14</c:v>
                </c:pt>
                <c:pt idx="12">
                  <c:v>3</c:v>
                </c:pt>
              </c:numCache>
            </c:numRef>
          </c:val>
          <c:extLst>
            <c:ext xmlns:c16="http://schemas.microsoft.com/office/drawing/2014/chart" uri="{C3380CC4-5D6E-409C-BE32-E72D297353CC}">
              <c16:uniqueId val="{00000005-6F25-4C78-8A1A-96153FB247BB}"/>
            </c:ext>
          </c:extLst>
        </c:ser>
        <c:dLbls>
          <c:showLegendKey val="0"/>
          <c:showVal val="0"/>
          <c:showCatName val="0"/>
          <c:showSerName val="0"/>
          <c:showPercent val="0"/>
          <c:showBubbleSize val="0"/>
        </c:dLbls>
        <c:gapWidth val="150"/>
        <c:axId val="-2121422840"/>
        <c:axId val="-2121725192"/>
      </c:barChart>
      <c:lineChart>
        <c:grouping val="standard"/>
        <c:varyColors val="0"/>
        <c:ser>
          <c:idx val="0"/>
          <c:order val="1"/>
          <c:tx>
            <c:strRef>
              <c:f>Sheet1!$A$3</c:f>
              <c:strCache>
                <c:ptCount val="1"/>
                <c:pt idx="0">
                  <c:v>Median days</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pPr>
              <a:solidFill>
                <a:schemeClr val="accent1"/>
              </a:solidFill>
              <a:ln w="6350" cap="flat" cmpd="sng" algn="ctr">
                <a:solidFill>
                  <a:schemeClr val="accent1"/>
                </a:solidFill>
                <a:prstDash val="solid"/>
                <a:round/>
              </a:ln>
              <a:effectLst>
                <a:outerShdw blurRad="50800" dist="38100" dir="2700000" algn="tl" rotWithShape="0">
                  <a:prstClr val="black">
                    <a:alpha val="40000"/>
                  </a:prstClr>
                </a:outerShdw>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8DE-4A51-885A-62BD31E0022B}"/>
                </c:ext>
              </c:extLst>
            </c:dLbl>
            <c:dLbl>
              <c:idx val="11"/>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F25-4C78-8A1A-96153FB247BB}"/>
                </c:ext>
              </c:extLst>
            </c:dLbl>
            <c:dLbl>
              <c:idx val="1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F25-4C78-8A1A-96153FB247B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Sheet1!$B$1:$N$1</c:f>
              <c:numCache>
                <c:formatCode>General</c:formatCode>
                <c:ptCount val="13"/>
                <c:pt idx="0">
                  <c:v>2006</c:v>
                </c:pt>
                <c:pt idx="1">
                  <c:v>2007</c:v>
                </c:pt>
                <c:pt idx="2">
                  <c:v>2008</c:v>
                </c:pt>
                <c:pt idx="3">
                  <c:v>2009</c:v>
                </c:pt>
                <c:pt idx="4">
                  <c:v>2010</c:v>
                </c:pt>
                <c:pt idx="5">
                  <c:v>2011</c:v>
                </c:pt>
                <c:pt idx="6">
                  <c:v>2012</c:v>
                </c:pt>
                <c:pt idx="7">
                  <c:v>2013</c:v>
                </c:pt>
                <c:pt idx="8">
                  <c:v>2014</c:v>
                </c:pt>
                <c:pt idx="9">
                  <c:v>2015</c:v>
                </c:pt>
                <c:pt idx="10">
                  <c:v>2016</c:v>
                </c:pt>
                <c:pt idx="11">
                  <c:v>2017</c:v>
                </c:pt>
                <c:pt idx="12">
                  <c:v>2018</c:v>
                </c:pt>
              </c:numCache>
            </c:numRef>
          </c:cat>
          <c:val>
            <c:numRef>
              <c:f>Sheet1!$B$3:$N$3</c:f>
              <c:numCache>
                <c:formatCode>General</c:formatCode>
                <c:ptCount val="13"/>
                <c:pt idx="0">
                  <c:v>14</c:v>
                </c:pt>
                <c:pt idx="1">
                  <c:v>75</c:v>
                </c:pt>
                <c:pt idx="2">
                  <c:v>120</c:v>
                </c:pt>
                <c:pt idx="3">
                  <c:v>60</c:v>
                </c:pt>
                <c:pt idx="4">
                  <c:v>114</c:v>
                </c:pt>
                <c:pt idx="5">
                  <c:v>10</c:v>
                </c:pt>
                <c:pt idx="6">
                  <c:v>72</c:v>
                </c:pt>
                <c:pt idx="7">
                  <c:v>41</c:v>
                </c:pt>
                <c:pt idx="8">
                  <c:v>90</c:v>
                </c:pt>
                <c:pt idx="9">
                  <c:v>20</c:v>
                </c:pt>
                <c:pt idx="10">
                  <c:v>42</c:v>
                </c:pt>
                <c:pt idx="11">
                  <c:v>30</c:v>
                </c:pt>
                <c:pt idx="12">
                  <c:v>90</c:v>
                </c:pt>
              </c:numCache>
            </c:numRef>
          </c:val>
          <c:smooth val="0"/>
          <c:extLst>
            <c:ext xmlns:c16="http://schemas.microsoft.com/office/drawing/2014/chart" uri="{C3380CC4-5D6E-409C-BE32-E72D297353CC}">
              <c16:uniqueId val="{00000009-6F25-4C78-8A1A-96153FB247BB}"/>
            </c:ext>
          </c:extLst>
        </c:ser>
        <c:dLbls>
          <c:showLegendKey val="0"/>
          <c:showVal val="1"/>
          <c:showCatName val="0"/>
          <c:showSerName val="0"/>
          <c:showPercent val="0"/>
          <c:showBubbleSize val="0"/>
        </c:dLbls>
        <c:marker val="1"/>
        <c:smooth val="0"/>
        <c:axId val="-2121763704"/>
        <c:axId val="-2121760744"/>
      </c:lineChart>
      <c:catAx>
        <c:axId val="-2121422840"/>
        <c:scaling>
          <c:orientation val="minMax"/>
        </c:scaling>
        <c:delete val="0"/>
        <c:axPos val="b"/>
        <c:numFmt formatCode="General" sourceLinked="1"/>
        <c:majorTickMark val="cross"/>
        <c:minorTickMark val="none"/>
        <c:tickLblPos val="nextTo"/>
        <c:spPr>
          <a:noFill/>
          <a:ln w="3175" cap="flat" cmpd="sng" algn="ctr">
            <a:solidFill>
              <a:srgbClr val="000000"/>
            </a:solidFill>
            <a:prstDash val="solid"/>
            <a:round/>
          </a:ln>
          <a:effectLst/>
        </c:spPr>
        <c:txPr>
          <a:bodyPr rot="-270000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21725192"/>
        <c:crosses val="autoZero"/>
        <c:auto val="0"/>
        <c:lblAlgn val="ctr"/>
        <c:lblOffset val="100"/>
        <c:tickLblSkip val="1"/>
        <c:tickMarkSkip val="1"/>
        <c:noMultiLvlLbl val="0"/>
      </c:catAx>
      <c:valAx>
        <c:axId val="-2121725192"/>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 SA IDRS participants</a:t>
                </a:r>
              </a:p>
            </c:rich>
          </c:tx>
          <c:layout>
            <c:manualLayout>
              <c:xMode val="edge"/>
              <c:yMode val="edge"/>
              <c:x val="1.9324169424557912E-2"/>
              <c:y val="0.10127949394543857"/>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21422840"/>
        <c:crosses val="autoZero"/>
        <c:crossBetween val="between"/>
        <c:majorUnit val="10"/>
      </c:valAx>
      <c:catAx>
        <c:axId val="-2121763704"/>
        <c:scaling>
          <c:orientation val="minMax"/>
        </c:scaling>
        <c:delete val="1"/>
        <c:axPos val="b"/>
        <c:numFmt formatCode="General" sourceLinked="1"/>
        <c:majorTickMark val="out"/>
        <c:minorTickMark val="none"/>
        <c:tickLblPos val="none"/>
        <c:crossAx val="-2121760744"/>
        <c:crosses val="autoZero"/>
        <c:auto val="0"/>
        <c:lblAlgn val="ctr"/>
        <c:lblOffset val="100"/>
        <c:noMultiLvlLbl val="0"/>
      </c:catAx>
      <c:valAx>
        <c:axId val="-2121760744"/>
        <c:scaling>
          <c:orientation val="minMax"/>
          <c:max val="130"/>
        </c:scaling>
        <c:delete val="0"/>
        <c:axPos val="r"/>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Median days</a:t>
                </a:r>
              </a:p>
            </c:rich>
          </c:tx>
          <c:layout>
            <c:manualLayout>
              <c:xMode val="edge"/>
              <c:yMode val="edge"/>
              <c:x val="0.97080498934570392"/>
              <c:y val="0.24625121077689419"/>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21763704"/>
        <c:crosses val="max"/>
        <c:crossBetween val="between"/>
      </c:valAx>
      <c:spPr>
        <a:noFill/>
        <a:ln w="25399">
          <a:noFill/>
        </a:ln>
        <a:effectLst/>
      </c:spPr>
    </c:plotArea>
    <c:legend>
      <c:legendPos val="b"/>
      <c:layout>
        <c:manualLayout>
          <c:xMode val="edge"/>
          <c:yMode val="edge"/>
          <c:x val="0.1989007672050262"/>
          <c:y val="0.90445950161659372"/>
          <c:w val="0.63366460147500392"/>
          <c:h val="6.7695351350575028E-2"/>
        </c:manualLayout>
      </c:layout>
      <c:overlay val="0"/>
      <c:spPr>
        <a:solidFill>
          <a:srgbClr val="FFFFFF"/>
        </a:solidFill>
        <a:ln w="3175">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legend>
    <c:plotVisOnly val="1"/>
    <c:dispBlanksAs val="gap"/>
    <c:showDLblsOverMax val="0"/>
  </c:chart>
  <c:spPr>
    <a:noFill/>
    <a:ln w="6350" cap="flat" cmpd="sng" algn="ctr">
      <a:noFill/>
      <a:prstDash val="solid"/>
      <a:round/>
    </a:ln>
    <a:effectLst/>
  </c:spPr>
  <c:txPr>
    <a:bodyPr/>
    <a:lstStyle/>
    <a:p>
      <a:pPr>
        <a:defRPr sz="1600" b="0" i="0" u="none" strike="noStrike" baseline="0">
          <a:solidFill>
            <a:srgbClr val="000000"/>
          </a:solidFill>
          <a:latin typeface="+mn-lt"/>
          <a:ea typeface="Calibri"/>
          <a:cs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2307991415602905E-2"/>
          <c:y val="4.1666666666666699E-2"/>
          <c:w val="0.886799321025043"/>
          <c:h val="0.58955001991812384"/>
        </c:manualLayout>
      </c:layout>
      <c:lineChart>
        <c:grouping val="standard"/>
        <c:varyColors val="0"/>
        <c:ser>
          <c:idx val="0"/>
          <c:order val="0"/>
          <c:tx>
            <c:strRef>
              <c:f>Sheet1!$B$1</c:f>
              <c:strCache>
                <c:ptCount val="1"/>
                <c:pt idx="0">
                  <c:v>Heroin (daily)</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diamond"/>
            <c:size val="6"/>
            <c:spPr>
              <a:solidFill>
                <a:schemeClr val="accent1"/>
              </a:solidFill>
              <a:ln w="6350" cap="flat" cmpd="sng" algn="ctr">
                <a:solidFill>
                  <a:schemeClr val="accent1"/>
                </a:solidFill>
                <a:prstDash val="solid"/>
                <a:round/>
              </a:ln>
              <a:effectLst>
                <a:outerShdw blurRad="50800" dist="38100" dir="2700000" algn="tl" rotWithShape="0">
                  <a:prstClr val="black">
                    <a:alpha val="40000"/>
                  </a:prstClr>
                </a:outerShdw>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14-96B9-4F8A-A587-98B126585A1E}"/>
                </c:ext>
              </c:extLst>
            </c:dLbl>
            <c:dLbl>
              <c:idx val="2"/>
              <c:delete val="1"/>
              <c:extLst>
                <c:ext xmlns:c15="http://schemas.microsoft.com/office/drawing/2012/chart" uri="{CE6537A1-D6FC-4f65-9D91-7224C49458BB}"/>
                <c:ext xmlns:c16="http://schemas.microsoft.com/office/drawing/2014/chart" uri="{C3380CC4-5D6E-409C-BE32-E72D297353CC}">
                  <c16:uniqueId val="{00000015-96B9-4F8A-A587-98B126585A1E}"/>
                </c:ext>
              </c:extLst>
            </c:dLbl>
            <c:dLbl>
              <c:idx val="3"/>
              <c:delete val="1"/>
              <c:extLst>
                <c:ext xmlns:c15="http://schemas.microsoft.com/office/drawing/2012/chart" uri="{CE6537A1-D6FC-4f65-9D91-7224C49458BB}"/>
                <c:ext xmlns:c16="http://schemas.microsoft.com/office/drawing/2014/chart" uri="{C3380CC4-5D6E-409C-BE32-E72D297353CC}">
                  <c16:uniqueId val="{00000017-96B9-4F8A-A587-98B126585A1E}"/>
                </c:ext>
              </c:extLst>
            </c:dLbl>
            <c:dLbl>
              <c:idx val="4"/>
              <c:delete val="1"/>
              <c:extLst>
                <c:ext xmlns:c15="http://schemas.microsoft.com/office/drawing/2012/chart" uri="{CE6537A1-D6FC-4f65-9D91-7224C49458BB}"/>
                <c:ext xmlns:c16="http://schemas.microsoft.com/office/drawing/2014/chart" uri="{C3380CC4-5D6E-409C-BE32-E72D297353CC}">
                  <c16:uniqueId val="{00000018-96B9-4F8A-A587-98B126585A1E}"/>
                </c:ext>
              </c:extLst>
            </c:dLbl>
            <c:dLbl>
              <c:idx val="5"/>
              <c:delete val="1"/>
              <c:extLst>
                <c:ext xmlns:c15="http://schemas.microsoft.com/office/drawing/2012/chart" uri="{CE6537A1-D6FC-4f65-9D91-7224C49458BB}"/>
                <c:ext xmlns:c16="http://schemas.microsoft.com/office/drawing/2014/chart" uri="{C3380CC4-5D6E-409C-BE32-E72D297353CC}">
                  <c16:uniqueId val="{0000002E-96B9-4F8A-A587-98B126585A1E}"/>
                </c:ext>
              </c:extLst>
            </c:dLbl>
            <c:dLbl>
              <c:idx val="6"/>
              <c:delete val="1"/>
              <c:extLst>
                <c:ext xmlns:c15="http://schemas.microsoft.com/office/drawing/2012/chart" uri="{CE6537A1-D6FC-4f65-9D91-7224C49458BB}"/>
                <c:ext xmlns:c16="http://schemas.microsoft.com/office/drawing/2014/chart" uri="{C3380CC4-5D6E-409C-BE32-E72D297353CC}">
                  <c16:uniqueId val="{0000002F-96B9-4F8A-A587-98B126585A1E}"/>
                </c:ext>
              </c:extLst>
            </c:dLbl>
            <c:dLbl>
              <c:idx val="7"/>
              <c:delete val="1"/>
              <c:extLst>
                <c:ext xmlns:c15="http://schemas.microsoft.com/office/drawing/2012/chart" uri="{CE6537A1-D6FC-4f65-9D91-7224C49458BB}"/>
                <c:ext xmlns:c16="http://schemas.microsoft.com/office/drawing/2014/chart" uri="{C3380CC4-5D6E-409C-BE32-E72D297353CC}">
                  <c16:uniqueId val="{00000032-96B9-4F8A-A587-98B126585A1E}"/>
                </c:ext>
              </c:extLst>
            </c:dLbl>
            <c:dLbl>
              <c:idx val="8"/>
              <c:delete val="1"/>
              <c:extLst>
                <c:ext xmlns:c15="http://schemas.microsoft.com/office/drawing/2012/chart" uri="{CE6537A1-D6FC-4f65-9D91-7224C49458BB}"/>
                <c:ext xmlns:c16="http://schemas.microsoft.com/office/drawing/2014/chart" uri="{C3380CC4-5D6E-409C-BE32-E72D297353CC}">
                  <c16:uniqueId val="{00000033-96B9-4F8A-A587-98B126585A1E}"/>
                </c:ext>
              </c:extLst>
            </c:dLbl>
            <c:dLbl>
              <c:idx val="9"/>
              <c:delete val="1"/>
              <c:extLst>
                <c:ext xmlns:c15="http://schemas.microsoft.com/office/drawing/2012/chart" uri="{CE6537A1-D6FC-4f65-9D91-7224C49458BB}"/>
                <c:ext xmlns:c16="http://schemas.microsoft.com/office/drawing/2014/chart" uri="{C3380CC4-5D6E-409C-BE32-E72D297353CC}">
                  <c16:uniqueId val="{00000035-96B9-4F8A-A587-98B126585A1E}"/>
                </c:ext>
              </c:extLst>
            </c:dLbl>
            <c:dLbl>
              <c:idx val="10"/>
              <c:delete val="1"/>
              <c:extLst>
                <c:ext xmlns:c15="http://schemas.microsoft.com/office/drawing/2012/chart" uri="{CE6537A1-D6FC-4f65-9D91-7224C49458BB}"/>
                <c:ext xmlns:c16="http://schemas.microsoft.com/office/drawing/2014/chart" uri="{C3380CC4-5D6E-409C-BE32-E72D297353CC}">
                  <c16:uniqueId val="{00000036-96B9-4F8A-A587-98B126585A1E}"/>
                </c:ext>
              </c:extLst>
            </c:dLbl>
            <c:dLbl>
              <c:idx val="11"/>
              <c:delete val="1"/>
              <c:extLst>
                <c:ext xmlns:c15="http://schemas.microsoft.com/office/drawing/2012/chart" uri="{CE6537A1-D6FC-4f65-9D91-7224C49458BB}"/>
                <c:ext xmlns:c16="http://schemas.microsoft.com/office/drawing/2014/chart" uri="{C3380CC4-5D6E-409C-BE32-E72D297353CC}">
                  <c16:uniqueId val="{00000020-96B9-4F8A-A587-98B126585A1E}"/>
                </c:ext>
              </c:extLst>
            </c:dLbl>
            <c:dLbl>
              <c:idx val="12"/>
              <c:delete val="1"/>
              <c:extLst>
                <c:ext xmlns:c15="http://schemas.microsoft.com/office/drawing/2012/chart" uri="{CE6537A1-D6FC-4f65-9D91-7224C49458BB}"/>
                <c:ext xmlns:c16="http://schemas.microsoft.com/office/drawing/2014/chart" uri="{C3380CC4-5D6E-409C-BE32-E72D297353CC}">
                  <c16:uniqueId val="{00000023-96B9-4F8A-A587-98B126585A1E}"/>
                </c:ext>
              </c:extLst>
            </c:dLbl>
            <c:dLbl>
              <c:idx val="13"/>
              <c:delete val="1"/>
              <c:extLst>
                <c:ext xmlns:c15="http://schemas.microsoft.com/office/drawing/2012/chart" uri="{CE6537A1-D6FC-4f65-9D91-7224C49458BB}"/>
                <c:ext xmlns:c16="http://schemas.microsoft.com/office/drawing/2014/chart" uri="{C3380CC4-5D6E-409C-BE32-E72D297353CC}">
                  <c16:uniqueId val="{00000026-96B9-4F8A-A587-98B126585A1E}"/>
                </c:ext>
              </c:extLst>
            </c:dLbl>
            <c:dLbl>
              <c:idx val="14"/>
              <c:delete val="1"/>
              <c:extLst>
                <c:ext xmlns:c15="http://schemas.microsoft.com/office/drawing/2012/chart" uri="{CE6537A1-D6FC-4f65-9D91-7224C49458BB}"/>
                <c:ext xmlns:c16="http://schemas.microsoft.com/office/drawing/2014/chart" uri="{C3380CC4-5D6E-409C-BE32-E72D297353CC}">
                  <c16:uniqueId val="{00000028-96B9-4F8A-A587-98B126585A1E}"/>
                </c:ext>
              </c:extLst>
            </c:dLbl>
            <c:dLbl>
              <c:idx val="15"/>
              <c:delete val="1"/>
              <c:extLst>
                <c:ext xmlns:c15="http://schemas.microsoft.com/office/drawing/2012/chart" uri="{CE6537A1-D6FC-4f65-9D91-7224C49458BB}"/>
                <c:ext xmlns:c16="http://schemas.microsoft.com/office/drawing/2014/chart" uri="{C3380CC4-5D6E-409C-BE32-E72D297353CC}">
                  <c16:uniqueId val="{0000002A-96B9-4F8A-A587-98B126585A1E}"/>
                </c:ext>
              </c:extLst>
            </c:dLbl>
            <c:dLbl>
              <c:idx val="16"/>
              <c:delete val="1"/>
              <c:extLst>
                <c:ext xmlns:c15="http://schemas.microsoft.com/office/drawing/2012/chart" uri="{CE6537A1-D6FC-4f65-9D91-7224C49458BB}"/>
                <c:ext xmlns:c16="http://schemas.microsoft.com/office/drawing/2014/chart" uri="{C3380CC4-5D6E-409C-BE32-E72D297353CC}">
                  <c16:uniqueId val="{0000002D-96B9-4F8A-A587-98B126585A1E}"/>
                </c:ext>
              </c:extLst>
            </c:dLbl>
            <c:dLbl>
              <c:idx val="18"/>
              <c:layout>
                <c:manualLayout>
                  <c:x val="-8.5951414979826748E-3"/>
                  <c:y val="-2.6640235782741592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4C6-4DF6-A4F3-49AA1C4E6A2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Sheet1!$B$2:$B$20</c:f>
              <c:numCache>
                <c:formatCode>General</c:formatCode>
                <c:ptCount val="19"/>
                <c:pt idx="0">
                  <c:v>14</c:v>
                </c:pt>
                <c:pt idx="1">
                  <c:v>10</c:v>
                </c:pt>
                <c:pt idx="2">
                  <c:v>5</c:v>
                </c:pt>
                <c:pt idx="3">
                  <c:v>17</c:v>
                </c:pt>
                <c:pt idx="4">
                  <c:v>13</c:v>
                </c:pt>
                <c:pt idx="5">
                  <c:v>7</c:v>
                </c:pt>
                <c:pt idx="6">
                  <c:v>1</c:v>
                </c:pt>
                <c:pt idx="7">
                  <c:v>12</c:v>
                </c:pt>
                <c:pt idx="8">
                  <c:v>8</c:v>
                </c:pt>
                <c:pt idx="9">
                  <c:v>7</c:v>
                </c:pt>
                <c:pt idx="10">
                  <c:v>6</c:v>
                </c:pt>
                <c:pt idx="11">
                  <c:v>14</c:v>
                </c:pt>
                <c:pt idx="12">
                  <c:v>15</c:v>
                </c:pt>
                <c:pt idx="13">
                  <c:v>8</c:v>
                </c:pt>
                <c:pt idx="14">
                  <c:v>14</c:v>
                </c:pt>
                <c:pt idx="15">
                  <c:v>15</c:v>
                </c:pt>
                <c:pt idx="16">
                  <c:v>11</c:v>
                </c:pt>
                <c:pt idx="17">
                  <c:v>11</c:v>
                </c:pt>
                <c:pt idx="18">
                  <c:v>13</c:v>
                </c:pt>
              </c:numCache>
            </c:numRef>
          </c:val>
          <c:smooth val="0"/>
          <c:extLst>
            <c:ext xmlns:c16="http://schemas.microsoft.com/office/drawing/2014/chart" uri="{C3380CC4-5D6E-409C-BE32-E72D297353CC}">
              <c16:uniqueId val="{00000002-8A01-496A-BD7B-7A8CE207878D}"/>
            </c:ext>
          </c:extLst>
        </c:ser>
        <c:ser>
          <c:idx val="2"/>
          <c:order val="2"/>
          <c:tx>
            <c:strRef>
              <c:f>Sheet1!$D$1</c:f>
              <c:strCache>
                <c:ptCount val="1"/>
                <c:pt idx="0">
                  <c:v>Non-prescribed morphine (weekly)</c:v>
                </c:pt>
              </c:strCache>
            </c:strRef>
          </c:tx>
          <c:spPr>
            <a:ln w="25400" cap="rnd" cmpd="sng" algn="ctr">
              <a:solidFill>
                <a:schemeClr val="accent5"/>
              </a:solidFill>
              <a:prstDash val="solid"/>
              <a:round/>
            </a:ln>
            <a:effectLst>
              <a:outerShdw blurRad="50800" dist="38100" dir="2700000" algn="tl" rotWithShape="0">
                <a:prstClr val="black">
                  <a:alpha val="40000"/>
                </a:prstClr>
              </a:outerShdw>
            </a:effectLst>
          </c:spPr>
          <c:marker>
            <c:symbol val="triangle"/>
            <c:size val="6"/>
            <c:spPr>
              <a:solidFill>
                <a:schemeClr val="accent5"/>
              </a:solidFill>
              <a:ln w="6350" cap="flat" cmpd="sng" algn="ctr">
                <a:solidFill>
                  <a:schemeClr val="accent5"/>
                </a:solidFill>
                <a:prstDash val="solid"/>
                <a:round/>
              </a:ln>
              <a:effectLst>
                <a:outerShdw blurRad="50800" dist="38100" dir="2700000" algn="tl" rotWithShape="0">
                  <a:prstClr val="black">
                    <a:alpha val="40000"/>
                  </a:prstClr>
                </a:outerShdw>
              </a:effectLst>
            </c:spPr>
          </c:marker>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Sheet1!$D$2:$D$20</c:f>
              <c:numCache>
                <c:formatCode>General</c:formatCode>
                <c:ptCount val="19"/>
                <c:pt idx="6">
                  <c:v>17</c:v>
                </c:pt>
                <c:pt idx="7">
                  <c:v>28</c:v>
                </c:pt>
                <c:pt idx="8">
                  <c:v>14</c:v>
                </c:pt>
                <c:pt idx="9">
                  <c:v>5</c:v>
                </c:pt>
                <c:pt idx="10">
                  <c:v>11</c:v>
                </c:pt>
                <c:pt idx="11">
                  <c:v>9</c:v>
                </c:pt>
                <c:pt idx="12">
                  <c:v>8</c:v>
                </c:pt>
                <c:pt idx="13">
                  <c:v>11</c:v>
                </c:pt>
                <c:pt idx="14">
                  <c:v>10</c:v>
                </c:pt>
                <c:pt idx="15">
                  <c:v>6</c:v>
                </c:pt>
                <c:pt idx="16">
                  <c:v>11</c:v>
                </c:pt>
                <c:pt idx="17">
                  <c:v>5</c:v>
                </c:pt>
                <c:pt idx="18">
                  <c:v>0</c:v>
                </c:pt>
              </c:numCache>
            </c:numRef>
          </c:val>
          <c:smooth val="0"/>
          <c:extLst>
            <c:ext xmlns:c16="http://schemas.microsoft.com/office/drawing/2014/chart" uri="{C3380CC4-5D6E-409C-BE32-E72D297353CC}">
              <c16:uniqueId val="{00000005-8A01-496A-BD7B-7A8CE207878D}"/>
            </c:ext>
          </c:extLst>
        </c:ser>
        <c:ser>
          <c:idx val="3"/>
          <c:order val="3"/>
          <c:tx>
            <c:strRef>
              <c:f>Sheet1!$E$1</c:f>
              <c:strCache>
                <c:ptCount val="1"/>
                <c:pt idx="0">
                  <c:v>Cannabis (daily)</c:v>
                </c:pt>
              </c:strCache>
            </c:strRef>
          </c:tx>
          <c:spPr>
            <a:ln w="25400" cap="rnd" cmpd="sng" algn="ctr">
              <a:solidFill>
                <a:schemeClr val="accent1">
                  <a:lumMod val="60000"/>
                </a:schemeClr>
              </a:solidFill>
              <a:prstDash val="solid"/>
              <a:round/>
            </a:ln>
            <a:effectLst>
              <a:outerShdw blurRad="50800" dist="38100" dir="2700000" algn="tl" rotWithShape="0">
                <a:prstClr val="black">
                  <a:alpha val="40000"/>
                </a:prstClr>
              </a:outerShdw>
            </a:effectLst>
          </c:spPr>
          <c:marker>
            <c:symbol val="star"/>
            <c:size val="6"/>
            <c:spPr>
              <a:noFill/>
              <a:ln w="6350" cap="flat" cmpd="sng" algn="ctr">
                <a:solidFill>
                  <a:schemeClr val="accent1">
                    <a:lumMod val="60000"/>
                  </a:schemeClr>
                </a:solidFill>
                <a:prstDash val="solid"/>
                <a:round/>
              </a:ln>
              <a:effectLst>
                <a:outerShdw blurRad="50800" dist="38100" dir="2700000" algn="tl" rotWithShape="0">
                  <a:prstClr val="black">
                    <a:alpha val="40000"/>
                  </a:prstClr>
                </a:outerShdw>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10-96B9-4F8A-A587-98B126585A1E}"/>
                </c:ext>
              </c:extLst>
            </c:dLbl>
            <c:dLbl>
              <c:idx val="2"/>
              <c:delete val="1"/>
              <c:extLst>
                <c:ext xmlns:c15="http://schemas.microsoft.com/office/drawing/2012/chart" uri="{CE6537A1-D6FC-4f65-9D91-7224C49458BB}"/>
                <c:ext xmlns:c16="http://schemas.microsoft.com/office/drawing/2014/chart" uri="{C3380CC4-5D6E-409C-BE32-E72D297353CC}">
                  <c16:uniqueId val="{0000000F-96B9-4F8A-A587-98B126585A1E}"/>
                </c:ext>
              </c:extLst>
            </c:dLbl>
            <c:dLbl>
              <c:idx val="3"/>
              <c:delete val="1"/>
              <c:extLst>
                <c:ext xmlns:c15="http://schemas.microsoft.com/office/drawing/2012/chart" uri="{CE6537A1-D6FC-4f65-9D91-7224C49458BB}"/>
                <c:ext xmlns:c16="http://schemas.microsoft.com/office/drawing/2014/chart" uri="{C3380CC4-5D6E-409C-BE32-E72D297353CC}">
                  <c16:uniqueId val="{0000000E-96B9-4F8A-A587-98B126585A1E}"/>
                </c:ext>
              </c:extLst>
            </c:dLbl>
            <c:dLbl>
              <c:idx val="4"/>
              <c:delete val="1"/>
              <c:extLst>
                <c:ext xmlns:c15="http://schemas.microsoft.com/office/drawing/2012/chart" uri="{CE6537A1-D6FC-4f65-9D91-7224C49458BB}"/>
                <c:ext xmlns:c16="http://schemas.microsoft.com/office/drawing/2014/chart" uri="{C3380CC4-5D6E-409C-BE32-E72D297353CC}">
                  <c16:uniqueId val="{0000000D-96B9-4F8A-A587-98B126585A1E}"/>
                </c:ext>
              </c:extLst>
            </c:dLbl>
            <c:dLbl>
              <c:idx val="5"/>
              <c:delete val="1"/>
              <c:extLst>
                <c:ext xmlns:c15="http://schemas.microsoft.com/office/drawing/2012/chart" uri="{CE6537A1-D6FC-4f65-9D91-7224C49458BB}"/>
                <c:ext xmlns:c16="http://schemas.microsoft.com/office/drawing/2014/chart" uri="{C3380CC4-5D6E-409C-BE32-E72D297353CC}">
                  <c16:uniqueId val="{0000000C-96B9-4F8A-A587-98B126585A1E}"/>
                </c:ext>
              </c:extLst>
            </c:dLbl>
            <c:dLbl>
              <c:idx val="6"/>
              <c:delete val="1"/>
              <c:extLst>
                <c:ext xmlns:c15="http://schemas.microsoft.com/office/drawing/2012/chart" uri="{CE6537A1-D6FC-4f65-9D91-7224C49458BB}"/>
                <c:ext xmlns:c16="http://schemas.microsoft.com/office/drawing/2014/chart" uri="{C3380CC4-5D6E-409C-BE32-E72D297353CC}">
                  <c16:uniqueId val="{0000000B-96B9-4F8A-A587-98B126585A1E}"/>
                </c:ext>
              </c:extLst>
            </c:dLbl>
            <c:dLbl>
              <c:idx val="7"/>
              <c:delete val="1"/>
              <c:extLst>
                <c:ext xmlns:c15="http://schemas.microsoft.com/office/drawing/2012/chart" uri="{CE6537A1-D6FC-4f65-9D91-7224C49458BB}"/>
                <c:ext xmlns:c16="http://schemas.microsoft.com/office/drawing/2014/chart" uri="{C3380CC4-5D6E-409C-BE32-E72D297353CC}">
                  <c16:uniqueId val="{0000000A-96B9-4F8A-A587-98B126585A1E}"/>
                </c:ext>
              </c:extLst>
            </c:dLbl>
            <c:dLbl>
              <c:idx val="8"/>
              <c:delete val="1"/>
              <c:extLst>
                <c:ext xmlns:c15="http://schemas.microsoft.com/office/drawing/2012/chart" uri="{CE6537A1-D6FC-4f65-9D91-7224C49458BB}"/>
                <c:ext xmlns:c16="http://schemas.microsoft.com/office/drawing/2014/chart" uri="{C3380CC4-5D6E-409C-BE32-E72D297353CC}">
                  <c16:uniqueId val="{00000009-96B9-4F8A-A587-98B126585A1E}"/>
                </c:ext>
              </c:extLst>
            </c:dLbl>
            <c:dLbl>
              <c:idx val="9"/>
              <c:delete val="1"/>
              <c:extLst>
                <c:ext xmlns:c15="http://schemas.microsoft.com/office/drawing/2012/chart" uri="{CE6537A1-D6FC-4f65-9D91-7224C49458BB}"/>
                <c:ext xmlns:c16="http://schemas.microsoft.com/office/drawing/2014/chart" uri="{C3380CC4-5D6E-409C-BE32-E72D297353CC}">
                  <c16:uniqueId val="{00000008-96B9-4F8A-A587-98B126585A1E}"/>
                </c:ext>
              </c:extLst>
            </c:dLbl>
            <c:dLbl>
              <c:idx val="10"/>
              <c:delete val="1"/>
              <c:extLst>
                <c:ext xmlns:c15="http://schemas.microsoft.com/office/drawing/2012/chart" uri="{CE6537A1-D6FC-4f65-9D91-7224C49458BB}"/>
                <c:ext xmlns:c16="http://schemas.microsoft.com/office/drawing/2014/chart" uri="{C3380CC4-5D6E-409C-BE32-E72D297353CC}">
                  <c16:uniqueId val="{00000007-96B9-4F8A-A587-98B126585A1E}"/>
                </c:ext>
              </c:extLst>
            </c:dLbl>
            <c:dLbl>
              <c:idx val="11"/>
              <c:delete val="1"/>
              <c:extLst>
                <c:ext xmlns:c15="http://schemas.microsoft.com/office/drawing/2012/chart" uri="{CE6537A1-D6FC-4f65-9D91-7224C49458BB}"/>
                <c:ext xmlns:c16="http://schemas.microsoft.com/office/drawing/2014/chart" uri="{C3380CC4-5D6E-409C-BE32-E72D297353CC}">
                  <c16:uniqueId val="{00000006-96B9-4F8A-A587-98B126585A1E}"/>
                </c:ext>
              </c:extLst>
            </c:dLbl>
            <c:dLbl>
              <c:idx val="12"/>
              <c:delete val="1"/>
              <c:extLst>
                <c:ext xmlns:c15="http://schemas.microsoft.com/office/drawing/2012/chart" uri="{CE6537A1-D6FC-4f65-9D91-7224C49458BB}"/>
                <c:ext xmlns:c16="http://schemas.microsoft.com/office/drawing/2014/chart" uri="{C3380CC4-5D6E-409C-BE32-E72D297353CC}">
                  <c16:uniqueId val="{00000005-96B9-4F8A-A587-98B126585A1E}"/>
                </c:ext>
              </c:extLst>
            </c:dLbl>
            <c:dLbl>
              <c:idx val="13"/>
              <c:delete val="1"/>
              <c:extLst>
                <c:ext xmlns:c15="http://schemas.microsoft.com/office/drawing/2012/chart" uri="{CE6537A1-D6FC-4f65-9D91-7224C49458BB}"/>
                <c:ext xmlns:c16="http://schemas.microsoft.com/office/drawing/2014/chart" uri="{C3380CC4-5D6E-409C-BE32-E72D297353CC}">
                  <c16:uniqueId val="{00000004-96B9-4F8A-A587-98B126585A1E}"/>
                </c:ext>
              </c:extLst>
            </c:dLbl>
            <c:dLbl>
              <c:idx val="14"/>
              <c:delete val="1"/>
              <c:extLst>
                <c:ext xmlns:c15="http://schemas.microsoft.com/office/drawing/2012/chart" uri="{CE6537A1-D6FC-4f65-9D91-7224C49458BB}"/>
                <c:ext xmlns:c16="http://schemas.microsoft.com/office/drawing/2014/chart" uri="{C3380CC4-5D6E-409C-BE32-E72D297353CC}">
                  <c16:uniqueId val="{00000003-96B9-4F8A-A587-98B126585A1E}"/>
                </c:ext>
              </c:extLst>
            </c:dLbl>
            <c:dLbl>
              <c:idx val="15"/>
              <c:delete val="1"/>
              <c:extLst>
                <c:ext xmlns:c15="http://schemas.microsoft.com/office/drawing/2012/chart" uri="{CE6537A1-D6FC-4f65-9D91-7224C49458BB}"/>
                <c:ext xmlns:c16="http://schemas.microsoft.com/office/drawing/2014/chart" uri="{C3380CC4-5D6E-409C-BE32-E72D297353CC}">
                  <c16:uniqueId val="{00000002-96B9-4F8A-A587-98B126585A1E}"/>
                </c:ext>
              </c:extLst>
            </c:dLbl>
            <c:dLbl>
              <c:idx val="16"/>
              <c:delete val="1"/>
              <c:extLst>
                <c:ext xmlns:c15="http://schemas.microsoft.com/office/drawing/2012/chart" uri="{CE6537A1-D6FC-4f65-9D91-7224C49458BB}"/>
                <c:ext xmlns:c16="http://schemas.microsoft.com/office/drawing/2014/chart" uri="{C3380CC4-5D6E-409C-BE32-E72D297353CC}">
                  <c16:uniqueId val="{00000001-96B9-4F8A-A587-98B126585A1E}"/>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Sheet1!$E$2:$E$20</c:f>
              <c:numCache>
                <c:formatCode>General</c:formatCode>
                <c:ptCount val="19"/>
                <c:pt idx="0">
                  <c:v>40</c:v>
                </c:pt>
                <c:pt idx="1">
                  <c:v>46</c:v>
                </c:pt>
                <c:pt idx="2">
                  <c:v>50</c:v>
                </c:pt>
                <c:pt idx="3">
                  <c:v>44</c:v>
                </c:pt>
                <c:pt idx="4">
                  <c:v>46</c:v>
                </c:pt>
                <c:pt idx="5">
                  <c:v>35</c:v>
                </c:pt>
                <c:pt idx="6">
                  <c:v>39</c:v>
                </c:pt>
                <c:pt idx="7">
                  <c:v>42</c:v>
                </c:pt>
                <c:pt idx="8">
                  <c:v>40</c:v>
                </c:pt>
                <c:pt idx="9">
                  <c:v>24</c:v>
                </c:pt>
                <c:pt idx="10">
                  <c:v>21</c:v>
                </c:pt>
                <c:pt idx="11">
                  <c:v>31</c:v>
                </c:pt>
                <c:pt idx="12">
                  <c:v>27</c:v>
                </c:pt>
                <c:pt idx="13">
                  <c:v>35</c:v>
                </c:pt>
                <c:pt idx="14">
                  <c:v>34</c:v>
                </c:pt>
                <c:pt idx="15">
                  <c:v>27</c:v>
                </c:pt>
                <c:pt idx="16">
                  <c:v>37</c:v>
                </c:pt>
                <c:pt idx="17">
                  <c:v>34</c:v>
                </c:pt>
                <c:pt idx="18">
                  <c:v>38</c:v>
                </c:pt>
              </c:numCache>
            </c:numRef>
          </c:val>
          <c:smooth val="0"/>
          <c:extLst>
            <c:ext xmlns:c16="http://schemas.microsoft.com/office/drawing/2014/chart" uri="{C3380CC4-5D6E-409C-BE32-E72D297353CC}">
              <c16:uniqueId val="{00000009-8A01-496A-BD7B-7A8CE207878D}"/>
            </c:ext>
          </c:extLst>
        </c:ser>
        <c:ser>
          <c:idx val="4"/>
          <c:order val="4"/>
          <c:tx>
            <c:strRef>
              <c:f>Sheet1!$F$1</c:f>
              <c:strCache>
                <c:ptCount val="1"/>
                <c:pt idx="0">
                  <c:v>Crystal methamphetamine (weekly)</c:v>
                </c:pt>
              </c:strCache>
            </c:strRef>
          </c:tx>
          <c:spPr>
            <a:ln w="25400" cap="rnd" cmpd="sng" algn="ctr">
              <a:solidFill>
                <a:schemeClr val="accent3">
                  <a:lumMod val="60000"/>
                </a:schemeClr>
              </a:solidFill>
              <a:prstDash val="solid"/>
              <a:round/>
            </a:ln>
            <a:effectLst>
              <a:outerShdw blurRad="50800" dist="38100" dir="2700000" algn="tl" rotWithShape="0">
                <a:prstClr val="black">
                  <a:alpha val="40000"/>
                </a:prstClr>
              </a:outerShdw>
            </a:effectLst>
          </c:spPr>
          <c:marker>
            <c:symbol val="circle"/>
            <c:size val="6"/>
            <c:spPr>
              <a:solidFill>
                <a:schemeClr val="accent3">
                  <a:lumMod val="60000"/>
                </a:schemeClr>
              </a:solidFill>
              <a:ln w="6350" cap="flat" cmpd="sng" algn="ctr">
                <a:solidFill>
                  <a:schemeClr val="accent3">
                    <a:lumMod val="60000"/>
                  </a:schemeClr>
                </a:solidFill>
                <a:prstDash val="solid"/>
                <a:round/>
              </a:ln>
              <a:effectLst>
                <a:outerShdw blurRad="50800" dist="38100" dir="2700000" algn="tl" rotWithShape="0">
                  <a:prstClr val="black">
                    <a:alpha val="40000"/>
                  </a:prstClr>
                </a:outerShdw>
              </a:effectLst>
            </c:spPr>
          </c:marker>
          <c:dLbls>
            <c:dLbl>
              <c:idx val="3"/>
              <c:delete val="1"/>
              <c:extLst>
                <c:ext xmlns:c15="http://schemas.microsoft.com/office/drawing/2012/chart" uri="{CE6537A1-D6FC-4f65-9D91-7224C49458BB}"/>
                <c:ext xmlns:c16="http://schemas.microsoft.com/office/drawing/2014/chart" uri="{C3380CC4-5D6E-409C-BE32-E72D297353CC}">
                  <c16:uniqueId val="{0000003A-96B9-4F8A-A587-98B126585A1E}"/>
                </c:ext>
              </c:extLst>
            </c:dLbl>
            <c:dLbl>
              <c:idx val="4"/>
              <c:delete val="1"/>
              <c:extLst>
                <c:ext xmlns:c15="http://schemas.microsoft.com/office/drawing/2012/chart" uri="{CE6537A1-D6FC-4f65-9D91-7224C49458BB}"/>
                <c:ext xmlns:c16="http://schemas.microsoft.com/office/drawing/2014/chart" uri="{C3380CC4-5D6E-409C-BE32-E72D297353CC}">
                  <c16:uniqueId val="{00000047-96B9-4F8A-A587-98B126585A1E}"/>
                </c:ext>
              </c:extLst>
            </c:dLbl>
            <c:dLbl>
              <c:idx val="5"/>
              <c:delete val="1"/>
              <c:extLst>
                <c:ext xmlns:c15="http://schemas.microsoft.com/office/drawing/2012/chart" uri="{CE6537A1-D6FC-4f65-9D91-7224C49458BB}"/>
                <c:ext xmlns:c16="http://schemas.microsoft.com/office/drawing/2014/chart" uri="{C3380CC4-5D6E-409C-BE32-E72D297353CC}">
                  <c16:uniqueId val="{00000046-96B9-4F8A-A587-98B126585A1E}"/>
                </c:ext>
              </c:extLst>
            </c:dLbl>
            <c:dLbl>
              <c:idx val="6"/>
              <c:delete val="1"/>
              <c:extLst>
                <c:ext xmlns:c15="http://schemas.microsoft.com/office/drawing/2012/chart" uri="{CE6537A1-D6FC-4f65-9D91-7224C49458BB}"/>
                <c:ext xmlns:c16="http://schemas.microsoft.com/office/drawing/2014/chart" uri="{C3380CC4-5D6E-409C-BE32-E72D297353CC}">
                  <c16:uniqueId val="{00000045-96B9-4F8A-A587-98B126585A1E}"/>
                </c:ext>
              </c:extLst>
            </c:dLbl>
            <c:dLbl>
              <c:idx val="7"/>
              <c:delete val="1"/>
              <c:extLst>
                <c:ext xmlns:c15="http://schemas.microsoft.com/office/drawing/2012/chart" uri="{CE6537A1-D6FC-4f65-9D91-7224C49458BB}"/>
                <c:ext xmlns:c16="http://schemas.microsoft.com/office/drawing/2014/chart" uri="{C3380CC4-5D6E-409C-BE32-E72D297353CC}">
                  <c16:uniqueId val="{00000044-96B9-4F8A-A587-98B126585A1E}"/>
                </c:ext>
              </c:extLst>
            </c:dLbl>
            <c:dLbl>
              <c:idx val="8"/>
              <c:delete val="1"/>
              <c:extLst>
                <c:ext xmlns:c15="http://schemas.microsoft.com/office/drawing/2012/chart" uri="{CE6537A1-D6FC-4f65-9D91-7224C49458BB}"/>
                <c:ext xmlns:c16="http://schemas.microsoft.com/office/drawing/2014/chart" uri="{C3380CC4-5D6E-409C-BE32-E72D297353CC}">
                  <c16:uniqueId val="{00000043-96B9-4F8A-A587-98B126585A1E}"/>
                </c:ext>
              </c:extLst>
            </c:dLbl>
            <c:dLbl>
              <c:idx val="9"/>
              <c:delete val="1"/>
              <c:extLst>
                <c:ext xmlns:c15="http://schemas.microsoft.com/office/drawing/2012/chart" uri="{CE6537A1-D6FC-4f65-9D91-7224C49458BB}"/>
                <c:ext xmlns:c16="http://schemas.microsoft.com/office/drawing/2014/chart" uri="{C3380CC4-5D6E-409C-BE32-E72D297353CC}">
                  <c16:uniqueId val="{00000042-96B9-4F8A-A587-98B126585A1E}"/>
                </c:ext>
              </c:extLst>
            </c:dLbl>
            <c:dLbl>
              <c:idx val="10"/>
              <c:delete val="1"/>
              <c:extLst>
                <c:ext xmlns:c15="http://schemas.microsoft.com/office/drawing/2012/chart" uri="{CE6537A1-D6FC-4f65-9D91-7224C49458BB}"/>
                <c:ext xmlns:c16="http://schemas.microsoft.com/office/drawing/2014/chart" uri="{C3380CC4-5D6E-409C-BE32-E72D297353CC}">
                  <c16:uniqueId val="{00000041-96B9-4F8A-A587-98B126585A1E}"/>
                </c:ext>
              </c:extLst>
            </c:dLbl>
            <c:dLbl>
              <c:idx val="11"/>
              <c:delete val="1"/>
              <c:extLst>
                <c:ext xmlns:c15="http://schemas.microsoft.com/office/drawing/2012/chart" uri="{CE6537A1-D6FC-4f65-9D91-7224C49458BB}"/>
                <c:ext xmlns:c16="http://schemas.microsoft.com/office/drawing/2014/chart" uri="{C3380CC4-5D6E-409C-BE32-E72D297353CC}">
                  <c16:uniqueId val="{00000040-96B9-4F8A-A587-98B126585A1E}"/>
                </c:ext>
              </c:extLst>
            </c:dLbl>
            <c:dLbl>
              <c:idx val="12"/>
              <c:delete val="1"/>
              <c:extLst>
                <c:ext xmlns:c15="http://schemas.microsoft.com/office/drawing/2012/chart" uri="{CE6537A1-D6FC-4f65-9D91-7224C49458BB}"/>
                <c:ext xmlns:c16="http://schemas.microsoft.com/office/drawing/2014/chart" uri="{C3380CC4-5D6E-409C-BE32-E72D297353CC}">
                  <c16:uniqueId val="{0000003F-96B9-4F8A-A587-98B126585A1E}"/>
                </c:ext>
              </c:extLst>
            </c:dLbl>
            <c:dLbl>
              <c:idx val="13"/>
              <c:delete val="1"/>
              <c:extLst>
                <c:ext xmlns:c15="http://schemas.microsoft.com/office/drawing/2012/chart" uri="{CE6537A1-D6FC-4f65-9D91-7224C49458BB}"/>
                <c:ext xmlns:c16="http://schemas.microsoft.com/office/drawing/2014/chart" uri="{C3380CC4-5D6E-409C-BE32-E72D297353CC}">
                  <c16:uniqueId val="{0000003E-96B9-4F8A-A587-98B126585A1E}"/>
                </c:ext>
              </c:extLst>
            </c:dLbl>
            <c:dLbl>
              <c:idx val="14"/>
              <c:delete val="1"/>
              <c:extLst>
                <c:ext xmlns:c15="http://schemas.microsoft.com/office/drawing/2012/chart" uri="{CE6537A1-D6FC-4f65-9D91-7224C49458BB}"/>
                <c:ext xmlns:c16="http://schemas.microsoft.com/office/drawing/2014/chart" uri="{C3380CC4-5D6E-409C-BE32-E72D297353CC}">
                  <c16:uniqueId val="{0000003D-96B9-4F8A-A587-98B126585A1E}"/>
                </c:ext>
              </c:extLst>
            </c:dLbl>
            <c:dLbl>
              <c:idx val="15"/>
              <c:delete val="1"/>
              <c:extLst>
                <c:ext xmlns:c15="http://schemas.microsoft.com/office/drawing/2012/chart" uri="{CE6537A1-D6FC-4f65-9D91-7224C49458BB}"/>
                <c:ext xmlns:c16="http://schemas.microsoft.com/office/drawing/2014/chart" uri="{C3380CC4-5D6E-409C-BE32-E72D297353CC}">
                  <c16:uniqueId val="{0000003C-96B9-4F8A-A587-98B126585A1E}"/>
                </c:ext>
              </c:extLst>
            </c:dLbl>
            <c:dLbl>
              <c:idx val="16"/>
              <c:delete val="1"/>
              <c:extLst>
                <c:ext xmlns:c15="http://schemas.microsoft.com/office/drawing/2012/chart" uri="{CE6537A1-D6FC-4f65-9D91-7224C49458BB}"/>
                <c:ext xmlns:c16="http://schemas.microsoft.com/office/drawing/2014/chart" uri="{C3380CC4-5D6E-409C-BE32-E72D297353CC}">
                  <c16:uniqueId val="{0000003B-96B9-4F8A-A587-98B126585A1E}"/>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Sheet1!$F$2:$F$20</c:f>
              <c:numCache>
                <c:formatCode>General</c:formatCode>
                <c:ptCount val="19"/>
                <c:pt idx="2">
                  <c:v>23</c:v>
                </c:pt>
                <c:pt idx="3">
                  <c:v>21</c:v>
                </c:pt>
                <c:pt idx="4">
                  <c:v>14</c:v>
                </c:pt>
                <c:pt idx="5">
                  <c:v>19</c:v>
                </c:pt>
                <c:pt idx="6">
                  <c:v>12</c:v>
                </c:pt>
                <c:pt idx="7">
                  <c:v>15</c:v>
                </c:pt>
                <c:pt idx="8">
                  <c:v>15</c:v>
                </c:pt>
                <c:pt idx="9">
                  <c:v>12</c:v>
                </c:pt>
                <c:pt idx="10">
                  <c:v>20</c:v>
                </c:pt>
                <c:pt idx="11">
                  <c:v>18</c:v>
                </c:pt>
                <c:pt idx="12">
                  <c:v>25</c:v>
                </c:pt>
                <c:pt idx="13">
                  <c:v>26</c:v>
                </c:pt>
                <c:pt idx="14">
                  <c:v>34</c:v>
                </c:pt>
                <c:pt idx="15">
                  <c:v>43</c:v>
                </c:pt>
                <c:pt idx="16">
                  <c:v>57</c:v>
                </c:pt>
                <c:pt idx="17">
                  <c:v>54</c:v>
                </c:pt>
                <c:pt idx="18">
                  <c:v>61</c:v>
                </c:pt>
              </c:numCache>
            </c:numRef>
          </c:val>
          <c:smooth val="0"/>
          <c:extLst>
            <c:ext xmlns:c16="http://schemas.microsoft.com/office/drawing/2014/chart" uri="{C3380CC4-5D6E-409C-BE32-E72D297353CC}">
              <c16:uniqueId val="{0000000D-8A01-496A-BD7B-7A8CE207878D}"/>
            </c:ext>
          </c:extLst>
        </c:ser>
        <c:ser>
          <c:idx val="5"/>
          <c:order val="5"/>
          <c:tx>
            <c:strRef>
              <c:f>Sheet1!$G$1</c:f>
              <c:strCache>
                <c:ptCount val="1"/>
                <c:pt idx="0">
                  <c:v>Benzodiazepines</c:v>
                </c:pt>
              </c:strCache>
            </c:strRef>
          </c:tx>
          <c:spPr>
            <a:ln w="19050" cap="rnd" cmpd="sng" algn="ctr">
              <a:solidFill>
                <a:schemeClr val="accent5">
                  <a:lumMod val="60000"/>
                </a:schemeClr>
              </a:solidFill>
              <a:prstDash val="solid"/>
              <a:round/>
            </a:ln>
            <a:effectLst/>
          </c:spPr>
          <c:marker>
            <c:spPr>
              <a:solidFill>
                <a:schemeClr val="accent5">
                  <a:lumMod val="60000"/>
                </a:schemeClr>
              </a:solidFill>
              <a:ln w="6350" cap="flat" cmpd="sng" algn="ctr">
                <a:solidFill>
                  <a:schemeClr val="accent5">
                    <a:lumMod val="60000"/>
                  </a:schemeClr>
                </a:solidFill>
                <a:prstDash val="solid"/>
                <a:round/>
              </a:ln>
              <a:effectLst/>
            </c:spPr>
          </c:marker>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Sheet1!$G$2:$G$20</c:f>
            </c:numRef>
          </c:val>
          <c:smooth val="0"/>
          <c:extLst>
            <c:ext xmlns:c16="http://schemas.microsoft.com/office/drawing/2014/chart" uri="{C3380CC4-5D6E-409C-BE32-E72D297353CC}">
              <c16:uniqueId val="{0000000E-8A01-496A-BD7B-7A8CE207878D}"/>
            </c:ext>
          </c:extLst>
        </c:ser>
        <c:ser>
          <c:idx val="6"/>
          <c:order val="6"/>
          <c:tx>
            <c:strRef>
              <c:f>Sheet1!$H$1</c:f>
              <c:strCache>
                <c:ptCount val="1"/>
                <c:pt idx="0">
                  <c:v>Powder methamphetamine (weekly)</c:v>
                </c:pt>
              </c:strCache>
            </c:strRef>
          </c:tx>
          <c:spPr>
            <a:ln w="25400" cap="rnd" cmpd="sng" algn="ctr">
              <a:solidFill>
                <a:schemeClr val="accent1">
                  <a:lumMod val="80000"/>
                  <a:lumOff val="20000"/>
                </a:schemeClr>
              </a:solidFill>
              <a:prstDash val="solid"/>
              <a:round/>
            </a:ln>
            <a:effectLst>
              <a:outerShdw blurRad="50800" dist="38100" dir="2700000" algn="tl" rotWithShape="0">
                <a:prstClr val="black">
                  <a:alpha val="40000"/>
                </a:prstClr>
              </a:outerShdw>
            </a:effectLst>
          </c:spPr>
          <c:marker>
            <c:symbol val="star"/>
            <c:size val="6"/>
            <c:spPr>
              <a:solidFill>
                <a:schemeClr val="accent1">
                  <a:lumMod val="80000"/>
                  <a:lumOff val="20000"/>
                </a:schemeClr>
              </a:solidFill>
              <a:ln w="6350" cap="flat" cmpd="sng" algn="ctr">
                <a:solidFill>
                  <a:schemeClr val="accent1">
                    <a:lumMod val="80000"/>
                    <a:lumOff val="20000"/>
                  </a:schemeClr>
                </a:solidFill>
                <a:prstDash val="solid"/>
                <a:round/>
              </a:ln>
              <a:effectLst>
                <a:outerShdw blurRad="50800" dist="38100" dir="2700000" algn="tl" rotWithShape="0">
                  <a:prstClr val="black">
                    <a:alpha val="40000"/>
                  </a:prstClr>
                </a:outerShdw>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13-96B9-4F8A-A587-98B126585A1E}"/>
                </c:ext>
              </c:extLst>
            </c:dLbl>
            <c:dLbl>
              <c:idx val="2"/>
              <c:delete val="1"/>
              <c:extLst>
                <c:ext xmlns:c15="http://schemas.microsoft.com/office/drawing/2012/chart" uri="{CE6537A1-D6FC-4f65-9D91-7224C49458BB}"/>
                <c:ext xmlns:c16="http://schemas.microsoft.com/office/drawing/2014/chart" uri="{C3380CC4-5D6E-409C-BE32-E72D297353CC}">
                  <c16:uniqueId val="{00000016-96B9-4F8A-A587-98B126585A1E}"/>
                </c:ext>
              </c:extLst>
            </c:dLbl>
            <c:dLbl>
              <c:idx val="3"/>
              <c:delete val="1"/>
              <c:extLst>
                <c:ext xmlns:c15="http://schemas.microsoft.com/office/drawing/2012/chart" uri="{CE6537A1-D6FC-4f65-9D91-7224C49458BB}"/>
                <c:ext xmlns:c16="http://schemas.microsoft.com/office/drawing/2014/chart" uri="{C3380CC4-5D6E-409C-BE32-E72D297353CC}">
                  <c16:uniqueId val="{0000001A-96B9-4F8A-A587-98B126585A1E}"/>
                </c:ext>
              </c:extLst>
            </c:dLbl>
            <c:dLbl>
              <c:idx val="4"/>
              <c:delete val="1"/>
              <c:extLst>
                <c:ext xmlns:c15="http://schemas.microsoft.com/office/drawing/2012/chart" uri="{CE6537A1-D6FC-4f65-9D91-7224C49458BB}"/>
                <c:ext xmlns:c16="http://schemas.microsoft.com/office/drawing/2014/chart" uri="{C3380CC4-5D6E-409C-BE32-E72D297353CC}">
                  <c16:uniqueId val="{00000019-96B9-4F8A-A587-98B126585A1E}"/>
                </c:ext>
              </c:extLst>
            </c:dLbl>
            <c:dLbl>
              <c:idx val="5"/>
              <c:delete val="1"/>
              <c:extLst>
                <c:ext xmlns:c15="http://schemas.microsoft.com/office/drawing/2012/chart" uri="{CE6537A1-D6FC-4f65-9D91-7224C49458BB}"/>
                <c:ext xmlns:c16="http://schemas.microsoft.com/office/drawing/2014/chart" uri="{C3380CC4-5D6E-409C-BE32-E72D297353CC}">
                  <c16:uniqueId val="{0000001B-96B9-4F8A-A587-98B126585A1E}"/>
                </c:ext>
              </c:extLst>
            </c:dLbl>
            <c:dLbl>
              <c:idx val="6"/>
              <c:delete val="1"/>
              <c:extLst>
                <c:ext xmlns:c15="http://schemas.microsoft.com/office/drawing/2012/chart" uri="{CE6537A1-D6FC-4f65-9D91-7224C49458BB}"/>
                <c:ext xmlns:c16="http://schemas.microsoft.com/office/drawing/2014/chart" uri="{C3380CC4-5D6E-409C-BE32-E72D297353CC}">
                  <c16:uniqueId val="{00000030-96B9-4F8A-A587-98B126585A1E}"/>
                </c:ext>
              </c:extLst>
            </c:dLbl>
            <c:dLbl>
              <c:idx val="7"/>
              <c:delete val="1"/>
              <c:extLst>
                <c:ext xmlns:c15="http://schemas.microsoft.com/office/drawing/2012/chart" uri="{CE6537A1-D6FC-4f65-9D91-7224C49458BB}"/>
                <c:ext xmlns:c16="http://schemas.microsoft.com/office/drawing/2014/chart" uri="{C3380CC4-5D6E-409C-BE32-E72D297353CC}">
                  <c16:uniqueId val="{00000031-96B9-4F8A-A587-98B126585A1E}"/>
                </c:ext>
              </c:extLst>
            </c:dLbl>
            <c:dLbl>
              <c:idx val="8"/>
              <c:delete val="1"/>
              <c:extLst>
                <c:ext xmlns:c15="http://schemas.microsoft.com/office/drawing/2012/chart" uri="{CE6537A1-D6FC-4f65-9D91-7224C49458BB}"/>
                <c:ext xmlns:c16="http://schemas.microsoft.com/office/drawing/2014/chart" uri="{C3380CC4-5D6E-409C-BE32-E72D297353CC}">
                  <c16:uniqueId val="{0000001E-96B9-4F8A-A587-98B126585A1E}"/>
                </c:ext>
              </c:extLst>
            </c:dLbl>
            <c:dLbl>
              <c:idx val="9"/>
              <c:delete val="1"/>
              <c:extLst>
                <c:ext xmlns:c15="http://schemas.microsoft.com/office/drawing/2012/chart" uri="{CE6537A1-D6FC-4f65-9D91-7224C49458BB}"/>
                <c:ext xmlns:c16="http://schemas.microsoft.com/office/drawing/2014/chart" uri="{C3380CC4-5D6E-409C-BE32-E72D297353CC}">
                  <c16:uniqueId val="{00000012-96B9-4F8A-A587-98B126585A1E}"/>
                </c:ext>
              </c:extLst>
            </c:dLbl>
            <c:dLbl>
              <c:idx val="10"/>
              <c:delete val="1"/>
              <c:extLst>
                <c:ext xmlns:c15="http://schemas.microsoft.com/office/drawing/2012/chart" uri="{CE6537A1-D6FC-4f65-9D91-7224C49458BB}"/>
                <c:ext xmlns:c16="http://schemas.microsoft.com/office/drawing/2014/chart" uri="{C3380CC4-5D6E-409C-BE32-E72D297353CC}">
                  <c16:uniqueId val="{00000021-96B9-4F8A-A587-98B126585A1E}"/>
                </c:ext>
              </c:extLst>
            </c:dLbl>
            <c:dLbl>
              <c:idx val="11"/>
              <c:delete val="1"/>
              <c:extLst>
                <c:ext xmlns:c15="http://schemas.microsoft.com/office/drawing/2012/chart" uri="{CE6537A1-D6FC-4f65-9D91-7224C49458BB}"/>
                <c:ext xmlns:c16="http://schemas.microsoft.com/office/drawing/2014/chart" uri="{C3380CC4-5D6E-409C-BE32-E72D297353CC}">
                  <c16:uniqueId val="{00000022-96B9-4F8A-A587-98B126585A1E}"/>
                </c:ext>
              </c:extLst>
            </c:dLbl>
            <c:dLbl>
              <c:idx val="12"/>
              <c:delete val="1"/>
              <c:extLst>
                <c:ext xmlns:c15="http://schemas.microsoft.com/office/drawing/2012/chart" uri="{CE6537A1-D6FC-4f65-9D91-7224C49458BB}"/>
                <c:ext xmlns:c16="http://schemas.microsoft.com/office/drawing/2014/chart" uri="{C3380CC4-5D6E-409C-BE32-E72D297353CC}">
                  <c16:uniqueId val="{00000024-96B9-4F8A-A587-98B126585A1E}"/>
                </c:ext>
              </c:extLst>
            </c:dLbl>
            <c:dLbl>
              <c:idx val="13"/>
              <c:delete val="1"/>
              <c:extLst>
                <c:ext xmlns:c15="http://schemas.microsoft.com/office/drawing/2012/chart" uri="{CE6537A1-D6FC-4f65-9D91-7224C49458BB}"/>
                <c:ext xmlns:c16="http://schemas.microsoft.com/office/drawing/2014/chart" uri="{C3380CC4-5D6E-409C-BE32-E72D297353CC}">
                  <c16:uniqueId val="{00000011-96B9-4F8A-A587-98B126585A1E}"/>
                </c:ext>
              </c:extLst>
            </c:dLbl>
            <c:dLbl>
              <c:idx val="14"/>
              <c:delete val="1"/>
              <c:extLst>
                <c:ext xmlns:c15="http://schemas.microsoft.com/office/drawing/2012/chart" uri="{CE6537A1-D6FC-4f65-9D91-7224C49458BB}"/>
                <c:ext xmlns:c16="http://schemas.microsoft.com/office/drawing/2014/chart" uri="{C3380CC4-5D6E-409C-BE32-E72D297353CC}">
                  <c16:uniqueId val="{00000029-96B9-4F8A-A587-98B126585A1E}"/>
                </c:ext>
              </c:extLst>
            </c:dLbl>
            <c:dLbl>
              <c:idx val="15"/>
              <c:delete val="1"/>
              <c:extLst>
                <c:ext xmlns:c15="http://schemas.microsoft.com/office/drawing/2012/chart" uri="{CE6537A1-D6FC-4f65-9D91-7224C49458BB}"/>
                <c:ext xmlns:c16="http://schemas.microsoft.com/office/drawing/2014/chart" uri="{C3380CC4-5D6E-409C-BE32-E72D297353CC}">
                  <c16:uniqueId val="{0000002B-96B9-4F8A-A587-98B126585A1E}"/>
                </c:ext>
              </c:extLst>
            </c:dLbl>
            <c:dLbl>
              <c:idx val="16"/>
              <c:delete val="1"/>
              <c:extLst>
                <c:ext xmlns:c15="http://schemas.microsoft.com/office/drawing/2012/chart" uri="{CE6537A1-D6FC-4f65-9D91-7224C49458BB}"/>
                <c:ext xmlns:c16="http://schemas.microsoft.com/office/drawing/2014/chart" uri="{C3380CC4-5D6E-409C-BE32-E72D297353CC}">
                  <c16:uniqueId val="{00000048-96B9-4F8A-A587-98B126585A1E}"/>
                </c:ext>
              </c:extLst>
            </c:dLbl>
            <c:dLbl>
              <c:idx val="17"/>
              <c:delete val="1"/>
              <c:extLst>
                <c:ext xmlns:c15="http://schemas.microsoft.com/office/drawing/2012/chart" uri="{CE6537A1-D6FC-4f65-9D91-7224C49458BB}"/>
                <c:ext xmlns:c16="http://schemas.microsoft.com/office/drawing/2014/chart" uri="{C3380CC4-5D6E-409C-BE32-E72D297353CC}">
                  <c16:uniqueId val="{00000000-6DAB-436A-A8BB-7F9FB9A629C8}"/>
                </c:ext>
              </c:extLst>
            </c:dLbl>
            <c:dLbl>
              <c:idx val="18"/>
              <c:tx>
                <c:rich>
                  <a:bodyPr/>
                  <a:lstStyle/>
                  <a:p>
                    <a:fld id="{790029E4-500D-4AD5-B7E6-35F4ECDD82E5}"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EA2F-4A2A-B39A-4ED40E58E1C7}"/>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Sheet1!$H$2:$H$20</c:f>
              <c:numCache>
                <c:formatCode>General</c:formatCode>
                <c:ptCount val="19"/>
                <c:pt idx="0">
                  <c:v>33</c:v>
                </c:pt>
                <c:pt idx="1">
                  <c:v>49</c:v>
                </c:pt>
                <c:pt idx="2">
                  <c:v>11</c:v>
                </c:pt>
                <c:pt idx="3">
                  <c:v>17</c:v>
                </c:pt>
                <c:pt idx="4">
                  <c:v>15</c:v>
                </c:pt>
                <c:pt idx="5">
                  <c:v>15</c:v>
                </c:pt>
                <c:pt idx="6">
                  <c:v>7</c:v>
                </c:pt>
                <c:pt idx="7">
                  <c:v>20</c:v>
                </c:pt>
                <c:pt idx="8">
                  <c:v>15</c:v>
                </c:pt>
                <c:pt idx="9">
                  <c:v>20</c:v>
                </c:pt>
                <c:pt idx="10">
                  <c:v>11</c:v>
                </c:pt>
                <c:pt idx="11">
                  <c:v>20</c:v>
                </c:pt>
                <c:pt idx="12">
                  <c:v>14</c:v>
                </c:pt>
                <c:pt idx="13">
                  <c:v>28</c:v>
                </c:pt>
                <c:pt idx="14">
                  <c:v>15</c:v>
                </c:pt>
                <c:pt idx="15">
                  <c:v>14</c:v>
                </c:pt>
                <c:pt idx="16">
                  <c:v>8</c:v>
                </c:pt>
                <c:pt idx="17">
                  <c:v>5</c:v>
                </c:pt>
                <c:pt idx="18">
                  <c:v>21</c:v>
                </c:pt>
              </c:numCache>
            </c:numRef>
          </c:val>
          <c:smooth val="0"/>
          <c:extLst xmlns:c15="http://schemas.microsoft.com/office/drawing/2012/chart">
            <c:ext xmlns:c16="http://schemas.microsoft.com/office/drawing/2014/chart" uri="{C3380CC4-5D6E-409C-BE32-E72D297353CC}">
              <c16:uniqueId val="{00000014-8A01-496A-BD7B-7A8CE207878D}"/>
            </c:ext>
          </c:extLst>
        </c:ser>
        <c:dLbls>
          <c:showLegendKey val="0"/>
          <c:showVal val="0"/>
          <c:showCatName val="0"/>
          <c:showSerName val="0"/>
          <c:showPercent val="0"/>
          <c:showBubbleSize val="0"/>
        </c:dLbls>
        <c:marker val="1"/>
        <c:smooth val="0"/>
        <c:axId val="-2101729336"/>
        <c:axId val="-2101726328"/>
        <c:extLst>
          <c:ext xmlns:c15="http://schemas.microsoft.com/office/drawing/2012/chart" uri="{02D57815-91ED-43cb-92C2-25804820EDAC}">
            <c15:filteredLineSeries>
              <c15:ser>
                <c:idx val="1"/>
                <c:order val="1"/>
                <c:tx>
                  <c:strRef>
                    <c:extLst>
                      <c:ext uri="{02D57815-91ED-43cb-92C2-25804820EDAC}">
                        <c15:formulaRef>
                          <c15:sqref>Sheet1!$C$1</c15:sqref>
                        </c15:formulaRef>
                      </c:ext>
                    </c:extLst>
                    <c:strCache>
                      <c:ptCount val="1"/>
                      <c:pt idx="0">
                        <c:v>Any methamphetamine (weekly)</c:v>
                      </c:pt>
                    </c:strCache>
                  </c:strRef>
                </c:tx>
                <c:spPr>
                  <a:ln w="25400" cap="rnd" cmpd="sng" algn="ctr">
                    <a:solidFill>
                      <a:schemeClr val="accent3"/>
                    </a:solidFill>
                    <a:prstDash val="solid"/>
                    <a:round/>
                  </a:ln>
                  <a:effectLst/>
                </c:spPr>
                <c:marker>
                  <c:symbol val="square"/>
                  <c:size val="6"/>
                  <c:spPr>
                    <a:solidFill>
                      <a:schemeClr val="accent3"/>
                    </a:solidFill>
                    <a:ln w="6350" cap="flat" cmpd="sng" algn="ctr">
                      <a:solidFill>
                        <a:schemeClr val="accent3"/>
                      </a:solidFill>
                      <a:prstDash val="solid"/>
                      <a:round/>
                    </a:ln>
                    <a:effectLst/>
                  </c:spPr>
                </c:marker>
                <c:cat>
                  <c:numRef>
                    <c:extLst>
                      <c:ext uri="{02D57815-91ED-43cb-92C2-25804820EDAC}">
                        <c15:formulaRef>
                          <c15:sqref>Sheet1!$A$2:$A$20</c15:sqref>
                        </c15:formulaRef>
                      </c:ext>
                    </c:extLst>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extLst>
                      <c:ext uri="{02D57815-91ED-43cb-92C2-25804820EDAC}">
                        <c15:formulaRef>
                          <c15:sqref>Sheet1!$C$2:$C$20</c15:sqref>
                        </c15:formulaRef>
                      </c:ext>
                    </c:extLst>
                    <c:numCache>
                      <c:formatCode>General</c:formatCode>
                      <c:ptCount val="19"/>
                      <c:pt idx="2">
                        <c:v>52</c:v>
                      </c:pt>
                      <c:pt idx="3">
                        <c:v>48</c:v>
                      </c:pt>
                      <c:pt idx="4">
                        <c:v>38</c:v>
                      </c:pt>
                      <c:pt idx="5">
                        <c:v>47</c:v>
                      </c:pt>
                      <c:pt idx="6">
                        <c:v>27</c:v>
                      </c:pt>
                      <c:pt idx="7">
                        <c:v>44</c:v>
                      </c:pt>
                      <c:pt idx="8">
                        <c:v>31</c:v>
                      </c:pt>
                      <c:pt idx="9">
                        <c:v>41</c:v>
                      </c:pt>
                      <c:pt idx="10">
                        <c:v>39</c:v>
                      </c:pt>
                      <c:pt idx="11">
                        <c:v>43</c:v>
                      </c:pt>
                      <c:pt idx="12">
                        <c:v>49</c:v>
                      </c:pt>
                      <c:pt idx="13">
                        <c:v>56</c:v>
                      </c:pt>
                      <c:pt idx="14">
                        <c:v>50</c:v>
                      </c:pt>
                      <c:pt idx="15">
                        <c:v>52</c:v>
                      </c:pt>
                      <c:pt idx="16">
                        <c:v>59</c:v>
                      </c:pt>
                      <c:pt idx="17">
                        <c:v>60</c:v>
                      </c:pt>
                      <c:pt idx="18">
                        <c:v>68</c:v>
                      </c:pt>
                    </c:numCache>
                  </c:numRef>
                </c:val>
                <c:smooth val="0"/>
                <c:extLst>
                  <c:ext xmlns:c16="http://schemas.microsoft.com/office/drawing/2014/chart" uri="{C3380CC4-5D6E-409C-BE32-E72D297353CC}">
                    <c16:uniqueId val="{00000013-8A01-496A-BD7B-7A8CE207878D}"/>
                  </c:ext>
                </c:extLst>
              </c15:ser>
            </c15:filteredLineSeries>
          </c:ext>
        </c:extLst>
      </c:lineChart>
      <c:catAx>
        <c:axId val="-2101729336"/>
        <c:scaling>
          <c:orientation val="minMax"/>
        </c:scaling>
        <c:delete val="0"/>
        <c:axPos val="b"/>
        <c:numFmt formatCode="General" sourceLinked="1"/>
        <c:majorTickMark val="out"/>
        <c:minorTickMark val="none"/>
        <c:tickLblPos val="nextTo"/>
        <c:spPr>
          <a:noFill/>
          <a:ln w="6350" cap="flat" cmpd="sng" algn="ctr">
            <a:solidFill>
              <a:schemeClr val="tx1"/>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01726328"/>
        <c:crosses val="autoZero"/>
        <c:auto val="1"/>
        <c:lblAlgn val="ctr"/>
        <c:lblOffset val="100"/>
        <c:noMultiLvlLbl val="0"/>
      </c:catAx>
      <c:valAx>
        <c:axId val="-2101726328"/>
        <c:scaling>
          <c:orientation val="minMax"/>
          <c:max val="7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dirty="0"/>
                  <a:t>% SA IDRS participants</a:t>
                </a:r>
              </a:p>
            </c:rich>
          </c:tx>
          <c:layout>
            <c:manualLayout>
              <c:xMode val="edge"/>
              <c:yMode val="edge"/>
              <c:x val="1.8655061489328981E-2"/>
              <c:y val="6.8284591625242114E-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01729336"/>
        <c:crosses val="autoZero"/>
        <c:crossBetween val="between"/>
      </c:valAx>
      <c:spPr>
        <a:noFill/>
        <a:ln>
          <a:noFill/>
        </a:ln>
        <a:effectLst/>
      </c:spPr>
    </c:plotArea>
    <c:legend>
      <c:legendPos val="b"/>
      <c:layout>
        <c:manualLayout>
          <c:xMode val="edge"/>
          <c:yMode val="edge"/>
          <c:x val="7.8391028749771163E-2"/>
          <c:y val="0.78496699402686099"/>
          <c:w val="0.87098314677764888"/>
          <c:h val="0.1956573644092858"/>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baseline="0">
          <a:latin typeface="Arial" pitchFamily="34" charset="0"/>
          <a:cs typeface="Arial" pitchFamily="34" charset="0"/>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343916350141601E-2"/>
          <c:y val="6.2361810036903269E-2"/>
          <c:w val="0.83538308832472197"/>
          <c:h val="0.62878416513725255"/>
        </c:manualLayout>
      </c:layout>
      <c:barChart>
        <c:barDir val="col"/>
        <c:grouping val="clustered"/>
        <c:varyColors val="0"/>
        <c:ser>
          <c:idx val="1"/>
          <c:order val="0"/>
          <c:tx>
            <c:strRef>
              <c:f>Sheet1!$A$2</c:f>
              <c:strCache>
                <c:ptCount val="1"/>
                <c:pt idx="0">
                  <c:v>% Any Use</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8E2-41F5-ACB7-36E08D7A94A6}"/>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8E2-41F5-ACB7-36E08D7A94A6}"/>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8E2-41F5-ACB7-36E08D7A94A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Sheet1!$B$1:$S$1</c:f>
              <c:numCache>
                <c:formatCode>General</c:formatCode>
                <c:ptCount val="18"/>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numCache>
            </c:numRef>
          </c:cat>
          <c:val>
            <c:numRef>
              <c:f>Sheet1!$B$2:$S$2</c:f>
              <c:numCache>
                <c:formatCode>General</c:formatCode>
                <c:ptCount val="18"/>
                <c:pt idx="0">
                  <c:v>43</c:v>
                </c:pt>
                <c:pt idx="1">
                  <c:v>22</c:v>
                </c:pt>
                <c:pt idx="2">
                  <c:v>43</c:v>
                </c:pt>
                <c:pt idx="3">
                  <c:v>42</c:v>
                </c:pt>
                <c:pt idx="4">
                  <c:v>37</c:v>
                </c:pt>
                <c:pt idx="5">
                  <c:v>51</c:v>
                </c:pt>
                <c:pt idx="6">
                  <c:v>44</c:v>
                </c:pt>
                <c:pt idx="7">
                  <c:v>35</c:v>
                </c:pt>
                <c:pt idx="8">
                  <c:v>24</c:v>
                </c:pt>
                <c:pt idx="9">
                  <c:v>25</c:v>
                </c:pt>
                <c:pt idx="10">
                  <c:v>23</c:v>
                </c:pt>
                <c:pt idx="11">
                  <c:v>28</c:v>
                </c:pt>
                <c:pt idx="12">
                  <c:v>27</c:v>
                </c:pt>
                <c:pt idx="13">
                  <c:v>22</c:v>
                </c:pt>
                <c:pt idx="14">
                  <c:v>26</c:v>
                </c:pt>
                <c:pt idx="15">
                  <c:v>25</c:v>
                </c:pt>
                <c:pt idx="16">
                  <c:v>19</c:v>
                </c:pt>
                <c:pt idx="17">
                  <c:v>10</c:v>
                </c:pt>
              </c:numCache>
            </c:numRef>
          </c:val>
          <c:extLst>
            <c:ext xmlns:c16="http://schemas.microsoft.com/office/drawing/2014/chart" uri="{C3380CC4-5D6E-409C-BE32-E72D297353CC}">
              <c16:uniqueId val="{00000000-D349-4E49-B809-7A15758D297E}"/>
            </c:ext>
          </c:extLst>
        </c:ser>
        <c:ser>
          <c:idx val="2"/>
          <c:order val="2"/>
          <c:tx>
            <c:strRef>
              <c:f>Sheet1!$A$4</c:f>
              <c:strCache>
                <c:ptCount val="1"/>
                <c:pt idx="0">
                  <c:v>% Non-Prescribed Use</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D349-4E49-B809-7A15758D297E}"/>
                </c:ext>
              </c:extLst>
            </c:dLbl>
            <c:dLbl>
              <c:idx val="17"/>
              <c:tx>
                <c:rich>
                  <a:bodyPr/>
                  <a:lstStyle/>
                  <a:p>
                    <a:fld id="{8E267354-C285-4410-AEA8-709BBD99C926}"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88E2-41F5-ACB7-36E08D7A94A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Sheet1!$B$1:$S$1</c:f>
              <c:numCache>
                <c:formatCode>General</c:formatCode>
                <c:ptCount val="18"/>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numCache>
            </c:numRef>
          </c:cat>
          <c:val>
            <c:numRef>
              <c:f>Sheet1!$B$4:$S$4</c:f>
              <c:numCache>
                <c:formatCode>General</c:formatCode>
                <c:ptCount val="18"/>
                <c:pt idx="5">
                  <c:v>48</c:v>
                </c:pt>
                <c:pt idx="6">
                  <c:v>41</c:v>
                </c:pt>
                <c:pt idx="7">
                  <c:v>30</c:v>
                </c:pt>
                <c:pt idx="8">
                  <c:v>22</c:v>
                </c:pt>
                <c:pt idx="9">
                  <c:v>24</c:v>
                </c:pt>
                <c:pt idx="10">
                  <c:v>20</c:v>
                </c:pt>
                <c:pt idx="11">
                  <c:v>23</c:v>
                </c:pt>
                <c:pt idx="12">
                  <c:v>22</c:v>
                </c:pt>
                <c:pt idx="13">
                  <c:v>20</c:v>
                </c:pt>
                <c:pt idx="14">
                  <c:v>20</c:v>
                </c:pt>
                <c:pt idx="15">
                  <c:v>18</c:v>
                </c:pt>
                <c:pt idx="16">
                  <c:v>12</c:v>
                </c:pt>
                <c:pt idx="17">
                  <c:v>7</c:v>
                </c:pt>
              </c:numCache>
            </c:numRef>
          </c:val>
          <c:extLst>
            <c:ext xmlns:c16="http://schemas.microsoft.com/office/drawing/2014/chart" uri="{C3380CC4-5D6E-409C-BE32-E72D297353CC}">
              <c16:uniqueId val="{0000000D-D349-4E49-B809-7A15758D297E}"/>
            </c:ext>
          </c:extLst>
        </c:ser>
        <c:dLbls>
          <c:showLegendKey val="0"/>
          <c:showVal val="0"/>
          <c:showCatName val="0"/>
          <c:showSerName val="0"/>
          <c:showPercent val="0"/>
          <c:showBubbleSize val="0"/>
        </c:dLbls>
        <c:gapWidth val="150"/>
        <c:axId val="-2121773176"/>
        <c:axId val="-2121770040"/>
      </c:barChart>
      <c:lineChart>
        <c:grouping val="standard"/>
        <c:varyColors val="0"/>
        <c:ser>
          <c:idx val="0"/>
          <c:order val="1"/>
          <c:tx>
            <c:strRef>
              <c:f>Sheet1!$A$3</c:f>
              <c:strCache>
                <c:ptCount val="1"/>
                <c:pt idx="0">
                  <c:v>Median days</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diamond"/>
            <c:size val="6"/>
            <c:spPr>
              <a:solidFill>
                <a:schemeClr val="accent1"/>
              </a:solidFill>
              <a:ln w="6350" cap="flat" cmpd="sng" algn="ctr">
                <a:solidFill>
                  <a:schemeClr val="accent1"/>
                </a:solidFill>
                <a:prstDash val="solid"/>
                <a:round/>
              </a:ln>
              <a:effectLst>
                <a:outerShdw blurRad="50800" dist="38100" dir="2700000" algn="tl" rotWithShape="0">
                  <a:prstClr val="black">
                    <a:alpha val="40000"/>
                  </a:prstClr>
                </a:outerShdw>
              </a:effectLst>
            </c:spPr>
          </c:marker>
          <c:dLbls>
            <c:dLbl>
              <c:idx val="0"/>
              <c:layout>
                <c:manualLayout>
                  <c:x val="-4.8287307196529464E-3"/>
                  <c:y val="-4.06999403675616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629-490D-ABB6-A858E591B06F}"/>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8E2-41F5-ACB7-36E08D7A94A6}"/>
                </c:ext>
              </c:extLst>
            </c:dLbl>
            <c:dLbl>
              <c:idx val="17"/>
              <c:layout>
                <c:manualLayout>
                  <c:x val="-4.8287307196531017E-3"/>
                  <c:y val="-3.130764643658586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629-490D-ABB6-A858E591B06F}"/>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Sheet1!$B$1:$S$1</c:f>
              <c:numCache>
                <c:formatCode>General</c:formatCode>
                <c:ptCount val="18"/>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numCache>
            </c:numRef>
          </c:cat>
          <c:val>
            <c:numRef>
              <c:f>Sheet1!$B$3:$S$3</c:f>
              <c:numCache>
                <c:formatCode>General</c:formatCode>
                <c:ptCount val="18"/>
                <c:pt idx="0">
                  <c:v>3</c:v>
                </c:pt>
                <c:pt idx="1">
                  <c:v>12</c:v>
                </c:pt>
                <c:pt idx="2">
                  <c:v>50</c:v>
                </c:pt>
                <c:pt idx="3">
                  <c:v>19</c:v>
                </c:pt>
                <c:pt idx="4">
                  <c:v>8</c:v>
                </c:pt>
                <c:pt idx="5">
                  <c:v>20</c:v>
                </c:pt>
                <c:pt idx="6">
                  <c:v>35</c:v>
                </c:pt>
                <c:pt idx="7">
                  <c:v>24</c:v>
                </c:pt>
                <c:pt idx="8">
                  <c:v>12</c:v>
                </c:pt>
                <c:pt idx="9">
                  <c:v>5</c:v>
                </c:pt>
                <c:pt idx="10">
                  <c:v>23</c:v>
                </c:pt>
                <c:pt idx="11">
                  <c:v>12</c:v>
                </c:pt>
                <c:pt idx="12">
                  <c:v>20</c:v>
                </c:pt>
                <c:pt idx="13">
                  <c:v>72</c:v>
                </c:pt>
                <c:pt idx="14">
                  <c:v>47</c:v>
                </c:pt>
                <c:pt idx="15">
                  <c:v>48</c:v>
                </c:pt>
                <c:pt idx="16">
                  <c:v>40</c:v>
                </c:pt>
                <c:pt idx="17">
                  <c:v>3</c:v>
                </c:pt>
              </c:numCache>
            </c:numRef>
          </c:val>
          <c:smooth val="0"/>
          <c:extLst>
            <c:ext xmlns:c16="http://schemas.microsoft.com/office/drawing/2014/chart" uri="{C3380CC4-5D6E-409C-BE32-E72D297353CC}">
              <c16:uniqueId val="{00000010-D349-4E49-B809-7A15758D297E}"/>
            </c:ext>
          </c:extLst>
        </c:ser>
        <c:dLbls>
          <c:showLegendKey val="0"/>
          <c:showVal val="0"/>
          <c:showCatName val="0"/>
          <c:showSerName val="0"/>
          <c:showPercent val="0"/>
          <c:showBubbleSize val="0"/>
        </c:dLbls>
        <c:marker val="1"/>
        <c:smooth val="0"/>
        <c:axId val="983028256"/>
        <c:axId val="983033176"/>
      </c:lineChart>
      <c:catAx>
        <c:axId val="-2121773176"/>
        <c:scaling>
          <c:orientation val="minMax"/>
        </c:scaling>
        <c:delete val="0"/>
        <c:axPos val="b"/>
        <c:numFmt formatCode="General" sourceLinked="1"/>
        <c:majorTickMark val="cross"/>
        <c:minorTickMark val="none"/>
        <c:tickLblPos val="nextTo"/>
        <c:spPr>
          <a:noFill/>
          <a:ln w="3175" cap="flat" cmpd="sng" algn="ctr">
            <a:solidFill>
              <a:srgbClr val="000000"/>
            </a:solidFill>
            <a:prstDash val="solid"/>
            <a:round/>
          </a:ln>
          <a:effectLst/>
        </c:spPr>
        <c:txPr>
          <a:bodyPr rot="-270000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21770040"/>
        <c:crosses val="autoZero"/>
        <c:auto val="0"/>
        <c:lblAlgn val="ctr"/>
        <c:lblOffset val="100"/>
        <c:noMultiLvlLbl val="0"/>
      </c:catAx>
      <c:valAx>
        <c:axId val="-2121770040"/>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 SA IDRS participants</a:t>
                </a:r>
              </a:p>
            </c:rich>
          </c:tx>
          <c:layout>
            <c:manualLayout>
              <c:xMode val="edge"/>
              <c:yMode val="edge"/>
              <c:x val="4.2266602397654906E-3"/>
              <c:y val="0.13391636223883691"/>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21773176"/>
        <c:crosses val="autoZero"/>
        <c:crossBetween val="between"/>
        <c:majorUnit val="10"/>
      </c:valAx>
      <c:valAx>
        <c:axId val="983033176"/>
        <c:scaling>
          <c:orientation val="minMax"/>
          <c:max val="180"/>
          <c:min val="0"/>
        </c:scaling>
        <c:delete val="0"/>
        <c:axPos val="r"/>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a:t>Median days</a:t>
                </a:r>
              </a:p>
            </c:rich>
          </c:tx>
          <c:overlay val="0"/>
          <c:spPr>
            <a:noFill/>
            <a:ln>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983028256"/>
        <c:crosses val="max"/>
        <c:crossBetween val="between"/>
      </c:valAx>
      <c:catAx>
        <c:axId val="983028256"/>
        <c:scaling>
          <c:orientation val="minMax"/>
        </c:scaling>
        <c:delete val="1"/>
        <c:axPos val="b"/>
        <c:numFmt formatCode="General" sourceLinked="1"/>
        <c:majorTickMark val="out"/>
        <c:minorTickMark val="none"/>
        <c:tickLblPos val="nextTo"/>
        <c:crossAx val="983033176"/>
        <c:crosses val="autoZero"/>
        <c:auto val="0"/>
        <c:lblAlgn val="ctr"/>
        <c:lblOffset val="100"/>
        <c:noMultiLvlLbl val="0"/>
      </c:catAx>
      <c:spPr>
        <a:noFill/>
        <a:ln>
          <a:noFill/>
        </a:ln>
        <a:effectLst/>
      </c:spPr>
    </c:plotArea>
    <c:legend>
      <c:legendPos val="b"/>
      <c:layout>
        <c:manualLayout>
          <c:xMode val="edge"/>
          <c:yMode val="edge"/>
          <c:x val="0.14324863779353084"/>
          <c:y val="0.84382491662226455"/>
          <c:w val="0.66840658046483392"/>
          <c:h val="0.15513547648649184"/>
        </c:manualLayout>
      </c:layout>
      <c:overlay val="0"/>
      <c:spPr>
        <a:solidFill>
          <a:srgbClr val="FFFFFF"/>
        </a:solidFill>
        <a:ln w="3175">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legend>
    <c:plotVisOnly val="1"/>
    <c:dispBlanksAs val="gap"/>
    <c:showDLblsOverMax val="0"/>
  </c:chart>
  <c:spPr>
    <a:noFill/>
    <a:ln w="6350" cap="flat" cmpd="sng" algn="ctr">
      <a:noFill/>
      <a:prstDash val="solid"/>
      <a:round/>
    </a:ln>
    <a:effectLst/>
  </c:spPr>
  <c:txPr>
    <a:bodyPr/>
    <a:lstStyle/>
    <a:p>
      <a:pPr>
        <a:defRPr sz="1600" b="0" i="0" u="none" strike="noStrike" baseline="0">
          <a:solidFill>
            <a:srgbClr val="000000"/>
          </a:solidFill>
          <a:latin typeface="+mn-lt"/>
          <a:ea typeface="Calibri"/>
          <a:cs typeface="Arial" panose="020B0604020202020204" pitchFamily="34" charset="0"/>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0991294249653798E-2"/>
          <c:y val="9.2436974789915902E-2"/>
          <c:w val="0.83538308832472197"/>
          <c:h val="0.60828933671426699"/>
        </c:manualLayout>
      </c:layout>
      <c:barChart>
        <c:barDir val="col"/>
        <c:grouping val="clustered"/>
        <c:varyColors val="0"/>
        <c:ser>
          <c:idx val="1"/>
          <c:order val="0"/>
          <c:tx>
            <c:strRef>
              <c:f>Sheet1!$A$2</c:f>
              <c:strCache>
                <c:ptCount val="1"/>
                <c:pt idx="0">
                  <c:v>% Any Use</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FBC-45F4-A371-EFD8F584D831}"/>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FBC-45F4-A371-EFD8F584D831}"/>
                </c:ext>
              </c:extLst>
            </c:dLbl>
            <c:dLbl>
              <c:idx val="13"/>
              <c:tx>
                <c:rich>
                  <a:bodyPr/>
                  <a:lstStyle/>
                  <a:p>
                    <a:fld id="{92260763-1F70-4C1B-ACBE-FDFEA888E503}"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AFBC-45F4-A371-EFD8F584D831}"/>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Sheet1!$B$1:$O$1</c:f>
              <c:numCache>
                <c:formatCode>General</c:formatCode>
                <c:ptCount val="14"/>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numCache>
            </c:numRef>
          </c:cat>
          <c:val>
            <c:numRef>
              <c:f>Sheet1!$B$2:$O$2</c:f>
              <c:numCache>
                <c:formatCode>General</c:formatCode>
                <c:ptCount val="14"/>
                <c:pt idx="0">
                  <c:v>17</c:v>
                </c:pt>
                <c:pt idx="1">
                  <c:v>22</c:v>
                </c:pt>
                <c:pt idx="2">
                  <c:v>21</c:v>
                </c:pt>
                <c:pt idx="3">
                  <c:v>15</c:v>
                </c:pt>
                <c:pt idx="4">
                  <c:v>11</c:v>
                </c:pt>
                <c:pt idx="5">
                  <c:v>21</c:v>
                </c:pt>
                <c:pt idx="6">
                  <c:v>26</c:v>
                </c:pt>
                <c:pt idx="7">
                  <c:v>30</c:v>
                </c:pt>
                <c:pt idx="8">
                  <c:v>27</c:v>
                </c:pt>
                <c:pt idx="9">
                  <c:v>26</c:v>
                </c:pt>
                <c:pt idx="10">
                  <c:v>28</c:v>
                </c:pt>
                <c:pt idx="11">
                  <c:v>21</c:v>
                </c:pt>
                <c:pt idx="12">
                  <c:v>18</c:v>
                </c:pt>
                <c:pt idx="13">
                  <c:v>7</c:v>
                </c:pt>
              </c:numCache>
            </c:numRef>
          </c:val>
          <c:extLst>
            <c:ext xmlns:c16="http://schemas.microsoft.com/office/drawing/2014/chart" uri="{C3380CC4-5D6E-409C-BE32-E72D297353CC}">
              <c16:uniqueId val="{00000001-F720-4497-8A95-34D4981A4FB1}"/>
            </c:ext>
          </c:extLst>
        </c:ser>
        <c:ser>
          <c:idx val="0"/>
          <c:order val="1"/>
          <c:tx>
            <c:strRef>
              <c:f>Sheet1!$A$3</c:f>
              <c:strCache>
                <c:ptCount val="1"/>
                <c:pt idx="0">
                  <c:v>% Non-Prescribed Use</c:v>
                </c:pt>
              </c:strCache>
            </c:strRef>
          </c:tx>
          <c:spPr>
            <a:solidFill>
              <a:schemeClr val="accent1"/>
            </a:solidFill>
            <a:ln>
              <a:noFill/>
            </a:ln>
            <a:effectLst>
              <a:outerShdw blurRad="50800" dist="38100" dir="2700000" algn="tl" rotWithShape="0">
                <a:prstClr val="black">
                  <a:alpha val="40000"/>
                </a:prstClr>
              </a:outerShdw>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720-4497-8A95-34D4981A4FB1}"/>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FBC-45F4-A371-EFD8F584D831}"/>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Sheet1!$B$1:$O$1</c:f>
              <c:numCache>
                <c:formatCode>General</c:formatCode>
                <c:ptCount val="14"/>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numCache>
            </c:numRef>
          </c:cat>
          <c:val>
            <c:numRef>
              <c:f>Sheet1!$B$3:$O$3</c:f>
              <c:numCache>
                <c:formatCode>General</c:formatCode>
                <c:ptCount val="14"/>
                <c:pt idx="0">
                  <c:v>11</c:v>
                </c:pt>
                <c:pt idx="1">
                  <c:v>20</c:v>
                </c:pt>
                <c:pt idx="2">
                  <c:v>20</c:v>
                </c:pt>
                <c:pt idx="3">
                  <c:v>15</c:v>
                </c:pt>
                <c:pt idx="4">
                  <c:v>9</c:v>
                </c:pt>
                <c:pt idx="5">
                  <c:v>17</c:v>
                </c:pt>
                <c:pt idx="6">
                  <c:v>23</c:v>
                </c:pt>
                <c:pt idx="7">
                  <c:v>26</c:v>
                </c:pt>
                <c:pt idx="8">
                  <c:v>18</c:v>
                </c:pt>
                <c:pt idx="9">
                  <c:v>21</c:v>
                </c:pt>
                <c:pt idx="10">
                  <c:v>25</c:v>
                </c:pt>
                <c:pt idx="11">
                  <c:v>16</c:v>
                </c:pt>
                <c:pt idx="12">
                  <c:v>13</c:v>
                </c:pt>
                <c:pt idx="13">
                  <c:v>5</c:v>
                </c:pt>
              </c:numCache>
            </c:numRef>
          </c:val>
          <c:extLst>
            <c:ext xmlns:c16="http://schemas.microsoft.com/office/drawing/2014/chart" uri="{C3380CC4-5D6E-409C-BE32-E72D297353CC}">
              <c16:uniqueId val="{00000008-F720-4497-8A95-34D4981A4FB1}"/>
            </c:ext>
          </c:extLst>
        </c:ser>
        <c:dLbls>
          <c:showLegendKey val="0"/>
          <c:showVal val="0"/>
          <c:showCatName val="0"/>
          <c:showSerName val="0"/>
          <c:showPercent val="0"/>
          <c:showBubbleSize val="0"/>
        </c:dLbls>
        <c:gapWidth val="150"/>
        <c:axId val="-2121854680"/>
        <c:axId val="-2121851528"/>
      </c:barChart>
      <c:lineChart>
        <c:grouping val="standard"/>
        <c:varyColors val="0"/>
        <c:ser>
          <c:idx val="2"/>
          <c:order val="2"/>
          <c:tx>
            <c:strRef>
              <c:f>Sheet1!$A$4</c:f>
              <c:strCache>
                <c:ptCount val="1"/>
                <c:pt idx="0">
                  <c:v>Median days (any)</c:v>
                </c:pt>
              </c:strCache>
            </c:strRef>
          </c:tx>
          <c:spPr>
            <a:ln w="25400" cap="rnd" cmpd="sng" algn="ctr">
              <a:solidFill>
                <a:schemeClr val="accent3"/>
              </a:solidFill>
              <a:prstDash val="solid"/>
              <a:round/>
            </a:ln>
            <a:effectLst>
              <a:outerShdw blurRad="50800" dist="38100" dir="2700000" algn="tl" rotWithShape="0">
                <a:prstClr val="black">
                  <a:alpha val="40000"/>
                </a:prstClr>
              </a:outerShdw>
            </a:effectLst>
          </c:spPr>
          <c:marker>
            <c:symbol val="diamond"/>
            <c:size val="6"/>
            <c:spPr>
              <a:solidFill>
                <a:schemeClr val="accent3"/>
              </a:solidFill>
              <a:ln w="6350" cap="flat" cmpd="sng" algn="ctr">
                <a:solidFill>
                  <a:schemeClr val="accent3"/>
                </a:solidFill>
                <a:prstDash val="solid"/>
                <a:round/>
              </a:ln>
              <a:effectLst>
                <a:outerShdw blurRad="50800" dist="38100" dir="2700000" algn="tl" rotWithShape="0">
                  <a:prstClr val="black">
                    <a:alpha val="40000"/>
                  </a:prstClr>
                </a:outerShdw>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D60-4617-AE43-107AADDFB6C4}"/>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720-4497-8A95-34D4981A4FB1}"/>
                </c:ext>
              </c:extLst>
            </c:dLbl>
            <c:dLbl>
              <c:idx val="1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D60-4617-AE43-107AADDFB6C4}"/>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Sheet1!$B$1:$O$1</c:f>
              <c:numCache>
                <c:formatCode>General</c:formatCode>
                <c:ptCount val="14"/>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numCache>
            </c:numRef>
          </c:cat>
          <c:val>
            <c:numRef>
              <c:f>Sheet1!$B$4:$O$4</c:f>
              <c:numCache>
                <c:formatCode>General</c:formatCode>
                <c:ptCount val="14"/>
                <c:pt idx="0">
                  <c:v>3</c:v>
                </c:pt>
                <c:pt idx="1">
                  <c:v>6</c:v>
                </c:pt>
                <c:pt idx="2">
                  <c:v>11</c:v>
                </c:pt>
                <c:pt idx="3">
                  <c:v>7</c:v>
                </c:pt>
                <c:pt idx="4">
                  <c:v>8</c:v>
                </c:pt>
                <c:pt idx="5">
                  <c:v>6</c:v>
                </c:pt>
                <c:pt idx="6">
                  <c:v>8</c:v>
                </c:pt>
                <c:pt idx="7">
                  <c:v>8</c:v>
                </c:pt>
                <c:pt idx="8">
                  <c:v>18</c:v>
                </c:pt>
                <c:pt idx="9">
                  <c:v>11</c:v>
                </c:pt>
                <c:pt idx="10">
                  <c:v>12</c:v>
                </c:pt>
                <c:pt idx="11">
                  <c:v>10</c:v>
                </c:pt>
                <c:pt idx="12">
                  <c:v>7</c:v>
                </c:pt>
                <c:pt idx="13">
                  <c:v>5</c:v>
                </c:pt>
              </c:numCache>
            </c:numRef>
          </c:val>
          <c:smooth val="0"/>
          <c:extLst>
            <c:ext xmlns:c16="http://schemas.microsoft.com/office/drawing/2014/chart" uri="{C3380CC4-5D6E-409C-BE32-E72D297353CC}">
              <c16:uniqueId val="{0000000C-F720-4497-8A95-34D4981A4FB1}"/>
            </c:ext>
          </c:extLst>
        </c:ser>
        <c:dLbls>
          <c:showLegendKey val="0"/>
          <c:showVal val="1"/>
          <c:showCatName val="0"/>
          <c:showSerName val="0"/>
          <c:showPercent val="0"/>
          <c:showBubbleSize val="0"/>
        </c:dLbls>
        <c:marker val="1"/>
        <c:smooth val="0"/>
        <c:axId val="-2121844968"/>
        <c:axId val="-2121842008"/>
      </c:lineChart>
      <c:catAx>
        <c:axId val="-2121854680"/>
        <c:scaling>
          <c:orientation val="minMax"/>
        </c:scaling>
        <c:delete val="0"/>
        <c:axPos val="b"/>
        <c:numFmt formatCode="General" sourceLinked="1"/>
        <c:majorTickMark val="cross"/>
        <c:minorTickMark val="none"/>
        <c:tickLblPos val="nextTo"/>
        <c:spPr>
          <a:noFill/>
          <a:ln w="3175" cap="flat" cmpd="sng" algn="ctr">
            <a:solidFill>
              <a:srgbClr val="000000"/>
            </a:solidFill>
            <a:prstDash val="solid"/>
            <a:round/>
          </a:ln>
          <a:effectLst/>
        </c:spPr>
        <c:txPr>
          <a:bodyPr rot="-270000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21851528"/>
        <c:crosses val="autoZero"/>
        <c:auto val="0"/>
        <c:lblAlgn val="ctr"/>
        <c:lblOffset val="100"/>
        <c:tickLblSkip val="1"/>
        <c:tickMarkSkip val="1"/>
        <c:noMultiLvlLbl val="0"/>
      </c:catAx>
      <c:valAx>
        <c:axId val="-2121851528"/>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 SA IDRS participants</a:t>
                </a:r>
              </a:p>
            </c:rich>
          </c:tx>
          <c:layout>
            <c:manualLayout>
              <c:xMode val="edge"/>
              <c:yMode val="edge"/>
              <c:x val="3.9960375363064064E-3"/>
              <c:y val="0.10659968045163366"/>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21854680"/>
        <c:crosses val="autoZero"/>
        <c:crossBetween val="between"/>
        <c:majorUnit val="10"/>
      </c:valAx>
      <c:catAx>
        <c:axId val="-2121844968"/>
        <c:scaling>
          <c:orientation val="minMax"/>
        </c:scaling>
        <c:delete val="1"/>
        <c:axPos val="b"/>
        <c:numFmt formatCode="General" sourceLinked="1"/>
        <c:majorTickMark val="out"/>
        <c:minorTickMark val="none"/>
        <c:tickLblPos val="none"/>
        <c:crossAx val="-2121842008"/>
        <c:crosses val="autoZero"/>
        <c:auto val="0"/>
        <c:lblAlgn val="ctr"/>
        <c:lblOffset val="100"/>
        <c:noMultiLvlLbl val="0"/>
      </c:catAx>
      <c:valAx>
        <c:axId val="-2121842008"/>
        <c:scaling>
          <c:orientation val="minMax"/>
          <c:max val="25"/>
        </c:scaling>
        <c:delete val="0"/>
        <c:axPos val="r"/>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Median days</a:t>
                </a:r>
              </a:p>
            </c:rich>
          </c:tx>
          <c:layout>
            <c:manualLayout>
              <c:xMode val="edge"/>
              <c:yMode val="edge"/>
              <c:x val="0.96856238582851639"/>
              <c:y val="0.23677006557161168"/>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21844968"/>
        <c:crosses val="max"/>
        <c:crossBetween val="between"/>
      </c:valAx>
      <c:spPr>
        <a:noFill/>
        <a:ln w="25399">
          <a:noFill/>
        </a:ln>
        <a:effectLst/>
      </c:spPr>
    </c:plotArea>
    <c:legend>
      <c:legendPos val="b"/>
      <c:layout>
        <c:manualLayout>
          <c:xMode val="edge"/>
          <c:yMode val="edge"/>
          <c:x val="0.1015713136677769"/>
          <c:y val="0.85143627879848349"/>
          <c:w val="0.80758002690390496"/>
          <c:h val="0.14856372120151648"/>
        </c:manualLayout>
      </c:layout>
      <c:overlay val="0"/>
      <c:spPr>
        <a:solidFill>
          <a:srgbClr val="FFFFFF"/>
        </a:solidFill>
        <a:ln w="3175">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legend>
    <c:plotVisOnly val="1"/>
    <c:dispBlanksAs val="gap"/>
    <c:showDLblsOverMax val="0"/>
  </c:chart>
  <c:spPr>
    <a:noFill/>
    <a:ln w="6350" cap="flat" cmpd="sng" algn="ctr">
      <a:noFill/>
      <a:prstDash val="solid"/>
      <a:round/>
    </a:ln>
    <a:effectLst/>
  </c:spPr>
  <c:txPr>
    <a:bodyPr/>
    <a:lstStyle/>
    <a:p>
      <a:pPr>
        <a:defRPr sz="1600" b="0" i="0" u="none" strike="noStrike" baseline="0">
          <a:solidFill>
            <a:srgbClr val="000000"/>
          </a:solidFill>
          <a:latin typeface="+mn-lt"/>
          <a:ea typeface="Calibri"/>
          <a:cs typeface="Arial" panose="020B0604020202020204" pitchFamily="34" charset="0"/>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0991294249653798E-2"/>
          <c:y val="6.8369576546613978E-2"/>
          <c:w val="0.83538308832472197"/>
          <c:h val="0.7382533140036196"/>
        </c:manualLayout>
      </c:layout>
      <c:barChart>
        <c:barDir val="col"/>
        <c:grouping val="clustered"/>
        <c:varyColors val="0"/>
        <c:ser>
          <c:idx val="1"/>
          <c:order val="0"/>
          <c:tx>
            <c:strRef>
              <c:f>Sheet1!$A$2</c:f>
              <c:strCache>
                <c:ptCount val="1"/>
                <c:pt idx="0">
                  <c:v>% Any Use</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0"/>
              <c:layout>
                <c:manualLayout>
                  <c:x val="-1.2077294685990559E-3"/>
                  <c:y val="1.92302256750263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2E5-4F70-BDB1-12795B94234F}"/>
                </c:ext>
              </c:extLst>
            </c:dLbl>
            <c:spPr>
              <a:noFill/>
              <a:ln>
                <a:noFill/>
              </a:ln>
              <a:effectLst/>
            </c:spPr>
            <c:txPr>
              <a:bodyPr wrap="square" lIns="38100" tIns="19050" rIns="38100" bIns="19050" anchor="ctr">
                <a:spAutoFit/>
              </a:bodyPr>
              <a:lstStyle/>
              <a:p>
                <a:pPr>
                  <a:defRPr sz="1100"/>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numRef>
              <c:f>Sheet1!$B$1:$G$1</c:f>
              <c:numCache>
                <c:formatCode>General</c:formatCode>
                <c:ptCount val="6"/>
                <c:pt idx="0">
                  <c:v>2013</c:v>
                </c:pt>
                <c:pt idx="1">
                  <c:v>2014</c:v>
                </c:pt>
                <c:pt idx="2">
                  <c:v>2015</c:v>
                </c:pt>
                <c:pt idx="3">
                  <c:v>2016</c:v>
                </c:pt>
                <c:pt idx="4">
                  <c:v>2017</c:v>
                </c:pt>
                <c:pt idx="5">
                  <c:v>2018</c:v>
                </c:pt>
              </c:numCache>
            </c:numRef>
          </c:cat>
          <c:val>
            <c:numRef>
              <c:f>Sheet1!$B$2:$G$2</c:f>
              <c:numCache>
                <c:formatCode>General</c:formatCode>
                <c:ptCount val="6"/>
                <c:pt idx="0">
                  <c:v>8</c:v>
                </c:pt>
                <c:pt idx="1">
                  <c:v>3</c:v>
                </c:pt>
                <c:pt idx="2">
                  <c:v>7</c:v>
                </c:pt>
                <c:pt idx="3">
                  <c:v>9</c:v>
                </c:pt>
                <c:pt idx="4">
                  <c:v>5</c:v>
                </c:pt>
                <c:pt idx="5">
                  <c:v>4</c:v>
                </c:pt>
              </c:numCache>
            </c:numRef>
          </c:val>
          <c:extLst>
            <c:ext xmlns:c16="http://schemas.microsoft.com/office/drawing/2014/chart" uri="{C3380CC4-5D6E-409C-BE32-E72D297353CC}">
              <c16:uniqueId val="{00000006-C2E5-4F70-BDB1-12795B94234F}"/>
            </c:ext>
          </c:extLst>
        </c:ser>
        <c:ser>
          <c:idx val="2"/>
          <c:order val="2"/>
          <c:tx>
            <c:strRef>
              <c:f>Sheet1!$A$4</c:f>
              <c:strCache>
                <c:ptCount val="1"/>
                <c:pt idx="0">
                  <c:v>% Non-Prescribed Use</c:v>
                </c:pt>
              </c:strCache>
            </c:strRef>
          </c:tx>
          <c:invertIfNegative val="0"/>
          <c:cat>
            <c:numRef>
              <c:f>Sheet1!$B$1:$G$1</c:f>
              <c:numCache>
                <c:formatCode>General</c:formatCode>
                <c:ptCount val="6"/>
                <c:pt idx="0">
                  <c:v>2013</c:v>
                </c:pt>
                <c:pt idx="1">
                  <c:v>2014</c:v>
                </c:pt>
                <c:pt idx="2">
                  <c:v>2015</c:v>
                </c:pt>
                <c:pt idx="3">
                  <c:v>2016</c:v>
                </c:pt>
                <c:pt idx="4">
                  <c:v>2017</c:v>
                </c:pt>
                <c:pt idx="5">
                  <c:v>2018</c:v>
                </c:pt>
              </c:numCache>
            </c:numRef>
          </c:cat>
          <c:val>
            <c:numRef>
              <c:f>Sheet1!$B$4:$G$4</c:f>
              <c:numCache>
                <c:formatCode>General</c:formatCode>
                <c:ptCount val="6"/>
                <c:pt idx="5">
                  <c:v>3</c:v>
                </c:pt>
              </c:numCache>
            </c:numRef>
          </c:val>
          <c:extLst>
            <c:ext xmlns:c16="http://schemas.microsoft.com/office/drawing/2014/chart" uri="{C3380CC4-5D6E-409C-BE32-E72D297353CC}">
              <c16:uniqueId val="{00000007-C2E5-4F70-BDB1-12795B94234F}"/>
            </c:ext>
          </c:extLst>
        </c:ser>
        <c:dLbls>
          <c:showLegendKey val="0"/>
          <c:showVal val="0"/>
          <c:showCatName val="0"/>
          <c:showSerName val="0"/>
          <c:showPercent val="0"/>
          <c:showBubbleSize val="0"/>
        </c:dLbls>
        <c:gapWidth val="150"/>
        <c:axId val="-2100127656"/>
        <c:axId val="-2100124504"/>
      </c:barChart>
      <c:lineChart>
        <c:grouping val="standard"/>
        <c:varyColors val="0"/>
        <c:ser>
          <c:idx val="0"/>
          <c:order val="1"/>
          <c:tx>
            <c:strRef>
              <c:f>Sheet1!$A$3</c:f>
              <c:strCache>
                <c:ptCount val="1"/>
                <c:pt idx="0">
                  <c:v>Median days</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pPr>
              <a:solidFill>
                <a:schemeClr val="accent1"/>
              </a:solidFill>
              <a:ln w="6350" cap="flat" cmpd="sng" algn="ctr">
                <a:solidFill>
                  <a:schemeClr val="accent1"/>
                </a:solidFill>
                <a:prstDash val="solid"/>
                <a:round/>
              </a:ln>
              <a:effectLst>
                <a:outerShdw blurRad="50800" dist="38100" dir="2700000" algn="tl" rotWithShape="0">
                  <a:prstClr val="black">
                    <a:alpha val="40000"/>
                  </a:prstClr>
                </a:outerShdw>
              </a:effectLst>
            </c:spPr>
          </c:marker>
          <c:dPt>
            <c:idx val="2"/>
            <c:marker>
              <c:symbol val="diamond"/>
              <c:size val="6"/>
            </c:marker>
            <c:bubble3D val="0"/>
            <c:extLst>
              <c:ext xmlns:c16="http://schemas.microsoft.com/office/drawing/2014/chart" uri="{C3380CC4-5D6E-409C-BE32-E72D297353CC}">
                <c16:uniqueId val="{00000009-C2E5-4F70-BDB1-12795B94234F}"/>
              </c:ext>
            </c:extLst>
          </c:dPt>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85F-4A28-AC4A-AA9454EBD1A1}"/>
                </c:ext>
              </c:extLst>
            </c:dLbl>
            <c:dLbl>
              <c:idx val="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C2E5-4F70-BDB1-12795B94234F}"/>
                </c:ext>
              </c:extLst>
            </c:dLbl>
            <c:dLbl>
              <c:idx val="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C2E5-4F70-BDB1-12795B94234F}"/>
                </c:ext>
              </c:extLst>
            </c:dLbl>
            <c:spPr>
              <a:noFill/>
              <a:ln>
                <a:noFill/>
              </a:ln>
              <a:effectLst/>
            </c:spPr>
            <c:txPr>
              <a:bodyPr wrap="square" lIns="38100" tIns="19050" rIns="38100" bIns="19050" anchor="ctr">
                <a:spAutoFit/>
              </a:bodyPr>
              <a:lstStyle/>
              <a:p>
                <a:pPr>
                  <a:defRPr sz="1100"/>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ext>
            </c:extLst>
          </c:dLbls>
          <c:cat>
            <c:numRef>
              <c:f>Sheet1!$B$1:$G$1</c:f>
              <c:numCache>
                <c:formatCode>General</c:formatCode>
                <c:ptCount val="6"/>
                <c:pt idx="0">
                  <c:v>2013</c:v>
                </c:pt>
                <c:pt idx="1">
                  <c:v>2014</c:v>
                </c:pt>
                <c:pt idx="2">
                  <c:v>2015</c:v>
                </c:pt>
                <c:pt idx="3">
                  <c:v>2016</c:v>
                </c:pt>
                <c:pt idx="4">
                  <c:v>2017</c:v>
                </c:pt>
                <c:pt idx="5">
                  <c:v>2018</c:v>
                </c:pt>
              </c:numCache>
            </c:numRef>
          </c:cat>
          <c:val>
            <c:numRef>
              <c:f>Sheet1!$B$3:$G$3</c:f>
              <c:numCache>
                <c:formatCode>General</c:formatCode>
                <c:ptCount val="6"/>
                <c:pt idx="0">
                  <c:v>3</c:v>
                </c:pt>
                <c:pt idx="1">
                  <c:v>3</c:v>
                </c:pt>
                <c:pt idx="2">
                  <c:v>1</c:v>
                </c:pt>
                <c:pt idx="3">
                  <c:v>2</c:v>
                </c:pt>
                <c:pt idx="4">
                  <c:v>6</c:v>
                </c:pt>
                <c:pt idx="5">
                  <c:v>7</c:v>
                </c:pt>
              </c:numCache>
            </c:numRef>
          </c:val>
          <c:smooth val="0"/>
          <c:extLst>
            <c:ext xmlns:c16="http://schemas.microsoft.com/office/drawing/2014/chart" uri="{C3380CC4-5D6E-409C-BE32-E72D297353CC}">
              <c16:uniqueId val="{0000000F-C2E5-4F70-BDB1-12795B94234F}"/>
            </c:ext>
          </c:extLst>
        </c:ser>
        <c:dLbls>
          <c:showLegendKey val="0"/>
          <c:showVal val="1"/>
          <c:showCatName val="0"/>
          <c:showSerName val="0"/>
          <c:showPercent val="0"/>
          <c:showBubbleSize val="0"/>
        </c:dLbls>
        <c:marker val="1"/>
        <c:smooth val="0"/>
        <c:axId val="-2100117944"/>
        <c:axId val="-2100114984"/>
      </c:lineChart>
      <c:catAx>
        <c:axId val="-2100127656"/>
        <c:scaling>
          <c:orientation val="minMax"/>
        </c:scaling>
        <c:delete val="0"/>
        <c:axPos val="b"/>
        <c:numFmt formatCode="General" sourceLinked="1"/>
        <c:majorTickMark val="cross"/>
        <c:minorTickMark val="none"/>
        <c:tickLblPos val="nextTo"/>
        <c:spPr>
          <a:noFill/>
          <a:ln w="3175" cap="flat" cmpd="sng" algn="ctr">
            <a:solidFill>
              <a:srgbClr val="000000"/>
            </a:solidFill>
            <a:prstDash val="solid"/>
            <a:round/>
          </a:ln>
          <a:effectLst/>
        </c:spPr>
        <c:txPr>
          <a:bodyPr rot="0"/>
          <a:lstStyle/>
          <a:p>
            <a:pPr>
              <a:defRPr/>
            </a:pPr>
            <a:endParaRPr lang="en-US"/>
          </a:p>
        </c:txPr>
        <c:crossAx val="-2100124504"/>
        <c:crosses val="autoZero"/>
        <c:auto val="0"/>
        <c:lblAlgn val="ctr"/>
        <c:lblOffset val="100"/>
        <c:tickLblSkip val="1"/>
        <c:tickMarkSkip val="1"/>
        <c:noMultiLvlLbl val="0"/>
      </c:catAx>
      <c:valAx>
        <c:axId val="-2100124504"/>
        <c:scaling>
          <c:orientation val="minMax"/>
          <c:max val="100"/>
        </c:scaling>
        <c:delete val="0"/>
        <c:axPos val="l"/>
        <c:title>
          <c:tx>
            <c:rich>
              <a:bodyPr rot="-5400000" vert="horz"/>
              <a:lstStyle/>
              <a:p>
                <a:pPr>
                  <a:defRPr b="1"/>
                </a:pPr>
                <a:r>
                  <a:rPr lang="en-AU" b="1" dirty="0"/>
                  <a:t>% SA IDRS participants</a:t>
                </a:r>
              </a:p>
            </c:rich>
          </c:tx>
          <c:layout>
            <c:manualLayout>
              <c:xMode val="edge"/>
              <c:yMode val="edge"/>
              <c:x val="7.8454867054661651E-3"/>
              <c:y val="0.14842128921079323"/>
            </c:manualLayout>
          </c:layout>
          <c:overlay val="0"/>
          <c:spPr>
            <a:noFill/>
            <a:ln w="25399">
              <a:noFill/>
            </a:ln>
            <a:effectLst/>
          </c:spPr>
        </c:title>
        <c:numFmt formatCode="General" sourceLinked="1"/>
        <c:majorTickMark val="cross"/>
        <c:minorTickMark val="none"/>
        <c:tickLblPos val="nextTo"/>
        <c:spPr>
          <a:noFill/>
          <a:ln w="3175" cap="flat" cmpd="sng" algn="ctr">
            <a:solidFill>
              <a:srgbClr val="000000"/>
            </a:solidFill>
            <a:prstDash val="solid"/>
            <a:round/>
          </a:ln>
          <a:effectLst/>
        </c:spPr>
        <c:txPr>
          <a:bodyPr rot="0"/>
          <a:lstStyle/>
          <a:p>
            <a:pPr>
              <a:defRPr/>
            </a:pPr>
            <a:endParaRPr lang="en-US"/>
          </a:p>
        </c:txPr>
        <c:crossAx val="-2100127656"/>
        <c:crosses val="autoZero"/>
        <c:crossBetween val="between"/>
        <c:majorUnit val="10"/>
      </c:valAx>
      <c:catAx>
        <c:axId val="-2100117944"/>
        <c:scaling>
          <c:orientation val="minMax"/>
        </c:scaling>
        <c:delete val="1"/>
        <c:axPos val="b"/>
        <c:numFmt formatCode="General" sourceLinked="1"/>
        <c:majorTickMark val="out"/>
        <c:minorTickMark val="none"/>
        <c:tickLblPos val="none"/>
        <c:crossAx val="-2100114984"/>
        <c:crosses val="autoZero"/>
        <c:auto val="0"/>
        <c:lblAlgn val="ctr"/>
        <c:lblOffset val="100"/>
        <c:noMultiLvlLbl val="0"/>
      </c:catAx>
      <c:valAx>
        <c:axId val="-2100114984"/>
        <c:scaling>
          <c:orientation val="minMax"/>
          <c:max val="20"/>
        </c:scaling>
        <c:delete val="0"/>
        <c:axPos val="r"/>
        <c:title>
          <c:tx>
            <c:rich>
              <a:bodyPr rot="-5400000" vert="horz"/>
              <a:lstStyle/>
              <a:p>
                <a:pPr>
                  <a:defRPr b="1"/>
                </a:pPr>
                <a:r>
                  <a:rPr lang="en-AU" b="1" dirty="0"/>
                  <a:t>Median days</a:t>
                </a:r>
              </a:p>
            </c:rich>
          </c:tx>
          <c:layout>
            <c:manualLayout>
              <c:xMode val="edge"/>
              <c:yMode val="edge"/>
              <c:x val="0.97080498934570392"/>
              <c:y val="0.24527199243558956"/>
            </c:manualLayout>
          </c:layout>
          <c:overlay val="0"/>
          <c:spPr>
            <a:noFill/>
            <a:ln w="25399">
              <a:noFill/>
            </a:ln>
            <a:effectLst/>
          </c:spPr>
        </c:title>
        <c:numFmt formatCode="General" sourceLinked="1"/>
        <c:majorTickMark val="cross"/>
        <c:minorTickMark val="none"/>
        <c:tickLblPos val="nextTo"/>
        <c:spPr>
          <a:noFill/>
          <a:ln w="3175" cap="flat" cmpd="sng" algn="ctr">
            <a:solidFill>
              <a:srgbClr val="000000"/>
            </a:solidFill>
            <a:prstDash val="solid"/>
            <a:round/>
          </a:ln>
          <a:effectLst/>
        </c:spPr>
        <c:txPr>
          <a:bodyPr rot="0"/>
          <a:lstStyle/>
          <a:p>
            <a:pPr>
              <a:defRPr/>
            </a:pPr>
            <a:endParaRPr lang="en-US"/>
          </a:p>
        </c:txPr>
        <c:crossAx val="-2100117944"/>
        <c:crosses val="max"/>
        <c:crossBetween val="between"/>
        <c:majorUnit val="10"/>
      </c:valAx>
      <c:spPr>
        <a:noFill/>
        <a:ln w="25399">
          <a:noFill/>
        </a:ln>
        <a:effectLst/>
      </c:spPr>
    </c:plotArea>
    <c:legend>
      <c:legendPos val="b"/>
      <c:layout>
        <c:manualLayout>
          <c:xMode val="edge"/>
          <c:yMode val="edge"/>
          <c:x val="0.19643824413252695"/>
          <c:y val="0.92615971888539417"/>
          <c:w val="0.63366460147500392"/>
          <c:h val="7.2523647050225223E-2"/>
        </c:manualLayout>
      </c:layout>
      <c:overlay val="0"/>
      <c:spPr>
        <a:solidFill>
          <a:srgbClr val="FFFFFF"/>
        </a:solidFill>
        <a:ln w="3175">
          <a:noFill/>
          <a:prstDash val="solid"/>
        </a:ln>
        <a:effectLst/>
      </c:spPr>
      <c:txPr>
        <a:bodyPr rot="0" vert="horz"/>
        <a:lstStyle/>
        <a:p>
          <a:pPr>
            <a:defRPr/>
          </a:pPr>
          <a:endParaRPr lang="en-US"/>
        </a:p>
      </c:txPr>
    </c:legend>
    <c:plotVisOnly val="1"/>
    <c:dispBlanksAs val="gap"/>
    <c:showDLblsOverMax val="0"/>
  </c:chart>
  <c:spPr>
    <a:noFill/>
    <a:ln w="6350" cap="flat" cmpd="sng" algn="ctr">
      <a:noFill/>
      <a:prstDash val="solid"/>
      <a:round/>
    </a:ln>
    <a:effectLst/>
  </c:spPr>
  <c:txPr>
    <a:bodyPr/>
    <a:lstStyle/>
    <a:p>
      <a:pPr>
        <a:defRPr sz="1600" b="0" i="0" u="none" strike="noStrike" baseline="0">
          <a:solidFill>
            <a:srgbClr val="000000"/>
          </a:solidFill>
          <a:latin typeface="+mn-lt"/>
          <a:ea typeface="Calibri"/>
          <a:cs typeface="Arial" panose="020B0604020202020204" pitchFamily="34" charset="0"/>
        </a:defRPr>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3583843686205903E-2"/>
          <c:y val="6.8469270477653513E-2"/>
          <c:w val="0.84772252653200941"/>
          <c:h val="0.6806327482311999"/>
        </c:manualLayout>
      </c:layout>
      <c:barChart>
        <c:barDir val="col"/>
        <c:grouping val="clustered"/>
        <c:varyColors val="0"/>
        <c:ser>
          <c:idx val="1"/>
          <c:order val="0"/>
          <c:tx>
            <c:strRef>
              <c:f>Sheet1!$A$2</c:f>
              <c:strCache>
                <c:ptCount val="1"/>
                <c:pt idx="0">
                  <c:v>% Any Use</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4-494A-427E-A170-762C46E1C2E5}"/>
                </c:ext>
              </c:extLst>
            </c:dLbl>
            <c:dLbl>
              <c:idx val="1"/>
              <c:delete val="1"/>
              <c:extLst>
                <c:ext xmlns:c15="http://schemas.microsoft.com/office/drawing/2012/chart" uri="{CE6537A1-D6FC-4f65-9D91-7224C49458BB}"/>
                <c:ext xmlns:c16="http://schemas.microsoft.com/office/drawing/2014/chart" uri="{C3380CC4-5D6E-409C-BE32-E72D297353CC}">
                  <c16:uniqueId val="{00000003-494A-427E-A170-762C46E1C2E5}"/>
                </c:ext>
              </c:extLst>
            </c:dLbl>
            <c:dLbl>
              <c:idx val="2"/>
              <c:delete val="1"/>
              <c:extLst>
                <c:ext xmlns:c15="http://schemas.microsoft.com/office/drawing/2012/chart" uri="{CE6537A1-D6FC-4f65-9D91-7224C49458BB}"/>
                <c:ext xmlns:c16="http://schemas.microsoft.com/office/drawing/2014/chart" uri="{C3380CC4-5D6E-409C-BE32-E72D297353CC}">
                  <c16:uniqueId val="{00000002-494A-427E-A170-762C46E1C2E5}"/>
                </c:ext>
              </c:extLst>
            </c:dLbl>
            <c:dLbl>
              <c:idx val="3"/>
              <c:delete val="1"/>
              <c:extLst>
                <c:ext xmlns:c15="http://schemas.microsoft.com/office/drawing/2012/chart" uri="{CE6537A1-D6FC-4f65-9D91-7224C49458BB}"/>
                <c:ext xmlns:c16="http://schemas.microsoft.com/office/drawing/2014/chart" uri="{C3380CC4-5D6E-409C-BE32-E72D297353CC}">
                  <c16:uniqueId val="{00000001-494A-427E-A170-762C46E1C2E5}"/>
                </c:ext>
              </c:extLst>
            </c:dLbl>
            <c:dLbl>
              <c:idx val="5"/>
              <c:delete val="1"/>
              <c:extLst>
                <c:ext xmlns:c15="http://schemas.microsoft.com/office/drawing/2012/chart" uri="{CE6537A1-D6FC-4f65-9D91-7224C49458BB}"/>
                <c:ext xmlns:c16="http://schemas.microsoft.com/office/drawing/2014/chart" uri="{C3380CC4-5D6E-409C-BE32-E72D297353CC}">
                  <c16:uniqueId val="{00000000-494A-427E-A170-762C46E1C2E5}"/>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Sheet1!$B$1:$G$1</c:f>
              <c:numCache>
                <c:formatCode>General</c:formatCode>
                <c:ptCount val="6"/>
                <c:pt idx="0">
                  <c:v>2013</c:v>
                </c:pt>
                <c:pt idx="1">
                  <c:v>2014</c:v>
                </c:pt>
                <c:pt idx="2">
                  <c:v>2015</c:v>
                </c:pt>
                <c:pt idx="3">
                  <c:v>2016</c:v>
                </c:pt>
                <c:pt idx="4">
                  <c:v>2017</c:v>
                </c:pt>
                <c:pt idx="5">
                  <c:v>2018</c:v>
                </c:pt>
              </c:numCache>
            </c:numRef>
          </c:cat>
          <c:val>
            <c:numRef>
              <c:f>Sheet1!$B$2:$G$2</c:f>
              <c:numCache>
                <c:formatCode>General</c:formatCode>
                <c:ptCount val="6"/>
                <c:pt idx="0">
                  <c:v>3</c:v>
                </c:pt>
                <c:pt idx="1">
                  <c:v>14</c:v>
                </c:pt>
                <c:pt idx="2">
                  <c:v>20</c:v>
                </c:pt>
                <c:pt idx="3">
                  <c:v>29</c:v>
                </c:pt>
                <c:pt idx="4">
                  <c:v>16</c:v>
                </c:pt>
                <c:pt idx="5">
                  <c:v>4</c:v>
                </c:pt>
              </c:numCache>
            </c:numRef>
          </c:val>
          <c:extLst>
            <c:ext xmlns:c16="http://schemas.microsoft.com/office/drawing/2014/chart" uri="{C3380CC4-5D6E-409C-BE32-E72D297353CC}">
              <c16:uniqueId val="{00000006-68E8-4D43-90D8-20751C6E2DAB}"/>
            </c:ext>
          </c:extLst>
        </c:ser>
        <c:dLbls>
          <c:showLegendKey val="0"/>
          <c:showVal val="1"/>
          <c:showCatName val="0"/>
          <c:showSerName val="0"/>
          <c:showPercent val="0"/>
          <c:showBubbleSize val="0"/>
        </c:dLbls>
        <c:gapWidth val="150"/>
        <c:axId val="-2100127656"/>
        <c:axId val="-2100124504"/>
      </c:barChart>
      <c:lineChart>
        <c:grouping val="standard"/>
        <c:varyColors val="0"/>
        <c:ser>
          <c:idx val="0"/>
          <c:order val="1"/>
          <c:tx>
            <c:strRef>
              <c:f>Sheet1!$A$3</c:f>
              <c:strCache>
                <c:ptCount val="1"/>
                <c:pt idx="0">
                  <c:v>Median days</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diamond"/>
            <c:size val="6"/>
            <c:spPr>
              <a:solidFill>
                <a:schemeClr val="accent1"/>
              </a:solidFill>
              <a:ln w="6350" cap="flat" cmpd="sng" algn="ctr">
                <a:solidFill>
                  <a:schemeClr val="accent1"/>
                </a:solidFill>
                <a:prstDash val="solid"/>
                <a:round/>
              </a:ln>
              <a:effectLst>
                <a:outerShdw blurRad="50800" dist="38100" dir="2700000" algn="tl" rotWithShape="0">
                  <a:prstClr val="black">
                    <a:alpha val="40000"/>
                  </a:prstClr>
                </a:outerShdw>
              </a:effectLst>
            </c:spPr>
          </c:marker>
          <c:dLbls>
            <c:dLbl>
              <c:idx val="4"/>
              <c:layout>
                <c:manualLayout>
                  <c:x val="-1.0869565217391393E-2"/>
                  <c:y val="-4.45115097705594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8E8-4D43-90D8-20751C6E2DA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mn-lt"/>
                    <a:ea typeface="Calibri"/>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Sheet1!$B$1:$G$1</c:f>
              <c:numCache>
                <c:formatCode>General</c:formatCode>
                <c:ptCount val="6"/>
                <c:pt idx="0">
                  <c:v>2013</c:v>
                </c:pt>
                <c:pt idx="1">
                  <c:v>2014</c:v>
                </c:pt>
                <c:pt idx="2">
                  <c:v>2015</c:v>
                </c:pt>
                <c:pt idx="3">
                  <c:v>2016</c:v>
                </c:pt>
                <c:pt idx="4">
                  <c:v>2017</c:v>
                </c:pt>
                <c:pt idx="5">
                  <c:v>2018</c:v>
                </c:pt>
              </c:numCache>
            </c:numRef>
          </c:cat>
          <c:val>
            <c:numRef>
              <c:f>Sheet1!$B$3:$G$3</c:f>
              <c:numCache>
                <c:formatCode>General</c:formatCode>
                <c:ptCount val="6"/>
                <c:pt idx="0">
                  <c:v>6</c:v>
                </c:pt>
                <c:pt idx="1">
                  <c:v>24</c:v>
                </c:pt>
                <c:pt idx="2">
                  <c:v>9</c:v>
                </c:pt>
                <c:pt idx="3">
                  <c:v>10</c:v>
                </c:pt>
                <c:pt idx="4">
                  <c:v>9</c:v>
                </c:pt>
                <c:pt idx="5">
                  <c:v>4</c:v>
                </c:pt>
              </c:numCache>
            </c:numRef>
          </c:val>
          <c:smooth val="0"/>
          <c:extLst>
            <c:ext xmlns:c16="http://schemas.microsoft.com/office/drawing/2014/chart" uri="{C3380CC4-5D6E-409C-BE32-E72D297353CC}">
              <c16:uniqueId val="{0000000A-68E8-4D43-90D8-20751C6E2DAB}"/>
            </c:ext>
          </c:extLst>
        </c:ser>
        <c:dLbls>
          <c:showLegendKey val="0"/>
          <c:showVal val="1"/>
          <c:showCatName val="0"/>
          <c:showSerName val="0"/>
          <c:showPercent val="0"/>
          <c:showBubbleSize val="0"/>
        </c:dLbls>
        <c:marker val="1"/>
        <c:smooth val="0"/>
        <c:axId val="-2100117944"/>
        <c:axId val="-2100114984"/>
      </c:lineChart>
      <c:catAx>
        <c:axId val="-2100127656"/>
        <c:scaling>
          <c:orientation val="minMax"/>
        </c:scaling>
        <c:delete val="0"/>
        <c:axPos val="b"/>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00124504"/>
        <c:crosses val="autoZero"/>
        <c:auto val="0"/>
        <c:lblAlgn val="ctr"/>
        <c:lblOffset val="100"/>
        <c:tickLblSkip val="1"/>
        <c:tickMarkSkip val="1"/>
        <c:noMultiLvlLbl val="0"/>
      </c:catAx>
      <c:valAx>
        <c:axId val="-2100124504"/>
        <c:scaling>
          <c:orientation val="minMax"/>
          <c:max val="5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 SA IDRS participants</a:t>
                </a:r>
              </a:p>
            </c:rich>
          </c:tx>
          <c:layout>
            <c:manualLayout>
              <c:xMode val="edge"/>
              <c:yMode val="edge"/>
              <c:x val="1.4024782228308419E-2"/>
              <c:y val="0.1757870327807993"/>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00127656"/>
        <c:crosses val="autoZero"/>
        <c:crossBetween val="between"/>
        <c:majorUnit val="10"/>
      </c:valAx>
      <c:catAx>
        <c:axId val="-2100117944"/>
        <c:scaling>
          <c:orientation val="minMax"/>
        </c:scaling>
        <c:delete val="1"/>
        <c:axPos val="b"/>
        <c:numFmt formatCode="General" sourceLinked="1"/>
        <c:majorTickMark val="out"/>
        <c:minorTickMark val="none"/>
        <c:tickLblPos val="none"/>
        <c:crossAx val="-2100114984"/>
        <c:crosses val="autoZero"/>
        <c:auto val="0"/>
        <c:lblAlgn val="ctr"/>
        <c:lblOffset val="100"/>
        <c:noMultiLvlLbl val="0"/>
      </c:catAx>
      <c:valAx>
        <c:axId val="-2100114984"/>
        <c:scaling>
          <c:orientation val="minMax"/>
          <c:max val="90"/>
        </c:scaling>
        <c:delete val="0"/>
        <c:axPos val="r"/>
        <c:title>
          <c:tx>
            <c:rich>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r>
                  <a:rPr lang="en-AU" b="1" dirty="0"/>
                  <a:t>Median days</a:t>
                </a:r>
              </a:p>
            </c:rich>
          </c:tx>
          <c:layout>
            <c:manualLayout>
              <c:xMode val="edge"/>
              <c:yMode val="edge"/>
              <c:x val="0.97080498934570392"/>
              <c:y val="0.25802438350891582"/>
            </c:manualLayout>
          </c:layout>
          <c:overlay val="0"/>
          <c:spPr>
            <a:noFill/>
            <a:ln w="25399">
              <a:noFill/>
            </a:ln>
            <a:effectLst/>
          </c:spPr>
          <c:txPr>
            <a:bodyPr rot="-5400000" spcFirstLastPara="1" vertOverflow="ellipsis" vert="horz" wrap="square" anchor="ctr" anchorCtr="1"/>
            <a:lstStyle/>
            <a:p>
              <a:pPr>
                <a:defRPr sz="1600" b="1" i="0" u="none" strike="noStrike" kern="1200" baseline="0">
                  <a:solidFill>
                    <a:srgbClr val="000000"/>
                  </a:solidFill>
                  <a:latin typeface="+mn-lt"/>
                  <a:ea typeface="Calibri"/>
                  <a:cs typeface="Arial" panose="020B0604020202020204" pitchFamily="34" charset="0"/>
                </a:defRPr>
              </a:pPr>
              <a:endParaRPr lang="en-US"/>
            </a:p>
          </c:txPr>
        </c:title>
        <c:numFmt formatCode="General" sourceLinked="1"/>
        <c:majorTickMark val="cross"/>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crossAx val="-2100117944"/>
        <c:crosses val="max"/>
        <c:crossBetween val="between"/>
      </c:valAx>
      <c:spPr>
        <a:noFill/>
        <a:ln w="25399">
          <a:noFill/>
        </a:ln>
        <a:effectLst/>
      </c:spPr>
    </c:plotArea>
    <c:legend>
      <c:legendPos val="b"/>
      <c:layout>
        <c:manualLayout>
          <c:xMode val="edge"/>
          <c:yMode val="edge"/>
          <c:x val="0.24433841150290997"/>
          <c:y val="0.88003838073004825"/>
          <c:w val="0.55219020287088927"/>
          <c:h val="0.100840336134449"/>
        </c:manualLayout>
      </c:layout>
      <c:overlay val="0"/>
      <c:spPr>
        <a:solidFill>
          <a:srgbClr val="FFFFFF"/>
        </a:solidFill>
        <a:ln w="3175">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mn-lt"/>
              <a:ea typeface="Calibri"/>
              <a:cs typeface="Arial" panose="020B0604020202020204" pitchFamily="34" charset="0"/>
            </a:defRPr>
          </a:pPr>
          <a:endParaRPr lang="en-US"/>
        </a:p>
      </c:txPr>
    </c:legend>
    <c:plotVisOnly val="1"/>
    <c:dispBlanksAs val="gap"/>
    <c:showDLblsOverMax val="0"/>
  </c:chart>
  <c:spPr>
    <a:noFill/>
    <a:ln w="6350" cap="flat" cmpd="sng" algn="ctr">
      <a:noFill/>
      <a:prstDash val="solid"/>
      <a:round/>
    </a:ln>
    <a:effectLst/>
  </c:spPr>
  <c:txPr>
    <a:bodyPr/>
    <a:lstStyle/>
    <a:p>
      <a:pPr>
        <a:defRPr sz="1600" b="0" i="0" u="none" strike="noStrike" baseline="0">
          <a:solidFill>
            <a:srgbClr val="000000"/>
          </a:solidFill>
          <a:latin typeface="+mn-lt"/>
          <a:ea typeface="Calibri"/>
          <a:cs typeface="Arial" panose="020B0604020202020204" pitchFamily="34" charset="0"/>
        </a:defRPr>
      </a:pPr>
      <a:endParaRPr lang="en-US"/>
    </a:p>
  </c:txPr>
  <c:externalData r:id="rId4">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2307991415602905E-2"/>
          <c:y val="4.1666666666666699E-2"/>
          <c:w val="0.886799321025043"/>
          <c:h val="0.58196162353807024"/>
        </c:manualLayout>
      </c:layout>
      <c:lineChart>
        <c:grouping val="standard"/>
        <c:varyColors val="0"/>
        <c:ser>
          <c:idx val="0"/>
          <c:order val="0"/>
          <c:tx>
            <c:strRef>
              <c:f>Sheet1!$B$1</c:f>
              <c:strCache>
                <c:ptCount val="1"/>
                <c:pt idx="0">
                  <c:v>Benzodiazepines</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diamond"/>
            <c:size val="6"/>
            <c:spPr>
              <a:solidFill>
                <a:schemeClr val="accent1"/>
              </a:solidFill>
              <a:ln w="6350" cap="flat" cmpd="sng" algn="ctr">
                <a:solidFill>
                  <a:schemeClr val="accent1"/>
                </a:solidFill>
                <a:prstDash val="solid"/>
                <a:round/>
              </a:ln>
              <a:effectLst>
                <a:outerShdw blurRad="50800" dist="38100" dir="2700000" algn="tl" rotWithShape="0">
                  <a:prstClr val="black">
                    <a:alpha val="40000"/>
                  </a:prstClr>
                </a:outerShdw>
              </a:effectLst>
            </c:spPr>
          </c:marker>
          <c:dLbls>
            <c:dLbl>
              <c:idx val="0"/>
              <c:layout>
                <c:manualLayout>
                  <c:x val="-2.1729290303888805E-2"/>
                  <c:y val="3.34356939459805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AB9-4021-830F-6FDDC72DFE5D}"/>
                </c:ext>
              </c:extLst>
            </c:dLbl>
            <c:dLbl>
              <c:idx val="1"/>
              <c:delete val="1"/>
              <c:extLst>
                <c:ext xmlns:c15="http://schemas.microsoft.com/office/drawing/2012/chart" uri="{CE6537A1-D6FC-4f65-9D91-7224C49458BB}"/>
                <c:ext xmlns:c16="http://schemas.microsoft.com/office/drawing/2014/chart" uri="{C3380CC4-5D6E-409C-BE32-E72D297353CC}">
                  <c16:uniqueId val="{00000004-624D-456B-A26F-A8332FB227D2}"/>
                </c:ext>
              </c:extLst>
            </c:dLbl>
            <c:dLbl>
              <c:idx val="2"/>
              <c:delete val="1"/>
              <c:extLst>
                <c:ext xmlns:c15="http://schemas.microsoft.com/office/drawing/2012/chart" uri="{CE6537A1-D6FC-4f65-9D91-7224C49458BB}"/>
                <c:ext xmlns:c16="http://schemas.microsoft.com/office/drawing/2014/chart" uri="{C3380CC4-5D6E-409C-BE32-E72D297353CC}">
                  <c16:uniqueId val="{00000007-624D-456B-A26F-A8332FB227D2}"/>
                </c:ext>
              </c:extLst>
            </c:dLbl>
            <c:dLbl>
              <c:idx val="3"/>
              <c:delete val="1"/>
              <c:extLst>
                <c:ext xmlns:c15="http://schemas.microsoft.com/office/drawing/2012/chart" uri="{CE6537A1-D6FC-4f65-9D91-7224C49458BB}"/>
                <c:ext xmlns:c16="http://schemas.microsoft.com/office/drawing/2014/chart" uri="{C3380CC4-5D6E-409C-BE32-E72D297353CC}">
                  <c16:uniqueId val="{00000009-624D-456B-A26F-A8332FB227D2}"/>
                </c:ext>
              </c:extLst>
            </c:dLbl>
            <c:dLbl>
              <c:idx val="4"/>
              <c:delete val="1"/>
              <c:extLst>
                <c:ext xmlns:c15="http://schemas.microsoft.com/office/drawing/2012/chart" uri="{CE6537A1-D6FC-4f65-9D91-7224C49458BB}"/>
                <c:ext xmlns:c16="http://schemas.microsoft.com/office/drawing/2014/chart" uri="{C3380CC4-5D6E-409C-BE32-E72D297353CC}">
                  <c16:uniqueId val="{0000000A-624D-456B-A26F-A8332FB227D2}"/>
                </c:ext>
              </c:extLst>
            </c:dLbl>
            <c:dLbl>
              <c:idx val="5"/>
              <c:delete val="1"/>
              <c:extLst>
                <c:ext xmlns:c15="http://schemas.microsoft.com/office/drawing/2012/chart" uri="{CE6537A1-D6FC-4f65-9D91-7224C49458BB}"/>
                <c:ext xmlns:c16="http://schemas.microsoft.com/office/drawing/2014/chart" uri="{C3380CC4-5D6E-409C-BE32-E72D297353CC}">
                  <c16:uniqueId val="{0000000D-624D-456B-A26F-A8332FB227D2}"/>
                </c:ext>
              </c:extLst>
            </c:dLbl>
            <c:dLbl>
              <c:idx val="6"/>
              <c:delete val="1"/>
              <c:extLst>
                <c:ext xmlns:c15="http://schemas.microsoft.com/office/drawing/2012/chart" uri="{CE6537A1-D6FC-4f65-9D91-7224C49458BB}"/>
                <c:ext xmlns:c16="http://schemas.microsoft.com/office/drawing/2014/chart" uri="{C3380CC4-5D6E-409C-BE32-E72D297353CC}">
                  <c16:uniqueId val="{0000000F-624D-456B-A26F-A8332FB227D2}"/>
                </c:ext>
              </c:extLst>
            </c:dLbl>
            <c:dLbl>
              <c:idx val="7"/>
              <c:delete val="1"/>
              <c:extLst>
                <c:ext xmlns:c15="http://schemas.microsoft.com/office/drawing/2012/chart" uri="{CE6537A1-D6FC-4f65-9D91-7224C49458BB}"/>
                <c:ext xmlns:c16="http://schemas.microsoft.com/office/drawing/2014/chart" uri="{C3380CC4-5D6E-409C-BE32-E72D297353CC}">
                  <c16:uniqueId val="{00000000-4A67-42C5-BAB3-9FD3B2EF865D}"/>
                </c:ext>
              </c:extLst>
            </c:dLbl>
            <c:dLbl>
              <c:idx val="8"/>
              <c:delete val="1"/>
              <c:extLst>
                <c:ext xmlns:c15="http://schemas.microsoft.com/office/drawing/2012/chart" uri="{CE6537A1-D6FC-4f65-9D91-7224C49458BB}"/>
                <c:ext xmlns:c16="http://schemas.microsoft.com/office/drawing/2014/chart" uri="{C3380CC4-5D6E-409C-BE32-E72D297353CC}">
                  <c16:uniqueId val="{0000002A-624D-456B-A26F-A8332FB227D2}"/>
                </c:ext>
              </c:extLst>
            </c:dLbl>
            <c:dLbl>
              <c:idx val="9"/>
              <c:delete val="1"/>
              <c:extLst>
                <c:ext xmlns:c15="http://schemas.microsoft.com/office/drawing/2012/chart" uri="{CE6537A1-D6FC-4f65-9D91-7224C49458BB}"/>
                <c:ext xmlns:c16="http://schemas.microsoft.com/office/drawing/2014/chart" uri="{C3380CC4-5D6E-409C-BE32-E72D297353CC}">
                  <c16:uniqueId val="{0000002B-624D-456B-A26F-A8332FB227D2}"/>
                </c:ext>
              </c:extLst>
            </c:dLbl>
            <c:dLbl>
              <c:idx val="10"/>
              <c:delete val="1"/>
              <c:extLst>
                <c:ext xmlns:c15="http://schemas.microsoft.com/office/drawing/2012/chart" uri="{CE6537A1-D6FC-4f65-9D91-7224C49458BB}"/>
                <c:ext xmlns:c16="http://schemas.microsoft.com/office/drawing/2014/chart" uri="{C3380CC4-5D6E-409C-BE32-E72D297353CC}">
                  <c16:uniqueId val="{0000002C-624D-456B-A26F-A8332FB227D2}"/>
                </c:ext>
              </c:extLst>
            </c:dLbl>
            <c:dLbl>
              <c:idx val="11"/>
              <c:delete val="1"/>
              <c:extLst>
                <c:ext xmlns:c15="http://schemas.microsoft.com/office/drawing/2012/chart" uri="{CE6537A1-D6FC-4f65-9D91-7224C49458BB}"/>
                <c:ext xmlns:c16="http://schemas.microsoft.com/office/drawing/2014/chart" uri="{C3380CC4-5D6E-409C-BE32-E72D297353CC}">
                  <c16:uniqueId val="{0000002D-624D-456B-A26F-A8332FB227D2}"/>
                </c:ext>
              </c:extLst>
            </c:dLbl>
            <c:dLbl>
              <c:idx val="12"/>
              <c:delete val="1"/>
              <c:extLst>
                <c:ext xmlns:c15="http://schemas.microsoft.com/office/drawing/2012/chart" uri="{CE6537A1-D6FC-4f65-9D91-7224C49458BB}"/>
                <c:ext xmlns:c16="http://schemas.microsoft.com/office/drawing/2014/chart" uri="{C3380CC4-5D6E-409C-BE32-E72D297353CC}">
                  <c16:uniqueId val="{0000002E-624D-456B-A26F-A8332FB227D2}"/>
                </c:ext>
              </c:extLst>
            </c:dLbl>
            <c:dLbl>
              <c:idx val="13"/>
              <c:delete val="1"/>
              <c:extLst>
                <c:ext xmlns:c15="http://schemas.microsoft.com/office/drawing/2012/chart" uri="{CE6537A1-D6FC-4f65-9D91-7224C49458BB}"/>
                <c:ext xmlns:c16="http://schemas.microsoft.com/office/drawing/2014/chart" uri="{C3380CC4-5D6E-409C-BE32-E72D297353CC}">
                  <c16:uniqueId val="{0000002F-624D-456B-A26F-A8332FB227D2}"/>
                </c:ext>
              </c:extLst>
            </c:dLbl>
            <c:dLbl>
              <c:idx val="14"/>
              <c:delete val="1"/>
              <c:extLst>
                <c:ext xmlns:c15="http://schemas.microsoft.com/office/drawing/2012/chart" uri="{CE6537A1-D6FC-4f65-9D91-7224C49458BB}"/>
                <c:ext xmlns:c16="http://schemas.microsoft.com/office/drawing/2014/chart" uri="{C3380CC4-5D6E-409C-BE32-E72D297353CC}">
                  <c16:uniqueId val="{00000030-624D-456B-A26F-A8332FB227D2}"/>
                </c:ext>
              </c:extLst>
            </c:dLbl>
            <c:dLbl>
              <c:idx val="15"/>
              <c:delete val="1"/>
              <c:extLst>
                <c:ext xmlns:c15="http://schemas.microsoft.com/office/drawing/2012/chart" uri="{CE6537A1-D6FC-4f65-9D91-7224C49458BB}"/>
                <c:ext xmlns:c16="http://schemas.microsoft.com/office/drawing/2014/chart" uri="{C3380CC4-5D6E-409C-BE32-E72D297353CC}">
                  <c16:uniqueId val="{00000031-624D-456B-A26F-A8332FB227D2}"/>
                </c:ext>
              </c:extLst>
            </c:dLbl>
            <c:dLbl>
              <c:idx val="16"/>
              <c:delete val="1"/>
              <c:extLst>
                <c:ext xmlns:c15="http://schemas.microsoft.com/office/drawing/2012/chart" uri="{CE6537A1-D6FC-4f65-9D91-7224C49458BB}"/>
                <c:ext xmlns:c16="http://schemas.microsoft.com/office/drawing/2014/chart" uri="{C3380CC4-5D6E-409C-BE32-E72D297353CC}">
                  <c16:uniqueId val="{00000032-624D-456B-A26F-A8332FB227D2}"/>
                </c:ext>
              </c:extLst>
            </c:dLbl>
            <c:dLbl>
              <c:idx val="18"/>
              <c:layout>
                <c:manualLayout>
                  <c:x val="-4.8287311786419521E-3"/>
                  <c:y val="-2.3404985762186449E-2"/>
                </c:manualLayout>
              </c:layout>
              <c:tx>
                <c:rich>
                  <a:bodyPr/>
                  <a:lstStyle/>
                  <a:p>
                    <a:fld id="{07D8A28D-63F6-4AC8-8C06-48AD3C5E6164}"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657C-4B17-A444-7E1420A80DFF}"/>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Sheet1!$B$2:$B$20</c:f>
              <c:numCache>
                <c:formatCode>General</c:formatCode>
                <c:ptCount val="19"/>
                <c:pt idx="0">
                  <c:v>65</c:v>
                </c:pt>
                <c:pt idx="1">
                  <c:v>57</c:v>
                </c:pt>
                <c:pt idx="2">
                  <c:v>57</c:v>
                </c:pt>
                <c:pt idx="3">
                  <c:v>53</c:v>
                </c:pt>
                <c:pt idx="4">
                  <c:v>55</c:v>
                </c:pt>
                <c:pt idx="5">
                  <c:v>63</c:v>
                </c:pt>
                <c:pt idx="6">
                  <c:v>73</c:v>
                </c:pt>
                <c:pt idx="7">
                  <c:v>35</c:v>
                </c:pt>
                <c:pt idx="8">
                  <c:v>21</c:v>
                </c:pt>
                <c:pt idx="9">
                  <c:v>27</c:v>
                </c:pt>
                <c:pt idx="10">
                  <c:v>17</c:v>
                </c:pt>
                <c:pt idx="11">
                  <c:v>33</c:v>
                </c:pt>
                <c:pt idx="12">
                  <c:v>29</c:v>
                </c:pt>
                <c:pt idx="13">
                  <c:v>35</c:v>
                </c:pt>
                <c:pt idx="14">
                  <c:v>37</c:v>
                </c:pt>
                <c:pt idx="15">
                  <c:v>36</c:v>
                </c:pt>
                <c:pt idx="16">
                  <c:v>29</c:v>
                </c:pt>
                <c:pt idx="17">
                  <c:v>27</c:v>
                </c:pt>
                <c:pt idx="18">
                  <c:v>14</c:v>
                </c:pt>
              </c:numCache>
            </c:numRef>
          </c:val>
          <c:smooth val="0"/>
          <c:extLst>
            <c:ext xmlns:c16="http://schemas.microsoft.com/office/drawing/2014/chart" uri="{C3380CC4-5D6E-409C-BE32-E72D297353CC}">
              <c16:uniqueId val="{00000003-4A67-42C5-BAB3-9FD3B2EF865D}"/>
            </c:ext>
          </c:extLst>
        </c:ser>
        <c:ser>
          <c:idx val="1"/>
          <c:order val="1"/>
          <c:tx>
            <c:strRef>
              <c:f>Sheet1!$C$1</c:f>
              <c:strCache>
                <c:ptCount val="1"/>
                <c:pt idx="0">
                  <c:v>Pharmaceutical stimulants</c:v>
                </c:pt>
              </c:strCache>
            </c:strRef>
          </c:tx>
          <c:spPr>
            <a:ln w="25400" cap="rnd" cmpd="sng" algn="ctr">
              <a:solidFill>
                <a:schemeClr val="accent2"/>
              </a:solidFill>
              <a:prstDash val="solid"/>
              <a:round/>
            </a:ln>
            <a:effectLst>
              <a:outerShdw blurRad="50800" dist="38100" dir="2700000" algn="tl" rotWithShape="0">
                <a:prstClr val="black">
                  <a:alpha val="40000"/>
                </a:prstClr>
              </a:outerShdw>
            </a:effectLst>
          </c:spPr>
          <c:marker>
            <c:symbol val="triangle"/>
            <c:size val="6"/>
            <c:spPr>
              <a:solidFill>
                <a:schemeClr val="accent2"/>
              </a:solidFill>
              <a:ln w="6350" cap="flat" cmpd="sng" algn="ctr">
                <a:solidFill>
                  <a:schemeClr val="accent2"/>
                </a:solidFill>
                <a:prstDash val="solid"/>
                <a:round/>
              </a:ln>
              <a:effectLst>
                <a:outerShdw blurRad="50800" dist="38100" dir="2700000" algn="tl" rotWithShape="0">
                  <a:prstClr val="black">
                    <a:alpha val="40000"/>
                  </a:prstClr>
                </a:outerShdw>
              </a:effectLst>
            </c:spPr>
          </c:marker>
          <c:dLbls>
            <c:dLbl>
              <c:idx val="4"/>
              <c:delete val="1"/>
              <c:extLst>
                <c:ext xmlns:c15="http://schemas.microsoft.com/office/drawing/2012/chart" uri="{CE6537A1-D6FC-4f65-9D91-7224C49458BB}"/>
                <c:ext xmlns:c16="http://schemas.microsoft.com/office/drawing/2014/chart" uri="{C3380CC4-5D6E-409C-BE32-E72D297353CC}">
                  <c16:uniqueId val="{00000034-624D-456B-A26F-A8332FB227D2}"/>
                </c:ext>
              </c:extLst>
            </c:dLbl>
            <c:dLbl>
              <c:idx val="5"/>
              <c:delete val="1"/>
              <c:extLst>
                <c:ext xmlns:c15="http://schemas.microsoft.com/office/drawing/2012/chart" uri="{CE6537A1-D6FC-4f65-9D91-7224C49458BB}"/>
                <c:ext xmlns:c16="http://schemas.microsoft.com/office/drawing/2014/chart" uri="{C3380CC4-5D6E-409C-BE32-E72D297353CC}">
                  <c16:uniqueId val="{00000035-624D-456B-A26F-A8332FB227D2}"/>
                </c:ext>
              </c:extLst>
            </c:dLbl>
            <c:dLbl>
              <c:idx val="6"/>
              <c:delete val="1"/>
              <c:extLst>
                <c:ext xmlns:c15="http://schemas.microsoft.com/office/drawing/2012/chart" uri="{CE6537A1-D6FC-4f65-9D91-7224C49458BB}"/>
                <c:ext xmlns:c16="http://schemas.microsoft.com/office/drawing/2014/chart" uri="{C3380CC4-5D6E-409C-BE32-E72D297353CC}">
                  <c16:uniqueId val="{00000004-4A67-42C5-BAB3-9FD3B2EF865D}"/>
                </c:ext>
              </c:extLst>
            </c:dLbl>
            <c:dLbl>
              <c:idx val="7"/>
              <c:delete val="1"/>
              <c:extLst>
                <c:ext xmlns:c15="http://schemas.microsoft.com/office/drawing/2012/chart" uri="{CE6537A1-D6FC-4f65-9D91-7224C49458BB}"/>
                <c:ext xmlns:c16="http://schemas.microsoft.com/office/drawing/2014/chart" uri="{C3380CC4-5D6E-409C-BE32-E72D297353CC}">
                  <c16:uniqueId val="{00000036-624D-456B-A26F-A8332FB227D2}"/>
                </c:ext>
              </c:extLst>
            </c:dLbl>
            <c:dLbl>
              <c:idx val="8"/>
              <c:delete val="1"/>
              <c:extLst>
                <c:ext xmlns:c15="http://schemas.microsoft.com/office/drawing/2012/chart" uri="{CE6537A1-D6FC-4f65-9D91-7224C49458BB}"/>
                <c:ext xmlns:c16="http://schemas.microsoft.com/office/drawing/2014/chart" uri="{C3380CC4-5D6E-409C-BE32-E72D297353CC}">
                  <c16:uniqueId val="{00000037-624D-456B-A26F-A8332FB227D2}"/>
                </c:ext>
              </c:extLst>
            </c:dLbl>
            <c:dLbl>
              <c:idx val="9"/>
              <c:delete val="1"/>
              <c:extLst>
                <c:ext xmlns:c15="http://schemas.microsoft.com/office/drawing/2012/chart" uri="{CE6537A1-D6FC-4f65-9D91-7224C49458BB}"/>
                <c:ext xmlns:c16="http://schemas.microsoft.com/office/drawing/2014/chart" uri="{C3380CC4-5D6E-409C-BE32-E72D297353CC}">
                  <c16:uniqueId val="{00000038-624D-456B-A26F-A8332FB227D2}"/>
                </c:ext>
              </c:extLst>
            </c:dLbl>
            <c:dLbl>
              <c:idx val="10"/>
              <c:delete val="1"/>
              <c:extLst>
                <c:ext xmlns:c15="http://schemas.microsoft.com/office/drawing/2012/chart" uri="{CE6537A1-D6FC-4f65-9D91-7224C49458BB}"/>
                <c:ext xmlns:c16="http://schemas.microsoft.com/office/drawing/2014/chart" uri="{C3380CC4-5D6E-409C-BE32-E72D297353CC}">
                  <c16:uniqueId val="{00000039-624D-456B-A26F-A8332FB227D2}"/>
                </c:ext>
              </c:extLst>
            </c:dLbl>
            <c:dLbl>
              <c:idx val="11"/>
              <c:delete val="1"/>
              <c:extLst>
                <c:ext xmlns:c15="http://schemas.microsoft.com/office/drawing/2012/chart" uri="{CE6537A1-D6FC-4f65-9D91-7224C49458BB}"/>
                <c:ext xmlns:c16="http://schemas.microsoft.com/office/drawing/2014/chart" uri="{C3380CC4-5D6E-409C-BE32-E72D297353CC}">
                  <c16:uniqueId val="{0000003A-624D-456B-A26F-A8332FB227D2}"/>
                </c:ext>
              </c:extLst>
            </c:dLbl>
            <c:dLbl>
              <c:idx val="12"/>
              <c:delete val="1"/>
              <c:extLst>
                <c:ext xmlns:c15="http://schemas.microsoft.com/office/drawing/2012/chart" uri="{CE6537A1-D6FC-4f65-9D91-7224C49458BB}"/>
                <c:ext xmlns:c16="http://schemas.microsoft.com/office/drawing/2014/chart" uri="{C3380CC4-5D6E-409C-BE32-E72D297353CC}">
                  <c16:uniqueId val="{0000003B-624D-456B-A26F-A8332FB227D2}"/>
                </c:ext>
              </c:extLst>
            </c:dLbl>
            <c:dLbl>
              <c:idx val="13"/>
              <c:delete val="1"/>
              <c:extLst>
                <c:ext xmlns:c15="http://schemas.microsoft.com/office/drawing/2012/chart" uri="{CE6537A1-D6FC-4f65-9D91-7224C49458BB}"/>
                <c:ext xmlns:c16="http://schemas.microsoft.com/office/drawing/2014/chart" uri="{C3380CC4-5D6E-409C-BE32-E72D297353CC}">
                  <c16:uniqueId val="{0000003C-624D-456B-A26F-A8332FB227D2}"/>
                </c:ext>
              </c:extLst>
            </c:dLbl>
            <c:dLbl>
              <c:idx val="14"/>
              <c:delete val="1"/>
              <c:extLst>
                <c:ext xmlns:c15="http://schemas.microsoft.com/office/drawing/2012/chart" uri="{CE6537A1-D6FC-4f65-9D91-7224C49458BB}"/>
                <c:ext xmlns:c16="http://schemas.microsoft.com/office/drawing/2014/chart" uri="{C3380CC4-5D6E-409C-BE32-E72D297353CC}">
                  <c16:uniqueId val="{00000041-624D-456B-A26F-A8332FB227D2}"/>
                </c:ext>
              </c:extLst>
            </c:dLbl>
            <c:dLbl>
              <c:idx val="15"/>
              <c:delete val="1"/>
              <c:extLst>
                <c:ext xmlns:c15="http://schemas.microsoft.com/office/drawing/2012/chart" uri="{CE6537A1-D6FC-4f65-9D91-7224C49458BB}"/>
                <c:ext xmlns:c16="http://schemas.microsoft.com/office/drawing/2014/chart" uri="{C3380CC4-5D6E-409C-BE32-E72D297353CC}">
                  <c16:uniqueId val="{0000004A-624D-456B-A26F-A8332FB227D2}"/>
                </c:ext>
              </c:extLst>
            </c:dLbl>
            <c:dLbl>
              <c:idx val="16"/>
              <c:delete val="1"/>
              <c:extLst>
                <c:ext xmlns:c15="http://schemas.microsoft.com/office/drawing/2012/chart" uri="{CE6537A1-D6FC-4f65-9D91-7224C49458BB}"/>
                <c:ext xmlns:c16="http://schemas.microsoft.com/office/drawing/2014/chart" uri="{C3380CC4-5D6E-409C-BE32-E72D297353CC}">
                  <c16:uniqueId val="{00000049-624D-456B-A26F-A8332FB227D2}"/>
                </c:ext>
              </c:extLst>
            </c:dLbl>
            <c:dLbl>
              <c:idx val="17"/>
              <c:delete val="1"/>
              <c:extLst>
                <c:ext xmlns:c15="http://schemas.microsoft.com/office/drawing/2012/chart" uri="{CE6537A1-D6FC-4f65-9D91-7224C49458BB}"/>
                <c:ext xmlns:c16="http://schemas.microsoft.com/office/drawing/2014/chart" uri="{C3380CC4-5D6E-409C-BE32-E72D297353CC}">
                  <c16:uniqueId val="{00000001-2AB9-4021-830F-6FDDC72DFE5D}"/>
                </c:ext>
              </c:extLst>
            </c:dLbl>
            <c:dLbl>
              <c:idx val="18"/>
              <c:delete val="1"/>
              <c:extLst>
                <c:ext xmlns:c15="http://schemas.microsoft.com/office/drawing/2012/chart" uri="{CE6537A1-D6FC-4f65-9D91-7224C49458BB}"/>
                <c:ext xmlns:c16="http://schemas.microsoft.com/office/drawing/2014/chart" uri="{C3380CC4-5D6E-409C-BE32-E72D297353CC}">
                  <c16:uniqueId val="{0000004B-624D-456B-A26F-A8332FB227D2}"/>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Sheet1!$C$2:$C$20</c:f>
              <c:numCache>
                <c:formatCode>General</c:formatCode>
                <c:ptCount val="19"/>
                <c:pt idx="3">
                  <c:v>11</c:v>
                </c:pt>
                <c:pt idx="4">
                  <c:v>8</c:v>
                </c:pt>
                <c:pt idx="5">
                  <c:v>12</c:v>
                </c:pt>
                <c:pt idx="6">
                  <c:v>10</c:v>
                </c:pt>
                <c:pt idx="7">
                  <c:v>9</c:v>
                </c:pt>
                <c:pt idx="8">
                  <c:v>3</c:v>
                </c:pt>
                <c:pt idx="9">
                  <c:v>3</c:v>
                </c:pt>
                <c:pt idx="10">
                  <c:v>4</c:v>
                </c:pt>
                <c:pt idx="11">
                  <c:v>9</c:v>
                </c:pt>
                <c:pt idx="12">
                  <c:v>8</c:v>
                </c:pt>
                <c:pt idx="13">
                  <c:v>4</c:v>
                </c:pt>
                <c:pt idx="14">
                  <c:v>6</c:v>
                </c:pt>
                <c:pt idx="15">
                  <c:v>5</c:v>
                </c:pt>
                <c:pt idx="16">
                  <c:v>6</c:v>
                </c:pt>
                <c:pt idx="17">
                  <c:v>8</c:v>
                </c:pt>
                <c:pt idx="18">
                  <c:v>2</c:v>
                </c:pt>
              </c:numCache>
            </c:numRef>
          </c:val>
          <c:smooth val="0"/>
          <c:extLst>
            <c:ext xmlns:c16="http://schemas.microsoft.com/office/drawing/2014/chart" uri="{C3380CC4-5D6E-409C-BE32-E72D297353CC}">
              <c16:uniqueId val="{00000005-4A67-42C5-BAB3-9FD3B2EF865D}"/>
            </c:ext>
          </c:extLst>
        </c:ser>
        <c:ser>
          <c:idx val="2"/>
          <c:order val="2"/>
          <c:tx>
            <c:strRef>
              <c:f>Sheet1!$D$1</c:f>
              <c:strCache>
                <c:ptCount val="1"/>
                <c:pt idx="0">
                  <c:v>Anti-psychotics</c:v>
                </c:pt>
              </c:strCache>
            </c:strRef>
          </c:tx>
          <c:spPr>
            <a:ln w="25400" cap="rnd" cmpd="sng" algn="ctr">
              <a:solidFill>
                <a:schemeClr val="accent3"/>
              </a:solidFill>
              <a:prstDash val="solid"/>
              <a:round/>
            </a:ln>
            <a:effectLst/>
          </c:spPr>
          <c:marker>
            <c:symbol val="square"/>
            <c:size val="6"/>
            <c:spPr>
              <a:solidFill>
                <a:schemeClr val="accent3"/>
              </a:solidFill>
              <a:ln w="6350" cap="flat" cmpd="sng" algn="ctr">
                <a:solidFill>
                  <a:schemeClr val="accent3"/>
                </a:solidFill>
                <a:prstDash val="solid"/>
                <a:round/>
              </a:ln>
              <a:effectLst/>
            </c:spPr>
          </c:marker>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Sheet1!$D$2:$D$20</c:f>
              <c:numCache>
                <c:formatCode>General</c:formatCode>
                <c:ptCount val="19"/>
                <c:pt idx="11">
                  <c:v>7</c:v>
                </c:pt>
                <c:pt idx="12">
                  <c:v>7</c:v>
                </c:pt>
                <c:pt idx="13">
                  <c:v>7</c:v>
                </c:pt>
                <c:pt idx="14">
                  <c:v>4</c:v>
                </c:pt>
                <c:pt idx="15">
                  <c:v>7</c:v>
                </c:pt>
                <c:pt idx="16">
                  <c:v>3</c:v>
                </c:pt>
                <c:pt idx="17">
                  <c:v>5</c:v>
                </c:pt>
                <c:pt idx="18">
                  <c:v>3</c:v>
                </c:pt>
              </c:numCache>
            </c:numRef>
          </c:val>
          <c:smooth val="0"/>
          <c:extLst>
            <c:ext xmlns:c16="http://schemas.microsoft.com/office/drawing/2014/chart" uri="{C3380CC4-5D6E-409C-BE32-E72D297353CC}">
              <c16:uniqueId val="{00000008-4A67-42C5-BAB3-9FD3B2EF865D}"/>
            </c:ext>
          </c:extLst>
        </c:ser>
        <c:ser>
          <c:idx val="3"/>
          <c:order val="3"/>
          <c:tx>
            <c:strRef>
              <c:f>Sheet1!$E$1</c:f>
              <c:strCache>
                <c:ptCount val="1"/>
                <c:pt idx="0">
                  <c:v>Steroids</c:v>
                </c:pt>
              </c:strCache>
            </c:strRef>
          </c:tx>
          <c:spPr>
            <a:ln w="25400" cap="rnd" cmpd="sng" algn="ctr">
              <a:solidFill>
                <a:schemeClr val="accent4"/>
              </a:solidFill>
              <a:prstDash val="solid"/>
              <a:round/>
            </a:ln>
            <a:effectLst>
              <a:outerShdw blurRad="50800" dist="38100" dir="2700000" algn="tl" rotWithShape="0">
                <a:prstClr val="black">
                  <a:alpha val="40000"/>
                </a:prstClr>
              </a:outerShdw>
            </a:effectLst>
          </c:spPr>
          <c:marker>
            <c:symbol val="circle"/>
            <c:size val="6"/>
            <c:spPr>
              <a:solidFill>
                <a:schemeClr val="accent4"/>
              </a:solidFill>
              <a:ln w="6350" cap="flat" cmpd="sng" algn="ctr">
                <a:solidFill>
                  <a:schemeClr val="accent4"/>
                </a:solidFill>
                <a:prstDash val="solid"/>
                <a:round/>
              </a:ln>
              <a:effectLst>
                <a:outerShdw blurRad="50800" dist="38100" dir="2700000" algn="tl" rotWithShape="0">
                  <a:prstClr val="black">
                    <a:alpha val="40000"/>
                  </a:prstClr>
                </a:outerShdw>
              </a:effectLst>
            </c:spPr>
          </c:marker>
          <c:dLbls>
            <c:dLbl>
              <c:idx val="10"/>
              <c:delete val="1"/>
              <c:extLst>
                <c:ext xmlns:c15="http://schemas.microsoft.com/office/drawing/2012/chart" uri="{CE6537A1-D6FC-4f65-9D91-7224C49458BB}"/>
                <c:ext xmlns:c16="http://schemas.microsoft.com/office/drawing/2014/chart" uri="{C3380CC4-5D6E-409C-BE32-E72D297353CC}">
                  <c16:uniqueId val="{00000002-D12B-4877-8E72-A80E3DADA4FF}"/>
                </c:ext>
              </c:extLst>
            </c:dLbl>
            <c:dLbl>
              <c:idx val="11"/>
              <c:delete val="1"/>
              <c:extLst>
                <c:ext xmlns:c15="http://schemas.microsoft.com/office/drawing/2012/chart" uri="{CE6537A1-D6FC-4f65-9D91-7224C49458BB}"/>
                <c:ext xmlns:c16="http://schemas.microsoft.com/office/drawing/2014/chart" uri="{C3380CC4-5D6E-409C-BE32-E72D297353CC}">
                  <c16:uniqueId val="{0000003D-624D-456B-A26F-A8332FB227D2}"/>
                </c:ext>
              </c:extLst>
            </c:dLbl>
            <c:dLbl>
              <c:idx val="12"/>
              <c:delete val="1"/>
              <c:extLst>
                <c:ext xmlns:c15="http://schemas.microsoft.com/office/drawing/2012/chart" uri="{CE6537A1-D6FC-4f65-9D91-7224C49458BB}"/>
                <c:ext xmlns:c16="http://schemas.microsoft.com/office/drawing/2014/chart" uri="{C3380CC4-5D6E-409C-BE32-E72D297353CC}">
                  <c16:uniqueId val="{0000003E-624D-456B-A26F-A8332FB227D2}"/>
                </c:ext>
              </c:extLst>
            </c:dLbl>
            <c:dLbl>
              <c:idx val="13"/>
              <c:delete val="1"/>
              <c:extLst>
                <c:ext xmlns:c15="http://schemas.microsoft.com/office/drawing/2012/chart" uri="{CE6537A1-D6FC-4f65-9D91-7224C49458BB}"/>
                <c:ext xmlns:c16="http://schemas.microsoft.com/office/drawing/2014/chart" uri="{C3380CC4-5D6E-409C-BE32-E72D297353CC}">
                  <c16:uniqueId val="{0000003F-624D-456B-A26F-A8332FB227D2}"/>
                </c:ext>
              </c:extLst>
            </c:dLbl>
            <c:dLbl>
              <c:idx val="14"/>
              <c:delete val="1"/>
              <c:extLst>
                <c:ext xmlns:c15="http://schemas.microsoft.com/office/drawing/2012/chart" uri="{CE6537A1-D6FC-4f65-9D91-7224C49458BB}"/>
                <c:ext xmlns:c16="http://schemas.microsoft.com/office/drawing/2014/chart" uri="{C3380CC4-5D6E-409C-BE32-E72D297353CC}">
                  <c16:uniqueId val="{00000040-624D-456B-A26F-A8332FB227D2}"/>
                </c:ext>
              </c:extLst>
            </c:dLbl>
            <c:dLbl>
              <c:idx val="15"/>
              <c:delete val="1"/>
              <c:extLst>
                <c:ext xmlns:c15="http://schemas.microsoft.com/office/drawing/2012/chart" uri="{CE6537A1-D6FC-4f65-9D91-7224C49458BB}"/>
                <c:ext xmlns:c16="http://schemas.microsoft.com/office/drawing/2014/chart" uri="{C3380CC4-5D6E-409C-BE32-E72D297353CC}">
                  <c16:uniqueId val="{00000042-624D-456B-A26F-A8332FB227D2}"/>
                </c:ext>
              </c:extLst>
            </c:dLbl>
            <c:dLbl>
              <c:idx val="16"/>
              <c:delete val="1"/>
              <c:extLst>
                <c:ext xmlns:c15="http://schemas.microsoft.com/office/drawing/2012/chart" uri="{CE6537A1-D6FC-4f65-9D91-7224C49458BB}"/>
                <c:ext xmlns:c16="http://schemas.microsoft.com/office/drawing/2014/chart" uri="{C3380CC4-5D6E-409C-BE32-E72D297353CC}">
                  <c16:uniqueId val="{00000047-624D-456B-A26F-A8332FB227D2}"/>
                </c:ext>
              </c:extLst>
            </c:dLbl>
            <c:dLbl>
              <c:idx val="17"/>
              <c:delete val="1"/>
              <c:extLst>
                <c:ext xmlns:c15="http://schemas.microsoft.com/office/drawing/2012/chart" uri="{CE6537A1-D6FC-4f65-9D91-7224C49458BB}"/>
                <c:ext xmlns:c16="http://schemas.microsoft.com/office/drawing/2014/chart" uri="{C3380CC4-5D6E-409C-BE32-E72D297353CC}">
                  <c16:uniqueId val="{00000001-D12B-4877-8E72-A80E3DADA4FF}"/>
                </c:ext>
              </c:extLst>
            </c:dLbl>
            <c:dLbl>
              <c:idx val="18"/>
              <c:delete val="1"/>
              <c:extLst>
                <c:ext xmlns:c15="http://schemas.microsoft.com/office/drawing/2012/chart" uri="{CE6537A1-D6FC-4f65-9D91-7224C49458BB}"/>
                <c:ext xmlns:c16="http://schemas.microsoft.com/office/drawing/2014/chart" uri="{C3380CC4-5D6E-409C-BE32-E72D297353CC}">
                  <c16:uniqueId val="{0000000A-4A67-42C5-BAB3-9FD3B2EF865D}"/>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Sheet1!$E$2:$E$20</c:f>
              <c:numCache>
                <c:formatCode>General</c:formatCode>
                <c:ptCount val="19"/>
                <c:pt idx="10">
                  <c:v>0</c:v>
                </c:pt>
                <c:pt idx="11">
                  <c:v>1</c:v>
                </c:pt>
                <c:pt idx="12">
                  <c:v>3</c:v>
                </c:pt>
                <c:pt idx="13">
                  <c:v>0</c:v>
                </c:pt>
                <c:pt idx="14">
                  <c:v>2</c:v>
                </c:pt>
                <c:pt idx="15">
                  <c:v>2</c:v>
                </c:pt>
                <c:pt idx="16">
                  <c:v>5</c:v>
                </c:pt>
                <c:pt idx="17">
                  <c:v>1</c:v>
                </c:pt>
                <c:pt idx="18">
                  <c:v>3</c:v>
                </c:pt>
              </c:numCache>
            </c:numRef>
          </c:val>
          <c:smooth val="0"/>
          <c:extLst>
            <c:ext xmlns:c16="http://schemas.microsoft.com/office/drawing/2014/chart" uri="{C3380CC4-5D6E-409C-BE32-E72D297353CC}">
              <c16:uniqueId val="{0000000B-4A67-42C5-BAB3-9FD3B2EF865D}"/>
            </c:ext>
          </c:extLst>
        </c:ser>
        <c:ser>
          <c:idx val="4"/>
          <c:order val="4"/>
          <c:tx>
            <c:strRef>
              <c:f>Sheet1!$F$1</c:f>
              <c:strCache>
                <c:ptCount val="1"/>
                <c:pt idx="0">
                  <c:v>Alcohol</c:v>
                </c:pt>
              </c:strCache>
            </c:strRef>
          </c:tx>
          <c:spPr>
            <a:ln w="25400" cap="rnd" cmpd="sng" algn="ctr">
              <a:solidFill>
                <a:schemeClr val="accent5"/>
              </a:solidFill>
              <a:prstDash val="solid"/>
              <a:round/>
            </a:ln>
            <a:effectLst>
              <a:outerShdw blurRad="50800" dist="38100" dir="2700000" algn="tl" rotWithShape="0">
                <a:prstClr val="black">
                  <a:alpha val="40000"/>
                </a:prstClr>
              </a:outerShdw>
            </a:effectLst>
          </c:spPr>
          <c:marker>
            <c:symbol val="star"/>
            <c:size val="6"/>
            <c:spPr>
              <a:noFill/>
              <a:ln w="6350" cap="flat" cmpd="sng" algn="ctr">
                <a:solidFill>
                  <a:schemeClr val="accent5"/>
                </a:solidFill>
                <a:prstDash val="solid"/>
                <a:round/>
              </a:ln>
              <a:effectLst>
                <a:outerShdw blurRad="50800" dist="38100" dir="2700000" algn="tl" rotWithShape="0">
                  <a:prstClr val="black">
                    <a:alpha val="40000"/>
                  </a:prstClr>
                </a:outerShdw>
              </a:effectLst>
            </c:spPr>
          </c:marker>
          <c:dLbls>
            <c:dLbl>
              <c:idx val="0"/>
              <c:layout>
                <c:manualLayout>
                  <c:x val="-7.2430967679629277E-3"/>
                  <c:y val="-2.0061416367588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A67-42C5-BAB3-9FD3B2EF865D}"/>
                </c:ext>
              </c:extLst>
            </c:dLbl>
            <c:dLbl>
              <c:idx val="1"/>
              <c:delete val="1"/>
              <c:extLst>
                <c:ext xmlns:c15="http://schemas.microsoft.com/office/drawing/2012/chart" uri="{CE6537A1-D6FC-4f65-9D91-7224C49458BB}"/>
                <c:ext xmlns:c16="http://schemas.microsoft.com/office/drawing/2014/chart" uri="{C3380CC4-5D6E-409C-BE32-E72D297353CC}">
                  <c16:uniqueId val="{00000006-624D-456B-A26F-A8332FB227D2}"/>
                </c:ext>
              </c:extLst>
            </c:dLbl>
            <c:dLbl>
              <c:idx val="2"/>
              <c:delete val="1"/>
              <c:extLst>
                <c:ext xmlns:c15="http://schemas.microsoft.com/office/drawing/2012/chart" uri="{CE6537A1-D6FC-4f65-9D91-7224C49458BB}"/>
                <c:ext xmlns:c16="http://schemas.microsoft.com/office/drawing/2014/chart" uri="{C3380CC4-5D6E-409C-BE32-E72D297353CC}">
                  <c16:uniqueId val="{00000005-624D-456B-A26F-A8332FB227D2}"/>
                </c:ext>
              </c:extLst>
            </c:dLbl>
            <c:dLbl>
              <c:idx val="3"/>
              <c:delete val="1"/>
              <c:extLst>
                <c:ext xmlns:c15="http://schemas.microsoft.com/office/drawing/2012/chart" uri="{CE6537A1-D6FC-4f65-9D91-7224C49458BB}"/>
                <c:ext xmlns:c16="http://schemas.microsoft.com/office/drawing/2014/chart" uri="{C3380CC4-5D6E-409C-BE32-E72D297353CC}">
                  <c16:uniqueId val="{00000008-624D-456B-A26F-A8332FB227D2}"/>
                </c:ext>
              </c:extLst>
            </c:dLbl>
            <c:dLbl>
              <c:idx val="4"/>
              <c:delete val="1"/>
              <c:extLst>
                <c:ext xmlns:c15="http://schemas.microsoft.com/office/drawing/2012/chart" uri="{CE6537A1-D6FC-4f65-9D91-7224C49458BB}"/>
                <c:ext xmlns:c16="http://schemas.microsoft.com/office/drawing/2014/chart" uri="{C3380CC4-5D6E-409C-BE32-E72D297353CC}">
                  <c16:uniqueId val="{0000000B-624D-456B-A26F-A8332FB227D2}"/>
                </c:ext>
              </c:extLst>
            </c:dLbl>
            <c:dLbl>
              <c:idx val="5"/>
              <c:delete val="1"/>
              <c:extLst>
                <c:ext xmlns:c15="http://schemas.microsoft.com/office/drawing/2012/chart" uri="{CE6537A1-D6FC-4f65-9D91-7224C49458BB}"/>
                <c:ext xmlns:c16="http://schemas.microsoft.com/office/drawing/2014/chart" uri="{C3380CC4-5D6E-409C-BE32-E72D297353CC}">
                  <c16:uniqueId val="{0000000C-624D-456B-A26F-A8332FB227D2}"/>
                </c:ext>
              </c:extLst>
            </c:dLbl>
            <c:dLbl>
              <c:idx val="6"/>
              <c:delete val="1"/>
              <c:extLst>
                <c:ext xmlns:c15="http://schemas.microsoft.com/office/drawing/2012/chart" uri="{CE6537A1-D6FC-4f65-9D91-7224C49458BB}"/>
                <c:ext xmlns:c16="http://schemas.microsoft.com/office/drawing/2014/chart" uri="{C3380CC4-5D6E-409C-BE32-E72D297353CC}">
                  <c16:uniqueId val="{0000000E-624D-456B-A26F-A8332FB227D2}"/>
                </c:ext>
              </c:extLst>
            </c:dLbl>
            <c:dLbl>
              <c:idx val="7"/>
              <c:delete val="1"/>
              <c:extLst>
                <c:ext xmlns:c15="http://schemas.microsoft.com/office/drawing/2012/chart" uri="{CE6537A1-D6FC-4f65-9D91-7224C49458BB}"/>
                <c:ext xmlns:c16="http://schemas.microsoft.com/office/drawing/2014/chart" uri="{C3380CC4-5D6E-409C-BE32-E72D297353CC}">
                  <c16:uniqueId val="{00000010-624D-456B-A26F-A8332FB227D2}"/>
                </c:ext>
              </c:extLst>
            </c:dLbl>
            <c:dLbl>
              <c:idx val="8"/>
              <c:delete val="1"/>
              <c:extLst>
                <c:ext xmlns:c15="http://schemas.microsoft.com/office/drawing/2012/chart" uri="{CE6537A1-D6FC-4f65-9D91-7224C49458BB}"/>
                <c:ext xmlns:c16="http://schemas.microsoft.com/office/drawing/2014/chart" uri="{C3380CC4-5D6E-409C-BE32-E72D297353CC}">
                  <c16:uniqueId val="{00000011-624D-456B-A26F-A8332FB227D2}"/>
                </c:ext>
              </c:extLst>
            </c:dLbl>
            <c:dLbl>
              <c:idx val="9"/>
              <c:delete val="1"/>
              <c:extLst>
                <c:ext xmlns:c15="http://schemas.microsoft.com/office/drawing/2012/chart" uri="{CE6537A1-D6FC-4f65-9D91-7224C49458BB}"/>
                <c:ext xmlns:c16="http://schemas.microsoft.com/office/drawing/2014/chart" uri="{C3380CC4-5D6E-409C-BE32-E72D297353CC}">
                  <c16:uniqueId val="{00000012-624D-456B-A26F-A8332FB227D2}"/>
                </c:ext>
              </c:extLst>
            </c:dLbl>
            <c:dLbl>
              <c:idx val="10"/>
              <c:delete val="1"/>
              <c:extLst>
                <c:ext xmlns:c15="http://schemas.microsoft.com/office/drawing/2012/chart" uri="{CE6537A1-D6FC-4f65-9D91-7224C49458BB}"/>
                <c:ext xmlns:c16="http://schemas.microsoft.com/office/drawing/2014/chart" uri="{C3380CC4-5D6E-409C-BE32-E72D297353CC}">
                  <c16:uniqueId val="{00000013-624D-456B-A26F-A8332FB227D2}"/>
                </c:ext>
              </c:extLst>
            </c:dLbl>
            <c:dLbl>
              <c:idx val="11"/>
              <c:delete val="1"/>
              <c:extLst>
                <c:ext xmlns:c15="http://schemas.microsoft.com/office/drawing/2012/chart" uri="{CE6537A1-D6FC-4f65-9D91-7224C49458BB}"/>
                <c:ext xmlns:c16="http://schemas.microsoft.com/office/drawing/2014/chart" uri="{C3380CC4-5D6E-409C-BE32-E72D297353CC}">
                  <c16:uniqueId val="{00000014-624D-456B-A26F-A8332FB227D2}"/>
                </c:ext>
              </c:extLst>
            </c:dLbl>
            <c:dLbl>
              <c:idx val="12"/>
              <c:delete val="1"/>
              <c:extLst>
                <c:ext xmlns:c15="http://schemas.microsoft.com/office/drawing/2012/chart" uri="{CE6537A1-D6FC-4f65-9D91-7224C49458BB}"/>
                <c:ext xmlns:c16="http://schemas.microsoft.com/office/drawing/2014/chart" uri="{C3380CC4-5D6E-409C-BE32-E72D297353CC}">
                  <c16:uniqueId val="{00000015-624D-456B-A26F-A8332FB227D2}"/>
                </c:ext>
              </c:extLst>
            </c:dLbl>
            <c:dLbl>
              <c:idx val="13"/>
              <c:delete val="1"/>
              <c:extLst>
                <c:ext xmlns:c15="http://schemas.microsoft.com/office/drawing/2012/chart" uri="{CE6537A1-D6FC-4f65-9D91-7224C49458BB}"/>
                <c:ext xmlns:c16="http://schemas.microsoft.com/office/drawing/2014/chart" uri="{C3380CC4-5D6E-409C-BE32-E72D297353CC}">
                  <c16:uniqueId val="{00000016-624D-456B-A26F-A8332FB227D2}"/>
                </c:ext>
              </c:extLst>
            </c:dLbl>
            <c:dLbl>
              <c:idx val="14"/>
              <c:delete val="1"/>
              <c:extLst>
                <c:ext xmlns:c15="http://schemas.microsoft.com/office/drawing/2012/chart" uri="{CE6537A1-D6FC-4f65-9D91-7224C49458BB}"/>
                <c:ext xmlns:c16="http://schemas.microsoft.com/office/drawing/2014/chart" uri="{C3380CC4-5D6E-409C-BE32-E72D297353CC}">
                  <c16:uniqueId val="{00000017-624D-456B-A26F-A8332FB227D2}"/>
                </c:ext>
              </c:extLst>
            </c:dLbl>
            <c:dLbl>
              <c:idx val="15"/>
              <c:delete val="1"/>
              <c:extLst>
                <c:ext xmlns:c15="http://schemas.microsoft.com/office/drawing/2012/chart" uri="{CE6537A1-D6FC-4f65-9D91-7224C49458BB}"/>
                <c:ext xmlns:c16="http://schemas.microsoft.com/office/drawing/2014/chart" uri="{C3380CC4-5D6E-409C-BE32-E72D297353CC}">
                  <c16:uniqueId val="{00000018-624D-456B-A26F-A8332FB227D2}"/>
                </c:ext>
              </c:extLst>
            </c:dLbl>
            <c:dLbl>
              <c:idx val="16"/>
              <c:delete val="1"/>
              <c:extLst>
                <c:ext xmlns:c15="http://schemas.microsoft.com/office/drawing/2012/chart" uri="{CE6537A1-D6FC-4f65-9D91-7224C49458BB}"/>
                <c:ext xmlns:c16="http://schemas.microsoft.com/office/drawing/2014/chart" uri="{C3380CC4-5D6E-409C-BE32-E72D297353CC}">
                  <c16:uniqueId val="{00000019-624D-456B-A26F-A8332FB227D2}"/>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Sheet1!$F$2:$F$20</c:f>
              <c:numCache>
                <c:formatCode>General</c:formatCode>
                <c:ptCount val="19"/>
                <c:pt idx="0">
                  <c:v>88</c:v>
                </c:pt>
                <c:pt idx="1">
                  <c:v>69</c:v>
                </c:pt>
                <c:pt idx="2">
                  <c:v>61</c:v>
                </c:pt>
                <c:pt idx="3">
                  <c:v>65</c:v>
                </c:pt>
                <c:pt idx="4">
                  <c:v>63</c:v>
                </c:pt>
                <c:pt idx="5">
                  <c:v>65</c:v>
                </c:pt>
                <c:pt idx="6">
                  <c:v>67</c:v>
                </c:pt>
                <c:pt idx="7">
                  <c:v>59</c:v>
                </c:pt>
                <c:pt idx="8">
                  <c:v>55</c:v>
                </c:pt>
                <c:pt idx="9">
                  <c:v>46</c:v>
                </c:pt>
                <c:pt idx="10">
                  <c:v>62</c:v>
                </c:pt>
                <c:pt idx="11">
                  <c:v>54</c:v>
                </c:pt>
                <c:pt idx="12">
                  <c:v>66</c:v>
                </c:pt>
                <c:pt idx="13">
                  <c:v>64</c:v>
                </c:pt>
                <c:pt idx="14">
                  <c:v>61</c:v>
                </c:pt>
                <c:pt idx="15">
                  <c:v>67</c:v>
                </c:pt>
                <c:pt idx="16">
                  <c:v>56</c:v>
                </c:pt>
                <c:pt idx="17">
                  <c:v>66</c:v>
                </c:pt>
                <c:pt idx="18">
                  <c:v>55</c:v>
                </c:pt>
              </c:numCache>
            </c:numRef>
          </c:val>
          <c:smooth val="0"/>
          <c:extLst>
            <c:ext xmlns:c16="http://schemas.microsoft.com/office/drawing/2014/chart" uri="{C3380CC4-5D6E-409C-BE32-E72D297353CC}">
              <c16:uniqueId val="{0000000F-4A67-42C5-BAB3-9FD3B2EF865D}"/>
            </c:ext>
          </c:extLst>
        </c:ser>
        <c:ser>
          <c:idx val="5"/>
          <c:order val="5"/>
          <c:tx>
            <c:strRef>
              <c:f>Sheet1!$G$1</c:f>
              <c:strCache>
                <c:ptCount val="1"/>
                <c:pt idx="0">
                  <c:v>Tobacco</c:v>
                </c:pt>
              </c:strCache>
            </c:strRef>
          </c:tx>
          <c:spPr>
            <a:ln w="25400" cap="rnd" cmpd="sng" algn="ctr">
              <a:solidFill>
                <a:schemeClr val="accent6"/>
              </a:solidFill>
              <a:prstDash val="solid"/>
              <a:round/>
            </a:ln>
            <a:effectLst>
              <a:outerShdw blurRad="50800" dist="38100" dir="2700000" algn="tl" rotWithShape="0">
                <a:prstClr val="black">
                  <a:alpha val="40000"/>
                </a:prstClr>
              </a:outerShdw>
            </a:effectLst>
          </c:spPr>
          <c:marker>
            <c:symbol val="plus"/>
            <c:size val="6"/>
            <c:spPr>
              <a:solidFill>
                <a:schemeClr val="accent6"/>
              </a:solidFill>
              <a:ln w="6350" cap="flat" cmpd="sng" algn="ctr">
                <a:solidFill>
                  <a:schemeClr val="accent6"/>
                </a:solidFill>
                <a:prstDash val="solid"/>
                <a:round/>
              </a:ln>
              <a:effectLst>
                <a:outerShdw blurRad="50800" dist="38100" dir="2700000" algn="tl" rotWithShape="0">
                  <a:prstClr val="black">
                    <a:alpha val="40000"/>
                  </a:prstClr>
                </a:outerShdw>
              </a:effectLst>
            </c:spPr>
          </c:marker>
          <c:dLbls>
            <c:dLbl>
              <c:idx val="0"/>
              <c:layout>
                <c:manualLayout>
                  <c:x val="-1.5693376330586366E-2"/>
                  <c:y val="2.3404985762186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AB9-4021-830F-6FDDC72DFE5D}"/>
                </c:ext>
              </c:extLst>
            </c:dLbl>
            <c:dLbl>
              <c:idx val="1"/>
              <c:delete val="1"/>
              <c:extLst>
                <c:ext xmlns:c15="http://schemas.microsoft.com/office/drawing/2012/chart" uri="{CE6537A1-D6FC-4f65-9D91-7224C49458BB}"/>
                <c:ext xmlns:c16="http://schemas.microsoft.com/office/drawing/2014/chart" uri="{C3380CC4-5D6E-409C-BE32-E72D297353CC}">
                  <c16:uniqueId val="{00000029-624D-456B-A26F-A8332FB227D2}"/>
                </c:ext>
              </c:extLst>
            </c:dLbl>
            <c:dLbl>
              <c:idx val="2"/>
              <c:delete val="1"/>
              <c:extLst>
                <c:ext xmlns:c15="http://schemas.microsoft.com/office/drawing/2012/chart" uri="{CE6537A1-D6FC-4f65-9D91-7224C49458BB}"/>
                <c:ext xmlns:c16="http://schemas.microsoft.com/office/drawing/2014/chart" uri="{C3380CC4-5D6E-409C-BE32-E72D297353CC}">
                  <c16:uniqueId val="{00000028-624D-456B-A26F-A8332FB227D2}"/>
                </c:ext>
              </c:extLst>
            </c:dLbl>
            <c:dLbl>
              <c:idx val="3"/>
              <c:delete val="1"/>
              <c:extLst>
                <c:ext xmlns:c15="http://schemas.microsoft.com/office/drawing/2012/chart" uri="{CE6537A1-D6FC-4f65-9D91-7224C49458BB}"/>
                <c:ext xmlns:c16="http://schemas.microsoft.com/office/drawing/2014/chart" uri="{C3380CC4-5D6E-409C-BE32-E72D297353CC}">
                  <c16:uniqueId val="{00000027-624D-456B-A26F-A8332FB227D2}"/>
                </c:ext>
              </c:extLst>
            </c:dLbl>
            <c:dLbl>
              <c:idx val="4"/>
              <c:delete val="1"/>
              <c:extLst>
                <c:ext xmlns:c15="http://schemas.microsoft.com/office/drawing/2012/chart" uri="{CE6537A1-D6FC-4f65-9D91-7224C49458BB}"/>
                <c:ext xmlns:c16="http://schemas.microsoft.com/office/drawing/2014/chart" uri="{C3380CC4-5D6E-409C-BE32-E72D297353CC}">
                  <c16:uniqueId val="{00000026-624D-456B-A26F-A8332FB227D2}"/>
                </c:ext>
              </c:extLst>
            </c:dLbl>
            <c:dLbl>
              <c:idx val="5"/>
              <c:delete val="1"/>
              <c:extLst>
                <c:ext xmlns:c15="http://schemas.microsoft.com/office/drawing/2012/chart" uri="{CE6537A1-D6FC-4f65-9D91-7224C49458BB}"/>
                <c:ext xmlns:c16="http://schemas.microsoft.com/office/drawing/2014/chart" uri="{C3380CC4-5D6E-409C-BE32-E72D297353CC}">
                  <c16:uniqueId val="{00000025-624D-456B-A26F-A8332FB227D2}"/>
                </c:ext>
              </c:extLst>
            </c:dLbl>
            <c:dLbl>
              <c:idx val="6"/>
              <c:delete val="1"/>
              <c:extLst>
                <c:ext xmlns:c15="http://schemas.microsoft.com/office/drawing/2012/chart" uri="{CE6537A1-D6FC-4f65-9D91-7224C49458BB}"/>
                <c:ext xmlns:c16="http://schemas.microsoft.com/office/drawing/2014/chart" uri="{C3380CC4-5D6E-409C-BE32-E72D297353CC}">
                  <c16:uniqueId val="{00000024-624D-456B-A26F-A8332FB227D2}"/>
                </c:ext>
              </c:extLst>
            </c:dLbl>
            <c:dLbl>
              <c:idx val="7"/>
              <c:delete val="1"/>
              <c:extLst>
                <c:ext xmlns:c15="http://schemas.microsoft.com/office/drawing/2012/chart" uri="{CE6537A1-D6FC-4f65-9D91-7224C49458BB}"/>
                <c:ext xmlns:c16="http://schemas.microsoft.com/office/drawing/2014/chart" uri="{C3380CC4-5D6E-409C-BE32-E72D297353CC}">
                  <c16:uniqueId val="{00000023-624D-456B-A26F-A8332FB227D2}"/>
                </c:ext>
              </c:extLst>
            </c:dLbl>
            <c:dLbl>
              <c:idx val="8"/>
              <c:delete val="1"/>
              <c:extLst>
                <c:ext xmlns:c15="http://schemas.microsoft.com/office/drawing/2012/chart" uri="{CE6537A1-D6FC-4f65-9D91-7224C49458BB}"/>
                <c:ext xmlns:c16="http://schemas.microsoft.com/office/drawing/2014/chart" uri="{C3380CC4-5D6E-409C-BE32-E72D297353CC}">
                  <c16:uniqueId val="{00000022-624D-456B-A26F-A8332FB227D2}"/>
                </c:ext>
              </c:extLst>
            </c:dLbl>
            <c:dLbl>
              <c:idx val="9"/>
              <c:delete val="1"/>
              <c:extLst>
                <c:ext xmlns:c15="http://schemas.microsoft.com/office/drawing/2012/chart" uri="{CE6537A1-D6FC-4f65-9D91-7224C49458BB}"/>
                <c:ext xmlns:c16="http://schemas.microsoft.com/office/drawing/2014/chart" uri="{C3380CC4-5D6E-409C-BE32-E72D297353CC}">
                  <c16:uniqueId val="{00000021-624D-456B-A26F-A8332FB227D2}"/>
                </c:ext>
              </c:extLst>
            </c:dLbl>
            <c:dLbl>
              <c:idx val="10"/>
              <c:delete val="1"/>
              <c:extLst>
                <c:ext xmlns:c15="http://schemas.microsoft.com/office/drawing/2012/chart" uri="{CE6537A1-D6FC-4f65-9D91-7224C49458BB}"/>
                <c:ext xmlns:c16="http://schemas.microsoft.com/office/drawing/2014/chart" uri="{C3380CC4-5D6E-409C-BE32-E72D297353CC}">
                  <c16:uniqueId val="{00000020-624D-456B-A26F-A8332FB227D2}"/>
                </c:ext>
              </c:extLst>
            </c:dLbl>
            <c:dLbl>
              <c:idx val="11"/>
              <c:delete val="1"/>
              <c:extLst>
                <c:ext xmlns:c15="http://schemas.microsoft.com/office/drawing/2012/chart" uri="{CE6537A1-D6FC-4f65-9D91-7224C49458BB}"/>
                <c:ext xmlns:c16="http://schemas.microsoft.com/office/drawing/2014/chart" uri="{C3380CC4-5D6E-409C-BE32-E72D297353CC}">
                  <c16:uniqueId val="{0000001F-624D-456B-A26F-A8332FB227D2}"/>
                </c:ext>
              </c:extLst>
            </c:dLbl>
            <c:dLbl>
              <c:idx val="12"/>
              <c:delete val="1"/>
              <c:extLst>
                <c:ext xmlns:c15="http://schemas.microsoft.com/office/drawing/2012/chart" uri="{CE6537A1-D6FC-4f65-9D91-7224C49458BB}"/>
                <c:ext xmlns:c16="http://schemas.microsoft.com/office/drawing/2014/chart" uri="{C3380CC4-5D6E-409C-BE32-E72D297353CC}">
                  <c16:uniqueId val="{0000001E-624D-456B-A26F-A8332FB227D2}"/>
                </c:ext>
              </c:extLst>
            </c:dLbl>
            <c:dLbl>
              <c:idx val="13"/>
              <c:delete val="1"/>
              <c:extLst>
                <c:ext xmlns:c15="http://schemas.microsoft.com/office/drawing/2012/chart" uri="{CE6537A1-D6FC-4f65-9D91-7224C49458BB}"/>
                <c:ext xmlns:c16="http://schemas.microsoft.com/office/drawing/2014/chart" uri="{C3380CC4-5D6E-409C-BE32-E72D297353CC}">
                  <c16:uniqueId val="{0000001D-624D-456B-A26F-A8332FB227D2}"/>
                </c:ext>
              </c:extLst>
            </c:dLbl>
            <c:dLbl>
              <c:idx val="14"/>
              <c:delete val="1"/>
              <c:extLst>
                <c:ext xmlns:c15="http://schemas.microsoft.com/office/drawing/2012/chart" uri="{CE6537A1-D6FC-4f65-9D91-7224C49458BB}"/>
                <c:ext xmlns:c16="http://schemas.microsoft.com/office/drawing/2014/chart" uri="{C3380CC4-5D6E-409C-BE32-E72D297353CC}">
                  <c16:uniqueId val="{0000001C-624D-456B-A26F-A8332FB227D2}"/>
                </c:ext>
              </c:extLst>
            </c:dLbl>
            <c:dLbl>
              <c:idx val="15"/>
              <c:delete val="1"/>
              <c:extLst>
                <c:ext xmlns:c15="http://schemas.microsoft.com/office/drawing/2012/chart" uri="{CE6537A1-D6FC-4f65-9D91-7224C49458BB}"/>
                <c:ext xmlns:c16="http://schemas.microsoft.com/office/drawing/2014/chart" uri="{C3380CC4-5D6E-409C-BE32-E72D297353CC}">
                  <c16:uniqueId val="{0000001B-624D-456B-A26F-A8332FB227D2}"/>
                </c:ext>
              </c:extLst>
            </c:dLbl>
            <c:dLbl>
              <c:idx val="16"/>
              <c:delete val="1"/>
              <c:extLst>
                <c:ext xmlns:c15="http://schemas.microsoft.com/office/drawing/2012/chart" uri="{CE6537A1-D6FC-4f65-9D91-7224C49458BB}"/>
                <c:ext xmlns:c16="http://schemas.microsoft.com/office/drawing/2014/chart" uri="{C3380CC4-5D6E-409C-BE32-E72D297353CC}">
                  <c16:uniqueId val="{0000001A-624D-456B-A26F-A8332FB227D2}"/>
                </c:ext>
              </c:extLst>
            </c:dLbl>
            <c:dLbl>
              <c:idx val="17"/>
              <c:layout>
                <c:manualLayout>
                  <c:x val="-1.0864645151944392E-2"/>
                  <c:y val="-2.67485551567844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AB9-4021-830F-6FDDC72DFE5D}"/>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Sheet1!$G$2:$G$20</c:f>
              <c:numCache>
                <c:formatCode>General</c:formatCode>
                <c:ptCount val="19"/>
                <c:pt idx="0">
                  <c:v>83</c:v>
                </c:pt>
                <c:pt idx="1">
                  <c:v>88</c:v>
                </c:pt>
                <c:pt idx="2">
                  <c:v>93</c:v>
                </c:pt>
                <c:pt idx="3">
                  <c:v>94</c:v>
                </c:pt>
                <c:pt idx="4">
                  <c:v>95</c:v>
                </c:pt>
                <c:pt idx="5">
                  <c:v>94</c:v>
                </c:pt>
                <c:pt idx="6">
                  <c:v>94</c:v>
                </c:pt>
                <c:pt idx="7">
                  <c:v>97</c:v>
                </c:pt>
                <c:pt idx="8">
                  <c:v>93</c:v>
                </c:pt>
                <c:pt idx="9">
                  <c:v>86</c:v>
                </c:pt>
                <c:pt idx="10">
                  <c:v>94</c:v>
                </c:pt>
                <c:pt idx="11">
                  <c:v>94</c:v>
                </c:pt>
                <c:pt idx="12">
                  <c:v>96</c:v>
                </c:pt>
                <c:pt idx="13">
                  <c:v>89</c:v>
                </c:pt>
                <c:pt idx="14">
                  <c:v>93</c:v>
                </c:pt>
                <c:pt idx="15">
                  <c:v>89</c:v>
                </c:pt>
                <c:pt idx="16">
                  <c:v>97</c:v>
                </c:pt>
                <c:pt idx="17">
                  <c:v>90</c:v>
                </c:pt>
                <c:pt idx="18">
                  <c:v>87</c:v>
                </c:pt>
              </c:numCache>
            </c:numRef>
          </c:val>
          <c:smooth val="0"/>
          <c:extLst>
            <c:ext xmlns:c16="http://schemas.microsoft.com/office/drawing/2014/chart" uri="{C3380CC4-5D6E-409C-BE32-E72D297353CC}">
              <c16:uniqueId val="{00000013-4A67-42C5-BAB3-9FD3B2EF865D}"/>
            </c:ext>
          </c:extLst>
        </c:ser>
        <c:ser>
          <c:idx val="6"/>
          <c:order val="6"/>
          <c:tx>
            <c:strRef>
              <c:f>Sheet1!$H$1</c:f>
              <c:strCache>
                <c:ptCount val="1"/>
                <c:pt idx="0">
                  <c:v>E-cigarettes</c:v>
                </c:pt>
              </c:strCache>
            </c:strRef>
          </c:tx>
          <c:spPr>
            <a:ln w="25400" cap="rnd" cmpd="sng" algn="ctr">
              <a:solidFill>
                <a:schemeClr val="accent1">
                  <a:lumMod val="60000"/>
                </a:schemeClr>
              </a:solidFill>
              <a:prstDash val="solid"/>
              <a:round/>
            </a:ln>
            <a:effectLst>
              <a:outerShdw blurRad="50800" dist="38100" dir="2700000" algn="tl" rotWithShape="0">
                <a:prstClr val="black">
                  <a:alpha val="40000"/>
                </a:prstClr>
              </a:outerShdw>
            </a:effectLst>
          </c:spPr>
          <c:marker>
            <c:spPr>
              <a:noFill/>
              <a:ln w="6350" cap="flat" cmpd="sng" algn="ctr">
                <a:solidFill>
                  <a:schemeClr val="accent1">
                    <a:lumMod val="60000"/>
                  </a:schemeClr>
                </a:solidFill>
                <a:prstDash val="solid"/>
                <a:round/>
              </a:ln>
              <a:effectLst>
                <a:outerShdw blurRad="50800" dist="38100" dir="2700000" algn="tl" rotWithShape="0">
                  <a:prstClr val="black">
                    <a:alpha val="40000"/>
                  </a:prstClr>
                </a:outerShdw>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3-624D-456B-A26F-A8332FB227D2}"/>
                </c:ext>
              </c:extLst>
            </c:dLbl>
            <c:dLbl>
              <c:idx val="14"/>
              <c:layout>
                <c:manualLayout>
                  <c:x val="-7.2430967679628392E-3"/>
                  <c:y val="-3.00921245513825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AB9-4021-830F-6FDDC72DFE5D}"/>
                </c:ext>
              </c:extLst>
            </c:dLbl>
            <c:dLbl>
              <c:idx val="15"/>
              <c:delete val="1"/>
              <c:extLst>
                <c:ext xmlns:c15="http://schemas.microsoft.com/office/drawing/2012/chart" uri="{CE6537A1-D6FC-4f65-9D91-7224C49458BB}"/>
                <c:ext xmlns:c16="http://schemas.microsoft.com/office/drawing/2014/chart" uri="{C3380CC4-5D6E-409C-BE32-E72D297353CC}">
                  <c16:uniqueId val="{00000005-2AB9-4021-830F-6FDDC72DFE5D}"/>
                </c:ext>
              </c:extLst>
            </c:dLbl>
            <c:dLbl>
              <c:idx val="16"/>
              <c:delete val="1"/>
              <c:extLst>
                <c:ext xmlns:c15="http://schemas.microsoft.com/office/drawing/2012/chart" uri="{CE6537A1-D6FC-4f65-9D91-7224C49458BB}"/>
                <c:ext xmlns:c16="http://schemas.microsoft.com/office/drawing/2014/chart" uri="{C3380CC4-5D6E-409C-BE32-E72D297353CC}">
                  <c16:uniqueId val="{00000006-2AB9-4021-830F-6FDDC72DFE5D}"/>
                </c:ext>
              </c:extLst>
            </c:dLbl>
            <c:dLbl>
              <c:idx val="17"/>
              <c:delete val="1"/>
              <c:extLst>
                <c:ext xmlns:c15="http://schemas.microsoft.com/office/drawing/2012/chart" uri="{CE6537A1-D6FC-4f65-9D91-7224C49458BB}"/>
                <c:ext xmlns:c16="http://schemas.microsoft.com/office/drawing/2014/chart" uri="{C3380CC4-5D6E-409C-BE32-E72D297353CC}">
                  <c16:uniqueId val="{00000007-2AB9-4021-830F-6FDDC72DFE5D}"/>
                </c:ext>
              </c:extLst>
            </c:dLbl>
            <c:dLbl>
              <c:idx val="18"/>
              <c:tx>
                <c:rich>
                  <a:bodyPr/>
                  <a:lstStyle/>
                  <a:p>
                    <a:fld id="{A3D6ADF8-8113-46C2-BFC0-89AE671BFEDA}"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2AB9-4021-830F-6FDDC72DFE5D}"/>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Sheet1!$H$2:$H$20</c:f>
              <c:numCache>
                <c:formatCode>General</c:formatCode>
                <c:ptCount val="19"/>
                <c:pt idx="14">
                  <c:v>18</c:v>
                </c:pt>
                <c:pt idx="15">
                  <c:v>19</c:v>
                </c:pt>
                <c:pt idx="16">
                  <c:v>20</c:v>
                </c:pt>
                <c:pt idx="17">
                  <c:v>29</c:v>
                </c:pt>
                <c:pt idx="18">
                  <c:v>11</c:v>
                </c:pt>
              </c:numCache>
            </c:numRef>
          </c:val>
          <c:smooth val="0"/>
          <c:extLst>
            <c:ext xmlns:c16="http://schemas.microsoft.com/office/drawing/2014/chart" uri="{C3380CC4-5D6E-409C-BE32-E72D297353CC}">
              <c16:uniqueId val="{00000016-4A67-42C5-BAB3-9FD3B2EF865D}"/>
            </c:ext>
          </c:extLst>
        </c:ser>
        <c:dLbls>
          <c:showLegendKey val="0"/>
          <c:showVal val="0"/>
          <c:showCatName val="0"/>
          <c:showSerName val="0"/>
          <c:showPercent val="0"/>
          <c:showBubbleSize val="0"/>
        </c:dLbls>
        <c:marker val="1"/>
        <c:smooth val="0"/>
        <c:axId val="-2097444712"/>
        <c:axId val="-2097441288"/>
      </c:lineChart>
      <c:catAx>
        <c:axId val="-2097444712"/>
        <c:scaling>
          <c:orientation val="minMax"/>
        </c:scaling>
        <c:delete val="0"/>
        <c:axPos val="b"/>
        <c:numFmt formatCode="General" sourceLinked="1"/>
        <c:majorTickMark val="out"/>
        <c:minorTickMark val="none"/>
        <c:tickLblPos val="nextTo"/>
        <c:spPr>
          <a:noFill/>
          <a:ln w="6350" cap="flat" cmpd="sng" algn="ctr">
            <a:solidFill>
              <a:schemeClr val="tx1"/>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97441288"/>
        <c:crosses val="autoZero"/>
        <c:auto val="1"/>
        <c:lblAlgn val="ctr"/>
        <c:lblOffset val="100"/>
        <c:noMultiLvlLbl val="0"/>
      </c:catAx>
      <c:valAx>
        <c:axId val="-2097441288"/>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dirty="0"/>
                  <a:t>% SA IDRS participants</a:t>
                </a: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97444712"/>
        <c:crosses val="autoZero"/>
        <c:crossBetween val="between"/>
      </c:valAx>
      <c:spPr>
        <a:noFill/>
        <a:ln w="25400">
          <a:noFill/>
        </a:ln>
        <a:effectLst/>
      </c:spPr>
    </c:plotArea>
    <c:legend>
      <c:legendPos val="b"/>
      <c:layout>
        <c:manualLayout>
          <c:xMode val="edge"/>
          <c:yMode val="edge"/>
          <c:x val="0.12897107394037499"/>
          <c:y val="0.80598133695165586"/>
          <c:w val="0.78036879185115715"/>
          <c:h val="0.16255626686890767"/>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baseline="0">
          <a:latin typeface="Arial" pitchFamily="34" charset="0"/>
          <a:cs typeface="Arial" pitchFamily="34" charset="0"/>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858585858585898E-2"/>
          <c:y val="2.7777995412265E-2"/>
          <c:w val="0.89730639730639705"/>
          <c:h val="0.82355768295637199"/>
        </c:manualLayout>
      </c:layout>
      <c:lineChart>
        <c:grouping val="standard"/>
        <c:varyColors val="0"/>
        <c:ser>
          <c:idx val="1"/>
          <c:order val="0"/>
          <c:tx>
            <c:strRef>
              <c:f>Sheet1!$B$1</c:f>
              <c:strCache>
                <c:ptCount val="1"/>
                <c:pt idx="0">
                  <c:v>Lifetime</c:v>
                </c:pt>
              </c:strCache>
            </c:strRef>
          </c:tx>
          <c:spPr>
            <a:ln w="19050" cap="rnd" cmpd="sng" algn="ctr">
              <a:solidFill>
                <a:schemeClr val="accent2"/>
              </a:solidFill>
              <a:prstDash val="solid"/>
              <a:round/>
            </a:ln>
            <a:effectLst/>
          </c:spPr>
          <c:marker>
            <c:symbol val="square"/>
            <c:size val="6"/>
            <c:spPr>
              <a:solidFill>
                <a:schemeClr val="accent2"/>
              </a:solidFill>
              <a:ln w="6350" cap="flat" cmpd="sng" algn="ctr">
                <a:solidFill>
                  <a:schemeClr val="accent2"/>
                </a:solidFill>
                <a:prstDash val="solid"/>
                <a:round/>
              </a:ln>
              <a:effectLst/>
            </c:spPr>
          </c:marker>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Sheet1!$B$2:$B$20</c:f>
            </c:numRef>
          </c:val>
          <c:smooth val="0"/>
          <c:extLst>
            <c:ext xmlns:c16="http://schemas.microsoft.com/office/drawing/2014/chart" uri="{C3380CC4-5D6E-409C-BE32-E72D297353CC}">
              <c16:uniqueId val="{00000000-C4A5-4416-B418-076C6ECB96B0}"/>
            </c:ext>
          </c:extLst>
        </c:ser>
        <c:ser>
          <c:idx val="0"/>
          <c:order val="1"/>
          <c:tx>
            <c:strRef>
              <c:f>Sheet1!$C$1</c:f>
              <c:strCache>
                <c:ptCount val="1"/>
                <c:pt idx="0">
                  <c:v>Past 12 month</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x"/>
            <c:size val="6"/>
            <c:spPr>
              <a:noFill/>
              <a:ln w="6350" cap="flat" cmpd="sng" algn="ctr">
                <a:solidFill>
                  <a:schemeClr val="accent1"/>
                </a:solidFill>
                <a:prstDash val="solid"/>
                <a:round/>
              </a:ln>
              <a:effectLst>
                <a:outerShdw blurRad="50800" dist="38100" dir="2700000" algn="tl" rotWithShape="0">
                  <a:prstClr val="black">
                    <a:alpha val="40000"/>
                  </a:prstClr>
                </a:outerShdw>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06-41AC-4866-83D0-F8C9F5BE37C9}"/>
                </c:ext>
              </c:extLst>
            </c:dLbl>
            <c:dLbl>
              <c:idx val="2"/>
              <c:delete val="1"/>
              <c:extLst>
                <c:ext xmlns:c15="http://schemas.microsoft.com/office/drawing/2012/chart" uri="{CE6537A1-D6FC-4f65-9D91-7224C49458BB}"/>
                <c:ext xmlns:c16="http://schemas.microsoft.com/office/drawing/2014/chart" uri="{C3380CC4-5D6E-409C-BE32-E72D297353CC}">
                  <c16:uniqueId val="{00000007-41AC-4866-83D0-F8C9F5BE37C9}"/>
                </c:ext>
              </c:extLst>
            </c:dLbl>
            <c:dLbl>
              <c:idx val="3"/>
              <c:delete val="1"/>
              <c:extLst>
                <c:ext xmlns:c15="http://schemas.microsoft.com/office/drawing/2012/chart" uri="{CE6537A1-D6FC-4f65-9D91-7224C49458BB}"/>
                <c:ext xmlns:c16="http://schemas.microsoft.com/office/drawing/2014/chart" uri="{C3380CC4-5D6E-409C-BE32-E72D297353CC}">
                  <c16:uniqueId val="{00000008-41AC-4866-83D0-F8C9F5BE37C9}"/>
                </c:ext>
              </c:extLst>
            </c:dLbl>
            <c:dLbl>
              <c:idx val="4"/>
              <c:delete val="1"/>
              <c:extLst>
                <c:ext xmlns:c15="http://schemas.microsoft.com/office/drawing/2012/chart" uri="{CE6537A1-D6FC-4f65-9D91-7224C49458BB}"/>
                <c:ext xmlns:c16="http://schemas.microsoft.com/office/drawing/2014/chart" uri="{C3380CC4-5D6E-409C-BE32-E72D297353CC}">
                  <c16:uniqueId val="{00000009-41AC-4866-83D0-F8C9F5BE37C9}"/>
                </c:ext>
              </c:extLst>
            </c:dLbl>
            <c:dLbl>
              <c:idx val="5"/>
              <c:delete val="1"/>
              <c:extLst>
                <c:ext xmlns:c15="http://schemas.microsoft.com/office/drawing/2012/chart" uri="{CE6537A1-D6FC-4f65-9D91-7224C49458BB}"/>
                <c:ext xmlns:c16="http://schemas.microsoft.com/office/drawing/2014/chart" uri="{C3380CC4-5D6E-409C-BE32-E72D297353CC}">
                  <c16:uniqueId val="{0000000A-41AC-4866-83D0-F8C9F5BE37C9}"/>
                </c:ext>
              </c:extLst>
            </c:dLbl>
            <c:dLbl>
              <c:idx val="6"/>
              <c:delete val="1"/>
              <c:extLst>
                <c:ext xmlns:c15="http://schemas.microsoft.com/office/drawing/2012/chart" uri="{CE6537A1-D6FC-4f65-9D91-7224C49458BB}"/>
                <c:ext xmlns:c16="http://schemas.microsoft.com/office/drawing/2014/chart" uri="{C3380CC4-5D6E-409C-BE32-E72D297353CC}">
                  <c16:uniqueId val="{0000000B-41AC-4866-83D0-F8C9F5BE37C9}"/>
                </c:ext>
              </c:extLst>
            </c:dLbl>
            <c:dLbl>
              <c:idx val="7"/>
              <c:delete val="1"/>
              <c:extLst>
                <c:ext xmlns:c15="http://schemas.microsoft.com/office/drawing/2012/chart" uri="{CE6537A1-D6FC-4f65-9D91-7224C49458BB}"/>
                <c:ext xmlns:c16="http://schemas.microsoft.com/office/drawing/2014/chart" uri="{C3380CC4-5D6E-409C-BE32-E72D297353CC}">
                  <c16:uniqueId val="{0000000C-41AC-4866-83D0-F8C9F5BE37C9}"/>
                </c:ext>
              </c:extLst>
            </c:dLbl>
            <c:dLbl>
              <c:idx val="8"/>
              <c:delete val="1"/>
              <c:extLst>
                <c:ext xmlns:c15="http://schemas.microsoft.com/office/drawing/2012/chart" uri="{CE6537A1-D6FC-4f65-9D91-7224C49458BB}"/>
                <c:ext xmlns:c16="http://schemas.microsoft.com/office/drawing/2014/chart" uri="{C3380CC4-5D6E-409C-BE32-E72D297353CC}">
                  <c16:uniqueId val="{0000000D-41AC-4866-83D0-F8C9F5BE37C9}"/>
                </c:ext>
              </c:extLst>
            </c:dLbl>
            <c:dLbl>
              <c:idx val="9"/>
              <c:delete val="1"/>
              <c:extLst>
                <c:ext xmlns:c15="http://schemas.microsoft.com/office/drawing/2012/chart" uri="{CE6537A1-D6FC-4f65-9D91-7224C49458BB}"/>
                <c:ext xmlns:c16="http://schemas.microsoft.com/office/drawing/2014/chart" uri="{C3380CC4-5D6E-409C-BE32-E72D297353CC}">
                  <c16:uniqueId val="{0000000E-41AC-4866-83D0-F8C9F5BE37C9}"/>
                </c:ext>
              </c:extLst>
            </c:dLbl>
            <c:dLbl>
              <c:idx val="10"/>
              <c:delete val="1"/>
              <c:extLst>
                <c:ext xmlns:c15="http://schemas.microsoft.com/office/drawing/2012/chart" uri="{CE6537A1-D6FC-4f65-9D91-7224C49458BB}"/>
                <c:ext xmlns:c16="http://schemas.microsoft.com/office/drawing/2014/chart" uri="{C3380CC4-5D6E-409C-BE32-E72D297353CC}">
                  <c16:uniqueId val="{0000000F-41AC-4866-83D0-F8C9F5BE37C9}"/>
                </c:ext>
              </c:extLst>
            </c:dLbl>
            <c:dLbl>
              <c:idx val="11"/>
              <c:delete val="1"/>
              <c:extLst>
                <c:ext xmlns:c15="http://schemas.microsoft.com/office/drawing/2012/chart" uri="{CE6537A1-D6FC-4f65-9D91-7224C49458BB}"/>
                <c:ext xmlns:c16="http://schemas.microsoft.com/office/drawing/2014/chart" uri="{C3380CC4-5D6E-409C-BE32-E72D297353CC}">
                  <c16:uniqueId val="{00000010-41AC-4866-83D0-F8C9F5BE37C9}"/>
                </c:ext>
              </c:extLst>
            </c:dLbl>
            <c:dLbl>
              <c:idx val="12"/>
              <c:delete val="1"/>
              <c:extLst>
                <c:ext xmlns:c15="http://schemas.microsoft.com/office/drawing/2012/chart" uri="{CE6537A1-D6FC-4f65-9D91-7224C49458BB}"/>
                <c:ext xmlns:c16="http://schemas.microsoft.com/office/drawing/2014/chart" uri="{C3380CC4-5D6E-409C-BE32-E72D297353CC}">
                  <c16:uniqueId val="{00000011-41AC-4866-83D0-F8C9F5BE37C9}"/>
                </c:ext>
              </c:extLst>
            </c:dLbl>
            <c:dLbl>
              <c:idx val="13"/>
              <c:delete val="1"/>
              <c:extLst>
                <c:ext xmlns:c15="http://schemas.microsoft.com/office/drawing/2012/chart" uri="{CE6537A1-D6FC-4f65-9D91-7224C49458BB}"/>
                <c:ext xmlns:c16="http://schemas.microsoft.com/office/drawing/2014/chart" uri="{C3380CC4-5D6E-409C-BE32-E72D297353CC}">
                  <c16:uniqueId val="{00000012-41AC-4866-83D0-F8C9F5BE37C9}"/>
                </c:ext>
              </c:extLst>
            </c:dLbl>
            <c:dLbl>
              <c:idx val="14"/>
              <c:delete val="1"/>
              <c:extLst>
                <c:ext xmlns:c15="http://schemas.microsoft.com/office/drawing/2012/chart" uri="{CE6537A1-D6FC-4f65-9D91-7224C49458BB}"/>
                <c:ext xmlns:c16="http://schemas.microsoft.com/office/drawing/2014/chart" uri="{C3380CC4-5D6E-409C-BE32-E72D297353CC}">
                  <c16:uniqueId val="{00000013-41AC-4866-83D0-F8C9F5BE37C9}"/>
                </c:ext>
              </c:extLst>
            </c:dLbl>
            <c:dLbl>
              <c:idx val="15"/>
              <c:delete val="1"/>
              <c:extLst>
                <c:ext xmlns:c15="http://schemas.microsoft.com/office/drawing/2012/chart" uri="{CE6537A1-D6FC-4f65-9D91-7224C49458BB}"/>
                <c:ext xmlns:c16="http://schemas.microsoft.com/office/drawing/2014/chart" uri="{C3380CC4-5D6E-409C-BE32-E72D297353CC}">
                  <c16:uniqueId val="{00000014-41AC-4866-83D0-F8C9F5BE37C9}"/>
                </c:ext>
              </c:extLst>
            </c:dLbl>
            <c:dLbl>
              <c:idx val="16"/>
              <c:delete val="1"/>
              <c:extLst>
                <c:ext xmlns:c15="http://schemas.microsoft.com/office/drawing/2012/chart" uri="{CE6537A1-D6FC-4f65-9D91-7224C49458BB}"/>
                <c:ext xmlns:c16="http://schemas.microsoft.com/office/drawing/2014/chart" uri="{C3380CC4-5D6E-409C-BE32-E72D297353CC}">
                  <c16:uniqueId val="{00000015-41AC-4866-83D0-F8C9F5BE37C9}"/>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a:ea typeface="Arial"/>
                    <a:cs typeface="Arial"/>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Sheet1!$C$2:$C$20</c:f>
              <c:numCache>
                <c:formatCode>General</c:formatCode>
                <c:ptCount val="19"/>
                <c:pt idx="0">
                  <c:v>16</c:v>
                </c:pt>
                <c:pt idx="1">
                  <c:v>17</c:v>
                </c:pt>
                <c:pt idx="2">
                  <c:v>6</c:v>
                </c:pt>
                <c:pt idx="3">
                  <c:v>7</c:v>
                </c:pt>
                <c:pt idx="4">
                  <c:v>3</c:v>
                </c:pt>
                <c:pt idx="5">
                  <c:v>7</c:v>
                </c:pt>
                <c:pt idx="6">
                  <c:v>11</c:v>
                </c:pt>
                <c:pt idx="7">
                  <c:v>13</c:v>
                </c:pt>
                <c:pt idx="8">
                  <c:v>9</c:v>
                </c:pt>
                <c:pt idx="9">
                  <c:v>7</c:v>
                </c:pt>
                <c:pt idx="10">
                  <c:v>8</c:v>
                </c:pt>
                <c:pt idx="11">
                  <c:v>12</c:v>
                </c:pt>
                <c:pt idx="12">
                  <c:v>15</c:v>
                </c:pt>
                <c:pt idx="13">
                  <c:v>6</c:v>
                </c:pt>
                <c:pt idx="14">
                  <c:v>9</c:v>
                </c:pt>
                <c:pt idx="15">
                  <c:v>15</c:v>
                </c:pt>
                <c:pt idx="16">
                  <c:v>21</c:v>
                </c:pt>
                <c:pt idx="17">
                  <c:v>19</c:v>
                </c:pt>
                <c:pt idx="18">
                  <c:v>13</c:v>
                </c:pt>
              </c:numCache>
            </c:numRef>
          </c:val>
          <c:smooth val="0"/>
          <c:extLst>
            <c:ext xmlns:c16="http://schemas.microsoft.com/office/drawing/2014/chart" uri="{C3380CC4-5D6E-409C-BE32-E72D297353CC}">
              <c16:uniqueId val="{00000002-C4A5-4416-B418-076C6ECB96B0}"/>
            </c:ext>
          </c:extLst>
        </c:ser>
        <c:ser>
          <c:idx val="2"/>
          <c:order val="2"/>
          <c:tx>
            <c:strRef>
              <c:f>Sheet1!$D$1</c:f>
              <c:strCache>
                <c:ptCount val="1"/>
                <c:pt idx="0">
                  <c:v>Lifetime</c:v>
                </c:pt>
              </c:strCache>
            </c:strRef>
          </c:tx>
          <c:spPr>
            <a:ln w="25400" cap="rnd" cmpd="sng" algn="ctr">
              <a:solidFill>
                <a:schemeClr val="accent3"/>
              </a:solidFill>
              <a:prstDash val="solid"/>
              <a:round/>
            </a:ln>
            <a:effectLst>
              <a:outerShdw blurRad="50800" dist="38100" dir="2700000" algn="tl" rotWithShape="0">
                <a:prstClr val="black">
                  <a:alpha val="40000"/>
                </a:prstClr>
              </a:outerShdw>
            </a:effectLst>
          </c:spPr>
          <c:marker>
            <c:spPr>
              <a:solidFill>
                <a:schemeClr val="accent3"/>
              </a:solidFill>
              <a:ln w="6350" cap="flat" cmpd="sng" algn="ctr">
                <a:solidFill>
                  <a:schemeClr val="accent3"/>
                </a:solidFill>
                <a:prstDash val="solid"/>
                <a:round/>
              </a:ln>
              <a:effectLst>
                <a:outerShdw blurRad="50800" dist="38100" dir="2700000" algn="tl" rotWithShape="0">
                  <a:prstClr val="black">
                    <a:alpha val="40000"/>
                  </a:prstClr>
                </a:outerShdw>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1AC-4866-83D0-F8C9F5BE37C9}"/>
                </c:ext>
              </c:extLst>
            </c:dLbl>
            <c:dLbl>
              <c:idx val="1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1AC-4866-83D0-F8C9F5BE37C9}"/>
                </c:ext>
              </c:extLst>
            </c:dLbl>
            <c:dLbl>
              <c:idx val="18"/>
              <c:tx>
                <c:rich>
                  <a:bodyPr/>
                  <a:lstStyle/>
                  <a:p>
                    <a:fld id="{90A59969-01E7-4C74-BCBE-4E1A31DE125F}" type="VALUE">
                      <a:rPr lang="en-US" smtClean="0"/>
                      <a:pPr/>
                      <a:t>[VALUE]</a:t>
                    </a:fld>
                    <a:r>
                      <a:rPr lang="en-US" dirty="0"/>
                      <a:t>*</a:t>
                    </a:r>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41AC-4866-83D0-F8C9F5BE37C9}"/>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a:ea typeface="Arial"/>
                    <a:cs typeface="Arial"/>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Sheet1!$D$2:$D$20</c:f>
              <c:numCache>
                <c:formatCode>General</c:formatCode>
                <c:ptCount val="19"/>
                <c:pt idx="0">
                  <c:v>44</c:v>
                </c:pt>
                <c:pt idx="1">
                  <c:v>41</c:v>
                </c:pt>
                <c:pt idx="2">
                  <c:v>34</c:v>
                </c:pt>
                <c:pt idx="3">
                  <c:v>37</c:v>
                </c:pt>
                <c:pt idx="4">
                  <c:v>45</c:v>
                </c:pt>
                <c:pt idx="5">
                  <c:v>44</c:v>
                </c:pt>
                <c:pt idx="6">
                  <c:v>57</c:v>
                </c:pt>
                <c:pt idx="7">
                  <c:v>58</c:v>
                </c:pt>
                <c:pt idx="8">
                  <c:v>50</c:v>
                </c:pt>
                <c:pt idx="9">
                  <c:v>50</c:v>
                </c:pt>
                <c:pt idx="10">
                  <c:v>46</c:v>
                </c:pt>
                <c:pt idx="11">
                  <c:v>55</c:v>
                </c:pt>
                <c:pt idx="12">
                  <c:v>46</c:v>
                </c:pt>
                <c:pt idx="13">
                  <c:v>49</c:v>
                </c:pt>
                <c:pt idx="14">
                  <c:v>39</c:v>
                </c:pt>
                <c:pt idx="15">
                  <c:v>45</c:v>
                </c:pt>
                <c:pt idx="16">
                  <c:v>54</c:v>
                </c:pt>
                <c:pt idx="17">
                  <c:v>57</c:v>
                </c:pt>
                <c:pt idx="18">
                  <c:v>41</c:v>
                </c:pt>
              </c:numCache>
            </c:numRef>
          </c:val>
          <c:smooth val="0"/>
          <c:extLst>
            <c:ext xmlns:c16="http://schemas.microsoft.com/office/drawing/2014/chart" uri="{C3380CC4-5D6E-409C-BE32-E72D297353CC}">
              <c16:uniqueId val="{00000000-41AC-4866-83D0-F8C9F5BE37C9}"/>
            </c:ext>
          </c:extLst>
        </c:ser>
        <c:dLbls>
          <c:showLegendKey val="0"/>
          <c:showVal val="1"/>
          <c:showCatName val="0"/>
          <c:showSerName val="0"/>
          <c:showPercent val="0"/>
          <c:showBubbleSize val="0"/>
        </c:dLbls>
        <c:marker val="1"/>
        <c:smooth val="0"/>
        <c:axId val="-2071821512"/>
        <c:axId val="-2071818120"/>
      </c:lineChart>
      <c:catAx>
        <c:axId val="-2071821512"/>
        <c:scaling>
          <c:orientation val="minMax"/>
        </c:scaling>
        <c:delete val="0"/>
        <c:axPos val="b"/>
        <c:numFmt formatCode="General" sourceLinked="1"/>
        <c:majorTickMark val="out"/>
        <c:minorTickMark val="none"/>
        <c:tickLblPos val="nextTo"/>
        <c:spPr>
          <a:noFill/>
          <a:ln w="3175" cap="flat" cmpd="sng" algn="ctr">
            <a:solidFill>
              <a:srgbClr val="000000"/>
            </a:solidFill>
            <a:prstDash val="solid"/>
            <a:round/>
          </a:ln>
          <a:effectLst/>
        </c:spPr>
        <c:txPr>
          <a:bodyPr rot="-2700000" spcFirstLastPara="1" vertOverflow="ellipsis" wrap="square" anchor="ctr" anchorCtr="1"/>
          <a:lstStyle/>
          <a:p>
            <a:pPr>
              <a:defRPr sz="1600" b="0" i="0" u="none" strike="noStrike" kern="1200" baseline="0">
                <a:solidFill>
                  <a:srgbClr val="000000"/>
                </a:solidFill>
                <a:latin typeface="Arial"/>
                <a:ea typeface="Arial"/>
                <a:cs typeface="Arial"/>
              </a:defRPr>
            </a:pPr>
            <a:endParaRPr lang="en-US"/>
          </a:p>
        </c:txPr>
        <c:crossAx val="-2071818120"/>
        <c:crosses val="autoZero"/>
        <c:auto val="1"/>
        <c:lblAlgn val="ctr"/>
        <c:lblOffset val="100"/>
        <c:tickLblSkip val="1"/>
        <c:tickMarkSkip val="1"/>
        <c:noMultiLvlLbl val="0"/>
      </c:catAx>
      <c:valAx>
        <c:axId val="-2071818120"/>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Arial"/>
                    <a:ea typeface="Arial"/>
                    <a:cs typeface="Arial"/>
                  </a:defRPr>
                </a:pPr>
                <a:r>
                  <a:rPr lang="en-AU" b="1" dirty="0"/>
                  <a:t>% SA IDRS participants</a:t>
                </a:r>
              </a:p>
            </c:rich>
          </c:tx>
          <c:layout>
            <c:manualLayout>
              <c:xMode val="edge"/>
              <c:yMode val="edge"/>
              <c:x val="1.7354937878499733E-3"/>
              <c:y val="0.16454390305569602"/>
            </c:manualLayout>
          </c:layout>
          <c:overlay val="0"/>
          <c:spPr>
            <a:noFill/>
            <a:ln w="25400">
              <a:noFill/>
            </a:ln>
            <a:effectLst/>
          </c:spPr>
          <c:txPr>
            <a:bodyPr rot="-5400000" spcFirstLastPara="1" vertOverflow="ellipsis" vert="horz" wrap="square" anchor="ctr" anchorCtr="1"/>
            <a:lstStyle/>
            <a:p>
              <a:pPr>
                <a:defRPr sz="1600" b="1" i="0" u="none" strike="noStrike" kern="1200" baseline="0">
                  <a:solidFill>
                    <a:srgbClr val="000000"/>
                  </a:solidFill>
                  <a:latin typeface="Arial"/>
                  <a:ea typeface="Arial"/>
                  <a:cs typeface="Arial"/>
                </a:defRPr>
              </a:pPr>
              <a:endParaRPr lang="en-US"/>
            </a:p>
          </c:txPr>
        </c:title>
        <c:numFmt formatCode="General" sourceLinked="1"/>
        <c:majorTickMark val="out"/>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Arial"/>
                <a:ea typeface="Arial"/>
                <a:cs typeface="Arial"/>
              </a:defRPr>
            </a:pPr>
            <a:endParaRPr lang="en-US"/>
          </a:p>
        </c:txPr>
        <c:crossAx val="-2071821512"/>
        <c:crosses val="autoZero"/>
        <c:crossBetween val="between"/>
      </c:valAx>
      <c:spPr>
        <a:solidFill>
          <a:srgbClr val="FFFFFF"/>
        </a:solidFill>
        <a:ln w="25400">
          <a:noFill/>
        </a:ln>
        <a:effectLst/>
      </c:spPr>
    </c:plotArea>
    <c:legend>
      <c:legendPos val="t"/>
      <c:overlay val="0"/>
      <c:spPr>
        <a:noFill/>
        <a:ln>
          <a:noFill/>
        </a:ln>
        <a:effectLst/>
      </c:spPr>
      <c:txPr>
        <a:bodyPr rot="0" spcFirstLastPara="1" vertOverflow="ellipsis" vert="horz" wrap="square" anchor="ctr" anchorCtr="1"/>
        <a:lstStyle/>
        <a:p>
          <a:pPr>
            <a:defRPr sz="1600" b="0" i="0" u="none" strike="noStrike" kern="1200" baseline="0">
              <a:solidFill>
                <a:srgbClr val="000000"/>
              </a:solidFill>
              <a:latin typeface="Arial"/>
              <a:ea typeface="Arial"/>
              <a:cs typeface="Arial"/>
            </a:defRPr>
          </a:pPr>
          <a:endParaRPr lang="en-US"/>
        </a:p>
      </c:txPr>
    </c:legend>
    <c:plotVisOnly val="1"/>
    <c:dispBlanksAs val="gap"/>
    <c:showDLblsOverMax val="0"/>
  </c:chart>
  <c:spPr>
    <a:solidFill>
      <a:srgbClr val="FFFFFF"/>
    </a:solidFill>
    <a:ln w="6350" cap="flat" cmpd="sng" algn="ctr">
      <a:noFill/>
      <a:prstDash val="solid"/>
      <a:round/>
    </a:ln>
    <a:effectLst/>
  </c:spPr>
  <c:txPr>
    <a:bodyPr/>
    <a:lstStyle/>
    <a:p>
      <a:pPr>
        <a:defRPr sz="1600" b="0" i="0" u="none" strike="noStrike" baseline="0">
          <a:solidFill>
            <a:srgbClr val="000000"/>
          </a:solidFill>
          <a:latin typeface="Arial"/>
          <a:ea typeface="Arial"/>
          <a:cs typeface="Arial"/>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858585858585898E-2"/>
          <c:y val="2.7777995412265E-2"/>
          <c:w val="0.89730639730639705"/>
          <c:h val="0.6300091138242756"/>
        </c:manualLayout>
      </c:layout>
      <c:lineChart>
        <c:grouping val="standard"/>
        <c:varyColors val="0"/>
        <c:ser>
          <c:idx val="1"/>
          <c:order val="0"/>
          <c:tx>
            <c:strRef>
              <c:f>Sheet1!$B$1</c:f>
              <c:strCache>
                <c:ptCount val="1"/>
                <c:pt idx="0">
                  <c:v>Heard of naloxone</c:v>
                </c:pt>
              </c:strCache>
            </c:strRef>
          </c:tx>
          <c:spPr>
            <a:ln w="25400" cap="rnd" cmpd="sng" algn="ctr">
              <a:solidFill>
                <a:schemeClr val="accent2"/>
              </a:solidFill>
              <a:prstDash val="solid"/>
              <a:round/>
            </a:ln>
            <a:effectLst>
              <a:outerShdw blurRad="50800" dist="38100" dir="2700000" algn="tl" rotWithShape="0">
                <a:prstClr val="black">
                  <a:alpha val="40000"/>
                </a:prstClr>
              </a:outerShdw>
            </a:effectLst>
          </c:spPr>
          <c:marker>
            <c:symbol val="square"/>
            <c:size val="6"/>
            <c:spPr>
              <a:solidFill>
                <a:schemeClr val="accent2"/>
              </a:solidFill>
              <a:ln w="6350" cap="flat" cmpd="sng" algn="ctr">
                <a:solidFill>
                  <a:schemeClr val="accent2"/>
                </a:solidFill>
                <a:prstDash val="solid"/>
                <a:round/>
              </a:ln>
              <a:effectLst>
                <a:outerShdw blurRad="50800" dist="38100" dir="2700000" algn="tl" rotWithShape="0">
                  <a:prstClr val="black">
                    <a:alpha val="40000"/>
                  </a:prstClr>
                </a:outerShdw>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906-4B09-9290-3C7720E76586}"/>
                </c:ext>
              </c:extLst>
            </c:dLbl>
            <c:dLbl>
              <c:idx val="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906-4B09-9290-3C7720E76586}"/>
                </c:ext>
              </c:extLst>
            </c:dLbl>
            <c:dLbl>
              <c:idx val="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906-4B09-9290-3C7720E7658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a:ea typeface="Arial"/>
                    <a:cs typeface="Arial"/>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Sheet1!$A$2:$A$7</c:f>
              <c:numCache>
                <c:formatCode>General</c:formatCode>
                <c:ptCount val="6"/>
                <c:pt idx="0">
                  <c:v>2013</c:v>
                </c:pt>
                <c:pt idx="1">
                  <c:v>2014</c:v>
                </c:pt>
                <c:pt idx="2">
                  <c:v>2015</c:v>
                </c:pt>
                <c:pt idx="3">
                  <c:v>2016</c:v>
                </c:pt>
                <c:pt idx="4">
                  <c:v>2017</c:v>
                </c:pt>
                <c:pt idx="5">
                  <c:v>2018</c:v>
                </c:pt>
              </c:numCache>
            </c:numRef>
          </c:cat>
          <c:val>
            <c:numRef>
              <c:f>Sheet1!$B$2:$B$7</c:f>
              <c:numCache>
                <c:formatCode>General</c:formatCode>
                <c:ptCount val="6"/>
                <c:pt idx="0">
                  <c:v>64</c:v>
                </c:pt>
                <c:pt idx="1">
                  <c:v>63</c:v>
                </c:pt>
                <c:pt idx="2">
                  <c:v>75</c:v>
                </c:pt>
                <c:pt idx="3">
                  <c:v>70</c:v>
                </c:pt>
                <c:pt idx="4">
                  <c:v>73</c:v>
                </c:pt>
                <c:pt idx="5">
                  <c:v>63</c:v>
                </c:pt>
              </c:numCache>
            </c:numRef>
          </c:val>
          <c:smooth val="0"/>
          <c:extLst>
            <c:ext xmlns:c16="http://schemas.microsoft.com/office/drawing/2014/chart" uri="{C3380CC4-5D6E-409C-BE32-E72D297353CC}">
              <c16:uniqueId val="{00000000-AAF1-4802-A4C0-AD2DED606A43}"/>
            </c:ext>
          </c:extLst>
        </c:ser>
        <c:ser>
          <c:idx val="0"/>
          <c:order val="1"/>
          <c:tx>
            <c:strRef>
              <c:f>Sheet1!$C$1</c:f>
              <c:strCache>
                <c:ptCount val="1"/>
                <c:pt idx="0">
                  <c:v>Heard of take-home programs</c:v>
                </c:pt>
              </c:strCache>
            </c:strRef>
          </c:tx>
          <c:spPr>
            <a:ln w="25400" cap="rnd" cmpd="sng" algn="ctr">
              <a:solidFill>
                <a:schemeClr val="tx2"/>
              </a:solidFill>
              <a:prstDash val="solid"/>
              <a:round/>
            </a:ln>
            <a:effectLst>
              <a:outerShdw blurRad="50800" dist="38100" dir="2700000" algn="tl" rotWithShape="0">
                <a:prstClr val="black">
                  <a:alpha val="40000"/>
                </a:prstClr>
              </a:outerShdw>
            </a:effectLst>
          </c:spPr>
          <c:marker>
            <c:symbol val="circle"/>
            <c:size val="6"/>
            <c:spPr>
              <a:solidFill>
                <a:schemeClr val="tx2"/>
              </a:solidFill>
              <a:ln w="6350" cap="flat" cmpd="sng" algn="ctr">
                <a:solidFill>
                  <a:schemeClr val="tx2"/>
                </a:solidFill>
                <a:prstDash val="solid"/>
                <a:round/>
              </a:ln>
              <a:effectLst>
                <a:outerShdw blurRad="50800" dist="38100" dir="2700000" algn="tl" rotWithShape="0">
                  <a:prstClr val="black">
                    <a:alpha val="40000"/>
                  </a:prstClr>
                </a:outerShdw>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906-4B09-9290-3C7720E76586}"/>
                </c:ext>
              </c:extLst>
            </c:dLbl>
            <c:dLbl>
              <c:idx val="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906-4B09-9290-3C7720E76586}"/>
                </c:ext>
              </c:extLst>
            </c:dLbl>
            <c:dLbl>
              <c:idx val="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906-4B09-9290-3C7720E76586}"/>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a:ea typeface="Arial"/>
                    <a:cs typeface="Arial"/>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Sheet1!$A$2:$A$7</c:f>
              <c:numCache>
                <c:formatCode>General</c:formatCode>
                <c:ptCount val="6"/>
                <c:pt idx="0">
                  <c:v>2013</c:v>
                </c:pt>
                <c:pt idx="1">
                  <c:v>2014</c:v>
                </c:pt>
                <c:pt idx="2">
                  <c:v>2015</c:v>
                </c:pt>
                <c:pt idx="3">
                  <c:v>2016</c:v>
                </c:pt>
                <c:pt idx="4">
                  <c:v>2017</c:v>
                </c:pt>
                <c:pt idx="5">
                  <c:v>2018</c:v>
                </c:pt>
              </c:numCache>
            </c:numRef>
          </c:cat>
          <c:val>
            <c:numRef>
              <c:f>Sheet1!$C$2:$C$7</c:f>
              <c:numCache>
                <c:formatCode>General</c:formatCode>
                <c:ptCount val="6"/>
                <c:pt idx="0">
                  <c:v>40</c:v>
                </c:pt>
                <c:pt idx="1">
                  <c:v>21</c:v>
                </c:pt>
                <c:pt idx="2">
                  <c:v>39</c:v>
                </c:pt>
                <c:pt idx="3">
                  <c:v>19</c:v>
                </c:pt>
                <c:pt idx="4">
                  <c:v>34</c:v>
                </c:pt>
                <c:pt idx="5">
                  <c:v>26</c:v>
                </c:pt>
              </c:numCache>
            </c:numRef>
          </c:val>
          <c:smooth val="0"/>
          <c:extLst>
            <c:ext xmlns:c16="http://schemas.microsoft.com/office/drawing/2014/chart" uri="{C3380CC4-5D6E-409C-BE32-E72D297353CC}">
              <c16:uniqueId val="{00000001-AAF1-4802-A4C0-AD2DED606A43}"/>
            </c:ext>
          </c:extLst>
        </c:ser>
        <c:ser>
          <c:idx val="2"/>
          <c:order val="2"/>
          <c:tx>
            <c:strRef>
              <c:f>Sheet1!$D$1</c:f>
              <c:strCache>
                <c:ptCount val="1"/>
                <c:pt idx="0">
                  <c:v>Trained in naloxone administration</c:v>
                </c:pt>
              </c:strCache>
            </c:strRef>
          </c:tx>
          <c:spPr>
            <a:ln w="25400" cap="rnd" cmpd="sng" algn="ctr">
              <a:solidFill>
                <a:schemeClr val="accent3"/>
              </a:solidFill>
              <a:prstDash val="solid"/>
              <a:round/>
            </a:ln>
            <a:effectLst>
              <a:outerShdw blurRad="50800" dist="38100" dir="2700000" algn="tl" rotWithShape="0">
                <a:prstClr val="black">
                  <a:alpha val="40000"/>
                </a:prstClr>
              </a:outerShdw>
            </a:effectLst>
          </c:spPr>
          <c:marker>
            <c:symbol val="triangle"/>
            <c:size val="6"/>
            <c:spPr>
              <a:solidFill>
                <a:schemeClr val="accent3"/>
              </a:solidFill>
              <a:ln w="6350" cap="flat" cmpd="sng" algn="ctr">
                <a:solidFill>
                  <a:schemeClr val="accent3"/>
                </a:solidFill>
                <a:prstDash val="solid"/>
                <a:round/>
              </a:ln>
              <a:effectLst>
                <a:outerShdw blurRad="50800" dist="38100" dir="2700000" algn="tl" rotWithShape="0">
                  <a:prstClr val="black">
                    <a:alpha val="40000"/>
                  </a:prstClr>
                </a:outerShdw>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AF1-4802-A4C0-AD2DED606A43}"/>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a:ea typeface="Arial"/>
                    <a:cs typeface="Arial"/>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Sheet1!$A$2:$A$7</c:f>
              <c:numCache>
                <c:formatCode>General</c:formatCode>
                <c:ptCount val="6"/>
                <c:pt idx="0">
                  <c:v>2013</c:v>
                </c:pt>
                <c:pt idx="1">
                  <c:v>2014</c:v>
                </c:pt>
                <c:pt idx="2">
                  <c:v>2015</c:v>
                </c:pt>
                <c:pt idx="3">
                  <c:v>2016</c:v>
                </c:pt>
                <c:pt idx="4">
                  <c:v>2017</c:v>
                </c:pt>
                <c:pt idx="5">
                  <c:v>2018</c:v>
                </c:pt>
              </c:numCache>
            </c:numRef>
          </c:cat>
          <c:val>
            <c:numRef>
              <c:f>Sheet1!$D$2:$D$7</c:f>
              <c:numCache>
                <c:formatCode>General</c:formatCode>
                <c:ptCount val="6"/>
                <c:pt idx="0">
                  <c:v>10</c:v>
                </c:pt>
                <c:pt idx="1">
                  <c:v>1</c:v>
                </c:pt>
                <c:pt idx="2">
                  <c:v>7</c:v>
                </c:pt>
                <c:pt idx="3">
                  <c:v>3</c:v>
                </c:pt>
                <c:pt idx="4">
                  <c:v>3</c:v>
                </c:pt>
                <c:pt idx="5">
                  <c:v>5</c:v>
                </c:pt>
              </c:numCache>
            </c:numRef>
          </c:val>
          <c:smooth val="0"/>
          <c:extLst>
            <c:ext xmlns:c16="http://schemas.microsoft.com/office/drawing/2014/chart" uri="{C3380CC4-5D6E-409C-BE32-E72D297353CC}">
              <c16:uniqueId val="{00000008-AAF1-4802-A4C0-AD2DED606A43}"/>
            </c:ext>
          </c:extLst>
        </c:ser>
        <c:ser>
          <c:idx val="3"/>
          <c:order val="3"/>
          <c:tx>
            <c:strRef>
              <c:f>Sheet1!$E$1</c:f>
              <c:strCache>
                <c:ptCount val="1"/>
                <c:pt idx="0">
                  <c:v>Heard of naloxone rescheduling</c:v>
                </c:pt>
              </c:strCache>
            </c:strRef>
          </c:tx>
          <c:spPr>
            <a:ln w="25400" cap="rnd" cmpd="sng" algn="ctr">
              <a:solidFill>
                <a:schemeClr val="accent4"/>
              </a:solidFill>
              <a:prstDash val="solid"/>
              <a:round/>
            </a:ln>
            <a:effectLst>
              <a:outerShdw blurRad="50800" dist="38100" dir="2700000" algn="tl" rotWithShape="0">
                <a:prstClr val="black">
                  <a:alpha val="40000"/>
                </a:prstClr>
              </a:outerShdw>
            </a:effectLst>
          </c:spPr>
          <c:marker>
            <c:symbol val="diamond"/>
            <c:size val="6"/>
            <c:spPr>
              <a:solidFill>
                <a:schemeClr val="accent4"/>
              </a:solidFill>
              <a:ln w="6350" cap="flat" cmpd="sng" algn="ctr">
                <a:solidFill>
                  <a:schemeClr val="accent4"/>
                </a:solidFill>
                <a:prstDash val="solid"/>
                <a:round/>
              </a:ln>
              <a:effectLst>
                <a:outerShdw blurRad="50800" dist="38100" dir="2700000" algn="tl" rotWithShape="0">
                  <a:prstClr val="black">
                    <a:alpha val="40000"/>
                  </a:prstClr>
                </a:outerShdw>
              </a:effectLst>
            </c:spPr>
          </c:marker>
          <c:dLbls>
            <c:dLbl>
              <c:idx val="3"/>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AF1-4802-A4C0-AD2DED606A43}"/>
                </c:ext>
              </c:extLst>
            </c:dLbl>
            <c:dLbl>
              <c:idx val="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AF1-4802-A4C0-AD2DED606A43}"/>
                </c:ext>
              </c:extLst>
            </c:dLbl>
            <c:dLbl>
              <c:idx val="5"/>
              <c:layout>
                <c:manualLayout>
                  <c:x val="-3.7681159420289855E-3"/>
                  <c:y val="-2.160994151551073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AF1-4802-A4C0-AD2DED606A43}"/>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a:ea typeface="Arial"/>
                    <a:cs typeface="Arial"/>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Sheet1!$A$2:$A$7</c:f>
              <c:numCache>
                <c:formatCode>General</c:formatCode>
                <c:ptCount val="6"/>
                <c:pt idx="0">
                  <c:v>2013</c:v>
                </c:pt>
                <c:pt idx="1">
                  <c:v>2014</c:v>
                </c:pt>
                <c:pt idx="2">
                  <c:v>2015</c:v>
                </c:pt>
                <c:pt idx="3">
                  <c:v>2016</c:v>
                </c:pt>
                <c:pt idx="4">
                  <c:v>2017</c:v>
                </c:pt>
                <c:pt idx="5">
                  <c:v>2018</c:v>
                </c:pt>
              </c:numCache>
            </c:numRef>
          </c:cat>
          <c:val>
            <c:numRef>
              <c:f>Sheet1!$E$2:$E$7</c:f>
              <c:numCache>
                <c:formatCode>General</c:formatCode>
                <c:ptCount val="6"/>
                <c:pt idx="3">
                  <c:v>6</c:v>
                </c:pt>
                <c:pt idx="4">
                  <c:v>20</c:v>
                </c:pt>
                <c:pt idx="5">
                  <c:v>21</c:v>
                </c:pt>
              </c:numCache>
            </c:numRef>
          </c:val>
          <c:smooth val="0"/>
          <c:extLst>
            <c:ext xmlns:c16="http://schemas.microsoft.com/office/drawing/2014/chart" uri="{C3380CC4-5D6E-409C-BE32-E72D297353CC}">
              <c16:uniqueId val="{0000000C-AAF1-4802-A4C0-AD2DED606A43}"/>
            </c:ext>
          </c:extLst>
        </c:ser>
        <c:dLbls>
          <c:showLegendKey val="0"/>
          <c:showVal val="1"/>
          <c:showCatName val="0"/>
          <c:showSerName val="0"/>
          <c:showPercent val="0"/>
          <c:showBubbleSize val="0"/>
        </c:dLbls>
        <c:marker val="1"/>
        <c:smooth val="0"/>
        <c:axId val="-2071821512"/>
        <c:axId val="-2071818120"/>
      </c:lineChart>
      <c:catAx>
        <c:axId val="-2071821512"/>
        <c:scaling>
          <c:orientation val="minMax"/>
        </c:scaling>
        <c:delete val="0"/>
        <c:axPos val="b"/>
        <c:numFmt formatCode="General" sourceLinked="1"/>
        <c:majorTickMark val="out"/>
        <c:minorTickMark val="none"/>
        <c:tickLblPos val="nextTo"/>
        <c:spPr>
          <a:noFill/>
          <a:ln w="3175" cap="flat" cmpd="sng" algn="ctr">
            <a:solidFill>
              <a:srgbClr val="000000"/>
            </a:solidFill>
            <a:prstDash val="solid"/>
            <a:round/>
          </a:ln>
          <a:effectLst/>
        </c:spPr>
        <c:txPr>
          <a:bodyPr rot="-2700000" spcFirstLastPara="1" vertOverflow="ellipsis" wrap="square" anchor="ctr" anchorCtr="1"/>
          <a:lstStyle/>
          <a:p>
            <a:pPr>
              <a:defRPr sz="1600" b="0" i="0" u="none" strike="noStrike" kern="1200" baseline="0">
                <a:solidFill>
                  <a:srgbClr val="000000"/>
                </a:solidFill>
                <a:latin typeface="Arial"/>
                <a:ea typeface="Arial"/>
                <a:cs typeface="Arial"/>
              </a:defRPr>
            </a:pPr>
            <a:endParaRPr lang="en-US"/>
          </a:p>
        </c:txPr>
        <c:crossAx val="-2071818120"/>
        <c:crosses val="autoZero"/>
        <c:auto val="1"/>
        <c:lblAlgn val="ctr"/>
        <c:lblOffset val="100"/>
        <c:tickLblSkip val="1"/>
        <c:tickMarkSkip val="1"/>
        <c:noMultiLvlLbl val="0"/>
      </c:catAx>
      <c:valAx>
        <c:axId val="-2071818120"/>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Arial"/>
                    <a:ea typeface="Arial"/>
                    <a:cs typeface="Arial"/>
                  </a:defRPr>
                </a:pPr>
                <a:r>
                  <a:rPr lang="en-AU" b="1" dirty="0"/>
                  <a:t>% SA IDRS participants</a:t>
                </a:r>
              </a:p>
            </c:rich>
          </c:tx>
          <c:layout>
            <c:manualLayout>
              <c:xMode val="edge"/>
              <c:yMode val="edge"/>
              <c:x val="3.7516641941496443E-3"/>
              <c:y val="0.10092650720098688"/>
            </c:manualLayout>
          </c:layout>
          <c:overlay val="0"/>
          <c:spPr>
            <a:noFill/>
            <a:ln w="25400">
              <a:noFill/>
            </a:ln>
            <a:effectLst/>
          </c:spPr>
          <c:txPr>
            <a:bodyPr rot="-5400000" spcFirstLastPara="1" vertOverflow="ellipsis" vert="horz" wrap="square" anchor="ctr" anchorCtr="1"/>
            <a:lstStyle/>
            <a:p>
              <a:pPr>
                <a:defRPr sz="1600" b="1" i="0" u="none" strike="noStrike" kern="1200" baseline="0">
                  <a:solidFill>
                    <a:srgbClr val="000000"/>
                  </a:solidFill>
                  <a:latin typeface="Arial"/>
                  <a:ea typeface="Arial"/>
                  <a:cs typeface="Arial"/>
                </a:defRPr>
              </a:pPr>
              <a:endParaRPr lang="en-US"/>
            </a:p>
          </c:txPr>
        </c:title>
        <c:numFmt formatCode="General" sourceLinked="1"/>
        <c:majorTickMark val="out"/>
        <c:minorTickMark val="none"/>
        <c:tickLblPos val="nextTo"/>
        <c:spPr>
          <a:noFill/>
          <a:ln w="3175"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Arial"/>
                <a:ea typeface="Arial"/>
                <a:cs typeface="Arial"/>
              </a:defRPr>
            </a:pPr>
            <a:endParaRPr lang="en-US"/>
          </a:p>
        </c:txPr>
        <c:crossAx val="-2071821512"/>
        <c:crosses val="autoZero"/>
        <c:crossBetween val="between"/>
      </c:valAx>
      <c:spPr>
        <a:solidFill>
          <a:srgbClr val="FFFFFF"/>
        </a:solidFill>
        <a:ln w="25400">
          <a:noFill/>
        </a:ln>
        <a:effectLst/>
      </c:spPr>
    </c:plotArea>
    <c:legend>
      <c:legendPos val="r"/>
      <c:layout>
        <c:manualLayout>
          <c:xMode val="edge"/>
          <c:yMode val="edge"/>
          <c:x val="0.10866996655331666"/>
          <c:y val="0.84494221054105578"/>
          <c:w val="0.83769634878068777"/>
          <c:h val="0.13225801154417741"/>
        </c:manualLayout>
      </c:layout>
      <c:overlay val="0"/>
      <c:spPr>
        <a:noFill/>
        <a:ln w="3175">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Arial"/>
              <a:ea typeface="Arial"/>
              <a:cs typeface="Arial"/>
            </a:defRPr>
          </a:pPr>
          <a:endParaRPr lang="en-US"/>
        </a:p>
      </c:txPr>
    </c:legend>
    <c:plotVisOnly val="1"/>
    <c:dispBlanksAs val="gap"/>
    <c:showDLblsOverMax val="0"/>
  </c:chart>
  <c:spPr>
    <a:solidFill>
      <a:srgbClr val="FFFFFF"/>
    </a:solidFill>
    <a:ln w="6350" cap="flat" cmpd="sng" algn="ctr">
      <a:noFill/>
      <a:prstDash val="solid"/>
      <a:round/>
    </a:ln>
    <a:effectLst/>
  </c:spPr>
  <c:txPr>
    <a:bodyPr/>
    <a:lstStyle/>
    <a:p>
      <a:pPr>
        <a:defRPr sz="1600" b="0" i="0" u="none" strike="noStrike" baseline="0">
          <a:solidFill>
            <a:srgbClr val="000000"/>
          </a:solidFill>
          <a:latin typeface="Arial"/>
          <a:ea typeface="Arial"/>
          <a:cs typeface="Arial"/>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0808080808080801E-2"/>
          <c:y val="7.8291814946619395E-2"/>
          <c:w val="0.90404040404040498"/>
          <c:h val="0.65183524538520787"/>
        </c:manualLayout>
      </c:layout>
      <c:lineChart>
        <c:grouping val="standard"/>
        <c:varyColors val="0"/>
        <c:ser>
          <c:idx val="0"/>
          <c:order val="0"/>
          <c:tx>
            <c:strRef>
              <c:f>Sheet1!$A$2</c:f>
              <c:strCache>
                <c:ptCount val="1"/>
                <c:pt idx="0">
                  <c:v>Borrowed needles</c:v>
                </c:pt>
              </c:strCache>
            </c:strRef>
          </c:tx>
          <c:spPr>
            <a:ln w="25400" cap="rnd">
              <a:solidFill>
                <a:schemeClr val="accent1"/>
              </a:solidFill>
              <a:round/>
            </a:ln>
            <a:effectLst>
              <a:outerShdw blurRad="50800" dist="38100" dir="2700000" algn="tl" rotWithShape="0">
                <a:prstClr val="black">
                  <a:alpha val="40000"/>
                </a:prstClr>
              </a:outerShdw>
            </a:effectLst>
          </c:spPr>
          <c:marker>
            <c:symbol val="square"/>
            <c:size val="5"/>
            <c:spPr>
              <a:solidFill>
                <a:schemeClr val="accent1"/>
              </a:solidFill>
              <a:ln w="9525">
                <a:solidFill>
                  <a:schemeClr val="accent1"/>
                </a:solidFill>
              </a:ln>
              <a:effectLst>
                <a:outerShdw blurRad="50800" dist="38100" dir="2700000" algn="tl" rotWithShape="0">
                  <a:prstClr val="black">
                    <a:alpha val="40000"/>
                  </a:prstClr>
                </a:outerShdw>
              </a:effectLst>
            </c:spPr>
          </c:marker>
          <c:dLbls>
            <c:dLbl>
              <c:idx val="0"/>
              <c:layout>
                <c:manualLayout>
                  <c:x val="-2.5735296600981995E-2"/>
                  <c:y val="4.95646385574348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444-4EBD-B034-0EE2F1356CD7}"/>
                </c:ext>
              </c:extLst>
            </c:dLbl>
            <c:dLbl>
              <c:idx val="1"/>
              <c:delete val="1"/>
              <c:extLst>
                <c:ext xmlns:c15="http://schemas.microsoft.com/office/drawing/2012/chart" uri="{CE6537A1-D6FC-4f65-9D91-7224C49458BB}"/>
                <c:ext xmlns:c16="http://schemas.microsoft.com/office/drawing/2014/chart" uri="{C3380CC4-5D6E-409C-BE32-E72D297353CC}">
                  <c16:uniqueId val="{00000010-1450-4D75-8DBB-5DBB3B425928}"/>
                </c:ext>
              </c:extLst>
            </c:dLbl>
            <c:dLbl>
              <c:idx val="2"/>
              <c:delete val="1"/>
              <c:extLst>
                <c:ext xmlns:c15="http://schemas.microsoft.com/office/drawing/2012/chart" uri="{CE6537A1-D6FC-4f65-9D91-7224C49458BB}"/>
                <c:ext xmlns:c16="http://schemas.microsoft.com/office/drawing/2014/chart" uri="{C3380CC4-5D6E-409C-BE32-E72D297353CC}">
                  <c16:uniqueId val="{00000012-1450-4D75-8DBB-5DBB3B425928}"/>
                </c:ext>
              </c:extLst>
            </c:dLbl>
            <c:dLbl>
              <c:idx val="3"/>
              <c:delete val="1"/>
              <c:extLst>
                <c:ext xmlns:c15="http://schemas.microsoft.com/office/drawing/2012/chart" uri="{CE6537A1-D6FC-4f65-9D91-7224C49458BB}"/>
                <c:ext xmlns:c16="http://schemas.microsoft.com/office/drawing/2014/chart" uri="{C3380CC4-5D6E-409C-BE32-E72D297353CC}">
                  <c16:uniqueId val="{00000015-1450-4D75-8DBB-5DBB3B425928}"/>
                </c:ext>
              </c:extLst>
            </c:dLbl>
            <c:dLbl>
              <c:idx val="4"/>
              <c:delete val="1"/>
              <c:extLst>
                <c:ext xmlns:c15="http://schemas.microsoft.com/office/drawing/2012/chart" uri="{CE6537A1-D6FC-4f65-9D91-7224C49458BB}"/>
                <c:ext xmlns:c16="http://schemas.microsoft.com/office/drawing/2014/chart" uri="{C3380CC4-5D6E-409C-BE32-E72D297353CC}">
                  <c16:uniqueId val="{00000016-1450-4D75-8DBB-5DBB3B425928}"/>
                </c:ext>
              </c:extLst>
            </c:dLbl>
            <c:dLbl>
              <c:idx val="5"/>
              <c:delete val="1"/>
              <c:extLst>
                <c:ext xmlns:c15="http://schemas.microsoft.com/office/drawing/2012/chart" uri="{CE6537A1-D6FC-4f65-9D91-7224C49458BB}"/>
                <c:ext xmlns:c16="http://schemas.microsoft.com/office/drawing/2014/chart" uri="{C3380CC4-5D6E-409C-BE32-E72D297353CC}">
                  <c16:uniqueId val="{00000019-1450-4D75-8DBB-5DBB3B425928}"/>
                </c:ext>
              </c:extLst>
            </c:dLbl>
            <c:dLbl>
              <c:idx val="6"/>
              <c:delete val="1"/>
              <c:extLst>
                <c:ext xmlns:c15="http://schemas.microsoft.com/office/drawing/2012/chart" uri="{CE6537A1-D6FC-4f65-9D91-7224C49458BB}"/>
                <c:ext xmlns:c16="http://schemas.microsoft.com/office/drawing/2014/chart" uri="{C3380CC4-5D6E-409C-BE32-E72D297353CC}">
                  <c16:uniqueId val="{0000001A-1450-4D75-8DBB-5DBB3B425928}"/>
                </c:ext>
              </c:extLst>
            </c:dLbl>
            <c:dLbl>
              <c:idx val="7"/>
              <c:delete val="1"/>
              <c:extLst>
                <c:ext xmlns:c15="http://schemas.microsoft.com/office/drawing/2012/chart" uri="{CE6537A1-D6FC-4f65-9D91-7224C49458BB}"/>
                <c:ext xmlns:c16="http://schemas.microsoft.com/office/drawing/2014/chart" uri="{C3380CC4-5D6E-409C-BE32-E72D297353CC}">
                  <c16:uniqueId val="{0000001D-1450-4D75-8DBB-5DBB3B425928}"/>
                </c:ext>
              </c:extLst>
            </c:dLbl>
            <c:dLbl>
              <c:idx val="8"/>
              <c:delete val="1"/>
              <c:extLst>
                <c:ext xmlns:c15="http://schemas.microsoft.com/office/drawing/2012/chart" uri="{CE6537A1-D6FC-4f65-9D91-7224C49458BB}"/>
                <c:ext xmlns:c16="http://schemas.microsoft.com/office/drawing/2014/chart" uri="{C3380CC4-5D6E-409C-BE32-E72D297353CC}">
                  <c16:uniqueId val="{0000001F-1450-4D75-8DBB-5DBB3B425928}"/>
                </c:ext>
              </c:extLst>
            </c:dLbl>
            <c:dLbl>
              <c:idx val="9"/>
              <c:delete val="1"/>
              <c:extLst>
                <c:ext xmlns:c15="http://schemas.microsoft.com/office/drawing/2012/chart" uri="{CE6537A1-D6FC-4f65-9D91-7224C49458BB}"/>
                <c:ext xmlns:c16="http://schemas.microsoft.com/office/drawing/2014/chart" uri="{C3380CC4-5D6E-409C-BE32-E72D297353CC}">
                  <c16:uniqueId val="{00000020-1450-4D75-8DBB-5DBB3B425928}"/>
                </c:ext>
              </c:extLst>
            </c:dLbl>
            <c:dLbl>
              <c:idx val="10"/>
              <c:delete val="1"/>
              <c:extLst>
                <c:ext xmlns:c15="http://schemas.microsoft.com/office/drawing/2012/chart" uri="{CE6537A1-D6FC-4f65-9D91-7224C49458BB}"/>
                <c:ext xmlns:c16="http://schemas.microsoft.com/office/drawing/2014/chart" uri="{C3380CC4-5D6E-409C-BE32-E72D297353CC}">
                  <c16:uniqueId val="{00000021-1450-4D75-8DBB-5DBB3B425928}"/>
                </c:ext>
              </c:extLst>
            </c:dLbl>
            <c:dLbl>
              <c:idx val="11"/>
              <c:delete val="1"/>
              <c:extLst>
                <c:ext xmlns:c15="http://schemas.microsoft.com/office/drawing/2012/chart" uri="{CE6537A1-D6FC-4f65-9D91-7224C49458BB}"/>
                <c:ext xmlns:c16="http://schemas.microsoft.com/office/drawing/2014/chart" uri="{C3380CC4-5D6E-409C-BE32-E72D297353CC}">
                  <c16:uniqueId val="{00000025-1450-4D75-8DBB-5DBB3B425928}"/>
                </c:ext>
              </c:extLst>
            </c:dLbl>
            <c:dLbl>
              <c:idx val="12"/>
              <c:delete val="1"/>
              <c:extLst>
                <c:ext xmlns:c15="http://schemas.microsoft.com/office/drawing/2012/chart" uri="{CE6537A1-D6FC-4f65-9D91-7224C49458BB}"/>
                <c:ext xmlns:c16="http://schemas.microsoft.com/office/drawing/2014/chart" uri="{C3380CC4-5D6E-409C-BE32-E72D297353CC}">
                  <c16:uniqueId val="{00000026-1450-4D75-8DBB-5DBB3B425928}"/>
                </c:ext>
              </c:extLst>
            </c:dLbl>
            <c:dLbl>
              <c:idx val="13"/>
              <c:delete val="1"/>
              <c:extLst>
                <c:ext xmlns:c15="http://schemas.microsoft.com/office/drawing/2012/chart" uri="{CE6537A1-D6FC-4f65-9D91-7224C49458BB}"/>
                <c:ext xmlns:c16="http://schemas.microsoft.com/office/drawing/2014/chart" uri="{C3380CC4-5D6E-409C-BE32-E72D297353CC}">
                  <c16:uniqueId val="{0000002B-1450-4D75-8DBB-5DBB3B425928}"/>
                </c:ext>
              </c:extLst>
            </c:dLbl>
            <c:dLbl>
              <c:idx val="14"/>
              <c:delete val="1"/>
              <c:extLst>
                <c:ext xmlns:c15="http://schemas.microsoft.com/office/drawing/2012/chart" uri="{CE6537A1-D6FC-4f65-9D91-7224C49458BB}"/>
                <c:ext xmlns:c16="http://schemas.microsoft.com/office/drawing/2014/chart" uri="{C3380CC4-5D6E-409C-BE32-E72D297353CC}">
                  <c16:uniqueId val="{0000002E-1450-4D75-8DBB-5DBB3B425928}"/>
                </c:ext>
              </c:extLst>
            </c:dLbl>
            <c:dLbl>
              <c:idx val="15"/>
              <c:delete val="1"/>
              <c:extLst>
                <c:ext xmlns:c15="http://schemas.microsoft.com/office/drawing/2012/chart" uri="{CE6537A1-D6FC-4f65-9D91-7224C49458BB}"/>
                <c:ext xmlns:c16="http://schemas.microsoft.com/office/drawing/2014/chart" uri="{C3380CC4-5D6E-409C-BE32-E72D297353CC}">
                  <c16:uniqueId val="{0000002D-1450-4D75-8DBB-5DBB3B425928}"/>
                </c:ext>
              </c:extLst>
            </c:dLbl>
            <c:dLbl>
              <c:idx val="16"/>
              <c:delete val="1"/>
              <c:extLst>
                <c:ext xmlns:c15="http://schemas.microsoft.com/office/drawing/2012/chart" uri="{CE6537A1-D6FC-4f65-9D91-7224C49458BB}"/>
                <c:ext xmlns:c16="http://schemas.microsoft.com/office/drawing/2014/chart" uri="{C3380CC4-5D6E-409C-BE32-E72D297353CC}">
                  <c16:uniqueId val="{0000002C-1450-4D75-8DBB-5DBB3B425928}"/>
                </c:ext>
              </c:extLst>
            </c:dLbl>
            <c:dLbl>
              <c:idx val="17"/>
              <c:delete val="1"/>
              <c:extLst>
                <c:ext xmlns:c15="http://schemas.microsoft.com/office/drawing/2012/chart" uri="{CE6537A1-D6FC-4f65-9D91-7224C49458BB}"/>
                <c:ext xmlns:c16="http://schemas.microsoft.com/office/drawing/2014/chart" uri="{C3380CC4-5D6E-409C-BE32-E72D297353CC}">
                  <c16:uniqueId val="{00000001-2A3D-4627-993E-37FD4DA867FA}"/>
                </c:ext>
              </c:extLst>
            </c:dLbl>
            <c:dLbl>
              <c:idx val="18"/>
              <c:delete val="1"/>
              <c:extLst>
                <c:ext xmlns:c15="http://schemas.microsoft.com/office/drawing/2012/chart" uri="{CE6537A1-D6FC-4f65-9D91-7224C49458BB}"/>
                <c:ext xmlns:c16="http://schemas.microsoft.com/office/drawing/2014/chart" uri="{C3380CC4-5D6E-409C-BE32-E72D297353CC}">
                  <c16:uniqueId val="{00000000-2A3D-4627-993E-37FD4DA867F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Sheet1!$B$1:$T$1</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Sheet1!$B$2:$T$2</c:f>
              <c:numCache>
                <c:formatCode>General</c:formatCode>
                <c:ptCount val="19"/>
                <c:pt idx="0">
                  <c:v>24</c:v>
                </c:pt>
                <c:pt idx="1">
                  <c:v>10</c:v>
                </c:pt>
                <c:pt idx="2">
                  <c:v>7</c:v>
                </c:pt>
                <c:pt idx="3">
                  <c:v>10</c:v>
                </c:pt>
                <c:pt idx="4">
                  <c:v>9</c:v>
                </c:pt>
                <c:pt idx="5">
                  <c:v>6</c:v>
                </c:pt>
                <c:pt idx="6">
                  <c:v>10</c:v>
                </c:pt>
                <c:pt idx="7">
                  <c:v>8</c:v>
                </c:pt>
                <c:pt idx="8">
                  <c:v>0</c:v>
                </c:pt>
                <c:pt idx="9">
                  <c:v>4</c:v>
                </c:pt>
                <c:pt idx="10">
                  <c:v>7</c:v>
                </c:pt>
                <c:pt idx="11">
                  <c:v>6</c:v>
                </c:pt>
                <c:pt idx="12">
                  <c:v>5</c:v>
                </c:pt>
                <c:pt idx="13">
                  <c:v>3</c:v>
                </c:pt>
                <c:pt idx="14">
                  <c:v>2</c:v>
                </c:pt>
                <c:pt idx="15">
                  <c:v>2</c:v>
                </c:pt>
                <c:pt idx="16">
                  <c:v>4</c:v>
                </c:pt>
                <c:pt idx="17">
                  <c:v>2</c:v>
                </c:pt>
                <c:pt idx="18">
                  <c:v>3</c:v>
                </c:pt>
              </c:numCache>
            </c:numRef>
          </c:val>
          <c:smooth val="0"/>
          <c:extLst>
            <c:ext xmlns:c16="http://schemas.microsoft.com/office/drawing/2014/chart" uri="{C3380CC4-5D6E-409C-BE32-E72D297353CC}">
              <c16:uniqueId val="{00000002-0444-4EBD-B034-0EE2F1356CD7}"/>
            </c:ext>
          </c:extLst>
        </c:ser>
        <c:ser>
          <c:idx val="1"/>
          <c:order val="1"/>
          <c:tx>
            <c:strRef>
              <c:f>Sheet1!$A$3</c:f>
              <c:strCache>
                <c:ptCount val="1"/>
                <c:pt idx="0">
                  <c:v>Lent needles</c:v>
                </c:pt>
              </c:strCache>
            </c:strRef>
          </c:tx>
          <c:spPr>
            <a:ln w="25400" cap="rnd">
              <a:solidFill>
                <a:schemeClr val="accent3"/>
              </a:solidFill>
              <a:round/>
            </a:ln>
            <a:effectLst>
              <a:outerShdw blurRad="50800" dist="38100" dir="2700000" algn="tl" rotWithShape="0">
                <a:prstClr val="black">
                  <a:alpha val="40000"/>
                </a:prstClr>
              </a:outerShdw>
            </a:effectLst>
          </c:spPr>
          <c:marker>
            <c:symbol val="square"/>
            <c:size val="5"/>
            <c:spPr>
              <a:solidFill>
                <a:schemeClr val="accent3"/>
              </a:solidFill>
              <a:ln w="9525">
                <a:solidFill>
                  <a:schemeClr val="accent3"/>
                </a:solidFill>
              </a:ln>
              <a:effectLst>
                <a:outerShdw blurRad="50800" dist="38100" dir="2700000" algn="tl" rotWithShape="0">
                  <a:prstClr val="black">
                    <a:alpha val="40000"/>
                  </a:prstClr>
                </a:outerShdw>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11-1450-4D75-8DBB-5DBB3B425928}"/>
                </c:ext>
              </c:extLst>
            </c:dLbl>
            <c:dLbl>
              <c:idx val="2"/>
              <c:delete val="1"/>
              <c:extLst>
                <c:ext xmlns:c15="http://schemas.microsoft.com/office/drawing/2012/chart" uri="{CE6537A1-D6FC-4f65-9D91-7224C49458BB}"/>
                <c:ext xmlns:c16="http://schemas.microsoft.com/office/drawing/2014/chart" uri="{C3380CC4-5D6E-409C-BE32-E72D297353CC}">
                  <c16:uniqueId val="{00000013-1450-4D75-8DBB-5DBB3B425928}"/>
                </c:ext>
              </c:extLst>
            </c:dLbl>
            <c:dLbl>
              <c:idx val="3"/>
              <c:delete val="1"/>
              <c:extLst>
                <c:ext xmlns:c15="http://schemas.microsoft.com/office/drawing/2012/chart" uri="{CE6537A1-D6FC-4f65-9D91-7224C49458BB}"/>
                <c:ext xmlns:c16="http://schemas.microsoft.com/office/drawing/2014/chart" uri="{C3380CC4-5D6E-409C-BE32-E72D297353CC}">
                  <c16:uniqueId val="{00000014-1450-4D75-8DBB-5DBB3B425928}"/>
                </c:ext>
              </c:extLst>
            </c:dLbl>
            <c:dLbl>
              <c:idx val="4"/>
              <c:delete val="1"/>
              <c:extLst>
                <c:ext xmlns:c15="http://schemas.microsoft.com/office/drawing/2012/chart" uri="{CE6537A1-D6FC-4f65-9D91-7224C49458BB}"/>
                <c:ext xmlns:c16="http://schemas.microsoft.com/office/drawing/2014/chart" uri="{C3380CC4-5D6E-409C-BE32-E72D297353CC}">
                  <c16:uniqueId val="{00000017-1450-4D75-8DBB-5DBB3B425928}"/>
                </c:ext>
              </c:extLst>
            </c:dLbl>
            <c:dLbl>
              <c:idx val="5"/>
              <c:delete val="1"/>
              <c:extLst>
                <c:ext xmlns:c15="http://schemas.microsoft.com/office/drawing/2012/chart" uri="{CE6537A1-D6FC-4f65-9D91-7224C49458BB}"/>
                <c:ext xmlns:c16="http://schemas.microsoft.com/office/drawing/2014/chart" uri="{C3380CC4-5D6E-409C-BE32-E72D297353CC}">
                  <c16:uniqueId val="{00000018-1450-4D75-8DBB-5DBB3B425928}"/>
                </c:ext>
              </c:extLst>
            </c:dLbl>
            <c:dLbl>
              <c:idx val="6"/>
              <c:delete val="1"/>
              <c:extLst>
                <c:ext xmlns:c15="http://schemas.microsoft.com/office/drawing/2012/chart" uri="{CE6537A1-D6FC-4f65-9D91-7224C49458BB}"/>
                <c:ext xmlns:c16="http://schemas.microsoft.com/office/drawing/2014/chart" uri="{C3380CC4-5D6E-409C-BE32-E72D297353CC}">
                  <c16:uniqueId val="{0000001B-1450-4D75-8DBB-5DBB3B425928}"/>
                </c:ext>
              </c:extLst>
            </c:dLbl>
            <c:dLbl>
              <c:idx val="7"/>
              <c:delete val="1"/>
              <c:extLst>
                <c:ext xmlns:c15="http://schemas.microsoft.com/office/drawing/2012/chart" uri="{CE6537A1-D6FC-4f65-9D91-7224C49458BB}"/>
                <c:ext xmlns:c16="http://schemas.microsoft.com/office/drawing/2014/chart" uri="{C3380CC4-5D6E-409C-BE32-E72D297353CC}">
                  <c16:uniqueId val="{0000001C-1450-4D75-8DBB-5DBB3B425928}"/>
                </c:ext>
              </c:extLst>
            </c:dLbl>
            <c:dLbl>
              <c:idx val="8"/>
              <c:delete val="1"/>
              <c:extLst>
                <c:ext xmlns:c15="http://schemas.microsoft.com/office/drawing/2012/chart" uri="{CE6537A1-D6FC-4f65-9D91-7224C49458BB}"/>
                <c:ext xmlns:c16="http://schemas.microsoft.com/office/drawing/2014/chart" uri="{C3380CC4-5D6E-409C-BE32-E72D297353CC}">
                  <c16:uniqueId val="{0000001E-1450-4D75-8DBB-5DBB3B425928}"/>
                </c:ext>
              </c:extLst>
            </c:dLbl>
            <c:dLbl>
              <c:idx val="9"/>
              <c:delete val="1"/>
              <c:extLst>
                <c:ext xmlns:c15="http://schemas.microsoft.com/office/drawing/2012/chart" uri="{CE6537A1-D6FC-4f65-9D91-7224C49458BB}"/>
                <c:ext xmlns:c16="http://schemas.microsoft.com/office/drawing/2014/chart" uri="{C3380CC4-5D6E-409C-BE32-E72D297353CC}">
                  <c16:uniqueId val="{00000022-1450-4D75-8DBB-5DBB3B425928}"/>
                </c:ext>
              </c:extLst>
            </c:dLbl>
            <c:dLbl>
              <c:idx val="10"/>
              <c:delete val="1"/>
              <c:extLst>
                <c:ext xmlns:c15="http://schemas.microsoft.com/office/drawing/2012/chart" uri="{CE6537A1-D6FC-4f65-9D91-7224C49458BB}"/>
                <c:ext xmlns:c16="http://schemas.microsoft.com/office/drawing/2014/chart" uri="{C3380CC4-5D6E-409C-BE32-E72D297353CC}">
                  <c16:uniqueId val="{00000023-1450-4D75-8DBB-5DBB3B425928}"/>
                </c:ext>
              </c:extLst>
            </c:dLbl>
            <c:dLbl>
              <c:idx val="11"/>
              <c:delete val="1"/>
              <c:extLst>
                <c:ext xmlns:c15="http://schemas.microsoft.com/office/drawing/2012/chart" uri="{CE6537A1-D6FC-4f65-9D91-7224C49458BB}"/>
                <c:ext xmlns:c16="http://schemas.microsoft.com/office/drawing/2014/chart" uri="{C3380CC4-5D6E-409C-BE32-E72D297353CC}">
                  <c16:uniqueId val="{00000024-1450-4D75-8DBB-5DBB3B425928}"/>
                </c:ext>
              </c:extLst>
            </c:dLbl>
            <c:dLbl>
              <c:idx val="12"/>
              <c:delete val="1"/>
              <c:extLst>
                <c:ext xmlns:c15="http://schemas.microsoft.com/office/drawing/2012/chart" uri="{CE6537A1-D6FC-4f65-9D91-7224C49458BB}"/>
                <c:ext xmlns:c16="http://schemas.microsoft.com/office/drawing/2014/chart" uri="{C3380CC4-5D6E-409C-BE32-E72D297353CC}">
                  <c16:uniqueId val="{00000027-1450-4D75-8DBB-5DBB3B425928}"/>
                </c:ext>
              </c:extLst>
            </c:dLbl>
            <c:dLbl>
              <c:idx val="13"/>
              <c:delete val="1"/>
              <c:extLst>
                <c:ext xmlns:c15="http://schemas.microsoft.com/office/drawing/2012/chart" uri="{CE6537A1-D6FC-4f65-9D91-7224C49458BB}"/>
                <c:ext xmlns:c16="http://schemas.microsoft.com/office/drawing/2014/chart" uri="{C3380CC4-5D6E-409C-BE32-E72D297353CC}">
                  <c16:uniqueId val="{0000002F-1450-4D75-8DBB-5DBB3B425928}"/>
                </c:ext>
              </c:extLst>
            </c:dLbl>
            <c:dLbl>
              <c:idx val="14"/>
              <c:delete val="1"/>
              <c:extLst>
                <c:ext xmlns:c15="http://schemas.microsoft.com/office/drawing/2012/chart" uri="{CE6537A1-D6FC-4f65-9D91-7224C49458BB}"/>
                <c:ext xmlns:c16="http://schemas.microsoft.com/office/drawing/2014/chart" uri="{C3380CC4-5D6E-409C-BE32-E72D297353CC}">
                  <c16:uniqueId val="{0000002A-1450-4D75-8DBB-5DBB3B425928}"/>
                </c:ext>
              </c:extLst>
            </c:dLbl>
            <c:dLbl>
              <c:idx val="15"/>
              <c:delete val="1"/>
              <c:extLst>
                <c:ext xmlns:c15="http://schemas.microsoft.com/office/drawing/2012/chart" uri="{CE6537A1-D6FC-4f65-9D91-7224C49458BB}"/>
                <c:ext xmlns:c16="http://schemas.microsoft.com/office/drawing/2014/chart" uri="{C3380CC4-5D6E-409C-BE32-E72D297353CC}">
                  <c16:uniqueId val="{00000029-1450-4D75-8DBB-5DBB3B425928}"/>
                </c:ext>
              </c:extLst>
            </c:dLbl>
            <c:dLbl>
              <c:idx val="16"/>
              <c:delete val="1"/>
              <c:extLst>
                <c:ext xmlns:c15="http://schemas.microsoft.com/office/drawing/2012/chart" uri="{CE6537A1-D6FC-4f65-9D91-7224C49458BB}"/>
                <c:ext xmlns:c16="http://schemas.microsoft.com/office/drawing/2014/chart" uri="{C3380CC4-5D6E-409C-BE32-E72D297353CC}">
                  <c16:uniqueId val="{00000028-1450-4D75-8DBB-5DBB3B425928}"/>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Sheet1!$B$1:$T$1</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Sheet1!$B$3:$T$3</c:f>
              <c:numCache>
                <c:formatCode>General</c:formatCode>
                <c:ptCount val="19"/>
                <c:pt idx="0">
                  <c:v>22</c:v>
                </c:pt>
                <c:pt idx="1">
                  <c:v>14</c:v>
                </c:pt>
                <c:pt idx="2">
                  <c:v>5</c:v>
                </c:pt>
                <c:pt idx="3">
                  <c:v>14</c:v>
                </c:pt>
                <c:pt idx="4">
                  <c:v>13</c:v>
                </c:pt>
                <c:pt idx="5">
                  <c:v>11</c:v>
                </c:pt>
                <c:pt idx="6">
                  <c:v>14</c:v>
                </c:pt>
                <c:pt idx="7">
                  <c:v>12</c:v>
                </c:pt>
                <c:pt idx="8">
                  <c:v>4</c:v>
                </c:pt>
                <c:pt idx="9">
                  <c:v>4</c:v>
                </c:pt>
                <c:pt idx="10">
                  <c:v>7</c:v>
                </c:pt>
                <c:pt idx="11">
                  <c:v>14</c:v>
                </c:pt>
                <c:pt idx="12">
                  <c:v>10</c:v>
                </c:pt>
                <c:pt idx="13">
                  <c:v>6</c:v>
                </c:pt>
                <c:pt idx="14">
                  <c:v>7</c:v>
                </c:pt>
                <c:pt idx="15">
                  <c:v>7</c:v>
                </c:pt>
                <c:pt idx="16">
                  <c:v>8</c:v>
                </c:pt>
                <c:pt idx="17">
                  <c:v>10</c:v>
                </c:pt>
                <c:pt idx="18">
                  <c:v>10</c:v>
                </c:pt>
              </c:numCache>
            </c:numRef>
          </c:val>
          <c:smooth val="0"/>
          <c:extLst>
            <c:ext xmlns:c16="http://schemas.microsoft.com/office/drawing/2014/chart" uri="{C3380CC4-5D6E-409C-BE32-E72D297353CC}">
              <c16:uniqueId val="{00000006-0444-4EBD-B034-0EE2F1356CD7}"/>
            </c:ext>
          </c:extLst>
        </c:ser>
        <c:ser>
          <c:idx val="2"/>
          <c:order val="2"/>
          <c:tx>
            <c:strRef>
              <c:f>Sheet1!$A$4</c:f>
              <c:strCache>
                <c:ptCount val="1"/>
                <c:pt idx="0">
                  <c:v>Shared other equipment</c:v>
                </c:pt>
              </c:strCache>
            </c:strRef>
          </c:tx>
          <c:spPr>
            <a:ln w="25400" cap="rnd">
              <a:solidFill>
                <a:schemeClr val="accent5"/>
              </a:solidFill>
              <a:round/>
            </a:ln>
            <a:effectLst>
              <a:outerShdw blurRad="50800" dist="38100" dir="2700000" algn="tl" rotWithShape="0">
                <a:prstClr val="black">
                  <a:alpha val="40000"/>
                </a:prstClr>
              </a:outerShdw>
            </a:effectLst>
          </c:spPr>
          <c:marker>
            <c:symbol val="square"/>
            <c:size val="5"/>
            <c:spPr>
              <a:solidFill>
                <a:schemeClr val="accent5"/>
              </a:solidFill>
              <a:ln w="9525">
                <a:solidFill>
                  <a:schemeClr val="accent5"/>
                </a:solidFill>
              </a:ln>
              <a:effectLst>
                <a:outerShdw blurRad="50800" dist="38100" dir="2700000" algn="tl" rotWithShape="0">
                  <a:prstClr val="black">
                    <a:alpha val="40000"/>
                  </a:prstClr>
                </a:outerShdw>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444-4EBD-B034-0EE2F1356CD7}"/>
                </c:ext>
              </c:extLst>
            </c:dLbl>
            <c:dLbl>
              <c:idx val="1"/>
              <c:delete val="1"/>
              <c:extLst>
                <c:ext xmlns:c15="http://schemas.microsoft.com/office/drawing/2012/chart" uri="{CE6537A1-D6FC-4f65-9D91-7224C49458BB}"/>
                <c:ext xmlns:c16="http://schemas.microsoft.com/office/drawing/2014/chart" uri="{C3380CC4-5D6E-409C-BE32-E72D297353CC}">
                  <c16:uniqueId val="{00000000-1450-4D75-8DBB-5DBB3B425928}"/>
                </c:ext>
              </c:extLst>
            </c:dLbl>
            <c:dLbl>
              <c:idx val="2"/>
              <c:delete val="1"/>
              <c:extLst>
                <c:ext xmlns:c15="http://schemas.microsoft.com/office/drawing/2012/chart" uri="{CE6537A1-D6FC-4f65-9D91-7224C49458BB}"/>
                <c:ext xmlns:c16="http://schemas.microsoft.com/office/drawing/2014/chart" uri="{C3380CC4-5D6E-409C-BE32-E72D297353CC}">
                  <c16:uniqueId val="{00000001-1450-4D75-8DBB-5DBB3B425928}"/>
                </c:ext>
              </c:extLst>
            </c:dLbl>
            <c:dLbl>
              <c:idx val="3"/>
              <c:delete val="1"/>
              <c:extLst>
                <c:ext xmlns:c15="http://schemas.microsoft.com/office/drawing/2012/chart" uri="{CE6537A1-D6FC-4f65-9D91-7224C49458BB}"/>
                <c:ext xmlns:c16="http://schemas.microsoft.com/office/drawing/2014/chart" uri="{C3380CC4-5D6E-409C-BE32-E72D297353CC}">
                  <c16:uniqueId val="{00000002-1450-4D75-8DBB-5DBB3B425928}"/>
                </c:ext>
              </c:extLst>
            </c:dLbl>
            <c:dLbl>
              <c:idx val="4"/>
              <c:delete val="1"/>
              <c:extLst>
                <c:ext xmlns:c15="http://schemas.microsoft.com/office/drawing/2012/chart" uri="{CE6537A1-D6FC-4f65-9D91-7224C49458BB}"/>
                <c:ext xmlns:c16="http://schemas.microsoft.com/office/drawing/2014/chart" uri="{C3380CC4-5D6E-409C-BE32-E72D297353CC}">
                  <c16:uniqueId val="{00000003-1450-4D75-8DBB-5DBB3B425928}"/>
                </c:ext>
              </c:extLst>
            </c:dLbl>
            <c:dLbl>
              <c:idx val="5"/>
              <c:delete val="1"/>
              <c:extLst>
                <c:ext xmlns:c15="http://schemas.microsoft.com/office/drawing/2012/chart" uri="{CE6537A1-D6FC-4f65-9D91-7224C49458BB}"/>
                <c:ext xmlns:c16="http://schemas.microsoft.com/office/drawing/2014/chart" uri="{C3380CC4-5D6E-409C-BE32-E72D297353CC}">
                  <c16:uniqueId val="{00000004-1450-4D75-8DBB-5DBB3B425928}"/>
                </c:ext>
              </c:extLst>
            </c:dLbl>
            <c:dLbl>
              <c:idx val="6"/>
              <c:delete val="1"/>
              <c:extLst>
                <c:ext xmlns:c15="http://schemas.microsoft.com/office/drawing/2012/chart" uri="{CE6537A1-D6FC-4f65-9D91-7224C49458BB}"/>
                <c:ext xmlns:c16="http://schemas.microsoft.com/office/drawing/2014/chart" uri="{C3380CC4-5D6E-409C-BE32-E72D297353CC}">
                  <c16:uniqueId val="{00000005-1450-4D75-8DBB-5DBB3B425928}"/>
                </c:ext>
              </c:extLst>
            </c:dLbl>
            <c:dLbl>
              <c:idx val="7"/>
              <c:delete val="1"/>
              <c:extLst>
                <c:ext xmlns:c15="http://schemas.microsoft.com/office/drawing/2012/chart" uri="{CE6537A1-D6FC-4f65-9D91-7224C49458BB}"/>
                <c:ext xmlns:c16="http://schemas.microsoft.com/office/drawing/2014/chart" uri="{C3380CC4-5D6E-409C-BE32-E72D297353CC}">
                  <c16:uniqueId val="{00000006-1450-4D75-8DBB-5DBB3B425928}"/>
                </c:ext>
              </c:extLst>
            </c:dLbl>
            <c:dLbl>
              <c:idx val="8"/>
              <c:delete val="1"/>
              <c:extLst>
                <c:ext xmlns:c15="http://schemas.microsoft.com/office/drawing/2012/chart" uri="{CE6537A1-D6FC-4f65-9D91-7224C49458BB}"/>
                <c:ext xmlns:c16="http://schemas.microsoft.com/office/drawing/2014/chart" uri="{C3380CC4-5D6E-409C-BE32-E72D297353CC}">
                  <c16:uniqueId val="{00000007-1450-4D75-8DBB-5DBB3B425928}"/>
                </c:ext>
              </c:extLst>
            </c:dLbl>
            <c:dLbl>
              <c:idx val="9"/>
              <c:delete val="1"/>
              <c:extLst>
                <c:ext xmlns:c15="http://schemas.microsoft.com/office/drawing/2012/chart" uri="{CE6537A1-D6FC-4f65-9D91-7224C49458BB}"/>
                <c:ext xmlns:c16="http://schemas.microsoft.com/office/drawing/2014/chart" uri="{C3380CC4-5D6E-409C-BE32-E72D297353CC}">
                  <c16:uniqueId val="{00000008-1450-4D75-8DBB-5DBB3B425928}"/>
                </c:ext>
              </c:extLst>
            </c:dLbl>
            <c:dLbl>
              <c:idx val="10"/>
              <c:delete val="1"/>
              <c:extLst>
                <c:ext xmlns:c15="http://schemas.microsoft.com/office/drawing/2012/chart" uri="{CE6537A1-D6FC-4f65-9D91-7224C49458BB}"/>
                <c:ext xmlns:c16="http://schemas.microsoft.com/office/drawing/2014/chart" uri="{C3380CC4-5D6E-409C-BE32-E72D297353CC}">
                  <c16:uniqueId val="{00000009-1450-4D75-8DBB-5DBB3B425928}"/>
                </c:ext>
              </c:extLst>
            </c:dLbl>
            <c:dLbl>
              <c:idx val="11"/>
              <c:delete val="1"/>
              <c:extLst>
                <c:ext xmlns:c15="http://schemas.microsoft.com/office/drawing/2012/chart" uri="{CE6537A1-D6FC-4f65-9D91-7224C49458BB}"/>
                <c:ext xmlns:c16="http://schemas.microsoft.com/office/drawing/2014/chart" uri="{C3380CC4-5D6E-409C-BE32-E72D297353CC}">
                  <c16:uniqueId val="{0000000A-1450-4D75-8DBB-5DBB3B425928}"/>
                </c:ext>
              </c:extLst>
            </c:dLbl>
            <c:dLbl>
              <c:idx val="12"/>
              <c:delete val="1"/>
              <c:extLst>
                <c:ext xmlns:c15="http://schemas.microsoft.com/office/drawing/2012/chart" uri="{CE6537A1-D6FC-4f65-9D91-7224C49458BB}"/>
                <c:ext xmlns:c16="http://schemas.microsoft.com/office/drawing/2014/chart" uri="{C3380CC4-5D6E-409C-BE32-E72D297353CC}">
                  <c16:uniqueId val="{0000000B-1450-4D75-8DBB-5DBB3B425928}"/>
                </c:ext>
              </c:extLst>
            </c:dLbl>
            <c:dLbl>
              <c:idx val="13"/>
              <c:delete val="1"/>
              <c:extLst>
                <c:ext xmlns:c15="http://schemas.microsoft.com/office/drawing/2012/chart" uri="{CE6537A1-D6FC-4f65-9D91-7224C49458BB}"/>
                <c:ext xmlns:c16="http://schemas.microsoft.com/office/drawing/2014/chart" uri="{C3380CC4-5D6E-409C-BE32-E72D297353CC}">
                  <c16:uniqueId val="{0000000C-1450-4D75-8DBB-5DBB3B425928}"/>
                </c:ext>
              </c:extLst>
            </c:dLbl>
            <c:dLbl>
              <c:idx val="14"/>
              <c:delete val="1"/>
              <c:extLst>
                <c:ext xmlns:c15="http://schemas.microsoft.com/office/drawing/2012/chart" uri="{CE6537A1-D6FC-4f65-9D91-7224C49458BB}"/>
                <c:ext xmlns:c16="http://schemas.microsoft.com/office/drawing/2014/chart" uri="{C3380CC4-5D6E-409C-BE32-E72D297353CC}">
                  <c16:uniqueId val="{0000000D-1450-4D75-8DBB-5DBB3B425928}"/>
                </c:ext>
              </c:extLst>
            </c:dLbl>
            <c:dLbl>
              <c:idx val="15"/>
              <c:delete val="1"/>
              <c:extLst>
                <c:ext xmlns:c15="http://schemas.microsoft.com/office/drawing/2012/chart" uri="{CE6537A1-D6FC-4f65-9D91-7224C49458BB}"/>
                <c:ext xmlns:c16="http://schemas.microsoft.com/office/drawing/2014/chart" uri="{C3380CC4-5D6E-409C-BE32-E72D297353CC}">
                  <c16:uniqueId val="{0000000E-1450-4D75-8DBB-5DBB3B425928}"/>
                </c:ext>
              </c:extLst>
            </c:dLbl>
            <c:dLbl>
              <c:idx val="16"/>
              <c:delete val="1"/>
              <c:extLst>
                <c:ext xmlns:c15="http://schemas.microsoft.com/office/drawing/2012/chart" uri="{CE6537A1-D6FC-4f65-9D91-7224C49458BB}"/>
                <c:ext xmlns:c16="http://schemas.microsoft.com/office/drawing/2014/chart" uri="{C3380CC4-5D6E-409C-BE32-E72D297353CC}">
                  <c16:uniqueId val="{0000000F-1450-4D75-8DBB-5DBB3B425928}"/>
                </c:ext>
              </c:extLst>
            </c:dLbl>
            <c:dLbl>
              <c:idx val="18"/>
              <c:layout>
                <c:manualLayout>
                  <c:x val="-1.1029412828992283E-2"/>
                  <c:y val="-3.4075689008236577E-2"/>
                </c:manualLayout>
              </c:layout>
              <c:tx>
                <c:rich>
                  <a:bodyPr/>
                  <a:lstStyle/>
                  <a:p>
                    <a:fld id="{2E712E43-D733-413D-ABDD-4A56CEE5FB8C}"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0444-4EBD-B034-0EE2F1356CD7}"/>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Sheet1!$B$1:$T$1</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Sheet1!$B$4:$T$4</c:f>
              <c:numCache>
                <c:formatCode>General</c:formatCode>
                <c:ptCount val="19"/>
                <c:pt idx="0">
                  <c:v>28</c:v>
                </c:pt>
                <c:pt idx="1">
                  <c:v>59</c:v>
                </c:pt>
                <c:pt idx="2">
                  <c:v>28</c:v>
                </c:pt>
                <c:pt idx="3">
                  <c:v>28</c:v>
                </c:pt>
                <c:pt idx="4">
                  <c:v>46</c:v>
                </c:pt>
                <c:pt idx="5">
                  <c:v>39</c:v>
                </c:pt>
                <c:pt idx="6">
                  <c:v>27</c:v>
                </c:pt>
                <c:pt idx="7">
                  <c:v>32</c:v>
                </c:pt>
                <c:pt idx="8">
                  <c:v>24</c:v>
                </c:pt>
                <c:pt idx="9">
                  <c:v>21</c:v>
                </c:pt>
                <c:pt idx="10">
                  <c:v>36</c:v>
                </c:pt>
                <c:pt idx="11">
                  <c:v>26</c:v>
                </c:pt>
                <c:pt idx="12">
                  <c:v>17</c:v>
                </c:pt>
                <c:pt idx="13">
                  <c:v>15</c:v>
                </c:pt>
                <c:pt idx="14">
                  <c:v>18</c:v>
                </c:pt>
                <c:pt idx="15">
                  <c:v>30</c:v>
                </c:pt>
                <c:pt idx="16">
                  <c:v>34</c:v>
                </c:pt>
                <c:pt idx="17">
                  <c:v>23</c:v>
                </c:pt>
                <c:pt idx="18">
                  <c:v>11</c:v>
                </c:pt>
              </c:numCache>
            </c:numRef>
          </c:val>
          <c:smooth val="0"/>
          <c:extLst>
            <c:ext xmlns:c16="http://schemas.microsoft.com/office/drawing/2014/chart" uri="{C3380CC4-5D6E-409C-BE32-E72D297353CC}">
              <c16:uniqueId val="{0000000A-0444-4EBD-B034-0EE2F1356CD7}"/>
            </c:ext>
          </c:extLst>
        </c:ser>
        <c:ser>
          <c:idx val="3"/>
          <c:order val="3"/>
          <c:tx>
            <c:strRef>
              <c:f>Sheet1!$A$5</c:f>
              <c:strCache>
                <c:ptCount val="1"/>
                <c:pt idx="0">
                  <c:v>Re-used needle</c:v>
                </c:pt>
              </c:strCache>
            </c:strRef>
          </c:tx>
          <c:spPr>
            <a:ln w="25400" cap="rnd">
              <a:solidFill>
                <a:schemeClr val="accent1">
                  <a:lumMod val="60000"/>
                </a:schemeClr>
              </a:solidFill>
              <a:round/>
            </a:ln>
            <a:effectLst>
              <a:outerShdw blurRad="50800" dist="38100" dir="2700000" algn="tl" rotWithShape="0">
                <a:prstClr val="black">
                  <a:alpha val="40000"/>
                </a:prstClr>
              </a:outerShdw>
            </a:effectLst>
          </c:spPr>
          <c:marker>
            <c:symbol val="square"/>
            <c:size val="5"/>
            <c:spPr>
              <a:solidFill>
                <a:schemeClr val="accent1">
                  <a:lumMod val="60000"/>
                </a:schemeClr>
              </a:solidFill>
              <a:ln w="9525">
                <a:solidFill>
                  <a:schemeClr val="accent1">
                    <a:lumMod val="60000"/>
                  </a:schemeClr>
                </a:solidFill>
              </a:ln>
              <a:effectLst>
                <a:outerShdw blurRad="50800" dist="38100" dir="2700000" algn="tl" rotWithShape="0">
                  <a:prstClr val="black">
                    <a:alpha val="40000"/>
                  </a:prstClr>
                </a:outerShdw>
              </a:effectLst>
            </c:spPr>
          </c:marker>
          <c:dLbls>
            <c:dLbl>
              <c:idx val="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444-4EBD-B034-0EE2F1356CD7}"/>
                </c:ext>
              </c:extLst>
            </c:dLbl>
            <c:dLbl>
              <c:idx val="1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444-4EBD-B034-0EE2F1356CD7}"/>
                </c:ext>
              </c:extLst>
            </c:dLbl>
            <c:dLbl>
              <c:idx val="1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0444-4EBD-B034-0EE2F1356CD7}"/>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Sheet1!$B$1:$T$1</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Sheet1!$B$5:$T$5</c:f>
              <c:numCache>
                <c:formatCode>General</c:formatCode>
                <c:ptCount val="19"/>
                <c:pt idx="8">
                  <c:v>47</c:v>
                </c:pt>
                <c:pt idx="9">
                  <c:v>48</c:v>
                </c:pt>
                <c:pt idx="10">
                  <c:v>53</c:v>
                </c:pt>
                <c:pt idx="11">
                  <c:v>55</c:v>
                </c:pt>
                <c:pt idx="12">
                  <c:v>40</c:v>
                </c:pt>
                <c:pt idx="13">
                  <c:v>41</c:v>
                </c:pt>
                <c:pt idx="14">
                  <c:v>43</c:v>
                </c:pt>
                <c:pt idx="15">
                  <c:v>27</c:v>
                </c:pt>
                <c:pt idx="16">
                  <c:v>40</c:v>
                </c:pt>
                <c:pt idx="17">
                  <c:v>35</c:v>
                </c:pt>
                <c:pt idx="18">
                  <c:v>31</c:v>
                </c:pt>
              </c:numCache>
            </c:numRef>
          </c:val>
          <c:smooth val="0"/>
          <c:extLst>
            <c:ext xmlns:c16="http://schemas.microsoft.com/office/drawing/2014/chart" uri="{C3380CC4-5D6E-409C-BE32-E72D297353CC}">
              <c16:uniqueId val="{0000000E-0444-4EBD-B034-0EE2F1356CD7}"/>
            </c:ext>
          </c:extLst>
        </c:ser>
        <c:dLbls>
          <c:showLegendKey val="0"/>
          <c:showVal val="1"/>
          <c:showCatName val="0"/>
          <c:showSerName val="0"/>
          <c:showPercent val="0"/>
          <c:showBubbleSize val="0"/>
        </c:dLbls>
        <c:marker val="1"/>
        <c:smooth val="0"/>
        <c:axId val="-2071736168"/>
        <c:axId val="-2071732520"/>
      </c:lineChart>
      <c:catAx>
        <c:axId val="-2071736168"/>
        <c:scaling>
          <c:orientation val="minMax"/>
        </c:scaling>
        <c:delete val="0"/>
        <c:axPos val="b"/>
        <c:numFmt formatCode="General" sourceLinked="1"/>
        <c:majorTickMark val="cross"/>
        <c:minorTickMark val="none"/>
        <c:tickLblPos val="nextTo"/>
        <c:spPr>
          <a:noFill/>
          <a:ln w="9525" cap="flat" cmpd="sng" algn="ctr">
            <a:solidFill>
              <a:schemeClr val="tx1"/>
            </a:solidFill>
            <a:round/>
          </a:ln>
          <a:effectLst/>
        </c:spPr>
        <c:txPr>
          <a:bodyPr rot="-2700000" spcFirstLastPara="1" vertOverflow="ellipsis" wrap="square" anchor="ctr" anchorCtr="1"/>
          <a:lstStyle/>
          <a:p>
            <a:pPr>
              <a:defRPr sz="1600" b="0" i="0" u="none" strike="noStrike" kern="1200" baseline="0">
                <a:solidFill>
                  <a:schemeClr val="tx1"/>
                </a:solidFill>
                <a:latin typeface="+mn-lt"/>
                <a:ea typeface="+mn-ea"/>
                <a:cs typeface="+mn-cs"/>
              </a:defRPr>
            </a:pPr>
            <a:endParaRPr lang="en-US"/>
          </a:p>
        </c:txPr>
        <c:crossAx val="-2071732520"/>
        <c:crosses val="autoZero"/>
        <c:auto val="1"/>
        <c:lblAlgn val="ctr"/>
        <c:lblOffset val="100"/>
        <c:tickLblSkip val="1"/>
        <c:tickMarkSkip val="1"/>
        <c:noMultiLvlLbl val="0"/>
      </c:catAx>
      <c:valAx>
        <c:axId val="-2071732520"/>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n-AU" b="1" dirty="0">
                    <a:solidFill>
                      <a:schemeClr val="tx1"/>
                    </a:solidFill>
                  </a:rPr>
                  <a:t>%SA IDRS participants</a:t>
                </a:r>
              </a:p>
            </c:rich>
          </c:tx>
          <c:layout>
            <c:manualLayout>
              <c:xMode val="edge"/>
              <c:yMode val="edge"/>
              <c:x val="0"/>
              <c:y val="0.1453453755240936"/>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n-US"/>
            </a:p>
          </c:txPr>
        </c:title>
        <c:numFmt formatCode="General" sourceLinked="1"/>
        <c:majorTickMark val="cross"/>
        <c:minorTickMark val="none"/>
        <c:tickLblPos val="nextTo"/>
        <c:spPr>
          <a:noFill/>
          <a:ln>
            <a:solidFill>
              <a:schemeClr val="tx1"/>
            </a:solidFill>
          </a:ln>
          <a:effectLst/>
        </c:spPr>
        <c:txPr>
          <a:bodyPr rot="0" spcFirstLastPara="1" vertOverflow="ellipsis" wrap="square" anchor="ctr" anchorCtr="1"/>
          <a:lstStyle/>
          <a:p>
            <a:pPr>
              <a:defRPr sz="1600" b="0" i="0" u="none" strike="noStrike" kern="1200" baseline="0">
                <a:solidFill>
                  <a:schemeClr val="tx1"/>
                </a:solidFill>
                <a:latin typeface="+mn-lt"/>
                <a:ea typeface="+mn-ea"/>
                <a:cs typeface="+mn-cs"/>
              </a:defRPr>
            </a:pPr>
            <a:endParaRPr lang="en-US"/>
          </a:p>
        </c:txPr>
        <c:crossAx val="-2071736168"/>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600"/>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837729758666"/>
          <c:y val="5.9870828450232699E-2"/>
          <c:w val="0.87662258694400497"/>
          <c:h val="0.68884368892032788"/>
        </c:manualLayout>
      </c:layout>
      <c:barChart>
        <c:barDir val="col"/>
        <c:grouping val="stacked"/>
        <c:varyColors val="0"/>
        <c:ser>
          <c:idx val="0"/>
          <c:order val="0"/>
          <c:tx>
            <c:strRef>
              <c:f>Sheet1!$A$2</c:f>
              <c:strCache>
                <c:ptCount val="1"/>
                <c:pt idx="0">
                  <c:v>Attendance</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Sheet1!$B$1:$P$1</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Sheet1!$B$2:$P$2</c:f>
              <c:numCache>
                <c:formatCode>General</c:formatCode>
                <c:ptCount val="15"/>
                <c:pt idx="0">
                  <c:v>32</c:v>
                </c:pt>
                <c:pt idx="1">
                  <c:v>44</c:v>
                </c:pt>
                <c:pt idx="2">
                  <c:v>30</c:v>
                </c:pt>
                <c:pt idx="3">
                  <c:v>30</c:v>
                </c:pt>
                <c:pt idx="4">
                  <c:v>30</c:v>
                </c:pt>
                <c:pt idx="5">
                  <c:v>24</c:v>
                </c:pt>
                <c:pt idx="6">
                  <c:v>43</c:v>
                </c:pt>
                <c:pt idx="7">
                  <c:v>26</c:v>
                </c:pt>
                <c:pt idx="8">
                  <c:v>18</c:v>
                </c:pt>
                <c:pt idx="9">
                  <c:v>35</c:v>
                </c:pt>
                <c:pt idx="10">
                  <c:v>19</c:v>
                </c:pt>
                <c:pt idx="11">
                  <c:v>35</c:v>
                </c:pt>
                <c:pt idx="12">
                  <c:v>32</c:v>
                </c:pt>
                <c:pt idx="13">
                  <c:v>25</c:v>
                </c:pt>
                <c:pt idx="14">
                  <c:v>27</c:v>
                </c:pt>
              </c:numCache>
            </c:numRef>
          </c:val>
          <c:extLst>
            <c:ext xmlns:c16="http://schemas.microsoft.com/office/drawing/2014/chart" uri="{C3380CC4-5D6E-409C-BE32-E72D297353CC}">
              <c16:uniqueId val="{00000000-E9C7-4376-9BCB-F73D85724A91}"/>
            </c:ext>
          </c:extLst>
        </c:ser>
        <c:ser>
          <c:idx val="1"/>
          <c:order val="1"/>
          <c:tx>
            <c:strRef>
              <c:f>Sheet1!$A$3</c:f>
              <c:strCache>
                <c:ptCount val="1"/>
                <c:pt idx="0">
                  <c:v>No attendance</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Sheet1!$B$1:$P$1</c:f>
              <c:numCache>
                <c:formatCode>General</c:formatCode>
                <c:ptCount val="15"/>
                <c:pt idx="0">
                  <c:v>2004</c:v>
                </c:pt>
                <c:pt idx="1">
                  <c:v>2005</c:v>
                </c:pt>
                <c:pt idx="2">
                  <c:v>2006</c:v>
                </c:pt>
                <c:pt idx="3">
                  <c:v>2007</c:v>
                </c:pt>
                <c:pt idx="4">
                  <c:v>2008</c:v>
                </c:pt>
                <c:pt idx="5">
                  <c:v>2009</c:v>
                </c:pt>
                <c:pt idx="6">
                  <c:v>2010</c:v>
                </c:pt>
                <c:pt idx="7">
                  <c:v>2011</c:v>
                </c:pt>
                <c:pt idx="8">
                  <c:v>2012</c:v>
                </c:pt>
                <c:pt idx="9">
                  <c:v>2013</c:v>
                </c:pt>
                <c:pt idx="10">
                  <c:v>2014</c:v>
                </c:pt>
                <c:pt idx="11">
                  <c:v>2015</c:v>
                </c:pt>
                <c:pt idx="12">
                  <c:v>2016</c:v>
                </c:pt>
                <c:pt idx="13">
                  <c:v>2017</c:v>
                </c:pt>
                <c:pt idx="14">
                  <c:v>2018</c:v>
                </c:pt>
              </c:numCache>
            </c:numRef>
          </c:cat>
          <c:val>
            <c:numRef>
              <c:f>Sheet1!$B$3:$P$3</c:f>
              <c:numCache>
                <c:formatCode>General</c:formatCode>
                <c:ptCount val="15"/>
                <c:pt idx="0">
                  <c:v>15</c:v>
                </c:pt>
                <c:pt idx="1">
                  <c:v>15</c:v>
                </c:pt>
                <c:pt idx="2">
                  <c:v>13</c:v>
                </c:pt>
                <c:pt idx="3">
                  <c:v>6</c:v>
                </c:pt>
                <c:pt idx="4">
                  <c:v>17</c:v>
                </c:pt>
                <c:pt idx="5">
                  <c:v>17</c:v>
                </c:pt>
                <c:pt idx="6">
                  <c:v>17</c:v>
                </c:pt>
                <c:pt idx="7">
                  <c:v>8</c:v>
                </c:pt>
                <c:pt idx="8">
                  <c:v>28</c:v>
                </c:pt>
                <c:pt idx="9">
                  <c:v>12</c:v>
                </c:pt>
                <c:pt idx="10">
                  <c:v>11</c:v>
                </c:pt>
                <c:pt idx="11">
                  <c:v>16</c:v>
                </c:pt>
                <c:pt idx="12">
                  <c:v>17</c:v>
                </c:pt>
                <c:pt idx="13">
                  <c:v>15</c:v>
                </c:pt>
                <c:pt idx="14">
                  <c:v>12</c:v>
                </c:pt>
              </c:numCache>
            </c:numRef>
          </c:val>
          <c:extLst>
            <c:ext xmlns:c16="http://schemas.microsoft.com/office/drawing/2014/chart" uri="{C3380CC4-5D6E-409C-BE32-E72D297353CC}">
              <c16:uniqueId val="{00000001-E9C7-4376-9BCB-F73D85724A91}"/>
            </c:ext>
          </c:extLst>
        </c:ser>
        <c:dLbls>
          <c:showLegendKey val="0"/>
          <c:showVal val="1"/>
          <c:showCatName val="0"/>
          <c:showSerName val="0"/>
          <c:showPercent val="0"/>
          <c:showBubbleSize val="0"/>
        </c:dLbls>
        <c:gapWidth val="150"/>
        <c:overlap val="100"/>
        <c:axId val="-2121696920"/>
        <c:axId val="-2121693560"/>
      </c:barChart>
      <c:catAx>
        <c:axId val="-2121696920"/>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21693560"/>
        <c:crosses val="autoZero"/>
        <c:auto val="1"/>
        <c:lblAlgn val="ctr"/>
        <c:lblOffset val="100"/>
        <c:noMultiLvlLbl val="0"/>
      </c:catAx>
      <c:valAx>
        <c:axId val="-2121693560"/>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dirty="0"/>
                  <a:t>% SA IDRS participants</a:t>
                </a:r>
              </a:p>
            </c:rich>
          </c:tx>
          <c:layout>
            <c:manualLayout>
              <c:xMode val="edge"/>
              <c:yMode val="edge"/>
              <c:x val="1.8871273570102189E-2"/>
              <c:y val="0.13874108209644406"/>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21696920"/>
        <c:crosses val="autoZero"/>
        <c:crossBetween val="between"/>
      </c:valAx>
      <c:spPr>
        <a:noFill/>
        <a:ln>
          <a:noFill/>
        </a:ln>
        <a:effectLst/>
      </c:spPr>
    </c:plotArea>
    <c:legend>
      <c:legendPos val="b"/>
      <c:layout>
        <c:manualLayout>
          <c:xMode val="edge"/>
          <c:yMode val="edge"/>
          <c:x val="0.34025501864084801"/>
          <c:y val="0.91338722075628875"/>
          <c:w val="0.3244689578277154"/>
          <c:h val="7.6879628515525905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itchFamily="34" charset="0"/>
          <a:cs typeface="Arial" pitchFamily="34" charset="0"/>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70348837209303E-2"/>
          <c:y val="4.5045045045045001E-2"/>
          <c:w val="0.91630312654360402"/>
          <c:h val="0.70658197752507901"/>
        </c:manualLayout>
      </c:layout>
      <c:lineChart>
        <c:grouping val="standard"/>
        <c:varyColors val="0"/>
        <c:ser>
          <c:idx val="0"/>
          <c:order val="0"/>
          <c:tx>
            <c:strRef>
              <c:f>Sheet1!$A$2:$B$2</c:f>
              <c:strCache>
                <c:ptCount val="2"/>
                <c:pt idx="0">
                  <c:v>Property crime</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square"/>
            <c:size val="5"/>
            <c:spPr>
              <a:solidFill>
                <a:schemeClr val="accent1"/>
              </a:solidFill>
              <a:ln w="6350" cap="flat" cmpd="sng" algn="ctr">
                <a:solidFill>
                  <a:schemeClr val="accent1"/>
                </a:solidFill>
                <a:prstDash val="solid"/>
                <a:round/>
              </a:ln>
              <a:effectLst>
                <a:outerShdw blurRad="50800" dist="38100" dir="2700000" algn="tl" rotWithShape="0">
                  <a:prstClr val="black">
                    <a:alpha val="40000"/>
                  </a:prstClr>
                </a:outerShdw>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8C2-42EF-B6B8-35FA9A784B29}"/>
                </c:ext>
              </c:extLst>
            </c:dLbl>
            <c:dLbl>
              <c:idx val="1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8C2-42EF-B6B8-35FA9A784B29}"/>
                </c:ext>
              </c:extLst>
            </c:dLbl>
            <c:dLbl>
              <c:idx val="1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8C2-42EF-B6B8-35FA9A784B29}"/>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pitchFamily="34" charset="0"/>
                    <a:ea typeface="Garamond"/>
                    <a:cs typeface="Arial"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Sheet1!$C$1:$W$1</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Sheet1!$C$2:$W$2</c:f>
              <c:numCache>
                <c:formatCode>General</c:formatCode>
                <c:ptCount val="19"/>
                <c:pt idx="0">
                  <c:v>21</c:v>
                </c:pt>
                <c:pt idx="1">
                  <c:v>14</c:v>
                </c:pt>
                <c:pt idx="2">
                  <c:v>18</c:v>
                </c:pt>
                <c:pt idx="3">
                  <c:v>11</c:v>
                </c:pt>
                <c:pt idx="4">
                  <c:v>14</c:v>
                </c:pt>
                <c:pt idx="5">
                  <c:v>19</c:v>
                </c:pt>
                <c:pt idx="6">
                  <c:v>15</c:v>
                </c:pt>
                <c:pt idx="7">
                  <c:v>15</c:v>
                </c:pt>
                <c:pt idx="8">
                  <c:v>10</c:v>
                </c:pt>
                <c:pt idx="9">
                  <c:v>10</c:v>
                </c:pt>
                <c:pt idx="10">
                  <c:v>14</c:v>
                </c:pt>
                <c:pt idx="11">
                  <c:v>19</c:v>
                </c:pt>
                <c:pt idx="12">
                  <c:v>18</c:v>
                </c:pt>
                <c:pt idx="13">
                  <c:v>17</c:v>
                </c:pt>
                <c:pt idx="14">
                  <c:v>9</c:v>
                </c:pt>
                <c:pt idx="15">
                  <c:v>11</c:v>
                </c:pt>
                <c:pt idx="16">
                  <c:v>19</c:v>
                </c:pt>
                <c:pt idx="17">
                  <c:v>13</c:v>
                </c:pt>
                <c:pt idx="18">
                  <c:v>11</c:v>
                </c:pt>
              </c:numCache>
            </c:numRef>
          </c:val>
          <c:smooth val="0"/>
          <c:extLst>
            <c:ext xmlns:c16="http://schemas.microsoft.com/office/drawing/2014/chart" uri="{C3380CC4-5D6E-409C-BE32-E72D297353CC}">
              <c16:uniqueId val="{00000003-48C2-42EF-B6B8-35FA9A784B29}"/>
            </c:ext>
          </c:extLst>
        </c:ser>
        <c:ser>
          <c:idx val="1"/>
          <c:order val="1"/>
          <c:tx>
            <c:strRef>
              <c:f>Sheet1!$A$3:$B$3</c:f>
              <c:strCache>
                <c:ptCount val="2"/>
                <c:pt idx="0">
                  <c:v>Drug dealing</c:v>
                </c:pt>
              </c:strCache>
            </c:strRef>
          </c:tx>
          <c:spPr>
            <a:ln w="25400" cap="rnd" cmpd="sng" algn="ctr">
              <a:solidFill>
                <a:schemeClr val="accent2"/>
              </a:solidFill>
              <a:prstDash val="solid"/>
              <a:round/>
            </a:ln>
            <a:effectLst>
              <a:outerShdw blurRad="50800" dist="38100" dir="2700000" algn="tl" rotWithShape="0">
                <a:prstClr val="black">
                  <a:alpha val="40000"/>
                </a:prstClr>
              </a:outerShdw>
            </a:effectLst>
          </c:spPr>
          <c:marker>
            <c:symbol val="square"/>
            <c:size val="5"/>
            <c:spPr>
              <a:solidFill>
                <a:schemeClr val="accent2"/>
              </a:solidFill>
              <a:ln w="6350" cap="flat" cmpd="sng" algn="ctr">
                <a:solidFill>
                  <a:schemeClr val="accent2"/>
                </a:solidFill>
                <a:prstDash val="solid"/>
                <a:round/>
              </a:ln>
              <a:effectLst>
                <a:outerShdw blurRad="50800" dist="38100" dir="2700000" algn="tl" rotWithShape="0">
                  <a:prstClr val="black">
                    <a:alpha val="40000"/>
                  </a:prstClr>
                </a:outerShdw>
              </a:effectLst>
            </c:spPr>
          </c:marker>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8C2-42EF-B6B8-35FA9A784B29}"/>
                </c:ext>
              </c:extLst>
            </c:dLbl>
            <c:dLbl>
              <c:idx val="17"/>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8C2-42EF-B6B8-35FA9A784B29}"/>
                </c:ext>
              </c:extLst>
            </c:dLbl>
            <c:dLbl>
              <c:idx val="18"/>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8C2-42EF-B6B8-35FA9A784B29}"/>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pitchFamily="34" charset="0"/>
                    <a:ea typeface="Garamond"/>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Sheet1!$C$1:$W$1</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Sheet1!$C$3:$W$3</c:f>
              <c:numCache>
                <c:formatCode>General</c:formatCode>
                <c:ptCount val="19"/>
                <c:pt idx="0">
                  <c:v>41</c:v>
                </c:pt>
                <c:pt idx="1">
                  <c:v>31</c:v>
                </c:pt>
                <c:pt idx="2">
                  <c:v>36</c:v>
                </c:pt>
                <c:pt idx="3">
                  <c:v>28</c:v>
                </c:pt>
                <c:pt idx="4">
                  <c:v>31</c:v>
                </c:pt>
                <c:pt idx="5">
                  <c:v>33</c:v>
                </c:pt>
                <c:pt idx="6">
                  <c:v>25</c:v>
                </c:pt>
                <c:pt idx="7">
                  <c:v>22</c:v>
                </c:pt>
                <c:pt idx="8">
                  <c:v>15</c:v>
                </c:pt>
                <c:pt idx="9">
                  <c:v>20</c:v>
                </c:pt>
                <c:pt idx="10">
                  <c:v>18</c:v>
                </c:pt>
                <c:pt idx="11">
                  <c:v>21</c:v>
                </c:pt>
                <c:pt idx="12">
                  <c:v>25</c:v>
                </c:pt>
                <c:pt idx="13">
                  <c:v>25</c:v>
                </c:pt>
                <c:pt idx="14">
                  <c:v>25</c:v>
                </c:pt>
                <c:pt idx="15">
                  <c:v>23</c:v>
                </c:pt>
                <c:pt idx="16">
                  <c:v>29</c:v>
                </c:pt>
                <c:pt idx="17">
                  <c:v>34</c:v>
                </c:pt>
                <c:pt idx="18">
                  <c:v>22</c:v>
                </c:pt>
              </c:numCache>
            </c:numRef>
          </c:val>
          <c:smooth val="0"/>
          <c:extLst>
            <c:ext xmlns:c16="http://schemas.microsoft.com/office/drawing/2014/chart" uri="{C3380CC4-5D6E-409C-BE32-E72D297353CC}">
              <c16:uniqueId val="{00000007-48C2-42EF-B6B8-35FA9A784B29}"/>
            </c:ext>
          </c:extLst>
        </c:ser>
        <c:ser>
          <c:idx val="2"/>
          <c:order val="2"/>
          <c:tx>
            <c:strRef>
              <c:f>Sheet1!$A$4:$B$4</c:f>
              <c:strCache>
                <c:ptCount val="2"/>
                <c:pt idx="0">
                  <c:v>Fraud</c:v>
                </c:pt>
              </c:strCache>
            </c:strRef>
          </c:tx>
          <c:spPr>
            <a:ln w="25400" cap="rnd" cmpd="sng" algn="ctr">
              <a:solidFill>
                <a:schemeClr val="accent3"/>
              </a:solidFill>
              <a:prstDash val="solid"/>
              <a:round/>
            </a:ln>
            <a:effectLst>
              <a:outerShdw blurRad="50800" dist="38100" dir="2700000" algn="tl" rotWithShape="0">
                <a:prstClr val="black">
                  <a:alpha val="40000"/>
                </a:prstClr>
              </a:outerShdw>
            </a:effectLst>
          </c:spPr>
          <c:marker>
            <c:symbol val="square"/>
            <c:size val="5"/>
            <c:spPr>
              <a:solidFill>
                <a:schemeClr val="accent3"/>
              </a:solidFill>
              <a:ln w="6350" cap="flat" cmpd="sng" algn="ctr">
                <a:solidFill>
                  <a:schemeClr val="accent3"/>
                </a:solidFill>
                <a:prstDash val="solid"/>
                <a:round/>
              </a:ln>
              <a:effectLst>
                <a:outerShdw blurRad="50800" dist="38100" dir="2700000" algn="tl" rotWithShape="0">
                  <a:prstClr val="black">
                    <a:alpha val="40000"/>
                  </a:prstClr>
                </a:outerShdw>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01-413B-4F19-A621-2596C5320738}"/>
                </c:ext>
              </c:extLst>
            </c:dLbl>
            <c:dLbl>
              <c:idx val="2"/>
              <c:delete val="1"/>
              <c:extLst>
                <c:ext xmlns:c15="http://schemas.microsoft.com/office/drawing/2012/chart" uri="{CE6537A1-D6FC-4f65-9D91-7224C49458BB}"/>
                <c:ext xmlns:c16="http://schemas.microsoft.com/office/drawing/2014/chart" uri="{C3380CC4-5D6E-409C-BE32-E72D297353CC}">
                  <c16:uniqueId val="{00000003-413B-4F19-A621-2596C5320738}"/>
                </c:ext>
              </c:extLst>
            </c:dLbl>
            <c:dLbl>
              <c:idx val="3"/>
              <c:delete val="1"/>
              <c:extLst>
                <c:ext xmlns:c15="http://schemas.microsoft.com/office/drawing/2012/chart" uri="{CE6537A1-D6FC-4f65-9D91-7224C49458BB}"/>
                <c:ext xmlns:c16="http://schemas.microsoft.com/office/drawing/2014/chart" uri="{C3380CC4-5D6E-409C-BE32-E72D297353CC}">
                  <c16:uniqueId val="{00000004-413B-4F19-A621-2596C5320738}"/>
                </c:ext>
              </c:extLst>
            </c:dLbl>
            <c:dLbl>
              <c:idx val="4"/>
              <c:delete val="1"/>
              <c:extLst>
                <c:ext xmlns:c15="http://schemas.microsoft.com/office/drawing/2012/chart" uri="{CE6537A1-D6FC-4f65-9D91-7224C49458BB}"/>
                <c:ext xmlns:c16="http://schemas.microsoft.com/office/drawing/2014/chart" uri="{C3380CC4-5D6E-409C-BE32-E72D297353CC}">
                  <c16:uniqueId val="{00000006-413B-4F19-A621-2596C5320738}"/>
                </c:ext>
              </c:extLst>
            </c:dLbl>
            <c:dLbl>
              <c:idx val="5"/>
              <c:delete val="1"/>
              <c:extLst>
                <c:ext xmlns:c15="http://schemas.microsoft.com/office/drawing/2012/chart" uri="{CE6537A1-D6FC-4f65-9D91-7224C49458BB}"/>
                <c:ext xmlns:c16="http://schemas.microsoft.com/office/drawing/2014/chart" uri="{C3380CC4-5D6E-409C-BE32-E72D297353CC}">
                  <c16:uniqueId val="{00000009-413B-4F19-A621-2596C5320738}"/>
                </c:ext>
              </c:extLst>
            </c:dLbl>
            <c:dLbl>
              <c:idx val="6"/>
              <c:delete val="1"/>
              <c:extLst>
                <c:ext xmlns:c15="http://schemas.microsoft.com/office/drawing/2012/chart" uri="{CE6537A1-D6FC-4f65-9D91-7224C49458BB}"/>
                <c:ext xmlns:c16="http://schemas.microsoft.com/office/drawing/2014/chart" uri="{C3380CC4-5D6E-409C-BE32-E72D297353CC}">
                  <c16:uniqueId val="{0000000B-413B-4F19-A621-2596C5320738}"/>
                </c:ext>
              </c:extLst>
            </c:dLbl>
            <c:dLbl>
              <c:idx val="7"/>
              <c:delete val="1"/>
              <c:extLst>
                <c:ext xmlns:c15="http://schemas.microsoft.com/office/drawing/2012/chart" uri="{CE6537A1-D6FC-4f65-9D91-7224C49458BB}"/>
                <c:ext xmlns:c16="http://schemas.microsoft.com/office/drawing/2014/chart" uri="{C3380CC4-5D6E-409C-BE32-E72D297353CC}">
                  <c16:uniqueId val="{0000000E-413B-4F19-A621-2596C5320738}"/>
                </c:ext>
              </c:extLst>
            </c:dLbl>
            <c:dLbl>
              <c:idx val="8"/>
              <c:delete val="1"/>
              <c:extLst>
                <c:ext xmlns:c15="http://schemas.microsoft.com/office/drawing/2012/chart" uri="{CE6537A1-D6FC-4f65-9D91-7224C49458BB}"/>
                <c:ext xmlns:c16="http://schemas.microsoft.com/office/drawing/2014/chart" uri="{C3380CC4-5D6E-409C-BE32-E72D297353CC}">
                  <c16:uniqueId val="{0000000F-413B-4F19-A621-2596C5320738}"/>
                </c:ext>
              </c:extLst>
            </c:dLbl>
            <c:dLbl>
              <c:idx val="9"/>
              <c:delete val="1"/>
              <c:extLst>
                <c:ext xmlns:c15="http://schemas.microsoft.com/office/drawing/2012/chart" uri="{CE6537A1-D6FC-4f65-9D91-7224C49458BB}"/>
                <c:ext xmlns:c16="http://schemas.microsoft.com/office/drawing/2014/chart" uri="{C3380CC4-5D6E-409C-BE32-E72D297353CC}">
                  <c16:uniqueId val="{00000011-413B-4F19-A621-2596C5320738}"/>
                </c:ext>
              </c:extLst>
            </c:dLbl>
            <c:dLbl>
              <c:idx val="10"/>
              <c:delete val="1"/>
              <c:extLst>
                <c:ext xmlns:c15="http://schemas.microsoft.com/office/drawing/2012/chart" uri="{CE6537A1-D6FC-4f65-9D91-7224C49458BB}"/>
                <c:ext xmlns:c16="http://schemas.microsoft.com/office/drawing/2014/chart" uri="{C3380CC4-5D6E-409C-BE32-E72D297353CC}">
                  <c16:uniqueId val="{00000013-413B-4F19-A621-2596C5320738}"/>
                </c:ext>
              </c:extLst>
            </c:dLbl>
            <c:dLbl>
              <c:idx val="11"/>
              <c:delete val="1"/>
              <c:extLst>
                <c:ext xmlns:c15="http://schemas.microsoft.com/office/drawing/2012/chart" uri="{CE6537A1-D6FC-4f65-9D91-7224C49458BB}"/>
                <c:ext xmlns:c16="http://schemas.microsoft.com/office/drawing/2014/chart" uri="{C3380CC4-5D6E-409C-BE32-E72D297353CC}">
                  <c16:uniqueId val="{00000015-413B-4F19-A621-2596C5320738}"/>
                </c:ext>
              </c:extLst>
            </c:dLbl>
            <c:dLbl>
              <c:idx val="12"/>
              <c:delete val="1"/>
              <c:extLst>
                <c:ext xmlns:c15="http://schemas.microsoft.com/office/drawing/2012/chart" uri="{CE6537A1-D6FC-4f65-9D91-7224C49458BB}"/>
                <c:ext xmlns:c16="http://schemas.microsoft.com/office/drawing/2014/chart" uri="{C3380CC4-5D6E-409C-BE32-E72D297353CC}">
                  <c16:uniqueId val="{00000017-413B-4F19-A621-2596C5320738}"/>
                </c:ext>
              </c:extLst>
            </c:dLbl>
            <c:dLbl>
              <c:idx val="13"/>
              <c:delete val="1"/>
              <c:extLst>
                <c:ext xmlns:c15="http://schemas.microsoft.com/office/drawing/2012/chart" uri="{CE6537A1-D6FC-4f65-9D91-7224C49458BB}"/>
                <c:ext xmlns:c16="http://schemas.microsoft.com/office/drawing/2014/chart" uri="{C3380CC4-5D6E-409C-BE32-E72D297353CC}">
                  <c16:uniqueId val="{00000019-413B-4F19-A621-2596C5320738}"/>
                </c:ext>
              </c:extLst>
            </c:dLbl>
            <c:dLbl>
              <c:idx val="14"/>
              <c:delete val="1"/>
              <c:extLst>
                <c:ext xmlns:c15="http://schemas.microsoft.com/office/drawing/2012/chart" uri="{CE6537A1-D6FC-4f65-9D91-7224C49458BB}"/>
                <c:ext xmlns:c16="http://schemas.microsoft.com/office/drawing/2014/chart" uri="{C3380CC4-5D6E-409C-BE32-E72D297353CC}">
                  <c16:uniqueId val="{0000001B-413B-4F19-A621-2596C5320738}"/>
                </c:ext>
              </c:extLst>
            </c:dLbl>
            <c:dLbl>
              <c:idx val="15"/>
              <c:delete val="1"/>
              <c:extLst>
                <c:ext xmlns:c15="http://schemas.microsoft.com/office/drawing/2012/chart" uri="{CE6537A1-D6FC-4f65-9D91-7224C49458BB}"/>
                <c:ext xmlns:c16="http://schemas.microsoft.com/office/drawing/2014/chart" uri="{C3380CC4-5D6E-409C-BE32-E72D297353CC}">
                  <c16:uniqueId val="{0000001D-413B-4F19-A621-2596C5320738}"/>
                </c:ext>
              </c:extLst>
            </c:dLbl>
            <c:dLbl>
              <c:idx val="16"/>
              <c:delete val="1"/>
              <c:extLst>
                <c:ext xmlns:c15="http://schemas.microsoft.com/office/drawing/2012/chart" uri="{CE6537A1-D6FC-4f65-9D91-7224C49458BB}"/>
                <c:ext xmlns:c16="http://schemas.microsoft.com/office/drawing/2014/chart" uri="{C3380CC4-5D6E-409C-BE32-E72D297353CC}">
                  <c16:uniqueId val="{0000001F-413B-4F19-A621-2596C5320738}"/>
                </c:ext>
              </c:extLst>
            </c:dLbl>
            <c:dLbl>
              <c:idx val="17"/>
              <c:delete val="1"/>
              <c:extLst>
                <c:ext xmlns:c15="http://schemas.microsoft.com/office/drawing/2012/chart" uri="{CE6537A1-D6FC-4f65-9D91-7224C49458BB}"/>
                <c:ext xmlns:c16="http://schemas.microsoft.com/office/drawing/2014/chart" uri="{C3380CC4-5D6E-409C-BE32-E72D297353CC}">
                  <c16:uniqueId val="{00000001-3D76-498A-86F6-A2EBF14CEBF2}"/>
                </c:ext>
              </c:extLst>
            </c:dLbl>
            <c:dLbl>
              <c:idx val="18"/>
              <c:delete val="1"/>
              <c:extLst>
                <c:ext xmlns:c15="http://schemas.microsoft.com/office/drawing/2012/chart" uri="{CE6537A1-D6FC-4f65-9D91-7224C49458BB}"/>
                <c:ext xmlns:c16="http://schemas.microsoft.com/office/drawing/2014/chart" uri="{C3380CC4-5D6E-409C-BE32-E72D297353CC}">
                  <c16:uniqueId val="{00000000-3D76-498A-86F6-A2EBF14CEBF2}"/>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pitchFamily="34" charset="0"/>
                    <a:ea typeface="Garamond"/>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Sheet1!$C$1:$W$1</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Sheet1!$C$4:$W$4</c:f>
              <c:numCache>
                <c:formatCode>General</c:formatCode>
                <c:ptCount val="19"/>
                <c:pt idx="0">
                  <c:v>15</c:v>
                </c:pt>
                <c:pt idx="1">
                  <c:v>5</c:v>
                </c:pt>
                <c:pt idx="2">
                  <c:v>8</c:v>
                </c:pt>
                <c:pt idx="3">
                  <c:v>7</c:v>
                </c:pt>
                <c:pt idx="4">
                  <c:v>3</c:v>
                </c:pt>
                <c:pt idx="5">
                  <c:v>5</c:v>
                </c:pt>
                <c:pt idx="6">
                  <c:v>3</c:v>
                </c:pt>
                <c:pt idx="7">
                  <c:v>2</c:v>
                </c:pt>
                <c:pt idx="8">
                  <c:v>3</c:v>
                </c:pt>
                <c:pt idx="9">
                  <c:v>1</c:v>
                </c:pt>
                <c:pt idx="10">
                  <c:v>7</c:v>
                </c:pt>
                <c:pt idx="11">
                  <c:v>2</c:v>
                </c:pt>
                <c:pt idx="12">
                  <c:v>3</c:v>
                </c:pt>
                <c:pt idx="13">
                  <c:v>0</c:v>
                </c:pt>
                <c:pt idx="14">
                  <c:v>2</c:v>
                </c:pt>
                <c:pt idx="15">
                  <c:v>4</c:v>
                </c:pt>
                <c:pt idx="16">
                  <c:v>1</c:v>
                </c:pt>
                <c:pt idx="17">
                  <c:v>0</c:v>
                </c:pt>
                <c:pt idx="18">
                  <c:v>1</c:v>
                </c:pt>
              </c:numCache>
            </c:numRef>
          </c:val>
          <c:smooth val="0"/>
          <c:extLst>
            <c:ext xmlns:c16="http://schemas.microsoft.com/office/drawing/2014/chart" uri="{C3380CC4-5D6E-409C-BE32-E72D297353CC}">
              <c16:uniqueId val="{0000000A-48C2-42EF-B6B8-35FA9A784B29}"/>
            </c:ext>
          </c:extLst>
        </c:ser>
        <c:ser>
          <c:idx val="3"/>
          <c:order val="3"/>
          <c:tx>
            <c:strRef>
              <c:f>Sheet1!$A$5:$B$5</c:f>
              <c:strCache>
                <c:ptCount val="2"/>
                <c:pt idx="0">
                  <c:v>Violent crime</c:v>
                </c:pt>
              </c:strCache>
            </c:strRef>
          </c:tx>
          <c:spPr>
            <a:ln w="25400" cap="rnd" cmpd="sng" algn="ctr">
              <a:solidFill>
                <a:schemeClr val="accent4"/>
              </a:solidFill>
              <a:prstDash val="solid"/>
              <a:round/>
            </a:ln>
            <a:effectLst>
              <a:outerShdw blurRad="50800" dist="38100" dir="2700000" algn="tl" rotWithShape="0">
                <a:prstClr val="black">
                  <a:alpha val="40000"/>
                </a:prstClr>
              </a:outerShdw>
            </a:effectLst>
          </c:spPr>
          <c:marker>
            <c:symbol val="square"/>
            <c:size val="5"/>
            <c:spPr>
              <a:solidFill>
                <a:schemeClr val="accent4"/>
              </a:solidFill>
              <a:ln w="6350" cap="flat" cmpd="sng" algn="ctr">
                <a:solidFill>
                  <a:schemeClr val="accent4"/>
                </a:solidFill>
                <a:prstDash val="solid"/>
                <a:round/>
              </a:ln>
              <a:effectLst>
                <a:outerShdw blurRad="50800" dist="38100" dir="2700000" algn="tl" rotWithShape="0">
                  <a:prstClr val="black">
                    <a:alpha val="40000"/>
                  </a:prstClr>
                </a:outerShdw>
              </a:effectLst>
            </c:spPr>
          </c:marker>
          <c:dLbls>
            <c:dLbl>
              <c:idx val="1"/>
              <c:delete val="1"/>
              <c:extLst>
                <c:ext xmlns:c15="http://schemas.microsoft.com/office/drawing/2012/chart" uri="{CE6537A1-D6FC-4f65-9D91-7224C49458BB}"/>
                <c:ext xmlns:c16="http://schemas.microsoft.com/office/drawing/2014/chart" uri="{C3380CC4-5D6E-409C-BE32-E72D297353CC}">
                  <c16:uniqueId val="{00000000-413B-4F19-A621-2596C5320738}"/>
                </c:ext>
              </c:extLst>
            </c:dLbl>
            <c:dLbl>
              <c:idx val="2"/>
              <c:delete val="1"/>
              <c:extLst>
                <c:ext xmlns:c15="http://schemas.microsoft.com/office/drawing/2012/chart" uri="{CE6537A1-D6FC-4f65-9D91-7224C49458BB}"/>
                <c:ext xmlns:c16="http://schemas.microsoft.com/office/drawing/2014/chart" uri="{C3380CC4-5D6E-409C-BE32-E72D297353CC}">
                  <c16:uniqueId val="{00000002-413B-4F19-A621-2596C5320738}"/>
                </c:ext>
              </c:extLst>
            </c:dLbl>
            <c:dLbl>
              <c:idx val="3"/>
              <c:delete val="1"/>
              <c:extLst>
                <c:ext xmlns:c15="http://schemas.microsoft.com/office/drawing/2012/chart" uri="{CE6537A1-D6FC-4f65-9D91-7224C49458BB}"/>
                <c:ext xmlns:c16="http://schemas.microsoft.com/office/drawing/2014/chart" uri="{C3380CC4-5D6E-409C-BE32-E72D297353CC}">
                  <c16:uniqueId val="{00000005-413B-4F19-A621-2596C5320738}"/>
                </c:ext>
              </c:extLst>
            </c:dLbl>
            <c:dLbl>
              <c:idx val="4"/>
              <c:delete val="1"/>
              <c:extLst>
                <c:ext xmlns:c15="http://schemas.microsoft.com/office/drawing/2012/chart" uri="{CE6537A1-D6FC-4f65-9D91-7224C49458BB}"/>
                <c:ext xmlns:c16="http://schemas.microsoft.com/office/drawing/2014/chart" uri="{C3380CC4-5D6E-409C-BE32-E72D297353CC}">
                  <c16:uniqueId val="{00000007-413B-4F19-A621-2596C5320738}"/>
                </c:ext>
              </c:extLst>
            </c:dLbl>
            <c:dLbl>
              <c:idx val="5"/>
              <c:delete val="1"/>
              <c:extLst>
                <c:ext xmlns:c15="http://schemas.microsoft.com/office/drawing/2012/chart" uri="{CE6537A1-D6FC-4f65-9D91-7224C49458BB}"/>
                <c:ext xmlns:c16="http://schemas.microsoft.com/office/drawing/2014/chart" uri="{C3380CC4-5D6E-409C-BE32-E72D297353CC}">
                  <c16:uniqueId val="{00000008-413B-4F19-A621-2596C5320738}"/>
                </c:ext>
              </c:extLst>
            </c:dLbl>
            <c:dLbl>
              <c:idx val="6"/>
              <c:delete val="1"/>
              <c:extLst>
                <c:ext xmlns:c15="http://schemas.microsoft.com/office/drawing/2012/chart" uri="{CE6537A1-D6FC-4f65-9D91-7224C49458BB}"/>
                <c:ext xmlns:c16="http://schemas.microsoft.com/office/drawing/2014/chart" uri="{C3380CC4-5D6E-409C-BE32-E72D297353CC}">
                  <c16:uniqueId val="{0000000A-413B-4F19-A621-2596C5320738}"/>
                </c:ext>
              </c:extLst>
            </c:dLbl>
            <c:dLbl>
              <c:idx val="7"/>
              <c:delete val="1"/>
              <c:extLst>
                <c:ext xmlns:c15="http://schemas.microsoft.com/office/drawing/2012/chart" uri="{CE6537A1-D6FC-4f65-9D91-7224C49458BB}"/>
                <c:ext xmlns:c16="http://schemas.microsoft.com/office/drawing/2014/chart" uri="{C3380CC4-5D6E-409C-BE32-E72D297353CC}">
                  <c16:uniqueId val="{0000000C-413B-4F19-A621-2596C5320738}"/>
                </c:ext>
              </c:extLst>
            </c:dLbl>
            <c:dLbl>
              <c:idx val="8"/>
              <c:delete val="1"/>
              <c:extLst>
                <c:ext xmlns:c15="http://schemas.microsoft.com/office/drawing/2012/chart" uri="{CE6537A1-D6FC-4f65-9D91-7224C49458BB}"/>
                <c:ext xmlns:c16="http://schemas.microsoft.com/office/drawing/2014/chart" uri="{C3380CC4-5D6E-409C-BE32-E72D297353CC}">
                  <c16:uniqueId val="{0000000D-413B-4F19-A621-2596C5320738}"/>
                </c:ext>
              </c:extLst>
            </c:dLbl>
            <c:dLbl>
              <c:idx val="9"/>
              <c:delete val="1"/>
              <c:extLst>
                <c:ext xmlns:c15="http://schemas.microsoft.com/office/drawing/2012/chart" uri="{CE6537A1-D6FC-4f65-9D91-7224C49458BB}"/>
                <c:ext xmlns:c16="http://schemas.microsoft.com/office/drawing/2014/chart" uri="{C3380CC4-5D6E-409C-BE32-E72D297353CC}">
                  <c16:uniqueId val="{00000010-413B-4F19-A621-2596C5320738}"/>
                </c:ext>
              </c:extLst>
            </c:dLbl>
            <c:dLbl>
              <c:idx val="10"/>
              <c:delete val="1"/>
              <c:extLst>
                <c:ext xmlns:c15="http://schemas.microsoft.com/office/drawing/2012/chart" uri="{CE6537A1-D6FC-4f65-9D91-7224C49458BB}"/>
                <c:ext xmlns:c16="http://schemas.microsoft.com/office/drawing/2014/chart" uri="{C3380CC4-5D6E-409C-BE32-E72D297353CC}">
                  <c16:uniqueId val="{00000012-413B-4F19-A621-2596C5320738}"/>
                </c:ext>
              </c:extLst>
            </c:dLbl>
            <c:dLbl>
              <c:idx val="11"/>
              <c:delete val="1"/>
              <c:extLst>
                <c:ext xmlns:c15="http://schemas.microsoft.com/office/drawing/2012/chart" uri="{CE6537A1-D6FC-4f65-9D91-7224C49458BB}"/>
                <c:ext xmlns:c16="http://schemas.microsoft.com/office/drawing/2014/chart" uri="{C3380CC4-5D6E-409C-BE32-E72D297353CC}">
                  <c16:uniqueId val="{00000014-413B-4F19-A621-2596C5320738}"/>
                </c:ext>
              </c:extLst>
            </c:dLbl>
            <c:dLbl>
              <c:idx val="12"/>
              <c:delete val="1"/>
              <c:extLst>
                <c:ext xmlns:c15="http://schemas.microsoft.com/office/drawing/2012/chart" uri="{CE6537A1-D6FC-4f65-9D91-7224C49458BB}"/>
                <c:ext xmlns:c16="http://schemas.microsoft.com/office/drawing/2014/chart" uri="{C3380CC4-5D6E-409C-BE32-E72D297353CC}">
                  <c16:uniqueId val="{00000016-413B-4F19-A621-2596C5320738}"/>
                </c:ext>
              </c:extLst>
            </c:dLbl>
            <c:dLbl>
              <c:idx val="13"/>
              <c:delete val="1"/>
              <c:extLst>
                <c:ext xmlns:c15="http://schemas.microsoft.com/office/drawing/2012/chart" uri="{CE6537A1-D6FC-4f65-9D91-7224C49458BB}"/>
                <c:ext xmlns:c16="http://schemas.microsoft.com/office/drawing/2014/chart" uri="{C3380CC4-5D6E-409C-BE32-E72D297353CC}">
                  <c16:uniqueId val="{00000018-413B-4F19-A621-2596C5320738}"/>
                </c:ext>
              </c:extLst>
            </c:dLbl>
            <c:dLbl>
              <c:idx val="14"/>
              <c:delete val="1"/>
              <c:extLst>
                <c:ext xmlns:c15="http://schemas.microsoft.com/office/drawing/2012/chart" uri="{CE6537A1-D6FC-4f65-9D91-7224C49458BB}"/>
                <c:ext xmlns:c16="http://schemas.microsoft.com/office/drawing/2014/chart" uri="{C3380CC4-5D6E-409C-BE32-E72D297353CC}">
                  <c16:uniqueId val="{0000001A-413B-4F19-A621-2596C5320738}"/>
                </c:ext>
              </c:extLst>
            </c:dLbl>
            <c:dLbl>
              <c:idx val="15"/>
              <c:delete val="1"/>
              <c:extLst>
                <c:ext xmlns:c15="http://schemas.microsoft.com/office/drawing/2012/chart" uri="{CE6537A1-D6FC-4f65-9D91-7224C49458BB}"/>
                <c:ext xmlns:c16="http://schemas.microsoft.com/office/drawing/2014/chart" uri="{C3380CC4-5D6E-409C-BE32-E72D297353CC}">
                  <c16:uniqueId val="{0000001C-413B-4F19-A621-2596C5320738}"/>
                </c:ext>
              </c:extLst>
            </c:dLbl>
            <c:dLbl>
              <c:idx val="16"/>
              <c:delete val="1"/>
              <c:extLst>
                <c:ext xmlns:c15="http://schemas.microsoft.com/office/drawing/2012/chart" uri="{CE6537A1-D6FC-4f65-9D91-7224C49458BB}"/>
                <c:ext xmlns:c16="http://schemas.microsoft.com/office/drawing/2014/chart" uri="{C3380CC4-5D6E-409C-BE32-E72D297353CC}">
                  <c16:uniqueId val="{0000001E-413B-4F19-A621-2596C5320738}"/>
                </c:ext>
              </c:extLst>
            </c:dLbl>
            <c:dLbl>
              <c:idx val="18"/>
              <c:delete val="1"/>
              <c:extLst>
                <c:ext xmlns:c15="http://schemas.microsoft.com/office/drawing/2012/chart" uri="{CE6537A1-D6FC-4f65-9D91-7224C49458BB}"/>
                <c:ext xmlns:c16="http://schemas.microsoft.com/office/drawing/2014/chart" uri="{C3380CC4-5D6E-409C-BE32-E72D297353CC}">
                  <c16:uniqueId val="{0000000C-48C2-42EF-B6B8-35FA9A784B29}"/>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pitchFamily="34" charset="0"/>
                    <a:ea typeface="Garamond"/>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Sheet1!$C$1:$W$1</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Sheet1!$C$5:$W$5</c:f>
              <c:numCache>
                <c:formatCode>General</c:formatCode>
                <c:ptCount val="19"/>
                <c:pt idx="0">
                  <c:v>6</c:v>
                </c:pt>
                <c:pt idx="1">
                  <c:v>10</c:v>
                </c:pt>
                <c:pt idx="2">
                  <c:v>9</c:v>
                </c:pt>
                <c:pt idx="3">
                  <c:v>3</c:v>
                </c:pt>
                <c:pt idx="4">
                  <c:v>1</c:v>
                </c:pt>
                <c:pt idx="5">
                  <c:v>4</c:v>
                </c:pt>
                <c:pt idx="6">
                  <c:v>3</c:v>
                </c:pt>
                <c:pt idx="7">
                  <c:v>2</c:v>
                </c:pt>
                <c:pt idx="8">
                  <c:v>4</c:v>
                </c:pt>
                <c:pt idx="9">
                  <c:v>1</c:v>
                </c:pt>
                <c:pt idx="10">
                  <c:v>4</c:v>
                </c:pt>
                <c:pt idx="11">
                  <c:v>6</c:v>
                </c:pt>
                <c:pt idx="12">
                  <c:v>2</c:v>
                </c:pt>
                <c:pt idx="13">
                  <c:v>2</c:v>
                </c:pt>
                <c:pt idx="14">
                  <c:v>2</c:v>
                </c:pt>
                <c:pt idx="15">
                  <c:v>2</c:v>
                </c:pt>
                <c:pt idx="16">
                  <c:v>4</c:v>
                </c:pt>
                <c:pt idx="17">
                  <c:v>8</c:v>
                </c:pt>
                <c:pt idx="18">
                  <c:v>3</c:v>
                </c:pt>
              </c:numCache>
            </c:numRef>
          </c:val>
          <c:smooth val="0"/>
          <c:extLst>
            <c:ext xmlns:c16="http://schemas.microsoft.com/office/drawing/2014/chart" uri="{C3380CC4-5D6E-409C-BE32-E72D297353CC}">
              <c16:uniqueId val="{0000000D-48C2-42EF-B6B8-35FA9A784B29}"/>
            </c:ext>
          </c:extLst>
        </c:ser>
        <c:ser>
          <c:idx val="4"/>
          <c:order val="4"/>
          <c:tx>
            <c:strRef>
              <c:f>Sheet1!$A$6:$B$6</c:f>
              <c:strCache>
                <c:ptCount val="2"/>
                <c:pt idx="0">
                  <c:v>Any crime</c:v>
                </c:pt>
              </c:strCache>
            </c:strRef>
          </c:tx>
          <c:spPr>
            <a:ln w="25400" cap="rnd" cmpd="sng" algn="ctr">
              <a:solidFill>
                <a:schemeClr val="accent5"/>
              </a:solidFill>
              <a:prstDash val="solid"/>
              <a:round/>
            </a:ln>
            <a:effectLst>
              <a:outerShdw blurRad="50800" dist="38100" dir="2700000" algn="tl" rotWithShape="0">
                <a:prstClr val="black">
                  <a:alpha val="40000"/>
                </a:prstClr>
              </a:outerShdw>
            </a:effectLst>
          </c:spPr>
          <c:marker>
            <c:symbol val="square"/>
            <c:size val="5"/>
            <c:spPr>
              <a:solidFill>
                <a:schemeClr val="accent5"/>
              </a:solidFill>
              <a:ln w="6350" cap="flat" cmpd="sng" algn="ctr">
                <a:solidFill>
                  <a:schemeClr val="accent5"/>
                </a:solidFill>
                <a:prstDash val="solid"/>
                <a:round/>
              </a:ln>
              <a:effectLst>
                <a:outerShdw blurRad="50800" dist="38100" dir="2700000" algn="tl" rotWithShape="0">
                  <a:prstClr val="black">
                    <a:alpha val="40000"/>
                  </a:prstClr>
                </a:outerShdw>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48C2-42EF-B6B8-35FA9A784B29}"/>
                </c:ext>
              </c:extLst>
            </c:dLbl>
            <c:dLbl>
              <c:idx val="1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48C2-42EF-B6B8-35FA9A784B29}"/>
                </c:ext>
              </c:extLst>
            </c:dLbl>
            <c:dLbl>
              <c:idx val="1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48C2-42EF-B6B8-35FA9A784B29}"/>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pitchFamily="34" charset="0"/>
                    <a:ea typeface="Garamond"/>
                    <a:cs typeface="Arial"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Sheet1!$C$1:$W$1</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Sheet1!$C$6:$W$6</c:f>
              <c:numCache>
                <c:formatCode>General</c:formatCode>
                <c:ptCount val="19"/>
                <c:pt idx="0">
                  <c:v>49</c:v>
                </c:pt>
                <c:pt idx="1">
                  <c:v>40</c:v>
                </c:pt>
                <c:pt idx="2">
                  <c:v>44</c:v>
                </c:pt>
                <c:pt idx="3">
                  <c:v>38</c:v>
                </c:pt>
                <c:pt idx="4">
                  <c:v>41</c:v>
                </c:pt>
                <c:pt idx="5">
                  <c:v>53</c:v>
                </c:pt>
                <c:pt idx="6">
                  <c:v>38</c:v>
                </c:pt>
                <c:pt idx="7">
                  <c:v>33</c:v>
                </c:pt>
                <c:pt idx="8">
                  <c:v>26</c:v>
                </c:pt>
                <c:pt idx="9">
                  <c:v>28</c:v>
                </c:pt>
                <c:pt idx="10">
                  <c:v>29</c:v>
                </c:pt>
                <c:pt idx="11">
                  <c:v>32</c:v>
                </c:pt>
                <c:pt idx="12">
                  <c:v>36</c:v>
                </c:pt>
                <c:pt idx="13">
                  <c:v>39</c:v>
                </c:pt>
                <c:pt idx="14">
                  <c:v>31</c:v>
                </c:pt>
                <c:pt idx="15">
                  <c:v>28</c:v>
                </c:pt>
                <c:pt idx="16">
                  <c:v>41</c:v>
                </c:pt>
                <c:pt idx="17">
                  <c:v>41</c:v>
                </c:pt>
                <c:pt idx="18">
                  <c:v>31</c:v>
                </c:pt>
              </c:numCache>
            </c:numRef>
          </c:val>
          <c:smooth val="0"/>
          <c:extLst>
            <c:ext xmlns:c16="http://schemas.microsoft.com/office/drawing/2014/chart" uri="{C3380CC4-5D6E-409C-BE32-E72D297353CC}">
              <c16:uniqueId val="{00000021-48C2-42EF-B6B8-35FA9A784B29}"/>
            </c:ext>
          </c:extLst>
        </c:ser>
        <c:dLbls>
          <c:showLegendKey val="0"/>
          <c:showVal val="1"/>
          <c:showCatName val="0"/>
          <c:showSerName val="0"/>
          <c:showPercent val="0"/>
          <c:showBubbleSize val="0"/>
        </c:dLbls>
        <c:marker val="1"/>
        <c:smooth val="0"/>
        <c:axId val="-2071644056"/>
        <c:axId val="-2071638392"/>
      </c:lineChart>
      <c:catAx>
        <c:axId val="-2071644056"/>
        <c:scaling>
          <c:orientation val="minMax"/>
        </c:scaling>
        <c:delete val="0"/>
        <c:axPos val="b"/>
        <c:numFmt formatCode="General" sourceLinked="1"/>
        <c:majorTickMark val="out"/>
        <c:minorTickMark val="none"/>
        <c:tickLblPos val="nextTo"/>
        <c:spPr>
          <a:noFill/>
          <a:ln w="3175" cap="flat" cmpd="sng" algn="ctr">
            <a:solidFill>
              <a:schemeClr val="tx1"/>
            </a:solidFill>
            <a:prstDash val="solid"/>
            <a:round/>
          </a:ln>
          <a:effectLst/>
        </c:spPr>
        <c:txPr>
          <a:bodyPr rot="-2700000" spcFirstLastPara="1" vertOverflow="ellipsis" wrap="square" anchor="ctr" anchorCtr="1"/>
          <a:lstStyle/>
          <a:p>
            <a:pPr>
              <a:defRPr sz="1600" b="0" i="0" u="none" strike="noStrike" kern="1200" baseline="0">
                <a:solidFill>
                  <a:srgbClr val="000000"/>
                </a:solidFill>
                <a:latin typeface="Arial" pitchFamily="34" charset="0"/>
                <a:ea typeface="Garamond"/>
                <a:cs typeface="Arial" pitchFamily="34" charset="0"/>
              </a:defRPr>
            </a:pPr>
            <a:endParaRPr lang="en-US"/>
          </a:p>
        </c:txPr>
        <c:crossAx val="-2071638392"/>
        <c:crosses val="autoZero"/>
        <c:auto val="1"/>
        <c:lblAlgn val="ctr"/>
        <c:lblOffset val="100"/>
        <c:noMultiLvlLbl val="0"/>
      </c:catAx>
      <c:valAx>
        <c:axId val="-2071638392"/>
        <c:scaling>
          <c:orientation val="minMax"/>
          <c:max val="100"/>
          <c:min val="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Arial" pitchFamily="34" charset="0"/>
                    <a:ea typeface="Garamond"/>
                    <a:cs typeface="Arial" pitchFamily="34" charset="0"/>
                  </a:defRPr>
                </a:pPr>
                <a:r>
                  <a:rPr lang="en-AU" b="1" dirty="0"/>
                  <a:t>% SA IDRS participants</a:t>
                </a:r>
              </a:p>
            </c:rich>
          </c:tx>
          <c:layout>
            <c:manualLayout>
              <c:xMode val="edge"/>
              <c:yMode val="edge"/>
              <c:x val="0"/>
              <c:y val="0.10230375963444696"/>
            </c:manualLayout>
          </c:layout>
          <c:overlay val="0"/>
          <c:spPr>
            <a:noFill/>
            <a:ln w="25400">
              <a:noFill/>
            </a:ln>
            <a:effectLst/>
          </c:spPr>
          <c:txPr>
            <a:bodyPr rot="-5400000" spcFirstLastPara="1" vertOverflow="ellipsis" vert="horz" wrap="square" anchor="ctr" anchorCtr="1"/>
            <a:lstStyle/>
            <a:p>
              <a:pPr>
                <a:defRPr sz="1600" b="1" i="0" u="none" strike="noStrike" kern="1200" baseline="0">
                  <a:solidFill>
                    <a:srgbClr val="000000"/>
                  </a:solidFill>
                  <a:latin typeface="Arial" pitchFamily="34" charset="0"/>
                  <a:ea typeface="Garamond"/>
                  <a:cs typeface="Arial" pitchFamily="34" charset="0"/>
                </a:defRPr>
              </a:pPr>
              <a:endParaRPr lang="en-US"/>
            </a:p>
          </c:txPr>
        </c:title>
        <c:numFmt formatCode="General" sourceLinked="1"/>
        <c:majorTickMark val="out"/>
        <c:minorTickMark val="none"/>
        <c:tickLblPos val="nextTo"/>
        <c:spPr>
          <a:noFill/>
          <a:ln w="3175" cap="flat" cmpd="sng" algn="ctr">
            <a:solidFill>
              <a:schemeClr val="tx1"/>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Arial" pitchFamily="34" charset="0"/>
                <a:ea typeface="Garamond"/>
                <a:cs typeface="Arial" pitchFamily="34" charset="0"/>
              </a:defRPr>
            </a:pPr>
            <a:endParaRPr lang="en-US"/>
          </a:p>
        </c:txPr>
        <c:crossAx val="-2071644056"/>
        <c:crosses val="autoZero"/>
        <c:crossBetween val="between"/>
        <c:majorUnit val="10"/>
        <c:minorUnit val="1"/>
      </c:valAx>
      <c:spPr>
        <a:solidFill>
          <a:srgbClr val="FFFFFF"/>
        </a:solidFill>
        <a:ln w="25400">
          <a:noFill/>
        </a:ln>
        <a:effectLst/>
      </c:spPr>
    </c:plotArea>
    <c:legend>
      <c:legendPos val="b"/>
      <c:layout>
        <c:manualLayout>
          <c:xMode val="edge"/>
          <c:yMode val="edge"/>
          <c:x val="9.4506683230073774E-2"/>
          <c:y val="0.94541495366176587"/>
          <c:w val="0.84932955519863496"/>
          <c:h val="5.2457917141982696E-2"/>
        </c:manualLayout>
      </c:layout>
      <c:overlay val="0"/>
      <c:spPr>
        <a:noFill/>
        <a:ln w="3175">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Arial" pitchFamily="34" charset="0"/>
              <a:ea typeface="Garamond"/>
              <a:cs typeface="Arial" pitchFamily="34" charset="0"/>
            </a:defRPr>
          </a:pPr>
          <a:endParaRPr lang="en-US"/>
        </a:p>
      </c:txPr>
    </c:legend>
    <c:plotVisOnly val="1"/>
    <c:dispBlanksAs val="gap"/>
    <c:showDLblsOverMax val="0"/>
  </c:chart>
  <c:spPr>
    <a:solidFill>
      <a:srgbClr val="FFFFFF"/>
    </a:solidFill>
    <a:ln w="6350" cap="flat" cmpd="sng" algn="ctr">
      <a:noFill/>
      <a:prstDash val="solid"/>
      <a:round/>
    </a:ln>
    <a:effectLst/>
  </c:spPr>
  <c:txPr>
    <a:bodyPr/>
    <a:lstStyle/>
    <a:p>
      <a:pPr>
        <a:defRPr sz="1600" b="0" i="0" u="none" strike="noStrike" baseline="0">
          <a:solidFill>
            <a:srgbClr val="000000"/>
          </a:solidFill>
          <a:latin typeface="Arial" pitchFamily="34" charset="0"/>
          <a:ea typeface="Garamond"/>
          <a:cs typeface="Arial"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0105868296313706E-2"/>
          <c:y val="5.8086848054884198E-2"/>
          <c:w val="0.82003241089939849"/>
          <c:h val="0.71004738269102496"/>
        </c:manualLayout>
      </c:layout>
      <c:barChart>
        <c:barDir val="col"/>
        <c:grouping val="clustered"/>
        <c:varyColors val="0"/>
        <c:ser>
          <c:idx val="0"/>
          <c:order val="1"/>
          <c:tx>
            <c:strRef>
              <c:f>Sheet1!$A$3</c:f>
              <c:strCache>
                <c:ptCount val="1"/>
                <c:pt idx="0">
                  <c:v>% used in past 6 months</c:v>
                </c:pt>
              </c:strCache>
            </c:strRef>
          </c:tx>
          <c:spPr>
            <a:solidFill>
              <a:schemeClr val="accent1"/>
            </a:solidFill>
            <a:ln w="25400">
              <a:noFill/>
            </a:ln>
            <a:effectLst>
              <a:outerShdw blurRad="50800" dist="38100" dir="2700000" algn="tl" rotWithShape="0">
                <a:prstClr val="black">
                  <a:alpha val="40000"/>
                </a:prstClr>
              </a:outerShdw>
            </a:effectLst>
          </c:spPr>
          <c:invertIfNegative val="0"/>
          <c:dLbls>
            <c:dLbl>
              <c:idx val="0"/>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228-4E1B-A88D-FAD4DDC5410D}"/>
                </c:ext>
              </c:extLst>
            </c:dLbl>
            <c:dLbl>
              <c:idx val="17"/>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228-4E1B-A88D-FAD4DDC5410D}"/>
                </c:ext>
              </c:extLst>
            </c:dLbl>
            <c:dLbl>
              <c:idx val="18"/>
              <c:layout>
                <c:manualLayout>
                  <c:x val="-1.2077294685990338E-3"/>
                  <c:y val="-3.3449572793645105E-2"/>
                </c:manualLayout>
              </c:layout>
              <c:tx>
                <c:rich>
                  <a:bodyPr/>
                  <a:lstStyle/>
                  <a:p>
                    <a:fld id="{EF213AFD-C1AF-4501-A46D-114F8C3BEDBE}" type="VALUE">
                      <a:rPr lang="en-US" smtClean="0"/>
                      <a:pPr/>
                      <a:t>[VALUE]</a:t>
                    </a:fld>
                    <a:r>
                      <a:rPr lang="en-US" dirty="0"/>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5228-4E1B-A88D-FAD4DDC5410D}"/>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a:ea typeface="Arial"/>
                    <a:cs typeface="Arial"/>
                  </a:defRPr>
                </a:pPr>
                <a:endParaRPr lang="en-US"/>
              </a:p>
            </c:txPr>
            <c:dLblPos val="outEnd"/>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Sheet1!$B$1:$T$1</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Sheet1!$B$3:$T$3</c:f>
              <c:numCache>
                <c:formatCode>0</c:formatCode>
                <c:ptCount val="19"/>
                <c:pt idx="0">
                  <c:v>73</c:v>
                </c:pt>
                <c:pt idx="1">
                  <c:v>65</c:v>
                </c:pt>
                <c:pt idx="2">
                  <c:v>48</c:v>
                </c:pt>
                <c:pt idx="3">
                  <c:v>55</c:v>
                </c:pt>
                <c:pt idx="4">
                  <c:v>60</c:v>
                </c:pt>
                <c:pt idx="5">
                  <c:v>61</c:v>
                </c:pt>
                <c:pt idx="6">
                  <c:v>60</c:v>
                </c:pt>
                <c:pt idx="7">
                  <c:v>67</c:v>
                </c:pt>
                <c:pt idx="8">
                  <c:v>51</c:v>
                </c:pt>
                <c:pt idx="9">
                  <c:v>72</c:v>
                </c:pt>
                <c:pt idx="10">
                  <c:v>64</c:v>
                </c:pt>
                <c:pt idx="11">
                  <c:v>57</c:v>
                </c:pt>
                <c:pt idx="12">
                  <c:v>52</c:v>
                </c:pt>
                <c:pt idx="13">
                  <c:v>41</c:v>
                </c:pt>
                <c:pt idx="14">
                  <c:v>43</c:v>
                </c:pt>
                <c:pt idx="15">
                  <c:v>49</c:v>
                </c:pt>
                <c:pt idx="16">
                  <c:v>37</c:v>
                </c:pt>
                <c:pt idx="17">
                  <c:v>52</c:v>
                </c:pt>
                <c:pt idx="18">
                  <c:v>35</c:v>
                </c:pt>
              </c:numCache>
            </c:numRef>
          </c:val>
          <c:extLst>
            <c:ext xmlns:c16="http://schemas.microsoft.com/office/drawing/2014/chart" uri="{C3380CC4-5D6E-409C-BE32-E72D297353CC}">
              <c16:uniqueId val="{00000000-36B4-4505-A4E8-2B067AD7DBBC}"/>
            </c:ext>
          </c:extLst>
        </c:ser>
        <c:dLbls>
          <c:showLegendKey val="0"/>
          <c:showVal val="1"/>
          <c:showCatName val="0"/>
          <c:showSerName val="0"/>
          <c:showPercent val="0"/>
          <c:showBubbleSize val="0"/>
        </c:dLbls>
        <c:gapWidth val="150"/>
        <c:axId val="1117406320"/>
        <c:axId val="1117406976"/>
      </c:barChart>
      <c:lineChart>
        <c:grouping val="standard"/>
        <c:varyColors val="0"/>
        <c:ser>
          <c:idx val="1"/>
          <c:order val="0"/>
          <c:tx>
            <c:strRef>
              <c:f>Sheet1!$A$2</c:f>
              <c:strCache>
                <c:ptCount val="1"/>
                <c:pt idx="0">
                  <c:v>Median frequency of use (days)</c:v>
                </c:pt>
              </c:strCache>
            </c:strRef>
          </c:tx>
          <c:spPr>
            <a:ln w="25400" cap="rnd" cmpd="sng" algn="ctr">
              <a:solidFill>
                <a:schemeClr val="accent2"/>
              </a:solidFill>
              <a:prstDash val="solid"/>
              <a:round/>
            </a:ln>
            <a:effectLst>
              <a:outerShdw blurRad="50800" dist="38100" dir="2700000" algn="tl" rotWithShape="0">
                <a:prstClr val="black">
                  <a:alpha val="40000"/>
                </a:prstClr>
              </a:outerShdw>
            </a:effectLst>
          </c:spPr>
          <c:marker>
            <c:spPr>
              <a:solidFill>
                <a:schemeClr val="accent2"/>
              </a:solidFill>
              <a:ln w="6350" cap="flat" cmpd="sng" algn="ctr">
                <a:solidFill>
                  <a:schemeClr val="accent2"/>
                </a:solidFill>
                <a:prstDash val="solid"/>
                <a:round/>
              </a:ln>
              <a:effectLst>
                <a:outerShdw blurRad="50800" dist="38100" dir="2700000" algn="tl" rotWithShape="0">
                  <a:prstClr val="black">
                    <a:alpha val="40000"/>
                  </a:prstClr>
                </a:outerShdw>
              </a:effectLst>
            </c:spPr>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6B4-4505-A4E8-2B067AD7DBBC}"/>
                </c:ext>
              </c:extLst>
            </c:dLbl>
            <c:dLbl>
              <c:idx val="17"/>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36B4-4505-A4E8-2B067AD7DBBC}"/>
                </c:ext>
              </c:extLst>
            </c:dLbl>
            <c:dLbl>
              <c:idx val="18"/>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36B4-4505-A4E8-2B067AD7DBBC}"/>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a:ea typeface="Arial"/>
                    <a:cs typeface="Arial"/>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Sheet1!$B$1:$T$1</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Sheet1!$B$2:$T$2</c:f>
              <c:numCache>
                <c:formatCode>General</c:formatCode>
                <c:ptCount val="19"/>
                <c:pt idx="0">
                  <c:v>60</c:v>
                </c:pt>
                <c:pt idx="1">
                  <c:v>30</c:v>
                </c:pt>
                <c:pt idx="2">
                  <c:v>24</c:v>
                </c:pt>
                <c:pt idx="3">
                  <c:v>72</c:v>
                </c:pt>
                <c:pt idx="4">
                  <c:v>48</c:v>
                </c:pt>
                <c:pt idx="5">
                  <c:v>28</c:v>
                </c:pt>
                <c:pt idx="6">
                  <c:v>19</c:v>
                </c:pt>
                <c:pt idx="7">
                  <c:v>48</c:v>
                </c:pt>
                <c:pt idx="8">
                  <c:v>48</c:v>
                </c:pt>
                <c:pt idx="9">
                  <c:v>30</c:v>
                </c:pt>
                <c:pt idx="10">
                  <c:v>24</c:v>
                </c:pt>
                <c:pt idx="11">
                  <c:v>72</c:v>
                </c:pt>
                <c:pt idx="12">
                  <c:v>48</c:v>
                </c:pt>
                <c:pt idx="13">
                  <c:v>72</c:v>
                </c:pt>
                <c:pt idx="14">
                  <c:v>108</c:v>
                </c:pt>
                <c:pt idx="15">
                  <c:v>72</c:v>
                </c:pt>
                <c:pt idx="16">
                  <c:v>75</c:v>
                </c:pt>
                <c:pt idx="17">
                  <c:v>61</c:v>
                </c:pt>
                <c:pt idx="18">
                  <c:v>75</c:v>
                </c:pt>
              </c:numCache>
            </c:numRef>
          </c:val>
          <c:smooth val="0"/>
          <c:extLst>
            <c:ext xmlns:c16="http://schemas.microsoft.com/office/drawing/2014/chart" uri="{C3380CC4-5D6E-409C-BE32-E72D297353CC}">
              <c16:uniqueId val="{00000014-36B4-4505-A4E8-2B067AD7DBBC}"/>
            </c:ext>
          </c:extLst>
        </c:ser>
        <c:dLbls>
          <c:showLegendKey val="0"/>
          <c:showVal val="1"/>
          <c:showCatName val="0"/>
          <c:showSerName val="0"/>
          <c:showPercent val="0"/>
          <c:showBubbleSize val="0"/>
        </c:dLbls>
        <c:marker val="1"/>
        <c:smooth val="0"/>
        <c:axId val="1117404680"/>
        <c:axId val="1117405008"/>
      </c:lineChart>
      <c:valAx>
        <c:axId val="1117406976"/>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Arial"/>
                    <a:ea typeface="Arial"/>
                    <a:cs typeface="Arial"/>
                  </a:defRPr>
                </a:pPr>
                <a:r>
                  <a:rPr lang="en-AU" b="1" dirty="0"/>
                  <a:t>% SA IDRS participants</a:t>
                </a:r>
              </a:p>
            </c:rich>
          </c:tx>
          <c:overlay val="0"/>
          <c:spPr>
            <a:noFill/>
            <a:ln>
              <a:noFill/>
            </a:ln>
            <a:effectLst/>
          </c:spPr>
          <c:txPr>
            <a:bodyPr rot="-5400000" spcFirstLastPara="1" vertOverflow="ellipsis" vert="horz" wrap="square" anchor="ctr" anchorCtr="1"/>
            <a:lstStyle/>
            <a:p>
              <a:pPr>
                <a:defRPr sz="1600" b="1" i="0" u="none" strike="noStrike" kern="1200" baseline="0">
                  <a:solidFill>
                    <a:srgbClr val="000000"/>
                  </a:solidFill>
                  <a:latin typeface="Arial"/>
                  <a:ea typeface="Arial"/>
                  <a:cs typeface="Arial"/>
                </a:defRPr>
              </a:pPr>
              <a:endParaRPr lang="en-US"/>
            </a:p>
          </c:txPr>
        </c:title>
        <c:numFmt formatCode="#,##0" sourceLinked="0"/>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rgbClr val="000000"/>
                </a:solidFill>
                <a:latin typeface="Arial"/>
                <a:ea typeface="Arial"/>
                <a:cs typeface="Arial"/>
              </a:defRPr>
            </a:pPr>
            <a:endParaRPr lang="en-US"/>
          </a:p>
        </c:txPr>
        <c:crossAx val="1117406320"/>
        <c:crosses val="autoZero"/>
        <c:crossBetween val="between"/>
      </c:valAx>
      <c:catAx>
        <c:axId val="1117406320"/>
        <c:scaling>
          <c:orientation val="minMax"/>
        </c:scaling>
        <c:delete val="0"/>
        <c:axPos val="b"/>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2700000" spcFirstLastPara="1" vertOverflow="ellipsis" wrap="square" anchor="ctr" anchorCtr="1"/>
          <a:lstStyle/>
          <a:p>
            <a:pPr>
              <a:defRPr sz="1600" b="0" i="0" u="none" strike="noStrike" kern="1200" baseline="0">
                <a:solidFill>
                  <a:srgbClr val="000000"/>
                </a:solidFill>
                <a:latin typeface="Arial"/>
                <a:ea typeface="Arial"/>
                <a:cs typeface="Arial"/>
              </a:defRPr>
            </a:pPr>
            <a:endParaRPr lang="en-US"/>
          </a:p>
        </c:txPr>
        <c:crossAx val="1117406976"/>
        <c:crosses val="autoZero"/>
        <c:auto val="0"/>
        <c:lblAlgn val="ctr"/>
        <c:lblOffset val="100"/>
        <c:noMultiLvlLbl val="0"/>
      </c:catAx>
      <c:valAx>
        <c:axId val="1117405008"/>
        <c:scaling>
          <c:orientation val="minMax"/>
          <c:max val="180"/>
        </c:scaling>
        <c:delete val="0"/>
        <c:axPos val="r"/>
        <c:title>
          <c:tx>
            <c:rich>
              <a:bodyPr rot="-5400000" spcFirstLastPara="1" vertOverflow="ellipsis" vert="horz" wrap="square" anchor="ctr" anchorCtr="1"/>
              <a:lstStyle/>
              <a:p>
                <a:pPr>
                  <a:defRPr sz="1600" b="0" i="0" u="none" strike="noStrike" kern="1200" baseline="0">
                    <a:solidFill>
                      <a:srgbClr val="000000"/>
                    </a:solidFill>
                    <a:latin typeface="Arial"/>
                    <a:ea typeface="Arial"/>
                    <a:cs typeface="Arial"/>
                  </a:defRPr>
                </a:pPr>
                <a:r>
                  <a:rPr lang="en-AU" b="1" dirty="0"/>
                  <a:t>Median days</a:t>
                </a:r>
              </a:p>
            </c:rich>
          </c:tx>
          <c:layout>
            <c:manualLayout>
              <c:xMode val="edge"/>
              <c:yMode val="edge"/>
              <c:x val="0.95928633361295357"/>
              <c:y val="0.23359627741285915"/>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rgbClr val="000000"/>
                  </a:solidFill>
                  <a:latin typeface="Arial"/>
                  <a:ea typeface="Arial"/>
                  <a:cs typeface="Arial"/>
                </a:defRPr>
              </a:pPr>
              <a:endParaRPr lang="en-US"/>
            </a:p>
          </c:txPr>
        </c:title>
        <c:numFmt formatCode="General"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rgbClr val="000000"/>
                </a:solidFill>
                <a:latin typeface="Arial"/>
                <a:ea typeface="Arial"/>
                <a:cs typeface="Arial"/>
              </a:defRPr>
            </a:pPr>
            <a:endParaRPr lang="en-US"/>
          </a:p>
        </c:txPr>
        <c:crossAx val="1117404680"/>
        <c:crosses val="max"/>
        <c:crossBetween val="between"/>
      </c:valAx>
      <c:catAx>
        <c:axId val="1117404680"/>
        <c:scaling>
          <c:orientation val="minMax"/>
        </c:scaling>
        <c:delete val="1"/>
        <c:axPos val="b"/>
        <c:numFmt formatCode="General" sourceLinked="1"/>
        <c:majorTickMark val="out"/>
        <c:minorTickMark val="none"/>
        <c:tickLblPos val="nextTo"/>
        <c:crossAx val="1117405008"/>
        <c:crosses val="autoZero"/>
        <c:auto val="0"/>
        <c:lblAlgn val="ctr"/>
        <c:lblOffset val="100"/>
        <c:noMultiLvlLbl val="0"/>
      </c:catAx>
      <c:spPr>
        <a:noFill/>
        <a:ln w="22317">
          <a:noFill/>
        </a:ln>
        <a:effectLst/>
      </c:spPr>
    </c:plotArea>
    <c:legend>
      <c:legendPos val="b"/>
      <c:overlay val="0"/>
      <c:spPr>
        <a:solidFill>
          <a:srgbClr val="FFFFFF"/>
        </a:solidFill>
        <a:ln w="2785">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Arial"/>
              <a:ea typeface="Arial"/>
              <a:cs typeface="Arial"/>
            </a:defRPr>
          </a:pPr>
          <a:endParaRPr lang="en-US"/>
        </a:p>
      </c:txPr>
    </c:legend>
    <c:plotVisOnly val="1"/>
    <c:dispBlanksAs val="gap"/>
    <c:showDLblsOverMax val="0"/>
  </c:chart>
  <c:spPr>
    <a:noFill/>
    <a:ln w="6350" cap="flat" cmpd="sng" algn="ctr">
      <a:noFill/>
      <a:prstDash val="solid"/>
      <a:round/>
    </a:ln>
    <a:effectLst/>
  </c:spPr>
  <c:txPr>
    <a:bodyPr/>
    <a:lstStyle/>
    <a:p>
      <a:pPr>
        <a:defRPr sz="1600" b="0" i="0" u="none" strike="noStrike" baseline="0">
          <a:solidFill>
            <a:srgbClr val="000000"/>
          </a:solidFill>
          <a:latin typeface="Arial"/>
          <a:ea typeface="Arial"/>
          <a:cs typeface="Aria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402473191298717"/>
          <c:y val="4.1542090759883125E-2"/>
          <c:w val="0.86318934842186801"/>
          <c:h val="0.74686503117309411"/>
        </c:manualLayout>
      </c:layout>
      <c:barChart>
        <c:barDir val="col"/>
        <c:grouping val="clustered"/>
        <c:varyColors val="0"/>
        <c:ser>
          <c:idx val="0"/>
          <c:order val="0"/>
          <c:tx>
            <c:strRef>
              <c:f>Sheet1!$B$1</c:f>
              <c:strCache>
                <c:ptCount val="1"/>
                <c:pt idx="0">
                  <c:v>Cap</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Sheet1!$B$2:$B$20</c:f>
              <c:numCache>
                <c:formatCode>General</c:formatCode>
                <c:ptCount val="19"/>
                <c:pt idx="0">
                  <c:v>50</c:v>
                </c:pt>
                <c:pt idx="1">
                  <c:v>50</c:v>
                </c:pt>
                <c:pt idx="2">
                  <c:v>50</c:v>
                </c:pt>
                <c:pt idx="3">
                  <c:v>50</c:v>
                </c:pt>
                <c:pt idx="4">
                  <c:v>50</c:v>
                </c:pt>
                <c:pt idx="5">
                  <c:v>50</c:v>
                </c:pt>
                <c:pt idx="6">
                  <c:v>50</c:v>
                </c:pt>
                <c:pt idx="7">
                  <c:v>100</c:v>
                </c:pt>
                <c:pt idx="8">
                  <c:v>200</c:v>
                </c:pt>
                <c:pt idx="9">
                  <c:v>100</c:v>
                </c:pt>
                <c:pt idx="10">
                  <c:v>100</c:v>
                </c:pt>
                <c:pt idx="11">
                  <c:v>100</c:v>
                </c:pt>
                <c:pt idx="12">
                  <c:v>100</c:v>
                </c:pt>
                <c:pt idx="13">
                  <c:v>100</c:v>
                </c:pt>
                <c:pt idx="14">
                  <c:v>50</c:v>
                </c:pt>
                <c:pt idx="15">
                  <c:v>50</c:v>
                </c:pt>
                <c:pt idx="16">
                  <c:v>50</c:v>
                </c:pt>
                <c:pt idx="17">
                  <c:v>50</c:v>
                </c:pt>
                <c:pt idx="18">
                  <c:v>50</c:v>
                </c:pt>
              </c:numCache>
            </c:numRef>
          </c:val>
          <c:extLst>
            <c:ext xmlns:c16="http://schemas.microsoft.com/office/drawing/2014/chart" uri="{C3380CC4-5D6E-409C-BE32-E72D297353CC}">
              <c16:uniqueId val="{00000000-739D-4195-93C6-ADEEFF7AA992}"/>
            </c:ext>
          </c:extLst>
        </c:ser>
        <c:ser>
          <c:idx val="1"/>
          <c:order val="1"/>
          <c:tx>
            <c:strRef>
              <c:f>Sheet1!$C$1</c:f>
              <c:strCache>
                <c:ptCount val="1"/>
                <c:pt idx="0">
                  <c:v>Gram</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pitchFamily="34" charset="0"/>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Sheet1!$C$2:$C$20</c:f>
              <c:numCache>
                <c:formatCode>General</c:formatCode>
                <c:ptCount val="19"/>
                <c:pt idx="1">
                  <c:v>375</c:v>
                </c:pt>
                <c:pt idx="2">
                  <c:v>450</c:v>
                </c:pt>
                <c:pt idx="3">
                  <c:v>425</c:v>
                </c:pt>
                <c:pt idx="4">
                  <c:v>320</c:v>
                </c:pt>
                <c:pt idx="5">
                  <c:v>400</c:v>
                </c:pt>
                <c:pt idx="6">
                  <c:v>400</c:v>
                </c:pt>
                <c:pt idx="7">
                  <c:v>390</c:v>
                </c:pt>
                <c:pt idx="8">
                  <c:v>250</c:v>
                </c:pt>
                <c:pt idx="9">
                  <c:v>400</c:v>
                </c:pt>
                <c:pt idx="10">
                  <c:v>360</c:v>
                </c:pt>
                <c:pt idx="11">
                  <c:v>400</c:v>
                </c:pt>
                <c:pt idx="12">
                  <c:v>400</c:v>
                </c:pt>
                <c:pt idx="13">
                  <c:v>420</c:v>
                </c:pt>
                <c:pt idx="14">
                  <c:v>400</c:v>
                </c:pt>
                <c:pt idx="15">
                  <c:v>400</c:v>
                </c:pt>
                <c:pt idx="16">
                  <c:v>400</c:v>
                </c:pt>
                <c:pt idx="17">
                  <c:v>400</c:v>
                </c:pt>
                <c:pt idx="18">
                  <c:v>300</c:v>
                </c:pt>
              </c:numCache>
            </c:numRef>
          </c:val>
          <c:extLst>
            <c:ext xmlns:c16="http://schemas.microsoft.com/office/drawing/2014/chart" uri="{C3380CC4-5D6E-409C-BE32-E72D297353CC}">
              <c16:uniqueId val="{00000002-739D-4195-93C6-ADEEFF7AA992}"/>
            </c:ext>
          </c:extLst>
        </c:ser>
        <c:dLbls>
          <c:showLegendKey val="0"/>
          <c:showVal val="1"/>
          <c:showCatName val="0"/>
          <c:showSerName val="0"/>
          <c:showPercent val="0"/>
          <c:showBubbleSize val="0"/>
        </c:dLbls>
        <c:gapWidth val="150"/>
        <c:axId val="-2098459304"/>
        <c:axId val="-2098456088"/>
      </c:barChart>
      <c:catAx>
        <c:axId val="-2098459304"/>
        <c:scaling>
          <c:orientation val="minMax"/>
        </c:scaling>
        <c:delete val="0"/>
        <c:axPos val="b"/>
        <c:numFmt formatCode="General" sourceLinked="1"/>
        <c:majorTickMark val="out"/>
        <c:minorTickMark val="none"/>
        <c:tickLblPos val="nextTo"/>
        <c:spPr>
          <a:noFill/>
          <a:ln w="6350" cap="flat" cmpd="sng" algn="ctr">
            <a:solidFill>
              <a:sysClr val="windowText" lastClr="000000"/>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98456088"/>
        <c:crosses val="autoZero"/>
        <c:auto val="1"/>
        <c:lblAlgn val="ctr"/>
        <c:lblOffset val="100"/>
        <c:noMultiLvlLbl val="0"/>
      </c:catAx>
      <c:valAx>
        <c:axId val="-2098456088"/>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US" dirty="0"/>
                  <a:t>Median price ($)</a:t>
                </a:r>
              </a:p>
            </c:rich>
          </c:tx>
          <c:layout>
            <c:manualLayout>
              <c:xMode val="edge"/>
              <c:yMode val="edge"/>
              <c:x val="2.0284930811580514E-2"/>
              <c:y val="0.2316256282308678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098459304"/>
        <c:crosses val="autoZero"/>
        <c:crossBetween val="between"/>
      </c:valAx>
      <c:spPr>
        <a:noFill/>
        <a:ln>
          <a:noFill/>
        </a:ln>
        <a:effectLst/>
      </c:spPr>
    </c:plotArea>
    <c:legend>
      <c:legendPos val="b"/>
      <c:layout>
        <c:manualLayout>
          <c:xMode val="edge"/>
          <c:yMode val="edge"/>
          <c:x val="0.43251084214294161"/>
          <c:y val="0.90580381850716263"/>
          <c:w val="0.13497839138377146"/>
          <c:h val="7.6947448235637206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itchFamily="34" charset="0"/>
          <a:cs typeface="Arial"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3825689957755185E-2"/>
          <c:y val="2.9432859806232191E-2"/>
          <c:w val="0.89783034347013402"/>
          <c:h val="0.72464272556102127"/>
        </c:manualLayout>
      </c:layout>
      <c:barChart>
        <c:barDir val="col"/>
        <c:grouping val="percentStacked"/>
        <c:varyColors val="0"/>
        <c:ser>
          <c:idx val="1"/>
          <c:order val="0"/>
          <c:tx>
            <c:strRef>
              <c:f>Sheet1!$A$2</c:f>
              <c:strCache>
                <c:ptCount val="1"/>
                <c:pt idx="0">
                  <c:v>High</c:v>
                </c:pt>
              </c:strCache>
            </c:strRef>
          </c:tx>
          <c:spPr>
            <a:solidFill>
              <a:schemeClr val="accent2"/>
            </a:solidFill>
            <a:ln>
              <a:noFill/>
            </a:ln>
            <a:effectLst>
              <a:outerShdw blurRad="50800" dist="38100" dir="2700000" algn="tl" rotWithShape="0">
                <a:prstClr val="black">
                  <a:alpha val="40000"/>
                </a:prstClr>
              </a:outerShdw>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4-E709-49D9-ABA2-05CEBED53229}"/>
                </c:ext>
              </c:extLst>
            </c:dLbl>
            <c:dLbl>
              <c:idx val="4"/>
              <c:delete val="1"/>
              <c:extLst>
                <c:ext xmlns:c15="http://schemas.microsoft.com/office/drawing/2012/chart" uri="{CE6537A1-D6FC-4f65-9D91-7224C49458BB}"/>
                <c:ext xmlns:c16="http://schemas.microsoft.com/office/drawing/2014/chart" uri="{C3380CC4-5D6E-409C-BE32-E72D297353CC}">
                  <c16:uniqueId val="{00000004-CE16-4733-B8B8-7D5C7866D94B}"/>
                </c:ext>
              </c:extLst>
            </c:dLbl>
            <c:dLbl>
              <c:idx val="10"/>
              <c:delete val="1"/>
              <c:extLst>
                <c:ext xmlns:c15="http://schemas.microsoft.com/office/drawing/2012/chart" uri="{CE6537A1-D6FC-4f65-9D91-7224C49458BB}"/>
                <c:ext xmlns:c16="http://schemas.microsoft.com/office/drawing/2014/chart" uri="{C3380CC4-5D6E-409C-BE32-E72D297353CC}">
                  <c16:uniqueId val="{0000000D-CE16-4733-B8B8-7D5C7866D94B}"/>
                </c:ext>
              </c:extLst>
            </c:dLbl>
            <c:dLbl>
              <c:idx val="11"/>
              <c:delete val="1"/>
              <c:extLst>
                <c:ext xmlns:c15="http://schemas.microsoft.com/office/drawing/2012/chart" uri="{CE6537A1-D6FC-4f65-9D91-7224C49458BB}"/>
                <c:ext xmlns:c16="http://schemas.microsoft.com/office/drawing/2014/chart" uri="{C3380CC4-5D6E-409C-BE32-E72D297353CC}">
                  <c16:uniqueId val="{0000000B-CE16-4733-B8B8-7D5C7866D94B}"/>
                </c:ext>
              </c:extLst>
            </c:dLbl>
            <c:dLbl>
              <c:idx val="12"/>
              <c:delete val="1"/>
              <c:extLst>
                <c:ext xmlns:c15="http://schemas.microsoft.com/office/drawing/2012/chart" uri="{CE6537A1-D6FC-4f65-9D91-7224C49458BB}"/>
                <c:ext xmlns:c16="http://schemas.microsoft.com/office/drawing/2014/chart" uri="{C3380CC4-5D6E-409C-BE32-E72D297353CC}">
                  <c16:uniqueId val="{0000000A-CE16-4733-B8B8-7D5C7866D94B}"/>
                </c:ext>
              </c:extLst>
            </c:dLbl>
            <c:dLbl>
              <c:idx val="13"/>
              <c:delete val="1"/>
              <c:extLst>
                <c:ext xmlns:c15="http://schemas.microsoft.com/office/drawing/2012/chart" uri="{CE6537A1-D6FC-4f65-9D91-7224C49458BB}"/>
                <c:ext xmlns:c16="http://schemas.microsoft.com/office/drawing/2014/chart" uri="{C3380CC4-5D6E-409C-BE32-E72D297353CC}">
                  <c16:uniqueId val="{00000005-E709-49D9-ABA2-05CEBED53229}"/>
                </c:ext>
              </c:extLst>
            </c:dLbl>
            <c:dLbl>
              <c:idx val="14"/>
              <c:delete val="1"/>
              <c:extLst>
                <c:ext xmlns:c15="http://schemas.microsoft.com/office/drawing/2012/chart" uri="{CE6537A1-D6FC-4f65-9D91-7224C49458BB}"/>
                <c:ext xmlns:c16="http://schemas.microsoft.com/office/drawing/2014/chart" uri="{C3380CC4-5D6E-409C-BE32-E72D297353CC}">
                  <c16:uniqueId val="{00000008-CE16-4733-B8B8-7D5C7866D94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pitchFamily="34" charset="0"/>
                    <a:ea typeface="Garamond"/>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numRef>
              <c:f>Sheet1!$B$1:$T$1</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Sheet1!$B$2:$T$2</c:f>
              <c:numCache>
                <c:formatCode>General</c:formatCode>
                <c:ptCount val="19"/>
                <c:pt idx="0">
                  <c:v>33</c:v>
                </c:pt>
                <c:pt idx="1">
                  <c:v>11</c:v>
                </c:pt>
                <c:pt idx="2">
                  <c:v>5</c:v>
                </c:pt>
                <c:pt idx="3">
                  <c:v>19</c:v>
                </c:pt>
                <c:pt idx="4">
                  <c:v>9</c:v>
                </c:pt>
                <c:pt idx="5">
                  <c:v>12</c:v>
                </c:pt>
                <c:pt idx="6">
                  <c:v>12</c:v>
                </c:pt>
                <c:pt idx="7">
                  <c:v>14</c:v>
                </c:pt>
                <c:pt idx="8">
                  <c:v>14</c:v>
                </c:pt>
                <c:pt idx="9">
                  <c:v>14</c:v>
                </c:pt>
                <c:pt idx="10">
                  <c:v>10</c:v>
                </c:pt>
                <c:pt idx="11">
                  <c:v>6</c:v>
                </c:pt>
                <c:pt idx="12">
                  <c:v>9</c:v>
                </c:pt>
                <c:pt idx="13">
                  <c:v>4</c:v>
                </c:pt>
                <c:pt idx="14">
                  <c:v>7</c:v>
                </c:pt>
                <c:pt idx="15">
                  <c:v>12</c:v>
                </c:pt>
                <c:pt idx="16">
                  <c:v>21</c:v>
                </c:pt>
                <c:pt idx="17">
                  <c:v>20</c:v>
                </c:pt>
                <c:pt idx="18">
                  <c:v>18</c:v>
                </c:pt>
              </c:numCache>
            </c:numRef>
          </c:val>
          <c:extLst>
            <c:ext xmlns:c16="http://schemas.microsoft.com/office/drawing/2014/chart" uri="{C3380CC4-5D6E-409C-BE32-E72D297353CC}">
              <c16:uniqueId val="{00000000-9F6D-4252-994F-DC7970322B76}"/>
            </c:ext>
          </c:extLst>
        </c:ser>
        <c:ser>
          <c:idx val="2"/>
          <c:order val="1"/>
          <c:tx>
            <c:strRef>
              <c:f>Sheet1!$A$3</c:f>
              <c:strCache>
                <c:ptCount val="1"/>
                <c:pt idx="0">
                  <c:v>Medium</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1-CE16-4733-B8B8-7D5C7866D94B}"/>
                </c:ext>
              </c:extLst>
            </c:dLbl>
            <c:dLbl>
              <c:idx val="2"/>
              <c:delete val="1"/>
              <c:extLst>
                <c:ext xmlns:c15="http://schemas.microsoft.com/office/drawing/2012/chart" uri="{CE6537A1-D6FC-4f65-9D91-7224C49458BB}"/>
                <c:ext xmlns:c16="http://schemas.microsoft.com/office/drawing/2014/chart" uri="{C3380CC4-5D6E-409C-BE32-E72D297353CC}">
                  <c16:uniqueId val="{00000002-CE16-4733-B8B8-7D5C7866D94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pitchFamily="34" charset="0"/>
                    <a:ea typeface="Garamond"/>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numRef>
              <c:f>Sheet1!$B$1:$T$1</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Sheet1!$B$3:$T$3</c:f>
              <c:numCache>
                <c:formatCode>General</c:formatCode>
                <c:ptCount val="19"/>
                <c:pt idx="0">
                  <c:v>43</c:v>
                </c:pt>
                <c:pt idx="1">
                  <c:v>7</c:v>
                </c:pt>
                <c:pt idx="2">
                  <c:v>23</c:v>
                </c:pt>
                <c:pt idx="3">
                  <c:v>33</c:v>
                </c:pt>
                <c:pt idx="4">
                  <c:v>32</c:v>
                </c:pt>
                <c:pt idx="5">
                  <c:v>33</c:v>
                </c:pt>
                <c:pt idx="6">
                  <c:v>12</c:v>
                </c:pt>
                <c:pt idx="7">
                  <c:v>36</c:v>
                </c:pt>
                <c:pt idx="8">
                  <c:v>40</c:v>
                </c:pt>
                <c:pt idx="9">
                  <c:v>49</c:v>
                </c:pt>
                <c:pt idx="10">
                  <c:v>37</c:v>
                </c:pt>
                <c:pt idx="11">
                  <c:v>51</c:v>
                </c:pt>
                <c:pt idx="12">
                  <c:v>30</c:v>
                </c:pt>
                <c:pt idx="13">
                  <c:v>25</c:v>
                </c:pt>
                <c:pt idx="14">
                  <c:v>34</c:v>
                </c:pt>
                <c:pt idx="15">
                  <c:v>39</c:v>
                </c:pt>
                <c:pt idx="16">
                  <c:v>41</c:v>
                </c:pt>
                <c:pt idx="17">
                  <c:v>39</c:v>
                </c:pt>
                <c:pt idx="18">
                  <c:v>38</c:v>
                </c:pt>
              </c:numCache>
            </c:numRef>
          </c:val>
          <c:extLst>
            <c:ext xmlns:c16="http://schemas.microsoft.com/office/drawing/2014/chart" uri="{C3380CC4-5D6E-409C-BE32-E72D297353CC}">
              <c16:uniqueId val="{00000001-9F6D-4252-994F-DC7970322B76}"/>
            </c:ext>
          </c:extLst>
        </c:ser>
        <c:ser>
          <c:idx val="3"/>
          <c:order val="2"/>
          <c:tx>
            <c:strRef>
              <c:f>Sheet1!$A$4</c:f>
              <c:strCache>
                <c:ptCount val="1"/>
                <c:pt idx="0">
                  <c:v>Low</c:v>
                </c:pt>
              </c:strCache>
            </c:strRef>
          </c:tx>
          <c:spPr>
            <a:solidFill>
              <a:schemeClr val="accent4"/>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pitchFamily="34" charset="0"/>
                    <a:ea typeface="Garamond"/>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numRef>
              <c:f>Sheet1!$B$1:$T$1</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Sheet1!$B$4:$T$4</c:f>
              <c:numCache>
                <c:formatCode>General</c:formatCode>
                <c:ptCount val="19"/>
                <c:pt idx="0">
                  <c:v>12</c:v>
                </c:pt>
                <c:pt idx="1">
                  <c:v>74</c:v>
                </c:pt>
                <c:pt idx="2">
                  <c:v>51</c:v>
                </c:pt>
                <c:pt idx="3">
                  <c:v>44</c:v>
                </c:pt>
                <c:pt idx="4">
                  <c:v>41</c:v>
                </c:pt>
                <c:pt idx="5">
                  <c:v>41</c:v>
                </c:pt>
                <c:pt idx="6">
                  <c:v>65</c:v>
                </c:pt>
                <c:pt idx="7">
                  <c:v>46</c:v>
                </c:pt>
                <c:pt idx="8">
                  <c:v>33</c:v>
                </c:pt>
                <c:pt idx="9">
                  <c:v>29</c:v>
                </c:pt>
                <c:pt idx="10">
                  <c:v>42</c:v>
                </c:pt>
                <c:pt idx="11">
                  <c:v>37</c:v>
                </c:pt>
                <c:pt idx="12">
                  <c:v>50</c:v>
                </c:pt>
                <c:pt idx="13">
                  <c:v>58</c:v>
                </c:pt>
                <c:pt idx="14">
                  <c:v>49</c:v>
                </c:pt>
                <c:pt idx="15">
                  <c:v>43</c:v>
                </c:pt>
                <c:pt idx="16">
                  <c:v>35</c:v>
                </c:pt>
                <c:pt idx="17">
                  <c:v>37</c:v>
                </c:pt>
                <c:pt idx="18">
                  <c:v>38</c:v>
                </c:pt>
              </c:numCache>
            </c:numRef>
          </c:val>
          <c:extLst>
            <c:ext xmlns:c16="http://schemas.microsoft.com/office/drawing/2014/chart" uri="{C3380CC4-5D6E-409C-BE32-E72D297353CC}">
              <c16:uniqueId val="{00000002-9F6D-4252-994F-DC7970322B76}"/>
            </c:ext>
          </c:extLst>
        </c:ser>
        <c:ser>
          <c:idx val="4"/>
          <c:order val="3"/>
          <c:tx>
            <c:strRef>
              <c:f>Sheet1!$A$5</c:f>
              <c:strCache>
                <c:ptCount val="1"/>
                <c:pt idx="0">
                  <c:v>Fluctuates</c:v>
                </c:pt>
              </c:strCache>
            </c:strRef>
          </c:tx>
          <c:spPr>
            <a:solidFill>
              <a:schemeClr val="accent5"/>
            </a:solidFill>
            <a:ln>
              <a:noFill/>
            </a:ln>
            <a:effectLst>
              <a:outerShdw blurRad="50800" dist="38100" dir="2700000" algn="tl" rotWithShape="0">
                <a:prstClr val="black">
                  <a:alpha val="40000"/>
                </a:prstClr>
              </a:outerShdw>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0-CE16-4733-B8B8-7D5C7866D94B}"/>
                </c:ext>
              </c:extLst>
            </c:dLbl>
            <c:dLbl>
              <c:idx val="2"/>
              <c:delete val="1"/>
              <c:extLst>
                <c:ext xmlns:c15="http://schemas.microsoft.com/office/drawing/2012/chart" uri="{CE6537A1-D6FC-4f65-9D91-7224C49458BB}"/>
                <c:ext xmlns:c16="http://schemas.microsoft.com/office/drawing/2014/chart" uri="{C3380CC4-5D6E-409C-BE32-E72D297353CC}">
                  <c16:uniqueId val="{00000003-CE16-4733-B8B8-7D5C7866D94B}"/>
                </c:ext>
              </c:extLst>
            </c:dLbl>
            <c:dLbl>
              <c:idx val="3"/>
              <c:delete val="1"/>
              <c:extLst>
                <c:ext xmlns:c15="http://schemas.microsoft.com/office/drawing/2012/chart" uri="{CE6537A1-D6FC-4f65-9D91-7224C49458BB}"/>
                <c:ext xmlns:c16="http://schemas.microsoft.com/office/drawing/2014/chart" uri="{C3380CC4-5D6E-409C-BE32-E72D297353CC}">
                  <c16:uniqueId val="{00000000-E709-49D9-ABA2-05CEBED53229}"/>
                </c:ext>
              </c:extLst>
            </c:dLbl>
            <c:dLbl>
              <c:idx val="7"/>
              <c:delete val="1"/>
              <c:extLst>
                <c:ext xmlns:c15="http://schemas.microsoft.com/office/drawing/2012/chart" uri="{CE6537A1-D6FC-4f65-9D91-7224C49458BB}"/>
                <c:ext xmlns:c16="http://schemas.microsoft.com/office/drawing/2014/chart" uri="{C3380CC4-5D6E-409C-BE32-E72D297353CC}">
                  <c16:uniqueId val="{00000001-E709-49D9-ABA2-05CEBED53229}"/>
                </c:ext>
              </c:extLst>
            </c:dLbl>
            <c:dLbl>
              <c:idx val="8"/>
              <c:delete val="1"/>
              <c:extLst>
                <c:ext xmlns:c15="http://schemas.microsoft.com/office/drawing/2012/chart" uri="{CE6537A1-D6FC-4f65-9D91-7224C49458BB}"/>
                <c:ext xmlns:c16="http://schemas.microsoft.com/office/drawing/2014/chart" uri="{C3380CC4-5D6E-409C-BE32-E72D297353CC}">
                  <c16:uniqueId val="{0000000F-CE16-4733-B8B8-7D5C7866D94B}"/>
                </c:ext>
              </c:extLst>
            </c:dLbl>
            <c:dLbl>
              <c:idx val="9"/>
              <c:delete val="1"/>
              <c:extLst>
                <c:ext xmlns:c15="http://schemas.microsoft.com/office/drawing/2012/chart" uri="{CE6537A1-D6FC-4f65-9D91-7224C49458BB}"/>
                <c:ext xmlns:c16="http://schemas.microsoft.com/office/drawing/2014/chart" uri="{C3380CC4-5D6E-409C-BE32-E72D297353CC}">
                  <c16:uniqueId val="{0000000E-CE16-4733-B8B8-7D5C7866D94B}"/>
                </c:ext>
              </c:extLst>
            </c:dLbl>
            <c:dLbl>
              <c:idx val="11"/>
              <c:delete val="1"/>
              <c:extLst>
                <c:ext xmlns:c15="http://schemas.microsoft.com/office/drawing/2012/chart" uri="{CE6537A1-D6FC-4f65-9D91-7224C49458BB}"/>
                <c:ext xmlns:c16="http://schemas.microsoft.com/office/drawing/2014/chart" uri="{C3380CC4-5D6E-409C-BE32-E72D297353CC}">
                  <c16:uniqueId val="{0000000C-CE16-4733-B8B8-7D5C7866D94B}"/>
                </c:ext>
              </c:extLst>
            </c:dLbl>
            <c:dLbl>
              <c:idx val="12"/>
              <c:delete val="1"/>
              <c:extLst>
                <c:ext xmlns:c15="http://schemas.microsoft.com/office/drawing/2012/chart" uri="{CE6537A1-D6FC-4f65-9D91-7224C49458BB}"/>
                <c:ext xmlns:c16="http://schemas.microsoft.com/office/drawing/2014/chart" uri="{C3380CC4-5D6E-409C-BE32-E72D297353CC}">
                  <c16:uniqueId val="{00000009-CE16-4733-B8B8-7D5C7866D94B}"/>
                </c:ext>
              </c:extLst>
            </c:dLbl>
            <c:dLbl>
              <c:idx val="14"/>
              <c:delete val="1"/>
              <c:extLst>
                <c:ext xmlns:c15="http://schemas.microsoft.com/office/drawing/2012/chart" uri="{CE6537A1-D6FC-4f65-9D91-7224C49458BB}"/>
                <c:ext xmlns:c16="http://schemas.microsoft.com/office/drawing/2014/chart" uri="{C3380CC4-5D6E-409C-BE32-E72D297353CC}">
                  <c16:uniqueId val="{00000007-CE16-4733-B8B8-7D5C7866D94B}"/>
                </c:ext>
              </c:extLst>
            </c:dLbl>
            <c:dLbl>
              <c:idx val="15"/>
              <c:delete val="1"/>
              <c:extLst>
                <c:ext xmlns:c15="http://schemas.microsoft.com/office/drawing/2012/chart" uri="{CE6537A1-D6FC-4f65-9D91-7224C49458BB}"/>
                <c:ext xmlns:c16="http://schemas.microsoft.com/office/drawing/2014/chart" uri="{C3380CC4-5D6E-409C-BE32-E72D297353CC}">
                  <c16:uniqueId val="{00000006-CE16-4733-B8B8-7D5C7866D94B}"/>
                </c:ext>
              </c:extLst>
            </c:dLbl>
            <c:dLbl>
              <c:idx val="16"/>
              <c:delete val="1"/>
              <c:extLst>
                <c:ext xmlns:c15="http://schemas.microsoft.com/office/drawing/2012/chart" uri="{CE6537A1-D6FC-4f65-9D91-7224C49458BB}"/>
                <c:ext xmlns:c16="http://schemas.microsoft.com/office/drawing/2014/chart" uri="{C3380CC4-5D6E-409C-BE32-E72D297353CC}">
                  <c16:uniqueId val="{00000002-E709-49D9-ABA2-05CEBED53229}"/>
                </c:ext>
              </c:extLst>
            </c:dLbl>
            <c:dLbl>
              <c:idx val="17"/>
              <c:delete val="1"/>
              <c:extLst>
                <c:ext xmlns:c15="http://schemas.microsoft.com/office/drawing/2012/chart" uri="{CE6537A1-D6FC-4f65-9D91-7224C49458BB}"/>
                <c:ext xmlns:c16="http://schemas.microsoft.com/office/drawing/2014/chart" uri="{C3380CC4-5D6E-409C-BE32-E72D297353CC}">
                  <c16:uniqueId val="{00000003-E709-49D9-ABA2-05CEBED53229}"/>
                </c:ext>
              </c:extLst>
            </c:dLbl>
            <c:dLbl>
              <c:idx val="18"/>
              <c:delete val="1"/>
              <c:extLst>
                <c:ext xmlns:c15="http://schemas.microsoft.com/office/drawing/2012/chart" uri="{CE6537A1-D6FC-4f65-9D91-7224C49458BB}"/>
                <c:ext xmlns:c16="http://schemas.microsoft.com/office/drawing/2014/chart" uri="{C3380CC4-5D6E-409C-BE32-E72D297353CC}">
                  <c16:uniqueId val="{00000005-CE16-4733-B8B8-7D5C7866D94B}"/>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00000"/>
                    </a:solidFill>
                    <a:latin typeface="Arial" pitchFamily="34" charset="0"/>
                    <a:ea typeface="Garamond"/>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shade val="95000"/>
                          <a:satMod val="105000"/>
                        </a:schemeClr>
                      </a:solidFill>
                      <a:prstDash val="solid"/>
                      <a:round/>
                    </a:ln>
                    <a:effectLst/>
                  </c:spPr>
                </c15:leaderLines>
              </c:ext>
            </c:extLst>
          </c:dLbls>
          <c:cat>
            <c:numRef>
              <c:f>Sheet1!$B$1:$T$1</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Sheet1!$B$5:$T$5</c:f>
              <c:numCache>
                <c:formatCode>General</c:formatCode>
                <c:ptCount val="19"/>
                <c:pt idx="0">
                  <c:v>12</c:v>
                </c:pt>
                <c:pt idx="1">
                  <c:v>7</c:v>
                </c:pt>
                <c:pt idx="2">
                  <c:v>21</c:v>
                </c:pt>
                <c:pt idx="3">
                  <c:v>5</c:v>
                </c:pt>
                <c:pt idx="4">
                  <c:v>18</c:v>
                </c:pt>
                <c:pt idx="5">
                  <c:v>15</c:v>
                </c:pt>
                <c:pt idx="6">
                  <c:v>12</c:v>
                </c:pt>
                <c:pt idx="7">
                  <c:v>4</c:v>
                </c:pt>
                <c:pt idx="8">
                  <c:v>12</c:v>
                </c:pt>
                <c:pt idx="9">
                  <c:v>8</c:v>
                </c:pt>
                <c:pt idx="10">
                  <c:v>11</c:v>
                </c:pt>
                <c:pt idx="11">
                  <c:v>6</c:v>
                </c:pt>
                <c:pt idx="12">
                  <c:v>11</c:v>
                </c:pt>
                <c:pt idx="13">
                  <c:v>13</c:v>
                </c:pt>
                <c:pt idx="14">
                  <c:v>10</c:v>
                </c:pt>
                <c:pt idx="15">
                  <c:v>6</c:v>
                </c:pt>
                <c:pt idx="16">
                  <c:v>3</c:v>
                </c:pt>
                <c:pt idx="17">
                  <c:v>4</c:v>
                </c:pt>
                <c:pt idx="18">
                  <c:v>6</c:v>
                </c:pt>
              </c:numCache>
            </c:numRef>
          </c:val>
          <c:extLst>
            <c:ext xmlns:c16="http://schemas.microsoft.com/office/drawing/2014/chart" uri="{C3380CC4-5D6E-409C-BE32-E72D297353CC}">
              <c16:uniqueId val="{00000004-9F6D-4252-994F-DC7970322B76}"/>
            </c:ext>
          </c:extLst>
        </c:ser>
        <c:dLbls>
          <c:showLegendKey val="0"/>
          <c:showVal val="1"/>
          <c:showCatName val="0"/>
          <c:showSerName val="0"/>
          <c:showPercent val="0"/>
          <c:showBubbleSize val="0"/>
        </c:dLbls>
        <c:gapWidth val="150"/>
        <c:overlap val="100"/>
        <c:axId val="-2098739512"/>
        <c:axId val="-2098600376"/>
      </c:barChart>
      <c:catAx>
        <c:axId val="-2098739512"/>
        <c:scaling>
          <c:orientation val="minMax"/>
        </c:scaling>
        <c:delete val="0"/>
        <c:axPos val="b"/>
        <c:numFmt formatCode="General" sourceLinked="1"/>
        <c:majorTickMark val="out"/>
        <c:minorTickMark val="none"/>
        <c:tickLblPos val="nextTo"/>
        <c:spPr>
          <a:noFill/>
          <a:ln w="2978" cap="flat" cmpd="sng" algn="ctr">
            <a:solidFill>
              <a:srgbClr val="000000"/>
            </a:solidFill>
            <a:prstDash val="solid"/>
            <a:round/>
          </a:ln>
          <a:effectLst/>
        </c:spPr>
        <c:txPr>
          <a:bodyPr rot="-2700000" spcFirstLastPara="1" vertOverflow="ellipsis" wrap="square" anchor="ctr" anchorCtr="1"/>
          <a:lstStyle/>
          <a:p>
            <a:pPr>
              <a:defRPr sz="1600" b="0" i="0" u="none" strike="noStrike" kern="1200" baseline="0">
                <a:solidFill>
                  <a:srgbClr val="000000"/>
                </a:solidFill>
                <a:latin typeface="Arial" pitchFamily="34" charset="0"/>
                <a:ea typeface="Garamond"/>
                <a:cs typeface="Arial" pitchFamily="34" charset="0"/>
              </a:defRPr>
            </a:pPr>
            <a:endParaRPr lang="en-US"/>
          </a:p>
        </c:txPr>
        <c:crossAx val="-2098600376"/>
        <c:crosses val="autoZero"/>
        <c:auto val="1"/>
        <c:lblAlgn val="ctr"/>
        <c:lblOffset val="100"/>
        <c:noMultiLvlLbl val="0"/>
      </c:catAx>
      <c:valAx>
        <c:axId val="-2098600376"/>
        <c:scaling>
          <c:orientation val="minMax"/>
        </c:scaling>
        <c:delete val="0"/>
        <c:axPos val="l"/>
        <c:title>
          <c:tx>
            <c:rich>
              <a:bodyPr rot="-5400000" spcFirstLastPara="1" vertOverflow="ellipsis" vert="horz" wrap="square" anchor="ctr" anchorCtr="1"/>
              <a:lstStyle/>
              <a:p>
                <a:pPr>
                  <a:defRPr sz="1600" b="1" i="0" u="none" strike="noStrike" kern="1200" baseline="0">
                    <a:solidFill>
                      <a:srgbClr val="000000"/>
                    </a:solidFill>
                    <a:latin typeface="Arial" pitchFamily="34" charset="0"/>
                    <a:ea typeface="Garamond"/>
                    <a:cs typeface="Arial" pitchFamily="34" charset="0"/>
                  </a:defRPr>
                </a:pPr>
                <a:r>
                  <a:rPr lang="en-AU" b="1"/>
                  <a:t>% of those who commented</a:t>
                </a:r>
              </a:p>
            </c:rich>
          </c:tx>
          <c:layout>
            <c:manualLayout>
              <c:xMode val="edge"/>
              <c:yMode val="edge"/>
              <c:x val="6.8365711512367736E-3"/>
              <c:y val="0.12566766210419325"/>
            </c:manualLayout>
          </c:layout>
          <c:overlay val="0"/>
          <c:spPr>
            <a:noFill/>
            <a:ln w="23823">
              <a:noFill/>
            </a:ln>
            <a:effectLst/>
          </c:spPr>
          <c:txPr>
            <a:bodyPr rot="-5400000" spcFirstLastPara="1" vertOverflow="ellipsis" vert="horz" wrap="square" anchor="ctr" anchorCtr="1"/>
            <a:lstStyle/>
            <a:p>
              <a:pPr>
                <a:defRPr sz="1600" b="1" i="0" u="none" strike="noStrike" kern="1200" baseline="0">
                  <a:solidFill>
                    <a:srgbClr val="000000"/>
                  </a:solidFill>
                  <a:latin typeface="Arial" pitchFamily="34" charset="0"/>
                  <a:ea typeface="Garamond"/>
                  <a:cs typeface="Arial" pitchFamily="34" charset="0"/>
                </a:defRPr>
              </a:pPr>
              <a:endParaRPr lang="en-US"/>
            </a:p>
          </c:txPr>
        </c:title>
        <c:numFmt formatCode="0%" sourceLinked="1"/>
        <c:majorTickMark val="out"/>
        <c:minorTickMark val="none"/>
        <c:tickLblPos val="nextTo"/>
        <c:spPr>
          <a:noFill/>
          <a:ln w="2978" cap="flat" cmpd="sng" algn="ctr">
            <a:solidFill>
              <a:srgbClr val="000000"/>
            </a:solidFill>
            <a:prstDash val="solid"/>
            <a:round/>
          </a:ln>
          <a:effectLst/>
        </c:spPr>
        <c:txPr>
          <a:bodyPr rot="0" spcFirstLastPara="1" vertOverflow="ellipsis" wrap="square" anchor="ctr" anchorCtr="1"/>
          <a:lstStyle/>
          <a:p>
            <a:pPr>
              <a:defRPr sz="1600" b="0" i="0" u="none" strike="noStrike" kern="1200" baseline="0">
                <a:solidFill>
                  <a:srgbClr val="000000"/>
                </a:solidFill>
                <a:latin typeface="Arial" pitchFamily="34" charset="0"/>
                <a:ea typeface="Garamond"/>
                <a:cs typeface="Arial" pitchFamily="34" charset="0"/>
              </a:defRPr>
            </a:pPr>
            <a:endParaRPr lang="en-US"/>
          </a:p>
        </c:txPr>
        <c:crossAx val="-2098739512"/>
        <c:crosses val="autoZero"/>
        <c:crossBetween val="between"/>
      </c:valAx>
      <c:spPr>
        <a:solidFill>
          <a:srgbClr val="FFFFFF"/>
        </a:solidFill>
        <a:ln w="23823">
          <a:noFill/>
        </a:ln>
        <a:effectLst/>
      </c:spPr>
    </c:plotArea>
    <c:legend>
      <c:legendPos val="b"/>
      <c:layout>
        <c:manualLayout>
          <c:xMode val="edge"/>
          <c:yMode val="edge"/>
          <c:x val="0.32895223073849655"/>
          <c:y val="0.91002672393223571"/>
          <c:w val="0.34209536404891555"/>
          <c:h val="8.9973276067764257E-2"/>
        </c:manualLayout>
      </c:layout>
      <c:overlay val="0"/>
      <c:spPr>
        <a:noFill/>
        <a:ln w="2978">
          <a:noFill/>
          <a:prstDash val="solid"/>
        </a:ln>
        <a:effectLst/>
      </c:spPr>
      <c:txPr>
        <a:bodyPr rot="0" spcFirstLastPara="1" vertOverflow="ellipsis" vert="horz" wrap="square" anchor="ctr" anchorCtr="1"/>
        <a:lstStyle/>
        <a:p>
          <a:pPr>
            <a:defRPr sz="1600" b="0" i="0" u="none" strike="noStrike" kern="1200" baseline="0">
              <a:solidFill>
                <a:srgbClr val="000000"/>
              </a:solidFill>
              <a:latin typeface="Arial" pitchFamily="34" charset="0"/>
              <a:ea typeface="Garamond"/>
              <a:cs typeface="Arial" pitchFamily="34" charset="0"/>
            </a:defRPr>
          </a:pPr>
          <a:endParaRPr lang="en-US"/>
        </a:p>
      </c:txPr>
    </c:legend>
    <c:plotVisOnly val="1"/>
    <c:dispBlanksAs val="gap"/>
    <c:showDLblsOverMax val="0"/>
  </c:chart>
  <c:spPr>
    <a:solidFill>
      <a:srgbClr val="FFFFFF"/>
    </a:solidFill>
    <a:ln w="9525" cap="flat" cmpd="sng" algn="ctr">
      <a:noFill/>
      <a:prstDash val="solid"/>
      <a:round/>
    </a:ln>
    <a:effectLst/>
  </c:spPr>
  <c:txPr>
    <a:bodyPr/>
    <a:lstStyle/>
    <a:p>
      <a:pPr>
        <a:defRPr sz="1600" b="0" i="0" u="none" strike="noStrike" baseline="0">
          <a:solidFill>
            <a:srgbClr val="000000"/>
          </a:solidFill>
          <a:latin typeface="Arial" pitchFamily="34" charset="0"/>
          <a:ea typeface="Garamond"/>
          <a:cs typeface="Arial"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4709073176178701E-2"/>
          <c:y val="2.6715984345373193E-2"/>
          <c:w val="0.88136482939632499"/>
          <c:h val="0.71292104501172227"/>
        </c:manualLayout>
      </c:layout>
      <c:barChart>
        <c:barDir val="col"/>
        <c:grouping val="percentStacked"/>
        <c:varyColors val="0"/>
        <c:ser>
          <c:idx val="0"/>
          <c:order val="0"/>
          <c:tx>
            <c:strRef>
              <c:f>Sheet1!$A$2</c:f>
              <c:strCache>
                <c:ptCount val="1"/>
                <c:pt idx="0">
                  <c:v>Very easy</c:v>
                </c:pt>
              </c:strCache>
            </c:strRef>
          </c:tx>
          <c:spPr>
            <a:solidFill>
              <a:schemeClr val="accent1"/>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Sheet1!$B$1:$T$1</c:f>
              <c:strCach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strCache>
            </c:strRef>
          </c:cat>
          <c:val>
            <c:numRef>
              <c:f>Sheet1!$B$2:$T$2</c:f>
              <c:numCache>
                <c:formatCode>General</c:formatCode>
                <c:ptCount val="19"/>
                <c:pt idx="0">
                  <c:v>27</c:v>
                </c:pt>
                <c:pt idx="1">
                  <c:v>24</c:v>
                </c:pt>
                <c:pt idx="2">
                  <c:v>31</c:v>
                </c:pt>
                <c:pt idx="3">
                  <c:v>34</c:v>
                </c:pt>
                <c:pt idx="4">
                  <c:v>55</c:v>
                </c:pt>
                <c:pt idx="5">
                  <c:v>48</c:v>
                </c:pt>
                <c:pt idx="6">
                  <c:v>37</c:v>
                </c:pt>
                <c:pt idx="7">
                  <c:v>50</c:v>
                </c:pt>
                <c:pt idx="8">
                  <c:v>46</c:v>
                </c:pt>
                <c:pt idx="9">
                  <c:v>50</c:v>
                </c:pt>
                <c:pt idx="10">
                  <c:v>30</c:v>
                </c:pt>
                <c:pt idx="11">
                  <c:v>48</c:v>
                </c:pt>
                <c:pt idx="12">
                  <c:v>48</c:v>
                </c:pt>
                <c:pt idx="13">
                  <c:v>41</c:v>
                </c:pt>
                <c:pt idx="14">
                  <c:v>46</c:v>
                </c:pt>
                <c:pt idx="15">
                  <c:v>49</c:v>
                </c:pt>
                <c:pt idx="16">
                  <c:v>46</c:v>
                </c:pt>
                <c:pt idx="17">
                  <c:v>69</c:v>
                </c:pt>
                <c:pt idx="18">
                  <c:v>78</c:v>
                </c:pt>
              </c:numCache>
            </c:numRef>
          </c:val>
          <c:extLst>
            <c:ext xmlns:c16="http://schemas.microsoft.com/office/drawing/2014/chart" uri="{C3380CC4-5D6E-409C-BE32-E72D297353CC}">
              <c16:uniqueId val="{00000000-AF9B-4004-88DB-C35F0C845707}"/>
            </c:ext>
          </c:extLst>
        </c:ser>
        <c:ser>
          <c:idx val="1"/>
          <c:order val="1"/>
          <c:tx>
            <c:strRef>
              <c:f>Sheet1!$A$3</c:f>
              <c:strCache>
                <c:ptCount val="1"/>
                <c:pt idx="0">
                  <c:v>Easy</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Sheet1!$B$1:$T$1</c:f>
              <c:strCach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strCache>
            </c:strRef>
          </c:cat>
          <c:val>
            <c:numRef>
              <c:f>Sheet1!$B$3:$T$3</c:f>
              <c:numCache>
                <c:formatCode>General</c:formatCode>
                <c:ptCount val="19"/>
                <c:pt idx="0">
                  <c:v>45</c:v>
                </c:pt>
                <c:pt idx="1">
                  <c:v>15</c:v>
                </c:pt>
                <c:pt idx="2">
                  <c:v>49</c:v>
                </c:pt>
                <c:pt idx="3">
                  <c:v>54</c:v>
                </c:pt>
                <c:pt idx="4">
                  <c:v>34</c:v>
                </c:pt>
                <c:pt idx="5">
                  <c:v>39</c:v>
                </c:pt>
                <c:pt idx="6">
                  <c:v>40</c:v>
                </c:pt>
                <c:pt idx="7">
                  <c:v>45</c:v>
                </c:pt>
                <c:pt idx="8">
                  <c:v>46</c:v>
                </c:pt>
                <c:pt idx="9">
                  <c:v>44</c:v>
                </c:pt>
                <c:pt idx="10">
                  <c:v>47</c:v>
                </c:pt>
                <c:pt idx="11">
                  <c:v>50</c:v>
                </c:pt>
                <c:pt idx="12">
                  <c:v>44</c:v>
                </c:pt>
                <c:pt idx="13">
                  <c:v>45</c:v>
                </c:pt>
                <c:pt idx="14">
                  <c:v>44</c:v>
                </c:pt>
                <c:pt idx="15">
                  <c:v>37</c:v>
                </c:pt>
                <c:pt idx="16">
                  <c:v>46</c:v>
                </c:pt>
                <c:pt idx="17">
                  <c:v>29</c:v>
                </c:pt>
                <c:pt idx="18">
                  <c:v>19</c:v>
                </c:pt>
              </c:numCache>
            </c:numRef>
          </c:val>
          <c:extLst>
            <c:ext xmlns:c16="http://schemas.microsoft.com/office/drawing/2014/chart" uri="{C3380CC4-5D6E-409C-BE32-E72D297353CC}">
              <c16:uniqueId val="{00000001-AF9B-4004-88DB-C35F0C845707}"/>
            </c:ext>
          </c:extLst>
        </c:ser>
        <c:ser>
          <c:idx val="2"/>
          <c:order val="2"/>
          <c:tx>
            <c:strRef>
              <c:f>Sheet1!$A$4</c:f>
              <c:strCache>
                <c:ptCount val="1"/>
                <c:pt idx="0">
                  <c:v>Difficult</c:v>
                </c:pt>
              </c:strCache>
            </c:strRef>
          </c:tx>
          <c:spPr>
            <a:solidFill>
              <a:schemeClr val="accent3"/>
            </a:solidFill>
            <a:ln>
              <a:noFill/>
            </a:ln>
            <a:effectLst>
              <a:outerShdw blurRad="50800" dist="38100" dir="2700000" algn="tl" rotWithShape="0">
                <a:prstClr val="black">
                  <a:alpha val="40000"/>
                </a:prstClr>
              </a:outerShdw>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04C8-4D14-85A6-B7FDFE1A64C4}"/>
                </c:ext>
              </c:extLst>
            </c:dLbl>
            <c:dLbl>
              <c:idx val="1"/>
              <c:delete val="1"/>
              <c:extLst>
                <c:ext xmlns:c15="http://schemas.microsoft.com/office/drawing/2012/chart" uri="{CE6537A1-D6FC-4f65-9D91-7224C49458BB}"/>
                <c:ext xmlns:c16="http://schemas.microsoft.com/office/drawing/2014/chart" uri="{C3380CC4-5D6E-409C-BE32-E72D297353CC}">
                  <c16:uniqueId val="{00000001-04C8-4D14-85A6-B7FDFE1A64C4}"/>
                </c:ext>
              </c:extLst>
            </c:dLbl>
            <c:dLbl>
              <c:idx val="2"/>
              <c:delete val="1"/>
              <c:extLst>
                <c:ext xmlns:c15="http://schemas.microsoft.com/office/drawing/2012/chart" uri="{CE6537A1-D6FC-4f65-9D91-7224C49458BB}"/>
                <c:ext xmlns:c16="http://schemas.microsoft.com/office/drawing/2014/chart" uri="{C3380CC4-5D6E-409C-BE32-E72D297353CC}">
                  <c16:uniqueId val="{00000000-377A-49AD-972C-3AD3C48B3C9D}"/>
                </c:ext>
              </c:extLst>
            </c:dLbl>
            <c:dLbl>
              <c:idx val="7"/>
              <c:delete val="1"/>
              <c:extLst>
                <c:ext xmlns:c15="http://schemas.microsoft.com/office/drawing/2012/chart" uri="{CE6537A1-D6FC-4f65-9D91-7224C49458BB}"/>
                <c:ext xmlns:c16="http://schemas.microsoft.com/office/drawing/2014/chart" uri="{C3380CC4-5D6E-409C-BE32-E72D297353CC}">
                  <c16:uniqueId val="{00000002-04C8-4D14-85A6-B7FDFE1A64C4}"/>
                </c:ext>
              </c:extLst>
            </c:dLbl>
            <c:dLbl>
              <c:idx val="8"/>
              <c:delete val="1"/>
              <c:extLst>
                <c:ext xmlns:c15="http://schemas.microsoft.com/office/drawing/2012/chart" uri="{CE6537A1-D6FC-4f65-9D91-7224C49458BB}"/>
                <c:ext xmlns:c16="http://schemas.microsoft.com/office/drawing/2014/chart" uri="{C3380CC4-5D6E-409C-BE32-E72D297353CC}">
                  <c16:uniqueId val="{00000001-377A-49AD-972C-3AD3C48B3C9D}"/>
                </c:ext>
              </c:extLst>
            </c:dLbl>
            <c:dLbl>
              <c:idx val="9"/>
              <c:delete val="1"/>
              <c:extLst>
                <c:ext xmlns:c15="http://schemas.microsoft.com/office/drawing/2012/chart" uri="{CE6537A1-D6FC-4f65-9D91-7224C49458BB}"/>
                <c:ext xmlns:c16="http://schemas.microsoft.com/office/drawing/2014/chart" uri="{C3380CC4-5D6E-409C-BE32-E72D297353CC}">
                  <c16:uniqueId val="{00000002-377A-49AD-972C-3AD3C48B3C9D}"/>
                </c:ext>
              </c:extLst>
            </c:dLbl>
            <c:dLbl>
              <c:idx val="11"/>
              <c:delete val="1"/>
              <c:extLst>
                <c:ext xmlns:c15="http://schemas.microsoft.com/office/drawing/2012/chart" uri="{CE6537A1-D6FC-4f65-9D91-7224C49458BB}"/>
                <c:ext xmlns:c16="http://schemas.microsoft.com/office/drawing/2014/chart" uri="{C3380CC4-5D6E-409C-BE32-E72D297353CC}">
                  <c16:uniqueId val="{00000003-04C8-4D14-85A6-B7FDFE1A64C4}"/>
                </c:ext>
              </c:extLst>
            </c:dLbl>
            <c:dLbl>
              <c:idx val="12"/>
              <c:delete val="1"/>
              <c:extLst>
                <c:ext xmlns:c15="http://schemas.microsoft.com/office/drawing/2012/chart" uri="{CE6537A1-D6FC-4f65-9D91-7224C49458BB}"/>
                <c:ext xmlns:c16="http://schemas.microsoft.com/office/drawing/2014/chart" uri="{C3380CC4-5D6E-409C-BE32-E72D297353CC}">
                  <c16:uniqueId val="{00000003-377A-49AD-972C-3AD3C48B3C9D}"/>
                </c:ext>
              </c:extLst>
            </c:dLbl>
            <c:dLbl>
              <c:idx val="14"/>
              <c:delete val="1"/>
              <c:extLst>
                <c:ext xmlns:c15="http://schemas.microsoft.com/office/drawing/2012/chart" uri="{CE6537A1-D6FC-4f65-9D91-7224C49458BB}"/>
                <c:ext xmlns:c16="http://schemas.microsoft.com/office/drawing/2014/chart" uri="{C3380CC4-5D6E-409C-BE32-E72D297353CC}">
                  <c16:uniqueId val="{00000004-377A-49AD-972C-3AD3C48B3C9D}"/>
                </c:ext>
              </c:extLst>
            </c:dLbl>
            <c:dLbl>
              <c:idx val="16"/>
              <c:delete val="1"/>
              <c:extLst>
                <c:ext xmlns:c15="http://schemas.microsoft.com/office/drawing/2012/chart" uri="{CE6537A1-D6FC-4f65-9D91-7224C49458BB}"/>
                <c:ext xmlns:c16="http://schemas.microsoft.com/office/drawing/2014/chart" uri="{C3380CC4-5D6E-409C-BE32-E72D297353CC}">
                  <c16:uniqueId val="{00000003-F5FA-42C8-987F-56C9E2024248}"/>
                </c:ext>
              </c:extLst>
            </c:dLbl>
            <c:dLbl>
              <c:idx val="17"/>
              <c:delete val="1"/>
              <c:extLst>
                <c:ext xmlns:c15="http://schemas.microsoft.com/office/drawing/2012/chart" uri="{CE6537A1-D6FC-4f65-9D91-7224C49458BB}"/>
                <c:ext xmlns:c16="http://schemas.microsoft.com/office/drawing/2014/chart" uri="{C3380CC4-5D6E-409C-BE32-E72D297353CC}">
                  <c16:uniqueId val="{00000004-F5FA-42C8-987F-56C9E2024248}"/>
                </c:ext>
              </c:extLst>
            </c:dLbl>
            <c:dLbl>
              <c:idx val="18"/>
              <c:delete val="1"/>
              <c:extLst>
                <c:ext xmlns:c15="http://schemas.microsoft.com/office/drawing/2012/chart" uri="{CE6537A1-D6FC-4f65-9D91-7224C49458BB}"/>
                <c:ext xmlns:c16="http://schemas.microsoft.com/office/drawing/2014/chart" uri="{C3380CC4-5D6E-409C-BE32-E72D297353CC}">
                  <c16:uniqueId val="{00000004-04C8-4D14-85A6-B7FDFE1A64C4}"/>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Sheet1!$B$1:$T$1</c:f>
              <c:strCach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strCache>
            </c:strRef>
          </c:cat>
          <c:val>
            <c:numRef>
              <c:f>Sheet1!$B$4:$T$4</c:f>
              <c:numCache>
                <c:formatCode>General</c:formatCode>
                <c:ptCount val="19"/>
                <c:pt idx="0">
                  <c:v>3</c:v>
                </c:pt>
                <c:pt idx="1">
                  <c:v>11</c:v>
                </c:pt>
                <c:pt idx="2">
                  <c:v>15</c:v>
                </c:pt>
                <c:pt idx="3">
                  <c:v>12</c:v>
                </c:pt>
                <c:pt idx="4">
                  <c:v>11</c:v>
                </c:pt>
                <c:pt idx="5">
                  <c:v>9</c:v>
                </c:pt>
                <c:pt idx="6">
                  <c:v>15</c:v>
                </c:pt>
                <c:pt idx="7">
                  <c:v>5</c:v>
                </c:pt>
                <c:pt idx="8">
                  <c:v>7</c:v>
                </c:pt>
                <c:pt idx="9">
                  <c:v>6</c:v>
                </c:pt>
                <c:pt idx="10">
                  <c:v>21</c:v>
                </c:pt>
                <c:pt idx="11">
                  <c:v>2</c:v>
                </c:pt>
                <c:pt idx="12">
                  <c:v>8</c:v>
                </c:pt>
                <c:pt idx="13">
                  <c:v>14</c:v>
                </c:pt>
                <c:pt idx="14">
                  <c:v>7</c:v>
                </c:pt>
                <c:pt idx="15">
                  <c:v>14</c:v>
                </c:pt>
                <c:pt idx="16">
                  <c:v>9</c:v>
                </c:pt>
                <c:pt idx="17">
                  <c:v>0</c:v>
                </c:pt>
                <c:pt idx="18">
                  <c:v>3</c:v>
                </c:pt>
              </c:numCache>
            </c:numRef>
          </c:val>
          <c:extLst>
            <c:ext xmlns:c16="http://schemas.microsoft.com/office/drawing/2014/chart" uri="{C3380CC4-5D6E-409C-BE32-E72D297353CC}">
              <c16:uniqueId val="{00000002-AF9B-4004-88DB-C35F0C845707}"/>
            </c:ext>
          </c:extLst>
        </c:ser>
        <c:ser>
          <c:idx val="3"/>
          <c:order val="3"/>
          <c:tx>
            <c:strRef>
              <c:f>Sheet1!$A$5</c:f>
              <c:strCache>
                <c:ptCount val="1"/>
                <c:pt idx="0">
                  <c:v>Very difficult</c:v>
                </c:pt>
              </c:strCache>
            </c:strRef>
          </c:tx>
          <c:spPr>
            <a:solidFill>
              <a:schemeClr val="accent4"/>
            </a:solidFill>
            <a:ln>
              <a:noFill/>
            </a:ln>
            <a:effectLst>
              <a:outerShdw blurRad="50800" dist="38100" dir="2700000" algn="tl" rotWithShape="0">
                <a:prstClr val="black">
                  <a:alpha val="40000"/>
                </a:prstClr>
              </a:outerShdw>
            </a:effectLst>
          </c:spPr>
          <c:invertIfNegative val="0"/>
          <c:dLbls>
            <c:delete val="1"/>
          </c:dLbls>
          <c:cat>
            <c:strRef>
              <c:f>Sheet1!$B$1:$T$1</c:f>
              <c:strCach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strCache>
            </c:strRef>
          </c:cat>
          <c:val>
            <c:numRef>
              <c:f>Sheet1!$B$5:$T$5</c:f>
              <c:numCache>
                <c:formatCode>General</c:formatCode>
                <c:ptCount val="19"/>
                <c:pt idx="0">
                  <c:v>0</c:v>
                </c:pt>
                <c:pt idx="1">
                  <c:v>4</c:v>
                </c:pt>
                <c:pt idx="2">
                  <c:v>5</c:v>
                </c:pt>
                <c:pt idx="3">
                  <c:v>0</c:v>
                </c:pt>
                <c:pt idx="4">
                  <c:v>0</c:v>
                </c:pt>
                <c:pt idx="5">
                  <c:v>3</c:v>
                </c:pt>
                <c:pt idx="6">
                  <c:v>8</c:v>
                </c:pt>
                <c:pt idx="7">
                  <c:v>0</c:v>
                </c:pt>
                <c:pt idx="8">
                  <c:v>0</c:v>
                </c:pt>
                <c:pt idx="9">
                  <c:v>0</c:v>
                </c:pt>
                <c:pt idx="10">
                  <c:v>2</c:v>
                </c:pt>
                <c:pt idx="11">
                  <c:v>0</c:v>
                </c:pt>
                <c:pt idx="12">
                  <c:v>0</c:v>
                </c:pt>
                <c:pt idx="13">
                  <c:v>0</c:v>
                </c:pt>
                <c:pt idx="14">
                  <c:v>2</c:v>
                </c:pt>
                <c:pt idx="15">
                  <c:v>0</c:v>
                </c:pt>
                <c:pt idx="16">
                  <c:v>0</c:v>
                </c:pt>
                <c:pt idx="17">
                  <c:v>2</c:v>
                </c:pt>
                <c:pt idx="18">
                  <c:v>0</c:v>
                </c:pt>
              </c:numCache>
            </c:numRef>
          </c:val>
          <c:extLst>
            <c:ext xmlns:c16="http://schemas.microsoft.com/office/drawing/2014/chart" uri="{C3380CC4-5D6E-409C-BE32-E72D297353CC}">
              <c16:uniqueId val="{00000003-AF9B-4004-88DB-C35F0C845707}"/>
            </c:ext>
          </c:extLst>
        </c:ser>
        <c:dLbls>
          <c:showLegendKey val="0"/>
          <c:showVal val="1"/>
          <c:showCatName val="0"/>
          <c:showSerName val="0"/>
          <c:showPercent val="0"/>
          <c:showBubbleSize val="0"/>
        </c:dLbls>
        <c:gapWidth val="150"/>
        <c:overlap val="100"/>
        <c:axId val="-2103200632"/>
        <c:axId val="-2103206152"/>
      </c:barChart>
      <c:catAx>
        <c:axId val="-2103200632"/>
        <c:scaling>
          <c:orientation val="minMax"/>
        </c:scaling>
        <c:delete val="0"/>
        <c:axPos val="b"/>
        <c:numFmt formatCode="General" sourceLinked="0"/>
        <c:majorTickMark val="out"/>
        <c:minorTickMark val="none"/>
        <c:tickLblPos val="nextTo"/>
        <c:spPr>
          <a:noFill/>
          <a:ln w="6350" cap="flat" cmpd="sng" algn="ctr">
            <a:solidFill>
              <a:schemeClr val="tx1">
                <a:tint val="75000"/>
              </a:schemeClr>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103206152"/>
        <c:crosses val="autoZero"/>
        <c:auto val="1"/>
        <c:lblAlgn val="ctr"/>
        <c:lblOffset val="100"/>
        <c:noMultiLvlLbl val="0"/>
      </c:catAx>
      <c:valAx>
        <c:axId val="-2103206152"/>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r>
                  <a:rPr lang="en-AU"/>
                  <a:t>% of those who commented</a:t>
                </a:r>
              </a:p>
            </c:rich>
          </c:tx>
          <c:layout>
            <c:manualLayout>
              <c:xMode val="edge"/>
              <c:yMode val="edge"/>
              <c:x val="6.32412856367003E-3"/>
              <c:y val="7.3825139573960627E-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 sourceLinked="1"/>
        <c:majorTickMark val="out"/>
        <c:minorTickMark val="none"/>
        <c:tickLblPos val="nextTo"/>
        <c:spPr>
          <a:noFill/>
          <a:ln w="6350" cap="flat" cmpd="sng" algn="ctr">
            <a:solidFill>
              <a:schemeClr val="tx1">
                <a:tint val="75000"/>
              </a:schemeClr>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2103200632"/>
        <c:crosses val="autoZero"/>
        <c:crossBetween val="between"/>
      </c:valAx>
      <c:spPr>
        <a:noFill/>
        <a:ln>
          <a:noFill/>
        </a:ln>
        <a:effectLst/>
      </c:spPr>
    </c:plotArea>
    <c:legend>
      <c:legendPos val="b"/>
      <c:layout>
        <c:manualLayout>
          <c:xMode val="edge"/>
          <c:yMode val="edge"/>
          <c:x val="0.25608192229459947"/>
          <c:y val="0.89109946665919426"/>
          <c:w val="0.49226783168833343"/>
          <c:h val="7.5581665144521512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a:latin typeface="Arial" panose="020B0604020202020204" pitchFamily="34" charset="0"/>
          <a:cs typeface="Arial" panose="020B0604020202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2705981134632118E-2"/>
          <c:y val="2.9808651289419431E-2"/>
          <c:w val="0.86288037567778397"/>
          <c:h val="0.71648706930115358"/>
        </c:manualLayout>
      </c:layout>
      <c:lineChart>
        <c:grouping val="standard"/>
        <c:varyColors val="0"/>
        <c:ser>
          <c:idx val="3"/>
          <c:order val="0"/>
          <c:tx>
            <c:strRef>
              <c:f>Sheet1!$B$1</c:f>
              <c:strCache>
                <c:ptCount val="1"/>
                <c:pt idx="0">
                  <c:v>Speed</c:v>
                </c:pt>
              </c:strCache>
            </c:strRef>
          </c:tx>
          <c:spPr>
            <a:ln w="25400" cap="rnd" cmpd="sng" algn="ctr">
              <a:solidFill>
                <a:schemeClr val="accent4"/>
              </a:solidFill>
              <a:prstDash val="solid"/>
              <a:round/>
            </a:ln>
            <a:effectLst>
              <a:outerShdw blurRad="50800" dist="38100" dir="2700000" algn="tl" rotWithShape="0">
                <a:prstClr val="black">
                  <a:alpha val="40000"/>
                </a:prstClr>
              </a:outerShdw>
            </a:effectLst>
          </c:spPr>
          <c:marker>
            <c:symbol val="circle"/>
            <c:size val="5"/>
            <c:spPr>
              <a:solidFill>
                <a:schemeClr val="accent4"/>
              </a:solidFill>
              <a:ln w="6350" cap="flat" cmpd="sng" algn="ctr">
                <a:solidFill>
                  <a:schemeClr val="accent4"/>
                </a:solidFill>
                <a:prstDash val="solid"/>
                <a:round/>
              </a:ln>
              <a:effectLst>
                <a:outerShdw blurRad="50800" dist="38100" dir="2700000" algn="tl" rotWithShape="0">
                  <a:prstClr val="black">
                    <a:alpha val="40000"/>
                  </a:prstClr>
                </a:outerShdw>
              </a:effectLst>
            </c:spPr>
          </c:marker>
          <c:dPt>
            <c:idx val="12"/>
            <c:marker>
              <c:spPr>
                <a:solidFill>
                  <a:schemeClr val="accent4"/>
                </a:solidFill>
                <a:ln w="25400" cap="flat" cmpd="sng" algn="ctr">
                  <a:solidFill>
                    <a:schemeClr val="accent4"/>
                  </a:solidFill>
                  <a:prstDash val="solid"/>
                  <a:round/>
                </a:ln>
                <a:effectLst>
                  <a:outerShdw blurRad="50800" dist="38100" dir="2700000" algn="tl" rotWithShape="0">
                    <a:prstClr val="black">
                      <a:alpha val="40000"/>
                    </a:prstClr>
                  </a:outerShdw>
                </a:effectLst>
              </c:spPr>
            </c:marker>
            <c:bubble3D val="0"/>
            <c:extLst>
              <c:ext xmlns:c16="http://schemas.microsoft.com/office/drawing/2014/chart" uri="{C3380CC4-5D6E-409C-BE32-E72D297353CC}">
                <c16:uniqueId val="{00000000-2C6A-4777-A46F-66CC31D93444}"/>
              </c:ext>
            </c:extLst>
          </c:dPt>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C6A-4777-A46F-66CC31D93444}"/>
                </c:ext>
              </c:extLst>
            </c:dLbl>
            <c:dLbl>
              <c:idx val="17"/>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C6A-4777-A46F-66CC31D93444}"/>
                </c:ext>
              </c:extLst>
            </c:dLbl>
            <c:dLbl>
              <c:idx val="18"/>
              <c:tx>
                <c:rich>
                  <a:bodyPr/>
                  <a:lstStyle/>
                  <a:p>
                    <a:fld id="{909E490D-9F06-4714-90BF-757EFE73376A}" type="VALUE">
                      <a:rPr lang="en-US" smtClean="0"/>
                      <a:pPr/>
                      <a:t>[VALUE]</a:t>
                    </a:fld>
                    <a:r>
                      <a:rPr lang="en-US" dirty="0"/>
                      <a:t>*</a:t>
                    </a:r>
                  </a:p>
                </c:rich>
              </c:tx>
              <c:dLblPos val="b"/>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2C6A-4777-A46F-66CC31D93444}"/>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Sheet1!$B$2:$B$20</c:f>
              <c:numCache>
                <c:formatCode>General</c:formatCode>
                <c:ptCount val="19"/>
                <c:pt idx="0">
                  <c:v>51</c:v>
                </c:pt>
                <c:pt idx="1">
                  <c:v>47</c:v>
                </c:pt>
                <c:pt idx="2">
                  <c:v>56</c:v>
                </c:pt>
                <c:pt idx="3">
                  <c:v>53</c:v>
                </c:pt>
                <c:pt idx="4">
                  <c:v>44</c:v>
                </c:pt>
                <c:pt idx="5">
                  <c:v>39</c:v>
                </c:pt>
                <c:pt idx="6">
                  <c:v>39</c:v>
                </c:pt>
                <c:pt idx="7">
                  <c:v>42</c:v>
                </c:pt>
                <c:pt idx="8">
                  <c:v>34</c:v>
                </c:pt>
                <c:pt idx="9">
                  <c:v>33</c:v>
                </c:pt>
                <c:pt idx="10">
                  <c:v>29</c:v>
                </c:pt>
                <c:pt idx="11">
                  <c:v>36</c:v>
                </c:pt>
                <c:pt idx="12">
                  <c:v>34</c:v>
                </c:pt>
                <c:pt idx="13">
                  <c:v>40</c:v>
                </c:pt>
                <c:pt idx="14">
                  <c:v>34</c:v>
                </c:pt>
                <c:pt idx="15">
                  <c:v>32</c:v>
                </c:pt>
                <c:pt idx="16">
                  <c:v>19</c:v>
                </c:pt>
                <c:pt idx="17">
                  <c:v>18</c:v>
                </c:pt>
                <c:pt idx="18">
                  <c:v>31</c:v>
                </c:pt>
              </c:numCache>
            </c:numRef>
          </c:val>
          <c:smooth val="0"/>
          <c:extLst>
            <c:ext xmlns:c16="http://schemas.microsoft.com/office/drawing/2014/chart" uri="{C3380CC4-5D6E-409C-BE32-E72D297353CC}">
              <c16:uniqueId val="{00000004-2C6A-4777-A46F-66CC31D93444}"/>
            </c:ext>
          </c:extLst>
        </c:ser>
        <c:ser>
          <c:idx val="4"/>
          <c:order val="1"/>
          <c:tx>
            <c:strRef>
              <c:f>Sheet1!$C$1</c:f>
              <c:strCache>
                <c:ptCount val="1"/>
                <c:pt idx="0">
                  <c:v>Base#</c:v>
                </c:pt>
              </c:strCache>
            </c:strRef>
          </c:tx>
          <c:spPr>
            <a:ln w="25400" cap="rnd" cmpd="sng" algn="ctr">
              <a:solidFill>
                <a:schemeClr val="accent5"/>
              </a:solidFill>
              <a:prstDash val="solid"/>
              <a:round/>
            </a:ln>
            <a:effectLst>
              <a:outerShdw blurRad="50800" dist="38100" dir="2700000" algn="tl" rotWithShape="0">
                <a:prstClr val="black">
                  <a:alpha val="40000"/>
                </a:prstClr>
              </a:outerShdw>
            </a:effectLst>
          </c:spPr>
          <c:marker>
            <c:symbol val="triangle"/>
            <c:size val="5"/>
            <c:spPr>
              <a:solidFill>
                <a:schemeClr val="accent5"/>
              </a:solidFill>
              <a:ln w="6350" cap="flat" cmpd="sng" algn="ctr">
                <a:solidFill>
                  <a:schemeClr val="accent5"/>
                </a:solidFill>
                <a:prstDash val="solid"/>
                <a:round/>
              </a:ln>
              <a:effectLst>
                <a:outerShdw blurRad="50800" dist="38100" dir="2700000" algn="tl" rotWithShape="0">
                  <a:prstClr val="black">
                    <a:alpha val="40000"/>
                  </a:prstClr>
                </a:outerShdw>
              </a:effectLst>
            </c:spPr>
          </c:marker>
          <c:dLbls>
            <c:dLbl>
              <c:idx val="1"/>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C6A-4777-A46F-66CC31D93444}"/>
                </c:ext>
              </c:extLst>
            </c:dLbl>
            <c:dLbl>
              <c:idx val="1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C6A-4777-A46F-66CC31D93444}"/>
                </c:ext>
              </c:extLst>
            </c:dLbl>
            <c:dLbl>
              <c:idx val="18"/>
              <c:tx>
                <c:rich>
                  <a:bodyPr/>
                  <a:lstStyle/>
                  <a:p>
                    <a:fld id="{356ECC11-A88C-4D4B-89E2-4C6BA499DF17}" type="VALUE">
                      <a:rPr lang="en-US" smtClean="0"/>
                      <a:pPr/>
                      <a:t>[VALUE]</a:t>
                    </a:fld>
                    <a:r>
                      <a:rPr lang="en-US" dirty="0"/>
                      <a:t>***</a:t>
                    </a:r>
                  </a:p>
                </c:rich>
              </c:tx>
              <c:dLblPos val="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2C6A-4777-A46F-66CC31D93444}"/>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Sheet1!$C$2:$C$20</c:f>
              <c:numCache>
                <c:formatCode>General</c:formatCode>
                <c:ptCount val="19"/>
                <c:pt idx="1">
                  <c:v>59</c:v>
                </c:pt>
                <c:pt idx="2">
                  <c:v>65</c:v>
                </c:pt>
                <c:pt idx="3">
                  <c:v>51</c:v>
                </c:pt>
                <c:pt idx="4">
                  <c:v>46</c:v>
                </c:pt>
                <c:pt idx="5">
                  <c:v>61</c:v>
                </c:pt>
                <c:pt idx="6">
                  <c:v>52</c:v>
                </c:pt>
                <c:pt idx="7">
                  <c:v>42</c:v>
                </c:pt>
                <c:pt idx="8">
                  <c:v>37</c:v>
                </c:pt>
                <c:pt idx="9">
                  <c:v>31</c:v>
                </c:pt>
                <c:pt idx="10">
                  <c:v>43</c:v>
                </c:pt>
                <c:pt idx="11">
                  <c:v>35</c:v>
                </c:pt>
                <c:pt idx="12">
                  <c:v>32</c:v>
                </c:pt>
                <c:pt idx="13">
                  <c:v>31</c:v>
                </c:pt>
                <c:pt idx="14">
                  <c:v>30</c:v>
                </c:pt>
                <c:pt idx="15">
                  <c:v>26</c:v>
                </c:pt>
                <c:pt idx="16">
                  <c:v>24</c:v>
                </c:pt>
                <c:pt idx="17">
                  <c:v>30</c:v>
                </c:pt>
                <c:pt idx="18">
                  <c:v>8</c:v>
                </c:pt>
              </c:numCache>
            </c:numRef>
          </c:val>
          <c:smooth val="0"/>
          <c:extLst>
            <c:ext xmlns:c16="http://schemas.microsoft.com/office/drawing/2014/chart" uri="{C3380CC4-5D6E-409C-BE32-E72D297353CC}">
              <c16:uniqueId val="{00000008-2C6A-4777-A46F-66CC31D93444}"/>
            </c:ext>
          </c:extLst>
        </c:ser>
        <c:ser>
          <c:idx val="7"/>
          <c:order val="2"/>
          <c:tx>
            <c:strRef>
              <c:f>Sheet1!$D$1</c:f>
              <c:strCache>
                <c:ptCount val="1"/>
                <c:pt idx="0">
                  <c:v>Crystal</c:v>
                </c:pt>
              </c:strCache>
            </c:strRef>
          </c:tx>
          <c:spPr>
            <a:ln w="25400" cap="rnd" cmpd="sng" algn="ctr">
              <a:solidFill>
                <a:schemeClr val="accent2">
                  <a:lumMod val="60000"/>
                </a:schemeClr>
              </a:solidFill>
              <a:prstDash val="solid"/>
              <a:round/>
            </a:ln>
            <a:effectLst>
              <a:outerShdw blurRad="50800" dist="38100" dir="2700000" algn="tl" rotWithShape="0">
                <a:prstClr val="black">
                  <a:alpha val="40000"/>
                </a:prstClr>
              </a:outerShdw>
            </a:effectLst>
          </c:spPr>
          <c:marker>
            <c:symbol val="square"/>
            <c:size val="5"/>
            <c:spPr>
              <a:solidFill>
                <a:schemeClr val="accent2">
                  <a:lumMod val="60000"/>
                </a:schemeClr>
              </a:solidFill>
              <a:ln w="25400" cap="flat" cmpd="sng" algn="ctr">
                <a:solidFill>
                  <a:schemeClr val="accent2">
                    <a:lumMod val="60000"/>
                  </a:schemeClr>
                </a:solidFill>
                <a:prstDash val="solid"/>
                <a:round/>
              </a:ln>
              <a:effectLst>
                <a:outerShdw blurRad="50800" dist="38100" dir="2700000" algn="tl" rotWithShape="0">
                  <a:prstClr val="black">
                    <a:alpha val="40000"/>
                  </a:prstClr>
                </a:outerShdw>
              </a:effectLst>
            </c:spPr>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C6A-4777-A46F-66CC31D93444}"/>
                </c:ext>
              </c:extLst>
            </c:dLbl>
            <c:dLbl>
              <c:idx val="17"/>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C6A-4777-A46F-66CC31D93444}"/>
                </c:ext>
              </c:extLst>
            </c:dLbl>
            <c:dLbl>
              <c:idx val="18"/>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C6A-4777-A46F-66CC31D93444}"/>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Sheet1!$D$2:$D$20</c:f>
              <c:numCache>
                <c:formatCode>General</c:formatCode>
                <c:ptCount val="19"/>
                <c:pt idx="0">
                  <c:v>11</c:v>
                </c:pt>
                <c:pt idx="1">
                  <c:v>58</c:v>
                </c:pt>
                <c:pt idx="2">
                  <c:v>56</c:v>
                </c:pt>
                <c:pt idx="3">
                  <c:v>48</c:v>
                </c:pt>
                <c:pt idx="4">
                  <c:v>48</c:v>
                </c:pt>
                <c:pt idx="5">
                  <c:v>46</c:v>
                </c:pt>
                <c:pt idx="6">
                  <c:v>49</c:v>
                </c:pt>
                <c:pt idx="7">
                  <c:v>41</c:v>
                </c:pt>
                <c:pt idx="8">
                  <c:v>49</c:v>
                </c:pt>
                <c:pt idx="9">
                  <c:v>30</c:v>
                </c:pt>
                <c:pt idx="10">
                  <c:v>60</c:v>
                </c:pt>
                <c:pt idx="11">
                  <c:v>44</c:v>
                </c:pt>
                <c:pt idx="12">
                  <c:v>56</c:v>
                </c:pt>
                <c:pt idx="13">
                  <c:v>57</c:v>
                </c:pt>
                <c:pt idx="14">
                  <c:v>60</c:v>
                </c:pt>
                <c:pt idx="15">
                  <c:v>70</c:v>
                </c:pt>
                <c:pt idx="16">
                  <c:v>73</c:v>
                </c:pt>
                <c:pt idx="17">
                  <c:v>72</c:v>
                </c:pt>
                <c:pt idx="18">
                  <c:v>79</c:v>
                </c:pt>
              </c:numCache>
            </c:numRef>
          </c:val>
          <c:smooth val="0"/>
          <c:extLst>
            <c:ext xmlns:c16="http://schemas.microsoft.com/office/drawing/2014/chart" uri="{C3380CC4-5D6E-409C-BE32-E72D297353CC}">
              <c16:uniqueId val="{0000000C-2C6A-4777-A46F-66CC31D93444}"/>
            </c:ext>
          </c:extLst>
        </c:ser>
        <c:ser>
          <c:idx val="0"/>
          <c:order val="3"/>
          <c:tx>
            <c:strRef>
              <c:f>Sheet1!$E$1</c:f>
              <c:strCache>
                <c:ptCount val="1"/>
                <c:pt idx="0">
                  <c:v>Any Methamphetamine</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diamond"/>
            <c:size val="5"/>
            <c:spPr>
              <a:solidFill>
                <a:schemeClr val="accent1"/>
              </a:solidFill>
              <a:ln w="25400" cap="flat" cmpd="sng" algn="ctr">
                <a:solidFill>
                  <a:schemeClr val="accent1"/>
                </a:solidFill>
                <a:prstDash val="solid"/>
                <a:round/>
              </a:ln>
              <a:effectLst>
                <a:outerShdw blurRad="50800" dist="38100" dir="2700000" algn="tl" rotWithShape="0">
                  <a:prstClr val="black">
                    <a:alpha val="40000"/>
                  </a:prstClr>
                </a:outerShdw>
              </a:effectLst>
            </c:spPr>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C6A-4777-A46F-66CC31D93444}"/>
                </c:ext>
              </c:extLst>
            </c:dLbl>
            <c:dLbl>
              <c:idx val="1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2C6A-4777-A46F-66CC31D93444}"/>
                </c:ext>
              </c:extLst>
            </c:dLbl>
            <c:dLbl>
              <c:idx val="1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2C6A-4777-A46F-66CC31D93444}"/>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Sheet1!$E$2:$E$20</c:f>
              <c:numCache>
                <c:formatCode>General</c:formatCode>
                <c:ptCount val="19"/>
                <c:pt idx="0">
                  <c:v>52</c:v>
                </c:pt>
                <c:pt idx="1">
                  <c:v>81</c:v>
                </c:pt>
                <c:pt idx="2">
                  <c:v>85</c:v>
                </c:pt>
                <c:pt idx="3">
                  <c:v>72</c:v>
                </c:pt>
                <c:pt idx="4">
                  <c:v>71</c:v>
                </c:pt>
                <c:pt idx="5">
                  <c:v>78</c:v>
                </c:pt>
                <c:pt idx="6">
                  <c:v>78</c:v>
                </c:pt>
                <c:pt idx="7">
                  <c:v>74</c:v>
                </c:pt>
                <c:pt idx="8">
                  <c:v>69</c:v>
                </c:pt>
                <c:pt idx="9">
                  <c:v>61</c:v>
                </c:pt>
                <c:pt idx="10">
                  <c:v>74</c:v>
                </c:pt>
                <c:pt idx="11">
                  <c:v>66</c:v>
                </c:pt>
                <c:pt idx="12">
                  <c:v>79</c:v>
                </c:pt>
                <c:pt idx="13">
                  <c:v>75</c:v>
                </c:pt>
                <c:pt idx="14">
                  <c:v>75</c:v>
                </c:pt>
                <c:pt idx="15">
                  <c:v>76</c:v>
                </c:pt>
                <c:pt idx="16">
                  <c:v>77</c:v>
                </c:pt>
                <c:pt idx="17">
                  <c:v>76</c:v>
                </c:pt>
                <c:pt idx="18">
                  <c:v>83</c:v>
                </c:pt>
              </c:numCache>
            </c:numRef>
          </c:val>
          <c:smooth val="0"/>
          <c:extLst>
            <c:ext xmlns:c16="http://schemas.microsoft.com/office/drawing/2014/chart" uri="{C3380CC4-5D6E-409C-BE32-E72D297353CC}">
              <c16:uniqueId val="{00000020-2C6A-4777-A46F-66CC31D93444}"/>
            </c:ext>
          </c:extLst>
        </c:ser>
        <c:dLbls>
          <c:showLegendKey val="0"/>
          <c:showVal val="0"/>
          <c:showCatName val="0"/>
          <c:showSerName val="0"/>
          <c:showPercent val="0"/>
          <c:showBubbleSize val="0"/>
        </c:dLbls>
        <c:marker val="1"/>
        <c:smooth val="0"/>
        <c:axId val="2116290728"/>
        <c:axId val="-2103202920"/>
      </c:lineChart>
      <c:catAx>
        <c:axId val="2116290728"/>
        <c:scaling>
          <c:orientation val="minMax"/>
        </c:scaling>
        <c:delete val="0"/>
        <c:axPos val="b"/>
        <c:numFmt formatCode="General" sourceLinked="1"/>
        <c:majorTickMark val="out"/>
        <c:minorTickMark val="none"/>
        <c:tickLblPos val="nextTo"/>
        <c:spPr>
          <a:noFill/>
          <a:ln w="6350" cap="flat" cmpd="sng" algn="ctr">
            <a:solidFill>
              <a:schemeClr val="tx1"/>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03202920"/>
        <c:crosses val="autoZero"/>
        <c:auto val="1"/>
        <c:lblAlgn val="ctr"/>
        <c:lblOffset val="100"/>
        <c:noMultiLvlLbl val="0"/>
      </c:catAx>
      <c:valAx>
        <c:axId val="-2103202920"/>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dirty="0"/>
                  <a:t>% SA IDRS participants</a:t>
                </a:r>
              </a:p>
            </c:rich>
          </c:tx>
          <c:layout>
            <c:manualLayout>
              <c:xMode val="edge"/>
              <c:yMode val="edge"/>
              <c:x val="1.8029594126821105E-2"/>
              <c:y val="7.8025962106495914E-2"/>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16290728"/>
        <c:crosses val="autoZero"/>
        <c:crossBetween val="between"/>
      </c:valAx>
      <c:spPr>
        <a:noFill/>
        <a:ln>
          <a:noFill/>
        </a:ln>
        <a:effectLst/>
      </c:spPr>
    </c:plotArea>
    <c:legend>
      <c:legendPos val="b"/>
      <c:layout>
        <c:manualLayout>
          <c:xMode val="edge"/>
          <c:yMode val="edge"/>
          <c:x val="0.20871353037392065"/>
          <c:y val="0.92188786438158044"/>
          <c:w val="0.58257284415535016"/>
          <c:h val="7.8112135618419537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baseline="0">
          <a:latin typeface="Arial" pitchFamily="34" charset="0"/>
          <a:cs typeface="Arial"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1498250218722654E-2"/>
          <c:y val="2.9808733559214037E-2"/>
          <c:w val="0.86288037567778397"/>
          <c:h val="0.73358914347877058"/>
        </c:manualLayout>
      </c:layout>
      <c:lineChart>
        <c:grouping val="standard"/>
        <c:varyColors val="0"/>
        <c:ser>
          <c:idx val="3"/>
          <c:order val="0"/>
          <c:tx>
            <c:strRef>
              <c:f>Sheet1!$B$1</c:f>
              <c:strCache>
                <c:ptCount val="1"/>
                <c:pt idx="0">
                  <c:v>Speed</c:v>
                </c:pt>
              </c:strCache>
            </c:strRef>
          </c:tx>
          <c:spPr>
            <a:ln w="25400" cap="rnd" cmpd="sng" algn="ctr">
              <a:solidFill>
                <a:schemeClr val="accent4"/>
              </a:solidFill>
              <a:prstDash val="solid"/>
              <a:round/>
            </a:ln>
            <a:effectLst>
              <a:outerShdw blurRad="50800" dist="38100" dir="2700000" algn="tl" rotWithShape="0">
                <a:prstClr val="black">
                  <a:alpha val="40000"/>
                </a:prstClr>
              </a:outerShdw>
            </a:effectLst>
          </c:spPr>
          <c:marker>
            <c:symbol val="circle"/>
            <c:size val="5"/>
            <c:spPr>
              <a:solidFill>
                <a:schemeClr val="accent4"/>
              </a:solidFill>
              <a:ln w="6350" cap="flat" cmpd="sng" algn="ctr">
                <a:solidFill>
                  <a:schemeClr val="accent4"/>
                </a:solidFill>
                <a:prstDash val="solid"/>
                <a:round/>
              </a:ln>
              <a:effectLst>
                <a:outerShdw blurRad="50800" dist="38100" dir="2700000" algn="tl" rotWithShape="0">
                  <a:prstClr val="black">
                    <a:alpha val="40000"/>
                  </a:prstClr>
                </a:outerShdw>
              </a:effectLst>
            </c:spPr>
          </c:marker>
          <c:dPt>
            <c:idx val="12"/>
            <c:marker>
              <c:spPr>
                <a:solidFill>
                  <a:schemeClr val="accent4"/>
                </a:solidFill>
                <a:ln w="25400" cap="flat" cmpd="sng" algn="ctr">
                  <a:solidFill>
                    <a:schemeClr val="accent4"/>
                  </a:solidFill>
                  <a:prstDash val="solid"/>
                  <a:round/>
                </a:ln>
                <a:effectLst>
                  <a:outerShdw blurRad="50800" dist="38100" dir="2700000" algn="tl" rotWithShape="0">
                    <a:prstClr val="black">
                      <a:alpha val="40000"/>
                    </a:prstClr>
                  </a:outerShdw>
                </a:effectLst>
              </c:spPr>
            </c:marker>
            <c:bubble3D val="0"/>
            <c:extLst>
              <c:ext xmlns:c16="http://schemas.microsoft.com/office/drawing/2014/chart" uri="{C3380CC4-5D6E-409C-BE32-E72D297353CC}">
                <c16:uniqueId val="{00000000-63AD-44EF-B56F-90861681ABD0}"/>
              </c:ext>
            </c:extLst>
          </c:dPt>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3AD-44EF-B56F-90861681ABD0}"/>
                </c:ext>
              </c:extLst>
            </c:dLbl>
            <c:dLbl>
              <c:idx val="17"/>
              <c:layout>
                <c:manualLayout>
                  <c:x val="5.3140096618357489E-4"/>
                  <c:y val="-7.3035255891771185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3AD-44EF-B56F-90861681ABD0}"/>
                </c:ext>
              </c:extLst>
            </c:dLbl>
            <c:dLbl>
              <c:idx val="18"/>
              <c:layout>
                <c:manualLayout>
                  <c:x val="-6.78743961352657E-3"/>
                  <c:y val="4.1858672686194483E-2"/>
                </c:manualLayout>
              </c:layout>
              <c:tx>
                <c:rich>
                  <a:bodyPr/>
                  <a:lstStyle/>
                  <a:p>
                    <a:fld id="{F7A169CC-D62D-4004-9ED6-5EE6FADF6F20}" type="VALUE">
                      <a:rPr lang="en-US" smtClean="0"/>
                      <a:pPr/>
                      <a:t>[VALUE]</a:t>
                    </a:fld>
                    <a:r>
                      <a:rPr lang="en-US" dirty="0"/>
                      <a:t>**</a:t>
                    </a:r>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F4F6-4040-9265-A6EE32D08E5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Sheet1!$B$2:$B$20</c:f>
              <c:numCache>
                <c:formatCode>General</c:formatCode>
                <c:ptCount val="19"/>
                <c:pt idx="0">
                  <c:v>15</c:v>
                </c:pt>
                <c:pt idx="1">
                  <c:v>52</c:v>
                </c:pt>
                <c:pt idx="2">
                  <c:v>6</c:v>
                </c:pt>
                <c:pt idx="3">
                  <c:v>8</c:v>
                </c:pt>
                <c:pt idx="4">
                  <c:v>5</c:v>
                </c:pt>
                <c:pt idx="5">
                  <c:v>12</c:v>
                </c:pt>
                <c:pt idx="6">
                  <c:v>5</c:v>
                </c:pt>
                <c:pt idx="7">
                  <c:v>17</c:v>
                </c:pt>
                <c:pt idx="8">
                  <c:v>15</c:v>
                </c:pt>
                <c:pt idx="9">
                  <c:v>30</c:v>
                </c:pt>
                <c:pt idx="10">
                  <c:v>7</c:v>
                </c:pt>
                <c:pt idx="11">
                  <c:v>24</c:v>
                </c:pt>
                <c:pt idx="12">
                  <c:v>13</c:v>
                </c:pt>
                <c:pt idx="13">
                  <c:v>48</c:v>
                </c:pt>
                <c:pt idx="14">
                  <c:v>12</c:v>
                </c:pt>
                <c:pt idx="15">
                  <c:v>12</c:v>
                </c:pt>
                <c:pt idx="16">
                  <c:v>5</c:v>
                </c:pt>
                <c:pt idx="17">
                  <c:v>6</c:v>
                </c:pt>
                <c:pt idx="18">
                  <c:v>72</c:v>
                </c:pt>
              </c:numCache>
            </c:numRef>
          </c:val>
          <c:smooth val="0"/>
          <c:extLst>
            <c:ext xmlns:c16="http://schemas.microsoft.com/office/drawing/2014/chart" uri="{C3380CC4-5D6E-409C-BE32-E72D297353CC}">
              <c16:uniqueId val="{00000003-63AD-44EF-B56F-90861681ABD0}"/>
            </c:ext>
          </c:extLst>
        </c:ser>
        <c:ser>
          <c:idx val="4"/>
          <c:order val="1"/>
          <c:tx>
            <c:strRef>
              <c:f>Sheet1!$C$1</c:f>
              <c:strCache>
                <c:ptCount val="1"/>
                <c:pt idx="0">
                  <c:v>Base</c:v>
                </c:pt>
              </c:strCache>
            </c:strRef>
          </c:tx>
          <c:spPr>
            <a:ln w="25400" cap="rnd" cmpd="sng" algn="ctr">
              <a:solidFill>
                <a:schemeClr val="accent5"/>
              </a:solidFill>
              <a:prstDash val="solid"/>
              <a:round/>
            </a:ln>
            <a:effectLst>
              <a:outerShdw blurRad="50800" dist="38100" dir="2700000" algn="tl" rotWithShape="0">
                <a:prstClr val="black">
                  <a:alpha val="40000"/>
                </a:prstClr>
              </a:outerShdw>
            </a:effectLst>
          </c:spPr>
          <c:marker>
            <c:symbol val="triangle"/>
            <c:size val="5"/>
            <c:spPr>
              <a:solidFill>
                <a:schemeClr val="accent5"/>
              </a:solidFill>
              <a:ln w="6350" cap="flat" cmpd="sng" algn="ctr">
                <a:solidFill>
                  <a:schemeClr val="accent5"/>
                </a:solidFill>
                <a:prstDash val="solid"/>
                <a:round/>
              </a:ln>
              <a:effectLst>
                <a:outerShdw blurRad="50800" dist="38100" dir="2700000" algn="tl" rotWithShape="0">
                  <a:prstClr val="black">
                    <a:alpha val="40000"/>
                  </a:prstClr>
                </a:outerShdw>
              </a:effectLst>
            </c:spPr>
          </c:marker>
          <c:dLbls>
            <c:dLbl>
              <c:idx val="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4F6-4040-9265-A6EE32D08E50}"/>
                </c:ext>
              </c:extLst>
            </c:dLbl>
            <c:dLbl>
              <c:idx val="1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4F6-4040-9265-A6EE32D08E50}"/>
                </c:ext>
              </c:extLst>
            </c:dLbl>
            <c:dLbl>
              <c:idx val="1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3AD-44EF-B56F-90861681ABD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Sheet1!$C$2:$C$20</c:f>
              <c:numCache>
                <c:formatCode>General</c:formatCode>
                <c:ptCount val="19"/>
                <c:pt idx="2">
                  <c:v>20</c:v>
                </c:pt>
                <c:pt idx="3">
                  <c:v>24</c:v>
                </c:pt>
                <c:pt idx="4">
                  <c:v>6</c:v>
                </c:pt>
                <c:pt idx="5">
                  <c:v>24</c:v>
                </c:pt>
                <c:pt idx="6">
                  <c:v>10</c:v>
                </c:pt>
                <c:pt idx="7">
                  <c:v>14</c:v>
                </c:pt>
                <c:pt idx="8">
                  <c:v>5</c:v>
                </c:pt>
                <c:pt idx="9">
                  <c:v>30</c:v>
                </c:pt>
                <c:pt idx="10">
                  <c:v>35</c:v>
                </c:pt>
                <c:pt idx="11">
                  <c:v>20</c:v>
                </c:pt>
                <c:pt idx="12">
                  <c:v>12</c:v>
                </c:pt>
                <c:pt idx="13">
                  <c:v>48</c:v>
                </c:pt>
                <c:pt idx="14">
                  <c:v>24</c:v>
                </c:pt>
                <c:pt idx="15">
                  <c:v>12</c:v>
                </c:pt>
                <c:pt idx="16">
                  <c:v>22</c:v>
                </c:pt>
                <c:pt idx="17">
                  <c:v>25</c:v>
                </c:pt>
                <c:pt idx="18">
                  <c:v>18</c:v>
                </c:pt>
              </c:numCache>
            </c:numRef>
          </c:val>
          <c:smooth val="0"/>
          <c:extLst>
            <c:ext xmlns:c16="http://schemas.microsoft.com/office/drawing/2014/chart" uri="{C3380CC4-5D6E-409C-BE32-E72D297353CC}">
              <c16:uniqueId val="{00000005-63AD-44EF-B56F-90861681ABD0}"/>
            </c:ext>
          </c:extLst>
        </c:ser>
        <c:ser>
          <c:idx val="7"/>
          <c:order val="2"/>
          <c:tx>
            <c:strRef>
              <c:f>Sheet1!$D$1</c:f>
              <c:strCache>
                <c:ptCount val="1"/>
                <c:pt idx="0">
                  <c:v>Crystal</c:v>
                </c:pt>
              </c:strCache>
            </c:strRef>
          </c:tx>
          <c:spPr>
            <a:ln w="25400" cap="rnd" cmpd="sng" algn="ctr">
              <a:solidFill>
                <a:schemeClr val="accent2">
                  <a:lumMod val="60000"/>
                </a:schemeClr>
              </a:solidFill>
              <a:prstDash val="solid"/>
              <a:round/>
            </a:ln>
            <a:effectLst>
              <a:outerShdw blurRad="50800" dist="38100" dir="2700000" algn="tl" rotWithShape="0">
                <a:prstClr val="black">
                  <a:alpha val="40000"/>
                </a:prstClr>
              </a:outerShdw>
            </a:effectLst>
          </c:spPr>
          <c:marker>
            <c:symbol val="square"/>
            <c:size val="5"/>
            <c:spPr>
              <a:solidFill>
                <a:schemeClr val="accent2">
                  <a:lumMod val="60000"/>
                </a:schemeClr>
              </a:solidFill>
              <a:ln w="25400" cap="flat" cmpd="sng" algn="ctr">
                <a:solidFill>
                  <a:schemeClr val="accent2">
                    <a:lumMod val="60000"/>
                  </a:schemeClr>
                </a:solidFill>
                <a:prstDash val="solid"/>
                <a:round/>
              </a:ln>
              <a:effectLst>
                <a:outerShdw blurRad="50800" dist="38100" dir="2700000" algn="tl" rotWithShape="0">
                  <a:prstClr val="black">
                    <a:alpha val="40000"/>
                  </a:prstClr>
                </a:outerShdw>
              </a:effectLst>
            </c:spPr>
          </c:marker>
          <c:dLbls>
            <c:dLbl>
              <c:idx val="2"/>
              <c:layout>
                <c:manualLayout>
                  <c:x val="-1.0869565217391304E-2"/>
                  <c:y val="2.827219070149155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3AD-44EF-B56F-90861681ABD0}"/>
                </c:ext>
              </c:extLst>
            </c:dLbl>
            <c:dLbl>
              <c:idx val="17"/>
              <c:layout>
                <c:manualLayout>
                  <c:x val="-1.570048309178744E-2"/>
                  <c:y val="3.14135452238796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690-4FD6-BE46-6AD941B16DC2}"/>
                </c:ext>
              </c:extLst>
            </c:dLbl>
            <c:dLbl>
              <c:idx val="18"/>
              <c:layout>
                <c:manualLayout>
                  <c:x val="4.8309178743959581E-3"/>
                  <c:y val="-2.8272190701491645E-2"/>
                </c:manualLayout>
              </c:layout>
              <c:tx>
                <c:rich>
                  <a:bodyPr/>
                  <a:lstStyle/>
                  <a:p>
                    <a:fld id="{36138C0E-8DB2-4288-B5D3-B607C9DF7E1A}" type="VALUE">
                      <a:rPr lang="en-US" smtClean="0"/>
                      <a:pPr/>
                      <a:t>[VALUE]</a:t>
                    </a:fld>
                    <a:endParaRPr lang="en-AU"/>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4F6-4040-9265-A6EE32D08E5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Sheet1!$D$2:$D$20</c:f>
              <c:numCache>
                <c:formatCode>General</c:formatCode>
                <c:ptCount val="19"/>
                <c:pt idx="2">
                  <c:v>15</c:v>
                </c:pt>
                <c:pt idx="3">
                  <c:v>14</c:v>
                </c:pt>
                <c:pt idx="4">
                  <c:v>6</c:v>
                </c:pt>
                <c:pt idx="5">
                  <c:v>12</c:v>
                </c:pt>
                <c:pt idx="6">
                  <c:v>6</c:v>
                </c:pt>
                <c:pt idx="7">
                  <c:v>12</c:v>
                </c:pt>
                <c:pt idx="8">
                  <c:v>9</c:v>
                </c:pt>
                <c:pt idx="9">
                  <c:v>10</c:v>
                </c:pt>
                <c:pt idx="10">
                  <c:v>9</c:v>
                </c:pt>
                <c:pt idx="11">
                  <c:v>15</c:v>
                </c:pt>
                <c:pt idx="12">
                  <c:v>11</c:v>
                </c:pt>
                <c:pt idx="13">
                  <c:v>12</c:v>
                </c:pt>
                <c:pt idx="14">
                  <c:v>24</c:v>
                </c:pt>
                <c:pt idx="15">
                  <c:v>45</c:v>
                </c:pt>
                <c:pt idx="16">
                  <c:v>72</c:v>
                </c:pt>
                <c:pt idx="17">
                  <c:v>72</c:v>
                </c:pt>
                <c:pt idx="18">
                  <c:v>72</c:v>
                </c:pt>
              </c:numCache>
            </c:numRef>
          </c:val>
          <c:smooth val="0"/>
          <c:extLst>
            <c:ext xmlns:c16="http://schemas.microsoft.com/office/drawing/2014/chart" uri="{C3380CC4-5D6E-409C-BE32-E72D297353CC}">
              <c16:uniqueId val="{00000015-63AD-44EF-B56F-90861681ABD0}"/>
            </c:ext>
          </c:extLst>
        </c:ser>
        <c:ser>
          <c:idx val="0"/>
          <c:order val="3"/>
          <c:tx>
            <c:strRef>
              <c:f>Sheet1!$E$1</c:f>
              <c:strCache>
                <c:ptCount val="1"/>
                <c:pt idx="0">
                  <c:v>Any Methamphetamine</c:v>
                </c:pt>
              </c:strCache>
            </c:strRef>
          </c:tx>
          <c:spPr>
            <a:ln w="25400" cap="rnd" cmpd="sng" algn="ctr">
              <a:solidFill>
                <a:schemeClr val="accent1"/>
              </a:solidFill>
              <a:prstDash val="solid"/>
              <a:round/>
            </a:ln>
            <a:effectLst>
              <a:outerShdw blurRad="50800" dist="38100" dir="2700000" algn="tl" rotWithShape="0">
                <a:prstClr val="black">
                  <a:alpha val="40000"/>
                </a:prstClr>
              </a:outerShdw>
            </a:effectLst>
          </c:spPr>
          <c:marker>
            <c:symbol val="diamond"/>
            <c:size val="5"/>
            <c:spPr>
              <a:solidFill>
                <a:schemeClr val="accent1"/>
              </a:solidFill>
              <a:ln w="25400" cap="flat" cmpd="sng" algn="ctr">
                <a:solidFill>
                  <a:schemeClr val="accent1"/>
                </a:solidFill>
                <a:prstDash val="solid"/>
                <a:round/>
              </a:ln>
              <a:effectLst>
                <a:outerShdw blurRad="50800" dist="38100" dir="2700000" algn="tl" rotWithShape="0">
                  <a:prstClr val="black">
                    <a:alpha val="40000"/>
                  </a:prstClr>
                </a:outerShdw>
              </a:effectLst>
            </c:spPr>
          </c:marker>
          <c:dLbls>
            <c:dLbl>
              <c:idx val="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63AD-44EF-B56F-90861681ABD0}"/>
                </c:ext>
              </c:extLst>
            </c:dLbl>
            <c:dLbl>
              <c:idx val="1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63AD-44EF-B56F-90861681ABD0}"/>
                </c:ext>
              </c:extLst>
            </c:dLbl>
            <c:dLbl>
              <c:idx val="1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63AD-44EF-B56F-90861681ABD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Arial" pitchFamily="34" charset="0"/>
                    <a:ea typeface="+mn-ea"/>
                    <a:cs typeface="Arial" pitchFamily="34" charset="0"/>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numRef>
              <c:f>Sheet1!$A$2:$A$20</c:f>
              <c:numCache>
                <c:formatCode>General</c:formatCode>
                <c:ptCount val="19"/>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numCache>
            </c:numRef>
          </c:cat>
          <c:val>
            <c:numRef>
              <c:f>Sheet1!$E$2:$E$20</c:f>
              <c:numCache>
                <c:formatCode>General</c:formatCode>
                <c:ptCount val="19"/>
                <c:pt idx="2">
                  <c:v>36</c:v>
                </c:pt>
                <c:pt idx="3">
                  <c:v>48</c:v>
                </c:pt>
                <c:pt idx="4">
                  <c:v>24</c:v>
                </c:pt>
                <c:pt idx="5">
                  <c:v>30</c:v>
                </c:pt>
                <c:pt idx="6">
                  <c:v>12</c:v>
                </c:pt>
                <c:pt idx="7">
                  <c:v>31</c:v>
                </c:pt>
                <c:pt idx="8">
                  <c:v>15</c:v>
                </c:pt>
                <c:pt idx="9">
                  <c:v>42</c:v>
                </c:pt>
                <c:pt idx="10">
                  <c:v>25</c:v>
                </c:pt>
                <c:pt idx="11">
                  <c:v>40</c:v>
                </c:pt>
                <c:pt idx="12">
                  <c:v>27</c:v>
                </c:pt>
                <c:pt idx="13">
                  <c:v>72</c:v>
                </c:pt>
                <c:pt idx="14">
                  <c:v>48</c:v>
                </c:pt>
                <c:pt idx="15">
                  <c:v>48</c:v>
                </c:pt>
                <c:pt idx="16">
                  <c:v>80</c:v>
                </c:pt>
                <c:pt idx="17">
                  <c:v>81</c:v>
                </c:pt>
                <c:pt idx="18">
                  <c:v>90</c:v>
                </c:pt>
              </c:numCache>
            </c:numRef>
          </c:val>
          <c:smooth val="0"/>
          <c:extLst>
            <c:ext xmlns:c16="http://schemas.microsoft.com/office/drawing/2014/chart" uri="{C3380CC4-5D6E-409C-BE32-E72D297353CC}">
              <c16:uniqueId val="{00000027-63AD-44EF-B56F-90861681ABD0}"/>
            </c:ext>
          </c:extLst>
        </c:ser>
        <c:dLbls>
          <c:showLegendKey val="0"/>
          <c:showVal val="0"/>
          <c:showCatName val="0"/>
          <c:showSerName val="0"/>
          <c:showPercent val="0"/>
          <c:showBubbleSize val="0"/>
        </c:dLbls>
        <c:marker val="1"/>
        <c:smooth val="0"/>
        <c:axId val="2116290728"/>
        <c:axId val="-2103202920"/>
      </c:lineChart>
      <c:catAx>
        <c:axId val="2116290728"/>
        <c:scaling>
          <c:orientation val="minMax"/>
        </c:scaling>
        <c:delete val="0"/>
        <c:axPos val="b"/>
        <c:numFmt formatCode="General" sourceLinked="1"/>
        <c:majorTickMark val="out"/>
        <c:minorTickMark val="none"/>
        <c:tickLblPos val="nextTo"/>
        <c:spPr>
          <a:noFill/>
          <a:ln w="6350" cap="flat" cmpd="sng" algn="ctr">
            <a:solidFill>
              <a:schemeClr val="tx1"/>
            </a:solidFill>
            <a:prstDash val="solid"/>
            <a:round/>
          </a:ln>
          <a:effectLst/>
        </c:spPr>
        <c:txPr>
          <a:bodyPr rot="-2700000" spcFirstLastPara="1" vertOverflow="ellipsis"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03202920"/>
        <c:crosses val="autoZero"/>
        <c:auto val="1"/>
        <c:lblAlgn val="ctr"/>
        <c:lblOffset val="100"/>
        <c:noMultiLvlLbl val="0"/>
      </c:catAx>
      <c:valAx>
        <c:axId val="-2103202920"/>
        <c:scaling>
          <c:orientation val="minMax"/>
          <c:max val="100"/>
        </c:scaling>
        <c:delete val="0"/>
        <c:axPos val="l"/>
        <c:title>
          <c:tx>
            <c:rich>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r>
                  <a:rPr lang="en-AU"/>
                  <a:t>Median days</a:t>
                </a:r>
              </a:p>
            </c:rich>
          </c:tx>
          <c:layout>
            <c:manualLayout>
              <c:xMode val="edge"/>
              <c:yMode val="edge"/>
              <c:x val="1.44063709487838E-2"/>
              <c:y val="0.27580981290342199"/>
            </c:manualLayout>
          </c:layout>
          <c:overlay val="0"/>
          <c:spPr>
            <a:noFill/>
            <a:ln>
              <a:noFill/>
            </a:ln>
            <a:effectLst/>
          </c:spPr>
          <c:txPr>
            <a:bodyPr rot="-5400000" spcFirstLastPara="1" vertOverflow="ellipsis" vert="horz" wrap="square" anchor="ctr" anchorCtr="1"/>
            <a:lstStyle/>
            <a:p>
              <a:pPr>
                <a:defRPr sz="1600" b="1" i="0" u="none" strike="noStrike" kern="1200" baseline="0">
                  <a:solidFill>
                    <a:schemeClr val="tx1"/>
                  </a:solidFill>
                  <a:latin typeface="Arial" pitchFamily="34" charset="0"/>
                  <a:ea typeface="+mn-ea"/>
                  <a:cs typeface="Arial" pitchFamily="34" charset="0"/>
                </a:defRPr>
              </a:pPr>
              <a:endParaRPr lang="en-US"/>
            </a:p>
          </c:txPr>
        </c:title>
        <c:numFmt formatCode="General" sourceLinked="1"/>
        <c:majorTickMark val="out"/>
        <c:minorTickMark val="none"/>
        <c:tickLblPos val="nextTo"/>
        <c:spPr>
          <a:noFill/>
          <a:ln w="6350" cap="flat" cmpd="sng" algn="ctr">
            <a:solidFill>
              <a:schemeClr val="tx1"/>
            </a:solidFill>
            <a:prstDash val="solid"/>
            <a:round/>
          </a:ln>
          <a:effectLst/>
        </c:spPr>
        <c:txPr>
          <a:bodyPr rot="-6000000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crossAx val="2116290728"/>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Arial" pitchFamily="34" charset="0"/>
              <a:ea typeface="+mn-ea"/>
              <a:cs typeface="Arial" pitchFamily="34" charset="0"/>
            </a:defRPr>
          </a:pPr>
          <a:endParaRPr lang="en-US"/>
        </a:p>
      </c:txPr>
    </c:legend>
    <c:plotVisOnly val="1"/>
    <c:dispBlanksAs val="gap"/>
    <c:showDLblsOverMax val="0"/>
  </c:chart>
  <c:spPr>
    <a:solidFill>
      <a:schemeClr val="bg1"/>
    </a:solidFill>
    <a:ln w="6350" cap="flat" cmpd="sng" algn="ctr">
      <a:noFill/>
      <a:prstDash val="solid"/>
      <a:round/>
    </a:ln>
    <a:effectLst/>
  </c:spPr>
  <c:txPr>
    <a:bodyPr/>
    <a:lstStyle/>
    <a:p>
      <a:pPr>
        <a:defRPr sz="1600" baseline="0">
          <a:latin typeface="Arial" pitchFamily="34" charset="0"/>
          <a:cs typeface="Arial"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8.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9.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0.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8.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9.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0.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9.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DC45214-CDD5-4364-B81E-0D13B8F7656A}"/>
              </a:ext>
            </a:extLst>
          </p:cNvPr>
          <p:cNvSpPr/>
          <p:nvPr userDrawn="1"/>
        </p:nvSpPr>
        <p:spPr>
          <a:xfrm>
            <a:off x="0" y="4310743"/>
            <a:ext cx="12192000" cy="109401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3" name="Straight Connector 22">
            <a:extLst>
              <a:ext uri="{FF2B5EF4-FFF2-40B4-BE49-F238E27FC236}">
                <a16:creationId xmlns:a16="http://schemas.microsoft.com/office/drawing/2014/main" id="{7FA54AE3-8B1A-41C1-BF6E-99A04E937919}"/>
              </a:ext>
            </a:extLst>
          </p:cNvPr>
          <p:cNvCxnSpPr>
            <a:cxnSpLocks/>
          </p:cNvCxnSpPr>
          <p:nvPr userDrawn="1"/>
        </p:nvCxnSpPr>
        <p:spPr>
          <a:xfrm>
            <a:off x="3858016" y="-237995"/>
            <a:ext cx="0" cy="2785252"/>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4183DE5-1525-4F2A-83C9-1DAEA89F8B7F}"/>
              </a:ext>
            </a:extLst>
          </p:cNvPr>
          <p:cNvCxnSpPr>
            <a:cxnSpLocks/>
          </p:cNvCxnSpPr>
          <p:nvPr userDrawn="1"/>
        </p:nvCxnSpPr>
        <p:spPr>
          <a:xfrm>
            <a:off x="-100179" y="4353018"/>
            <a:ext cx="10832709" cy="0"/>
          </a:xfrm>
          <a:prstGeom prst="line">
            <a:avLst/>
          </a:prstGeom>
          <a:ln w="11430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749B3247-EB1F-4504-AED9-A51444168D85}"/>
              </a:ext>
            </a:extLst>
          </p:cNvPr>
          <p:cNvSpPr/>
          <p:nvPr userDrawn="1"/>
        </p:nvSpPr>
        <p:spPr>
          <a:xfrm>
            <a:off x="494841" y="4614855"/>
            <a:ext cx="6271719" cy="286232"/>
          </a:xfrm>
          <a:prstGeom prst="rect">
            <a:avLst/>
          </a:prstGeom>
        </p:spPr>
        <p:txBody>
          <a:bodyPr wrap="square">
            <a:spAutoFit/>
          </a:bodyPr>
          <a:lstStyle/>
          <a:p>
            <a:pPr eaLnBrk="1" hangingPunct="1">
              <a:lnSpc>
                <a:spcPct val="90000"/>
              </a:lnSpc>
              <a:buFont typeface="Times" pitchFamily="18" charset="0"/>
              <a:buNone/>
            </a:pPr>
            <a:r>
              <a:rPr lang="en-US" sz="1400" dirty="0">
                <a:solidFill>
                  <a:schemeClr val="tx1">
                    <a:lumMod val="65000"/>
                    <a:lumOff val="35000"/>
                  </a:schemeClr>
                </a:solidFill>
              </a:rPr>
              <a:t>Funded by the Australian Government under the Drug and Alcohol Program</a:t>
            </a:r>
          </a:p>
        </p:txBody>
      </p:sp>
      <p:pic>
        <p:nvPicPr>
          <p:cNvPr id="9" name="Picture 8">
            <a:extLst>
              <a:ext uri="{FF2B5EF4-FFF2-40B4-BE49-F238E27FC236}">
                <a16:creationId xmlns:a16="http://schemas.microsoft.com/office/drawing/2014/main" id="{0300DF58-F9EF-4CB0-BDBD-E04756A006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00" y="559282"/>
            <a:ext cx="5315712" cy="2509543"/>
          </a:xfrm>
          <a:prstGeom prst="rect">
            <a:avLst/>
          </a:prstGeom>
        </p:spPr>
      </p:pic>
    </p:spTree>
    <p:extLst>
      <p:ext uri="{BB962C8B-B14F-4D97-AF65-F5344CB8AC3E}">
        <p14:creationId xmlns:p14="http://schemas.microsoft.com/office/powerpoint/2010/main" val="612985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710DCED-A14B-4D9D-B2F1-85EA11C18CDF}"/>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5" name="Picture 4" descr="A picture containing object&#10;&#10;Description generated with high confidence">
            <a:extLst>
              <a:ext uri="{FF2B5EF4-FFF2-40B4-BE49-F238E27FC236}">
                <a16:creationId xmlns:a16="http://schemas.microsoft.com/office/drawing/2014/main" id="{78290F5A-703B-4B36-B990-5D109491C33D}"/>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spTree>
    <p:extLst>
      <p:ext uri="{BB962C8B-B14F-4D97-AF65-F5344CB8AC3E}">
        <p14:creationId xmlns:p14="http://schemas.microsoft.com/office/powerpoint/2010/main" val="1177733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B67B-928F-4AD2-8E7F-5A466A81CD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835AC0E2-C00C-4801-82B0-344DCEEA0C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D7851B1E-6061-48ED-94A8-9EF004D9BC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id="{A4F3F467-CBE2-40F0-9AE5-3C64E3CFDE37}"/>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9" name="Picture 8" descr="A picture containing object&#10;&#10;Description generated with high confidence">
            <a:extLst>
              <a:ext uri="{FF2B5EF4-FFF2-40B4-BE49-F238E27FC236}">
                <a16:creationId xmlns:a16="http://schemas.microsoft.com/office/drawing/2014/main" id="{19FD7175-8B4B-44C4-AB93-D8F65D5FF188}"/>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54EB806D-BFA5-468D-9493-8E021F402312}"/>
              </a:ext>
            </a:extLst>
          </p:cNvPr>
          <p:cNvCxnSpPr>
            <a:cxnSpLocks/>
          </p:cNvCxnSpPr>
          <p:nvPr userDrawn="1"/>
        </p:nvCxnSpPr>
        <p:spPr>
          <a:xfrm>
            <a:off x="0" y="2049796"/>
            <a:ext cx="4772025" cy="7604"/>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83166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4D677-D93C-4B07-80C1-9B0B7F5A91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3626430F-4D50-41A6-9086-CE1DBED924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3C5B1865-932F-4135-AC9F-C6C4B8A9FE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a:extLst>
              <a:ext uri="{FF2B5EF4-FFF2-40B4-BE49-F238E27FC236}">
                <a16:creationId xmlns:a16="http://schemas.microsoft.com/office/drawing/2014/main" id="{4A5308FB-C4AA-42AF-A31A-B5FA59D51B36}"/>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9" name="Picture 8" descr="A picture containing object&#10;&#10;Description generated with high confidence">
            <a:extLst>
              <a:ext uri="{FF2B5EF4-FFF2-40B4-BE49-F238E27FC236}">
                <a16:creationId xmlns:a16="http://schemas.microsoft.com/office/drawing/2014/main" id="{9C7470A7-FCD9-40F0-A4FF-6FBEC8A297DD}"/>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B8E4FC64-E619-4F69-B0ED-30983B2D7C17}"/>
              </a:ext>
            </a:extLst>
          </p:cNvPr>
          <p:cNvCxnSpPr>
            <a:cxnSpLocks/>
          </p:cNvCxnSpPr>
          <p:nvPr userDrawn="1"/>
        </p:nvCxnSpPr>
        <p:spPr>
          <a:xfrm>
            <a:off x="0" y="2049796"/>
            <a:ext cx="4772025" cy="7604"/>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63777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FE1AD-8693-4D59-81CE-A9C76E872C5C}"/>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A237C2D3-1FF3-49E3-BAEE-AE7BD8BC70D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Slide Number Placeholder 5">
            <a:extLst>
              <a:ext uri="{FF2B5EF4-FFF2-40B4-BE49-F238E27FC236}">
                <a16:creationId xmlns:a16="http://schemas.microsoft.com/office/drawing/2014/main" id="{28D48EE4-BF94-448E-BBF0-4DF7792C1AFC}"/>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8" name="Picture 7" descr="A picture containing object&#10;&#10;Description generated with high confidence">
            <a:extLst>
              <a:ext uri="{FF2B5EF4-FFF2-40B4-BE49-F238E27FC236}">
                <a16:creationId xmlns:a16="http://schemas.microsoft.com/office/drawing/2014/main" id="{C1A4E784-0C06-4E2E-A578-8AEFA2833476}"/>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9" name="Straight Connector 8">
            <a:extLst>
              <a:ext uri="{FF2B5EF4-FFF2-40B4-BE49-F238E27FC236}">
                <a16:creationId xmlns:a16="http://schemas.microsoft.com/office/drawing/2014/main" id="{CD1CB4F5-363B-4E7C-86B1-697B58AF5CFE}"/>
              </a:ext>
            </a:extLst>
          </p:cNvPr>
          <p:cNvCxnSpPr>
            <a:cxnSpLocks/>
          </p:cNvCxnSpPr>
          <p:nvPr userDrawn="1"/>
        </p:nvCxnSpPr>
        <p:spPr>
          <a:xfrm>
            <a:off x="0" y="1681962"/>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69778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680DCA-815C-4630-9C03-1905167763C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76462F1A-14D0-4EF9-908D-DF08B2889AF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Slide Number Placeholder 5">
            <a:extLst>
              <a:ext uri="{FF2B5EF4-FFF2-40B4-BE49-F238E27FC236}">
                <a16:creationId xmlns:a16="http://schemas.microsoft.com/office/drawing/2014/main" id="{923B7BD9-4F36-4DAC-A7BB-920FDD96BBED}"/>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8" name="Picture 7" descr="A picture containing object&#10;&#10;Description generated with high confidence">
            <a:extLst>
              <a:ext uri="{FF2B5EF4-FFF2-40B4-BE49-F238E27FC236}">
                <a16:creationId xmlns:a16="http://schemas.microsoft.com/office/drawing/2014/main" id="{5EE405CA-F80E-4C16-91B0-713CA98CCB19}"/>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spTree>
    <p:extLst>
      <p:ext uri="{BB962C8B-B14F-4D97-AF65-F5344CB8AC3E}">
        <p14:creationId xmlns:p14="http://schemas.microsoft.com/office/powerpoint/2010/main" val="3365748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C52126D-F4F1-473C-848E-325F40908D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429" t="16248" r="65334" b="41965"/>
          <a:stretch/>
        </p:blipFill>
        <p:spPr>
          <a:xfrm>
            <a:off x="-4738624" y="0"/>
            <a:ext cx="9477248" cy="6864355"/>
          </a:xfrm>
          <a:prstGeom prst="rect">
            <a:avLst/>
          </a:prstGeom>
        </p:spPr>
      </p:pic>
    </p:spTree>
    <p:extLst>
      <p:ext uri="{BB962C8B-B14F-4D97-AF65-F5344CB8AC3E}">
        <p14:creationId xmlns:p14="http://schemas.microsoft.com/office/powerpoint/2010/main" val="1875948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2604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7695B5-F742-446E-A5EE-6FB410A61A4D}"/>
              </a:ext>
            </a:extLst>
          </p:cNvPr>
          <p:cNvSpPr>
            <a:spLocks noGrp="1"/>
          </p:cNvSpPr>
          <p:nvPr>
            <p:ph type="body" idx="1"/>
          </p:nvPr>
        </p:nvSpPr>
        <p:spPr>
          <a:xfrm>
            <a:off x="831850" y="1339635"/>
            <a:ext cx="10515600" cy="4750015"/>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Title 6">
            <a:extLst>
              <a:ext uri="{FF2B5EF4-FFF2-40B4-BE49-F238E27FC236}">
                <a16:creationId xmlns:a16="http://schemas.microsoft.com/office/drawing/2014/main" id="{91D848D8-D8DC-406B-AEF9-7DF80A83B126}"/>
              </a:ext>
            </a:extLst>
          </p:cNvPr>
          <p:cNvSpPr>
            <a:spLocks noGrp="1"/>
          </p:cNvSpPr>
          <p:nvPr>
            <p:ph type="title"/>
          </p:nvPr>
        </p:nvSpPr>
        <p:spPr>
          <a:xfrm>
            <a:off x="838200" y="365126"/>
            <a:ext cx="10515600" cy="874952"/>
          </a:xfrm>
        </p:spPr>
        <p:txBody>
          <a:bodyPr/>
          <a:lstStyle/>
          <a:p>
            <a:r>
              <a:rPr lang="en-US" dirty="0"/>
              <a:t>Click to edit Master title style</a:t>
            </a:r>
            <a:endParaRPr lang="en-AU" dirty="0"/>
          </a:p>
        </p:txBody>
      </p:sp>
      <p:sp>
        <p:nvSpPr>
          <p:cNvPr id="26" name="Slide Number Placeholder 25">
            <a:extLst>
              <a:ext uri="{FF2B5EF4-FFF2-40B4-BE49-F238E27FC236}">
                <a16:creationId xmlns:a16="http://schemas.microsoft.com/office/drawing/2014/main" id="{A93A6962-E847-4906-BD06-AECF82E507EB}"/>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4" name="Picture 3" descr="A picture containing object&#10;&#10;Description generated with high confidence">
            <a:extLst>
              <a:ext uri="{FF2B5EF4-FFF2-40B4-BE49-F238E27FC236}">
                <a16:creationId xmlns:a16="http://schemas.microsoft.com/office/drawing/2014/main" id="{D2E037A3-15D9-41C5-9654-4B68CD3ADC35}"/>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74669CA6-1E50-4D47-8437-F34ACE8DD405}"/>
              </a:ext>
            </a:extLst>
          </p:cNvPr>
          <p:cNvCxnSpPr>
            <a:cxnSpLocks/>
          </p:cNvCxnSpPr>
          <p:nvPr userDrawn="1"/>
        </p:nvCxnSpPr>
        <p:spPr>
          <a:xfrm>
            <a:off x="0" y="1249696"/>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02728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Section Header">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7695B5-F742-446E-A5EE-6FB410A61A4D}"/>
              </a:ext>
            </a:extLst>
          </p:cNvPr>
          <p:cNvSpPr>
            <a:spLocks noGrp="1"/>
          </p:cNvSpPr>
          <p:nvPr>
            <p:ph type="body" idx="1"/>
          </p:nvPr>
        </p:nvSpPr>
        <p:spPr>
          <a:xfrm>
            <a:off x="831850" y="1816276"/>
            <a:ext cx="10515600" cy="4273374"/>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7" name="Title 6">
            <a:extLst>
              <a:ext uri="{FF2B5EF4-FFF2-40B4-BE49-F238E27FC236}">
                <a16:creationId xmlns:a16="http://schemas.microsoft.com/office/drawing/2014/main" id="{91D848D8-D8DC-406B-AEF9-7DF80A83B126}"/>
              </a:ext>
            </a:extLst>
          </p:cNvPr>
          <p:cNvSpPr>
            <a:spLocks noGrp="1"/>
          </p:cNvSpPr>
          <p:nvPr>
            <p:ph type="title"/>
          </p:nvPr>
        </p:nvSpPr>
        <p:spPr>
          <a:xfrm>
            <a:off x="838200" y="365125"/>
            <a:ext cx="10515600" cy="1275455"/>
          </a:xfrm>
        </p:spPr>
        <p:txBody>
          <a:bodyPr/>
          <a:lstStyle/>
          <a:p>
            <a:r>
              <a:rPr lang="en-US" dirty="0"/>
              <a:t>Click to edit Master title style</a:t>
            </a:r>
            <a:endParaRPr lang="en-AU" dirty="0"/>
          </a:p>
        </p:txBody>
      </p:sp>
      <p:sp>
        <p:nvSpPr>
          <p:cNvPr id="26" name="Slide Number Placeholder 25">
            <a:extLst>
              <a:ext uri="{FF2B5EF4-FFF2-40B4-BE49-F238E27FC236}">
                <a16:creationId xmlns:a16="http://schemas.microsoft.com/office/drawing/2014/main" id="{A93A6962-E847-4906-BD06-AECF82E507EB}"/>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8" name="Picture 7" descr="A picture containing object&#10;&#10;Description generated with high confidence">
            <a:extLst>
              <a:ext uri="{FF2B5EF4-FFF2-40B4-BE49-F238E27FC236}">
                <a16:creationId xmlns:a16="http://schemas.microsoft.com/office/drawing/2014/main" id="{439FB86A-5D30-4612-9E1A-CE1ED2CDF102}"/>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9" name="Straight Connector 8">
            <a:extLst>
              <a:ext uri="{FF2B5EF4-FFF2-40B4-BE49-F238E27FC236}">
                <a16:creationId xmlns:a16="http://schemas.microsoft.com/office/drawing/2014/main" id="{B2193FEE-3EB6-474E-875F-935EAE9C3F40}"/>
              </a:ext>
            </a:extLst>
          </p:cNvPr>
          <p:cNvCxnSpPr>
            <a:cxnSpLocks/>
          </p:cNvCxnSpPr>
          <p:nvPr userDrawn="1"/>
        </p:nvCxnSpPr>
        <p:spPr>
          <a:xfrm>
            <a:off x="0" y="1681962"/>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8905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3E240-C32A-4547-9FC5-755138431A11}"/>
              </a:ext>
            </a:extLst>
          </p:cNvPr>
          <p:cNvSpPr>
            <a:spLocks noGrp="1"/>
          </p:cNvSpPr>
          <p:nvPr>
            <p:ph type="title"/>
          </p:nvPr>
        </p:nvSpPr>
        <p:spPr>
          <a:xfrm>
            <a:off x="838200" y="365126"/>
            <a:ext cx="10515600" cy="918242"/>
          </a:xfrm>
        </p:spPr>
        <p:txBody>
          <a:body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C1603422-F95D-421C-9744-1534AD4CB65E}"/>
              </a:ext>
            </a:extLst>
          </p:cNvPr>
          <p:cNvSpPr>
            <a:spLocks noGrp="1"/>
          </p:cNvSpPr>
          <p:nvPr>
            <p:ph sz="half" idx="1"/>
          </p:nvPr>
        </p:nvSpPr>
        <p:spPr>
          <a:xfrm>
            <a:off x="838200" y="1459833"/>
            <a:ext cx="5181600" cy="471713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Content Placeholder 3">
            <a:extLst>
              <a:ext uri="{FF2B5EF4-FFF2-40B4-BE49-F238E27FC236}">
                <a16:creationId xmlns:a16="http://schemas.microsoft.com/office/drawing/2014/main" id="{72048081-8248-4CE4-9A56-6296FF09D2C3}"/>
              </a:ext>
            </a:extLst>
          </p:cNvPr>
          <p:cNvSpPr>
            <a:spLocks noGrp="1"/>
          </p:cNvSpPr>
          <p:nvPr>
            <p:ph sz="half" idx="2"/>
          </p:nvPr>
        </p:nvSpPr>
        <p:spPr>
          <a:xfrm>
            <a:off x="6172200" y="1459833"/>
            <a:ext cx="5181600" cy="471713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7" name="Slide Number Placeholder 6">
            <a:extLst>
              <a:ext uri="{FF2B5EF4-FFF2-40B4-BE49-F238E27FC236}">
                <a16:creationId xmlns:a16="http://schemas.microsoft.com/office/drawing/2014/main" id="{043A14B9-9F56-4AD5-8FB5-6DA9375A7FC0}"/>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9" name="Picture 8" descr="A picture containing object&#10;&#10;Description generated with high confidence">
            <a:extLst>
              <a:ext uri="{FF2B5EF4-FFF2-40B4-BE49-F238E27FC236}">
                <a16:creationId xmlns:a16="http://schemas.microsoft.com/office/drawing/2014/main" id="{B0D7BBCC-A504-4613-B71F-BD58DD69486A}"/>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0" name="Straight Connector 9">
            <a:extLst>
              <a:ext uri="{FF2B5EF4-FFF2-40B4-BE49-F238E27FC236}">
                <a16:creationId xmlns:a16="http://schemas.microsoft.com/office/drawing/2014/main" id="{B019B4A1-9C73-4A65-945A-8244A7B68FDB}"/>
              </a:ext>
            </a:extLst>
          </p:cNvPr>
          <p:cNvCxnSpPr>
            <a:cxnSpLocks/>
          </p:cNvCxnSpPr>
          <p:nvPr userDrawn="1"/>
        </p:nvCxnSpPr>
        <p:spPr>
          <a:xfrm>
            <a:off x="0" y="1324750"/>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3007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9AF13-24CC-4A1F-934E-B635D0A7FCEA}"/>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EB5A6C5-71ED-4C2E-8ED0-27F2EA3BCA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126A8A1-8503-4169-8B2F-9EC42EFD54C0}"/>
              </a:ext>
            </a:extLst>
          </p:cNvPr>
          <p:cNvSpPr>
            <a:spLocks noGrp="1"/>
          </p:cNvSpPr>
          <p:nvPr>
            <p:ph sz="half" idx="2"/>
          </p:nvPr>
        </p:nvSpPr>
        <p:spPr>
          <a:xfrm>
            <a:off x="839788"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Text Placeholder 4">
            <a:extLst>
              <a:ext uri="{FF2B5EF4-FFF2-40B4-BE49-F238E27FC236}">
                <a16:creationId xmlns:a16="http://schemas.microsoft.com/office/drawing/2014/main" id="{D920716D-3DFF-49FD-84B3-859FE0EE51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AEB6B97-8442-4978-8AA3-767D9C2FA6C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Slide Number Placeholder 8">
            <a:extLst>
              <a:ext uri="{FF2B5EF4-FFF2-40B4-BE49-F238E27FC236}">
                <a16:creationId xmlns:a16="http://schemas.microsoft.com/office/drawing/2014/main" id="{65A4239D-A060-471D-A9F2-186EAD3EE3A2}"/>
              </a:ext>
            </a:extLst>
          </p:cNvPr>
          <p:cNvSpPr>
            <a:spLocks noGrp="1"/>
          </p:cNvSpPr>
          <p:nvPr>
            <p:ph type="sldNum" sz="quarter" idx="12"/>
          </p:nvPr>
        </p:nvSpPr>
        <p:spPr/>
        <p:txBody>
          <a:bodyPr/>
          <a:lstStyle/>
          <a:p>
            <a:fld id="{CF634D4E-71F9-419F-BCBC-F2DBA0F81E58}" type="slidenum">
              <a:rPr lang="en-AU" smtClean="0"/>
              <a:t>‹#›</a:t>
            </a:fld>
            <a:endParaRPr lang="en-AU"/>
          </a:p>
        </p:txBody>
      </p:sp>
      <p:pic>
        <p:nvPicPr>
          <p:cNvPr id="11" name="Picture 10" descr="A picture containing object&#10;&#10;Description generated with high confidence">
            <a:extLst>
              <a:ext uri="{FF2B5EF4-FFF2-40B4-BE49-F238E27FC236}">
                <a16:creationId xmlns:a16="http://schemas.microsoft.com/office/drawing/2014/main" id="{185E5685-36B3-444D-8C5E-B6963DB295E7}"/>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2" name="Straight Connector 11">
            <a:extLst>
              <a:ext uri="{FF2B5EF4-FFF2-40B4-BE49-F238E27FC236}">
                <a16:creationId xmlns:a16="http://schemas.microsoft.com/office/drawing/2014/main" id="{E5453B9A-A45C-4C2C-88D7-7818C5A66537}"/>
              </a:ext>
            </a:extLst>
          </p:cNvPr>
          <p:cNvCxnSpPr>
            <a:cxnSpLocks/>
          </p:cNvCxnSpPr>
          <p:nvPr userDrawn="1"/>
        </p:nvCxnSpPr>
        <p:spPr>
          <a:xfrm>
            <a:off x="0" y="1681163"/>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699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4F758-AB07-4D20-99C6-D6914EDE520C}"/>
              </a:ext>
            </a:extLst>
          </p:cNvPr>
          <p:cNvSpPr>
            <a:spLocks noGrp="1"/>
          </p:cNvSpPr>
          <p:nvPr>
            <p:ph type="title"/>
          </p:nvPr>
        </p:nvSpPr>
        <p:spPr>
          <a:xfrm>
            <a:off x="838200" y="2103437"/>
            <a:ext cx="10515600" cy="1325563"/>
          </a:xfrm>
        </p:spPr>
        <p:txBody>
          <a:bodyPr/>
          <a:lstStyle/>
          <a:p>
            <a:r>
              <a:rPr lang="en-US" dirty="0"/>
              <a:t>Click to edit Master title style</a:t>
            </a:r>
            <a:endParaRPr lang="en-AU" dirty="0"/>
          </a:p>
        </p:txBody>
      </p:sp>
      <p:sp>
        <p:nvSpPr>
          <p:cNvPr id="5" name="Slide Number Placeholder 4">
            <a:extLst>
              <a:ext uri="{FF2B5EF4-FFF2-40B4-BE49-F238E27FC236}">
                <a16:creationId xmlns:a16="http://schemas.microsoft.com/office/drawing/2014/main" id="{5CAB7C03-0257-4FB5-866B-E4A34431C395}"/>
              </a:ext>
            </a:extLst>
          </p:cNvPr>
          <p:cNvSpPr>
            <a:spLocks noGrp="1"/>
          </p:cNvSpPr>
          <p:nvPr>
            <p:ph type="sldNum" sz="quarter" idx="12"/>
          </p:nvPr>
        </p:nvSpPr>
        <p:spPr/>
        <p:txBody>
          <a:bodyPr/>
          <a:lstStyle/>
          <a:p>
            <a:fld id="{CF634D4E-71F9-419F-BCBC-F2DBA0F81E58}" type="slidenum">
              <a:rPr lang="en-AU" smtClean="0"/>
              <a:t>‹#›</a:t>
            </a:fld>
            <a:endParaRPr lang="en-AU"/>
          </a:p>
        </p:txBody>
      </p:sp>
      <p:cxnSp>
        <p:nvCxnSpPr>
          <p:cNvPr id="8" name="Straight Connector 7">
            <a:extLst>
              <a:ext uri="{FF2B5EF4-FFF2-40B4-BE49-F238E27FC236}">
                <a16:creationId xmlns:a16="http://schemas.microsoft.com/office/drawing/2014/main" id="{17CBEC2C-60D7-4F2E-A8FC-6CCA74E0AC70}"/>
              </a:ext>
            </a:extLst>
          </p:cNvPr>
          <p:cNvCxnSpPr>
            <a:cxnSpLocks/>
          </p:cNvCxnSpPr>
          <p:nvPr userDrawn="1"/>
        </p:nvCxnSpPr>
        <p:spPr>
          <a:xfrm>
            <a:off x="0" y="3454053"/>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0854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s">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015EE-8CE7-427C-B73C-B135F65AE2E9}"/>
              </a:ext>
            </a:extLst>
          </p:cNvPr>
          <p:cNvSpPr>
            <a:spLocks noGrp="1"/>
          </p:cNvSpPr>
          <p:nvPr>
            <p:ph type="title"/>
          </p:nvPr>
        </p:nvSpPr>
        <p:spPr>
          <a:xfrm>
            <a:off x="838200" y="365126"/>
            <a:ext cx="10515600" cy="946150"/>
          </a:xfrm>
        </p:spPr>
        <p:txBody>
          <a:bodyPr/>
          <a:lstStyle/>
          <a:p>
            <a:r>
              <a:rPr lang="en-US"/>
              <a:t>Click to edit Master title style</a:t>
            </a:r>
            <a:endParaRPr lang="en-AU"/>
          </a:p>
        </p:txBody>
      </p:sp>
      <p:sp>
        <p:nvSpPr>
          <p:cNvPr id="5" name="Slide Number Placeholder 4">
            <a:extLst>
              <a:ext uri="{FF2B5EF4-FFF2-40B4-BE49-F238E27FC236}">
                <a16:creationId xmlns:a16="http://schemas.microsoft.com/office/drawing/2014/main" id="{E2EA46FA-EF5F-4EF4-8F7B-750D607D5027}"/>
              </a:ext>
            </a:extLst>
          </p:cNvPr>
          <p:cNvSpPr>
            <a:spLocks noGrp="1"/>
          </p:cNvSpPr>
          <p:nvPr>
            <p:ph type="sldNum" sz="quarter" idx="12"/>
          </p:nvPr>
        </p:nvSpPr>
        <p:spPr/>
        <p:txBody>
          <a:bodyPr/>
          <a:lstStyle/>
          <a:p>
            <a:fld id="{CF634D4E-71F9-419F-BCBC-F2DBA0F81E58}" type="slidenum">
              <a:rPr lang="en-AU" smtClean="0"/>
              <a:t>‹#›</a:t>
            </a:fld>
            <a:endParaRPr lang="en-AU"/>
          </a:p>
        </p:txBody>
      </p:sp>
      <p:sp>
        <p:nvSpPr>
          <p:cNvPr id="9" name="Chart Placeholder 8">
            <a:extLst>
              <a:ext uri="{FF2B5EF4-FFF2-40B4-BE49-F238E27FC236}">
                <a16:creationId xmlns:a16="http://schemas.microsoft.com/office/drawing/2014/main" id="{48E3FAE3-DC8D-4FA0-8E85-7597668A6460}"/>
              </a:ext>
            </a:extLst>
          </p:cNvPr>
          <p:cNvSpPr>
            <a:spLocks noGrp="1"/>
          </p:cNvSpPr>
          <p:nvPr>
            <p:ph type="chart" sz="quarter" idx="13"/>
          </p:nvPr>
        </p:nvSpPr>
        <p:spPr>
          <a:xfrm>
            <a:off x="832757" y="2468362"/>
            <a:ext cx="10521043" cy="3508576"/>
          </a:xfrm>
        </p:spPr>
        <p:txBody>
          <a:bodyPr/>
          <a:lstStyle/>
          <a:p>
            <a:endParaRPr lang="en-AU"/>
          </a:p>
        </p:txBody>
      </p:sp>
      <p:sp>
        <p:nvSpPr>
          <p:cNvPr id="11" name="Text Placeholder 10">
            <a:extLst>
              <a:ext uri="{FF2B5EF4-FFF2-40B4-BE49-F238E27FC236}">
                <a16:creationId xmlns:a16="http://schemas.microsoft.com/office/drawing/2014/main" id="{6E6C4FFE-ABF9-4958-B91B-C037692C77DE}"/>
              </a:ext>
            </a:extLst>
          </p:cNvPr>
          <p:cNvSpPr>
            <a:spLocks noGrp="1"/>
          </p:cNvSpPr>
          <p:nvPr>
            <p:ph type="body" sz="quarter" idx="14"/>
          </p:nvPr>
        </p:nvSpPr>
        <p:spPr>
          <a:xfrm>
            <a:off x="832757" y="1562208"/>
            <a:ext cx="10515600" cy="679948"/>
          </a:xfrm>
        </p:spPr>
        <p:txBody>
          <a:bodyPr/>
          <a:lstStyle/>
          <a:p>
            <a:pPr lvl="0"/>
            <a:r>
              <a:rPr lang="en-US" dirty="0"/>
              <a:t>Edit Master text styles</a:t>
            </a:r>
          </a:p>
        </p:txBody>
      </p:sp>
      <p:pic>
        <p:nvPicPr>
          <p:cNvPr id="10" name="Picture 9" descr="A picture containing object&#10;&#10;Description generated with high confidence">
            <a:extLst>
              <a:ext uri="{FF2B5EF4-FFF2-40B4-BE49-F238E27FC236}">
                <a16:creationId xmlns:a16="http://schemas.microsoft.com/office/drawing/2014/main" id="{1EC95515-CDA2-4299-A9D2-3DFEC1C50E4E}"/>
              </a:ext>
            </a:extLst>
          </p:cNvPr>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38200" y="6244350"/>
            <a:ext cx="3847856" cy="365125"/>
          </a:xfrm>
          <a:prstGeom prst="rect">
            <a:avLst/>
          </a:prstGeom>
        </p:spPr>
      </p:pic>
      <p:cxnSp>
        <p:nvCxnSpPr>
          <p:cNvPr id="15" name="Straight Connector 14">
            <a:extLst>
              <a:ext uri="{FF2B5EF4-FFF2-40B4-BE49-F238E27FC236}">
                <a16:creationId xmlns:a16="http://schemas.microsoft.com/office/drawing/2014/main" id="{7B36E429-9D76-44A7-98B2-7DB4AE7B3AD4}"/>
              </a:ext>
            </a:extLst>
          </p:cNvPr>
          <p:cNvCxnSpPr>
            <a:cxnSpLocks/>
          </p:cNvCxnSpPr>
          <p:nvPr userDrawn="1"/>
        </p:nvCxnSpPr>
        <p:spPr>
          <a:xfrm>
            <a:off x="0" y="1445639"/>
            <a:ext cx="10832709" cy="0"/>
          </a:xfrm>
          <a:prstGeom prst="line">
            <a:avLst/>
          </a:prstGeom>
          <a:ln w="57150">
            <a:gradFill flip="none" rotWithShape="1">
              <a:gsLst>
                <a:gs pos="100000">
                  <a:schemeClr val="accent1">
                    <a:lumMod val="75000"/>
                  </a:schemeClr>
                </a:gs>
                <a:gs pos="0">
                  <a:schemeClr val="bg1"/>
                </a:gs>
                <a:gs pos="0">
                  <a:schemeClr val="bg1"/>
                </a:gs>
                <a:gs pos="5000">
                  <a:schemeClr val="bg1"/>
                </a:gs>
              </a:gsLst>
              <a:lin ang="108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5261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431165-8484-48C6-8889-39A4F0D14E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F284EF7-E8D8-412D-AC90-F57A3CC301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F6EB249-DC72-4E13-87B6-58A1C14A9D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25C246-26BF-4F91-8813-E8BFAD1D2AF8}" type="datetimeFigureOut">
              <a:rPr lang="en-AU" smtClean="0"/>
              <a:t>26/11/2018</a:t>
            </a:fld>
            <a:endParaRPr lang="en-AU"/>
          </a:p>
        </p:txBody>
      </p:sp>
      <p:sp>
        <p:nvSpPr>
          <p:cNvPr id="5" name="Footer Placeholder 4">
            <a:extLst>
              <a:ext uri="{FF2B5EF4-FFF2-40B4-BE49-F238E27FC236}">
                <a16:creationId xmlns:a16="http://schemas.microsoft.com/office/drawing/2014/main" id="{1D725A0A-07BC-4FEB-9F3D-CAF31460D6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40587063-2CAF-436A-8E44-3FDC67AF3F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634D4E-71F9-419F-BCBC-F2DBA0F81E58}" type="slidenum">
              <a:rPr lang="en-AU" smtClean="0"/>
              <a:t>‹#›</a:t>
            </a:fld>
            <a:endParaRPr lang="en-AU"/>
          </a:p>
        </p:txBody>
      </p:sp>
    </p:spTree>
    <p:extLst>
      <p:ext uri="{BB962C8B-B14F-4D97-AF65-F5344CB8AC3E}">
        <p14:creationId xmlns:p14="http://schemas.microsoft.com/office/powerpoint/2010/main" val="3179362226"/>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51" r:id="rId4"/>
    <p:sldLayoutId id="2147483660" r:id="rId5"/>
    <p:sldLayoutId id="2147483652" r:id="rId6"/>
    <p:sldLayoutId id="2147483653" r:id="rId7"/>
    <p:sldLayoutId id="2147483654" r:id="rId8"/>
    <p:sldLayoutId id="2147483661"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cid:image018.jpg@01CBC39A.E1A6B550" TargetMode="Externa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chart" Target="../charts/chart25.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F5690561-C7B7-442C-A8FB-691D9A55CD91}"/>
              </a:ext>
            </a:extLst>
          </p:cNvPr>
          <p:cNvSpPr txBox="1">
            <a:spLocks/>
          </p:cNvSpPr>
          <p:nvPr/>
        </p:nvSpPr>
        <p:spPr>
          <a:xfrm>
            <a:off x="476942" y="3429000"/>
            <a:ext cx="6696744" cy="809296"/>
          </a:xfrm>
          <a:prstGeom prst="rect">
            <a:avLst/>
          </a:prstGeom>
        </p:spPr>
        <p:txBody>
          <a:bodyPr anchor="b"/>
          <a:lstStyle>
            <a:lvl1pPr marL="228600" indent="-228600" algn="l" defTabSz="914400" rtl="0" eaLnBrk="1" latinLnBrk="0" hangingPunct="1">
              <a:lnSpc>
                <a:spcPct val="90000"/>
              </a:lnSpc>
              <a:spcBef>
                <a:spcPts val="1000"/>
              </a:spcBef>
              <a:buFont typeface="Arial" panose="020B0604020202020204" pitchFamily="34" charset="0"/>
              <a:buChar char="•"/>
              <a:defRPr sz="2800" b="1" i="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ts val="400"/>
              </a:spcAft>
              <a:buNone/>
            </a:pPr>
            <a:r>
              <a:rPr lang="en-AU" altLang="en-US" dirty="0">
                <a:solidFill>
                  <a:schemeClr val="accent3"/>
                </a:solidFill>
                <a:latin typeface="Sommet" panose="02000505000000020004" pitchFamily="50" charset="0"/>
                <a:ea typeface="Microsoft Sans Serif" charset="0"/>
                <a:cs typeface="Arial" charset="0"/>
              </a:rPr>
              <a:t>Key findings from the South Australia 2018 Illicit Drug Reporting System </a:t>
            </a:r>
          </a:p>
        </p:txBody>
      </p:sp>
      <p:pic>
        <p:nvPicPr>
          <p:cNvPr id="6" name="Picture 5" descr="Burnet Logo">
            <a:extLst>
              <a:ext uri="{FF2B5EF4-FFF2-40B4-BE49-F238E27FC236}">
                <a16:creationId xmlns:a16="http://schemas.microsoft.com/office/drawing/2014/main" id="{C9C806AE-C739-40D1-9FD6-E8B9E2093B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329" y="5742582"/>
            <a:ext cx="970678" cy="6740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UQ logo col">
            <a:extLst>
              <a:ext uri="{FF2B5EF4-FFF2-40B4-BE49-F238E27FC236}">
                <a16:creationId xmlns:a16="http://schemas.microsoft.com/office/drawing/2014/main" id="{7AD119CA-981A-46C0-9898-30982A96A2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6094" y="5804665"/>
            <a:ext cx="647119" cy="56622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cid:image018.jpg@01CBC39A.E1A6B550">
            <a:extLst>
              <a:ext uri="{FF2B5EF4-FFF2-40B4-BE49-F238E27FC236}">
                <a16:creationId xmlns:a16="http://schemas.microsoft.com/office/drawing/2014/main" id="{A1292CD8-D43D-461F-B861-95AA365EFA82}"/>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2270409" y="5812972"/>
            <a:ext cx="647119" cy="48533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Utas_vert">
            <a:extLst>
              <a:ext uri="{FF2B5EF4-FFF2-40B4-BE49-F238E27FC236}">
                <a16:creationId xmlns:a16="http://schemas.microsoft.com/office/drawing/2014/main" id="{F9947462-483B-45ED-A32A-57E223F620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47290" y="5772526"/>
            <a:ext cx="444894" cy="56622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close up of a logo&#10;&#10;Description generated with very high confidence">
            <a:extLst>
              <a:ext uri="{FF2B5EF4-FFF2-40B4-BE49-F238E27FC236}">
                <a16:creationId xmlns:a16="http://schemas.microsoft.com/office/drawing/2014/main" id="{07C5AC91-8D33-4489-9BC3-CFCD5C43E5F5}"/>
              </a:ext>
            </a:extLst>
          </p:cNvPr>
          <p:cNvPicPr>
            <a:picLocks noChangeAspect="1"/>
          </p:cNvPicPr>
          <p:nvPr/>
        </p:nvPicPr>
        <p:blipFill rotWithShape="1">
          <a:blip r:embed="rId7">
            <a:extLst>
              <a:ext uri="{28A0092B-C50C-407E-A947-70E740481C1C}">
                <a14:useLocalDpi xmlns:a14="http://schemas.microsoft.com/office/drawing/2010/main" val="0"/>
              </a:ext>
            </a:extLst>
          </a:blip>
          <a:srcRect l="3266" t="16232" r="4276" b="18605"/>
          <a:stretch/>
        </p:blipFill>
        <p:spPr>
          <a:xfrm>
            <a:off x="7497346" y="5788836"/>
            <a:ext cx="3047889" cy="549918"/>
          </a:xfrm>
          <a:prstGeom prst="rect">
            <a:avLst/>
          </a:prstGeom>
        </p:spPr>
      </p:pic>
      <p:pic>
        <p:nvPicPr>
          <p:cNvPr id="12" name="Picture 11">
            <a:extLst>
              <a:ext uri="{FF2B5EF4-FFF2-40B4-BE49-F238E27FC236}">
                <a16:creationId xmlns:a16="http://schemas.microsoft.com/office/drawing/2014/main" id="{39DF7AAB-7E19-4858-BE71-367227C01B7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121437" y="5742581"/>
            <a:ext cx="3097685" cy="596173"/>
          </a:xfrm>
          <a:prstGeom prst="rect">
            <a:avLst/>
          </a:prstGeom>
        </p:spPr>
      </p:pic>
    </p:spTree>
    <p:extLst>
      <p:ext uri="{BB962C8B-B14F-4D97-AF65-F5344CB8AC3E}">
        <p14:creationId xmlns:p14="http://schemas.microsoft.com/office/powerpoint/2010/main" val="623318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19ED1-0223-4BD8-BF02-3D8689A31C9D}"/>
              </a:ext>
            </a:extLst>
          </p:cNvPr>
          <p:cNvSpPr>
            <a:spLocks noGrp="1"/>
          </p:cNvSpPr>
          <p:nvPr>
            <p:ph type="title"/>
          </p:nvPr>
        </p:nvSpPr>
        <p:spPr/>
        <p:txBody>
          <a:bodyPr>
            <a:noAutofit/>
          </a:bodyPr>
          <a:lstStyle/>
          <a:p>
            <a:r>
              <a:rPr lang="en-AU" sz="3200" dirty="0"/>
              <a:t>Figure 9: Frequency of use of any methamphetamine, powder, base, and crystal, SA, 2000-2018</a:t>
            </a:r>
          </a:p>
        </p:txBody>
      </p:sp>
      <p:sp>
        <p:nvSpPr>
          <p:cNvPr id="4" name="Text Placeholder 3">
            <a:extLst>
              <a:ext uri="{FF2B5EF4-FFF2-40B4-BE49-F238E27FC236}">
                <a16:creationId xmlns:a16="http://schemas.microsoft.com/office/drawing/2014/main" id="{38BC7AED-DFC3-4E11-8B2E-388958C4D7C3}"/>
              </a:ext>
            </a:extLst>
          </p:cNvPr>
          <p:cNvSpPr>
            <a:spLocks noGrp="1"/>
          </p:cNvSpPr>
          <p:nvPr>
            <p:ph type="body" sz="quarter" idx="14"/>
          </p:nvPr>
        </p:nvSpPr>
        <p:spPr>
          <a:xfrm>
            <a:off x="838200" y="5640501"/>
            <a:ext cx="10515600" cy="565989"/>
          </a:xfrm>
        </p:spPr>
        <p:txBody>
          <a:bodyPr>
            <a:normAutofit/>
          </a:bodyPr>
          <a:lstStyle/>
          <a:p>
            <a:pPr marL="0" indent="0">
              <a:buNone/>
            </a:pPr>
            <a:r>
              <a:rPr lang="en-AU" sz="1200" dirty="0"/>
              <a:t>Note. Median days computed among those who reported recent use (maximum 180 days). Median days rounded to the nearest whole number. Median days used base and crystal not collected in 2000-2001.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p:txBody>
      </p:sp>
      <p:graphicFrame>
        <p:nvGraphicFramePr>
          <p:cNvPr id="5" name="Chart 4">
            <a:extLst>
              <a:ext uri="{FF2B5EF4-FFF2-40B4-BE49-F238E27FC236}">
                <a16:creationId xmlns:a16="http://schemas.microsoft.com/office/drawing/2014/main" id="{FC013CFA-1F92-425E-B7B5-AD0B6C3E8F01}"/>
              </a:ext>
            </a:extLst>
          </p:cNvPr>
          <p:cNvGraphicFramePr/>
          <p:nvPr>
            <p:extLst>
              <p:ext uri="{D42A27DB-BD31-4B8C-83A1-F6EECF244321}">
                <p14:modId xmlns:p14="http://schemas.microsoft.com/office/powerpoint/2010/main" val="2693002559"/>
              </p:ext>
            </p:extLst>
          </p:nvPr>
        </p:nvGraphicFramePr>
        <p:xfrm>
          <a:off x="838200" y="1597659"/>
          <a:ext cx="10515600" cy="404284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6179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C37D5-43B4-4B51-BE2D-A9808CC36A99}"/>
              </a:ext>
            </a:extLst>
          </p:cNvPr>
          <p:cNvSpPr>
            <a:spLocks noGrp="1"/>
          </p:cNvSpPr>
          <p:nvPr>
            <p:ph type="title"/>
          </p:nvPr>
        </p:nvSpPr>
        <p:spPr/>
        <p:txBody>
          <a:bodyPr>
            <a:noAutofit/>
          </a:bodyPr>
          <a:lstStyle/>
          <a:p>
            <a:r>
              <a:rPr lang="en-AU" sz="3200" dirty="0"/>
              <a:t>Figure 10: Median price of powder methamphetamine per point and gram, SA, 2002-2018</a:t>
            </a:r>
          </a:p>
        </p:txBody>
      </p:sp>
      <p:sp>
        <p:nvSpPr>
          <p:cNvPr id="4" name="Text Placeholder 3">
            <a:extLst>
              <a:ext uri="{FF2B5EF4-FFF2-40B4-BE49-F238E27FC236}">
                <a16:creationId xmlns:a16="http://schemas.microsoft.com/office/drawing/2014/main" id="{DEF57D9A-55AC-4AC2-A08A-845C2FAFC2D7}"/>
              </a:ext>
            </a:extLst>
          </p:cNvPr>
          <p:cNvSpPr>
            <a:spLocks noGrp="1"/>
          </p:cNvSpPr>
          <p:nvPr>
            <p:ph type="body" sz="quarter" idx="14"/>
          </p:nvPr>
        </p:nvSpPr>
        <p:spPr>
          <a:xfrm>
            <a:off x="838200" y="5816906"/>
            <a:ext cx="10515600" cy="327984"/>
          </a:xfrm>
        </p:spPr>
        <p:txBody>
          <a:bodyPr>
            <a:noAutofit/>
          </a:bodyPr>
          <a:lstStyle/>
          <a:p>
            <a:pPr marL="0" indent="0">
              <a:buNone/>
            </a:pPr>
            <a:r>
              <a:rPr lang="en-AU" sz="1100" dirty="0"/>
              <a:t>Note. Among those who commented. No participants were able to comment on the price of a gram in 2011. Data labels have been removed from figure throughout all years with small cell size (n≤5). *</a:t>
            </a:r>
            <a:r>
              <a:rPr lang="en-AU" sz="1100" i="1" dirty="0"/>
              <a:t>p</a:t>
            </a:r>
            <a:r>
              <a:rPr lang="en-AU" sz="1100" dirty="0"/>
              <a:t>&lt;0.050; **</a:t>
            </a:r>
            <a:r>
              <a:rPr lang="en-AU" sz="1100" i="1" dirty="0"/>
              <a:t>p</a:t>
            </a:r>
            <a:r>
              <a:rPr lang="en-AU" sz="1100" dirty="0"/>
              <a:t>&lt;0.010; ***</a:t>
            </a:r>
            <a:r>
              <a:rPr lang="en-AU" sz="1100" i="1" dirty="0"/>
              <a:t>p</a:t>
            </a:r>
            <a:r>
              <a:rPr lang="en-AU" sz="1100" dirty="0"/>
              <a:t>&lt;0.001 for 2017 versus 2018.</a:t>
            </a:r>
          </a:p>
        </p:txBody>
      </p:sp>
      <p:graphicFrame>
        <p:nvGraphicFramePr>
          <p:cNvPr id="6" name="Chart 5">
            <a:extLst>
              <a:ext uri="{FF2B5EF4-FFF2-40B4-BE49-F238E27FC236}">
                <a16:creationId xmlns:a16="http://schemas.microsoft.com/office/drawing/2014/main" id="{82A4EE77-F43C-465D-9C6D-B38D330C0ACB}"/>
              </a:ext>
            </a:extLst>
          </p:cNvPr>
          <p:cNvGraphicFramePr>
            <a:graphicFrameLocks/>
          </p:cNvGraphicFramePr>
          <p:nvPr>
            <p:extLst>
              <p:ext uri="{D42A27DB-BD31-4B8C-83A1-F6EECF244321}">
                <p14:modId xmlns:p14="http://schemas.microsoft.com/office/powerpoint/2010/main" val="954590954"/>
              </p:ext>
            </p:extLst>
          </p:nvPr>
        </p:nvGraphicFramePr>
        <p:xfrm>
          <a:off x="838200" y="1678622"/>
          <a:ext cx="10515600" cy="41382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93594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A3D25-E5AC-4A12-B8D8-40E8F22EB076}"/>
              </a:ext>
            </a:extLst>
          </p:cNvPr>
          <p:cNvSpPr>
            <a:spLocks noGrp="1"/>
          </p:cNvSpPr>
          <p:nvPr>
            <p:ph type="title"/>
          </p:nvPr>
        </p:nvSpPr>
        <p:spPr/>
        <p:txBody>
          <a:bodyPr>
            <a:noAutofit/>
          </a:bodyPr>
          <a:lstStyle/>
          <a:p>
            <a:r>
              <a:rPr lang="en-AU" sz="3200" dirty="0"/>
              <a:t>Figure 11: Current perceived purity of powder methamphetamine, SA, 2002-2018</a:t>
            </a:r>
          </a:p>
        </p:txBody>
      </p:sp>
      <p:sp>
        <p:nvSpPr>
          <p:cNvPr id="4" name="Text Placeholder 3">
            <a:extLst>
              <a:ext uri="{FF2B5EF4-FFF2-40B4-BE49-F238E27FC236}">
                <a16:creationId xmlns:a16="http://schemas.microsoft.com/office/drawing/2014/main" id="{822AD562-E5FA-41F8-B5AE-1761E63AEF37}"/>
              </a:ext>
            </a:extLst>
          </p:cNvPr>
          <p:cNvSpPr>
            <a:spLocks noGrp="1"/>
          </p:cNvSpPr>
          <p:nvPr>
            <p:ph type="body" sz="quarter" idx="14"/>
          </p:nvPr>
        </p:nvSpPr>
        <p:spPr>
          <a:xfrm>
            <a:off x="838200" y="5685610"/>
            <a:ext cx="10515600" cy="418010"/>
          </a:xfrm>
        </p:spPr>
        <p:txBody>
          <a:bodyPr>
            <a:normAutofit lnSpcReduction="10000"/>
          </a:bodyPr>
          <a:lstStyle/>
          <a:p>
            <a:pPr marL="0" indent="0">
              <a:buNone/>
            </a:pPr>
            <a:r>
              <a:rPr lang="en-AU" sz="1200" dirty="0"/>
              <a:t>Note. Methamphetamine asked separately for the three different forms from 2002 onwards. </a:t>
            </a:r>
            <a:r>
              <a:rPr lang="en-GB" sz="1200" dirty="0"/>
              <a:t>The response ‘Don’t know’ was excluded from analysis. </a:t>
            </a:r>
            <a:r>
              <a:rPr lang="en-AU" sz="1200" dirty="0"/>
              <a:t>Data labels have been removed from figure throughout all years with small cell size (i.e. n≤5).</a:t>
            </a:r>
            <a:r>
              <a:rPr lang="en-GB" sz="1200" dirty="0"/>
              <a:t> </a:t>
            </a:r>
            <a:r>
              <a:rPr lang="en-AU" sz="1200" dirty="0"/>
              <a:t>*</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p:txBody>
      </p:sp>
      <p:graphicFrame>
        <p:nvGraphicFramePr>
          <p:cNvPr id="5" name="Chart 4">
            <a:extLst>
              <a:ext uri="{FF2B5EF4-FFF2-40B4-BE49-F238E27FC236}">
                <a16:creationId xmlns:a16="http://schemas.microsoft.com/office/drawing/2014/main" id="{A55ACB22-7C03-4BED-A829-279C6672120C}"/>
              </a:ext>
            </a:extLst>
          </p:cNvPr>
          <p:cNvGraphicFramePr>
            <a:graphicFrameLocks/>
          </p:cNvGraphicFramePr>
          <p:nvPr>
            <p:extLst>
              <p:ext uri="{D42A27DB-BD31-4B8C-83A1-F6EECF244321}">
                <p14:modId xmlns:p14="http://schemas.microsoft.com/office/powerpoint/2010/main" val="229653183"/>
              </p:ext>
            </p:extLst>
          </p:nvPr>
        </p:nvGraphicFramePr>
        <p:xfrm>
          <a:off x="832756" y="1565274"/>
          <a:ext cx="10515599" cy="41203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153258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B28C7-78B4-400A-89DE-93CFE94017DE}"/>
              </a:ext>
            </a:extLst>
          </p:cNvPr>
          <p:cNvSpPr>
            <a:spLocks noGrp="1"/>
          </p:cNvSpPr>
          <p:nvPr>
            <p:ph type="title"/>
          </p:nvPr>
        </p:nvSpPr>
        <p:spPr/>
        <p:txBody>
          <a:bodyPr>
            <a:noAutofit/>
          </a:bodyPr>
          <a:lstStyle/>
          <a:p>
            <a:r>
              <a:rPr lang="en-AU" sz="3200" dirty="0"/>
              <a:t>Figure 12: Current perceived availability of powder methamphetamine, SA, 2002-2018</a:t>
            </a:r>
          </a:p>
        </p:txBody>
      </p:sp>
      <p:sp>
        <p:nvSpPr>
          <p:cNvPr id="4" name="Text Placeholder 3">
            <a:extLst>
              <a:ext uri="{FF2B5EF4-FFF2-40B4-BE49-F238E27FC236}">
                <a16:creationId xmlns:a16="http://schemas.microsoft.com/office/drawing/2014/main" id="{C90608BB-1B69-4C28-8E47-6C330D5B1BEA}"/>
              </a:ext>
            </a:extLst>
          </p:cNvPr>
          <p:cNvSpPr>
            <a:spLocks noGrp="1"/>
          </p:cNvSpPr>
          <p:nvPr>
            <p:ph type="body" sz="quarter" idx="14"/>
          </p:nvPr>
        </p:nvSpPr>
        <p:spPr>
          <a:xfrm>
            <a:off x="832756" y="5742760"/>
            <a:ext cx="10515600" cy="406580"/>
          </a:xfrm>
        </p:spPr>
        <p:txBody>
          <a:bodyPr>
            <a:noAutofit/>
          </a:bodyPr>
          <a:lstStyle/>
          <a:p>
            <a:pPr marL="0" indent="0">
              <a:buNone/>
            </a:pPr>
            <a:r>
              <a:rPr lang="en-AU" sz="1200" dirty="0"/>
              <a:t>Note. Methamphetamine asked separately for the three different forms from 2002 onwards. </a:t>
            </a:r>
            <a:r>
              <a:rPr lang="en-GB" sz="1200" dirty="0"/>
              <a:t>The response ‘Don’t know’ was excluded from analysis.</a:t>
            </a:r>
            <a:r>
              <a:rPr lang="en-AU" sz="1200" dirty="0"/>
              <a:t> Data labels have been removed from figure throughout all years with small cell size (i.e. n≤5).</a:t>
            </a:r>
            <a:r>
              <a:rPr lang="en-GB" sz="1200" dirty="0"/>
              <a:t> </a:t>
            </a:r>
            <a:r>
              <a:rPr lang="en-AU" sz="1200" dirty="0"/>
              <a:t>*</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dirty="0"/>
          </a:p>
        </p:txBody>
      </p:sp>
      <p:graphicFrame>
        <p:nvGraphicFramePr>
          <p:cNvPr id="5" name="Chart 4">
            <a:extLst>
              <a:ext uri="{FF2B5EF4-FFF2-40B4-BE49-F238E27FC236}">
                <a16:creationId xmlns:a16="http://schemas.microsoft.com/office/drawing/2014/main" id="{48950D57-F656-437F-BE57-0C80E41E71BD}"/>
              </a:ext>
            </a:extLst>
          </p:cNvPr>
          <p:cNvGraphicFramePr/>
          <p:nvPr>
            <p:extLst>
              <p:ext uri="{D42A27DB-BD31-4B8C-83A1-F6EECF244321}">
                <p14:modId xmlns:p14="http://schemas.microsoft.com/office/powerpoint/2010/main" val="1750146898"/>
              </p:ext>
            </p:extLst>
          </p:nvPr>
        </p:nvGraphicFramePr>
        <p:xfrm>
          <a:off x="832756" y="1551622"/>
          <a:ext cx="10515600" cy="401189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21187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48B12-021E-45AC-8B3C-C3B8AF57D63F}"/>
              </a:ext>
            </a:extLst>
          </p:cNvPr>
          <p:cNvSpPr>
            <a:spLocks noGrp="1"/>
          </p:cNvSpPr>
          <p:nvPr>
            <p:ph type="title"/>
          </p:nvPr>
        </p:nvSpPr>
        <p:spPr/>
        <p:txBody>
          <a:bodyPr>
            <a:noAutofit/>
          </a:bodyPr>
          <a:lstStyle/>
          <a:p>
            <a:r>
              <a:rPr lang="en-AU" sz="3200" dirty="0"/>
              <a:t>Figure 13: Median price of base methamphetamine per point and gram, SA, 2002-2018</a:t>
            </a:r>
          </a:p>
        </p:txBody>
      </p:sp>
      <p:sp>
        <p:nvSpPr>
          <p:cNvPr id="4" name="Text Placeholder 3">
            <a:extLst>
              <a:ext uri="{FF2B5EF4-FFF2-40B4-BE49-F238E27FC236}">
                <a16:creationId xmlns:a16="http://schemas.microsoft.com/office/drawing/2014/main" id="{EB87DBF6-46FB-40D5-949E-795707EDA876}"/>
              </a:ext>
            </a:extLst>
          </p:cNvPr>
          <p:cNvSpPr>
            <a:spLocks noGrp="1"/>
          </p:cNvSpPr>
          <p:nvPr>
            <p:ph type="body" sz="quarter" idx="14"/>
          </p:nvPr>
        </p:nvSpPr>
        <p:spPr>
          <a:xfrm>
            <a:off x="838200" y="5829300"/>
            <a:ext cx="10515600" cy="342900"/>
          </a:xfrm>
        </p:spPr>
        <p:txBody>
          <a:bodyPr>
            <a:noAutofit/>
          </a:bodyPr>
          <a:lstStyle/>
          <a:p>
            <a:pPr marL="0" indent="0">
              <a:buNone/>
            </a:pPr>
            <a:r>
              <a:rPr lang="en-AU" sz="1100" dirty="0"/>
              <a:t>Note. Among those who commented. </a:t>
            </a:r>
            <a:r>
              <a:rPr lang="en-GB" sz="1100" dirty="0"/>
              <a:t>No participants were able to comment on the price of a gram in 2008, nor in 2018. </a:t>
            </a:r>
            <a:r>
              <a:rPr lang="en-AU" sz="1100" dirty="0"/>
              <a:t>Data labels have been removed from figure throughout all years with small cell size (i.e. n≤5).</a:t>
            </a:r>
            <a:r>
              <a:rPr lang="en-AU" sz="1100" b="1" dirty="0"/>
              <a:t> </a:t>
            </a:r>
            <a:r>
              <a:rPr lang="en-GB" sz="1100" dirty="0"/>
              <a:t> </a:t>
            </a:r>
            <a:r>
              <a:rPr lang="en-AU" sz="1100" dirty="0"/>
              <a:t>*</a:t>
            </a:r>
            <a:r>
              <a:rPr lang="en-AU" sz="1100" i="1" dirty="0"/>
              <a:t>p</a:t>
            </a:r>
            <a:r>
              <a:rPr lang="en-AU" sz="1100" dirty="0"/>
              <a:t>&lt;0.050; **</a:t>
            </a:r>
            <a:r>
              <a:rPr lang="en-AU" sz="1100" i="1" dirty="0"/>
              <a:t>p</a:t>
            </a:r>
            <a:r>
              <a:rPr lang="en-AU" sz="1100" dirty="0"/>
              <a:t>&lt;0.010; ***</a:t>
            </a:r>
            <a:r>
              <a:rPr lang="en-AU" sz="1100" i="1" dirty="0"/>
              <a:t>p</a:t>
            </a:r>
            <a:r>
              <a:rPr lang="en-AU" sz="1100" dirty="0"/>
              <a:t>&lt;0.001 for 2017 versus 2018.</a:t>
            </a:r>
          </a:p>
        </p:txBody>
      </p:sp>
      <p:graphicFrame>
        <p:nvGraphicFramePr>
          <p:cNvPr id="5" name="Chart 4">
            <a:extLst>
              <a:ext uri="{FF2B5EF4-FFF2-40B4-BE49-F238E27FC236}">
                <a16:creationId xmlns:a16="http://schemas.microsoft.com/office/drawing/2014/main" id="{93F62EB9-2CAD-4AE9-9A09-73EB623F38B8}"/>
              </a:ext>
            </a:extLst>
          </p:cNvPr>
          <p:cNvGraphicFramePr>
            <a:graphicFrameLocks/>
          </p:cNvGraphicFramePr>
          <p:nvPr>
            <p:extLst>
              <p:ext uri="{D42A27DB-BD31-4B8C-83A1-F6EECF244321}">
                <p14:modId xmlns:p14="http://schemas.microsoft.com/office/powerpoint/2010/main" val="3516099130"/>
              </p:ext>
            </p:extLst>
          </p:nvPr>
        </p:nvGraphicFramePr>
        <p:xfrm>
          <a:off x="838199" y="1611630"/>
          <a:ext cx="10515600" cy="42176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78656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E0DFA-D4E2-4D0F-B41C-5CA7B287F323}"/>
              </a:ext>
            </a:extLst>
          </p:cNvPr>
          <p:cNvSpPr>
            <a:spLocks noGrp="1"/>
          </p:cNvSpPr>
          <p:nvPr>
            <p:ph type="title"/>
          </p:nvPr>
        </p:nvSpPr>
        <p:spPr/>
        <p:txBody>
          <a:bodyPr>
            <a:noAutofit/>
          </a:bodyPr>
          <a:lstStyle/>
          <a:p>
            <a:r>
              <a:rPr lang="en-AU" sz="3200" dirty="0"/>
              <a:t>Figure 14: Current perceived purity of base methamphetamine, SA, 2002-2018</a:t>
            </a:r>
          </a:p>
        </p:txBody>
      </p:sp>
      <p:sp>
        <p:nvSpPr>
          <p:cNvPr id="4" name="Text Placeholder 3">
            <a:extLst>
              <a:ext uri="{FF2B5EF4-FFF2-40B4-BE49-F238E27FC236}">
                <a16:creationId xmlns:a16="http://schemas.microsoft.com/office/drawing/2014/main" id="{45DE8FEA-DE59-484D-A72C-1A540EFCE206}"/>
              </a:ext>
            </a:extLst>
          </p:cNvPr>
          <p:cNvSpPr>
            <a:spLocks noGrp="1"/>
          </p:cNvSpPr>
          <p:nvPr>
            <p:ph type="body" sz="quarter" idx="14"/>
          </p:nvPr>
        </p:nvSpPr>
        <p:spPr>
          <a:xfrm>
            <a:off x="828676" y="5651653"/>
            <a:ext cx="10515600" cy="497687"/>
          </a:xfrm>
        </p:spPr>
        <p:txBody>
          <a:bodyPr>
            <a:noAutofit/>
          </a:bodyPr>
          <a:lstStyle/>
          <a:p>
            <a:pPr marL="0" indent="0">
              <a:buNone/>
            </a:pPr>
            <a:r>
              <a:rPr lang="en-AU" sz="1200" dirty="0"/>
              <a:t>Note. Methamphetamine asked separately for the three different forms from 2002 onwards. </a:t>
            </a:r>
            <a:r>
              <a:rPr lang="en-GB" sz="1200" dirty="0"/>
              <a:t>The response ‘Don’t know’ was excluded from analysis.</a:t>
            </a:r>
            <a:r>
              <a:rPr lang="en-AU" sz="1200" dirty="0"/>
              <a:t> Data labels have been removed from figure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dirty="0"/>
          </a:p>
        </p:txBody>
      </p:sp>
      <p:graphicFrame>
        <p:nvGraphicFramePr>
          <p:cNvPr id="6" name="Chart Placeholder 5">
            <a:extLst>
              <a:ext uri="{FF2B5EF4-FFF2-40B4-BE49-F238E27FC236}">
                <a16:creationId xmlns:a16="http://schemas.microsoft.com/office/drawing/2014/main" id="{C4F8841E-9C6E-4B7F-969A-FB024CCF2A70}"/>
              </a:ext>
            </a:extLst>
          </p:cNvPr>
          <p:cNvGraphicFramePr>
            <a:graphicFrameLocks noGrp="1"/>
          </p:cNvGraphicFramePr>
          <p:nvPr>
            <p:ph type="chart" sz="quarter" idx="13"/>
            <p:extLst>
              <p:ext uri="{D42A27DB-BD31-4B8C-83A1-F6EECF244321}">
                <p14:modId xmlns:p14="http://schemas.microsoft.com/office/powerpoint/2010/main" val="3902663741"/>
              </p:ext>
            </p:extLst>
          </p:nvPr>
        </p:nvGraphicFramePr>
        <p:xfrm>
          <a:off x="833438" y="1674812"/>
          <a:ext cx="10520362" cy="397684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463714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15C22-5AE0-490F-A112-A0052832C28D}"/>
              </a:ext>
            </a:extLst>
          </p:cNvPr>
          <p:cNvSpPr>
            <a:spLocks noGrp="1"/>
          </p:cNvSpPr>
          <p:nvPr>
            <p:ph type="title"/>
          </p:nvPr>
        </p:nvSpPr>
        <p:spPr/>
        <p:txBody>
          <a:bodyPr>
            <a:noAutofit/>
          </a:bodyPr>
          <a:lstStyle/>
          <a:p>
            <a:r>
              <a:rPr lang="en-AU" sz="3200" dirty="0"/>
              <a:t>Figure 15: Current perceived availability of base methamphetamine, SA, 2002-2018</a:t>
            </a:r>
          </a:p>
        </p:txBody>
      </p:sp>
      <p:sp>
        <p:nvSpPr>
          <p:cNvPr id="4" name="Text Placeholder 3">
            <a:extLst>
              <a:ext uri="{FF2B5EF4-FFF2-40B4-BE49-F238E27FC236}">
                <a16:creationId xmlns:a16="http://schemas.microsoft.com/office/drawing/2014/main" id="{5564727E-3D21-4E90-8C26-57561C6D6E23}"/>
              </a:ext>
            </a:extLst>
          </p:cNvPr>
          <p:cNvSpPr>
            <a:spLocks noGrp="1"/>
          </p:cNvSpPr>
          <p:nvPr>
            <p:ph type="body" sz="quarter" idx="14"/>
          </p:nvPr>
        </p:nvSpPr>
        <p:spPr>
          <a:xfrm>
            <a:off x="833438" y="5715000"/>
            <a:ext cx="10515600" cy="564614"/>
          </a:xfrm>
        </p:spPr>
        <p:txBody>
          <a:bodyPr>
            <a:noAutofit/>
          </a:bodyPr>
          <a:lstStyle/>
          <a:p>
            <a:pPr marL="0" indent="0">
              <a:buNone/>
            </a:pPr>
            <a:r>
              <a:rPr lang="en-AU" sz="1100" dirty="0"/>
              <a:t>Note. Methamphetamine asked separately for the three different forms from 2002 onwards. </a:t>
            </a:r>
            <a:r>
              <a:rPr lang="en-GB" sz="1100" dirty="0"/>
              <a:t>The response ‘Don’t know’ was excluded from analysis.</a:t>
            </a:r>
            <a:r>
              <a:rPr lang="en-AU" sz="1100" dirty="0"/>
              <a:t> Data labels have been removed from figure throughout all years with small cell size (i.e. n≤5). *</a:t>
            </a:r>
            <a:r>
              <a:rPr lang="en-AU" sz="1100" i="1" dirty="0"/>
              <a:t>p</a:t>
            </a:r>
            <a:r>
              <a:rPr lang="en-AU" sz="1100" dirty="0"/>
              <a:t>&lt;0.050; **</a:t>
            </a:r>
            <a:r>
              <a:rPr lang="en-AU" sz="1100" i="1" dirty="0"/>
              <a:t>p</a:t>
            </a:r>
            <a:r>
              <a:rPr lang="en-AU" sz="1100" dirty="0"/>
              <a:t>&lt;0.010; ***</a:t>
            </a:r>
            <a:r>
              <a:rPr lang="en-AU" sz="1100" i="1" dirty="0"/>
              <a:t>p</a:t>
            </a:r>
            <a:r>
              <a:rPr lang="en-AU" sz="1100" dirty="0"/>
              <a:t>&lt;0.001 for 2017 versus 2018.</a:t>
            </a:r>
          </a:p>
          <a:p>
            <a:pPr marL="0" indent="0">
              <a:buNone/>
            </a:pPr>
            <a:endParaRPr lang="en-AU" dirty="0"/>
          </a:p>
        </p:txBody>
      </p:sp>
      <p:graphicFrame>
        <p:nvGraphicFramePr>
          <p:cNvPr id="5" name="Chart Placeholder 4">
            <a:extLst>
              <a:ext uri="{FF2B5EF4-FFF2-40B4-BE49-F238E27FC236}">
                <a16:creationId xmlns:a16="http://schemas.microsoft.com/office/drawing/2014/main" id="{BED352D1-3C00-4621-8418-BC7715E064D8}"/>
              </a:ext>
            </a:extLst>
          </p:cNvPr>
          <p:cNvGraphicFramePr>
            <a:graphicFrameLocks noGrp="1"/>
          </p:cNvGraphicFramePr>
          <p:nvPr>
            <p:ph type="chart" sz="quarter" idx="13"/>
            <p:extLst>
              <p:ext uri="{D42A27DB-BD31-4B8C-83A1-F6EECF244321}">
                <p14:modId xmlns:p14="http://schemas.microsoft.com/office/powerpoint/2010/main" val="3070823253"/>
              </p:ext>
            </p:extLst>
          </p:nvPr>
        </p:nvGraphicFramePr>
        <p:xfrm>
          <a:off x="838200" y="1613445"/>
          <a:ext cx="10520362" cy="410155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57320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D4699-BD95-4E51-BD80-EBB51734A45D}"/>
              </a:ext>
            </a:extLst>
          </p:cNvPr>
          <p:cNvSpPr>
            <a:spLocks noGrp="1"/>
          </p:cNvSpPr>
          <p:nvPr>
            <p:ph type="title"/>
          </p:nvPr>
        </p:nvSpPr>
        <p:spPr/>
        <p:txBody>
          <a:bodyPr>
            <a:noAutofit/>
          </a:bodyPr>
          <a:lstStyle/>
          <a:p>
            <a:r>
              <a:rPr lang="en-AU" sz="3200" dirty="0"/>
              <a:t>Figure 16: Median price of crystal methamphetamine per point and gram, SA, 2001-2018 </a:t>
            </a:r>
          </a:p>
        </p:txBody>
      </p:sp>
      <p:sp>
        <p:nvSpPr>
          <p:cNvPr id="4" name="Text Placeholder 3">
            <a:extLst>
              <a:ext uri="{FF2B5EF4-FFF2-40B4-BE49-F238E27FC236}">
                <a16:creationId xmlns:a16="http://schemas.microsoft.com/office/drawing/2014/main" id="{05B2A7AF-F149-40FC-98CE-DC1289632CBA}"/>
              </a:ext>
            </a:extLst>
          </p:cNvPr>
          <p:cNvSpPr>
            <a:spLocks noGrp="1"/>
          </p:cNvSpPr>
          <p:nvPr>
            <p:ph type="body" sz="quarter" idx="14"/>
          </p:nvPr>
        </p:nvSpPr>
        <p:spPr>
          <a:xfrm>
            <a:off x="833438" y="5706738"/>
            <a:ext cx="10515600" cy="445776"/>
          </a:xfrm>
        </p:spPr>
        <p:txBody>
          <a:bodyPr>
            <a:noAutofit/>
          </a:bodyPr>
          <a:lstStyle/>
          <a:p>
            <a:pPr marL="0" indent="0">
              <a:buNone/>
            </a:pPr>
            <a:r>
              <a:rPr lang="en-AU" sz="1200" dirty="0"/>
              <a:t>Note. Among those who commented. No data available for gram in 2001. Data labels have been removed from figure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p:txBody>
      </p:sp>
      <p:graphicFrame>
        <p:nvGraphicFramePr>
          <p:cNvPr id="5" name="Chart Placeholder 4">
            <a:extLst>
              <a:ext uri="{FF2B5EF4-FFF2-40B4-BE49-F238E27FC236}">
                <a16:creationId xmlns:a16="http://schemas.microsoft.com/office/drawing/2014/main" id="{9E680220-C58B-472C-87A4-6AB22D19D33D}"/>
              </a:ext>
            </a:extLst>
          </p:cNvPr>
          <p:cNvGraphicFramePr>
            <a:graphicFrameLocks noGrp="1"/>
          </p:cNvGraphicFramePr>
          <p:nvPr>
            <p:ph type="chart" sz="quarter" idx="13"/>
            <p:extLst>
              <p:ext uri="{D42A27DB-BD31-4B8C-83A1-F6EECF244321}">
                <p14:modId xmlns:p14="http://schemas.microsoft.com/office/powerpoint/2010/main" val="1411090588"/>
              </p:ext>
            </p:extLst>
          </p:nvPr>
        </p:nvGraphicFramePr>
        <p:xfrm>
          <a:off x="833438" y="1674812"/>
          <a:ext cx="10520362" cy="40319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07113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74630-EEE8-4D28-BA6F-BF99EBD1EEC9}"/>
              </a:ext>
            </a:extLst>
          </p:cNvPr>
          <p:cNvSpPr>
            <a:spLocks noGrp="1"/>
          </p:cNvSpPr>
          <p:nvPr>
            <p:ph type="title"/>
          </p:nvPr>
        </p:nvSpPr>
        <p:spPr/>
        <p:txBody>
          <a:bodyPr>
            <a:noAutofit/>
          </a:bodyPr>
          <a:lstStyle/>
          <a:p>
            <a:r>
              <a:rPr lang="en-AU" sz="3200" dirty="0"/>
              <a:t>Figure 17: Current perceived purity of crystal methamphetamine, SA, 2002-2018</a:t>
            </a:r>
          </a:p>
        </p:txBody>
      </p:sp>
      <p:sp>
        <p:nvSpPr>
          <p:cNvPr id="4" name="Text Placeholder 3">
            <a:extLst>
              <a:ext uri="{FF2B5EF4-FFF2-40B4-BE49-F238E27FC236}">
                <a16:creationId xmlns:a16="http://schemas.microsoft.com/office/drawing/2014/main" id="{52C8DEA7-CEE0-46EF-9A5D-1FD7860E38DC}"/>
              </a:ext>
            </a:extLst>
          </p:cNvPr>
          <p:cNvSpPr>
            <a:spLocks noGrp="1"/>
          </p:cNvSpPr>
          <p:nvPr>
            <p:ph type="body" sz="quarter" idx="14"/>
          </p:nvPr>
        </p:nvSpPr>
        <p:spPr>
          <a:xfrm>
            <a:off x="838200" y="5731330"/>
            <a:ext cx="10515600" cy="383720"/>
          </a:xfrm>
        </p:spPr>
        <p:txBody>
          <a:bodyPr>
            <a:noAutofit/>
          </a:bodyPr>
          <a:lstStyle/>
          <a:p>
            <a:pPr marL="0" indent="0">
              <a:buNone/>
            </a:pPr>
            <a:r>
              <a:rPr lang="en-AU" sz="1200" dirty="0"/>
              <a:t>Note. Methamphetamine asked separately for the three different forms from 2002 onwards. </a:t>
            </a:r>
            <a:r>
              <a:rPr lang="en-GB" sz="1200" dirty="0"/>
              <a:t>The response ‘Don’t know’ was excluded from analysis.</a:t>
            </a:r>
            <a:r>
              <a:rPr lang="en-AU" sz="1200" dirty="0"/>
              <a:t> Data labels have been removed from figure throughout all years with small cell size (i.e. n≤5).</a:t>
            </a:r>
            <a:r>
              <a:rPr lang="en-GB" sz="1200" dirty="0"/>
              <a:t> </a:t>
            </a:r>
            <a:r>
              <a:rPr lang="en-AU" sz="1200" dirty="0"/>
              <a:t>*</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dirty="0"/>
          </a:p>
        </p:txBody>
      </p:sp>
      <p:graphicFrame>
        <p:nvGraphicFramePr>
          <p:cNvPr id="5" name="Chart Placeholder 4">
            <a:extLst>
              <a:ext uri="{FF2B5EF4-FFF2-40B4-BE49-F238E27FC236}">
                <a16:creationId xmlns:a16="http://schemas.microsoft.com/office/drawing/2014/main" id="{B7F7ADCB-82DE-46EC-9B3E-E1AC839B30BE}"/>
              </a:ext>
            </a:extLst>
          </p:cNvPr>
          <p:cNvGraphicFramePr>
            <a:graphicFrameLocks noGrp="1"/>
          </p:cNvGraphicFramePr>
          <p:nvPr>
            <p:ph type="chart" sz="quarter" idx="13"/>
            <p:extLst>
              <p:ext uri="{D42A27DB-BD31-4B8C-83A1-F6EECF244321}">
                <p14:modId xmlns:p14="http://schemas.microsoft.com/office/powerpoint/2010/main" val="2389548036"/>
              </p:ext>
            </p:extLst>
          </p:nvPr>
        </p:nvGraphicFramePr>
        <p:xfrm>
          <a:off x="828676" y="1674812"/>
          <a:ext cx="10520362" cy="40565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307849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E694F-B438-4126-AAFC-51E6D05C7B33}"/>
              </a:ext>
            </a:extLst>
          </p:cNvPr>
          <p:cNvSpPr>
            <a:spLocks noGrp="1"/>
          </p:cNvSpPr>
          <p:nvPr>
            <p:ph type="title"/>
          </p:nvPr>
        </p:nvSpPr>
        <p:spPr/>
        <p:txBody>
          <a:bodyPr>
            <a:noAutofit/>
          </a:bodyPr>
          <a:lstStyle/>
          <a:p>
            <a:r>
              <a:rPr lang="en-AU" sz="3200" dirty="0"/>
              <a:t>Figure 18: Current perceived availability of crystal methamphetamine, SA, 2002-2018</a:t>
            </a:r>
          </a:p>
        </p:txBody>
      </p:sp>
      <p:sp>
        <p:nvSpPr>
          <p:cNvPr id="4" name="Text Placeholder 3">
            <a:extLst>
              <a:ext uri="{FF2B5EF4-FFF2-40B4-BE49-F238E27FC236}">
                <a16:creationId xmlns:a16="http://schemas.microsoft.com/office/drawing/2014/main" id="{D78A6B3A-29C2-49BB-8068-6981A8C99678}"/>
              </a:ext>
            </a:extLst>
          </p:cNvPr>
          <p:cNvSpPr>
            <a:spLocks noGrp="1"/>
          </p:cNvSpPr>
          <p:nvPr>
            <p:ph type="body" sz="quarter" idx="14"/>
          </p:nvPr>
        </p:nvSpPr>
        <p:spPr>
          <a:xfrm>
            <a:off x="833438" y="5754190"/>
            <a:ext cx="10515600" cy="360860"/>
          </a:xfrm>
        </p:spPr>
        <p:txBody>
          <a:bodyPr>
            <a:noAutofit/>
          </a:bodyPr>
          <a:lstStyle/>
          <a:p>
            <a:pPr marL="0" indent="0">
              <a:buNone/>
            </a:pPr>
            <a:r>
              <a:rPr lang="en-AU" sz="1200" dirty="0"/>
              <a:t>Note. Methamphetamine asked separately for the three different forms from 2002 onwards. The response ‘Don’t know’ was excluded from analysis. Data labels have been removed from figure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dirty="0"/>
          </a:p>
        </p:txBody>
      </p:sp>
      <p:graphicFrame>
        <p:nvGraphicFramePr>
          <p:cNvPr id="5" name="Chart Placeholder 4">
            <a:extLst>
              <a:ext uri="{FF2B5EF4-FFF2-40B4-BE49-F238E27FC236}">
                <a16:creationId xmlns:a16="http://schemas.microsoft.com/office/drawing/2014/main" id="{729C2476-39E0-448A-BFBA-CDAA37517B23}"/>
              </a:ext>
            </a:extLst>
          </p:cNvPr>
          <p:cNvGraphicFramePr>
            <a:graphicFrameLocks noGrp="1"/>
          </p:cNvGraphicFramePr>
          <p:nvPr>
            <p:ph type="chart" sz="quarter" idx="13"/>
            <p:extLst>
              <p:ext uri="{D42A27DB-BD31-4B8C-83A1-F6EECF244321}">
                <p14:modId xmlns:p14="http://schemas.microsoft.com/office/powerpoint/2010/main" val="1313181687"/>
              </p:ext>
            </p:extLst>
          </p:nvPr>
        </p:nvGraphicFramePr>
        <p:xfrm>
          <a:off x="833438" y="1674812"/>
          <a:ext cx="10520362" cy="40793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98948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A1A01-083B-4357-AEF1-22CC99759ECC}"/>
              </a:ext>
            </a:extLst>
          </p:cNvPr>
          <p:cNvSpPr>
            <a:spLocks noGrp="1"/>
          </p:cNvSpPr>
          <p:nvPr>
            <p:ph type="title"/>
          </p:nvPr>
        </p:nvSpPr>
        <p:spPr/>
        <p:txBody>
          <a:bodyPr>
            <a:normAutofit/>
          </a:bodyPr>
          <a:lstStyle/>
          <a:p>
            <a:r>
              <a:rPr lang="en-AU" sz="3200" dirty="0"/>
              <a:t>Figure 1: Drug of choice, SA, 2000-2018</a:t>
            </a:r>
          </a:p>
        </p:txBody>
      </p:sp>
      <p:sp>
        <p:nvSpPr>
          <p:cNvPr id="4" name="Text Placeholder 3">
            <a:extLst>
              <a:ext uri="{FF2B5EF4-FFF2-40B4-BE49-F238E27FC236}">
                <a16:creationId xmlns:a16="http://schemas.microsoft.com/office/drawing/2014/main" id="{83E55F47-DC01-41DF-946E-7C9617A44828}"/>
              </a:ext>
            </a:extLst>
          </p:cNvPr>
          <p:cNvSpPr>
            <a:spLocks noGrp="1"/>
          </p:cNvSpPr>
          <p:nvPr>
            <p:ph type="body" sz="quarter" idx="14"/>
          </p:nvPr>
        </p:nvSpPr>
        <p:spPr>
          <a:xfrm>
            <a:off x="733988" y="5751635"/>
            <a:ext cx="10515600" cy="451223"/>
          </a:xfrm>
        </p:spPr>
        <p:txBody>
          <a:bodyPr>
            <a:normAutofit/>
          </a:bodyPr>
          <a:lstStyle/>
          <a:p>
            <a:pPr marL="0" indent="0">
              <a:buNone/>
            </a:pPr>
            <a:r>
              <a:rPr lang="en-AU" sz="1200" dirty="0"/>
              <a:t>Note. Substances listed in this figure are the primary endorsed; nominal percentages have endorsed other substances. Data labels have been removed from figure in years 2000,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 </a:t>
            </a:r>
          </a:p>
        </p:txBody>
      </p:sp>
      <p:graphicFrame>
        <p:nvGraphicFramePr>
          <p:cNvPr id="7" name="Object 65">
            <a:extLst>
              <a:ext uri="{FF2B5EF4-FFF2-40B4-BE49-F238E27FC236}">
                <a16:creationId xmlns:a16="http://schemas.microsoft.com/office/drawing/2014/main" id="{BFE22CA7-A190-467D-933A-944FD0BC922E}"/>
              </a:ext>
            </a:extLst>
          </p:cNvPr>
          <p:cNvGraphicFramePr>
            <a:graphicFrameLocks/>
          </p:cNvGraphicFramePr>
          <p:nvPr>
            <p:extLst>
              <p:ext uri="{D42A27DB-BD31-4B8C-83A1-F6EECF244321}">
                <p14:modId xmlns:p14="http://schemas.microsoft.com/office/powerpoint/2010/main" val="1041252610"/>
              </p:ext>
            </p:extLst>
          </p:nvPr>
        </p:nvGraphicFramePr>
        <p:xfrm>
          <a:off x="733988" y="1590854"/>
          <a:ext cx="10515599" cy="416078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478485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75F64-3F02-4929-B00C-59A35F81F7F9}"/>
              </a:ext>
            </a:extLst>
          </p:cNvPr>
          <p:cNvSpPr>
            <a:spLocks noGrp="1"/>
          </p:cNvSpPr>
          <p:nvPr>
            <p:ph type="title"/>
          </p:nvPr>
        </p:nvSpPr>
        <p:spPr/>
        <p:txBody>
          <a:bodyPr>
            <a:noAutofit/>
          </a:bodyPr>
          <a:lstStyle/>
          <a:p>
            <a:r>
              <a:rPr lang="en-AU" sz="3200" dirty="0"/>
              <a:t>Figure 19: Past six month use and frequency of use of cocaine, SA, 2000-2018</a:t>
            </a:r>
          </a:p>
        </p:txBody>
      </p:sp>
      <p:sp>
        <p:nvSpPr>
          <p:cNvPr id="4" name="Text Placeholder 3">
            <a:extLst>
              <a:ext uri="{FF2B5EF4-FFF2-40B4-BE49-F238E27FC236}">
                <a16:creationId xmlns:a16="http://schemas.microsoft.com/office/drawing/2014/main" id="{FD3CFA7E-A0EA-4DAF-BE88-F00D97A0C5B8}"/>
              </a:ext>
            </a:extLst>
          </p:cNvPr>
          <p:cNvSpPr>
            <a:spLocks noGrp="1"/>
          </p:cNvSpPr>
          <p:nvPr>
            <p:ph type="body" sz="quarter" idx="14"/>
          </p:nvPr>
        </p:nvSpPr>
        <p:spPr>
          <a:xfrm>
            <a:off x="827995" y="5519451"/>
            <a:ext cx="10515600" cy="629889"/>
          </a:xfrm>
        </p:spPr>
        <p:txBody>
          <a:bodyPr>
            <a:noAutofit/>
          </a:bodyPr>
          <a:lstStyle/>
          <a:p>
            <a:pPr marL="0" indent="0">
              <a:buNone/>
            </a:pPr>
            <a:r>
              <a:rPr lang="en-AU" sz="1200" dirty="0"/>
              <a:t>Note. Median days computed among those who reported recent use (maximum 180 days). Median days rounded to the nearest whole number. Y axis reduced to 10 days to improve visibility of trends.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dirty="0"/>
          </a:p>
        </p:txBody>
      </p:sp>
      <p:graphicFrame>
        <p:nvGraphicFramePr>
          <p:cNvPr id="5" name="Chart Placeholder 4">
            <a:extLst>
              <a:ext uri="{FF2B5EF4-FFF2-40B4-BE49-F238E27FC236}">
                <a16:creationId xmlns:a16="http://schemas.microsoft.com/office/drawing/2014/main" id="{5CF319ED-F64E-4F22-B583-17BBCBA09D1B}"/>
              </a:ext>
            </a:extLst>
          </p:cNvPr>
          <p:cNvGraphicFramePr>
            <a:graphicFrameLocks noGrp="1" noChangeAspect="1"/>
          </p:cNvGraphicFramePr>
          <p:nvPr>
            <p:ph type="chart" sz="quarter" idx="13"/>
            <p:extLst>
              <p:ext uri="{D42A27DB-BD31-4B8C-83A1-F6EECF244321}">
                <p14:modId xmlns:p14="http://schemas.microsoft.com/office/powerpoint/2010/main" val="2225906298"/>
              </p:ext>
            </p:extLst>
          </p:nvPr>
        </p:nvGraphicFramePr>
        <p:xfrm>
          <a:off x="832757" y="1674812"/>
          <a:ext cx="10520362" cy="384463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170104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B9FD3-54A3-4AAF-B6AC-8E528B3029C4}"/>
              </a:ext>
            </a:extLst>
          </p:cNvPr>
          <p:cNvSpPr>
            <a:spLocks noGrp="1"/>
          </p:cNvSpPr>
          <p:nvPr>
            <p:ph type="title"/>
          </p:nvPr>
        </p:nvSpPr>
        <p:spPr/>
        <p:txBody>
          <a:bodyPr>
            <a:noAutofit/>
          </a:bodyPr>
          <a:lstStyle/>
          <a:p>
            <a:r>
              <a:rPr lang="en-AU" sz="3200" dirty="0"/>
              <a:t>Figure 20: Past six month use and frequency of use of cannabis, SA, 2000-2018</a:t>
            </a:r>
          </a:p>
        </p:txBody>
      </p:sp>
      <p:sp>
        <p:nvSpPr>
          <p:cNvPr id="4" name="Text Placeholder 3">
            <a:extLst>
              <a:ext uri="{FF2B5EF4-FFF2-40B4-BE49-F238E27FC236}">
                <a16:creationId xmlns:a16="http://schemas.microsoft.com/office/drawing/2014/main" id="{5BB525D5-4EDA-4C49-8677-F374022C6AD6}"/>
              </a:ext>
            </a:extLst>
          </p:cNvPr>
          <p:cNvSpPr>
            <a:spLocks noGrp="1"/>
          </p:cNvSpPr>
          <p:nvPr>
            <p:ph type="body" sz="quarter" idx="14"/>
          </p:nvPr>
        </p:nvSpPr>
        <p:spPr>
          <a:xfrm>
            <a:off x="838200" y="5719900"/>
            <a:ext cx="10515600" cy="383720"/>
          </a:xfrm>
        </p:spPr>
        <p:txBody>
          <a:bodyPr>
            <a:noAutofit/>
          </a:bodyPr>
          <a:lstStyle/>
          <a:p>
            <a:pPr marL="0" indent="0">
              <a:buNone/>
            </a:pPr>
            <a:r>
              <a:rPr lang="en-AU" sz="1200" dirty="0"/>
              <a:t>Note. Median days computed among those who reported recent use (maximum 180 days). Median days rounded to the nearest whole number.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p:txBody>
      </p:sp>
      <p:graphicFrame>
        <p:nvGraphicFramePr>
          <p:cNvPr id="5" name="Chart Placeholder 4">
            <a:extLst>
              <a:ext uri="{FF2B5EF4-FFF2-40B4-BE49-F238E27FC236}">
                <a16:creationId xmlns:a16="http://schemas.microsoft.com/office/drawing/2014/main" id="{853A3B0C-F191-4AA4-B393-B76964AA33E7}"/>
              </a:ext>
            </a:extLst>
          </p:cNvPr>
          <p:cNvGraphicFramePr>
            <a:graphicFrameLocks noGrp="1" noChangeAspect="1"/>
          </p:cNvGraphicFramePr>
          <p:nvPr>
            <p:ph type="chart" sz="quarter" idx="13"/>
            <p:extLst>
              <p:ext uri="{D42A27DB-BD31-4B8C-83A1-F6EECF244321}">
                <p14:modId xmlns:p14="http://schemas.microsoft.com/office/powerpoint/2010/main" val="699278251"/>
              </p:ext>
            </p:extLst>
          </p:nvPr>
        </p:nvGraphicFramePr>
        <p:xfrm>
          <a:off x="838200" y="1674812"/>
          <a:ext cx="10520362" cy="40450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608905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F39FB-E5BF-4669-965A-F34085F6A616}"/>
              </a:ext>
            </a:extLst>
          </p:cNvPr>
          <p:cNvSpPr>
            <a:spLocks noGrp="1"/>
          </p:cNvSpPr>
          <p:nvPr>
            <p:ph type="title"/>
          </p:nvPr>
        </p:nvSpPr>
        <p:spPr/>
        <p:txBody>
          <a:bodyPr>
            <a:noAutofit/>
          </a:bodyPr>
          <a:lstStyle/>
          <a:p>
            <a:r>
              <a:rPr lang="en-AU" sz="3200" dirty="0"/>
              <a:t>Figure 21: Median price of hydroponic (a) and bush (b) cannabis per ounce and bag, SA, 2003-2018</a:t>
            </a:r>
          </a:p>
        </p:txBody>
      </p:sp>
      <p:sp>
        <p:nvSpPr>
          <p:cNvPr id="4" name="Text Placeholder 3">
            <a:extLst>
              <a:ext uri="{FF2B5EF4-FFF2-40B4-BE49-F238E27FC236}">
                <a16:creationId xmlns:a16="http://schemas.microsoft.com/office/drawing/2014/main" id="{95E9735D-7078-48B9-90D4-35953CC4BF22}"/>
              </a:ext>
            </a:extLst>
          </p:cNvPr>
          <p:cNvSpPr>
            <a:spLocks noGrp="1"/>
          </p:cNvSpPr>
          <p:nvPr>
            <p:ph type="body" sz="quarter" idx="14"/>
          </p:nvPr>
        </p:nvSpPr>
        <p:spPr>
          <a:xfrm>
            <a:off x="838200" y="5729606"/>
            <a:ext cx="10515600" cy="361896"/>
          </a:xfrm>
        </p:spPr>
        <p:txBody>
          <a:bodyPr>
            <a:noAutofit/>
          </a:bodyPr>
          <a:lstStyle/>
          <a:p>
            <a:pPr marL="0" indent="0">
              <a:buNone/>
            </a:pPr>
            <a:r>
              <a:rPr lang="en-AU" sz="1200" dirty="0"/>
              <a:t>Note. Among those who commented. From 2003 onwards hydroponic and bush cannabis data collected separately. Data labels have been removed from figure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sz="1200" dirty="0"/>
          </a:p>
        </p:txBody>
      </p:sp>
      <p:graphicFrame>
        <p:nvGraphicFramePr>
          <p:cNvPr id="5" name="Chart Placeholder 4">
            <a:extLst>
              <a:ext uri="{FF2B5EF4-FFF2-40B4-BE49-F238E27FC236}">
                <a16:creationId xmlns:a16="http://schemas.microsoft.com/office/drawing/2014/main" id="{8F571C43-FF89-4A5E-B0A4-C8E0707C07CE}"/>
              </a:ext>
            </a:extLst>
          </p:cNvPr>
          <p:cNvGraphicFramePr>
            <a:graphicFrameLocks noGrp="1"/>
          </p:cNvGraphicFramePr>
          <p:nvPr>
            <p:ph type="chart" sz="quarter" idx="13"/>
            <p:extLst>
              <p:ext uri="{D42A27DB-BD31-4B8C-83A1-F6EECF244321}">
                <p14:modId xmlns:p14="http://schemas.microsoft.com/office/powerpoint/2010/main" val="3691880882"/>
              </p:ext>
            </p:extLst>
          </p:nvPr>
        </p:nvGraphicFramePr>
        <p:xfrm>
          <a:off x="0" y="2006047"/>
          <a:ext cx="6167437" cy="342320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Placeholder 4">
            <a:extLst>
              <a:ext uri="{FF2B5EF4-FFF2-40B4-BE49-F238E27FC236}">
                <a16:creationId xmlns:a16="http://schemas.microsoft.com/office/drawing/2014/main" id="{9E130953-1AF5-4EC7-A3E4-8DE7E2E456EE}"/>
              </a:ext>
            </a:extLst>
          </p:cNvPr>
          <p:cNvGraphicFramePr>
            <a:graphicFrameLocks/>
          </p:cNvGraphicFramePr>
          <p:nvPr>
            <p:extLst>
              <p:ext uri="{D42A27DB-BD31-4B8C-83A1-F6EECF244321}">
                <p14:modId xmlns:p14="http://schemas.microsoft.com/office/powerpoint/2010/main" val="4018646780"/>
              </p:ext>
            </p:extLst>
          </p:nvPr>
        </p:nvGraphicFramePr>
        <p:xfrm>
          <a:off x="6180138" y="1983478"/>
          <a:ext cx="6011862" cy="3445772"/>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AFB5F0E3-EB58-4D74-93C5-5C0BD67C4E38}"/>
              </a:ext>
            </a:extLst>
          </p:cNvPr>
          <p:cNvSpPr txBox="1"/>
          <p:nvPr/>
        </p:nvSpPr>
        <p:spPr>
          <a:xfrm>
            <a:off x="939879" y="1585501"/>
            <a:ext cx="2710999" cy="646331"/>
          </a:xfrm>
          <a:prstGeom prst="rect">
            <a:avLst/>
          </a:prstGeom>
          <a:noFill/>
        </p:spPr>
        <p:txBody>
          <a:bodyPr wrap="none" rtlCol="0">
            <a:spAutoFit/>
          </a:bodyPr>
          <a:lstStyle/>
          <a:p>
            <a:r>
              <a:rPr lang="en-AU" dirty="0"/>
              <a:t>(A) Hydroponic cannabis</a:t>
            </a:r>
          </a:p>
          <a:p>
            <a:endParaRPr lang="en-AU" dirty="0"/>
          </a:p>
        </p:txBody>
      </p:sp>
      <p:sp>
        <p:nvSpPr>
          <p:cNvPr id="16" name="TextBox 15">
            <a:extLst>
              <a:ext uri="{FF2B5EF4-FFF2-40B4-BE49-F238E27FC236}">
                <a16:creationId xmlns:a16="http://schemas.microsoft.com/office/drawing/2014/main" id="{3335CA03-F748-4DE3-AFC6-AE5F977A8673}"/>
              </a:ext>
            </a:extLst>
          </p:cNvPr>
          <p:cNvSpPr txBox="1"/>
          <p:nvPr/>
        </p:nvSpPr>
        <p:spPr>
          <a:xfrm>
            <a:off x="6286579" y="1585500"/>
            <a:ext cx="2070021" cy="646331"/>
          </a:xfrm>
          <a:prstGeom prst="rect">
            <a:avLst/>
          </a:prstGeom>
          <a:noFill/>
        </p:spPr>
        <p:txBody>
          <a:bodyPr wrap="square" rtlCol="0">
            <a:spAutoFit/>
          </a:bodyPr>
          <a:lstStyle/>
          <a:p>
            <a:pPr lvl="0"/>
            <a:r>
              <a:rPr lang="en-AU" dirty="0"/>
              <a:t>(B) Bush cannabis</a:t>
            </a:r>
          </a:p>
          <a:p>
            <a:endParaRPr lang="en-AU" dirty="0"/>
          </a:p>
        </p:txBody>
      </p:sp>
    </p:spTree>
    <p:extLst>
      <p:ext uri="{BB962C8B-B14F-4D97-AF65-F5344CB8AC3E}">
        <p14:creationId xmlns:p14="http://schemas.microsoft.com/office/powerpoint/2010/main" val="2301343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F39FB-E5BF-4669-965A-F34085F6A616}"/>
              </a:ext>
            </a:extLst>
          </p:cNvPr>
          <p:cNvSpPr>
            <a:spLocks noGrp="1"/>
          </p:cNvSpPr>
          <p:nvPr>
            <p:ph type="title"/>
          </p:nvPr>
        </p:nvSpPr>
        <p:spPr/>
        <p:txBody>
          <a:bodyPr>
            <a:noAutofit/>
          </a:bodyPr>
          <a:lstStyle/>
          <a:p>
            <a:r>
              <a:rPr lang="en-AU" sz="3200" dirty="0"/>
              <a:t>Figure 22: Current perceived potency of hydroponic (a) and bush (b) cannabis, SA, 2004-2018</a:t>
            </a:r>
          </a:p>
        </p:txBody>
      </p:sp>
      <p:sp>
        <p:nvSpPr>
          <p:cNvPr id="4" name="Text Placeholder 3">
            <a:extLst>
              <a:ext uri="{FF2B5EF4-FFF2-40B4-BE49-F238E27FC236}">
                <a16:creationId xmlns:a16="http://schemas.microsoft.com/office/drawing/2014/main" id="{95E9735D-7078-48B9-90D4-35953CC4BF22}"/>
              </a:ext>
            </a:extLst>
          </p:cNvPr>
          <p:cNvSpPr>
            <a:spLocks noGrp="1"/>
          </p:cNvSpPr>
          <p:nvPr>
            <p:ph type="body" sz="quarter" idx="14"/>
          </p:nvPr>
        </p:nvSpPr>
        <p:spPr>
          <a:xfrm>
            <a:off x="838200" y="5661720"/>
            <a:ext cx="10515600" cy="417229"/>
          </a:xfrm>
        </p:spPr>
        <p:txBody>
          <a:bodyPr>
            <a:noAutofit/>
          </a:bodyPr>
          <a:lstStyle/>
          <a:p>
            <a:pPr marL="0" indent="0">
              <a:buNone/>
            </a:pPr>
            <a:r>
              <a:rPr lang="en-GB" sz="1200" dirty="0"/>
              <a:t>Note. The response ‘Don’t know’ was excluded from analysis. Hydroponic and bush cannabis data collected separately from 2004 onwards. </a:t>
            </a:r>
            <a:r>
              <a:rPr lang="en-AU" sz="1200" dirty="0"/>
              <a:t>Data labels have been removed from figure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p:txBody>
      </p:sp>
      <p:sp>
        <p:nvSpPr>
          <p:cNvPr id="15" name="TextBox 14">
            <a:extLst>
              <a:ext uri="{FF2B5EF4-FFF2-40B4-BE49-F238E27FC236}">
                <a16:creationId xmlns:a16="http://schemas.microsoft.com/office/drawing/2014/main" id="{AFB5F0E3-EB58-4D74-93C5-5C0BD67C4E38}"/>
              </a:ext>
            </a:extLst>
          </p:cNvPr>
          <p:cNvSpPr txBox="1"/>
          <p:nvPr/>
        </p:nvSpPr>
        <p:spPr>
          <a:xfrm>
            <a:off x="939879" y="1585501"/>
            <a:ext cx="2710999" cy="646331"/>
          </a:xfrm>
          <a:prstGeom prst="rect">
            <a:avLst/>
          </a:prstGeom>
          <a:noFill/>
        </p:spPr>
        <p:txBody>
          <a:bodyPr wrap="none" rtlCol="0">
            <a:spAutoFit/>
          </a:bodyPr>
          <a:lstStyle/>
          <a:p>
            <a:r>
              <a:rPr lang="en-AU" dirty="0"/>
              <a:t>(A) Hydroponic cannabis</a:t>
            </a:r>
          </a:p>
          <a:p>
            <a:endParaRPr lang="en-AU" dirty="0"/>
          </a:p>
        </p:txBody>
      </p:sp>
      <p:sp>
        <p:nvSpPr>
          <p:cNvPr id="16" name="TextBox 15">
            <a:extLst>
              <a:ext uri="{FF2B5EF4-FFF2-40B4-BE49-F238E27FC236}">
                <a16:creationId xmlns:a16="http://schemas.microsoft.com/office/drawing/2014/main" id="{3335CA03-F748-4DE3-AFC6-AE5F977A8673}"/>
              </a:ext>
            </a:extLst>
          </p:cNvPr>
          <p:cNvSpPr txBox="1"/>
          <p:nvPr/>
        </p:nvSpPr>
        <p:spPr>
          <a:xfrm>
            <a:off x="6286579" y="1585500"/>
            <a:ext cx="2070021" cy="646331"/>
          </a:xfrm>
          <a:prstGeom prst="rect">
            <a:avLst/>
          </a:prstGeom>
          <a:noFill/>
        </p:spPr>
        <p:txBody>
          <a:bodyPr wrap="square" rtlCol="0">
            <a:spAutoFit/>
          </a:bodyPr>
          <a:lstStyle/>
          <a:p>
            <a:pPr lvl="0"/>
            <a:r>
              <a:rPr lang="en-AU" dirty="0"/>
              <a:t>(B) Bush cannabis</a:t>
            </a:r>
          </a:p>
          <a:p>
            <a:endParaRPr lang="en-AU" dirty="0"/>
          </a:p>
        </p:txBody>
      </p:sp>
      <p:graphicFrame>
        <p:nvGraphicFramePr>
          <p:cNvPr id="11" name="Chart Placeholder 10">
            <a:extLst>
              <a:ext uri="{FF2B5EF4-FFF2-40B4-BE49-F238E27FC236}">
                <a16:creationId xmlns:a16="http://schemas.microsoft.com/office/drawing/2014/main" id="{B02E95A1-8A65-4381-975B-96062DEEC8AF}"/>
              </a:ext>
            </a:extLst>
          </p:cNvPr>
          <p:cNvGraphicFramePr>
            <a:graphicFrameLocks noGrp="1"/>
          </p:cNvGraphicFramePr>
          <p:nvPr>
            <p:ph type="chart" sz="quarter" idx="13"/>
            <p:extLst>
              <p:ext uri="{D42A27DB-BD31-4B8C-83A1-F6EECF244321}">
                <p14:modId xmlns:p14="http://schemas.microsoft.com/office/powerpoint/2010/main" val="3324423565"/>
              </p:ext>
            </p:extLst>
          </p:nvPr>
        </p:nvGraphicFramePr>
        <p:xfrm>
          <a:off x="0" y="2078038"/>
          <a:ext cx="6096000" cy="350837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Placeholder 4">
            <a:extLst>
              <a:ext uri="{FF2B5EF4-FFF2-40B4-BE49-F238E27FC236}">
                <a16:creationId xmlns:a16="http://schemas.microsoft.com/office/drawing/2014/main" id="{B62C280B-D4D3-4AED-AA88-F5143F2753E3}"/>
              </a:ext>
            </a:extLst>
          </p:cNvPr>
          <p:cNvGraphicFramePr>
            <a:graphicFrameLocks/>
          </p:cNvGraphicFramePr>
          <p:nvPr>
            <p:extLst>
              <p:ext uri="{D42A27DB-BD31-4B8C-83A1-F6EECF244321}">
                <p14:modId xmlns:p14="http://schemas.microsoft.com/office/powerpoint/2010/main" val="2057644973"/>
              </p:ext>
            </p:extLst>
          </p:nvPr>
        </p:nvGraphicFramePr>
        <p:xfrm>
          <a:off x="6286499" y="2078037"/>
          <a:ext cx="5905500" cy="35083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449078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FC317-2DD3-4F21-8D44-48589CD4C97E}"/>
              </a:ext>
            </a:extLst>
          </p:cNvPr>
          <p:cNvSpPr>
            <a:spLocks noGrp="1"/>
          </p:cNvSpPr>
          <p:nvPr>
            <p:ph type="title"/>
          </p:nvPr>
        </p:nvSpPr>
        <p:spPr/>
        <p:txBody>
          <a:bodyPr>
            <a:noAutofit/>
          </a:bodyPr>
          <a:lstStyle/>
          <a:p>
            <a:r>
              <a:rPr lang="en-AU" sz="3200" dirty="0"/>
              <a:t>Figure 23: Current perceived availability of hydroponic (a) and bush (b) cannabis, SA, 2004-2018</a:t>
            </a:r>
          </a:p>
        </p:txBody>
      </p:sp>
      <p:sp>
        <p:nvSpPr>
          <p:cNvPr id="4" name="Text Placeholder 3">
            <a:extLst>
              <a:ext uri="{FF2B5EF4-FFF2-40B4-BE49-F238E27FC236}">
                <a16:creationId xmlns:a16="http://schemas.microsoft.com/office/drawing/2014/main" id="{4546CFC6-689A-4303-B8B5-B8483821E14C}"/>
              </a:ext>
            </a:extLst>
          </p:cNvPr>
          <p:cNvSpPr>
            <a:spLocks noGrp="1"/>
          </p:cNvSpPr>
          <p:nvPr>
            <p:ph type="body" sz="quarter" idx="14"/>
          </p:nvPr>
        </p:nvSpPr>
        <p:spPr>
          <a:xfrm>
            <a:off x="838200" y="5708416"/>
            <a:ext cx="10515600" cy="439465"/>
          </a:xfrm>
        </p:spPr>
        <p:txBody>
          <a:bodyPr>
            <a:noAutofit/>
          </a:bodyPr>
          <a:lstStyle/>
          <a:p>
            <a:pPr marL="0" indent="0">
              <a:buNone/>
            </a:pPr>
            <a:r>
              <a:rPr lang="en-GB" sz="1200" dirty="0"/>
              <a:t>Note. The response ‘Don’t know’ was excluded from analysis. * Hydroponic and bush cannabis data collected separately from 2004 onwards. </a:t>
            </a:r>
            <a:r>
              <a:rPr lang="en-AU" sz="1200" dirty="0"/>
              <a:t>Data labels have been removed from figure throughout all years with small cell size (i.e. n≤5).</a:t>
            </a:r>
            <a:r>
              <a:rPr lang="en-GB" sz="1200" dirty="0"/>
              <a:t> </a:t>
            </a:r>
            <a:r>
              <a:rPr lang="en-AU" sz="1200" dirty="0"/>
              <a:t>*</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endParaRPr lang="en-AU" dirty="0"/>
          </a:p>
        </p:txBody>
      </p:sp>
      <p:graphicFrame>
        <p:nvGraphicFramePr>
          <p:cNvPr id="7" name="Chart Placeholder 6">
            <a:extLst>
              <a:ext uri="{FF2B5EF4-FFF2-40B4-BE49-F238E27FC236}">
                <a16:creationId xmlns:a16="http://schemas.microsoft.com/office/drawing/2014/main" id="{FB68F202-91BB-40E7-A6A1-923A32A8ED96}"/>
              </a:ext>
            </a:extLst>
          </p:cNvPr>
          <p:cNvGraphicFramePr>
            <a:graphicFrameLocks noGrp="1"/>
          </p:cNvGraphicFramePr>
          <p:nvPr>
            <p:ph type="chart" sz="quarter" idx="13"/>
            <p:extLst>
              <p:ext uri="{D42A27DB-BD31-4B8C-83A1-F6EECF244321}">
                <p14:modId xmlns:p14="http://schemas.microsoft.com/office/powerpoint/2010/main" val="3399754594"/>
              </p:ext>
            </p:extLst>
          </p:nvPr>
        </p:nvGraphicFramePr>
        <p:xfrm>
          <a:off x="0" y="2172193"/>
          <a:ext cx="6096000" cy="3326908"/>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316082EB-B785-4451-972A-1ADAEC5073BC}"/>
              </a:ext>
            </a:extLst>
          </p:cNvPr>
          <p:cNvSpPr txBox="1"/>
          <p:nvPr/>
        </p:nvSpPr>
        <p:spPr>
          <a:xfrm>
            <a:off x="939879" y="1585501"/>
            <a:ext cx="2710999" cy="646331"/>
          </a:xfrm>
          <a:prstGeom prst="rect">
            <a:avLst/>
          </a:prstGeom>
          <a:noFill/>
        </p:spPr>
        <p:txBody>
          <a:bodyPr wrap="none" rtlCol="0">
            <a:spAutoFit/>
          </a:bodyPr>
          <a:lstStyle/>
          <a:p>
            <a:r>
              <a:rPr lang="en-AU" dirty="0"/>
              <a:t>(A) Hydroponic cannabis</a:t>
            </a:r>
          </a:p>
          <a:p>
            <a:endParaRPr lang="en-AU" dirty="0"/>
          </a:p>
        </p:txBody>
      </p:sp>
      <p:sp>
        <p:nvSpPr>
          <p:cNvPr id="9" name="TextBox 8">
            <a:extLst>
              <a:ext uri="{FF2B5EF4-FFF2-40B4-BE49-F238E27FC236}">
                <a16:creationId xmlns:a16="http://schemas.microsoft.com/office/drawing/2014/main" id="{9F23F887-F2D9-4552-8BD8-7E973ECA8205}"/>
              </a:ext>
            </a:extLst>
          </p:cNvPr>
          <p:cNvSpPr txBox="1"/>
          <p:nvPr/>
        </p:nvSpPr>
        <p:spPr>
          <a:xfrm>
            <a:off x="6286579" y="1585500"/>
            <a:ext cx="2070021" cy="646331"/>
          </a:xfrm>
          <a:prstGeom prst="rect">
            <a:avLst/>
          </a:prstGeom>
          <a:noFill/>
        </p:spPr>
        <p:txBody>
          <a:bodyPr wrap="square" rtlCol="0">
            <a:spAutoFit/>
          </a:bodyPr>
          <a:lstStyle/>
          <a:p>
            <a:pPr lvl="0"/>
            <a:r>
              <a:rPr lang="en-AU" dirty="0"/>
              <a:t>(B) Bush cannabis</a:t>
            </a:r>
          </a:p>
          <a:p>
            <a:endParaRPr lang="en-AU" dirty="0"/>
          </a:p>
        </p:txBody>
      </p:sp>
      <p:graphicFrame>
        <p:nvGraphicFramePr>
          <p:cNvPr id="10" name="Chart Placeholder 6">
            <a:extLst>
              <a:ext uri="{FF2B5EF4-FFF2-40B4-BE49-F238E27FC236}">
                <a16:creationId xmlns:a16="http://schemas.microsoft.com/office/drawing/2014/main" id="{5660DA43-43A0-4EE2-85EA-DDA061473D6A}"/>
              </a:ext>
            </a:extLst>
          </p:cNvPr>
          <p:cNvGraphicFramePr>
            <a:graphicFrameLocks/>
          </p:cNvGraphicFramePr>
          <p:nvPr>
            <p:extLst>
              <p:ext uri="{D42A27DB-BD31-4B8C-83A1-F6EECF244321}">
                <p14:modId xmlns:p14="http://schemas.microsoft.com/office/powerpoint/2010/main" val="430777426"/>
              </p:ext>
            </p:extLst>
          </p:nvPr>
        </p:nvGraphicFramePr>
        <p:xfrm>
          <a:off x="6286579" y="2172193"/>
          <a:ext cx="5905421" cy="33269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865026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ACFBE-4821-4132-80F9-5FF14D1E3FC7}"/>
              </a:ext>
            </a:extLst>
          </p:cNvPr>
          <p:cNvSpPr>
            <a:spLocks noGrp="1"/>
          </p:cNvSpPr>
          <p:nvPr>
            <p:ph type="title"/>
          </p:nvPr>
        </p:nvSpPr>
        <p:spPr/>
        <p:txBody>
          <a:bodyPr>
            <a:noAutofit/>
          </a:bodyPr>
          <a:lstStyle/>
          <a:p>
            <a:r>
              <a:rPr lang="en-AU" sz="3200" dirty="0"/>
              <a:t>Figure 24: Past six month use (prescribed and non-prescribed) and frequency of use of methadone, SA, 2000-2018</a:t>
            </a:r>
          </a:p>
        </p:txBody>
      </p:sp>
      <p:sp>
        <p:nvSpPr>
          <p:cNvPr id="4" name="Text Placeholder 3">
            <a:extLst>
              <a:ext uri="{FF2B5EF4-FFF2-40B4-BE49-F238E27FC236}">
                <a16:creationId xmlns:a16="http://schemas.microsoft.com/office/drawing/2014/main" id="{F42EF618-3D36-4C30-9E6E-14576DFA7E37}"/>
              </a:ext>
            </a:extLst>
          </p:cNvPr>
          <p:cNvSpPr>
            <a:spLocks noGrp="1"/>
          </p:cNvSpPr>
          <p:nvPr>
            <p:ph type="body" sz="quarter" idx="14"/>
          </p:nvPr>
        </p:nvSpPr>
        <p:spPr>
          <a:xfrm>
            <a:off x="833438" y="5519451"/>
            <a:ext cx="10515600" cy="629889"/>
          </a:xfrm>
        </p:spPr>
        <p:txBody>
          <a:bodyPr>
            <a:noAutofit/>
          </a:bodyPr>
          <a:lstStyle/>
          <a:p>
            <a:pPr marL="0" indent="0">
              <a:buNone/>
            </a:pPr>
            <a:r>
              <a:rPr lang="en-AU" sz="1200" dirty="0"/>
              <a:t>Note</a:t>
            </a:r>
            <a:r>
              <a:rPr lang="en-AU" sz="1200" b="1" dirty="0"/>
              <a:t>.</a:t>
            </a:r>
            <a:r>
              <a:rPr lang="en-AU" sz="1200" dirty="0"/>
              <a:t> Includes methadone syrup and tablets. Non-prescribed use not distinguished 2000-2002. Median days computed among those who reported recent use (maximum 180 days). Median days rounded to the nearest whole number. Data labels have been removed from figure in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dirty="0"/>
          </a:p>
        </p:txBody>
      </p:sp>
      <p:graphicFrame>
        <p:nvGraphicFramePr>
          <p:cNvPr id="5" name="Chart Placeholder 4">
            <a:extLst>
              <a:ext uri="{FF2B5EF4-FFF2-40B4-BE49-F238E27FC236}">
                <a16:creationId xmlns:a16="http://schemas.microsoft.com/office/drawing/2014/main" id="{34A7FE1C-CE25-4B7E-A0B6-2F7B0B2442AD}"/>
              </a:ext>
            </a:extLst>
          </p:cNvPr>
          <p:cNvGraphicFramePr>
            <a:graphicFrameLocks noGrp="1" noChangeAspect="1"/>
          </p:cNvGraphicFramePr>
          <p:nvPr>
            <p:ph type="chart" sz="quarter" idx="13"/>
            <p:extLst>
              <p:ext uri="{D42A27DB-BD31-4B8C-83A1-F6EECF244321}">
                <p14:modId xmlns:p14="http://schemas.microsoft.com/office/powerpoint/2010/main" val="678431265"/>
              </p:ext>
            </p:extLst>
          </p:nvPr>
        </p:nvGraphicFramePr>
        <p:xfrm>
          <a:off x="833438" y="1612900"/>
          <a:ext cx="10520362" cy="39065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312600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7D080-C803-4237-9532-1B7299381705}"/>
              </a:ext>
            </a:extLst>
          </p:cNvPr>
          <p:cNvSpPr>
            <a:spLocks noGrp="1"/>
          </p:cNvSpPr>
          <p:nvPr>
            <p:ph type="title"/>
          </p:nvPr>
        </p:nvSpPr>
        <p:spPr>
          <a:xfrm>
            <a:off x="800100" y="352426"/>
            <a:ext cx="10604500" cy="946150"/>
          </a:xfrm>
        </p:spPr>
        <p:txBody>
          <a:bodyPr>
            <a:noAutofit/>
          </a:bodyPr>
          <a:lstStyle/>
          <a:p>
            <a:r>
              <a:rPr lang="en-AU" sz="3200" dirty="0"/>
              <a:t>Figure 25: Past six month use (prescribed and non-prescribed) and frequency of use of buprenorphine, SA, 2002-2018</a:t>
            </a:r>
          </a:p>
        </p:txBody>
      </p:sp>
      <p:sp>
        <p:nvSpPr>
          <p:cNvPr id="4" name="Text Placeholder 3">
            <a:extLst>
              <a:ext uri="{FF2B5EF4-FFF2-40B4-BE49-F238E27FC236}">
                <a16:creationId xmlns:a16="http://schemas.microsoft.com/office/drawing/2014/main" id="{F91ED2E0-2042-4EF3-A1D2-6CF28201AADF}"/>
              </a:ext>
            </a:extLst>
          </p:cNvPr>
          <p:cNvSpPr>
            <a:spLocks noGrp="1"/>
          </p:cNvSpPr>
          <p:nvPr>
            <p:ph type="body" sz="quarter" idx="14"/>
          </p:nvPr>
        </p:nvSpPr>
        <p:spPr>
          <a:xfrm>
            <a:off x="842962" y="5799910"/>
            <a:ext cx="10604500" cy="395150"/>
          </a:xfrm>
        </p:spPr>
        <p:txBody>
          <a:bodyPr>
            <a:noAutofit/>
          </a:bodyPr>
          <a:lstStyle/>
          <a:p>
            <a:pPr marL="0" indent="0">
              <a:buNone/>
            </a:pPr>
            <a:r>
              <a:rPr lang="en-AU" sz="1200" dirty="0"/>
              <a:t>Note. Median days computed among those who reported recent use (maximum 180 days). Median days rounded to the nearest whole number. Data labels have been removed from figure in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dirty="0"/>
          </a:p>
        </p:txBody>
      </p:sp>
      <p:graphicFrame>
        <p:nvGraphicFramePr>
          <p:cNvPr id="6" name="Chart Placeholder 5">
            <a:extLst>
              <a:ext uri="{FF2B5EF4-FFF2-40B4-BE49-F238E27FC236}">
                <a16:creationId xmlns:a16="http://schemas.microsoft.com/office/drawing/2014/main" id="{B4EB3EFD-9EA1-483A-BAE0-56FC181DA1FF}"/>
              </a:ext>
            </a:extLst>
          </p:cNvPr>
          <p:cNvGraphicFramePr>
            <a:graphicFrameLocks noGrp="1" noChangeAspect="1"/>
          </p:cNvGraphicFramePr>
          <p:nvPr>
            <p:ph type="chart" sz="quarter" idx="13"/>
            <p:extLst>
              <p:ext uri="{D42A27DB-BD31-4B8C-83A1-F6EECF244321}">
                <p14:modId xmlns:p14="http://schemas.microsoft.com/office/powerpoint/2010/main" val="404260914"/>
              </p:ext>
            </p:extLst>
          </p:nvPr>
        </p:nvGraphicFramePr>
        <p:xfrm>
          <a:off x="838200" y="1674812"/>
          <a:ext cx="10520362" cy="412509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212773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25EA2-9E80-45CC-93E1-2A60B0990676}"/>
              </a:ext>
            </a:extLst>
          </p:cNvPr>
          <p:cNvSpPr>
            <a:spLocks noGrp="1"/>
          </p:cNvSpPr>
          <p:nvPr>
            <p:ph type="title"/>
          </p:nvPr>
        </p:nvSpPr>
        <p:spPr/>
        <p:txBody>
          <a:bodyPr>
            <a:noAutofit/>
          </a:bodyPr>
          <a:lstStyle/>
          <a:p>
            <a:r>
              <a:rPr lang="en-AU" sz="3200" dirty="0"/>
              <a:t>Figure 26: Past six month use (prescribed and non-prescribed) and frequency of use of buprenorphine-naloxone, SA, 2006-2018</a:t>
            </a:r>
          </a:p>
        </p:txBody>
      </p:sp>
      <p:sp>
        <p:nvSpPr>
          <p:cNvPr id="4" name="Text Placeholder 3">
            <a:extLst>
              <a:ext uri="{FF2B5EF4-FFF2-40B4-BE49-F238E27FC236}">
                <a16:creationId xmlns:a16="http://schemas.microsoft.com/office/drawing/2014/main" id="{AC439428-5DF7-4CD7-9F39-F40E4B8669A8}"/>
              </a:ext>
            </a:extLst>
          </p:cNvPr>
          <p:cNvSpPr>
            <a:spLocks noGrp="1"/>
          </p:cNvSpPr>
          <p:nvPr>
            <p:ph type="body" sz="quarter" idx="14"/>
          </p:nvPr>
        </p:nvSpPr>
        <p:spPr>
          <a:xfrm>
            <a:off x="833438" y="5248910"/>
            <a:ext cx="10515600" cy="946150"/>
          </a:xfrm>
        </p:spPr>
        <p:txBody>
          <a:bodyPr>
            <a:noAutofit/>
          </a:bodyPr>
          <a:lstStyle/>
          <a:p>
            <a:pPr marL="0" indent="0">
              <a:buNone/>
            </a:pPr>
            <a:r>
              <a:rPr lang="en-AU" sz="1200" dirty="0"/>
              <a:t>Note. From 2006-2011 participants were asked about the use of buprenorphine-naloxone tablet; from 2012-2015 participants were asked about the use of buprenorphine-naloxone tablet and film; from 2016- 2018 participants were asked about the use of buprenorphine–naloxone film only. Median days computed among those who reported recent use (maximum 180 days). Median days rounded to the nearest whole number. Y axis reduced to 130 days to improve visibility of trends. Data labels have been removed from figure in years 2006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endParaRPr lang="en-AU" dirty="0"/>
          </a:p>
        </p:txBody>
      </p:sp>
      <p:graphicFrame>
        <p:nvGraphicFramePr>
          <p:cNvPr id="5" name="Chart Placeholder 4">
            <a:extLst>
              <a:ext uri="{FF2B5EF4-FFF2-40B4-BE49-F238E27FC236}">
                <a16:creationId xmlns:a16="http://schemas.microsoft.com/office/drawing/2014/main" id="{7725674C-22D9-4AFE-9C1E-3583B8AFB220}"/>
              </a:ext>
            </a:extLst>
          </p:cNvPr>
          <p:cNvGraphicFramePr>
            <a:graphicFrameLocks noGrp="1" noChangeAspect="1"/>
          </p:cNvGraphicFramePr>
          <p:nvPr>
            <p:ph type="chart" sz="quarter" idx="13"/>
            <p:extLst>
              <p:ext uri="{D42A27DB-BD31-4B8C-83A1-F6EECF244321}">
                <p14:modId xmlns:p14="http://schemas.microsoft.com/office/powerpoint/2010/main" val="890116702"/>
              </p:ext>
            </p:extLst>
          </p:nvPr>
        </p:nvGraphicFramePr>
        <p:xfrm>
          <a:off x="833438" y="1624013"/>
          <a:ext cx="10177462" cy="358696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752107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3E88E-03D3-43BB-81BB-A3FD0C666311}"/>
              </a:ext>
            </a:extLst>
          </p:cNvPr>
          <p:cNvSpPr>
            <a:spLocks noGrp="1"/>
          </p:cNvSpPr>
          <p:nvPr>
            <p:ph type="title"/>
          </p:nvPr>
        </p:nvSpPr>
        <p:spPr/>
        <p:txBody>
          <a:bodyPr>
            <a:noAutofit/>
          </a:bodyPr>
          <a:lstStyle/>
          <a:p>
            <a:r>
              <a:rPr lang="en-AU" sz="3200" dirty="0"/>
              <a:t>Figure 27: Past six month use (prescribed and non-prescribed) and frequency of use of morphine, SA, 2001-2018</a:t>
            </a:r>
          </a:p>
        </p:txBody>
      </p:sp>
      <p:sp>
        <p:nvSpPr>
          <p:cNvPr id="4" name="Text Placeholder 3">
            <a:extLst>
              <a:ext uri="{FF2B5EF4-FFF2-40B4-BE49-F238E27FC236}">
                <a16:creationId xmlns:a16="http://schemas.microsoft.com/office/drawing/2014/main" id="{506BF37B-8CCF-41B7-B23F-EF6AECBF0823}"/>
              </a:ext>
            </a:extLst>
          </p:cNvPr>
          <p:cNvSpPr>
            <a:spLocks noGrp="1"/>
          </p:cNvSpPr>
          <p:nvPr>
            <p:ph type="body" sz="quarter" idx="14"/>
          </p:nvPr>
        </p:nvSpPr>
        <p:spPr>
          <a:xfrm>
            <a:off x="627961" y="5731330"/>
            <a:ext cx="10725839" cy="440870"/>
          </a:xfrm>
        </p:spPr>
        <p:txBody>
          <a:bodyPr>
            <a:noAutofit/>
          </a:bodyPr>
          <a:lstStyle/>
          <a:p>
            <a:pPr marL="0" indent="0">
              <a:buNone/>
            </a:pPr>
            <a:r>
              <a:rPr lang="en-AU" sz="1200" dirty="0"/>
              <a:t>Note. Median days computed among those who reported recent use (maximum 180 days). Median days rounded to the nearest whole number.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dirty="0"/>
          </a:p>
        </p:txBody>
      </p:sp>
      <p:graphicFrame>
        <p:nvGraphicFramePr>
          <p:cNvPr id="5" name="Chart Placeholder 4">
            <a:extLst>
              <a:ext uri="{FF2B5EF4-FFF2-40B4-BE49-F238E27FC236}">
                <a16:creationId xmlns:a16="http://schemas.microsoft.com/office/drawing/2014/main" id="{193148D0-EF7B-441D-BBF9-7C447891284B}"/>
              </a:ext>
            </a:extLst>
          </p:cNvPr>
          <p:cNvGraphicFramePr>
            <a:graphicFrameLocks noGrp="1" noChangeAspect="1"/>
          </p:cNvGraphicFramePr>
          <p:nvPr>
            <p:ph type="chart" sz="quarter" idx="13"/>
            <p:extLst>
              <p:ext uri="{D42A27DB-BD31-4B8C-83A1-F6EECF244321}">
                <p14:modId xmlns:p14="http://schemas.microsoft.com/office/powerpoint/2010/main" val="2612722532"/>
              </p:ext>
            </p:extLst>
          </p:nvPr>
        </p:nvGraphicFramePr>
        <p:xfrm>
          <a:off x="838200" y="1674813"/>
          <a:ext cx="10520363" cy="405651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354610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25C44-691A-45F9-B5A0-9BEAE99CB65B}"/>
              </a:ext>
            </a:extLst>
          </p:cNvPr>
          <p:cNvSpPr>
            <a:spLocks noGrp="1"/>
          </p:cNvSpPr>
          <p:nvPr>
            <p:ph type="title"/>
          </p:nvPr>
        </p:nvSpPr>
        <p:spPr/>
        <p:txBody>
          <a:bodyPr>
            <a:noAutofit/>
          </a:bodyPr>
          <a:lstStyle/>
          <a:p>
            <a:r>
              <a:rPr lang="en-AU" sz="3200" dirty="0"/>
              <a:t>Figure 28: Past six month use (prescribed and non-prescribed) and frequency of use of oxycodone, SA, 2005-2018</a:t>
            </a:r>
          </a:p>
        </p:txBody>
      </p:sp>
      <p:sp>
        <p:nvSpPr>
          <p:cNvPr id="4" name="Text Placeholder 3">
            <a:extLst>
              <a:ext uri="{FF2B5EF4-FFF2-40B4-BE49-F238E27FC236}">
                <a16:creationId xmlns:a16="http://schemas.microsoft.com/office/drawing/2014/main" id="{171751E3-21B9-42FD-9710-B4EA5BE8E379}"/>
              </a:ext>
            </a:extLst>
          </p:cNvPr>
          <p:cNvSpPr>
            <a:spLocks noGrp="1"/>
          </p:cNvSpPr>
          <p:nvPr>
            <p:ph type="body" sz="quarter" idx="14"/>
          </p:nvPr>
        </p:nvSpPr>
        <p:spPr>
          <a:xfrm>
            <a:off x="838200" y="5314122"/>
            <a:ext cx="10515600" cy="869508"/>
          </a:xfrm>
        </p:spPr>
        <p:txBody>
          <a:bodyPr>
            <a:noAutofit/>
          </a:bodyPr>
          <a:lstStyle/>
          <a:p>
            <a:pPr marL="0" indent="0">
              <a:buNone/>
            </a:pPr>
            <a:r>
              <a:rPr lang="en-AU" sz="1200" dirty="0"/>
              <a:t>Note. From 2005-2015 participants were asked about any oxycodone; from 2016-2018, oxycodone was broken down into three types: tamper resistant (‘OP’), non-tamper proof (generic) and ‘other oxycodone’. Median days computed among those who reported recent use (maximum 180 days). Median days rounded to the nearest whole number. Y axis reduced to 25 days to improve visibility of trends. Data labels have been removed from figure in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 </a:t>
            </a:r>
          </a:p>
          <a:p>
            <a:pPr marL="0" indent="0">
              <a:buNone/>
            </a:pPr>
            <a:endParaRPr lang="en-AU" dirty="0"/>
          </a:p>
        </p:txBody>
      </p:sp>
      <p:graphicFrame>
        <p:nvGraphicFramePr>
          <p:cNvPr id="5" name="Chart Placeholder 4">
            <a:extLst>
              <a:ext uri="{FF2B5EF4-FFF2-40B4-BE49-F238E27FC236}">
                <a16:creationId xmlns:a16="http://schemas.microsoft.com/office/drawing/2014/main" id="{993175A6-B336-444F-B0C9-357291580085}"/>
              </a:ext>
            </a:extLst>
          </p:cNvPr>
          <p:cNvGraphicFramePr>
            <a:graphicFrameLocks noGrp="1" noChangeAspect="1"/>
          </p:cNvGraphicFramePr>
          <p:nvPr>
            <p:ph type="chart" sz="quarter" idx="13"/>
            <p:extLst>
              <p:ext uri="{D42A27DB-BD31-4B8C-83A1-F6EECF244321}">
                <p14:modId xmlns:p14="http://schemas.microsoft.com/office/powerpoint/2010/main" val="1852071571"/>
              </p:ext>
            </p:extLst>
          </p:nvPr>
        </p:nvGraphicFramePr>
        <p:xfrm>
          <a:off x="833437" y="1606604"/>
          <a:ext cx="10663063" cy="37075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34947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1CE9F-EC5C-4BAE-A0B5-C262A9844339}"/>
              </a:ext>
            </a:extLst>
          </p:cNvPr>
          <p:cNvSpPr>
            <a:spLocks noGrp="1"/>
          </p:cNvSpPr>
          <p:nvPr>
            <p:ph type="title"/>
          </p:nvPr>
        </p:nvSpPr>
        <p:spPr/>
        <p:txBody>
          <a:bodyPr>
            <a:noAutofit/>
          </a:bodyPr>
          <a:lstStyle/>
          <a:p>
            <a:r>
              <a:rPr lang="en-AU" sz="3200" dirty="0"/>
              <a:t>Figure 2: Drug injected most often in the past month, SA, 2000-2018</a:t>
            </a:r>
          </a:p>
        </p:txBody>
      </p:sp>
      <p:sp>
        <p:nvSpPr>
          <p:cNvPr id="4" name="Text Placeholder 3">
            <a:extLst>
              <a:ext uri="{FF2B5EF4-FFF2-40B4-BE49-F238E27FC236}">
                <a16:creationId xmlns:a16="http://schemas.microsoft.com/office/drawing/2014/main" id="{C126340E-3416-42FD-A2B9-E0DC2739FD8A}"/>
              </a:ext>
            </a:extLst>
          </p:cNvPr>
          <p:cNvSpPr>
            <a:spLocks noGrp="1"/>
          </p:cNvSpPr>
          <p:nvPr>
            <p:ph type="body" sz="quarter" idx="14"/>
          </p:nvPr>
        </p:nvSpPr>
        <p:spPr>
          <a:xfrm>
            <a:off x="838200" y="5765138"/>
            <a:ext cx="10515600" cy="361342"/>
          </a:xfrm>
        </p:spPr>
        <p:txBody>
          <a:bodyPr>
            <a:noAutofit/>
          </a:bodyPr>
          <a:lstStyle/>
          <a:p>
            <a:pPr marL="0" indent="0">
              <a:spcBef>
                <a:spcPts val="0"/>
              </a:spcBef>
              <a:buNone/>
            </a:pPr>
            <a:r>
              <a:rPr lang="en-AU" sz="1200" dirty="0"/>
              <a:t>Note. Substances listed in this figure are the primary endorsed; nominal percentages have endorsed other substances. Data labels have been removed from figure in years 2000,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p:txBody>
      </p:sp>
      <p:graphicFrame>
        <p:nvGraphicFramePr>
          <p:cNvPr id="5" name="Object 66">
            <a:extLst>
              <a:ext uri="{FF2B5EF4-FFF2-40B4-BE49-F238E27FC236}">
                <a16:creationId xmlns:a16="http://schemas.microsoft.com/office/drawing/2014/main" id="{0DE7387D-985D-4742-A04B-33873F1D156A}"/>
              </a:ext>
            </a:extLst>
          </p:cNvPr>
          <p:cNvGraphicFramePr>
            <a:graphicFrameLocks/>
          </p:cNvGraphicFramePr>
          <p:nvPr>
            <p:extLst>
              <p:ext uri="{D42A27DB-BD31-4B8C-83A1-F6EECF244321}">
                <p14:modId xmlns:p14="http://schemas.microsoft.com/office/powerpoint/2010/main" val="1843360968"/>
              </p:ext>
            </p:extLst>
          </p:nvPr>
        </p:nvGraphicFramePr>
        <p:xfrm>
          <a:off x="838200" y="1589838"/>
          <a:ext cx="10515600" cy="41752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211345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54413-92DB-4BD6-B337-C3A049F35776}"/>
              </a:ext>
            </a:extLst>
          </p:cNvPr>
          <p:cNvSpPr>
            <a:spLocks noGrp="1"/>
          </p:cNvSpPr>
          <p:nvPr>
            <p:ph type="title"/>
          </p:nvPr>
        </p:nvSpPr>
        <p:spPr/>
        <p:txBody>
          <a:bodyPr>
            <a:noAutofit/>
          </a:bodyPr>
          <a:lstStyle/>
          <a:p>
            <a:r>
              <a:rPr lang="en-AU" sz="3200" dirty="0"/>
              <a:t>Figure 29: Past six month use (prescribed and non-prescribed) and frequency of use of fentanyl, SA, 2013-2018</a:t>
            </a:r>
          </a:p>
        </p:txBody>
      </p:sp>
      <p:sp>
        <p:nvSpPr>
          <p:cNvPr id="4" name="Text Placeholder 3">
            <a:extLst>
              <a:ext uri="{FF2B5EF4-FFF2-40B4-BE49-F238E27FC236}">
                <a16:creationId xmlns:a16="http://schemas.microsoft.com/office/drawing/2014/main" id="{98582876-9064-4C43-883A-012A6E28045D}"/>
              </a:ext>
            </a:extLst>
          </p:cNvPr>
          <p:cNvSpPr>
            <a:spLocks noGrp="1"/>
          </p:cNvSpPr>
          <p:nvPr>
            <p:ph type="body" sz="quarter" idx="14"/>
          </p:nvPr>
        </p:nvSpPr>
        <p:spPr>
          <a:xfrm>
            <a:off x="833438" y="5433391"/>
            <a:ext cx="10515600" cy="750239"/>
          </a:xfrm>
        </p:spPr>
        <p:txBody>
          <a:bodyPr>
            <a:noAutofit/>
          </a:bodyPr>
          <a:lstStyle/>
          <a:p>
            <a:pPr marL="0" indent="0">
              <a:buNone/>
            </a:pPr>
            <a:r>
              <a:rPr lang="en-AU" sz="1200" dirty="0"/>
              <a:t>Note. Data on fentanyl use not collected from 2000-2012, and data on any non-prescribed use not collected 2013-2017. For the first time in 2018, use was captured as prescribed versus non-prescribed.  Median days computed among those who reported recent use (maximum 180 days). Median days rounded to the nearest whole number. Y axis reduced to 20 days to improve visibility of trends. Data labels have been removed from figure in years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p:txBody>
      </p:sp>
      <p:graphicFrame>
        <p:nvGraphicFramePr>
          <p:cNvPr id="5" name="Chart Placeholder 4">
            <a:extLst>
              <a:ext uri="{FF2B5EF4-FFF2-40B4-BE49-F238E27FC236}">
                <a16:creationId xmlns:a16="http://schemas.microsoft.com/office/drawing/2014/main" id="{912A9957-3524-49F8-8259-CAE16F67EC16}"/>
              </a:ext>
            </a:extLst>
          </p:cNvPr>
          <p:cNvGraphicFramePr>
            <a:graphicFrameLocks noGrp="1" noChangeAspect="1"/>
          </p:cNvGraphicFramePr>
          <p:nvPr>
            <p:ph type="chart" sz="quarter" idx="13"/>
            <p:extLst>
              <p:ext uri="{D42A27DB-BD31-4B8C-83A1-F6EECF244321}">
                <p14:modId xmlns:p14="http://schemas.microsoft.com/office/powerpoint/2010/main" val="2523918684"/>
              </p:ext>
            </p:extLst>
          </p:nvPr>
        </p:nvGraphicFramePr>
        <p:xfrm>
          <a:off x="833438" y="1674814"/>
          <a:ext cx="10515600" cy="35995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830119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4D22-99D5-48F0-88E7-856521C93852}"/>
              </a:ext>
            </a:extLst>
          </p:cNvPr>
          <p:cNvSpPr>
            <a:spLocks noGrp="1"/>
          </p:cNvSpPr>
          <p:nvPr>
            <p:ph type="title"/>
          </p:nvPr>
        </p:nvSpPr>
        <p:spPr/>
        <p:txBody>
          <a:bodyPr>
            <a:noAutofit/>
          </a:bodyPr>
          <a:lstStyle/>
          <a:p>
            <a:r>
              <a:rPr lang="en-AU" sz="3200" dirty="0"/>
              <a:t>Figure 30: Past six month use and frequency of low-dose codeine (for non-pain purposes), SA, 2013-2018</a:t>
            </a:r>
          </a:p>
        </p:txBody>
      </p:sp>
      <p:sp>
        <p:nvSpPr>
          <p:cNvPr id="4" name="Text Placeholder 3">
            <a:extLst>
              <a:ext uri="{FF2B5EF4-FFF2-40B4-BE49-F238E27FC236}">
                <a16:creationId xmlns:a16="http://schemas.microsoft.com/office/drawing/2014/main" id="{7E7F6D0C-CB18-445E-A797-3011D3F610EF}"/>
              </a:ext>
            </a:extLst>
          </p:cNvPr>
          <p:cNvSpPr>
            <a:spLocks noGrp="1"/>
          </p:cNvSpPr>
          <p:nvPr>
            <p:ph type="body" sz="quarter" idx="14"/>
          </p:nvPr>
        </p:nvSpPr>
        <p:spPr>
          <a:xfrm>
            <a:off x="672029" y="5471636"/>
            <a:ext cx="10681771" cy="671090"/>
          </a:xfrm>
        </p:spPr>
        <p:txBody>
          <a:bodyPr>
            <a:noAutofit/>
          </a:bodyPr>
          <a:lstStyle/>
          <a:p>
            <a:pPr marL="0" indent="0">
              <a:buNone/>
            </a:pPr>
            <a:r>
              <a:rPr lang="en-AU" sz="1200" dirty="0"/>
              <a:t>Note. Median days computed among those who reported recent use (maximum 180 days). Median days rounded to the nearest whole number. Y axis reduced to 90 days to improve visibility of trends. Differences between 2017 and 2018 data should be viewed with caution due to differences in the way questions were asked in 2018 i.e. participants could only report use occurring in the last six months but prior to rescheduling in February 2018). Data labels have been removed from figure in years 2013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endParaRPr lang="en-AU" sz="1200" dirty="0"/>
          </a:p>
        </p:txBody>
      </p:sp>
      <p:graphicFrame>
        <p:nvGraphicFramePr>
          <p:cNvPr id="5" name="Chart Placeholder 4">
            <a:extLst>
              <a:ext uri="{FF2B5EF4-FFF2-40B4-BE49-F238E27FC236}">
                <a16:creationId xmlns:a16="http://schemas.microsoft.com/office/drawing/2014/main" id="{B34D29FE-41CE-419F-9336-D04BB411385C}"/>
              </a:ext>
            </a:extLst>
          </p:cNvPr>
          <p:cNvGraphicFramePr>
            <a:graphicFrameLocks noGrp="1" noChangeAspect="1"/>
          </p:cNvGraphicFramePr>
          <p:nvPr>
            <p:ph type="chart" sz="quarter" idx="13"/>
            <p:extLst>
              <p:ext uri="{D42A27DB-BD31-4B8C-83A1-F6EECF244321}">
                <p14:modId xmlns:p14="http://schemas.microsoft.com/office/powerpoint/2010/main" val="2285901470"/>
              </p:ext>
            </p:extLst>
          </p:nvPr>
        </p:nvGraphicFramePr>
        <p:xfrm>
          <a:off x="838200" y="1617227"/>
          <a:ext cx="10515600" cy="37091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502590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90BA1-BB6D-4D54-8053-8B4839164153}"/>
              </a:ext>
            </a:extLst>
          </p:cNvPr>
          <p:cNvSpPr>
            <a:spLocks noGrp="1"/>
          </p:cNvSpPr>
          <p:nvPr>
            <p:ph type="title"/>
          </p:nvPr>
        </p:nvSpPr>
        <p:spPr/>
        <p:txBody>
          <a:bodyPr>
            <a:noAutofit/>
          </a:bodyPr>
          <a:lstStyle/>
          <a:p>
            <a:r>
              <a:rPr lang="en-AU" sz="3200" dirty="0"/>
              <a:t>Figure 31: Past six month use of other drugs, SA, 2000-2018 </a:t>
            </a:r>
          </a:p>
        </p:txBody>
      </p:sp>
      <p:graphicFrame>
        <p:nvGraphicFramePr>
          <p:cNvPr id="5" name="Chart Placeholder 4">
            <a:extLst>
              <a:ext uri="{FF2B5EF4-FFF2-40B4-BE49-F238E27FC236}">
                <a16:creationId xmlns:a16="http://schemas.microsoft.com/office/drawing/2014/main" id="{BB0E84E8-4E36-4E1E-8ED7-6CBBD80EB54E}"/>
              </a:ext>
            </a:extLst>
          </p:cNvPr>
          <p:cNvGraphicFramePr>
            <a:graphicFrameLocks noGrp="1"/>
          </p:cNvGraphicFramePr>
          <p:nvPr>
            <p:ph type="chart" sz="quarter" idx="13"/>
            <p:extLst>
              <p:ext uri="{D42A27DB-BD31-4B8C-83A1-F6EECF244321}">
                <p14:modId xmlns:p14="http://schemas.microsoft.com/office/powerpoint/2010/main" val="54587187"/>
              </p:ext>
            </p:extLst>
          </p:nvPr>
        </p:nvGraphicFramePr>
        <p:xfrm>
          <a:off x="833438" y="1674812"/>
          <a:ext cx="10520362" cy="3798336"/>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Placeholder 3">
            <a:extLst>
              <a:ext uri="{FF2B5EF4-FFF2-40B4-BE49-F238E27FC236}">
                <a16:creationId xmlns:a16="http://schemas.microsoft.com/office/drawing/2014/main" id="{5F571D73-53B1-4FC5-B05E-69B57DFDF887}"/>
              </a:ext>
            </a:extLst>
          </p:cNvPr>
          <p:cNvSpPr>
            <a:spLocks noGrp="1"/>
          </p:cNvSpPr>
          <p:nvPr>
            <p:ph type="body" sz="quarter" idx="14"/>
          </p:nvPr>
        </p:nvSpPr>
        <p:spPr>
          <a:xfrm>
            <a:off x="833438" y="5473147"/>
            <a:ext cx="10515600" cy="653333"/>
          </a:xfrm>
        </p:spPr>
        <p:txBody>
          <a:bodyPr>
            <a:noAutofit/>
          </a:bodyPr>
          <a:lstStyle/>
          <a:p>
            <a:pPr marL="0" indent="0">
              <a:buNone/>
            </a:pPr>
            <a:r>
              <a:rPr lang="en-AU" sz="1100" dirty="0"/>
              <a:t>Note. Non-prescribed use is reported for prescription medicines (i.e., benzodiazepines, anti-psychotics, and pharmaceutical stimulants). Participants were first asked about steroids in 2010, anti-psychotics in 2011 and e-cigarettes in 2014. Pharmaceutical stimulants were separated into prescribed and non-prescribed from 2006 onwards, and benzodiazepines were separated into prescribed and non-prescribed in 2007; Data labels have been removed from figure in years 2017 and 2018 with small cell size (i.e. n≤5). *</a:t>
            </a:r>
            <a:r>
              <a:rPr lang="en-AU" sz="1100" i="1" dirty="0"/>
              <a:t>p</a:t>
            </a:r>
            <a:r>
              <a:rPr lang="en-AU" sz="1100" dirty="0"/>
              <a:t>&lt;0.050; **</a:t>
            </a:r>
            <a:r>
              <a:rPr lang="en-AU" sz="1100" i="1" dirty="0"/>
              <a:t>p</a:t>
            </a:r>
            <a:r>
              <a:rPr lang="en-AU" sz="1100" dirty="0"/>
              <a:t>&lt;0.010; ***</a:t>
            </a:r>
            <a:r>
              <a:rPr lang="en-AU" sz="1100" i="1" dirty="0"/>
              <a:t>p</a:t>
            </a:r>
            <a:r>
              <a:rPr lang="en-AU" sz="1100" dirty="0"/>
              <a:t>&lt;0.001 for 2017 versus 2018.</a:t>
            </a:r>
          </a:p>
          <a:p>
            <a:pPr marL="0" indent="0">
              <a:buNone/>
            </a:pPr>
            <a:endParaRPr lang="en-AU" dirty="0"/>
          </a:p>
        </p:txBody>
      </p:sp>
    </p:spTree>
    <p:extLst>
      <p:ext uri="{BB962C8B-B14F-4D97-AF65-F5344CB8AC3E}">
        <p14:creationId xmlns:p14="http://schemas.microsoft.com/office/powerpoint/2010/main" val="38779238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F63B8-BBC3-4E8A-8DF7-F4B9CCE588EA}"/>
              </a:ext>
            </a:extLst>
          </p:cNvPr>
          <p:cNvSpPr>
            <a:spLocks noGrp="1"/>
          </p:cNvSpPr>
          <p:nvPr>
            <p:ph type="title"/>
          </p:nvPr>
        </p:nvSpPr>
        <p:spPr/>
        <p:txBody>
          <a:bodyPr>
            <a:noAutofit/>
          </a:bodyPr>
          <a:lstStyle/>
          <a:p>
            <a:r>
              <a:rPr lang="en-AU" sz="3200" dirty="0"/>
              <a:t>Figure 32: Lifetime and past 12 month non-fatal overdose, SA, 2000-2018</a:t>
            </a:r>
          </a:p>
        </p:txBody>
      </p:sp>
      <p:sp>
        <p:nvSpPr>
          <p:cNvPr id="4" name="Text Placeholder 3">
            <a:extLst>
              <a:ext uri="{FF2B5EF4-FFF2-40B4-BE49-F238E27FC236}">
                <a16:creationId xmlns:a16="http://schemas.microsoft.com/office/drawing/2014/main" id="{BC29D115-25D5-4105-AC94-B228103071BF}"/>
              </a:ext>
            </a:extLst>
          </p:cNvPr>
          <p:cNvSpPr>
            <a:spLocks noGrp="1"/>
          </p:cNvSpPr>
          <p:nvPr>
            <p:ph type="body" sz="quarter" idx="14"/>
          </p:nvPr>
        </p:nvSpPr>
        <p:spPr>
          <a:xfrm>
            <a:off x="838200" y="5868490"/>
            <a:ext cx="10515600" cy="257990"/>
          </a:xfrm>
        </p:spPr>
        <p:txBody>
          <a:bodyPr>
            <a:normAutofit/>
          </a:bodyPr>
          <a:lstStyle/>
          <a:p>
            <a:pPr marL="0" indent="0">
              <a:buNone/>
            </a:pPr>
            <a:r>
              <a:rPr lang="en-AU" sz="1200" dirty="0"/>
              <a:t>Note. Estimates from 2000-2005 refer to heroin and morphine non-fatal overdose only.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sz="2100" dirty="0"/>
          </a:p>
        </p:txBody>
      </p:sp>
      <p:graphicFrame>
        <p:nvGraphicFramePr>
          <p:cNvPr id="5" name="Chart Placeholder 4">
            <a:extLst>
              <a:ext uri="{FF2B5EF4-FFF2-40B4-BE49-F238E27FC236}">
                <a16:creationId xmlns:a16="http://schemas.microsoft.com/office/drawing/2014/main" id="{810071EE-A8C7-4330-8A55-2AC73777D014}"/>
              </a:ext>
            </a:extLst>
          </p:cNvPr>
          <p:cNvGraphicFramePr>
            <a:graphicFrameLocks noGrp="1" noChangeAspect="1"/>
          </p:cNvGraphicFramePr>
          <p:nvPr>
            <p:ph type="chart" sz="quarter" idx="13"/>
            <p:extLst>
              <p:ext uri="{D42A27DB-BD31-4B8C-83A1-F6EECF244321}">
                <p14:modId xmlns:p14="http://schemas.microsoft.com/office/powerpoint/2010/main" val="1312470678"/>
              </p:ext>
            </p:extLst>
          </p:nvPr>
        </p:nvGraphicFramePr>
        <p:xfrm>
          <a:off x="838200" y="1674812"/>
          <a:ext cx="10515600" cy="405161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7637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364FC-4147-44F3-8537-A581A468220E}"/>
              </a:ext>
            </a:extLst>
          </p:cNvPr>
          <p:cNvSpPr>
            <a:spLocks noGrp="1"/>
          </p:cNvSpPr>
          <p:nvPr>
            <p:ph type="title"/>
          </p:nvPr>
        </p:nvSpPr>
        <p:spPr/>
        <p:txBody>
          <a:bodyPr>
            <a:noAutofit/>
          </a:bodyPr>
          <a:lstStyle/>
          <a:p>
            <a:r>
              <a:rPr lang="en-AU" sz="3200" dirty="0"/>
              <a:t>Figure 33: Take-home naloxone program and distribution, SA, 2013-2018</a:t>
            </a:r>
          </a:p>
        </p:txBody>
      </p:sp>
      <p:sp>
        <p:nvSpPr>
          <p:cNvPr id="4" name="Text Placeholder 3">
            <a:extLst>
              <a:ext uri="{FF2B5EF4-FFF2-40B4-BE49-F238E27FC236}">
                <a16:creationId xmlns:a16="http://schemas.microsoft.com/office/drawing/2014/main" id="{B80DC711-5829-474A-9F94-9EA6FFB00D98}"/>
              </a:ext>
            </a:extLst>
          </p:cNvPr>
          <p:cNvSpPr>
            <a:spLocks noGrp="1"/>
          </p:cNvSpPr>
          <p:nvPr>
            <p:ph type="body" sz="quarter" idx="14"/>
          </p:nvPr>
        </p:nvSpPr>
        <p:spPr>
          <a:xfrm>
            <a:off x="833438" y="5749290"/>
            <a:ext cx="10515600" cy="318575"/>
          </a:xfrm>
        </p:spPr>
        <p:txBody>
          <a:bodyPr>
            <a:noAutofit/>
          </a:bodyPr>
          <a:lstStyle/>
          <a:p>
            <a:pPr marL="0" indent="0">
              <a:buNone/>
            </a:pPr>
            <a:r>
              <a:rPr lang="en-AU" sz="1200" dirty="0"/>
              <a:t>Note. Data labels have been removed from figure in years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p:txBody>
      </p:sp>
      <p:graphicFrame>
        <p:nvGraphicFramePr>
          <p:cNvPr id="5" name="Chart Placeholder 4">
            <a:extLst>
              <a:ext uri="{FF2B5EF4-FFF2-40B4-BE49-F238E27FC236}">
                <a16:creationId xmlns:a16="http://schemas.microsoft.com/office/drawing/2014/main" id="{9B51174A-43D9-4770-8573-6B3F1FA9C0E5}"/>
              </a:ext>
            </a:extLst>
          </p:cNvPr>
          <p:cNvGraphicFramePr>
            <a:graphicFrameLocks noGrp="1" noChangeAspect="1"/>
          </p:cNvGraphicFramePr>
          <p:nvPr>
            <p:ph type="chart" sz="quarter" idx="13"/>
            <p:extLst>
              <p:ext uri="{D42A27DB-BD31-4B8C-83A1-F6EECF244321}">
                <p14:modId xmlns:p14="http://schemas.microsoft.com/office/powerpoint/2010/main" val="2208759968"/>
              </p:ext>
            </p:extLst>
          </p:nvPr>
        </p:nvGraphicFramePr>
        <p:xfrm>
          <a:off x="833438" y="1738312"/>
          <a:ext cx="10515600" cy="40109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702073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06DFA-5AE9-4FD7-A309-0EC11086725E}"/>
              </a:ext>
            </a:extLst>
          </p:cNvPr>
          <p:cNvSpPr>
            <a:spLocks noGrp="1"/>
          </p:cNvSpPr>
          <p:nvPr>
            <p:ph type="title"/>
          </p:nvPr>
        </p:nvSpPr>
        <p:spPr>
          <a:xfrm>
            <a:off x="838200" y="365126"/>
            <a:ext cx="10515600" cy="946150"/>
          </a:xfrm>
        </p:spPr>
        <p:txBody>
          <a:bodyPr>
            <a:noAutofit/>
          </a:bodyPr>
          <a:lstStyle/>
          <a:p>
            <a:r>
              <a:rPr lang="en-AU" sz="3200" dirty="0"/>
              <a:t>Figure 34: Borrowing and lending of needles and sharing of injecting equipment in the past month, SA, 2000-2018</a:t>
            </a:r>
          </a:p>
        </p:txBody>
      </p:sp>
      <p:sp>
        <p:nvSpPr>
          <p:cNvPr id="4" name="Text Placeholder 3">
            <a:extLst>
              <a:ext uri="{FF2B5EF4-FFF2-40B4-BE49-F238E27FC236}">
                <a16:creationId xmlns:a16="http://schemas.microsoft.com/office/drawing/2014/main" id="{C20BD1F6-0795-459D-9632-F22F4462BE6A}"/>
              </a:ext>
            </a:extLst>
          </p:cNvPr>
          <p:cNvSpPr>
            <a:spLocks noGrp="1"/>
          </p:cNvSpPr>
          <p:nvPr>
            <p:ph type="body" sz="quarter" idx="14"/>
          </p:nvPr>
        </p:nvSpPr>
        <p:spPr>
          <a:xfrm>
            <a:off x="838199" y="5605670"/>
            <a:ext cx="10363200" cy="555100"/>
          </a:xfrm>
        </p:spPr>
        <p:txBody>
          <a:bodyPr>
            <a:noAutofit/>
          </a:bodyPr>
          <a:lstStyle/>
          <a:p>
            <a:pPr marL="0" indent="0">
              <a:buNone/>
            </a:pPr>
            <a:r>
              <a:rPr lang="en-AU" sz="1200" dirty="0"/>
              <a:t>Note. Data collection for ‘reused own needle’ started in 2008. Borrowed (receptive): used a needle after someone else. Lent (distributive): somebody else used a needle after them. Data labels have been removed from figure in years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dirty="0"/>
          </a:p>
        </p:txBody>
      </p:sp>
      <p:graphicFrame>
        <p:nvGraphicFramePr>
          <p:cNvPr id="5" name="Chart Placeholder 4">
            <a:extLst>
              <a:ext uri="{FF2B5EF4-FFF2-40B4-BE49-F238E27FC236}">
                <a16:creationId xmlns:a16="http://schemas.microsoft.com/office/drawing/2014/main" id="{1E092FD2-BE51-422D-B626-A348039672AD}"/>
              </a:ext>
            </a:extLst>
          </p:cNvPr>
          <p:cNvGraphicFramePr>
            <a:graphicFrameLocks noGrp="1" noChangeAspect="1"/>
          </p:cNvGraphicFramePr>
          <p:nvPr>
            <p:ph type="chart" sz="quarter" idx="13"/>
            <p:extLst>
              <p:ext uri="{D42A27DB-BD31-4B8C-83A1-F6EECF244321}">
                <p14:modId xmlns:p14="http://schemas.microsoft.com/office/powerpoint/2010/main" val="2797177002"/>
              </p:ext>
            </p:extLst>
          </p:nvPr>
        </p:nvGraphicFramePr>
        <p:xfrm>
          <a:off x="838201" y="1674813"/>
          <a:ext cx="10363199" cy="38115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676005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F16C9-001C-4BA5-AB1E-DBBD4D45F214}"/>
              </a:ext>
            </a:extLst>
          </p:cNvPr>
          <p:cNvSpPr>
            <a:spLocks noGrp="1"/>
          </p:cNvSpPr>
          <p:nvPr>
            <p:ph type="title"/>
          </p:nvPr>
        </p:nvSpPr>
        <p:spPr>
          <a:xfrm>
            <a:off x="833438" y="365126"/>
            <a:ext cx="10520362" cy="946150"/>
          </a:xfrm>
        </p:spPr>
        <p:txBody>
          <a:bodyPr>
            <a:noAutofit/>
          </a:bodyPr>
          <a:lstStyle/>
          <a:p>
            <a:r>
              <a:rPr lang="en-AU" sz="3200" dirty="0"/>
              <a:t>Figure 35: Self-reported mental health problems and treatment seeking in the past six months, SA, 2004-2018</a:t>
            </a:r>
          </a:p>
        </p:txBody>
      </p:sp>
      <p:sp>
        <p:nvSpPr>
          <p:cNvPr id="4" name="Text Placeholder 3">
            <a:extLst>
              <a:ext uri="{FF2B5EF4-FFF2-40B4-BE49-F238E27FC236}">
                <a16:creationId xmlns:a16="http://schemas.microsoft.com/office/drawing/2014/main" id="{03E712E2-D3C5-4998-ACF3-54A43675466B}"/>
              </a:ext>
            </a:extLst>
          </p:cNvPr>
          <p:cNvSpPr>
            <a:spLocks noGrp="1"/>
          </p:cNvSpPr>
          <p:nvPr>
            <p:ph type="body" sz="quarter" idx="14"/>
          </p:nvPr>
        </p:nvSpPr>
        <p:spPr>
          <a:xfrm>
            <a:off x="833438" y="5728790"/>
            <a:ext cx="10515600" cy="386260"/>
          </a:xfrm>
        </p:spPr>
        <p:txBody>
          <a:bodyPr>
            <a:normAutofit lnSpcReduction="10000"/>
          </a:bodyPr>
          <a:lstStyle/>
          <a:p>
            <a:pPr marL="0" indent="0">
              <a:buNone/>
            </a:pPr>
            <a:r>
              <a:rPr lang="en-AU" sz="1200" dirty="0"/>
              <a:t>Note. Stacked bar graph of % who self-reported a mental health problem, disaggregated by the percentage who reported attending a health professional versus the percentage who have not.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 </a:t>
            </a:r>
          </a:p>
          <a:p>
            <a:pPr marL="0" indent="0">
              <a:buNone/>
            </a:pPr>
            <a:endParaRPr lang="en-AU" sz="2000" dirty="0"/>
          </a:p>
        </p:txBody>
      </p:sp>
      <p:graphicFrame>
        <p:nvGraphicFramePr>
          <p:cNvPr id="5" name="Chart Placeholder 4">
            <a:extLst>
              <a:ext uri="{FF2B5EF4-FFF2-40B4-BE49-F238E27FC236}">
                <a16:creationId xmlns:a16="http://schemas.microsoft.com/office/drawing/2014/main" id="{6871B8E7-5617-4109-8F67-8AB680189B97}"/>
              </a:ext>
            </a:extLst>
          </p:cNvPr>
          <p:cNvGraphicFramePr>
            <a:graphicFrameLocks noGrp="1"/>
          </p:cNvGraphicFramePr>
          <p:nvPr>
            <p:ph type="chart" sz="quarter" idx="13"/>
            <p:extLst>
              <p:ext uri="{D42A27DB-BD31-4B8C-83A1-F6EECF244321}">
                <p14:modId xmlns:p14="http://schemas.microsoft.com/office/powerpoint/2010/main" val="262334941"/>
              </p:ext>
            </p:extLst>
          </p:nvPr>
        </p:nvGraphicFramePr>
        <p:xfrm>
          <a:off x="833438" y="1674813"/>
          <a:ext cx="10202862" cy="391445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256045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E2BFB-559B-4871-BE63-2A44853C8A9D}"/>
              </a:ext>
            </a:extLst>
          </p:cNvPr>
          <p:cNvSpPr>
            <a:spLocks noGrp="1"/>
          </p:cNvSpPr>
          <p:nvPr>
            <p:ph type="title"/>
          </p:nvPr>
        </p:nvSpPr>
        <p:spPr/>
        <p:txBody>
          <a:bodyPr>
            <a:noAutofit/>
          </a:bodyPr>
          <a:lstStyle/>
          <a:p>
            <a:r>
              <a:rPr lang="en-AU" sz="3200" dirty="0"/>
              <a:t>Figure 36: Self-reported criminal activity in the past month, SA, 2000-2018</a:t>
            </a:r>
          </a:p>
        </p:txBody>
      </p:sp>
      <p:sp>
        <p:nvSpPr>
          <p:cNvPr id="4" name="Text Placeholder 3">
            <a:extLst>
              <a:ext uri="{FF2B5EF4-FFF2-40B4-BE49-F238E27FC236}">
                <a16:creationId xmlns:a16="http://schemas.microsoft.com/office/drawing/2014/main" id="{0A85C4A8-288E-4A7A-BD31-5720CCC45DFD}"/>
              </a:ext>
            </a:extLst>
          </p:cNvPr>
          <p:cNvSpPr>
            <a:spLocks noGrp="1"/>
          </p:cNvSpPr>
          <p:nvPr>
            <p:ph type="body" sz="quarter" idx="14"/>
          </p:nvPr>
        </p:nvSpPr>
        <p:spPr>
          <a:xfrm>
            <a:off x="833437" y="5710972"/>
            <a:ext cx="10515600" cy="426938"/>
          </a:xfrm>
        </p:spPr>
        <p:txBody>
          <a:bodyPr>
            <a:normAutofit/>
          </a:bodyPr>
          <a:lstStyle/>
          <a:p>
            <a:pPr marL="0" indent="0">
              <a:buNone/>
            </a:pPr>
            <a:r>
              <a:rPr lang="en-AU" sz="1200" dirty="0"/>
              <a:t>Note. ‘Any crime’ comprises the percentage who report any property crime, drug dealing, fraud and/or violent crime in the past month. Data labels have been removed from figure in years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p:txBody>
      </p:sp>
      <p:graphicFrame>
        <p:nvGraphicFramePr>
          <p:cNvPr id="5" name="Chart Placeholder 4">
            <a:extLst>
              <a:ext uri="{FF2B5EF4-FFF2-40B4-BE49-F238E27FC236}">
                <a16:creationId xmlns:a16="http://schemas.microsoft.com/office/drawing/2014/main" id="{58A24449-4896-4981-9A1F-19C0A758D2F5}"/>
              </a:ext>
            </a:extLst>
          </p:cNvPr>
          <p:cNvGraphicFramePr>
            <a:graphicFrameLocks noGrp="1" noChangeAspect="1"/>
          </p:cNvGraphicFramePr>
          <p:nvPr>
            <p:ph type="chart" sz="quarter" idx="13"/>
            <p:extLst>
              <p:ext uri="{D42A27DB-BD31-4B8C-83A1-F6EECF244321}">
                <p14:modId xmlns:p14="http://schemas.microsoft.com/office/powerpoint/2010/main" val="2226678270"/>
              </p:ext>
            </p:extLst>
          </p:nvPr>
        </p:nvGraphicFramePr>
        <p:xfrm>
          <a:off x="838200" y="1674813"/>
          <a:ext cx="10520363" cy="392588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15151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12201-378D-4BE5-B658-49771BDCBCBB}"/>
              </a:ext>
            </a:extLst>
          </p:cNvPr>
          <p:cNvSpPr>
            <a:spLocks noGrp="1"/>
          </p:cNvSpPr>
          <p:nvPr>
            <p:ph type="title"/>
          </p:nvPr>
        </p:nvSpPr>
        <p:spPr/>
        <p:txBody>
          <a:bodyPr>
            <a:noAutofit/>
          </a:bodyPr>
          <a:lstStyle/>
          <a:p>
            <a:r>
              <a:rPr lang="en-AU" sz="3200" dirty="0"/>
              <a:t>Figure 3: High frequency substance use in the past six months, SA, 2000-2018</a:t>
            </a:r>
          </a:p>
        </p:txBody>
      </p:sp>
      <p:sp>
        <p:nvSpPr>
          <p:cNvPr id="4" name="Text Placeholder 3">
            <a:extLst>
              <a:ext uri="{FF2B5EF4-FFF2-40B4-BE49-F238E27FC236}">
                <a16:creationId xmlns:a16="http://schemas.microsoft.com/office/drawing/2014/main" id="{2DC824F2-94D4-4C54-B718-4756DF585629}"/>
              </a:ext>
            </a:extLst>
          </p:cNvPr>
          <p:cNvSpPr>
            <a:spLocks noGrp="1"/>
          </p:cNvSpPr>
          <p:nvPr>
            <p:ph type="body" sz="quarter" idx="14"/>
          </p:nvPr>
        </p:nvSpPr>
        <p:spPr>
          <a:xfrm>
            <a:off x="832757" y="5607586"/>
            <a:ext cx="10515600" cy="544929"/>
          </a:xfrm>
        </p:spPr>
        <p:txBody>
          <a:bodyPr>
            <a:normAutofit/>
          </a:bodyPr>
          <a:lstStyle/>
          <a:p>
            <a:pPr marL="0" indent="0">
              <a:buNone/>
            </a:pPr>
            <a:r>
              <a:rPr lang="en-AU" sz="1200" dirty="0"/>
              <a:t>Note. These figures are of the entire sample. Y axis reduced to 70% to improve visibility of trends. Data labels have been removed from figure in years 2017 and 2018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p:txBody>
      </p:sp>
      <p:graphicFrame>
        <p:nvGraphicFramePr>
          <p:cNvPr id="5" name="Object 66">
            <a:extLst>
              <a:ext uri="{FF2B5EF4-FFF2-40B4-BE49-F238E27FC236}">
                <a16:creationId xmlns:a16="http://schemas.microsoft.com/office/drawing/2014/main" id="{41A0D8D0-24DF-40CA-9703-D8B06E9396B6}"/>
              </a:ext>
            </a:extLst>
          </p:cNvPr>
          <p:cNvGraphicFramePr>
            <a:graphicFrameLocks noGrp="1"/>
          </p:cNvGraphicFramePr>
          <p:nvPr>
            <p:ph type="chart" sz="quarter" idx="13"/>
            <p:extLst>
              <p:ext uri="{D42A27DB-BD31-4B8C-83A1-F6EECF244321}">
                <p14:modId xmlns:p14="http://schemas.microsoft.com/office/powerpoint/2010/main" val="9665097"/>
              </p:ext>
            </p:extLst>
          </p:nvPr>
        </p:nvGraphicFramePr>
        <p:xfrm>
          <a:off x="833438" y="1674813"/>
          <a:ext cx="10520362" cy="393277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69246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0CC9F6-FADA-4B2B-83D1-162A02897E83}"/>
              </a:ext>
            </a:extLst>
          </p:cNvPr>
          <p:cNvSpPr>
            <a:spLocks noGrp="1"/>
          </p:cNvSpPr>
          <p:nvPr>
            <p:ph type="title"/>
          </p:nvPr>
        </p:nvSpPr>
        <p:spPr/>
        <p:txBody>
          <a:bodyPr>
            <a:noAutofit/>
          </a:bodyPr>
          <a:lstStyle/>
          <a:p>
            <a:r>
              <a:rPr lang="en-AU" sz="3200" dirty="0"/>
              <a:t>Figure 4: Past six month use and frequency of use of heroin, SA, 2000-2018</a:t>
            </a:r>
          </a:p>
        </p:txBody>
      </p:sp>
      <p:sp>
        <p:nvSpPr>
          <p:cNvPr id="4" name="Text Placeholder 3">
            <a:extLst>
              <a:ext uri="{FF2B5EF4-FFF2-40B4-BE49-F238E27FC236}">
                <a16:creationId xmlns:a16="http://schemas.microsoft.com/office/drawing/2014/main" id="{5533BAAB-DAB9-4989-B853-D8FFE3FD0257}"/>
              </a:ext>
            </a:extLst>
          </p:cNvPr>
          <p:cNvSpPr>
            <a:spLocks noGrp="1"/>
          </p:cNvSpPr>
          <p:nvPr>
            <p:ph type="body" sz="quarter" idx="14"/>
          </p:nvPr>
        </p:nvSpPr>
        <p:spPr>
          <a:xfrm>
            <a:off x="838200" y="5796935"/>
            <a:ext cx="10515600" cy="400501"/>
          </a:xfrm>
        </p:spPr>
        <p:txBody>
          <a:bodyPr>
            <a:noAutofit/>
          </a:bodyPr>
          <a:lstStyle/>
          <a:p>
            <a:pPr marL="0" indent="0">
              <a:buNone/>
            </a:pPr>
            <a:r>
              <a:rPr lang="en-AU" sz="1200" dirty="0"/>
              <a:t>Note. Median days computed among those who reported recent use (maximum 180 days). Median days rounded to the nearest whole number.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p:txBody>
      </p:sp>
      <p:graphicFrame>
        <p:nvGraphicFramePr>
          <p:cNvPr id="6" name="Chart 5">
            <a:extLst>
              <a:ext uri="{FF2B5EF4-FFF2-40B4-BE49-F238E27FC236}">
                <a16:creationId xmlns:a16="http://schemas.microsoft.com/office/drawing/2014/main" id="{81E01D9F-40B5-4149-9F77-78C3CFD54CDF}"/>
              </a:ext>
            </a:extLst>
          </p:cNvPr>
          <p:cNvGraphicFramePr/>
          <p:nvPr>
            <p:extLst>
              <p:ext uri="{D42A27DB-BD31-4B8C-83A1-F6EECF244321}">
                <p14:modId xmlns:p14="http://schemas.microsoft.com/office/powerpoint/2010/main" val="4076595132"/>
              </p:ext>
            </p:extLst>
          </p:nvPr>
        </p:nvGraphicFramePr>
        <p:xfrm>
          <a:off x="832756" y="1620499"/>
          <a:ext cx="10515600" cy="41764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64792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FFA75-FBA0-424F-999C-A6460FC2FEAB}"/>
              </a:ext>
            </a:extLst>
          </p:cNvPr>
          <p:cNvSpPr>
            <a:spLocks noGrp="1"/>
          </p:cNvSpPr>
          <p:nvPr>
            <p:ph type="title"/>
          </p:nvPr>
        </p:nvSpPr>
        <p:spPr/>
        <p:txBody>
          <a:bodyPr>
            <a:noAutofit/>
          </a:bodyPr>
          <a:lstStyle/>
          <a:p>
            <a:r>
              <a:rPr lang="en-AU" sz="3200" dirty="0"/>
              <a:t>Figure 5: Median price of heroin per cap and gram, SA, 2000-2018</a:t>
            </a:r>
          </a:p>
        </p:txBody>
      </p:sp>
      <p:sp>
        <p:nvSpPr>
          <p:cNvPr id="4" name="Text Placeholder 3">
            <a:extLst>
              <a:ext uri="{FF2B5EF4-FFF2-40B4-BE49-F238E27FC236}">
                <a16:creationId xmlns:a16="http://schemas.microsoft.com/office/drawing/2014/main" id="{6D33D9E2-D027-4476-B995-142399B0DCF4}"/>
              </a:ext>
            </a:extLst>
          </p:cNvPr>
          <p:cNvSpPr>
            <a:spLocks noGrp="1"/>
          </p:cNvSpPr>
          <p:nvPr>
            <p:ph type="body" sz="quarter" idx="14"/>
          </p:nvPr>
        </p:nvSpPr>
        <p:spPr>
          <a:xfrm>
            <a:off x="838200" y="5925640"/>
            <a:ext cx="10515600" cy="209034"/>
          </a:xfrm>
        </p:spPr>
        <p:txBody>
          <a:bodyPr>
            <a:noAutofit/>
          </a:bodyPr>
          <a:lstStyle/>
          <a:p>
            <a:pPr marL="0" indent="0">
              <a:buNone/>
            </a:pPr>
            <a:r>
              <a:rPr lang="en-AU" sz="1200" dirty="0"/>
              <a:t>Note. Among those who commented. Price for a gram of heroin was not collected in 2000.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a:p>
            <a:pPr marL="0" indent="0">
              <a:buNone/>
            </a:pPr>
            <a:endParaRPr lang="en-AU" sz="1800" dirty="0"/>
          </a:p>
        </p:txBody>
      </p:sp>
      <p:graphicFrame>
        <p:nvGraphicFramePr>
          <p:cNvPr id="5" name="Chart 4">
            <a:extLst>
              <a:ext uri="{FF2B5EF4-FFF2-40B4-BE49-F238E27FC236}">
                <a16:creationId xmlns:a16="http://schemas.microsoft.com/office/drawing/2014/main" id="{B665E6AD-35E2-4996-95E5-731B15E1657A}"/>
              </a:ext>
            </a:extLst>
          </p:cNvPr>
          <p:cNvGraphicFramePr/>
          <p:nvPr>
            <p:extLst>
              <p:ext uri="{D42A27DB-BD31-4B8C-83A1-F6EECF244321}">
                <p14:modId xmlns:p14="http://schemas.microsoft.com/office/powerpoint/2010/main" val="3876077158"/>
              </p:ext>
            </p:extLst>
          </p:nvPr>
        </p:nvGraphicFramePr>
        <p:xfrm>
          <a:off x="838200" y="1601488"/>
          <a:ext cx="10515600" cy="43241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50509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5BFF8-8FAA-41E5-8D31-0559A2B0415B}"/>
              </a:ext>
            </a:extLst>
          </p:cNvPr>
          <p:cNvSpPr>
            <a:spLocks noGrp="1"/>
          </p:cNvSpPr>
          <p:nvPr>
            <p:ph type="title"/>
          </p:nvPr>
        </p:nvSpPr>
        <p:spPr/>
        <p:txBody>
          <a:bodyPr>
            <a:noAutofit/>
          </a:bodyPr>
          <a:lstStyle/>
          <a:p>
            <a:r>
              <a:rPr lang="en-AU" sz="3200" dirty="0"/>
              <a:t>Figure 6: Current perceived purity of heroin, SA, 2000-2018</a:t>
            </a:r>
          </a:p>
        </p:txBody>
      </p:sp>
      <p:sp>
        <p:nvSpPr>
          <p:cNvPr id="4" name="Text Placeholder 3">
            <a:extLst>
              <a:ext uri="{FF2B5EF4-FFF2-40B4-BE49-F238E27FC236}">
                <a16:creationId xmlns:a16="http://schemas.microsoft.com/office/drawing/2014/main" id="{71CE6C56-A91B-4C60-AC45-E117FA4A59BC}"/>
              </a:ext>
            </a:extLst>
          </p:cNvPr>
          <p:cNvSpPr>
            <a:spLocks noGrp="1"/>
          </p:cNvSpPr>
          <p:nvPr>
            <p:ph type="body" sz="quarter" idx="14"/>
          </p:nvPr>
        </p:nvSpPr>
        <p:spPr>
          <a:xfrm>
            <a:off x="832757" y="5706737"/>
            <a:ext cx="10515600" cy="453676"/>
          </a:xfrm>
        </p:spPr>
        <p:txBody>
          <a:bodyPr>
            <a:normAutofit/>
          </a:bodyPr>
          <a:lstStyle/>
          <a:p>
            <a:pPr marL="0" indent="0">
              <a:buNone/>
            </a:pPr>
            <a:r>
              <a:rPr lang="en-GB" sz="1200" dirty="0"/>
              <a:t>Note. The response ‘Don’t know’ was excluded from analysis. </a:t>
            </a:r>
            <a:r>
              <a:rPr lang="en-AU" sz="1200" dirty="0"/>
              <a:t>Data labels have been removed from figure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p:txBody>
      </p:sp>
      <p:graphicFrame>
        <p:nvGraphicFramePr>
          <p:cNvPr id="5" name="Chart 4">
            <a:extLst>
              <a:ext uri="{FF2B5EF4-FFF2-40B4-BE49-F238E27FC236}">
                <a16:creationId xmlns:a16="http://schemas.microsoft.com/office/drawing/2014/main" id="{8D85E282-6071-4622-ABCC-542C51B3D958}"/>
              </a:ext>
            </a:extLst>
          </p:cNvPr>
          <p:cNvGraphicFramePr/>
          <p:nvPr>
            <p:extLst>
              <p:ext uri="{D42A27DB-BD31-4B8C-83A1-F6EECF244321}">
                <p14:modId xmlns:p14="http://schemas.microsoft.com/office/powerpoint/2010/main" val="3691945331"/>
              </p:ext>
            </p:extLst>
          </p:nvPr>
        </p:nvGraphicFramePr>
        <p:xfrm>
          <a:off x="832757" y="1622249"/>
          <a:ext cx="10515600" cy="39963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01050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B14B8-A9C9-4545-BCBA-1BA796C594EB}"/>
              </a:ext>
            </a:extLst>
          </p:cNvPr>
          <p:cNvSpPr>
            <a:spLocks noGrp="1"/>
          </p:cNvSpPr>
          <p:nvPr>
            <p:ph type="title"/>
          </p:nvPr>
        </p:nvSpPr>
        <p:spPr/>
        <p:txBody>
          <a:bodyPr>
            <a:noAutofit/>
          </a:bodyPr>
          <a:lstStyle/>
          <a:p>
            <a:r>
              <a:rPr lang="en-AU" sz="3200" dirty="0"/>
              <a:t>Figure 7: Current perceived availability of heroin, SA, 2000-2018</a:t>
            </a:r>
          </a:p>
        </p:txBody>
      </p:sp>
      <p:sp>
        <p:nvSpPr>
          <p:cNvPr id="4" name="Text Placeholder 3">
            <a:extLst>
              <a:ext uri="{FF2B5EF4-FFF2-40B4-BE49-F238E27FC236}">
                <a16:creationId xmlns:a16="http://schemas.microsoft.com/office/drawing/2014/main" id="{62704AEE-2507-4D37-8234-C53A048969D8}"/>
              </a:ext>
            </a:extLst>
          </p:cNvPr>
          <p:cNvSpPr>
            <a:spLocks noGrp="1"/>
          </p:cNvSpPr>
          <p:nvPr>
            <p:ph type="body" sz="quarter" idx="14"/>
          </p:nvPr>
        </p:nvSpPr>
        <p:spPr>
          <a:xfrm>
            <a:off x="838200" y="5651653"/>
            <a:ext cx="10515600" cy="487795"/>
          </a:xfrm>
        </p:spPr>
        <p:txBody>
          <a:bodyPr>
            <a:noAutofit/>
          </a:bodyPr>
          <a:lstStyle/>
          <a:p>
            <a:pPr marL="0" indent="0">
              <a:buNone/>
            </a:pPr>
            <a:r>
              <a:rPr lang="en-GB" sz="1200" dirty="0"/>
              <a:t>Note. The response ‘Don’t know’ was excluded from analysis. </a:t>
            </a:r>
            <a:r>
              <a:rPr lang="en-AU" sz="1200" dirty="0"/>
              <a:t>Data labels have been removed from figure throughout all years with small cell size (i.e. n≤5).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a:t>
            </a:r>
          </a:p>
        </p:txBody>
      </p:sp>
      <p:graphicFrame>
        <p:nvGraphicFramePr>
          <p:cNvPr id="5" name="Chart 4">
            <a:extLst>
              <a:ext uri="{FF2B5EF4-FFF2-40B4-BE49-F238E27FC236}">
                <a16:creationId xmlns:a16="http://schemas.microsoft.com/office/drawing/2014/main" id="{B304BDCF-0A1C-4656-974F-44C554ED6ED2}"/>
              </a:ext>
            </a:extLst>
          </p:cNvPr>
          <p:cNvGraphicFramePr/>
          <p:nvPr>
            <p:extLst>
              <p:ext uri="{D42A27DB-BD31-4B8C-83A1-F6EECF244321}">
                <p14:modId xmlns:p14="http://schemas.microsoft.com/office/powerpoint/2010/main" val="3206317006"/>
              </p:ext>
            </p:extLst>
          </p:nvPr>
        </p:nvGraphicFramePr>
        <p:xfrm>
          <a:off x="832756" y="1626712"/>
          <a:ext cx="10515599" cy="389273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70432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C1D9D-75F8-43D8-B266-4B246CD43AFB}"/>
              </a:ext>
            </a:extLst>
          </p:cNvPr>
          <p:cNvSpPr>
            <a:spLocks noGrp="1"/>
          </p:cNvSpPr>
          <p:nvPr>
            <p:ph type="title"/>
          </p:nvPr>
        </p:nvSpPr>
        <p:spPr/>
        <p:txBody>
          <a:bodyPr>
            <a:noAutofit/>
          </a:bodyPr>
          <a:lstStyle/>
          <a:p>
            <a:r>
              <a:rPr lang="en-AU" sz="3200" dirty="0"/>
              <a:t>Figure 8: Past six month use of any methamphetamine, powder, base, and crystal, SA, 2000-2018</a:t>
            </a:r>
          </a:p>
        </p:txBody>
      </p:sp>
      <p:sp>
        <p:nvSpPr>
          <p:cNvPr id="4" name="Text Placeholder 3">
            <a:extLst>
              <a:ext uri="{FF2B5EF4-FFF2-40B4-BE49-F238E27FC236}">
                <a16:creationId xmlns:a16="http://schemas.microsoft.com/office/drawing/2014/main" id="{B997CE14-555C-4903-99FD-BF987D90B256}"/>
              </a:ext>
            </a:extLst>
          </p:cNvPr>
          <p:cNvSpPr>
            <a:spLocks noGrp="1"/>
          </p:cNvSpPr>
          <p:nvPr>
            <p:ph type="body" sz="quarter" idx="14"/>
          </p:nvPr>
        </p:nvSpPr>
        <p:spPr>
          <a:xfrm>
            <a:off x="832757" y="5546724"/>
            <a:ext cx="10515600" cy="577224"/>
          </a:xfrm>
        </p:spPr>
        <p:txBody>
          <a:bodyPr>
            <a:noAutofit/>
          </a:bodyPr>
          <a:lstStyle/>
          <a:p>
            <a:pPr marL="0" indent="0">
              <a:buNone/>
            </a:pPr>
            <a:r>
              <a:rPr lang="en-GB" sz="1200" dirty="0"/>
              <a:t>Note.</a:t>
            </a:r>
            <a:r>
              <a:rPr lang="en-GB" sz="1200" baseline="30000" dirty="0"/>
              <a:t> #</a:t>
            </a:r>
            <a:r>
              <a:rPr lang="en-AU" sz="1200" dirty="0"/>
              <a:t> Base asked separately from 2001 onwards. ‘Any methamphetamine’ includes crystal, speed, base and liquid methamphetamine combined. Figures for liquid not reported historically due to small numbers, however in 2018 9% of the SA sample reported use of liquid amphetamine in the six months preceding interview. *</a:t>
            </a:r>
            <a:r>
              <a:rPr lang="en-AU" sz="1200" i="1" dirty="0"/>
              <a:t>p</a:t>
            </a:r>
            <a:r>
              <a:rPr lang="en-AU" sz="1200" dirty="0"/>
              <a:t>&lt;0.050; **</a:t>
            </a:r>
            <a:r>
              <a:rPr lang="en-AU" sz="1200" i="1" dirty="0"/>
              <a:t>p</a:t>
            </a:r>
            <a:r>
              <a:rPr lang="en-AU" sz="1200" dirty="0"/>
              <a:t>&lt;0.010; ***</a:t>
            </a:r>
            <a:r>
              <a:rPr lang="en-AU" sz="1200" i="1" dirty="0"/>
              <a:t>p</a:t>
            </a:r>
            <a:r>
              <a:rPr lang="en-AU" sz="1200" dirty="0"/>
              <a:t>&lt;0.001 for 2017 versus 2018. </a:t>
            </a:r>
          </a:p>
        </p:txBody>
      </p:sp>
      <p:graphicFrame>
        <p:nvGraphicFramePr>
          <p:cNvPr id="5" name="Chart 4">
            <a:extLst>
              <a:ext uri="{FF2B5EF4-FFF2-40B4-BE49-F238E27FC236}">
                <a16:creationId xmlns:a16="http://schemas.microsoft.com/office/drawing/2014/main" id="{69E71BFB-1D72-4FB4-950B-EC05F771897D}"/>
              </a:ext>
            </a:extLst>
          </p:cNvPr>
          <p:cNvGraphicFramePr/>
          <p:nvPr>
            <p:extLst>
              <p:ext uri="{D42A27DB-BD31-4B8C-83A1-F6EECF244321}">
                <p14:modId xmlns:p14="http://schemas.microsoft.com/office/powerpoint/2010/main" val="1132981955"/>
              </p:ext>
            </p:extLst>
          </p:nvPr>
        </p:nvGraphicFramePr>
        <p:xfrm>
          <a:off x="832757" y="1694032"/>
          <a:ext cx="10515600" cy="38526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07532556"/>
      </p:ext>
    </p:extLst>
  </p:cSld>
  <p:clrMapOvr>
    <a:masterClrMapping/>
  </p:clrMapOvr>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ustom 1">
      <a:majorFont>
        <a:latin typeface="Sommet"/>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878</TotalTime>
  <Words>3334</Words>
  <Application>Microsoft Office PowerPoint</Application>
  <PresentationFormat>Widescreen</PresentationFormat>
  <Paragraphs>164</Paragraphs>
  <Slides>37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Arial</vt:lpstr>
      <vt:lpstr>Calibri</vt:lpstr>
      <vt:lpstr>Garamond</vt:lpstr>
      <vt:lpstr>Microsoft Sans Serif</vt:lpstr>
      <vt:lpstr>Sommet</vt:lpstr>
      <vt:lpstr>Times</vt:lpstr>
      <vt:lpstr>Office Theme</vt:lpstr>
      <vt:lpstr>PowerPoint Presentation</vt:lpstr>
      <vt:lpstr>Figure 1: Drug of choice, SA, 2000-2018</vt:lpstr>
      <vt:lpstr>Figure 2: Drug injected most often in the past month, SA, 2000-2018</vt:lpstr>
      <vt:lpstr>Figure 3: High frequency substance use in the past six months, SA, 2000-2018</vt:lpstr>
      <vt:lpstr>Figure 4: Past six month use and frequency of use of heroin, SA, 2000-2018</vt:lpstr>
      <vt:lpstr>Figure 5: Median price of heroin per cap and gram, SA, 2000-2018</vt:lpstr>
      <vt:lpstr>Figure 6: Current perceived purity of heroin, SA, 2000-2018</vt:lpstr>
      <vt:lpstr>Figure 7: Current perceived availability of heroin, SA, 2000-2018</vt:lpstr>
      <vt:lpstr>Figure 8: Past six month use of any methamphetamine, powder, base, and crystal, SA, 2000-2018</vt:lpstr>
      <vt:lpstr>Figure 9: Frequency of use of any methamphetamine, powder, base, and crystal, SA, 2000-2018</vt:lpstr>
      <vt:lpstr>Figure 10: Median price of powder methamphetamine per point and gram, SA, 2002-2018</vt:lpstr>
      <vt:lpstr>Figure 11: Current perceived purity of powder methamphetamine, SA, 2002-2018</vt:lpstr>
      <vt:lpstr>Figure 12: Current perceived availability of powder methamphetamine, SA, 2002-2018</vt:lpstr>
      <vt:lpstr>Figure 13: Median price of base methamphetamine per point and gram, SA, 2002-2018</vt:lpstr>
      <vt:lpstr>Figure 14: Current perceived purity of base methamphetamine, SA, 2002-2018</vt:lpstr>
      <vt:lpstr>Figure 15: Current perceived availability of base methamphetamine, SA, 2002-2018</vt:lpstr>
      <vt:lpstr>Figure 16: Median price of crystal methamphetamine per point and gram, SA, 2001-2018 </vt:lpstr>
      <vt:lpstr>Figure 17: Current perceived purity of crystal methamphetamine, SA, 2002-2018</vt:lpstr>
      <vt:lpstr>Figure 18: Current perceived availability of crystal methamphetamine, SA, 2002-2018</vt:lpstr>
      <vt:lpstr>Figure 19: Past six month use and frequency of use of cocaine, SA, 2000-2018</vt:lpstr>
      <vt:lpstr>Figure 20: Past six month use and frequency of use of cannabis, SA, 2000-2018</vt:lpstr>
      <vt:lpstr>Figure 21: Median price of hydroponic (a) and bush (b) cannabis per ounce and bag, SA, 2003-2018</vt:lpstr>
      <vt:lpstr>Figure 22: Current perceived potency of hydroponic (a) and bush (b) cannabis, SA, 2004-2018</vt:lpstr>
      <vt:lpstr>Figure 23: Current perceived availability of hydroponic (a) and bush (b) cannabis, SA, 2004-2018</vt:lpstr>
      <vt:lpstr>Figure 24: Past six month use (prescribed and non-prescribed) and frequency of use of methadone, SA, 2000-2018</vt:lpstr>
      <vt:lpstr>Figure 25: Past six month use (prescribed and non-prescribed) and frequency of use of buprenorphine, SA, 2002-2018</vt:lpstr>
      <vt:lpstr>Figure 26: Past six month use (prescribed and non-prescribed) and frequency of use of buprenorphine-naloxone, SA, 2006-2018</vt:lpstr>
      <vt:lpstr>Figure 27: Past six month use (prescribed and non-prescribed) and frequency of use of morphine, SA, 2001-2018</vt:lpstr>
      <vt:lpstr>Figure 28: Past six month use (prescribed and non-prescribed) and frequency of use of oxycodone, SA, 2005-2018</vt:lpstr>
      <vt:lpstr>Figure 29: Past six month use (prescribed and non-prescribed) and frequency of use of fentanyl, SA, 2013-2018</vt:lpstr>
      <vt:lpstr>Figure 30: Past six month use and frequency of low-dose codeine (for non-pain purposes), SA, 2013-2018</vt:lpstr>
      <vt:lpstr>Figure 31: Past six month use of other drugs, SA, 2000-2018 </vt:lpstr>
      <vt:lpstr>Figure 32: Lifetime and past 12 month non-fatal overdose, SA, 2000-2018</vt:lpstr>
      <vt:lpstr>Figure 33: Take-home naloxone program and distribution, SA, 2013-2018</vt:lpstr>
      <vt:lpstr>Figure 34: Borrowing and lending of needles and sharing of injecting equipment in the past month, SA, 2000-2018</vt:lpstr>
      <vt:lpstr>Figure 35: Self-reported mental health problems and treatment seeking in the past six months, SA, 2004-2018</vt:lpstr>
      <vt:lpstr>Figure 36: Self-reported criminal activity in the past month, SA, 2000-2018</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Daisy Gibbs</dc:creator>
  <cp:lastModifiedBy>Toni Karlsson</cp:lastModifiedBy>
  <cp:revision>96</cp:revision>
  <dcterms:created xsi:type="dcterms:W3CDTF">2018-08-21T07:06:16Z</dcterms:created>
  <dcterms:modified xsi:type="dcterms:W3CDTF">2018-11-26T01:48:46Z</dcterms:modified>
</cp:coreProperties>
</file>