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49" r:id="rId2"/>
    <p:sldId id="270" r:id="rId3"/>
    <p:sldId id="350" r:id="rId4"/>
    <p:sldId id="351" r:id="rId5"/>
    <p:sldId id="368" r:id="rId6"/>
    <p:sldId id="364" r:id="rId7"/>
    <p:sldId id="366" r:id="rId8"/>
    <p:sldId id="367" r:id="rId9"/>
    <p:sldId id="354" r:id="rId10"/>
    <p:sldId id="356" r:id="rId11"/>
    <p:sldId id="355" r:id="rId12"/>
    <p:sldId id="357" r:id="rId13"/>
    <p:sldId id="35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sy Gibbs" initials="DG" lastIdx="2" clrIdx="0">
    <p:extLst>
      <p:ext uri="{19B8F6BF-5375-455C-9EA6-DF929625EA0E}">
        <p15:presenceInfo xmlns:p15="http://schemas.microsoft.com/office/powerpoint/2012/main" userId="S-1-5-21-1140405718-358989843-3445714273-3087837"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64" autoAdjust="0"/>
    <p:restoredTop sz="78077" autoAdjust="0"/>
  </p:normalViewPr>
  <p:slideViewPr>
    <p:cSldViewPr snapToGrid="0" showGuides="1">
      <p:cViewPr>
        <p:scale>
          <a:sx n="66" d="100"/>
          <a:sy n="66" d="100"/>
        </p:scale>
        <p:origin x="1161" y="42"/>
      </p:cViewPr>
      <p:guideLst>
        <p:guide orient="horz" pos="2160"/>
        <p:guide pos="2914"/>
      </p:guideLst>
    </p:cSldViewPr>
  </p:slideViewPr>
  <p:outlineViewPr>
    <p:cViewPr>
      <p:scale>
        <a:sx n="33" d="100"/>
        <a:sy n="33" d="100"/>
      </p:scale>
      <p:origin x="0" y="0"/>
    </p:cViewPr>
  </p:outlineViewPr>
  <p:notesTextViewPr>
    <p:cViewPr>
      <p:scale>
        <a:sx n="100" d="100"/>
        <a:sy n="100" d="100"/>
      </p:scale>
      <p:origin x="0" y="-4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6619129663002"/>
          <c:y val="2.5297440000250016E-2"/>
          <c:w val="0.60944091782682919"/>
          <c:h val="0.75513943841596898"/>
        </c:manualLayout>
      </c:layout>
      <c:lineChart>
        <c:grouping val="standard"/>
        <c:varyColors val="0"/>
        <c:ser>
          <c:idx val="1"/>
          <c:order val="0"/>
          <c:tx>
            <c:strRef>
              <c:f>Sheet1!$B$1</c:f>
              <c:strCache>
                <c:ptCount val="1"/>
                <c:pt idx="0">
                  <c:v>Heard of naloxone</c:v>
                </c:pt>
              </c:strCache>
            </c:strRef>
          </c:tx>
          <c:spPr>
            <a:ln w="41275" cap="rnd">
              <a:solidFill>
                <a:schemeClr val="accent2"/>
              </a:solidFill>
              <a:round/>
            </a:ln>
            <a:effectLst>
              <a:outerShdw blurRad="57150" dist="19050" dir="5400000" algn="ctr" rotWithShape="0">
                <a:srgbClr val="000000">
                  <a:alpha val="63000"/>
                </a:srgbClr>
              </a:outerShdw>
            </a:effectLst>
          </c:spPr>
          <c:marker>
            <c:symbol val="square"/>
            <c:size val="7"/>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Sheet1!$B$2:$B$8</c:f>
              <c:numCache>
                <c:formatCode>General</c:formatCode>
                <c:ptCount val="7"/>
                <c:pt idx="0">
                  <c:v>86</c:v>
                </c:pt>
                <c:pt idx="1">
                  <c:v>85</c:v>
                </c:pt>
                <c:pt idx="2">
                  <c:v>87</c:v>
                </c:pt>
                <c:pt idx="3">
                  <c:v>86</c:v>
                </c:pt>
                <c:pt idx="4">
                  <c:v>86</c:v>
                </c:pt>
                <c:pt idx="5">
                  <c:v>85</c:v>
                </c:pt>
                <c:pt idx="6">
                  <c:v>85</c:v>
                </c:pt>
              </c:numCache>
            </c:numRef>
          </c:val>
          <c:smooth val="0"/>
          <c:extLst>
            <c:ext xmlns:c16="http://schemas.microsoft.com/office/drawing/2014/chart" uri="{C3380CC4-5D6E-409C-BE32-E72D297353CC}">
              <c16:uniqueId val="{00000000-E21C-4F39-8BED-7D16C178211C}"/>
            </c:ext>
          </c:extLst>
        </c:ser>
        <c:ser>
          <c:idx val="0"/>
          <c:order val="1"/>
          <c:tx>
            <c:strRef>
              <c:f>Sheet1!$C$1</c:f>
              <c:strCache>
                <c:ptCount val="1"/>
                <c:pt idx="0">
                  <c:v>Heard of take-home programs</c:v>
                </c:pt>
              </c:strCache>
            </c:strRef>
          </c:tx>
          <c:spPr>
            <a:ln w="41275" cap="rnd">
              <a:solidFill>
                <a:schemeClr val="tx2"/>
              </a:solidFill>
              <a:round/>
            </a:ln>
            <a:effectLst>
              <a:outerShdw blurRad="57150" dist="19050" dir="5400000" algn="ctr" rotWithShape="0">
                <a:srgbClr val="000000">
                  <a:alpha val="63000"/>
                </a:srgbClr>
              </a:outerShdw>
            </a:effectLst>
          </c:spPr>
          <c:marker>
            <c:symbol val="square"/>
            <c:size val="7"/>
            <c:spPr>
              <a:solidFill>
                <a:schemeClr val="tx2"/>
              </a:solidFill>
              <a:ln w="9525">
                <a:solidFill>
                  <a:schemeClr val="tx2"/>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Sheet1!$C$2:$C$8</c:f>
              <c:numCache>
                <c:formatCode>General</c:formatCode>
                <c:ptCount val="7"/>
                <c:pt idx="0">
                  <c:v>35</c:v>
                </c:pt>
                <c:pt idx="1">
                  <c:v>43</c:v>
                </c:pt>
                <c:pt idx="2">
                  <c:v>52</c:v>
                </c:pt>
                <c:pt idx="3">
                  <c:v>49</c:v>
                </c:pt>
                <c:pt idx="4">
                  <c:v>53</c:v>
                </c:pt>
                <c:pt idx="5">
                  <c:v>58</c:v>
                </c:pt>
                <c:pt idx="6">
                  <c:v>57</c:v>
                </c:pt>
              </c:numCache>
            </c:numRef>
          </c:val>
          <c:smooth val="0"/>
          <c:extLst>
            <c:ext xmlns:c16="http://schemas.microsoft.com/office/drawing/2014/chart" uri="{C3380CC4-5D6E-409C-BE32-E72D297353CC}">
              <c16:uniqueId val="{00000001-E21C-4F39-8BED-7D16C178211C}"/>
            </c:ext>
          </c:extLst>
        </c:ser>
        <c:ser>
          <c:idx val="2"/>
          <c:order val="2"/>
          <c:tx>
            <c:strRef>
              <c:f>Sheet1!$D$1</c:f>
              <c:strCache>
                <c:ptCount val="1"/>
                <c:pt idx="0">
                  <c:v>Trained in naloxone administration</c:v>
                </c:pt>
              </c:strCache>
            </c:strRef>
          </c:tx>
          <c:spPr>
            <a:ln w="349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dLbls>
            <c:dLbl>
              <c:idx val="0"/>
              <c:layout>
                <c:manualLayout>
                  <c:x val="-2.4366474656767865E-2"/>
                  <c:y val="2.9767438953311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1C-4F39-8BED-7D16C178211C}"/>
                </c:ext>
              </c:extLst>
            </c:dLbl>
            <c:dLbl>
              <c:idx val="1"/>
              <c:layout>
                <c:manualLayout>
                  <c:x val="-1.6751951326527906E-2"/>
                  <c:y val="2.9767438953311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1C-4F39-8BED-7D16C178211C}"/>
                </c:ext>
              </c:extLst>
            </c:dLbl>
            <c:dLbl>
              <c:idx val="2"/>
              <c:layout>
                <c:manualLayout>
                  <c:x val="-1.82748559925759E-2"/>
                  <c:y val="2.9767438953311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1C-4F39-8BED-7D16C178211C}"/>
                </c:ext>
              </c:extLst>
            </c:dLbl>
            <c:dLbl>
              <c:idx val="3"/>
              <c:delete val="1"/>
              <c:extLst>
                <c:ext xmlns:c15="http://schemas.microsoft.com/office/drawing/2012/chart" uri="{CE6537A1-D6FC-4f65-9D91-7224C49458BB}"/>
                <c:ext xmlns:c16="http://schemas.microsoft.com/office/drawing/2014/chart" uri="{C3380CC4-5D6E-409C-BE32-E72D297353CC}">
                  <c16:uniqueId val="{00000005-E21C-4F39-8BED-7D16C178211C}"/>
                </c:ext>
              </c:extLst>
            </c:dLbl>
            <c:dLbl>
              <c:idx val="4"/>
              <c:layout>
                <c:manualLayout>
                  <c:x val="-1.8274855992575955E-2"/>
                  <c:y val="3.2248058866087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1C-4F39-8BED-7D16C178211C}"/>
                </c:ext>
              </c:extLst>
            </c:dLbl>
            <c:dLbl>
              <c:idx val="5"/>
              <c:layout>
                <c:manualLayout>
                  <c:x val="-1.5229046660479917E-2"/>
                  <c:y val="2.9767438953311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1C-4F39-8BED-7D16C178211C}"/>
                </c:ext>
              </c:extLst>
            </c:dLbl>
            <c:dLbl>
              <c:idx val="6"/>
              <c:layout>
                <c:manualLayout>
                  <c:x val="-1.2183237328383932E-2"/>
                  <c:y val="2.4806199127759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1C-4F39-8BED-7D16C17821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Sheet1!$D$2:$D$8</c:f>
              <c:numCache>
                <c:formatCode>General</c:formatCode>
                <c:ptCount val="7"/>
                <c:pt idx="0">
                  <c:v>7</c:v>
                </c:pt>
                <c:pt idx="1">
                  <c:v>12</c:v>
                </c:pt>
                <c:pt idx="2">
                  <c:v>17</c:v>
                </c:pt>
                <c:pt idx="3">
                  <c:v>18</c:v>
                </c:pt>
                <c:pt idx="4">
                  <c:v>18</c:v>
                </c:pt>
                <c:pt idx="5">
                  <c:v>23</c:v>
                </c:pt>
                <c:pt idx="6">
                  <c:v>30</c:v>
                </c:pt>
              </c:numCache>
            </c:numRef>
          </c:val>
          <c:smooth val="0"/>
          <c:extLst>
            <c:ext xmlns:c16="http://schemas.microsoft.com/office/drawing/2014/chart" uri="{C3380CC4-5D6E-409C-BE32-E72D297353CC}">
              <c16:uniqueId val="{00000009-E21C-4F39-8BED-7D16C178211C}"/>
            </c:ext>
          </c:extLst>
        </c:ser>
        <c:ser>
          <c:idx val="3"/>
          <c:order val="3"/>
          <c:tx>
            <c:strRef>
              <c:f>Sheet1!$E$1</c:f>
              <c:strCache>
                <c:ptCount val="1"/>
                <c:pt idx="0">
                  <c:v>Heard of naloxone rescheduling</c:v>
                </c:pt>
              </c:strCache>
            </c:strRef>
          </c:tx>
          <c:spPr>
            <a:ln w="34925" cap="rnd">
              <a:solidFill>
                <a:schemeClr val="accent4"/>
              </a:solidFill>
              <a:round/>
            </a:ln>
            <a:effectLst>
              <a:outerShdw blurRad="57150" dist="19050" dir="5400000" algn="ctr" rotWithShape="0">
                <a:srgbClr val="000000">
                  <a:alpha val="63000"/>
                </a:srgbClr>
              </a:outerShdw>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a:outerShdw blurRad="57150" dist="19050" dir="5400000" algn="ctr" rotWithShape="0">
                  <a:srgbClr val="000000">
                    <a:alpha val="63000"/>
                  </a:srgbClr>
                </a:outerShdw>
              </a:effectLst>
            </c:spPr>
          </c:marker>
          <c:dLbls>
            <c:dLbl>
              <c:idx val="3"/>
              <c:layout>
                <c:manualLayout>
                  <c:x val="-2.4366474656767865E-2"/>
                  <c:y val="2.4806199127759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21C-4F39-8BED-7D16C178211C}"/>
                </c:ext>
              </c:extLst>
            </c:dLbl>
            <c:dLbl>
              <c:idx val="4"/>
              <c:layout>
                <c:manualLayout>
                  <c:x val="-3.0458093320959834E-2"/>
                  <c:y val="-3.4728678778863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1C-4F39-8BED-7D16C178211C}"/>
                </c:ext>
              </c:extLst>
            </c:dLbl>
            <c:dLbl>
              <c:idx val="5"/>
              <c:layout>
                <c:manualLayout>
                  <c:x val="-2.5889379322815969E-2"/>
                  <c:y val="-3.2248058866087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1C-4F39-8BED-7D16C178211C}"/>
                </c:ext>
              </c:extLst>
            </c:dLbl>
            <c:dLbl>
              <c:idx val="6"/>
              <c:layout>
                <c:manualLayout>
                  <c:x val="-1.9797760658623893E-2"/>
                  <c:y val="-3.2248058866087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1C-4F39-8BED-7D16C17821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2013</c:v>
                </c:pt>
                <c:pt idx="1">
                  <c:v>2014</c:v>
                </c:pt>
                <c:pt idx="2">
                  <c:v>2015</c:v>
                </c:pt>
                <c:pt idx="3">
                  <c:v>2016</c:v>
                </c:pt>
                <c:pt idx="4">
                  <c:v>2017</c:v>
                </c:pt>
                <c:pt idx="5">
                  <c:v>2018</c:v>
                </c:pt>
                <c:pt idx="6">
                  <c:v>2019</c:v>
                </c:pt>
              </c:numCache>
            </c:numRef>
          </c:cat>
          <c:val>
            <c:numRef>
              <c:f>Sheet1!$E$2:$E$8</c:f>
              <c:numCache>
                <c:formatCode>General</c:formatCode>
                <c:ptCount val="7"/>
                <c:pt idx="3">
                  <c:v>13</c:v>
                </c:pt>
                <c:pt idx="4">
                  <c:v>26</c:v>
                </c:pt>
                <c:pt idx="5">
                  <c:v>32</c:v>
                </c:pt>
                <c:pt idx="6">
                  <c:v>32</c:v>
                </c:pt>
              </c:numCache>
            </c:numRef>
          </c:val>
          <c:smooth val="0"/>
          <c:extLst>
            <c:ext xmlns:c16="http://schemas.microsoft.com/office/drawing/2014/chart" uri="{C3380CC4-5D6E-409C-BE32-E72D297353CC}">
              <c16:uniqueId val="{0000000E-E21C-4F39-8BED-7D16C178211C}"/>
            </c:ext>
          </c:extLst>
        </c:ser>
        <c:dLbls>
          <c:showLegendKey val="0"/>
          <c:showVal val="1"/>
          <c:showCatName val="0"/>
          <c:showSerName val="0"/>
          <c:showPercent val="0"/>
          <c:showBubbleSize val="0"/>
        </c:dLbls>
        <c:marker val="1"/>
        <c:smooth val="0"/>
        <c:axId val="-2071821512"/>
        <c:axId val="-2071818120"/>
      </c:lineChart>
      <c:catAx>
        <c:axId val="-2071821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2071818120"/>
        <c:crosses val="autoZero"/>
        <c:auto val="1"/>
        <c:lblAlgn val="ctr"/>
        <c:lblOffset val="100"/>
        <c:tickLblSkip val="1"/>
        <c:tickMarkSkip val="1"/>
        <c:noMultiLvlLbl val="0"/>
      </c:catAx>
      <c:valAx>
        <c:axId val="-2071818120"/>
        <c:scaling>
          <c:orientation val="minMax"/>
          <c:max val="100"/>
        </c:scaling>
        <c:delete val="0"/>
        <c:axPos val="l"/>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AU" sz="1600" b="1" dirty="0">
                    <a:solidFill>
                      <a:schemeClr val="tx1"/>
                    </a:solidFill>
                  </a:rPr>
                  <a:t>% of</a:t>
                </a:r>
                <a:r>
                  <a:rPr lang="en-AU" sz="1600" b="1" baseline="0" dirty="0">
                    <a:solidFill>
                      <a:schemeClr val="tx1"/>
                    </a:solidFill>
                  </a:rPr>
                  <a:t> IDRS </a:t>
                </a:r>
                <a:r>
                  <a:rPr lang="en-AU" sz="1600" b="1" dirty="0">
                    <a:solidFill>
                      <a:schemeClr val="tx1"/>
                    </a:solidFill>
                  </a:rPr>
                  <a:t>Participants</a:t>
                </a:r>
              </a:p>
            </c:rich>
          </c:tx>
          <c:layout>
            <c:manualLayout>
              <c:xMode val="edge"/>
              <c:yMode val="edge"/>
              <c:x val="4.5349147948895813E-4"/>
              <c:y val="0.255771459416052"/>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85000"/>
              </a:schemeClr>
            </a:solidFill>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2071821512"/>
        <c:crosses val="autoZero"/>
        <c:crossBetween val="between"/>
      </c:valAx>
      <c:spPr>
        <a:noFill/>
        <a:ln>
          <a:noFill/>
        </a:ln>
        <a:effectLst/>
      </c:spPr>
    </c:plotArea>
    <c:legend>
      <c:legendPos val="r"/>
      <c:layout>
        <c:manualLayout>
          <c:xMode val="edge"/>
          <c:yMode val="edge"/>
          <c:x val="0.71022313514346991"/>
          <c:y val="8.1911632115081998E-2"/>
          <c:w val="0.27813832660163407"/>
          <c:h val="0.7299749515986130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0DC36-1BE8-49A2-9F4A-4482570A590F}" type="datetimeFigureOut">
              <a:rPr lang="en-AU" smtClean="0"/>
              <a:t>11/11/2019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4C2BC-7FE7-4649-9719-B87E2F12C9B7}" type="slidenum">
              <a:rPr lang="en-AU" smtClean="0"/>
              <a:t>‹#›</a:t>
            </a:fld>
            <a:endParaRPr lang="en-AU"/>
          </a:p>
        </p:txBody>
      </p:sp>
    </p:spTree>
    <p:extLst>
      <p:ext uri="{BB962C8B-B14F-4D97-AF65-F5344CB8AC3E}">
        <p14:creationId xmlns:p14="http://schemas.microsoft.com/office/powerpoint/2010/main" val="228947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F775531-32CF-4756-BA7B-4C2534CD4C06}" type="slidenum">
              <a:rPr lang="en-AU" smtClean="0"/>
              <a:t>1</a:t>
            </a:fld>
            <a:endParaRPr lang="en-AU"/>
          </a:p>
        </p:txBody>
      </p:sp>
    </p:spTree>
    <p:extLst>
      <p:ext uri="{BB962C8B-B14F-4D97-AF65-F5344CB8AC3E}">
        <p14:creationId xmlns:p14="http://schemas.microsoft.com/office/powerpoint/2010/main" val="46050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IDRS data is really important for understanding scale of impacts. Improving but still some way to go. Heard from WA and VIC but just wanted to give a national overview, including those jurisdictions which have seen recent progress (at least as indicated by IDRS) in % trained in naloxone</a:t>
            </a:r>
          </a:p>
          <a:p>
            <a:endParaRPr lang="en-AU" dirty="0"/>
          </a:p>
        </p:txBody>
      </p:sp>
      <p:sp>
        <p:nvSpPr>
          <p:cNvPr id="4" name="Slide Number Placeholder 3"/>
          <p:cNvSpPr>
            <a:spLocks noGrp="1"/>
          </p:cNvSpPr>
          <p:nvPr>
            <p:ph type="sldNum" sz="quarter" idx="5"/>
          </p:nvPr>
        </p:nvSpPr>
        <p:spPr/>
        <p:txBody>
          <a:bodyPr/>
          <a:lstStyle/>
          <a:p>
            <a:fld id="{2BC4C2BC-7FE7-4649-9719-B87E2F12C9B7}" type="slidenum">
              <a:rPr lang="en-AU" smtClean="0"/>
              <a:t>10</a:t>
            </a:fld>
            <a:endParaRPr lang="en-AU"/>
          </a:p>
        </p:txBody>
      </p:sp>
    </p:spTree>
    <p:extLst>
      <p:ext uri="{BB962C8B-B14F-4D97-AF65-F5344CB8AC3E}">
        <p14:creationId xmlns:p14="http://schemas.microsoft.com/office/powerpoint/2010/main" val="296556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Because I’m at the end of the series of presentations, I wanted to take advantage of this to perhaps spark some debate about how we respond – not just to preventing fatal overdose, but to preventing overdose full stop. Naloxone will stop loss of life but what about strategies to reduce the risk of any overdose, as we know non-fatal overdose comes with a range of harms, including possible brain injury  from lack of oxygen to the brain. Some of these strategies we know have strong evidence base, like naloxone and OAT. Similarly, we know that supervised consumption facilities have been responsible for reversing many </a:t>
            </a:r>
            <a:r>
              <a:rPr lang="en-AU" dirty="0" err="1"/>
              <a:t>many</a:t>
            </a:r>
            <a:r>
              <a:rPr lang="en-AU" dirty="0"/>
              <a:t> overdoses and for minimising risk of overdose for those who use within these services. Overdose education critical (e.g., not using alone, risks of polysubstance use – things Rose flagged). In the US, seeing growing push towards drug checking services with the issues around unwitting consumption of high potency fentanyl analogues. In </a:t>
            </a:r>
            <a:r>
              <a:rPr lang="en-AU" dirty="0" err="1"/>
              <a:t>Aus</a:t>
            </a:r>
            <a:r>
              <a:rPr lang="en-AU" dirty="0"/>
              <a:t>, discussion concentrated on festival goers but we do see desire for information about substance contents among people who inject drugs – IDRS results – and there are various organisations involved in or piloting giving people fentanyl testing strips. Something to explore more?</a:t>
            </a:r>
          </a:p>
          <a:p>
            <a:endParaRPr lang="en-US" dirty="0"/>
          </a:p>
        </p:txBody>
      </p:sp>
      <p:sp>
        <p:nvSpPr>
          <p:cNvPr id="4" name="Slide Number Placeholder 3"/>
          <p:cNvSpPr>
            <a:spLocks noGrp="1"/>
          </p:cNvSpPr>
          <p:nvPr>
            <p:ph type="sldNum" sz="quarter" idx="5"/>
          </p:nvPr>
        </p:nvSpPr>
        <p:spPr/>
        <p:txBody>
          <a:bodyPr/>
          <a:lstStyle/>
          <a:p>
            <a:fld id="{2E9D9905-3338-AE48-912B-82104D818422}" type="slidenum">
              <a:rPr lang="en-US" smtClean="0"/>
              <a:t>11</a:t>
            </a:fld>
            <a:endParaRPr lang="en-US"/>
          </a:p>
        </p:txBody>
      </p:sp>
    </p:spTree>
    <p:extLst>
      <p:ext uri="{BB962C8B-B14F-4D97-AF65-F5344CB8AC3E}">
        <p14:creationId xmlns:p14="http://schemas.microsoft.com/office/powerpoint/2010/main" val="290526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Also seeing growing attention, particularly in the US, on wearable overdose detection technology, for example smartphone apps that act as a </a:t>
            </a:r>
            <a:r>
              <a:rPr lang="en-GB" dirty="0"/>
              <a:t>short-range active sonar system using frequency shifts to identify respiratory depression, </a:t>
            </a:r>
            <a:r>
              <a:rPr lang="en-GB" dirty="0" err="1"/>
              <a:t>apnea</a:t>
            </a:r>
            <a:r>
              <a:rPr lang="en-GB" dirty="0"/>
              <a:t>, and gross motor movements associated with acute opioid toxicity. These are very much in the development stage and are not deployed in the real world yet but theoretically on detecting a likely </a:t>
            </a:r>
            <a:r>
              <a:rPr lang="en-GB" dirty="0" err="1"/>
              <a:t>ovedose</a:t>
            </a:r>
            <a:r>
              <a:rPr lang="en-GB" dirty="0"/>
              <a:t> an alert could be sent to a family member or other third party if the algorithm detected a likely overdose event and the wearer did not respond to an alert. Many issues of acceptability (stigma, alerting authorities, access to mobile phone) but also ethics. And what are the things we know don’t work, and we should make sure our resources etc are not concentrated on?</a:t>
            </a:r>
            <a:endParaRPr lang="en-AU" dirty="0"/>
          </a:p>
          <a:p>
            <a:endParaRPr lang="en-US" dirty="0"/>
          </a:p>
        </p:txBody>
      </p:sp>
      <p:sp>
        <p:nvSpPr>
          <p:cNvPr id="4" name="Slide Number Placeholder 3"/>
          <p:cNvSpPr>
            <a:spLocks noGrp="1"/>
          </p:cNvSpPr>
          <p:nvPr>
            <p:ph type="sldNum" sz="quarter" idx="5"/>
          </p:nvPr>
        </p:nvSpPr>
        <p:spPr/>
        <p:txBody>
          <a:bodyPr/>
          <a:lstStyle/>
          <a:p>
            <a:fld id="{2E9D9905-3338-AE48-912B-82104D818422}" type="slidenum">
              <a:rPr lang="en-US" smtClean="0"/>
              <a:t>12</a:t>
            </a:fld>
            <a:endParaRPr lang="en-US"/>
          </a:p>
        </p:txBody>
      </p:sp>
    </p:spTree>
    <p:extLst>
      <p:ext uri="{BB962C8B-B14F-4D97-AF65-F5344CB8AC3E}">
        <p14:creationId xmlns:p14="http://schemas.microsoft.com/office/powerpoint/2010/main" val="3043825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F775531-32CF-4756-BA7B-4C2534CD4C06}" type="slidenum">
              <a:rPr lang="en-AU" smtClean="0"/>
              <a:t>13</a:t>
            </a:fld>
            <a:endParaRPr lang="en-AU"/>
          </a:p>
        </p:txBody>
      </p:sp>
    </p:spTree>
    <p:extLst>
      <p:ext uri="{BB962C8B-B14F-4D97-AF65-F5344CB8AC3E}">
        <p14:creationId xmlns:p14="http://schemas.microsoft.com/office/powerpoint/2010/main" val="262400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E9D9905-3338-AE48-912B-82104D818422}" type="slidenum">
              <a:rPr lang="en-US" smtClean="0"/>
              <a:t>2</a:t>
            </a:fld>
            <a:endParaRPr lang="en-US"/>
          </a:p>
        </p:txBody>
      </p:sp>
    </p:spTree>
    <p:extLst>
      <p:ext uri="{BB962C8B-B14F-4D97-AF65-F5344CB8AC3E}">
        <p14:creationId xmlns:p14="http://schemas.microsoft.com/office/powerpoint/2010/main" val="9776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E9D9905-3338-AE48-912B-82104D818422}" type="slidenum">
              <a:rPr lang="en-US" smtClean="0"/>
              <a:t>3</a:t>
            </a:fld>
            <a:endParaRPr lang="en-US"/>
          </a:p>
        </p:txBody>
      </p:sp>
    </p:spTree>
    <p:extLst>
      <p:ext uri="{BB962C8B-B14F-4D97-AF65-F5344CB8AC3E}">
        <p14:creationId xmlns:p14="http://schemas.microsoft.com/office/powerpoint/2010/main" val="148253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E9D9905-3338-AE48-912B-82104D818422}" type="slidenum">
              <a:rPr lang="en-US" smtClean="0"/>
              <a:t>4</a:t>
            </a:fld>
            <a:endParaRPr lang="en-US"/>
          </a:p>
        </p:txBody>
      </p:sp>
    </p:spTree>
    <p:extLst>
      <p:ext uri="{BB962C8B-B14F-4D97-AF65-F5344CB8AC3E}">
        <p14:creationId xmlns:p14="http://schemas.microsoft.com/office/powerpoint/2010/main" val="373497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AU" dirty="0"/>
              <a:t>Preliminary total of </a:t>
            </a:r>
          </a:p>
          <a:p>
            <a:r>
              <a:rPr lang="en-AU" dirty="0"/>
              <a:t>400 / 23% intentional in 2018</a:t>
            </a:r>
          </a:p>
          <a:p>
            <a:r>
              <a:rPr lang="en-AU" dirty="0"/>
              <a:t>Nicola, can you please calculate the percentage % in number (35.7%) and in rate (15.4%) from 2008 to 2018 and just add to notes only if possible so I can have to hand?</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Courier New" panose="02070309020205020404" pitchFamily="49" charset="0"/>
                <a:cs typeface="Courier New" panose="02070309020205020404" pitchFamily="49" charset="0"/>
              </a:rPr>
              <a:t>%rate   %n      Intent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Courier New" panose="02070309020205020404" pitchFamily="49" charset="0"/>
                <a:cs typeface="Courier New" panose="02070309020205020404" pitchFamily="49" charset="0"/>
              </a:rPr>
              <a:t> 15.4    35.7       All</a:t>
            </a:r>
          </a:p>
          <a:p>
            <a:r>
              <a:rPr lang="en-AU" dirty="0">
                <a:latin typeface="Courier New" panose="02070309020205020404" pitchFamily="49" charset="0"/>
                <a:cs typeface="Courier New" panose="02070309020205020404" pitchFamily="49" charset="0"/>
              </a:rPr>
              <a:t> 29.6    52.4  Accidental</a:t>
            </a:r>
          </a:p>
          <a:p>
            <a:r>
              <a:rPr lang="en-AU" dirty="0">
                <a:latin typeface="Courier New" panose="02070309020205020404" pitchFamily="49" charset="0"/>
                <a:cs typeface="Courier New" panose="02070309020205020404" pitchFamily="49" charset="0"/>
              </a:rPr>
              <a:t> 17.7    38.4  Intentional</a:t>
            </a:r>
          </a:p>
          <a:p>
            <a:r>
              <a:rPr lang="en-AU" dirty="0">
                <a:latin typeface="Courier New" panose="02070309020205020404" pitchFamily="49" charset="0"/>
                <a:cs typeface="Courier New" panose="02070309020205020404" pitchFamily="49" charset="0"/>
              </a:rPr>
              <a:t>-52.9   -44.6 Undetermined</a:t>
            </a:r>
            <a:endParaRPr lang="en-US" dirty="0"/>
          </a:p>
          <a:p>
            <a:endParaRPr lang="en-AU" dirty="0"/>
          </a:p>
          <a:p>
            <a:r>
              <a:rPr lang="en-AU" dirty="0">
                <a:latin typeface="Courier New" panose="02070309020205020404" pitchFamily="49" charset="0"/>
                <a:cs typeface="Courier New" panose="02070309020205020404" pitchFamily="49" charset="0"/>
              </a:rPr>
              <a:t>IRR      rate (’18)  (’08)  n(ratio) n(’18)   (’08)       Intent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Courier New" panose="02070309020205020404" pitchFamily="49" charset="0"/>
                <a:cs typeface="Courier New" panose="02070309020205020404" pitchFamily="49" charset="0"/>
              </a:rPr>
              <a:t>1.15        6.97      6.03     1.36    1740   1282          All</a:t>
            </a:r>
          </a:p>
          <a:p>
            <a:r>
              <a:rPr lang="en-AU" dirty="0">
                <a:latin typeface="Courier New" panose="02070309020205020404" pitchFamily="49" charset="0"/>
                <a:cs typeface="Courier New" panose="02070309020205020404" pitchFamily="49" charset="0"/>
              </a:rPr>
              <a:t>1.30        4.84      3.74     1.52    1210    794     Accidental</a:t>
            </a:r>
          </a:p>
          <a:p>
            <a:r>
              <a:rPr lang="en-AU" dirty="0">
                <a:latin typeface="Courier New" panose="02070309020205020404" pitchFamily="49" charset="0"/>
                <a:cs typeface="Courier New" panose="02070309020205020404" pitchFamily="49" charset="0"/>
              </a:rPr>
              <a:t>1.18        1.60      1.36     1.38     400     289     Intentional</a:t>
            </a:r>
          </a:p>
          <a:p>
            <a:r>
              <a:rPr lang="en-AU" dirty="0">
                <a:latin typeface="Courier New" panose="02070309020205020404" pitchFamily="49" charset="0"/>
                <a:cs typeface="Courier New" panose="02070309020205020404" pitchFamily="49" charset="0"/>
              </a:rPr>
              <a:t>1.17        0.13      0.11     1.38      33       24          Other</a:t>
            </a:r>
          </a:p>
          <a:p>
            <a:r>
              <a:rPr lang="en-AU" dirty="0">
                <a:latin typeface="Courier New" panose="02070309020205020404" pitchFamily="49" charset="0"/>
                <a:cs typeface="Courier New" panose="02070309020205020404" pitchFamily="49" charset="0"/>
              </a:rPr>
              <a:t>0.47        0.39      0.82     0.55      97     175   Undetermined</a:t>
            </a:r>
            <a:endParaRPr lang="en-US" dirty="0"/>
          </a:p>
        </p:txBody>
      </p:sp>
      <p:sp>
        <p:nvSpPr>
          <p:cNvPr id="4" name="Slide Number Placeholder 3"/>
          <p:cNvSpPr>
            <a:spLocks noGrp="1"/>
          </p:cNvSpPr>
          <p:nvPr>
            <p:ph type="sldNum" sz="quarter" idx="5"/>
          </p:nvPr>
        </p:nvSpPr>
        <p:spPr/>
        <p:txBody>
          <a:bodyPr/>
          <a:lstStyle/>
          <a:p>
            <a:fld id="{2E9D9905-3338-AE48-912B-82104D818422}" type="slidenum">
              <a:rPr lang="en-US" smtClean="0"/>
              <a:t>5</a:t>
            </a:fld>
            <a:endParaRPr lang="en-US" dirty="0"/>
          </a:p>
        </p:txBody>
      </p:sp>
    </p:spTree>
    <p:extLst>
      <p:ext uri="{BB962C8B-B14F-4D97-AF65-F5344CB8AC3E}">
        <p14:creationId xmlns:p14="http://schemas.microsoft.com/office/powerpoint/2010/main" val="399908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Nicola, can you please compute % increase from 2008 to 2018 for each drug class (only if possible)?</a:t>
            </a:r>
          </a:p>
          <a:p>
            <a:endParaRPr lang="en-US" dirty="0"/>
          </a:p>
        </p:txBody>
      </p:sp>
      <p:sp>
        <p:nvSpPr>
          <p:cNvPr id="4" name="Slide Number Placeholder 3"/>
          <p:cNvSpPr>
            <a:spLocks noGrp="1"/>
          </p:cNvSpPr>
          <p:nvPr>
            <p:ph type="sldNum" sz="quarter" idx="5"/>
          </p:nvPr>
        </p:nvSpPr>
        <p:spPr/>
        <p:txBody>
          <a:bodyPr/>
          <a:lstStyle/>
          <a:p>
            <a:fld id="{2E9D9905-3338-AE48-912B-82104D818422}" type="slidenum">
              <a:rPr lang="en-US" smtClean="0"/>
              <a:t>6</a:t>
            </a:fld>
            <a:endParaRPr lang="en-US"/>
          </a:p>
        </p:txBody>
      </p:sp>
    </p:spTree>
    <p:extLst>
      <p:ext uri="{BB962C8B-B14F-4D97-AF65-F5344CB8AC3E}">
        <p14:creationId xmlns:p14="http://schemas.microsoft.com/office/powerpoint/2010/main" val="4175508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BC4C2BC-7FE7-4649-9719-B87E2F12C9B7}" type="slidenum">
              <a:rPr lang="en-AU" smtClean="0"/>
              <a:t>7</a:t>
            </a:fld>
            <a:endParaRPr lang="en-AU"/>
          </a:p>
        </p:txBody>
      </p:sp>
    </p:spTree>
    <p:extLst>
      <p:ext uri="{BB962C8B-B14F-4D97-AF65-F5344CB8AC3E}">
        <p14:creationId xmlns:p14="http://schemas.microsoft.com/office/powerpoint/2010/main" val="324865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loading but may be because you’re working on them (sorry) – do you mind seeing if you can download?</a:t>
            </a:r>
          </a:p>
        </p:txBody>
      </p:sp>
      <p:sp>
        <p:nvSpPr>
          <p:cNvPr id="4" name="Slide Number Placeholder 3"/>
          <p:cNvSpPr>
            <a:spLocks noGrp="1"/>
          </p:cNvSpPr>
          <p:nvPr>
            <p:ph type="sldNum" sz="quarter" idx="5"/>
          </p:nvPr>
        </p:nvSpPr>
        <p:spPr/>
        <p:txBody>
          <a:bodyPr/>
          <a:lstStyle/>
          <a:p>
            <a:fld id="{2BC4C2BC-7FE7-4649-9719-B87E2F12C9B7}" type="slidenum">
              <a:rPr lang="en-AU" smtClean="0"/>
              <a:t>8</a:t>
            </a:fld>
            <a:endParaRPr lang="en-AU"/>
          </a:p>
        </p:txBody>
      </p:sp>
    </p:spTree>
    <p:extLst>
      <p:ext uri="{BB962C8B-B14F-4D97-AF65-F5344CB8AC3E}">
        <p14:creationId xmlns:p14="http://schemas.microsoft.com/office/powerpoint/2010/main" val="57763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E9D9905-3338-AE48-912B-82104D818422}" type="slidenum">
              <a:rPr lang="en-US" smtClean="0"/>
              <a:t>9</a:t>
            </a:fld>
            <a:endParaRPr lang="en-US"/>
          </a:p>
        </p:txBody>
      </p:sp>
    </p:spTree>
    <p:extLst>
      <p:ext uri="{BB962C8B-B14F-4D97-AF65-F5344CB8AC3E}">
        <p14:creationId xmlns:p14="http://schemas.microsoft.com/office/powerpoint/2010/main" val="3250700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45214-CDD5-4364-B81E-0D13B8F7656A}"/>
              </a:ext>
            </a:extLst>
          </p:cNvPr>
          <p:cNvSpPr/>
          <p:nvPr userDrawn="1"/>
        </p:nvSpPr>
        <p:spPr>
          <a:xfrm>
            <a:off x="0" y="4310744"/>
            <a:ext cx="9144000" cy="109401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cxnSp>
        <p:nvCxnSpPr>
          <p:cNvPr id="23" name="Straight Connector 22">
            <a:extLst>
              <a:ext uri="{FF2B5EF4-FFF2-40B4-BE49-F238E27FC236}">
                <a16:creationId xmlns:a16="http://schemas.microsoft.com/office/drawing/2014/main" id="{7FA54AE3-8B1A-41C1-BF6E-99A04E937919}"/>
              </a:ext>
            </a:extLst>
          </p:cNvPr>
          <p:cNvCxnSpPr>
            <a:cxnSpLocks/>
          </p:cNvCxnSpPr>
          <p:nvPr userDrawn="1"/>
        </p:nvCxnSpPr>
        <p:spPr>
          <a:xfrm>
            <a:off x="2893512" y="-237995"/>
            <a:ext cx="0" cy="27852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183DE5-1525-4F2A-83C9-1DAEA89F8B7F}"/>
              </a:ext>
            </a:extLst>
          </p:cNvPr>
          <p:cNvCxnSpPr>
            <a:cxnSpLocks/>
          </p:cNvCxnSpPr>
          <p:nvPr userDrawn="1"/>
        </p:nvCxnSpPr>
        <p:spPr>
          <a:xfrm>
            <a:off x="-75134" y="4353018"/>
            <a:ext cx="8124532" cy="0"/>
          </a:xfrm>
          <a:prstGeom prst="line">
            <a:avLst/>
          </a:prstGeom>
          <a:ln w="11430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object&#10;&#10;Description generated with high confidence">
            <a:extLst>
              <a:ext uri="{FF2B5EF4-FFF2-40B4-BE49-F238E27FC236}">
                <a16:creationId xmlns:a16="http://schemas.microsoft.com/office/drawing/2014/main" id="{1B4967A7-6E9F-45D9-A460-9950C5FE0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4580" y="878314"/>
            <a:ext cx="4400699" cy="556779"/>
          </a:xfrm>
          <a:prstGeom prst="rect">
            <a:avLst/>
          </a:prstGeom>
        </p:spPr>
      </p:pic>
      <p:sp>
        <p:nvSpPr>
          <p:cNvPr id="11" name="Rectangle 10">
            <a:extLst>
              <a:ext uri="{FF2B5EF4-FFF2-40B4-BE49-F238E27FC236}">
                <a16:creationId xmlns:a16="http://schemas.microsoft.com/office/drawing/2014/main" id="{749B3247-EB1F-4504-AED9-A51444168D85}"/>
              </a:ext>
            </a:extLst>
          </p:cNvPr>
          <p:cNvSpPr/>
          <p:nvPr userDrawn="1"/>
        </p:nvSpPr>
        <p:spPr>
          <a:xfrm>
            <a:off x="371131" y="4614856"/>
            <a:ext cx="4703789" cy="237757"/>
          </a:xfrm>
          <a:prstGeom prst="rect">
            <a:avLst/>
          </a:prstGeom>
        </p:spPr>
        <p:txBody>
          <a:bodyPr wrap="square">
            <a:spAutoFit/>
          </a:bodyPr>
          <a:lstStyle/>
          <a:p>
            <a:pPr eaLnBrk="1" hangingPunct="1">
              <a:lnSpc>
                <a:spcPct val="90000"/>
              </a:lnSpc>
              <a:buFont typeface="Times" pitchFamily="18" charset="0"/>
              <a:buNone/>
            </a:pPr>
            <a:r>
              <a:rPr lang="en-US" sz="1050" dirty="0">
                <a:solidFill>
                  <a:schemeClr val="tx1">
                    <a:lumMod val="65000"/>
                    <a:lumOff val="35000"/>
                  </a:schemeClr>
                </a:solidFill>
              </a:rPr>
              <a:t>Funded by the Australian Government under the Drug and Alcohol Program</a:t>
            </a:r>
          </a:p>
        </p:txBody>
      </p:sp>
    </p:spTree>
    <p:extLst>
      <p:ext uri="{BB962C8B-B14F-4D97-AF65-F5344CB8AC3E}">
        <p14:creationId xmlns:p14="http://schemas.microsoft.com/office/powerpoint/2010/main" val="6129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0DCED-A14B-4D9D-B2F1-85EA11C18CDF}"/>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5" name="Picture 4" descr="A picture containing object&#10;&#10;Description generated with high confidence">
            <a:extLst>
              <a:ext uri="{FF2B5EF4-FFF2-40B4-BE49-F238E27FC236}">
                <a16:creationId xmlns:a16="http://schemas.microsoft.com/office/drawing/2014/main" id="{78290F5A-703B-4B36-B990-5D109491C3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6244351"/>
            <a:ext cx="2885892" cy="365125"/>
          </a:xfrm>
          <a:prstGeom prst="rect">
            <a:avLst/>
          </a:prstGeom>
        </p:spPr>
      </p:pic>
    </p:spTree>
    <p:extLst>
      <p:ext uri="{BB962C8B-B14F-4D97-AF65-F5344CB8AC3E}">
        <p14:creationId xmlns:p14="http://schemas.microsoft.com/office/powerpoint/2010/main" val="117773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B67B-928F-4AD2-8E7F-5A466A81CDF9}"/>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835AC0E2-C00C-4801-82B0-344DCEEA0C2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D7851B1E-6061-48ED-94A8-9EF004D9BC0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7" name="Slide Number Placeholder 6">
            <a:extLst>
              <a:ext uri="{FF2B5EF4-FFF2-40B4-BE49-F238E27FC236}">
                <a16:creationId xmlns:a16="http://schemas.microsoft.com/office/drawing/2014/main" id="{A4F3F467-CBE2-40F0-9AE5-3C64E3CFDE37}"/>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19FD7175-8B4B-44C4-AB93-D8F65D5FF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6244351"/>
            <a:ext cx="2885892" cy="365125"/>
          </a:xfrm>
          <a:prstGeom prst="rect">
            <a:avLst/>
          </a:prstGeom>
        </p:spPr>
      </p:pic>
      <p:cxnSp>
        <p:nvCxnSpPr>
          <p:cNvPr id="10" name="Straight Connector 9">
            <a:extLst>
              <a:ext uri="{FF2B5EF4-FFF2-40B4-BE49-F238E27FC236}">
                <a16:creationId xmlns:a16="http://schemas.microsoft.com/office/drawing/2014/main" id="{54EB806D-BFA5-468D-9493-8E021F402312}"/>
              </a:ext>
            </a:extLst>
          </p:cNvPr>
          <p:cNvCxnSpPr>
            <a:cxnSpLocks/>
          </p:cNvCxnSpPr>
          <p:nvPr userDrawn="1"/>
        </p:nvCxnSpPr>
        <p:spPr>
          <a:xfrm>
            <a:off x="0" y="2049796"/>
            <a:ext cx="3579019"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16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677-D93C-4B07-80C1-9B0B7F5A91B2}"/>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3626430F-4D50-41A6-9086-CE1DBED924E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AU"/>
          </a:p>
        </p:txBody>
      </p:sp>
      <p:sp>
        <p:nvSpPr>
          <p:cNvPr id="4" name="Text Placeholder 3">
            <a:extLst>
              <a:ext uri="{FF2B5EF4-FFF2-40B4-BE49-F238E27FC236}">
                <a16:creationId xmlns:a16="http://schemas.microsoft.com/office/drawing/2014/main" id="{3C5B1865-932F-4135-AC9F-C6C4B8A9FE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7" name="Slide Number Placeholder 6">
            <a:extLst>
              <a:ext uri="{FF2B5EF4-FFF2-40B4-BE49-F238E27FC236}">
                <a16:creationId xmlns:a16="http://schemas.microsoft.com/office/drawing/2014/main" id="{4A5308FB-C4AA-42AF-A31A-B5FA59D51B36}"/>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9C7470A7-FCD9-40F0-A4FF-6FBEC8A297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6244351"/>
            <a:ext cx="2885892" cy="365125"/>
          </a:xfrm>
          <a:prstGeom prst="rect">
            <a:avLst/>
          </a:prstGeom>
        </p:spPr>
      </p:pic>
      <p:cxnSp>
        <p:nvCxnSpPr>
          <p:cNvPr id="10" name="Straight Connector 9">
            <a:extLst>
              <a:ext uri="{FF2B5EF4-FFF2-40B4-BE49-F238E27FC236}">
                <a16:creationId xmlns:a16="http://schemas.microsoft.com/office/drawing/2014/main" id="{B8E4FC64-E619-4F69-B0ED-30983B2D7C17}"/>
              </a:ext>
            </a:extLst>
          </p:cNvPr>
          <p:cNvCxnSpPr>
            <a:cxnSpLocks/>
          </p:cNvCxnSpPr>
          <p:nvPr userDrawn="1"/>
        </p:nvCxnSpPr>
        <p:spPr>
          <a:xfrm>
            <a:off x="0" y="2049796"/>
            <a:ext cx="3579019" cy="7604"/>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37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E1AD-8693-4D59-81CE-A9C76E872C5C}"/>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A237C2D3-1FF3-49E3-BAEE-AE7BD8BC70D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Slide Number Placeholder 5">
            <a:extLst>
              <a:ext uri="{FF2B5EF4-FFF2-40B4-BE49-F238E27FC236}">
                <a16:creationId xmlns:a16="http://schemas.microsoft.com/office/drawing/2014/main" id="{28D48EE4-BF94-448E-BBF0-4DF7792C1AFC}"/>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C1A4E784-0C06-4E2E-A578-8AEFA28334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6244351"/>
            <a:ext cx="2885892" cy="365125"/>
          </a:xfrm>
          <a:prstGeom prst="rect">
            <a:avLst/>
          </a:prstGeom>
        </p:spPr>
      </p:pic>
      <p:cxnSp>
        <p:nvCxnSpPr>
          <p:cNvPr id="9" name="Straight Connector 8">
            <a:extLst>
              <a:ext uri="{FF2B5EF4-FFF2-40B4-BE49-F238E27FC236}">
                <a16:creationId xmlns:a16="http://schemas.microsoft.com/office/drawing/2014/main" id="{CD1CB4F5-363B-4E7C-86B1-697B58AF5CFE}"/>
              </a:ext>
            </a:extLst>
          </p:cNvPr>
          <p:cNvCxnSpPr>
            <a:cxnSpLocks/>
          </p:cNvCxnSpPr>
          <p:nvPr userDrawn="1"/>
        </p:nvCxnSpPr>
        <p:spPr>
          <a:xfrm>
            <a:off x="0" y="1681962"/>
            <a:ext cx="8124532"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97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680DCA-815C-4630-9C03-1905167763C3}"/>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76462F1A-14D0-4EF9-908D-DF08B2889AFB}"/>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Slide Number Placeholder 5">
            <a:extLst>
              <a:ext uri="{FF2B5EF4-FFF2-40B4-BE49-F238E27FC236}">
                <a16:creationId xmlns:a16="http://schemas.microsoft.com/office/drawing/2014/main" id="{923B7BD9-4F36-4DAC-A7BB-920FDD96BBED}"/>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5EE405CA-F80E-4C16-91B0-713CA98CCB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6244351"/>
            <a:ext cx="2885892" cy="365125"/>
          </a:xfrm>
          <a:prstGeom prst="rect">
            <a:avLst/>
          </a:prstGeom>
        </p:spPr>
      </p:pic>
    </p:spTree>
    <p:extLst>
      <p:ext uri="{BB962C8B-B14F-4D97-AF65-F5344CB8AC3E}">
        <p14:creationId xmlns:p14="http://schemas.microsoft.com/office/powerpoint/2010/main" val="336574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A picture containing clipart&#10;&#10;Description generated with very high confidence">
            <a:extLst>
              <a:ext uri="{FF2B5EF4-FFF2-40B4-BE49-F238E27FC236}">
                <a16:creationId xmlns:a16="http://schemas.microsoft.com/office/drawing/2014/main" id="{4870B8BF-5CA2-4BAD-AE58-718F548A1C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641" t="22829" r="84239" b="21489"/>
          <a:stretch/>
        </p:blipFill>
        <p:spPr>
          <a:xfrm>
            <a:off x="0" y="95250"/>
            <a:ext cx="3486150" cy="6667500"/>
          </a:xfrm>
          <a:prstGeom prst="rect">
            <a:avLst/>
          </a:prstGeom>
        </p:spPr>
      </p:pic>
    </p:spTree>
    <p:extLst>
      <p:ext uri="{BB962C8B-B14F-4D97-AF65-F5344CB8AC3E}">
        <p14:creationId xmlns:p14="http://schemas.microsoft.com/office/powerpoint/2010/main" val="187594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60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623888" y="1339635"/>
            <a:ext cx="7886700" cy="475001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628650" y="365126"/>
            <a:ext cx="7886700" cy="874952"/>
          </a:xfrm>
        </p:spPr>
        <p:txBody>
          <a:bodyPr/>
          <a:lstStyle/>
          <a:p>
            <a:r>
              <a:rPr lang="en-GB"/>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4" name="Picture 3" descr="A picture containing object&#10;&#10;Description generated with high confidence">
            <a:extLst>
              <a:ext uri="{FF2B5EF4-FFF2-40B4-BE49-F238E27FC236}">
                <a16:creationId xmlns:a16="http://schemas.microsoft.com/office/drawing/2014/main" id="{D2E037A3-15D9-41C5-9654-4B68CD3AD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6244351"/>
            <a:ext cx="2885892" cy="365125"/>
          </a:xfrm>
          <a:prstGeom prst="rect">
            <a:avLst/>
          </a:prstGeom>
        </p:spPr>
      </p:pic>
      <p:cxnSp>
        <p:nvCxnSpPr>
          <p:cNvPr id="10" name="Straight Connector 9">
            <a:extLst>
              <a:ext uri="{FF2B5EF4-FFF2-40B4-BE49-F238E27FC236}">
                <a16:creationId xmlns:a16="http://schemas.microsoft.com/office/drawing/2014/main" id="{74669CA6-1E50-4D47-8437-F34ACE8DD405}"/>
              </a:ext>
            </a:extLst>
          </p:cNvPr>
          <p:cNvCxnSpPr>
            <a:cxnSpLocks/>
          </p:cNvCxnSpPr>
          <p:nvPr userDrawn="1"/>
        </p:nvCxnSpPr>
        <p:spPr>
          <a:xfrm>
            <a:off x="0" y="1249696"/>
            <a:ext cx="8124532"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27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95B5-F742-446E-A5EE-6FB410A61A4D}"/>
              </a:ext>
            </a:extLst>
          </p:cNvPr>
          <p:cNvSpPr>
            <a:spLocks noGrp="1"/>
          </p:cNvSpPr>
          <p:nvPr>
            <p:ph type="body" idx="1"/>
          </p:nvPr>
        </p:nvSpPr>
        <p:spPr>
          <a:xfrm>
            <a:off x="623888" y="1816276"/>
            <a:ext cx="7886700" cy="427337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7" name="Title 6">
            <a:extLst>
              <a:ext uri="{FF2B5EF4-FFF2-40B4-BE49-F238E27FC236}">
                <a16:creationId xmlns:a16="http://schemas.microsoft.com/office/drawing/2014/main" id="{91D848D8-D8DC-406B-AEF9-7DF80A83B126}"/>
              </a:ext>
            </a:extLst>
          </p:cNvPr>
          <p:cNvSpPr>
            <a:spLocks noGrp="1"/>
          </p:cNvSpPr>
          <p:nvPr>
            <p:ph type="title"/>
          </p:nvPr>
        </p:nvSpPr>
        <p:spPr>
          <a:xfrm>
            <a:off x="628650" y="365126"/>
            <a:ext cx="7886700" cy="1275455"/>
          </a:xfrm>
        </p:spPr>
        <p:txBody>
          <a:bodyPr/>
          <a:lstStyle/>
          <a:p>
            <a:r>
              <a:rPr lang="en-GB"/>
              <a:t>Click to edit Master title style</a:t>
            </a:r>
            <a:endParaRPr lang="en-AU" dirty="0"/>
          </a:p>
        </p:txBody>
      </p:sp>
      <p:sp>
        <p:nvSpPr>
          <p:cNvPr id="26" name="Slide Number Placeholder 25">
            <a:extLst>
              <a:ext uri="{FF2B5EF4-FFF2-40B4-BE49-F238E27FC236}">
                <a16:creationId xmlns:a16="http://schemas.microsoft.com/office/drawing/2014/main" id="{A93A6962-E847-4906-BD06-AECF82E507EB}"/>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8" name="Picture 7" descr="A picture containing object&#10;&#10;Description generated with high confidence">
            <a:extLst>
              <a:ext uri="{FF2B5EF4-FFF2-40B4-BE49-F238E27FC236}">
                <a16:creationId xmlns:a16="http://schemas.microsoft.com/office/drawing/2014/main" id="{439FB86A-5D30-4612-9E1A-CE1ED2CDF1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6244351"/>
            <a:ext cx="2885892" cy="365125"/>
          </a:xfrm>
          <a:prstGeom prst="rect">
            <a:avLst/>
          </a:prstGeom>
        </p:spPr>
      </p:pic>
      <p:cxnSp>
        <p:nvCxnSpPr>
          <p:cNvPr id="9" name="Straight Connector 8">
            <a:extLst>
              <a:ext uri="{FF2B5EF4-FFF2-40B4-BE49-F238E27FC236}">
                <a16:creationId xmlns:a16="http://schemas.microsoft.com/office/drawing/2014/main" id="{B2193FEE-3EB6-474E-875F-935EAE9C3F40}"/>
              </a:ext>
            </a:extLst>
          </p:cNvPr>
          <p:cNvCxnSpPr>
            <a:cxnSpLocks/>
          </p:cNvCxnSpPr>
          <p:nvPr userDrawn="1"/>
        </p:nvCxnSpPr>
        <p:spPr>
          <a:xfrm>
            <a:off x="0" y="1681962"/>
            <a:ext cx="8124532"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90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E240-C32A-4547-9FC5-755138431A11}"/>
              </a:ext>
            </a:extLst>
          </p:cNvPr>
          <p:cNvSpPr>
            <a:spLocks noGrp="1"/>
          </p:cNvSpPr>
          <p:nvPr>
            <p:ph type="title"/>
          </p:nvPr>
        </p:nvSpPr>
        <p:spPr>
          <a:xfrm>
            <a:off x="628650" y="365126"/>
            <a:ext cx="7886700" cy="918242"/>
          </a:xfrm>
        </p:spPr>
        <p:txBody>
          <a:bodyPr/>
          <a:lstStyle/>
          <a:p>
            <a:r>
              <a:rPr lang="en-GB"/>
              <a:t>Click to edit Master title style</a:t>
            </a:r>
            <a:endParaRPr lang="en-AU" dirty="0"/>
          </a:p>
        </p:txBody>
      </p:sp>
      <p:sp>
        <p:nvSpPr>
          <p:cNvPr id="3" name="Content Placeholder 2">
            <a:extLst>
              <a:ext uri="{FF2B5EF4-FFF2-40B4-BE49-F238E27FC236}">
                <a16:creationId xmlns:a16="http://schemas.microsoft.com/office/drawing/2014/main" id="{C1603422-F95D-421C-9744-1534AD4CB65E}"/>
              </a:ext>
            </a:extLst>
          </p:cNvPr>
          <p:cNvSpPr>
            <a:spLocks noGrp="1"/>
          </p:cNvSpPr>
          <p:nvPr>
            <p:ph sz="half" idx="1"/>
          </p:nvPr>
        </p:nvSpPr>
        <p:spPr>
          <a:xfrm>
            <a:off x="628650" y="1459833"/>
            <a:ext cx="3886200" cy="471713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4" name="Content Placeholder 3">
            <a:extLst>
              <a:ext uri="{FF2B5EF4-FFF2-40B4-BE49-F238E27FC236}">
                <a16:creationId xmlns:a16="http://schemas.microsoft.com/office/drawing/2014/main" id="{72048081-8248-4CE4-9A56-6296FF09D2C3}"/>
              </a:ext>
            </a:extLst>
          </p:cNvPr>
          <p:cNvSpPr>
            <a:spLocks noGrp="1"/>
          </p:cNvSpPr>
          <p:nvPr>
            <p:ph sz="half" idx="2"/>
          </p:nvPr>
        </p:nvSpPr>
        <p:spPr>
          <a:xfrm>
            <a:off x="4629150" y="1459833"/>
            <a:ext cx="3886200" cy="471713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7" name="Slide Number Placeholder 6">
            <a:extLst>
              <a:ext uri="{FF2B5EF4-FFF2-40B4-BE49-F238E27FC236}">
                <a16:creationId xmlns:a16="http://schemas.microsoft.com/office/drawing/2014/main" id="{043A14B9-9F56-4AD5-8FB5-6DA9375A7FC0}"/>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9" name="Picture 8" descr="A picture containing object&#10;&#10;Description generated with high confidence">
            <a:extLst>
              <a:ext uri="{FF2B5EF4-FFF2-40B4-BE49-F238E27FC236}">
                <a16:creationId xmlns:a16="http://schemas.microsoft.com/office/drawing/2014/main" id="{B0D7BBCC-A504-4613-B71F-BD58DD6948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6244351"/>
            <a:ext cx="2885892" cy="365125"/>
          </a:xfrm>
          <a:prstGeom prst="rect">
            <a:avLst/>
          </a:prstGeom>
        </p:spPr>
      </p:pic>
      <p:cxnSp>
        <p:nvCxnSpPr>
          <p:cNvPr id="10" name="Straight Connector 9">
            <a:extLst>
              <a:ext uri="{FF2B5EF4-FFF2-40B4-BE49-F238E27FC236}">
                <a16:creationId xmlns:a16="http://schemas.microsoft.com/office/drawing/2014/main" id="{B019B4A1-9C73-4A65-945A-8244A7B68FDB}"/>
              </a:ext>
            </a:extLst>
          </p:cNvPr>
          <p:cNvCxnSpPr>
            <a:cxnSpLocks/>
          </p:cNvCxnSpPr>
          <p:nvPr userDrawn="1"/>
        </p:nvCxnSpPr>
        <p:spPr>
          <a:xfrm>
            <a:off x="0" y="1324750"/>
            <a:ext cx="8124532"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0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AF13-24CC-4A1F-934E-B635D0A7FCEA}"/>
              </a:ext>
            </a:extLst>
          </p:cNvPr>
          <p:cNvSpPr>
            <a:spLocks noGrp="1"/>
          </p:cNvSpPr>
          <p:nvPr>
            <p:ph type="title"/>
          </p:nvPr>
        </p:nvSpPr>
        <p:spPr>
          <a:xfrm>
            <a:off x="629841" y="365126"/>
            <a:ext cx="78867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6EB5A6C5-71ED-4C2E-8ED0-27F2EA3BCA9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1126A8A1-8503-4169-8B2F-9EC42EFD54C0}"/>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5" name="Text Placeholder 4">
            <a:extLst>
              <a:ext uri="{FF2B5EF4-FFF2-40B4-BE49-F238E27FC236}">
                <a16:creationId xmlns:a16="http://schemas.microsoft.com/office/drawing/2014/main" id="{D920716D-3DFF-49FD-84B3-859FE0EE512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BAEB6B97-8442-4978-8AA3-767D9C2FA6C7}"/>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Slide Number Placeholder 8">
            <a:extLst>
              <a:ext uri="{FF2B5EF4-FFF2-40B4-BE49-F238E27FC236}">
                <a16:creationId xmlns:a16="http://schemas.microsoft.com/office/drawing/2014/main" id="{65A4239D-A060-471D-A9F2-186EAD3EE3A2}"/>
              </a:ext>
            </a:extLst>
          </p:cNvPr>
          <p:cNvSpPr>
            <a:spLocks noGrp="1"/>
          </p:cNvSpPr>
          <p:nvPr>
            <p:ph type="sldNum" sz="quarter" idx="12"/>
          </p:nvPr>
        </p:nvSpPr>
        <p:spPr/>
        <p:txBody>
          <a:bodyPr/>
          <a:lstStyle/>
          <a:p>
            <a:fld id="{CF634D4E-71F9-419F-BCBC-F2DBA0F81E58}" type="slidenum">
              <a:rPr lang="en-AU" smtClean="0"/>
              <a:t>‹#›</a:t>
            </a:fld>
            <a:endParaRPr lang="en-AU"/>
          </a:p>
        </p:txBody>
      </p:sp>
      <p:pic>
        <p:nvPicPr>
          <p:cNvPr id="11" name="Picture 10" descr="A picture containing object&#10;&#10;Description generated with high confidence">
            <a:extLst>
              <a:ext uri="{FF2B5EF4-FFF2-40B4-BE49-F238E27FC236}">
                <a16:creationId xmlns:a16="http://schemas.microsoft.com/office/drawing/2014/main" id="{185E5685-36B3-444D-8C5E-B6963DB295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6244351"/>
            <a:ext cx="2885892" cy="365125"/>
          </a:xfrm>
          <a:prstGeom prst="rect">
            <a:avLst/>
          </a:prstGeom>
        </p:spPr>
      </p:pic>
      <p:cxnSp>
        <p:nvCxnSpPr>
          <p:cNvPr id="12" name="Straight Connector 11">
            <a:extLst>
              <a:ext uri="{FF2B5EF4-FFF2-40B4-BE49-F238E27FC236}">
                <a16:creationId xmlns:a16="http://schemas.microsoft.com/office/drawing/2014/main" id="{E5453B9A-A45C-4C2C-88D7-7818C5A66537}"/>
              </a:ext>
            </a:extLst>
          </p:cNvPr>
          <p:cNvCxnSpPr>
            <a:cxnSpLocks/>
          </p:cNvCxnSpPr>
          <p:nvPr userDrawn="1"/>
        </p:nvCxnSpPr>
        <p:spPr>
          <a:xfrm>
            <a:off x="0" y="1681163"/>
            <a:ext cx="8124532"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99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F758-AB07-4D20-99C6-D6914EDE520C}"/>
              </a:ext>
            </a:extLst>
          </p:cNvPr>
          <p:cNvSpPr>
            <a:spLocks noGrp="1"/>
          </p:cNvSpPr>
          <p:nvPr>
            <p:ph type="title"/>
          </p:nvPr>
        </p:nvSpPr>
        <p:spPr>
          <a:xfrm>
            <a:off x="628650" y="2103438"/>
            <a:ext cx="7886700" cy="1325563"/>
          </a:xfrm>
        </p:spPr>
        <p:txBody>
          <a:bodyPr/>
          <a:lstStyle/>
          <a:p>
            <a:r>
              <a:rPr lang="en-GB"/>
              <a:t>Click to edit Master title style</a:t>
            </a:r>
            <a:endParaRPr lang="en-AU" dirty="0"/>
          </a:p>
        </p:txBody>
      </p:sp>
      <p:sp>
        <p:nvSpPr>
          <p:cNvPr id="5" name="Slide Number Placeholder 4">
            <a:extLst>
              <a:ext uri="{FF2B5EF4-FFF2-40B4-BE49-F238E27FC236}">
                <a16:creationId xmlns:a16="http://schemas.microsoft.com/office/drawing/2014/main" id="{5CAB7C03-0257-4FB5-866B-E4A34431C395}"/>
              </a:ext>
            </a:extLst>
          </p:cNvPr>
          <p:cNvSpPr>
            <a:spLocks noGrp="1"/>
          </p:cNvSpPr>
          <p:nvPr>
            <p:ph type="sldNum" sz="quarter" idx="12"/>
          </p:nvPr>
        </p:nvSpPr>
        <p:spPr/>
        <p:txBody>
          <a:bodyPr/>
          <a:lstStyle/>
          <a:p>
            <a:fld id="{CF634D4E-71F9-419F-BCBC-F2DBA0F81E58}" type="slidenum">
              <a:rPr lang="en-AU" smtClean="0"/>
              <a:t>‹#›</a:t>
            </a:fld>
            <a:endParaRPr lang="en-AU"/>
          </a:p>
        </p:txBody>
      </p:sp>
      <p:cxnSp>
        <p:nvCxnSpPr>
          <p:cNvPr id="8" name="Straight Connector 7">
            <a:extLst>
              <a:ext uri="{FF2B5EF4-FFF2-40B4-BE49-F238E27FC236}">
                <a16:creationId xmlns:a16="http://schemas.microsoft.com/office/drawing/2014/main" id="{17CBEC2C-60D7-4F2E-A8FC-6CCA74E0AC70}"/>
              </a:ext>
            </a:extLst>
          </p:cNvPr>
          <p:cNvCxnSpPr>
            <a:cxnSpLocks/>
          </p:cNvCxnSpPr>
          <p:nvPr userDrawn="1"/>
        </p:nvCxnSpPr>
        <p:spPr>
          <a:xfrm>
            <a:off x="0" y="3454053"/>
            <a:ext cx="8124532"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8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15EE-8CE7-427C-B73C-B135F65AE2E9}"/>
              </a:ext>
            </a:extLst>
          </p:cNvPr>
          <p:cNvSpPr>
            <a:spLocks noGrp="1"/>
          </p:cNvSpPr>
          <p:nvPr>
            <p:ph type="title"/>
          </p:nvPr>
        </p:nvSpPr>
        <p:spPr>
          <a:xfrm>
            <a:off x="628650" y="365126"/>
            <a:ext cx="7886700" cy="946150"/>
          </a:xfrm>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E2EA46FA-EF5F-4EF4-8F7B-750D607D5027}"/>
              </a:ext>
            </a:extLst>
          </p:cNvPr>
          <p:cNvSpPr>
            <a:spLocks noGrp="1"/>
          </p:cNvSpPr>
          <p:nvPr>
            <p:ph type="sldNum" sz="quarter" idx="12"/>
          </p:nvPr>
        </p:nvSpPr>
        <p:spPr/>
        <p:txBody>
          <a:bodyPr/>
          <a:lstStyle/>
          <a:p>
            <a:fld id="{CF634D4E-71F9-419F-BCBC-F2DBA0F81E58}" type="slidenum">
              <a:rPr lang="en-AU" smtClean="0"/>
              <a:t>‹#›</a:t>
            </a:fld>
            <a:endParaRPr lang="en-AU"/>
          </a:p>
        </p:txBody>
      </p:sp>
      <p:sp>
        <p:nvSpPr>
          <p:cNvPr id="9" name="Chart Placeholder 8">
            <a:extLst>
              <a:ext uri="{FF2B5EF4-FFF2-40B4-BE49-F238E27FC236}">
                <a16:creationId xmlns:a16="http://schemas.microsoft.com/office/drawing/2014/main" id="{48E3FAE3-DC8D-4FA0-8E85-7597668A6460}"/>
              </a:ext>
            </a:extLst>
          </p:cNvPr>
          <p:cNvSpPr>
            <a:spLocks noGrp="1"/>
          </p:cNvSpPr>
          <p:nvPr>
            <p:ph type="chart" sz="quarter" idx="13"/>
          </p:nvPr>
        </p:nvSpPr>
        <p:spPr>
          <a:xfrm>
            <a:off x="624568" y="2468362"/>
            <a:ext cx="7890782" cy="3508576"/>
          </a:xfrm>
        </p:spPr>
        <p:txBody>
          <a:bodyPr/>
          <a:lstStyle/>
          <a:p>
            <a:r>
              <a:rPr lang="en-GB"/>
              <a:t>Click icon to add chart</a:t>
            </a:r>
            <a:endParaRPr lang="en-AU"/>
          </a:p>
        </p:txBody>
      </p:sp>
      <p:sp>
        <p:nvSpPr>
          <p:cNvPr id="11" name="Text Placeholder 10">
            <a:extLst>
              <a:ext uri="{FF2B5EF4-FFF2-40B4-BE49-F238E27FC236}">
                <a16:creationId xmlns:a16="http://schemas.microsoft.com/office/drawing/2014/main" id="{6E6C4FFE-ABF9-4958-B91B-C037692C77DE}"/>
              </a:ext>
            </a:extLst>
          </p:cNvPr>
          <p:cNvSpPr>
            <a:spLocks noGrp="1"/>
          </p:cNvSpPr>
          <p:nvPr>
            <p:ph type="body" sz="quarter" idx="14"/>
          </p:nvPr>
        </p:nvSpPr>
        <p:spPr>
          <a:xfrm>
            <a:off x="624568" y="1562208"/>
            <a:ext cx="7886700" cy="679948"/>
          </a:xfrm>
        </p:spPr>
        <p:txBody>
          <a:bodyPr/>
          <a:lstStyle/>
          <a:p>
            <a:pPr lvl="0"/>
            <a:r>
              <a:rPr lang="en-GB"/>
              <a:t>Click to edit Master text styles</a:t>
            </a:r>
          </a:p>
        </p:txBody>
      </p:sp>
      <p:pic>
        <p:nvPicPr>
          <p:cNvPr id="10" name="Picture 9" descr="A picture containing object&#10;&#10;Description generated with high confidence">
            <a:extLst>
              <a:ext uri="{FF2B5EF4-FFF2-40B4-BE49-F238E27FC236}">
                <a16:creationId xmlns:a16="http://schemas.microsoft.com/office/drawing/2014/main" id="{1EC95515-CDA2-4299-A9D2-3DFEC1C50E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6244351"/>
            <a:ext cx="2885892" cy="365125"/>
          </a:xfrm>
          <a:prstGeom prst="rect">
            <a:avLst/>
          </a:prstGeom>
        </p:spPr>
      </p:pic>
      <p:cxnSp>
        <p:nvCxnSpPr>
          <p:cNvPr id="15" name="Straight Connector 14">
            <a:extLst>
              <a:ext uri="{FF2B5EF4-FFF2-40B4-BE49-F238E27FC236}">
                <a16:creationId xmlns:a16="http://schemas.microsoft.com/office/drawing/2014/main" id="{7B36E429-9D76-44A7-98B2-7DB4AE7B3AD4}"/>
              </a:ext>
            </a:extLst>
          </p:cNvPr>
          <p:cNvCxnSpPr>
            <a:cxnSpLocks/>
          </p:cNvCxnSpPr>
          <p:nvPr userDrawn="1"/>
        </p:nvCxnSpPr>
        <p:spPr>
          <a:xfrm>
            <a:off x="0" y="1445639"/>
            <a:ext cx="8124532" cy="0"/>
          </a:xfrm>
          <a:prstGeom prst="line">
            <a:avLst/>
          </a:prstGeom>
          <a:ln w="57150">
            <a:gradFill flip="none" rotWithShape="1">
              <a:gsLst>
                <a:gs pos="100000">
                  <a:schemeClr val="accent1">
                    <a:lumMod val="75000"/>
                  </a:schemeClr>
                </a:gs>
                <a:gs pos="0">
                  <a:schemeClr val="bg1"/>
                </a:gs>
                <a:gs pos="0">
                  <a:schemeClr val="bg1"/>
                </a:gs>
                <a:gs pos="500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26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31165-8484-48C6-8889-39A4F0D14E6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CF284EF7-E8D8-412D-AC90-F57A3CC301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8F6EB249-DC72-4E13-87B6-58A1C14A9D9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25C246-26BF-4F91-8813-E8BFAD1D2AF8}" type="datetimeFigureOut">
              <a:rPr lang="en-AU" smtClean="0"/>
              <a:t>11/11/2019</a:t>
            </a:fld>
            <a:endParaRPr lang="en-AU"/>
          </a:p>
        </p:txBody>
      </p:sp>
      <p:sp>
        <p:nvSpPr>
          <p:cNvPr id="5" name="Footer Placeholder 4">
            <a:extLst>
              <a:ext uri="{FF2B5EF4-FFF2-40B4-BE49-F238E27FC236}">
                <a16:creationId xmlns:a16="http://schemas.microsoft.com/office/drawing/2014/main" id="{1D725A0A-07BC-4FEB-9F3D-CAF31460D64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40587063-2CAF-436A-8E44-3FDC67AF3F2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634D4E-71F9-419F-BCBC-F2DBA0F81E58}" type="slidenum">
              <a:rPr lang="en-AU" smtClean="0"/>
              <a:t>‹#›</a:t>
            </a:fld>
            <a:endParaRPr lang="en-AU"/>
          </a:p>
        </p:txBody>
      </p:sp>
    </p:spTree>
    <p:extLst>
      <p:ext uri="{BB962C8B-B14F-4D97-AF65-F5344CB8AC3E}">
        <p14:creationId xmlns:p14="http://schemas.microsoft.com/office/powerpoint/2010/main" val="317936222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1" r:id="rId4"/>
    <p:sldLayoutId id="2147483660" r:id="rId5"/>
    <p:sldLayoutId id="2147483652" r:id="rId6"/>
    <p:sldLayoutId id="2147483653" r:id="rId7"/>
    <p:sldLayoutId id="2147483654" r:id="rId8"/>
    <p:sldLayoutId id="2147483661" r:id="rId9"/>
    <p:sldLayoutId id="2147483655" r:id="rId10"/>
    <p:sldLayoutId id="2147483656" r:id="rId11"/>
    <p:sldLayoutId id="2147483657" r:id="rId12"/>
    <p:sldLayoutId id="2147483658" r:id="rId13"/>
    <p:sldLayoutId id="2147483659"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image018.jpg@01CBC39A.E1A6B550" TargetMode="External"/><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cid:image018.jpg@01CBC39A.E1A6B550" TargetMode="External"/><Relationship Id="rId3" Type="http://schemas.openxmlformats.org/officeDocument/2006/relationships/image" Target="../media/image21.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jpeg"/><Relationship Id="rId11" Type="http://schemas.openxmlformats.org/officeDocument/2006/relationships/image" Target="../media/image8.jpg"/><Relationship Id="rId5" Type="http://schemas.openxmlformats.org/officeDocument/2006/relationships/image" Target="../media/image22.jpe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5690561-C7B7-442C-A8FB-691D9A55CD91}"/>
              </a:ext>
            </a:extLst>
          </p:cNvPr>
          <p:cNvSpPr txBox="1">
            <a:spLocks/>
          </p:cNvSpPr>
          <p:nvPr/>
        </p:nvSpPr>
        <p:spPr>
          <a:xfrm>
            <a:off x="230589" y="3623553"/>
            <a:ext cx="8992924" cy="606972"/>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300"/>
              </a:spcAft>
              <a:buNone/>
            </a:pPr>
            <a:r>
              <a:rPr lang="en-AU" altLang="en-US" sz="3000" dirty="0">
                <a:solidFill>
                  <a:schemeClr val="accent1">
                    <a:lumMod val="50000"/>
                  </a:schemeClr>
                </a:solidFill>
                <a:latin typeface="Sommet" panose="02000505000000020004" pitchFamily="50" charset="0"/>
                <a:ea typeface="Microsoft Sans Serif" charset="0"/>
                <a:cs typeface="Arial" charset="0"/>
              </a:rPr>
              <a:t>Studying trends in fatal and non-fatal overdose: Findings from Drug Trends 2019</a:t>
            </a:r>
          </a:p>
          <a:p>
            <a:pPr marL="0" indent="0">
              <a:spcBef>
                <a:spcPct val="0"/>
              </a:spcBef>
              <a:spcAft>
                <a:spcPts val="300"/>
              </a:spcAft>
              <a:buNone/>
            </a:pPr>
            <a:r>
              <a:rPr lang="en-AU" altLang="en-US" sz="1800" i="1" dirty="0">
                <a:solidFill>
                  <a:schemeClr val="accent1">
                    <a:lumMod val="50000"/>
                  </a:schemeClr>
                </a:solidFill>
                <a:latin typeface="Sommet" panose="02000505000000020004" pitchFamily="50" charset="0"/>
                <a:ea typeface="Microsoft Sans Serif" charset="0"/>
                <a:cs typeface="Arial" charset="0"/>
              </a:rPr>
              <a:t>Australasian Professional Society on Alcohol and other Drugs Conference, Hobart, 2019</a:t>
            </a:r>
          </a:p>
          <a:p>
            <a:pPr marL="0" indent="0">
              <a:spcBef>
                <a:spcPct val="0"/>
              </a:spcBef>
              <a:spcAft>
                <a:spcPts val="300"/>
              </a:spcAft>
              <a:buNone/>
            </a:pPr>
            <a:r>
              <a:rPr lang="en-AU" altLang="en-US" sz="1800" i="1" dirty="0">
                <a:solidFill>
                  <a:schemeClr val="accent1">
                    <a:lumMod val="50000"/>
                  </a:schemeClr>
                </a:solidFill>
                <a:latin typeface="Sommet" panose="02000505000000020004" pitchFamily="50" charset="0"/>
                <a:ea typeface="Microsoft Sans Serif" charset="0"/>
                <a:cs typeface="Arial" charset="0"/>
              </a:rPr>
              <a:t>Amy Peacock, National Drug and Alcohol Research Centre, UNSW, Sydney</a:t>
            </a:r>
          </a:p>
        </p:txBody>
      </p:sp>
      <p:pic>
        <p:nvPicPr>
          <p:cNvPr id="6" name="Picture 5" descr="Burnet Logo">
            <a:extLst>
              <a:ext uri="{FF2B5EF4-FFF2-40B4-BE49-F238E27FC236}">
                <a16:creationId xmlns:a16="http://schemas.microsoft.com/office/drawing/2014/main" id="{C9C806AE-C739-40D1-9FD6-E8B9E2093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97" y="5164186"/>
            <a:ext cx="728009" cy="505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Q logo col">
            <a:extLst>
              <a:ext uri="{FF2B5EF4-FFF2-40B4-BE49-F238E27FC236}">
                <a16:creationId xmlns:a16="http://schemas.microsoft.com/office/drawing/2014/main" id="{7AD119CA-981A-46C0-9898-30982A96A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071" y="5210749"/>
            <a:ext cx="485339" cy="4246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id:image018.jpg@01CBC39A.E1A6B550">
            <a:extLst>
              <a:ext uri="{FF2B5EF4-FFF2-40B4-BE49-F238E27FC236}">
                <a16:creationId xmlns:a16="http://schemas.microsoft.com/office/drawing/2014/main" id="{A1292CD8-D43D-461F-B861-95AA365EFA82}"/>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702807" y="5216980"/>
            <a:ext cx="485339" cy="3640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tas_vert">
            <a:extLst>
              <a:ext uri="{FF2B5EF4-FFF2-40B4-BE49-F238E27FC236}">
                <a16:creationId xmlns:a16="http://schemas.microsoft.com/office/drawing/2014/main" id="{F9947462-483B-45ED-A32A-57E223F620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0467" y="5186645"/>
            <a:ext cx="333671" cy="4246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logo&#10;&#10;Description generated with very high confidence">
            <a:extLst>
              <a:ext uri="{FF2B5EF4-FFF2-40B4-BE49-F238E27FC236}">
                <a16:creationId xmlns:a16="http://schemas.microsoft.com/office/drawing/2014/main" id="{07C5AC91-8D33-4489-9BC3-CFCD5C43E5F5}"/>
              </a:ext>
            </a:extLst>
          </p:cNvPr>
          <p:cNvPicPr>
            <a:picLocks noChangeAspect="1"/>
          </p:cNvPicPr>
          <p:nvPr/>
        </p:nvPicPr>
        <p:blipFill rotWithShape="1">
          <a:blip r:embed="rId8">
            <a:extLst>
              <a:ext uri="{28A0092B-C50C-407E-A947-70E740481C1C}">
                <a14:useLocalDpi xmlns:a14="http://schemas.microsoft.com/office/drawing/2010/main" val="0"/>
              </a:ext>
            </a:extLst>
          </a:blip>
          <a:srcRect l="3266" t="16232" r="4276" b="18605"/>
          <a:stretch/>
        </p:blipFill>
        <p:spPr>
          <a:xfrm>
            <a:off x="5507540" y="5221881"/>
            <a:ext cx="2285917" cy="412439"/>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64BFB9B-27EF-4F7E-82D5-DE0B7EAAF8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36336" y="5193978"/>
            <a:ext cx="2317278" cy="445978"/>
          </a:xfrm>
          <a:prstGeom prst="rect">
            <a:avLst/>
          </a:prstGeom>
        </p:spPr>
      </p:pic>
    </p:spTree>
    <p:extLst>
      <p:ext uri="{BB962C8B-B14F-4D97-AF65-F5344CB8AC3E}">
        <p14:creationId xmlns:p14="http://schemas.microsoft.com/office/powerpoint/2010/main" val="345387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0FE2BB81-F96D-41D7-87C2-5258496BD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95" y="2177416"/>
            <a:ext cx="4906691" cy="4581247"/>
          </a:xfrm>
          <a:prstGeom prst="rect">
            <a:avLst/>
          </a:prstGeom>
        </p:spPr>
      </p:pic>
      <p:sp>
        <p:nvSpPr>
          <p:cNvPr id="6" name="TextBox 5">
            <a:extLst>
              <a:ext uri="{FF2B5EF4-FFF2-40B4-BE49-F238E27FC236}">
                <a16:creationId xmlns:a16="http://schemas.microsoft.com/office/drawing/2014/main" id="{32B0C326-0B17-4F16-AB9D-F24D6D90A523}"/>
              </a:ext>
            </a:extLst>
          </p:cNvPr>
          <p:cNvSpPr txBox="1"/>
          <p:nvPr/>
        </p:nvSpPr>
        <p:spPr>
          <a:xfrm>
            <a:off x="459777" y="1407882"/>
            <a:ext cx="5243076" cy="646331"/>
          </a:xfrm>
          <a:prstGeom prst="rect">
            <a:avLst/>
          </a:prstGeom>
          <a:noFill/>
        </p:spPr>
        <p:txBody>
          <a:bodyPr wrap="square" rtlCol="0">
            <a:spAutoFit/>
          </a:bodyPr>
          <a:lstStyle/>
          <a:p>
            <a:pPr algn="ctr"/>
            <a:r>
              <a:rPr lang="en-AU" b="1" dirty="0"/>
              <a:t>“Have you been trained in naloxone administration?”</a:t>
            </a:r>
          </a:p>
        </p:txBody>
      </p:sp>
      <p:sp>
        <p:nvSpPr>
          <p:cNvPr id="7" name="TextBox 6">
            <a:extLst>
              <a:ext uri="{FF2B5EF4-FFF2-40B4-BE49-F238E27FC236}">
                <a16:creationId xmlns:a16="http://schemas.microsoft.com/office/drawing/2014/main" id="{18F0AF66-AC9B-4618-A5DB-92F879303A12}"/>
              </a:ext>
            </a:extLst>
          </p:cNvPr>
          <p:cNvSpPr txBox="1"/>
          <p:nvPr/>
        </p:nvSpPr>
        <p:spPr>
          <a:xfrm>
            <a:off x="1199741" y="4119261"/>
            <a:ext cx="763756" cy="384721"/>
          </a:xfrm>
          <a:prstGeom prst="rect">
            <a:avLst/>
          </a:prstGeom>
          <a:noFill/>
        </p:spPr>
        <p:txBody>
          <a:bodyPr wrap="square" rtlCol="0">
            <a:spAutoFit/>
          </a:bodyPr>
          <a:lstStyle/>
          <a:p>
            <a:r>
              <a:rPr lang="en-AU" sz="1900" dirty="0"/>
              <a:t>33%</a:t>
            </a:r>
          </a:p>
        </p:txBody>
      </p:sp>
      <p:sp>
        <p:nvSpPr>
          <p:cNvPr id="8" name="TextBox 7">
            <a:extLst>
              <a:ext uri="{FF2B5EF4-FFF2-40B4-BE49-F238E27FC236}">
                <a16:creationId xmlns:a16="http://schemas.microsoft.com/office/drawing/2014/main" id="{32D8FD20-BA12-4EAD-BFB2-384B6E7F4C7A}"/>
              </a:ext>
            </a:extLst>
          </p:cNvPr>
          <p:cNvSpPr txBox="1"/>
          <p:nvPr/>
        </p:nvSpPr>
        <p:spPr>
          <a:xfrm>
            <a:off x="2733348" y="3236639"/>
            <a:ext cx="763756" cy="384721"/>
          </a:xfrm>
          <a:prstGeom prst="rect">
            <a:avLst/>
          </a:prstGeom>
          <a:noFill/>
        </p:spPr>
        <p:txBody>
          <a:bodyPr wrap="square" rtlCol="0">
            <a:spAutoFit/>
          </a:bodyPr>
          <a:lstStyle/>
          <a:p>
            <a:r>
              <a:rPr lang="en-AU" sz="1900" dirty="0"/>
              <a:t>19%</a:t>
            </a:r>
          </a:p>
        </p:txBody>
      </p:sp>
      <p:sp>
        <p:nvSpPr>
          <p:cNvPr id="9" name="TextBox 8">
            <a:extLst>
              <a:ext uri="{FF2B5EF4-FFF2-40B4-BE49-F238E27FC236}">
                <a16:creationId xmlns:a16="http://schemas.microsoft.com/office/drawing/2014/main" id="{4F8EE449-DD49-469E-B221-6C78781E07BC}"/>
              </a:ext>
            </a:extLst>
          </p:cNvPr>
          <p:cNvSpPr txBox="1"/>
          <p:nvPr/>
        </p:nvSpPr>
        <p:spPr>
          <a:xfrm>
            <a:off x="2901738" y="4468039"/>
            <a:ext cx="704851" cy="384721"/>
          </a:xfrm>
          <a:prstGeom prst="rect">
            <a:avLst/>
          </a:prstGeom>
          <a:noFill/>
        </p:spPr>
        <p:txBody>
          <a:bodyPr wrap="square" rtlCol="0">
            <a:spAutoFit/>
          </a:bodyPr>
          <a:lstStyle/>
          <a:p>
            <a:r>
              <a:rPr lang="en-AU" sz="1900" dirty="0"/>
              <a:t>8%</a:t>
            </a:r>
          </a:p>
        </p:txBody>
      </p:sp>
      <p:sp>
        <p:nvSpPr>
          <p:cNvPr id="10" name="TextBox 9">
            <a:extLst>
              <a:ext uri="{FF2B5EF4-FFF2-40B4-BE49-F238E27FC236}">
                <a16:creationId xmlns:a16="http://schemas.microsoft.com/office/drawing/2014/main" id="{E55680E1-D058-40D0-9DCC-0E8EB84F1355}"/>
              </a:ext>
            </a:extLst>
          </p:cNvPr>
          <p:cNvSpPr txBox="1"/>
          <p:nvPr/>
        </p:nvSpPr>
        <p:spPr>
          <a:xfrm>
            <a:off x="3930929" y="3533813"/>
            <a:ext cx="897928" cy="384721"/>
          </a:xfrm>
          <a:prstGeom prst="rect">
            <a:avLst/>
          </a:prstGeom>
          <a:noFill/>
        </p:spPr>
        <p:txBody>
          <a:bodyPr wrap="square" rtlCol="0">
            <a:spAutoFit/>
          </a:bodyPr>
          <a:lstStyle/>
          <a:p>
            <a:r>
              <a:rPr lang="en-AU" sz="1900" dirty="0"/>
              <a:t>↑27%</a:t>
            </a:r>
          </a:p>
        </p:txBody>
      </p:sp>
      <p:sp>
        <p:nvSpPr>
          <p:cNvPr id="11" name="TextBox 10">
            <a:extLst>
              <a:ext uri="{FF2B5EF4-FFF2-40B4-BE49-F238E27FC236}">
                <a16:creationId xmlns:a16="http://schemas.microsoft.com/office/drawing/2014/main" id="{29570DFE-ADDE-4CDC-87E8-0AFEC7932896}"/>
              </a:ext>
            </a:extLst>
          </p:cNvPr>
          <p:cNvSpPr txBox="1"/>
          <p:nvPr/>
        </p:nvSpPr>
        <p:spPr>
          <a:xfrm>
            <a:off x="4238486" y="4715418"/>
            <a:ext cx="994765" cy="384721"/>
          </a:xfrm>
          <a:prstGeom prst="rect">
            <a:avLst/>
          </a:prstGeom>
          <a:noFill/>
        </p:spPr>
        <p:txBody>
          <a:bodyPr wrap="square" rtlCol="0">
            <a:spAutoFit/>
          </a:bodyPr>
          <a:lstStyle/>
          <a:p>
            <a:r>
              <a:rPr lang="en-AU" sz="1900" dirty="0"/>
              <a:t>↑40%</a:t>
            </a:r>
          </a:p>
        </p:txBody>
      </p:sp>
      <p:sp>
        <p:nvSpPr>
          <p:cNvPr id="12" name="TextBox 11">
            <a:extLst>
              <a:ext uri="{FF2B5EF4-FFF2-40B4-BE49-F238E27FC236}">
                <a16:creationId xmlns:a16="http://schemas.microsoft.com/office/drawing/2014/main" id="{2F695101-54A6-48E5-9620-84E042BF116A}"/>
              </a:ext>
            </a:extLst>
          </p:cNvPr>
          <p:cNvSpPr txBox="1"/>
          <p:nvPr/>
        </p:nvSpPr>
        <p:spPr>
          <a:xfrm>
            <a:off x="3998015" y="5438961"/>
            <a:ext cx="763756" cy="384721"/>
          </a:xfrm>
          <a:prstGeom prst="rect">
            <a:avLst/>
          </a:prstGeom>
          <a:noFill/>
        </p:spPr>
        <p:txBody>
          <a:bodyPr wrap="square" rtlCol="0">
            <a:spAutoFit/>
          </a:bodyPr>
          <a:lstStyle/>
          <a:p>
            <a:r>
              <a:rPr lang="en-AU" sz="1900" dirty="0"/>
              <a:t>51%</a:t>
            </a:r>
          </a:p>
        </p:txBody>
      </p:sp>
      <p:sp>
        <p:nvSpPr>
          <p:cNvPr id="13" name="TextBox 12">
            <a:extLst>
              <a:ext uri="{FF2B5EF4-FFF2-40B4-BE49-F238E27FC236}">
                <a16:creationId xmlns:a16="http://schemas.microsoft.com/office/drawing/2014/main" id="{DDB650DF-14CC-4FC8-9477-A58A2B6573AA}"/>
              </a:ext>
            </a:extLst>
          </p:cNvPr>
          <p:cNvSpPr txBox="1"/>
          <p:nvPr/>
        </p:nvSpPr>
        <p:spPr>
          <a:xfrm>
            <a:off x="4238486" y="6235845"/>
            <a:ext cx="763756" cy="384721"/>
          </a:xfrm>
          <a:prstGeom prst="rect">
            <a:avLst/>
          </a:prstGeom>
          <a:noFill/>
        </p:spPr>
        <p:txBody>
          <a:bodyPr wrap="square" rtlCol="0">
            <a:spAutoFit/>
          </a:bodyPr>
          <a:lstStyle/>
          <a:p>
            <a:r>
              <a:rPr lang="en-AU" sz="1900" dirty="0"/>
              <a:t>&lt;5%</a:t>
            </a:r>
          </a:p>
        </p:txBody>
      </p:sp>
      <p:sp>
        <p:nvSpPr>
          <p:cNvPr id="14" name="TextBox 13">
            <a:extLst>
              <a:ext uri="{FF2B5EF4-FFF2-40B4-BE49-F238E27FC236}">
                <a16:creationId xmlns:a16="http://schemas.microsoft.com/office/drawing/2014/main" id="{A4785BDD-10FE-4ABE-84C6-054D56BFEE4D}"/>
              </a:ext>
            </a:extLst>
          </p:cNvPr>
          <p:cNvSpPr txBox="1"/>
          <p:nvPr/>
        </p:nvSpPr>
        <p:spPr>
          <a:xfrm>
            <a:off x="5400825" y="4907779"/>
            <a:ext cx="994765" cy="677108"/>
          </a:xfrm>
          <a:prstGeom prst="rect">
            <a:avLst/>
          </a:prstGeom>
          <a:noFill/>
        </p:spPr>
        <p:txBody>
          <a:bodyPr wrap="square" rtlCol="0">
            <a:spAutoFit/>
          </a:bodyPr>
          <a:lstStyle/>
          <a:p>
            <a:r>
              <a:rPr lang="en-AU" sz="1900" dirty="0"/>
              <a:t>ACT: 45%</a:t>
            </a:r>
          </a:p>
        </p:txBody>
      </p:sp>
      <p:sp>
        <p:nvSpPr>
          <p:cNvPr id="16" name="Rectangle: Rounded Corners 15">
            <a:extLst>
              <a:ext uri="{FF2B5EF4-FFF2-40B4-BE49-F238E27FC236}">
                <a16:creationId xmlns:a16="http://schemas.microsoft.com/office/drawing/2014/main" id="{0A7CF8E4-E949-4C4B-8528-0116E944E449}"/>
              </a:ext>
            </a:extLst>
          </p:cNvPr>
          <p:cNvSpPr/>
          <p:nvPr/>
        </p:nvSpPr>
        <p:spPr>
          <a:xfrm>
            <a:off x="6166740" y="1546698"/>
            <a:ext cx="2846047" cy="50738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200" b="1" dirty="0"/>
              <a:t>15% </a:t>
            </a:r>
          </a:p>
          <a:p>
            <a:pPr algn="ctr"/>
            <a:r>
              <a:rPr lang="en-AU" dirty="0"/>
              <a:t>reported past 12-month opioid overdose</a:t>
            </a:r>
          </a:p>
          <a:p>
            <a:pPr marL="285750" indent="-285750">
              <a:buFont typeface="Arial" panose="020B0604020202020204" pitchFamily="34" charset="0"/>
              <a:buChar char="•"/>
            </a:pPr>
            <a:endParaRPr lang="en-AU" dirty="0"/>
          </a:p>
          <a:p>
            <a:pPr algn="ctr"/>
            <a:r>
              <a:rPr lang="en-AU" sz="2200" b="1" dirty="0"/>
              <a:t>4% </a:t>
            </a:r>
          </a:p>
          <a:p>
            <a:pPr algn="ctr"/>
            <a:r>
              <a:rPr lang="en-AU" dirty="0"/>
              <a:t>had been resuscitated by someone who had participated in a take-home naloxone program</a:t>
            </a:r>
          </a:p>
          <a:p>
            <a:pPr marL="285750" indent="-285750">
              <a:buFont typeface="Arial" panose="020B0604020202020204" pitchFamily="34" charset="0"/>
              <a:buChar char="•"/>
            </a:pPr>
            <a:endParaRPr lang="en-AU" dirty="0"/>
          </a:p>
          <a:p>
            <a:pPr algn="ctr"/>
            <a:r>
              <a:rPr lang="en-AU" sz="2200" b="1" dirty="0"/>
              <a:t>47% </a:t>
            </a:r>
          </a:p>
          <a:p>
            <a:pPr algn="ctr"/>
            <a:r>
              <a:rPr lang="en-AU" dirty="0"/>
              <a:t>who had participated in a training program had used naloxone to reverse overdose</a:t>
            </a:r>
          </a:p>
          <a:p>
            <a:pPr algn="ctr"/>
            <a:endParaRPr lang="en-AU" dirty="0"/>
          </a:p>
        </p:txBody>
      </p:sp>
      <p:sp>
        <p:nvSpPr>
          <p:cNvPr id="17" name="Title 2">
            <a:extLst>
              <a:ext uri="{FF2B5EF4-FFF2-40B4-BE49-F238E27FC236}">
                <a16:creationId xmlns:a16="http://schemas.microsoft.com/office/drawing/2014/main" id="{65BC514B-E20B-434D-B692-0791C3D39D9B}"/>
              </a:ext>
            </a:extLst>
          </p:cNvPr>
          <p:cNvSpPr txBox="1">
            <a:spLocks/>
          </p:cNvSpPr>
          <p:nvPr/>
        </p:nvSpPr>
        <p:spPr>
          <a:xfrm>
            <a:off x="266078" y="326849"/>
            <a:ext cx="8824686" cy="874952"/>
          </a:xfrm>
          <a:prstGeom prst="rect">
            <a:avLst/>
          </a:prstGeom>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AU" sz="3200" dirty="0"/>
              <a:t>Naloxone knowledge and training in a national sample of people who inject drugs (Illicit Drug Reporting System)</a:t>
            </a:r>
          </a:p>
        </p:txBody>
      </p:sp>
    </p:spTree>
    <p:extLst>
      <p:ext uri="{BB962C8B-B14F-4D97-AF65-F5344CB8AC3E}">
        <p14:creationId xmlns:p14="http://schemas.microsoft.com/office/powerpoint/2010/main" val="21710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5554CD-D9F4-451E-AF2E-52C7FCE14C80}"/>
              </a:ext>
            </a:extLst>
          </p:cNvPr>
          <p:cNvSpPr>
            <a:spLocks noGrp="1"/>
          </p:cNvSpPr>
          <p:nvPr>
            <p:ph type="title"/>
          </p:nvPr>
        </p:nvSpPr>
        <p:spPr>
          <a:xfrm>
            <a:off x="628650" y="365126"/>
            <a:ext cx="7886700" cy="874952"/>
          </a:xfrm>
        </p:spPr>
        <p:txBody>
          <a:bodyPr>
            <a:normAutofit/>
          </a:bodyPr>
          <a:lstStyle/>
          <a:p>
            <a:r>
              <a:rPr lang="en-AU" sz="3800" dirty="0"/>
              <a:t>Preventing overdose: food for thought</a:t>
            </a:r>
          </a:p>
        </p:txBody>
      </p:sp>
      <p:sp>
        <p:nvSpPr>
          <p:cNvPr id="6" name="Text Placeholder 1">
            <a:extLst>
              <a:ext uri="{FF2B5EF4-FFF2-40B4-BE49-F238E27FC236}">
                <a16:creationId xmlns:a16="http://schemas.microsoft.com/office/drawing/2014/main" id="{25B44870-114B-4AF1-99D7-3ADD04A631DC}"/>
              </a:ext>
            </a:extLst>
          </p:cNvPr>
          <p:cNvSpPr>
            <a:spLocks noGrp="1"/>
          </p:cNvSpPr>
          <p:nvPr>
            <p:ph type="body" idx="1"/>
          </p:nvPr>
        </p:nvSpPr>
        <p:spPr>
          <a:xfrm>
            <a:off x="189825" y="1398005"/>
            <a:ext cx="8701256" cy="4750015"/>
          </a:xfrm>
        </p:spPr>
        <p:txBody>
          <a:bodyPr/>
          <a:lstStyle/>
          <a:p>
            <a:r>
              <a:rPr lang="en-AU" sz="2000" b="1" dirty="0"/>
              <a:t>Non-fatal overdose can lead to significant harms (e.g., brain injury). For discussion: what are the effective strategies for preventing </a:t>
            </a:r>
            <a:r>
              <a:rPr lang="en-AU" sz="2000" b="1" u="sng" dirty="0"/>
              <a:t>any</a:t>
            </a:r>
            <a:r>
              <a:rPr lang="en-AU" sz="2000" b="1" dirty="0"/>
              <a:t> overdose? </a:t>
            </a:r>
            <a:endParaRPr lang="en-AU" dirty="0"/>
          </a:p>
        </p:txBody>
      </p:sp>
      <p:sp>
        <p:nvSpPr>
          <p:cNvPr id="7" name="Rectangle 6">
            <a:extLst>
              <a:ext uri="{FF2B5EF4-FFF2-40B4-BE49-F238E27FC236}">
                <a16:creationId xmlns:a16="http://schemas.microsoft.com/office/drawing/2014/main" id="{DA40775B-36FE-4E47-A90A-384E7B13BB6F}"/>
              </a:ext>
            </a:extLst>
          </p:cNvPr>
          <p:cNvSpPr/>
          <p:nvPr/>
        </p:nvSpPr>
        <p:spPr>
          <a:xfrm>
            <a:off x="247353" y="2354088"/>
            <a:ext cx="5389124" cy="3016210"/>
          </a:xfrm>
          <a:prstGeom prst="rect">
            <a:avLst/>
          </a:prstGeom>
        </p:spPr>
        <p:txBody>
          <a:bodyPr wrap="square">
            <a:spAutoFit/>
          </a:bodyPr>
          <a:lstStyle/>
          <a:p>
            <a:pPr marL="342874" indent="-342874">
              <a:buFont typeface="Arial" panose="020B0604020202020204" pitchFamily="34" charset="0"/>
              <a:buChar char="•"/>
            </a:pPr>
            <a:r>
              <a:rPr lang="en-AU" sz="2000" dirty="0"/>
              <a:t>Naloxone</a:t>
            </a:r>
          </a:p>
          <a:p>
            <a:pPr marL="342874" indent="-342874">
              <a:buFont typeface="Arial" panose="020B0604020202020204" pitchFamily="34" charset="0"/>
              <a:buChar char="•"/>
            </a:pPr>
            <a:endParaRPr lang="en-AU" sz="1000" dirty="0"/>
          </a:p>
          <a:p>
            <a:pPr marL="342874" indent="-342874">
              <a:buFont typeface="Arial" panose="020B0604020202020204" pitchFamily="34" charset="0"/>
              <a:buChar char="•"/>
            </a:pPr>
            <a:r>
              <a:rPr lang="en-AU" sz="2000" dirty="0"/>
              <a:t>Opioid pharmacotherapy (access, coverage, and retention)</a:t>
            </a:r>
          </a:p>
          <a:p>
            <a:endParaRPr lang="en-AU" sz="1000" dirty="0"/>
          </a:p>
          <a:p>
            <a:pPr marL="342874" indent="-342874">
              <a:buFont typeface="Arial" panose="020B0604020202020204" pitchFamily="34" charset="0"/>
              <a:buChar char="•"/>
            </a:pPr>
            <a:r>
              <a:rPr lang="en-AU" sz="2000" dirty="0"/>
              <a:t>Supervised consumption facilities</a:t>
            </a:r>
          </a:p>
          <a:p>
            <a:pPr marL="342874" indent="-342874">
              <a:buFont typeface="Arial" panose="020B0604020202020204" pitchFamily="34" charset="0"/>
              <a:buChar char="•"/>
            </a:pPr>
            <a:endParaRPr lang="en-AU" sz="1000" dirty="0"/>
          </a:p>
          <a:p>
            <a:pPr marL="342874" indent="-342874">
              <a:buFont typeface="Arial" panose="020B0604020202020204" pitchFamily="34" charset="0"/>
              <a:buChar char="•"/>
            </a:pPr>
            <a:r>
              <a:rPr lang="en-AU" sz="2000" dirty="0"/>
              <a:t>Overdose education</a:t>
            </a:r>
          </a:p>
          <a:p>
            <a:pPr marL="342874" indent="-342874">
              <a:buFont typeface="Arial" panose="020B0604020202020204" pitchFamily="34" charset="0"/>
              <a:buChar char="•"/>
            </a:pPr>
            <a:endParaRPr lang="en-AU" sz="1000" dirty="0"/>
          </a:p>
          <a:p>
            <a:pPr marL="342874" indent="-342874">
              <a:buFont typeface="Arial" panose="020B0604020202020204" pitchFamily="34" charset="0"/>
              <a:buChar char="•"/>
            </a:pPr>
            <a:r>
              <a:rPr lang="en-AU" sz="2000" dirty="0"/>
              <a:t>Drug checking services (+ information-sharing)</a:t>
            </a:r>
          </a:p>
          <a:p>
            <a:pPr marL="342874" indent="-342874">
              <a:buFont typeface="Arial" panose="020B0604020202020204" pitchFamily="34" charset="0"/>
              <a:buChar char="•"/>
            </a:pPr>
            <a:endParaRPr lang="en-AU" sz="1000" dirty="0"/>
          </a:p>
        </p:txBody>
      </p:sp>
      <p:pic>
        <p:nvPicPr>
          <p:cNvPr id="17" name="Graphic 16" descr="User">
            <a:extLst>
              <a:ext uri="{FF2B5EF4-FFF2-40B4-BE49-F238E27FC236}">
                <a16:creationId xmlns:a16="http://schemas.microsoft.com/office/drawing/2014/main" id="{40A27640-F869-479F-89EB-CDCB6B9EC6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7240" y="3500950"/>
            <a:ext cx="714584" cy="788155"/>
          </a:xfrm>
          <a:prstGeom prst="rect">
            <a:avLst/>
          </a:prstGeom>
        </p:spPr>
      </p:pic>
      <p:sp>
        <p:nvSpPr>
          <p:cNvPr id="18" name="Rectangle: Rounded Corners 17">
            <a:extLst>
              <a:ext uri="{FF2B5EF4-FFF2-40B4-BE49-F238E27FC236}">
                <a16:creationId xmlns:a16="http://schemas.microsoft.com/office/drawing/2014/main" id="{7BAEB8C5-642D-486F-83E6-A39B6428C7B5}"/>
              </a:ext>
            </a:extLst>
          </p:cNvPr>
          <p:cNvSpPr/>
          <p:nvPr/>
        </p:nvSpPr>
        <p:spPr>
          <a:xfrm>
            <a:off x="5294539" y="4282353"/>
            <a:ext cx="3688555" cy="1008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1 in 10 people who inject drugs</a:t>
            </a:r>
          </a:p>
          <a:p>
            <a:pPr algn="ctr"/>
            <a:r>
              <a:rPr lang="en-AU" dirty="0"/>
              <a:t>had ever tested their drugs (11%; 6% in the past year) </a:t>
            </a:r>
          </a:p>
        </p:txBody>
      </p:sp>
      <p:sp>
        <p:nvSpPr>
          <p:cNvPr id="21" name="TextBox 20">
            <a:extLst>
              <a:ext uri="{FF2B5EF4-FFF2-40B4-BE49-F238E27FC236}">
                <a16:creationId xmlns:a16="http://schemas.microsoft.com/office/drawing/2014/main" id="{54BBCA69-D646-49E3-A76F-3C49D9AE9FF2}"/>
              </a:ext>
            </a:extLst>
          </p:cNvPr>
          <p:cNvSpPr txBox="1"/>
          <p:nvPr/>
        </p:nvSpPr>
        <p:spPr>
          <a:xfrm>
            <a:off x="5311020" y="2368219"/>
            <a:ext cx="3829435" cy="461665"/>
          </a:xfrm>
          <a:prstGeom prst="rect">
            <a:avLst/>
          </a:prstGeom>
          <a:noFill/>
        </p:spPr>
        <p:txBody>
          <a:bodyPr wrap="square" rtlCol="0">
            <a:spAutoFit/>
          </a:bodyPr>
          <a:lstStyle/>
          <a:p>
            <a:pPr algn="ctr"/>
            <a:r>
              <a:rPr lang="en-AU" sz="2400" b="1" dirty="0"/>
              <a:t>IDRS 2019</a:t>
            </a:r>
          </a:p>
        </p:txBody>
      </p:sp>
      <p:sp>
        <p:nvSpPr>
          <p:cNvPr id="22" name="TextBox 21">
            <a:extLst>
              <a:ext uri="{FF2B5EF4-FFF2-40B4-BE49-F238E27FC236}">
                <a16:creationId xmlns:a16="http://schemas.microsoft.com/office/drawing/2014/main" id="{7008CCC8-7E9F-4C9D-A600-319F9C469338}"/>
              </a:ext>
            </a:extLst>
          </p:cNvPr>
          <p:cNvSpPr txBox="1"/>
          <p:nvPr/>
        </p:nvSpPr>
        <p:spPr>
          <a:xfrm>
            <a:off x="7159099" y="5324199"/>
            <a:ext cx="3579019" cy="307777"/>
          </a:xfrm>
          <a:prstGeom prst="rect">
            <a:avLst/>
          </a:prstGeom>
          <a:noFill/>
        </p:spPr>
        <p:txBody>
          <a:bodyPr wrap="square" rtlCol="0">
            <a:spAutoFit/>
          </a:bodyPr>
          <a:lstStyle/>
          <a:p>
            <a:r>
              <a:rPr lang="en-AU" sz="1400" i="1" dirty="0"/>
              <a:t>Peacock et al. (2019)</a:t>
            </a:r>
          </a:p>
        </p:txBody>
      </p:sp>
      <p:pic>
        <p:nvPicPr>
          <p:cNvPr id="30" name="Graphic 29" descr="User">
            <a:extLst>
              <a:ext uri="{FF2B5EF4-FFF2-40B4-BE49-F238E27FC236}">
                <a16:creationId xmlns:a16="http://schemas.microsoft.com/office/drawing/2014/main" id="{282ECA25-FDA5-4CCE-9A1A-555F48A927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3397" y="3506747"/>
            <a:ext cx="714584" cy="788155"/>
          </a:xfrm>
          <a:prstGeom prst="rect">
            <a:avLst/>
          </a:prstGeom>
        </p:spPr>
      </p:pic>
      <p:pic>
        <p:nvPicPr>
          <p:cNvPr id="31" name="Graphic 30" descr="User">
            <a:extLst>
              <a:ext uri="{FF2B5EF4-FFF2-40B4-BE49-F238E27FC236}">
                <a16:creationId xmlns:a16="http://schemas.microsoft.com/office/drawing/2014/main" id="{4056065B-92C3-44F3-8229-41EC9AF49F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67999" y="3513499"/>
            <a:ext cx="714584" cy="788155"/>
          </a:xfrm>
          <a:prstGeom prst="rect">
            <a:avLst/>
          </a:prstGeom>
        </p:spPr>
      </p:pic>
      <p:pic>
        <p:nvPicPr>
          <p:cNvPr id="32" name="Graphic 31" descr="User">
            <a:extLst>
              <a:ext uri="{FF2B5EF4-FFF2-40B4-BE49-F238E27FC236}">
                <a16:creationId xmlns:a16="http://schemas.microsoft.com/office/drawing/2014/main" id="{FB529E84-2663-42C3-B933-D19BB03424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4309" y="3520251"/>
            <a:ext cx="714584" cy="788155"/>
          </a:xfrm>
          <a:prstGeom prst="rect">
            <a:avLst/>
          </a:prstGeom>
        </p:spPr>
      </p:pic>
      <p:pic>
        <p:nvPicPr>
          <p:cNvPr id="33" name="Graphic 32" descr="User">
            <a:extLst>
              <a:ext uri="{FF2B5EF4-FFF2-40B4-BE49-F238E27FC236}">
                <a16:creationId xmlns:a16="http://schemas.microsoft.com/office/drawing/2014/main" id="{D7B85D56-4696-4113-909F-CE71FD47A4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94272" y="3527003"/>
            <a:ext cx="714584" cy="788155"/>
          </a:xfrm>
          <a:prstGeom prst="rect">
            <a:avLst/>
          </a:prstGeom>
        </p:spPr>
      </p:pic>
      <p:pic>
        <p:nvPicPr>
          <p:cNvPr id="34" name="Graphic 33" descr="User">
            <a:extLst>
              <a:ext uri="{FF2B5EF4-FFF2-40B4-BE49-F238E27FC236}">
                <a16:creationId xmlns:a16="http://schemas.microsoft.com/office/drawing/2014/main" id="{F2C854D0-0CDB-40E8-9E8D-82E481FB66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3722" y="2813959"/>
            <a:ext cx="714584" cy="788155"/>
          </a:xfrm>
          <a:prstGeom prst="rect">
            <a:avLst/>
          </a:prstGeom>
        </p:spPr>
      </p:pic>
      <p:pic>
        <p:nvPicPr>
          <p:cNvPr id="35" name="Graphic 34" descr="User">
            <a:extLst>
              <a:ext uri="{FF2B5EF4-FFF2-40B4-BE49-F238E27FC236}">
                <a16:creationId xmlns:a16="http://schemas.microsoft.com/office/drawing/2014/main" id="{631D672F-3D28-4BFF-B1FC-974CFBC870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9879" y="2819756"/>
            <a:ext cx="714584" cy="788155"/>
          </a:xfrm>
          <a:prstGeom prst="rect">
            <a:avLst/>
          </a:prstGeom>
        </p:spPr>
      </p:pic>
      <p:pic>
        <p:nvPicPr>
          <p:cNvPr id="36" name="Graphic 35" descr="User">
            <a:extLst>
              <a:ext uri="{FF2B5EF4-FFF2-40B4-BE49-F238E27FC236}">
                <a16:creationId xmlns:a16="http://schemas.microsoft.com/office/drawing/2014/main" id="{058C8CDB-F276-437B-9F35-2135B69BC7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4481" y="2826508"/>
            <a:ext cx="714584" cy="788155"/>
          </a:xfrm>
          <a:prstGeom prst="rect">
            <a:avLst/>
          </a:prstGeom>
        </p:spPr>
      </p:pic>
      <p:pic>
        <p:nvPicPr>
          <p:cNvPr id="37" name="Graphic 36" descr="User">
            <a:extLst>
              <a:ext uri="{FF2B5EF4-FFF2-40B4-BE49-F238E27FC236}">
                <a16:creationId xmlns:a16="http://schemas.microsoft.com/office/drawing/2014/main" id="{5AD4B6E9-9FFA-48EF-A8B8-E25D4CE569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0791" y="2833260"/>
            <a:ext cx="714584" cy="788155"/>
          </a:xfrm>
          <a:prstGeom prst="rect">
            <a:avLst/>
          </a:prstGeom>
        </p:spPr>
      </p:pic>
      <p:pic>
        <p:nvPicPr>
          <p:cNvPr id="38" name="Graphic 37" descr="User">
            <a:extLst>
              <a:ext uri="{FF2B5EF4-FFF2-40B4-BE49-F238E27FC236}">
                <a16:creationId xmlns:a16="http://schemas.microsoft.com/office/drawing/2014/main" id="{82FA100A-9F15-4EB5-A684-CAD3BA970B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0754" y="2840012"/>
            <a:ext cx="714584" cy="788155"/>
          </a:xfrm>
          <a:prstGeom prst="rect">
            <a:avLst/>
          </a:prstGeom>
        </p:spPr>
      </p:pic>
    </p:spTree>
    <p:extLst>
      <p:ext uri="{BB962C8B-B14F-4D97-AF65-F5344CB8AC3E}">
        <p14:creationId xmlns:p14="http://schemas.microsoft.com/office/powerpoint/2010/main" val="41998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5554CD-D9F4-451E-AF2E-52C7FCE14C80}"/>
              </a:ext>
            </a:extLst>
          </p:cNvPr>
          <p:cNvSpPr>
            <a:spLocks noGrp="1"/>
          </p:cNvSpPr>
          <p:nvPr>
            <p:ph type="title"/>
          </p:nvPr>
        </p:nvSpPr>
        <p:spPr>
          <a:xfrm>
            <a:off x="628650" y="365126"/>
            <a:ext cx="7886700" cy="874952"/>
          </a:xfrm>
        </p:spPr>
        <p:txBody>
          <a:bodyPr>
            <a:normAutofit/>
          </a:bodyPr>
          <a:lstStyle/>
          <a:p>
            <a:r>
              <a:rPr lang="en-AU" sz="3800" dirty="0"/>
              <a:t>Preventing overdose: food for thought</a:t>
            </a:r>
          </a:p>
        </p:txBody>
      </p:sp>
      <p:sp>
        <p:nvSpPr>
          <p:cNvPr id="6" name="Text Placeholder 1">
            <a:extLst>
              <a:ext uri="{FF2B5EF4-FFF2-40B4-BE49-F238E27FC236}">
                <a16:creationId xmlns:a16="http://schemas.microsoft.com/office/drawing/2014/main" id="{25B44870-114B-4AF1-99D7-3ADD04A631DC}"/>
              </a:ext>
            </a:extLst>
          </p:cNvPr>
          <p:cNvSpPr>
            <a:spLocks noGrp="1"/>
          </p:cNvSpPr>
          <p:nvPr>
            <p:ph type="body" idx="1"/>
          </p:nvPr>
        </p:nvSpPr>
        <p:spPr>
          <a:xfrm>
            <a:off x="189825" y="1398005"/>
            <a:ext cx="8701256" cy="4750015"/>
          </a:xfrm>
        </p:spPr>
        <p:txBody>
          <a:bodyPr/>
          <a:lstStyle/>
          <a:p>
            <a:r>
              <a:rPr lang="en-AU" sz="2000" b="1" dirty="0"/>
              <a:t>Non-fatal overdose can lead to significant harms (e.g., brain injury). For discussion: what are the effective strategies for preventing </a:t>
            </a:r>
            <a:r>
              <a:rPr lang="en-AU" sz="2000" b="1" u="sng" dirty="0"/>
              <a:t>any</a:t>
            </a:r>
            <a:r>
              <a:rPr lang="en-AU" sz="2000" b="1" dirty="0"/>
              <a:t> overdose? </a:t>
            </a:r>
            <a:endParaRPr lang="en-AU" dirty="0"/>
          </a:p>
        </p:txBody>
      </p:sp>
      <p:sp>
        <p:nvSpPr>
          <p:cNvPr id="7" name="Rectangle 6">
            <a:extLst>
              <a:ext uri="{FF2B5EF4-FFF2-40B4-BE49-F238E27FC236}">
                <a16:creationId xmlns:a16="http://schemas.microsoft.com/office/drawing/2014/main" id="{DA40775B-36FE-4E47-A90A-384E7B13BB6F}"/>
              </a:ext>
            </a:extLst>
          </p:cNvPr>
          <p:cNvSpPr/>
          <p:nvPr/>
        </p:nvSpPr>
        <p:spPr>
          <a:xfrm>
            <a:off x="252919" y="2222622"/>
            <a:ext cx="5389124" cy="4247317"/>
          </a:xfrm>
          <a:prstGeom prst="rect">
            <a:avLst/>
          </a:prstGeom>
        </p:spPr>
        <p:txBody>
          <a:bodyPr wrap="square">
            <a:spAutoFit/>
          </a:bodyPr>
          <a:lstStyle/>
          <a:p>
            <a:pPr marL="342874" indent="-342874">
              <a:buFont typeface="Arial" panose="020B0604020202020204" pitchFamily="34" charset="0"/>
              <a:buChar char="•"/>
            </a:pPr>
            <a:r>
              <a:rPr lang="en-AU" sz="2000" dirty="0"/>
              <a:t>Naloxone</a:t>
            </a:r>
          </a:p>
          <a:p>
            <a:pPr marL="342874" indent="-342874">
              <a:buFont typeface="Arial" panose="020B0604020202020204" pitchFamily="34" charset="0"/>
              <a:buChar char="•"/>
            </a:pPr>
            <a:endParaRPr lang="en-AU" sz="1000" dirty="0"/>
          </a:p>
          <a:p>
            <a:pPr marL="342874" indent="-342874">
              <a:buFont typeface="Arial" panose="020B0604020202020204" pitchFamily="34" charset="0"/>
              <a:buChar char="•"/>
            </a:pPr>
            <a:r>
              <a:rPr lang="en-AU" sz="2000" dirty="0"/>
              <a:t>Opioid pharmacotherapy (access, coverage, and retention)</a:t>
            </a:r>
          </a:p>
          <a:p>
            <a:endParaRPr lang="en-AU" sz="1000" dirty="0"/>
          </a:p>
          <a:p>
            <a:pPr marL="342874" indent="-342874">
              <a:buFont typeface="Arial" panose="020B0604020202020204" pitchFamily="34" charset="0"/>
              <a:buChar char="•"/>
            </a:pPr>
            <a:r>
              <a:rPr lang="en-AU" sz="2000" dirty="0"/>
              <a:t>Supervised consumption facilities</a:t>
            </a:r>
          </a:p>
          <a:p>
            <a:pPr marL="342874" indent="-342874">
              <a:buFont typeface="Arial" panose="020B0604020202020204" pitchFamily="34" charset="0"/>
              <a:buChar char="•"/>
            </a:pPr>
            <a:endParaRPr lang="en-AU" sz="1000" dirty="0"/>
          </a:p>
          <a:p>
            <a:pPr marL="342874" indent="-342874">
              <a:buFont typeface="Arial" panose="020B0604020202020204" pitchFamily="34" charset="0"/>
              <a:buChar char="•"/>
            </a:pPr>
            <a:r>
              <a:rPr lang="en-AU" sz="2000" dirty="0"/>
              <a:t>Overdose education</a:t>
            </a:r>
          </a:p>
          <a:p>
            <a:pPr marL="342874" indent="-342874">
              <a:buFont typeface="Arial" panose="020B0604020202020204" pitchFamily="34" charset="0"/>
              <a:buChar char="•"/>
            </a:pPr>
            <a:endParaRPr lang="en-AU" sz="1000" dirty="0"/>
          </a:p>
          <a:p>
            <a:pPr marL="342874" indent="-342874">
              <a:buFont typeface="Arial" panose="020B0604020202020204" pitchFamily="34" charset="0"/>
              <a:buChar char="•"/>
            </a:pPr>
            <a:r>
              <a:rPr lang="en-AU" sz="2000" dirty="0"/>
              <a:t>Drug checking services (+ information-sharing)</a:t>
            </a:r>
          </a:p>
          <a:p>
            <a:endParaRPr lang="en-AU" sz="1000" dirty="0"/>
          </a:p>
          <a:p>
            <a:pPr marL="342874" indent="-342874">
              <a:buFont typeface="Arial" panose="020B0604020202020204" pitchFamily="34" charset="0"/>
              <a:buChar char="•"/>
            </a:pPr>
            <a:r>
              <a:rPr lang="en-AU" sz="2000" dirty="0"/>
              <a:t>Wearable overdose detection technology</a:t>
            </a:r>
          </a:p>
          <a:p>
            <a:pPr marL="342874" indent="-342874">
              <a:buFont typeface="Arial" panose="020B0604020202020204" pitchFamily="34" charset="0"/>
              <a:buChar char="•"/>
            </a:pPr>
            <a:endParaRPr lang="en-AU" sz="1000" dirty="0"/>
          </a:p>
          <a:p>
            <a:pPr marL="342874" indent="-342874">
              <a:buFont typeface="Arial" panose="020B0604020202020204" pitchFamily="34" charset="0"/>
              <a:buChar char="•"/>
            </a:pPr>
            <a:r>
              <a:rPr lang="en-AU" sz="2000" dirty="0"/>
              <a:t>Others? And things we know don’t work?</a:t>
            </a:r>
          </a:p>
          <a:p>
            <a:pPr marL="342874" indent="-342874">
              <a:buFont typeface="Arial" panose="020B0604020202020204" pitchFamily="34" charset="0"/>
              <a:buChar char="•"/>
            </a:pPr>
            <a:endParaRPr lang="en-AU" sz="2000" dirty="0"/>
          </a:p>
          <a:p>
            <a:pPr marL="342874" indent="-342874">
              <a:buFont typeface="Arial" panose="020B0604020202020204" pitchFamily="34" charset="0"/>
              <a:buChar char="•"/>
            </a:pPr>
            <a:endParaRPr lang="en-AU" sz="1000" dirty="0"/>
          </a:p>
        </p:txBody>
      </p:sp>
      <p:pic>
        <p:nvPicPr>
          <p:cNvPr id="23" name="Picture 22">
            <a:extLst>
              <a:ext uri="{FF2B5EF4-FFF2-40B4-BE49-F238E27FC236}">
                <a16:creationId xmlns:a16="http://schemas.microsoft.com/office/drawing/2014/main" id="{AE290D57-ED39-48D6-B795-C6FE119FFCC5}"/>
              </a:ext>
            </a:extLst>
          </p:cNvPr>
          <p:cNvPicPr>
            <a:picLocks noChangeAspect="1"/>
          </p:cNvPicPr>
          <p:nvPr/>
        </p:nvPicPr>
        <p:blipFill>
          <a:blip r:embed="rId3"/>
          <a:stretch>
            <a:fillRect/>
          </a:stretch>
        </p:blipFill>
        <p:spPr>
          <a:xfrm>
            <a:off x="5318246" y="1989740"/>
            <a:ext cx="3795125" cy="1995638"/>
          </a:xfrm>
          <a:prstGeom prst="rect">
            <a:avLst/>
          </a:prstGeom>
        </p:spPr>
      </p:pic>
      <p:pic>
        <p:nvPicPr>
          <p:cNvPr id="24" name="Picture 23">
            <a:extLst>
              <a:ext uri="{FF2B5EF4-FFF2-40B4-BE49-F238E27FC236}">
                <a16:creationId xmlns:a16="http://schemas.microsoft.com/office/drawing/2014/main" id="{BEADD7AE-5AF5-4523-BD1C-2CA77F493E84}"/>
              </a:ext>
            </a:extLst>
          </p:cNvPr>
          <p:cNvPicPr>
            <a:picLocks noChangeAspect="1"/>
          </p:cNvPicPr>
          <p:nvPr/>
        </p:nvPicPr>
        <p:blipFill>
          <a:blip r:embed="rId4"/>
          <a:stretch>
            <a:fillRect/>
          </a:stretch>
        </p:blipFill>
        <p:spPr>
          <a:xfrm>
            <a:off x="5287618" y="4343418"/>
            <a:ext cx="3856382" cy="1850322"/>
          </a:xfrm>
          <a:prstGeom prst="rect">
            <a:avLst/>
          </a:prstGeom>
        </p:spPr>
      </p:pic>
    </p:spTree>
    <p:extLst>
      <p:ext uri="{BB962C8B-B14F-4D97-AF65-F5344CB8AC3E}">
        <p14:creationId xmlns:p14="http://schemas.microsoft.com/office/powerpoint/2010/main" val="118898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1CE7E-B88D-4AE8-8ADB-FDD442A48251}"/>
              </a:ext>
            </a:extLst>
          </p:cNvPr>
          <p:cNvSpPr>
            <a:spLocks noGrp="1"/>
          </p:cNvSpPr>
          <p:nvPr>
            <p:ph type="title"/>
          </p:nvPr>
        </p:nvSpPr>
        <p:spPr>
          <a:xfrm>
            <a:off x="291431" y="382761"/>
            <a:ext cx="7886700" cy="736809"/>
          </a:xfrm>
        </p:spPr>
        <p:txBody>
          <a:bodyPr>
            <a:normAutofit/>
          </a:bodyPr>
          <a:lstStyle/>
          <a:p>
            <a:r>
              <a:rPr lang="en-AU" sz="3800" dirty="0"/>
              <a:t>For further information</a:t>
            </a:r>
          </a:p>
        </p:txBody>
      </p:sp>
      <p:sp>
        <p:nvSpPr>
          <p:cNvPr id="3" name="Content Placeholder 2">
            <a:extLst>
              <a:ext uri="{FF2B5EF4-FFF2-40B4-BE49-F238E27FC236}">
                <a16:creationId xmlns:a16="http://schemas.microsoft.com/office/drawing/2014/main" id="{52C91BE3-E6B5-4B14-849C-77BF0F9CC77F}"/>
              </a:ext>
            </a:extLst>
          </p:cNvPr>
          <p:cNvSpPr>
            <a:spLocks noGrp="1"/>
          </p:cNvSpPr>
          <p:nvPr>
            <p:ph sz="half" idx="1"/>
          </p:nvPr>
        </p:nvSpPr>
        <p:spPr>
          <a:xfrm>
            <a:off x="318839" y="2156431"/>
            <a:ext cx="3726863" cy="2252869"/>
          </a:xfrm>
        </p:spPr>
        <p:txBody>
          <a:bodyPr>
            <a:noAutofit/>
          </a:bodyPr>
          <a:lstStyle/>
          <a:p>
            <a:pPr marL="0" lvl="1">
              <a:spcBef>
                <a:spcPct val="0"/>
              </a:spcBef>
              <a:spcAft>
                <a:spcPts val="347"/>
              </a:spcAft>
              <a:buNone/>
            </a:pPr>
            <a:r>
              <a:rPr lang="en-AU" altLang="en-US" b="1" dirty="0"/>
              <a:t>Contact us </a:t>
            </a:r>
          </a:p>
          <a:p>
            <a:pPr marL="0" lvl="1">
              <a:spcBef>
                <a:spcPct val="0"/>
              </a:spcBef>
              <a:spcAft>
                <a:spcPts val="347"/>
              </a:spcAft>
              <a:buNone/>
            </a:pPr>
            <a:r>
              <a:rPr lang="en-AU" altLang="en-US" dirty="0"/>
              <a:t>drugtrends@unsw.edu.au 	</a:t>
            </a:r>
          </a:p>
          <a:p>
            <a:pPr marL="0" lvl="1">
              <a:spcBef>
                <a:spcPct val="0"/>
              </a:spcBef>
              <a:spcAft>
                <a:spcPts val="347"/>
              </a:spcAft>
              <a:buNone/>
            </a:pPr>
            <a:endParaRPr lang="en-AU" altLang="en-US" dirty="0"/>
          </a:p>
          <a:p>
            <a:pPr marL="0" lvl="1">
              <a:spcBef>
                <a:spcPct val="0"/>
              </a:spcBef>
              <a:spcAft>
                <a:spcPts val="347"/>
              </a:spcAft>
              <a:buNone/>
            </a:pPr>
            <a:r>
              <a:rPr lang="en-AU" altLang="en-US" b="1" dirty="0"/>
              <a:t>Go to our website</a:t>
            </a:r>
          </a:p>
          <a:p>
            <a:pPr marL="0" lvl="1">
              <a:spcBef>
                <a:spcPct val="0"/>
              </a:spcBef>
              <a:spcAft>
                <a:spcPts val="347"/>
              </a:spcAft>
              <a:buNone/>
            </a:pPr>
            <a:r>
              <a:rPr lang="en-AU" altLang="en-US" dirty="0"/>
              <a:t>https://ndarc.med.unsw.edu.au/program/drug-trends </a:t>
            </a:r>
          </a:p>
          <a:p>
            <a:pPr marL="0" indent="0">
              <a:spcBef>
                <a:spcPct val="0"/>
              </a:spcBef>
              <a:buNone/>
              <a:defRPr/>
            </a:pPr>
            <a:endParaRPr lang="en-AU" altLang="en-US" sz="1800" dirty="0"/>
          </a:p>
          <a:p>
            <a:pPr marL="0" indent="0">
              <a:spcBef>
                <a:spcPct val="0"/>
              </a:spcBef>
              <a:buNone/>
              <a:defRPr/>
            </a:pPr>
            <a:r>
              <a:rPr lang="en-AU" altLang="en-US" sz="1800" b="1" dirty="0"/>
              <a:t>Check out our interactive visualisation</a:t>
            </a:r>
          </a:p>
          <a:p>
            <a:pPr marL="0" indent="0">
              <a:spcBef>
                <a:spcPct val="0"/>
              </a:spcBef>
              <a:buNone/>
              <a:defRPr/>
            </a:pPr>
            <a:r>
              <a:rPr lang="en-AU" altLang="en-US" sz="1800" dirty="0"/>
              <a:t>https://drugtrends.shinyapps.io</a:t>
            </a:r>
          </a:p>
          <a:p>
            <a:pPr marL="0" indent="0">
              <a:spcBef>
                <a:spcPct val="0"/>
              </a:spcBef>
              <a:buNone/>
              <a:defRPr/>
            </a:pPr>
            <a:endParaRPr lang="en-AU" altLang="en-US" sz="1350" b="1" dirty="0"/>
          </a:p>
          <a:p>
            <a:pPr marL="0" indent="0">
              <a:spcBef>
                <a:spcPct val="0"/>
              </a:spcBef>
              <a:buNone/>
              <a:defRPr/>
            </a:pPr>
            <a:endParaRPr lang="en-AU" altLang="en-US" sz="1350" b="1" dirty="0"/>
          </a:p>
        </p:txBody>
      </p:sp>
      <p:pic>
        <p:nvPicPr>
          <p:cNvPr id="5" name="Picture 4" descr="Logo - unsw_ndarc-DT_landscape">
            <a:extLst>
              <a:ext uri="{FF2B5EF4-FFF2-40B4-BE49-F238E27FC236}">
                <a16:creationId xmlns:a16="http://schemas.microsoft.com/office/drawing/2014/main" id="{DFD77009-469F-4CDB-8767-D3B48C983D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93131" y="6283266"/>
            <a:ext cx="1824514" cy="355759"/>
          </a:xfrm>
          <a:prstGeom prst="rect">
            <a:avLst/>
          </a:prstGeom>
          <a:noFill/>
          <a:ln>
            <a:noFill/>
          </a:ln>
        </p:spPr>
      </p:pic>
      <p:pic>
        <p:nvPicPr>
          <p:cNvPr id="6" name="Picture 5" descr="UQ logo col">
            <a:extLst>
              <a:ext uri="{FF2B5EF4-FFF2-40B4-BE49-F238E27FC236}">
                <a16:creationId xmlns:a16="http://schemas.microsoft.com/office/drawing/2014/main" id="{B3647425-D2E4-4D28-AFD1-ED5F72663DE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5599" y="6219699"/>
            <a:ext cx="413861" cy="355759"/>
          </a:xfrm>
          <a:prstGeom prst="rect">
            <a:avLst/>
          </a:prstGeom>
          <a:noFill/>
          <a:ln>
            <a:noFill/>
          </a:ln>
        </p:spPr>
      </p:pic>
      <p:pic>
        <p:nvPicPr>
          <p:cNvPr id="8" name="Picture 7" descr="Burnet Logo">
            <a:extLst>
              <a:ext uri="{FF2B5EF4-FFF2-40B4-BE49-F238E27FC236}">
                <a16:creationId xmlns:a16="http://schemas.microsoft.com/office/drawing/2014/main" id="{CEA23B05-BF2D-42CD-9770-50479366ADD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7413" y="6192628"/>
            <a:ext cx="530543" cy="368618"/>
          </a:xfrm>
          <a:prstGeom prst="rect">
            <a:avLst/>
          </a:prstGeom>
          <a:noFill/>
          <a:ln>
            <a:noFill/>
          </a:ln>
        </p:spPr>
      </p:pic>
      <p:pic>
        <p:nvPicPr>
          <p:cNvPr id="11" name="Picture 10" descr="Utas_vert">
            <a:extLst>
              <a:ext uri="{FF2B5EF4-FFF2-40B4-BE49-F238E27FC236}">
                <a16:creationId xmlns:a16="http://schemas.microsoft.com/office/drawing/2014/main" id="{A756980A-CE83-4C8D-AEAE-83385F324C9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9028" y="6283266"/>
            <a:ext cx="239554" cy="297656"/>
          </a:xfrm>
          <a:prstGeom prst="rect">
            <a:avLst/>
          </a:prstGeom>
          <a:noFill/>
          <a:ln>
            <a:noFill/>
          </a:ln>
        </p:spPr>
      </p:pic>
      <p:pic>
        <p:nvPicPr>
          <p:cNvPr id="12" name="Picture 11" descr="cid:image018.jpg@01CBC39A.E1A6B550">
            <a:extLst>
              <a:ext uri="{FF2B5EF4-FFF2-40B4-BE49-F238E27FC236}">
                <a16:creationId xmlns:a16="http://schemas.microsoft.com/office/drawing/2014/main" id="{FE0CF0FF-FC50-4734-A2BA-9F2AC3D8EFB6}"/>
              </a:ext>
            </a:extLst>
          </p:cNvPr>
          <p:cNvPicPr/>
          <p:nvPr/>
        </p:nvPicPr>
        <p:blipFill>
          <a:blip r:embed="rId7" r:link="rId8" cstate="print"/>
          <a:srcRect/>
          <a:stretch>
            <a:fillRect/>
          </a:stretch>
        </p:blipFill>
        <p:spPr bwMode="auto">
          <a:xfrm>
            <a:off x="8555416" y="6277194"/>
            <a:ext cx="362118" cy="297656"/>
          </a:xfrm>
          <a:prstGeom prst="rect">
            <a:avLst/>
          </a:prstGeom>
          <a:noFill/>
          <a:ln w="9525">
            <a:noFill/>
            <a:miter lim="800000"/>
            <a:headEnd/>
            <a:tailEnd/>
          </a:ln>
        </p:spPr>
      </p:pic>
      <p:sp>
        <p:nvSpPr>
          <p:cNvPr id="7" name="Slide Number Placeholder 6">
            <a:extLst>
              <a:ext uri="{FF2B5EF4-FFF2-40B4-BE49-F238E27FC236}">
                <a16:creationId xmlns:a16="http://schemas.microsoft.com/office/drawing/2014/main" id="{FDBCE097-A364-4172-A32F-FB9F6287A9B3}"/>
              </a:ext>
            </a:extLst>
          </p:cNvPr>
          <p:cNvSpPr>
            <a:spLocks noGrp="1"/>
          </p:cNvSpPr>
          <p:nvPr>
            <p:ph type="sldNum" sz="quarter" idx="12"/>
          </p:nvPr>
        </p:nvSpPr>
        <p:spPr/>
        <p:txBody>
          <a:bodyPr/>
          <a:lstStyle/>
          <a:p>
            <a:fld id="{CF634D4E-71F9-419F-BCBC-F2DBA0F81E58}" type="slidenum">
              <a:rPr lang="en-AU" smtClean="0"/>
              <a:t>13</a:t>
            </a:fld>
            <a:endParaRPr lang="en-AU"/>
          </a:p>
        </p:txBody>
      </p:sp>
      <p:pic>
        <p:nvPicPr>
          <p:cNvPr id="2052" name="Picture 4" descr="Image result for facebook icon">
            <a:extLst>
              <a:ext uri="{FF2B5EF4-FFF2-40B4-BE49-F238E27FC236}">
                <a16:creationId xmlns:a16="http://schemas.microsoft.com/office/drawing/2014/main" id="{3C17B9C5-6F87-4F8C-888D-1911BE4241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0849" y="5394881"/>
            <a:ext cx="375268" cy="3752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145E8ED-6A5E-4A3D-AC8E-F362E4846630}"/>
              </a:ext>
            </a:extLst>
          </p:cNvPr>
          <p:cNvSpPr txBox="1"/>
          <p:nvPr/>
        </p:nvSpPr>
        <p:spPr>
          <a:xfrm>
            <a:off x="715526" y="5458786"/>
            <a:ext cx="4166593" cy="646331"/>
          </a:xfrm>
          <a:prstGeom prst="rect">
            <a:avLst/>
          </a:prstGeom>
          <a:noFill/>
        </p:spPr>
        <p:txBody>
          <a:bodyPr wrap="square" rtlCol="0">
            <a:spAutoFit/>
          </a:bodyPr>
          <a:lstStyle/>
          <a:p>
            <a:r>
              <a:rPr lang="en-AU" dirty="0"/>
              <a:t>@NDARCNEWS #</a:t>
            </a:r>
            <a:r>
              <a:rPr lang="en-AU" dirty="0" err="1"/>
              <a:t>DrugTrends</a:t>
            </a:r>
            <a:endParaRPr lang="en-AU" dirty="0"/>
          </a:p>
          <a:p>
            <a:endParaRPr lang="en-AU" b="1" dirty="0"/>
          </a:p>
        </p:txBody>
      </p:sp>
      <p:sp>
        <p:nvSpPr>
          <p:cNvPr id="16" name="TextBox 15">
            <a:extLst>
              <a:ext uri="{FF2B5EF4-FFF2-40B4-BE49-F238E27FC236}">
                <a16:creationId xmlns:a16="http://schemas.microsoft.com/office/drawing/2014/main" id="{9CD2DDA7-398D-4653-A58E-A3FD31D48D9A}"/>
              </a:ext>
            </a:extLst>
          </p:cNvPr>
          <p:cNvSpPr txBox="1"/>
          <p:nvPr/>
        </p:nvSpPr>
        <p:spPr>
          <a:xfrm>
            <a:off x="5190949" y="5462727"/>
            <a:ext cx="3324401" cy="369332"/>
          </a:xfrm>
          <a:prstGeom prst="rect">
            <a:avLst/>
          </a:prstGeom>
          <a:noFill/>
        </p:spPr>
        <p:txBody>
          <a:bodyPr wrap="square" rtlCol="0">
            <a:spAutoFit/>
          </a:bodyPr>
          <a:lstStyle/>
          <a:p>
            <a:r>
              <a:rPr lang="en-AU" dirty="0"/>
              <a:t>@</a:t>
            </a:r>
            <a:r>
              <a:rPr lang="en-AU" dirty="0" err="1"/>
              <a:t>ndarcunsw</a:t>
            </a:r>
            <a:r>
              <a:rPr lang="en-AU" dirty="0"/>
              <a:t> </a:t>
            </a:r>
          </a:p>
        </p:txBody>
      </p:sp>
      <p:pic>
        <p:nvPicPr>
          <p:cNvPr id="1026" name="Picture 2" descr="Image result for twitter logo">
            <a:extLst>
              <a:ext uri="{FF2B5EF4-FFF2-40B4-BE49-F238E27FC236}">
                <a16:creationId xmlns:a16="http://schemas.microsoft.com/office/drawing/2014/main" id="{7F659C13-622F-4032-9F5D-ADE158ABF3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425" y="5458786"/>
            <a:ext cx="383736" cy="31210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A0C8807-510C-4BDD-8387-CE5ADADF93B2}"/>
              </a:ext>
            </a:extLst>
          </p:cNvPr>
          <p:cNvSpPr txBox="1"/>
          <p:nvPr/>
        </p:nvSpPr>
        <p:spPr>
          <a:xfrm>
            <a:off x="4737401" y="2153660"/>
            <a:ext cx="3674993" cy="1754326"/>
          </a:xfrm>
          <a:prstGeom prst="rect">
            <a:avLst/>
          </a:prstGeom>
          <a:noFill/>
        </p:spPr>
        <p:txBody>
          <a:bodyPr wrap="square" rtlCol="0">
            <a:spAutoFit/>
          </a:bodyPr>
          <a:lstStyle/>
          <a:p>
            <a:pPr>
              <a:spcBef>
                <a:spcPct val="0"/>
              </a:spcBef>
              <a:defRPr/>
            </a:pPr>
            <a:r>
              <a:rPr lang="en-AU" altLang="en-US" b="1" dirty="0"/>
              <a:t>Subscribe to our newsletter</a:t>
            </a:r>
          </a:p>
          <a:p>
            <a:pPr>
              <a:spcBef>
                <a:spcPct val="0"/>
              </a:spcBef>
              <a:defRPr/>
            </a:pPr>
            <a:r>
              <a:rPr lang="en-AU" dirty="0"/>
              <a:t>https://tinyurl.com/y8g5y7t9 </a:t>
            </a:r>
          </a:p>
          <a:p>
            <a:pPr>
              <a:spcBef>
                <a:spcPct val="0"/>
              </a:spcBef>
              <a:defRPr/>
            </a:pPr>
            <a:endParaRPr lang="en-AU" altLang="en-US" dirty="0"/>
          </a:p>
          <a:p>
            <a:pPr>
              <a:spcBef>
                <a:spcPct val="0"/>
              </a:spcBef>
              <a:defRPr/>
            </a:pPr>
            <a:r>
              <a:rPr lang="en-AU" altLang="en-US" b="1" dirty="0"/>
              <a:t>Download our reports</a:t>
            </a:r>
          </a:p>
          <a:p>
            <a:pPr>
              <a:spcBef>
                <a:spcPct val="0"/>
              </a:spcBef>
              <a:defRPr/>
            </a:pPr>
            <a:r>
              <a:rPr lang="en-AU" altLang="en-US" dirty="0"/>
              <a:t>https://ndarc.med.unsw.edu.au/program/drug-trends </a:t>
            </a:r>
          </a:p>
        </p:txBody>
      </p:sp>
      <p:sp>
        <p:nvSpPr>
          <p:cNvPr id="19" name="TextBox 18">
            <a:extLst>
              <a:ext uri="{FF2B5EF4-FFF2-40B4-BE49-F238E27FC236}">
                <a16:creationId xmlns:a16="http://schemas.microsoft.com/office/drawing/2014/main" id="{A31F4B96-FD3A-48A2-96A3-989A1A09B840}"/>
              </a:ext>
            </a:extLst>
          </p:cNvPr>
          <p:cNvSpPr txBox="1"/>
          <p:nvPr/>
        </p:nvSpPr>
        <p:spPr>
          <a:xfrm>
            <a:off x="6457950" y="520095"/>
            <a:ext cx="2539061"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AU" sz="2400" b="1" dirty="0"/>
              <a:t>2018 deaths data published late Nov/early Dec 2019</a:t>
            </a:r>
          </a:p>
        </p:txBody>
      </p:sp>
      <p:pic>
        <p:nvPicPr>
          <p:cNvPr id="18" name="Picture 17" descr="A picture containing drawing&#10;&#10;Description automatically generated">
            <a:extLst>
              <a:ext uri="{FF2B5EF4-FFF2-40B4-BE49-F238E27FC236}">
                <a16:creationId xmlns:a16="http://schemas.microsoft.com/office/drawing/2014/main" id="{C8977B93-A940-4C2B-9C66-E22766E4737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74898" y="6283266"/>
            <a:ext cx="1347363" cy="258258"/>
          </a:xfrm>
          <a:prstGeom prst="rect">
            <a:avLst/>
          </a:prstGeom>
        </p:spPr>
      </p:pic>
    </p:spTree>
    <p:extLst>
      <p:ext uri="{BB962C8B-B14F-4D97-AF65-F5344CB8AC3E}">
        <p14:creationId xmlns:p14="http://schemas.microsoft.com/office/powerpoint/2010/main" val="422331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8BAE5F-DF74-4D96-8FD3-E30B16C5038F}"/>
              </a:ext>
            </a:extLst>
          </p:cNvPr>
          <p:cNvSpPr>
            <a:spLocks noGrp="1"/>
          </p:cNvSpPr>
          <p:nvPr>
            <p:ph type="body" idx="1"/>
          </p:nvPr>
        </p:nvSpPr>
        <p:spPr>
          <a:xfrm>
            <a:off x="623888" y="1339635"/>
            <a:ext cx="8286648" cy="5153239"/>
          </a:xfrm>
        </p:spPr>
        <p:txBody>
          <a:bodyPr>
            <a:normAutofit lnSpcReduction="10000"/>
          </a:bodyPr>
          <a:lstStyle/>
          <a:p>
            <a:pPr>
              <a:defRPr/>
            </a:pPr>
            <a:r>
              <a:rPr lang="en-AU" altLang="en-US" sz="1400" b="1" dirty="0"/>
              <a:t>Funding:</a:t>
            </a:r>
          </a:p>
          <a:p>
            <a:pPr marL="285750" indent="-285750">
              <a:buFont typeface="Arial" panose="020B0604020202020204" pitchFamily="34" charset="0"/>
              <a:buChar char="•"/>
              <a:defRPr/>
            </a:pPr>
            <a:r>
              <a:rPr lang="en-AU" altLang="en-US" sz="1400" dirty="0"/>
              <a:t>Australian Government Department of Health</a:t>
            </a:r>
            <a:endParaRPr lang="en-AU" altLang="en-US" sz="200" b="1" dirty="0"/>
          </a:p>
          <a:p>
            <a:pPr>
              <a:defRPr/>
            </a:pPr>
            <a:r>
              <a:rPr lang="en-AU" altLang="en-US" sz="1400" b="1" dirty="0"/>
              <a:t>Drug Trends Team:</a:t>
            </a:r>
          </a:p>
          <a:p>
            <a:pPr marL="285750" indent="-285750">
              <a:buFont typeface="Arial" panose="020B0604020202020204" pitchFamily="34" charset="0"/>
              <a:buChar char="•"/>
              <a:defRPr/>
            </a:pPr>
            <a:r>
              <a:rPr lang="en-AU" altLang="en-US" sz="1400" i="1" dirty="0"/>
              <a:t>National Drug and Alcohol Research Centre</a:t>
            </a:r>
            <a:r>
              <a:rPr lang="en-AU" altLang="en-US" sz="1400" dirty="0"/>
              <a:t>: </a:t>
            </a:r>
            <a:r>
              <a:rPr lang="en-AU" altLang="en-US" sz="1400" b="1" dirty="0"/>
              <a:t>Nicola Man, Agata Chrzanowska, </a:t>
            </a:r>
            <a:r>
              <a:rPr lang="en-AU" altLang="en-US" sz="1400" dirty="0"/>
              <a:t>Antonia Karlsson, Julia Uporova, Daisy Gibbs, Rosie Swanton, Olivia Price, Louisa Degenhardt, Michael Farrell</a:t>
            </a:r>
          </a:p>
          <a:p>
            <a:pPr marL="285750" indent="-285750">
              <a:spcBef>
                <a:spcPct val="0"/>
              </a:spcBef>
              <a:buFont typeface="Arial" panose="020B0604020202020204" pitchFamily="34" charset="0"/>
              <a:buChar char="•"/>
              <a:defRPr/>
            </a:pPr>
            <a:r>
              <a:rPr lang="en-AU" altLang="en-US" sz="1400" i="1" dirty="0"/>
              <a:t>Burnet Institute</a:t>
            </a:r>
            <a:r>
              <a:rPr lang="en-AU" altLang="en-US" sz="1400" dirty="0"/>
              <a:t>: Amy Kirwan, Cristal Hall, Campbell Aitken, </a:t>
            </a:r>
            <a:r>
              <a:rPr lang="en-AU" altLang="en-US" sz="1400" b="1" dirty="0"/>
              <a:t>Paul Dietze </a:t>
            </a:r>
          </a:p>
          <a:p>
            <a:pPr marL="285750" indent="-285750">
              <a:spcBef>
                <a:spcPct val="0"/>
              </a:spcBef>
              <a:buFont typeface="Arial" panose="020B0604020202020204" pitchFamily="34" charset="0"/>
              <a:buChar char="•"/>
              <a:defRPr/>
            </a:pPr>
            <a:r>
              <a:rPr lang="en-AU" altLang="en-US" sz="1400" i="1" dirty="0"/>
              <a:t>School of Medicine, University of Tasmania</a:t>
            </a:r>
            <a:r>
              <a:rPr lang="en-AU" altLang="en-US" sz="1400" dirty="0"/>
              <a:t>: Callula Sharman and Raimondo Bruno</a:t>
            </a:r>
            <a:endParaRPr lang="en-AU" altLang="en-US" sz="1400" b="1" dirty="0"/>
          </a:p>
          <a:p>
            <a:pPr marL="285750" indent="-285750">
              <a:spcBef>
                <a:spcPct val="0"/>
              </a:spcBef>
              <a:buFont typeface="Arial" panose="020B0604020202020204" pitchFamily="34" charset="0"/>
              <a:buChar char="•"/>
              <a:defRPr/>
            </a:pPr>
            <a:r>
              <a:rPr lang="en-AU" altLang="en-US" sz="1400" i="1" dirty="0"/>
              <a:t>National Drug Research Institute</a:t>
            </a:r>
            <a:r>
              <a:rPr lang="en-AU" altLang="en-US" sz="1400" dirty="0"/>
              <a:t>: James Fetherston, Jodie Griggs, Seraina Agramunt, </a:t>
            </a:r>
            <a:r>
              <a:rPr lang="en-AU" altLang="en-US" sz="1400" b="1" dirty="0"/>
              <a:t>Simon Lenton</a:t>
            </a:r>
          </a:p>
          <a:p>
            <a:pPr marL="285750" indent="-285750">
              <a:spcBef>
                <a:spcPct val="0"/>
              </a:spcBef>
              <a:buFont typeface="Arial" panose="020B0604020202020204" pitchFamily="34" charset="0"/>
              <a:buChar char="•"/>
              <a:defRPr/>
            </a:pPr>
            <a:r>
              <a:rPr lang="en-AU" altLang="en-US" sz="1400" i="1" dirty="0"/>
              <a:t>Institute for Social Science Research, The University of Queensland (QLD): </a:t>
            </a:r>
            <a:r>
              <a:rPr lang="en-AU" altLang="en-US" sz="1400" dirty="0"/>
              <a:t>Catherine Daly, Leith Morris, Caroline Salom</a:t>
            </a:r>
            <a:endParaRPr lang="en-AU" altLang="en-US" sz="1400" b="1" dirty="0"/>
          </a:p>
          <a:p>
            <a:pPr marL="285750" indent="-285750">
              <a:spcBef>
                <a:spcPct val="0"/>
              </a:spcBef>
              <a:buFont typeface="Arial" panose="020B0604020202020204" pitchFamily="34" charset="0"/>
              <a:buChar char="•"/>
              <a:defRPr/>
            </a:pPr>
            <a:r>
              <a:rPr lang="en-AU" altLang="en-US" sz="1400" i="1" dirty="0"/>
              <a:t>Northern Territory Department of Health</a:t>
            </a:r>
            <a:r>
              <a:rPr lang="en-AU" altLang="en-US" sz="1400" dirty="0"/>
              <a:t>: Chris Moon</a:t>
            </a:r>
          </a:p>
          <a:p>
            <a:pPr>
              <a:spcBef>
                <a:spcPct val="0"/>
              </a:spcBef>
              <a:defRPr/>
            </a:pPr>
            <a:endParaRPr lang="en-AU" altLang="en-US" sz="800" dirty="0"/>
          </a:p>
          <a:p>
            <a:pPr>
              <a:spcBef>
                <a:spcPct val="0"/>
              </a:spcBef>
              <a:defRPr/>
            </a:pPr>
            <a:r>
              <a:rPr lang="en-AU" altLang="en-US" sz="1400" b="1" dirty="0"/>
              <a:t>Other Acknowledgements:</a:t>
            </a:r>
          </a:p>
          <a:p>
            <a:pPr>
              <a:spcBef>
                <a:spcPct val="0"/>
              </a:spcBef>
              <a:defRPr/>
            </a:pPr>
            <a:endParaRPr lang="en-AU" altLang="en-US" sz="500" b="1" dirty="0"/>
          </a:p>
          <a:p>
            <a:pPr marL="285750" indent="-285750">
              <a:spcBef>
                <a:spcPct val="0"/>
              </a:spcBef>
              <a:buFont typeface="Arial" panose="020B0604020202020204" pitchFamily="34" charset="0"/>
              <a:buChar char="•"/>
              <a:defRPr/>
            </a:pPr>
            <a:r>
              <a:rPr lang="en-AU" altLang="en-US" sz="1400" dirty="0"/>
              <a:t>IDRS participants and data custodians (including the Australian Bureau of Statistics)</a:t>
            </a:r>
          </a:p>
          <a:p>
            <a:pPr marL="128582" indent="-128582">
              <a:spcBef>
                <a:spcPct val="0"/>
              </a:spcBef>
              <a:defRPr/>
            </a:pPr>
            <a:endParaRPr lang="en-AU" altLang="en-US" sz="800" dirty="0"/>
          </a:p>
          <a:p>
            <a:pPr>
              <a:spcBef>
                <a:spcPct val="0"/>
              </a:spcBef>
              <a:defRPr/>
            </a:pPr>
            <a:r>
              <a:rPr lang="en-AU" altLang="en-US" sz="1400" b="1" dirty="0"/>
              <a:t>Conflicts of interest:</a:t>
            </a:r>
          </a:p>
          <a:p>
            <a:pPr marL="285750" indent="-285750">
              <a:spcBef>
                <a:spcPct val="0"/>
              </a:spcBef>
              <a:buFont typeface="Arial" panose="020B0604020202020204" pitchFamily="34" charset="0"/>
              <a:buChar char="•"/>
              <a:defRPr/>
            </a:pPr>
            <a:r>
              <a:rPr lang="en-AU" altLang="en-US" sz="1400" dirty="0"/>
              <a:t>Amy Peacock: untied educational grant from </a:t>
            </a:r>
            <a:r>
              <a:rPr lang="en-AU" altLang="en-US" sz="1400" dirty="0" err="1"/>
              <a:t>Mundipharma</a:t>
            </a:r>
            <a:r>
              <a:rPr lang="en-AU" altLang="en-US" sz="1400" dirty="0"/>
              <a:t> and Seqirus for study of opioid medications</a:t>
            </a:r>
          </a:p>
          <a:p>
            <a:pPr marL="285750" indent="-285750">
              <a:spcBef>
                <a:spcPct val="0"/>
              </a:spcBef>
              <a:buFont typeface="Arial" panose="020B0604020202020204" pitchFamily="34" charset="0"/>
              <a:buChar char="•"/>
              <a:defRPr/>
            </a:pPr>
            <a:r>
              <a:rPr lang="en-AU" altLang="en-US" sz="1400" dirty="0"/>
              <a:t>Raimondo Bruno: untied educational grant from </a:t>
            </a:r>
            <a:r>
              <a:rPr lang="en-AU" altLang="en-US" sz="1400" dirty="0" err="1"/>
              <a:t>Mundipharma</a:t>
            </a:r>
            <a:r>
              <a:rPr lang="en-AU" altLang="en-US" sz="1400" dirty="0"/>
              <a:t> and Indivior for study of opioid medications</a:t>
            </a:r>
          </a:p>
          <a:p>
            <a:pPr marL="285750" indent="-285750">
              <a:spcBef>
                <a:spcPct val="0"/>
              </a:spcBef>
              <a:buFont typeface="Arial" panose="020B0604020202020204" pitchFamily="34" charset="0"/>
              <a:buChar char="•"/>
              <a:defRPr/>
            </a:pPr>
            <a:r>
              <a:rPr lang="en-AU" altLang="en-US" sz="1400" dirty="0"/>
              <a:t>Louisa Degenhardt: untied educational grant from </a:t>
            </a:r>
            <a:r>
              <a:rPr lang="en-AU" altLang="en-US" sz="1400" dirty="0" err="1"/>
              <a:t>Mundipharma</a:t>
            </a:r>
            <a:r>
              <a:rPr lang="en-AU" altLang="en-US" sz="1400" dirty="0"/>
              <a:t>, Seqirus and Indivior for study of opioid medications</a:t>
            </a:r>
          </a:p>
          <a:p>
            <a:pPr marL="285750" indent="-285750">
              <a:spcBef>
                <a:spcPct val="0"/>
              </a:spcBef>
              <a:buFont typeface="Arial" panose="020B0604020202020204" pitchFamily="34" charset="0"/>
              <a:buChar char="•"/>
              <a:defRPr/>
            </a:pPr>
            <a:r>
              <a:rPr lang="en-AU" altLang="en-US" sz="1400" dirty="0"/>
              <a:t>Michael Farrell: untied educational grant from </a:t>
            </a:r>
            <a:r>
              <a:rPr lang="en-AU" altLang="en-US" sz="1400" dirty="0" err="1"/>
              <a:t>Mundipharma</a:t>
            </a:r>
            <a:r>
              <a:rPr lang="en-AU" altLang="en-US" sz="1400" dirty="0"/>
              <a:t>, Seqirus and Indivior for study of opioid medications</a:t>
            </a:r>
          </a:p>
          <a:p>
            <a:pPr marL="285750" indent="-285750">
              <a:spcBef>
                <a:spcPct val="0"/>
              </a:spcBef>
              <a:buFont typeface="Arial" panose="020B0604020202020204" pitchFamily="34" charset="0"/>
              <a:buChar char="•"/>
              <a:defRPr/>
            </a:pPr>
            <a:r>
              <a:rPr lang="en-AU" altLang="en-US" sz="1400" dirty="0"/>
              <a:t>Paul Dietze: </a:t>
            </a:r>
            <a:r>
              <a:rPr lang="en-AU" sz="1400" dirty="0"/>
              <a:t>untied educational grant from Gilead Sciences for HCV research and untied educational grant from Indivior</a:t>
            </a:r>
            <a:endParaRPr lang="en-AU" sz="1350" dirty="0"/>
          </a:p>
        </p:txBody>
      </p:sp>
      <p:sp>
        <p:nvSpPr>
          <p:cNvPr id="3" name="Title 2">
            <a:extLst>
              <a:ext uri="{FF2B5EF4-FFF2-40B4-BE49-F238E27FC236}">
                <a16:creationId xmlns:a16="http://schemas.microsoft.com/office/drawing/2014/main" id="{1C5554CD-D9F4-451E-AF2E-52C7FCE14C80}"/>
              </a:ext>
            </a:extLst>
          </p:cNvPr>
          <p:cNvSpPr>
            <a:spLocks noGrp="1"/>
          </p:cNvSpPr>
          <p:nvPr>
            <p:ph type="title"/>
          </p:nvPr>
        </p:nvSpPr>
        <p:spPr>
          <a:xfrm>
            <a:off x="628650" y="365126"/>
            <a:ext cx="7886700" cy="874952"/>
          </a:xfrm>
        </p:spPr>
        <p:txBody>
          <a:bodyPr>
            <a:normAutofit/>
          </a:bodyPr>
          <a:lstStyle/>
          <a:p>
            <a:r>
              <a:rPr lang="en-AU" dirty="0"/>
              <a:t>Acknowledgements</a:t>
            </a:r>
          </a:p>
        </p:txBody>
      </p:sp>
    </p:spTree>
    <p:extLst>
      <p:ext uri="{BB962C8B-B14F-4D97-AF65-F5344CB8AC3E}">
        <p14:creationId xmlns:p14="http://schemas.microsoft.com/office/powerpoint/2010/main" val="71927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ADC25C-958C-478B-8C2A-C9229B9DDF29}"/>
              </a:ext>
            </a:extLst>
          </p:cNvPr>
          <p:cNvSpPr/>
          <p:nvPr/>
        </p:nvSpPr>
        <p:spPr>
          <a:xfrm>
            <a:off x="571408" y="664296"/>
            <a:ext cx="8426677" cy="62496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AU" dirty="0"/>
              <a:t>To establish, maintain, and continuously improve monitoring of trends in illicit drug use, harms, and markets across Australia</a:t>
            </a:r>
          </a:p>
        </p:txBody>
      </p:sp>
      <p:sp>
        <p:nvSpPr>
          <p:cNvPr id="7" name="Rectangle: Rounded Corners 6">
            <a:extLst>
              <a:ext uri="{FF2B5EF4-FFF2-40B4-BE49-F238E27FC236}">
                <a16:creationId xmlns:a16="http://schemas.microsoft.com/office/drawing/2014/main" id="{0BED73CD-5569-4FE7-A036-A985CE2D3450}"/>
              </a:ext>
            </a:extLst>
          </p:cNvPr>
          <p:cNvSpPr/>
          <p:nvPr/>
        </p:nvSpPr>
        <p:spPr>
          <a:xfrm>
            <a:off x="571405" y="1377873"/>
            <a:ext cx="2018834" cy="89930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AU" b="1" dirty="0"/>
              <a:t>National Monitoring: Secondary Data</a:t>
            </a:r>
          </a:p>
        </p:txBody>
      </p:sp>
      <p:sp>
        <p:nvSpPr>
          <p:cNvPr id="8" name="Rectangle: Rounded Corners 7">
            <a:extLst>
              <a:ext uri="{FF2B5EF4-FFF2-40B4-BE49-F238E27FC236}">
                <a16:creationId xmlns:a16="http://schemas.microsoft.com/office/drawing/2014/main" id="{24593A4F-E981-4E86-B203-FDA68A45BB60}"/>
              </a:ext>
            </a:extLst>
          </p:cNvPr>
          <p:cNvSpPr/>
          <p:nvPr/>
        </p:nvSpPr>
        <p:spPr>
          <a:xfrm>
            <a:off x="2704364" y="1377873"/>
            <a:ext cx="2113262" cy="89930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AU" b="1" dirty="0"/>
              <a:t>Jurisdictional Monitoring: Secondary Data</a:t>
            </a:r>
          </a:p>
        </p:txBody>
      </p:sp>
      <p:sp>
        <p:nvSpPr>
          <p:cNvPr id="9" name="Rectangle: Rounded Corners 8">
            <a:extLst>
              <a:ext uri="{FF2B5EF4-FFF2-40B4-BE49-F238E27FC236}">
                <a16:creationId xmlns:a16="http://schemas.microsoft.com/office/drawing/2014/main" id="{157CCFBF-8BB0-416C-8992-6F3AE7A5AECB}"/>
              </a:ext>
            </a:extLst>
          </p:cNvPr>
          <p:cNvSpPr/>
          <p:nvPr/>
        </p:nvSpPr>
        <p:spPr>
          <a:xfrm>
            <a:off x="4918215" y="1388260"/>
            <a:ext cx="2074737" cy="88958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AU" b="1" dirty="0"/>
              <a:t>Sentinel Sample Monitoring</a:t>
            </a:r>
          </a:p>
        </p:txBody>
      </p:sp>
      <p:sp>
        <p:nvSpPr>
          <p:cNvPr id="10" name="Rectangle: Rounded Corners 9">
            <a:extLst>
              <a:ext uri="{FF2B5EF4-FFF2-40B4-BE49-F238E27FC236}">
                <a16:creationId xmlns:a16="http://schemas.microsoft.com/office/drawing/2014/main" id="{FA90D7CA-E7FD-4762-A490-B1EE0CD48DF2}"/>
              </a:ext>
            </a:extLst>
          </p:cNvPr>
          <p:cNvSpPr/>
          <p:nvPr/>
        </p:nvSpPr>
        <p:spPr>
          <a:xfrm>
            <a:off x="7093541" y="1388260"/>
            <a:ext cx="1904545" cy="89930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AU" b="1" dirty="0"/>
              <a:t>Online Monitoring</a:t>
            </a:r>
          </a:p>
        </p:txBody>
      </p:sp>
      <p:sp>
        <p:nvSpPr>
          <p:cNvPr id="11" name="Rectangle: Rounded Corners 10">
            <a:extLst>
              <a:ext uri="{FF2B5EF4-FFF2-40B4-BE49-F238E27FC236}">
                <a16:creationId xmlns:a16="http://schemas.microsoft.com/office/drawing/2014/main" id="{4B8A5918-C658-4F5B-A0E8-776FA7CF4E7F}"/>
              </a:ext>
            </a:extLst>
          </p:cNvPr>
          <p:cNvSpPr/>
          <p:nvPr/>
        </p:nvSpPr>
        <p:spPr>
          <a:xfrm>
            <a:off x="558997" y="2327811"/>
            <a:ext cx="2018834" cy="325964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AU" b="1" dirty="0"/>
              <a:t>Mortality Data</a:t>
            </a:r>
          </a:p>
          <a:p>
            <a:pPr algn="ctr"/>
            <a:r>
              <a:rPr lang="en-AU" sz="1400" dirty="0"/>
              <a:t>Drug-induced deaths from registry and coronial data</a:t>
            </a:r>
          </a:p>
          <a:p>
            <a:pPr algn="ctr"/>
            <a:endParaRPr lang="en-AU" sz="451" dirty="0"/>
          </a:p>
          <a:p>
            <a:pPr algn="ctr"/>
            <a:r>
              <a:rPr lang="en-AU" b="1" dirty="0"/>
              <a:t>Hospitalisation Data</a:t>
            </a:r>
          </a:p>
          <a:p>
            <a:pPr algn="ctr"/>
            <a:r>
              <a:rPr lang="en-AU" sz="1400" dirty="0"/>
              <a:t>Drug-induced hospitalisations</a:t>
            </a:r>
          </a:p>
          <a:p>
            <a:pPr algn="ctr"/>
            <a:endParaRPr lang="en-AU" sz="451" b="1" dirty="0"/>
          </a:p>
          <a:p>
            <a:pPr algn="ctr"/>
            <a:r>
              <a:rPr lang="en-AU" b="1" dirty="0"/>
              <a:t>Other Sources</a:t>
            </a:r>
          </a:p>
          <a:p>
            <a:pPr algn="ctr"/>
            <a:r>
              <a:rPr lang="en-AU" sz="1400" dirty="0"/>
              <a:t>Household survey, treatment data etc</a:t>
            </a:r>
          </a:p>
        </p:txBody>
      </p:sp>
      <p:sp>
        <p:nvSpPr>
          <p:cNvPr id="12" name="Rectangle: Rounded Corners 11">
            <a:extLst>
              <a:ext uri="{FF2B5EF4-FFF2-40B4-BE49-F238E27FC236}">
                <a16:creationId xmlns:a16="http://schemas.microsoft.com/office/drawing/2014/main" id="{65759874-7E6F-4ABF-AEA6-6D4A8070C669}"/>
              </a:ext>
            </a:extLst>
          </p:cNvPr>
          <p:cNvSpPr/>
          <p:nvPr/>
        </p:nvSpPr>
        <p:spPr>
          <a:xfrm>
            <a:off x="2679375" y="2319352"/>
            <a:ext cx="2113262" cy="326810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endParaRPr lang="en-AU" sz="1400" dirty="0"/>
          </a:p>
          <a:p>
            <a:pPr algn="ctr"/>
            <a:r>
              <a:rPr lang="en-AU" sz="1400" dirty="0"/>
              <a:t>Various sources assessing drug use and harms at the population-level (e.g., emergency department presentations) and subpopulation level (e.g., needle-syringe program visits)</a:t>
            </a:r>
            <a:endParaRPr lang="en-AU" sz="1400" b="1" u="sng" dirty="0"/>
          </a:p>
        </p:txBody>
      </p:sp>
      <p:sp>
        <p:nvSpPr>
          <p:cNvPr id="13" name="Rectangle: Rounded Corners 12">
            <a:extLst>
              <a:ext uri="{FF2B5EF4-FFF2-40B4-BE49-F238E27FC236}">
                <a16:creationId xmlns:a16="http://schemas.microsoft.com/office/drawing/2014/main" id="{62E5A89D-E9E5-47F4-9275-DE48FECEB72E}"/>
              </a:ext>
            </a:extLst>
          </p:cNvPr>
          <p:cNvSpPr/>
          <p:nvPr/>
        </p:nvSpPr>
        <p:spPr>
          <a:xfrm>
            <a:off x="4879690" y="2319352"/>
            <a:ext cx="2113262" cy="326810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AU" b="1" dirty="0"/>
              <a:t>Illicit Drug Reporting System (IDRS)</a:t>
            </a:r>
          </a:p>
          <a:p>
            <a:pPr algn="ctr"/>
            <a:r>
              <a:rPr lang="en-AU" b="1" dirty="0"/>
              <a:t>Ecstasy and Related Drug Reporting System (EDRS)</a:t>
            </a:r>
          </a:p>
          <a:p>
            <a:pPr algn="ctr"/>
            <a:r>
              <a:rPr lang="en-AU" sz="1400" dirty="0"/>
              <a:t>Annual interviews with people who inject drugs (IDRS) and who use stimulants (EDRS)</a:t>
            </a:r>
          </a:p>
          <a:p>
            <a:pPr algn="ctr"/>
            <a:endParaRPr lang="en-AU" sz="451" b="1" dirty="0"/>
          </a:p>
        </p:txBody>
      </p:sp>
      <p:sp>
        <p:nvSpPr>
          <p:cNvPr id="14" name="Rectangle: Rounded Corners 13">
            <a:extLst>
              <a:ext uri="{FF2B5EF4-FFF2-40B4-BE49-F238E27FC236}">
                <a16:creationId xmlns:a16="http://schemas.microsoft.com/office/drawing/2014/main" id="{AC32AFDF-B9F2-42BC-B722-B608960A999B}"/>
              </a:ext>
            </a:extLst>
          </p:cNvPr>
          <p:cNvSpPr/>
          <p:nvPr/>
        </p:nvSpPr>
        <p:spPr>
          <a:xfrm>
            <a:off x="7143870" y="2319351"/>
            <a:ext cx="1854215" cy="326810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t"/>
          <a:lstStyle/>
          <a:p>
            <a:pPr algn="ctr"/>
            <a:r>
              <a:rPr lang="en-AU" b="1" dirty="0" err="1"/>
              <a:t>Cryptomarket</a:t>
            </a:r>
            <a:r>
              <a:rPr lang="en-AU" b="1" dirty="0"/>
              <a:t> Data</a:t>
            </a:r>
          </a:p>
          <a:p>
            <a:pPr algn="ctr"/>
            <a:r>
              <a:rPr lang="en-AU" sz="1400" dirty="0"/>
              <a:t>Scraping listings on darknet drug markets</a:t>
            </a:r>
          </a:p>
          <a:p>
            <a:pPr algn="ctr"/>
            <a:endParaRPr lang="en-AU" sz="451" b="1" dirty="0"/>
          </a:p>
          <a:p>
            <a:pPr algn="ctr"/>
            <a:endParaRPr lang="en-AU" sz="451" b="1" dirty="0"/>
          </a:p>
        </p:txBody>
      </p:sp>
      <p:sp>
        <p:nvSpPr>
          <p:cNvPr id="15" name="Rectangle: Rounded Corners 14">
            <a:extLst>
              <a:ext uri="{FF2B5EF4-FFF2-40B4-BE49-F238E27FC236}">
                <a16:creationId xmlns:a16="http://schemas.microsoft.com/office/drawing/2014/main" id="{55DE1B1D-6093-4F88-A64E-E36AA23BA4B4}"/>
              </a:ext>
            </a:extLst>
          </p:cNvPr>
          <p:cNvSpPr/>
          <p:nvPr/>
        </p:nvSpPr>
        <p:spPr>
          <a:xfrm>
            <a:off x="3169027" y="6362102"/>
            <a:ext cx="3974843" cy="36196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1920" dirty="0"/>
              <a:t>Analytical reports</a:t>
            </a:r>
          </a:p>
        </p:txBody>
      </p:sp>
      <p:sp>
        <p:nvSpPr>
          <p:cNvPr id="16" name="Rectangle: Rounded Corners 15">
            <a:extLst>
              <a:ext uri="{FF2B5EF4-FFF2-40B4-BE49-F238E27FC236}">
                <a16:creationId xmlns:a16="http://schemas.microsoft.com/office/drawing/2014/main" id="{1230B938-EFD7-43F1-8529-2E301CFE9AD0}"/>
              </a:ext>
            </a:extLst>
          </p:cNvPr>
          <p:cNvSpPr/>
          <p:nvPr/>
        </p:nvSpPr>
        <p:spPr>
          <a:xfrm>
            <a:off x="571408" y="5705502"/>
            <a:ext cx="8426677" cy="53855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1920" dirty="0"/>
              <a:t>Input from researchers, national stakeholders, and jurisdiction stakeholders to inform priority research questions</a:t>
            </a:r>
          </a:p>
        </p:txBody>
      </p:sp>
      <p:sp>
        <p:nvSpPr>
          <p:cNvPr id="20" name="TextBox 19">
            <a:extLst>
              <a:ext uri="{FF2B5EF4-FFF2-40B4-BE49-F238E27FC236}">
                <a16:creationId xmlns:a16="http://schemas.microsoft.com/office/drawing/2014/main" id="{EA7167C2-093F-4215-BAEA-6345F253604E}"/>
              </a:ext>
            </a:extLst>
          </p:cNvPr>
          <p:cNvSpPr txBox="1"/>
          <p:nvPr/>
        </p:nvSpPr>
        <p:spPr>
          <a:xfrm>
            <a:off x="12884" y="638017"/>
            <a:ext cx="546111" cy="739856"/>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vert="vert270" wrap="square" rtlCol="0">
            <a:noAutofit/>
          </a:bodyPr>
          <a:lstStyle/>
          <a:p>
            <a:pPr algn="ctr"/>
            <a:r>
              <a:rPr lang="en-AU" sz="2160" b="1" dirty="0"/>
              <a:t>AIM</a:t>
            </a:r>
          </a:p>
        </p:txBody>
      </p:sp>
      <p:sp>
        <p:nvSpPr>
          <p:cNvPr id="21" name="TextBox 20">
            <a:extLst>
              <a:ext uri="{FF2B5EF4-FFF2-40B4-BE49-F238E27FC236}">
                <a16:creationId xmlns:a16="http://schemas.microsoft.com/office/drawing/2014/main" id="{A5654A85-E69B-4329-B2D5-F23107AE8B39}"/>
              </a:ext>
            </a:extLst>
          </p:cNvPr>
          <p:cNvSpPr txBox="1"/>
          <p:nvPr/>
        </p:nvSpPr>
        <p:spPr>
          <a:xfrm>
            <a:off x="12884" y="1351596"/>
            <a:ext cx="546111" cy="4154807"/>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vert="vert270" wrap="square" rtlCol="0">
            <a:noAutofit/>
          </a:bodyPr>
          <a:lstStyle/>
          <a:p>
            <a:pPr algn="ctr"/>
            <a:r>
              <a:rPr lang="en-AU" sz="2160" b="1" dirty="0"/>
              <a:t>DATA SOURCES</a:t>
            </a:r>
          </a:p>
        </p:txBody>
      </p:sp>
      <p:sp>
        <p:nvSpPr>
          <p:cNvPr id="22" name="TextBox 21">
            <a:extLst>
              <a:ext uri="{FF2B5EF4-FFF2-40B4-BE49-F238E27FC236}">
                <a16:creationId xmlns:a16="http://schemas.microsoft.com/office/drawing/2014/main" id="{15AAD91B-C5F7-4601-A152-7466286D83F3}"/>
              </a:ext>
            </a:extLst>
          </p:cNvPr>
          <p:cNvSpPr txBox="1"/>
          <p:nvPr/>
        </p:nvSpPr>
        <p:spPr>
          <a:xfrm>
            <a:off x="13085" y="5506403"/>
            <a:ext cx="546111" cy="1182351"/>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vert="vert270" wrap="square" rtlCol="0">
            <a:noAutofit/>
          </a:bodyPr>
          <a:lstStyle/>
          <a:p>
            <a:pPr algn="ctr"/>
            <a:r>
              <a:rPr lang="en-AU" sz="1920" b="1" dirty="0"/>
              <a:t>OUTPUT</a:t>
            </a:r>
          </a:p>
        </p:txBody>
      </p:sp>
      <p:pic>
        <p:nvPicPr>
          <p:cNvPr id="17" name="Picture 16" descr="A picture containing object&#10;&#10;Description generated with high confidence">
            <a:extLst>
              <a:ext uri="{FF2B5EF4-FFF2-40B4-BE49-F238E27FC236}">
                <a16:creationId xmlns:a16="http://schemas.microsoft.com/office/drawing/2014/main" id="{BD8E568D-89F4-49D1-B14C-7F7280333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054" y="116326"/>
            <a:ext cx="2885892" cy="365125"/>
          </a:xfrm>
          <a:prstGeom prst="rect">
            <a:avLst/>
          </a:prstGeom>
        </p:spPr>
      </p:pic>
    </p:spTree>
    <p:extLst>
      <p:ext uri="{BB962C8B-B14F-4D97-AF65-F5344CB8AC3E}">
        <p14:creationId xmlns:p14="http://schemas.microsoft.com/office/powerpoint/2010/main" val="3055179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ADC25C-958C-478B-8C2A-C9229B9DDF29}"/>
              </a:ext>
            </a:extLst>
          </p:cNvPr>
          <p:cNvSpPr/>
          <p:nvPr/>
        </p:nvSpPr>
        <p:spPr>
          <a:xfrm>
            <a:off x="571408" y="664296"/>
            <a:ext cx="8426677" cy="624965"/>
          </a:xfrm>
          <a:prstGeom prst="roundRect">
            <a:avLst/>
          </a:prstGeom>
          <a:solidFill>
            <a:schemeClr val="tx1">
              <a:lumMod val="65000"/>
              <a:lumOff val="3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AU" dirty="0"/>
              <a:t>To establish, maintain, and continuously improve monitoring of trends in illicit drug use, harms, and markets across Australia</a:t>
            </a:r>
          </a:p>
        </p:txBody>
      </p:sp>
      <p:sp>
        <p:nvSpPr>
          <p:cNvPr id="7" name="Rectangle: Rounded Corners 6">
            <a:extLst>
              <a:ext uri="{FF2B5EF4-FFF2-40B4-BE49-F238E27FC236}">
                <a16:creationId xmlns:a16="http://schemas.microsoft.com/office/drawing/2014/main" id="{0BED73CD-5569-4FE7-A036-A985CE2D3450}"/>
              </a:ext>
            </a:extLst>
          </p:cNvPr>
          <p:cNvSpPr/>
          <p:nvPr/>
        </p:nvSpPr>
        <p:spPr>
          <a:xfrm>
            <a:off x="571405" y="1377873"/>
            <a:ext cx="2018834" cy="89930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AU" b="1" dirty="0"/>
              <a:t>National Monitoring: Secondary Data</a:t>
            </a:r>
          </a:p>
        </p:txBody>
      </p:sp>
      <p:sp>
        <p:nvSpPr>
          <p:cNvPr id="8" name="Rectangle: Rounded Corners 7">
            <a:extLst>
              <a:ext uri="{FF2B5EF4-FFF2-40B4-BE49-F238E27FC236}">
                <a16:creationId xmlns:a16="http://schemas.microsoft.com/office/drawing/2014/main" id="{24593A4F-E981-4E86-B203-FDA68A45BB60}"/>
              </a:ext>
            </a:extLst>
          </p:cNvPr>
          <p:cNvSpPr/>
          <p:nvPr/>
        </p:nvSpPr>
        <p:spPr>
          <a:xfrm>
            <a:off x="2704364" y="1377873"/>
            <a:ext cx="2113262" cy="899307"/>
          </a:xfrm>
          <a:prstGeom prst="roundRect">
            <a:avLst/>
          </a:prstGeom>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AU" b="1" dirty="0"/>
              <a:t>Jurisdictional Monitoring: Secondary Data</a:t>
            </a:r>
          </a:p>
        </p:txBody>
      </p:sp>
      <p:sp>
        <p:nvSpPr>
          <p:cNvPr id="9" name="Rectangle: Rounded Corners 8">
            <a:extLst>
              <a:ext uri="{FF2B5EF4-FFF2-40B4-BE49-F238E27FC236}">
                <a16:creationId xmlns:a16="http://schemas.microsoft.com/office/drawing/2014/main" id="{157CCFBF-8BB0-416C-8992-6F3AE7A5AECB}"/>
              </a:ext>
            </a:extLst>
          </p:cNvPr>
          <p:cNvSpPr/>
          <p:nvPr/>
        </p:nvSpPr>
        <p:spPr>
          <a:xfrm>
            <a:off x="4918215" y="1388260"/>
            <a:ext cx="2074737" cy="88958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AU" b="1" dirty="0"/>
              <a:t>Sentinel Sample Monitoring</a:t>
            </a:r>
          </a:p>
        </p:txBody>
      </p:sp>
      <p:sp>
        <p:nvSpPr>
          <p:cNvPr id="10" name="Rectangle: Rounded Corners 9">
            <a:extLst>
              <a:ext uri="{FF2B5EF4-FFF2-40B4-BE49-F238E27FC236}">
                <a16:creationId xmlns:a16="http://schemas.microsoft.com/office/drawing/2014/main" id="{FA90D7CA-E7FD-4762-A490-B1EE0CD48DF2}"/>
              </a:ext>
            </a:extLst>
          </p:cNvPr>
          <p:cNvSpPr/>
          <p:nvPr/>
        </p:nvSpPr>
        <p:spPr>
          <a:xfrm>
            <a:off x="7093541" y="1388260"/>
            <a:ext cx="1904545" cy="899307"/>
          </a:xfrm>
          <a:prstGeom prst="roundRect">
            <a:avLst/>
          </a:prstGeom>
          <a:solidFill>
            <a:schemeClr val="tx1">
              <a:lumMod val="65000"/>
              <a:lumOff val="3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AU" b="1" dirty="0"/>
              <a:t>Online Monitoring</a:t>
            </a:r>
          </a:p>
        </p:txBody>
      </p:sp>
      <p:sp>
        <p:nvSpPr>
          <p:cNvPr id="11" name="Rectangle: Rounded Corners 10">
            <a:extLst>
              <a:ext uri="{FF2B5EF4-FFF2-40B4-BE49-F238E27FC236}">
                <a16:creationId xmlns:a16="http://schemas.microsoft.com/office/drawing/2014/main" id="{4B8A5918-C658-4F5B-A0E8-776FA7CF4E7F}"/>
              </a:ext>
            </a:extLst>
          </p:cNvPr>
          <p:cNvSpPr/>
          <p:nvPr/>
        </p:nvSpPr>
        <p:spPr>
          <a:xfrm>
            <a:off x="558997" y="2327811"/>
            <a:ext cx="2018834" cy="325964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AU" b="1" dirty="0"/>
              <a:t>Mortality Data</a:t>
            </a:r>
          </a:p>
          <a:p>
            <a:pPr algn="ctr"/>
            <a:r>
              <a:rPr lang="en-AU" sz="1400" dirty="0"/>
              <a:t>Drug-induced deaths from registry and coronial data</a:t>
            </a:r>
          </a:p>
          <a:p>
            <a:pPr algn="ctr"/>
            <a:endParaRPr lang="en-AU" sz="451" dirty="0"/>
          </a:p>
          <a:p>
            <a:pPr algn="ctr"/>
            <a:r>
              <a:rPr lang="en-AU" b="1" dirty="0"/>
              <a:t>Hospitalisation Data</a:t>
            </a:r>
          </a:p>
          <a:p>
            <a:pPr algn="ctr"/>
            <a:r>
              <a:rPr lang="en-AU" sz="1400" dirty="0"/>
              <a:t>Drug-induced hospitalisations</a:t>
            </a:r>
          </a:p>
          <a:p>
            <a:pPr algn="ctr"/>
            <a:endParaRPr lang="en-AU" sz="451" b="1" dirty="0"/>
          </a:p>
          <a:p>
            <a:pPr algn="ctr"/>
            <a:r>
              <a:rPr lang="en-AU" b="1" dirty="0"/>
              <a:t>Other Sources</a:t>
            </a:r>
          </a:p>
          <a:p>
            <a:pPr algn="ctr"/>
            <a:r>
              <a:rPr lang="en-AU" sz="1400" dirty="0"/>
              <a:t>Household survey, treatment data etc</a:t>
            </a:r>
          </a:p>
        </p:txBody>
      </p:sp>
      <p:sp>
        <p:nvSpPr>
          <p:cNvPr id="12" name="Rectangle: Rounded Corners 11">
            <a:extLst>
              <a:ext uri="{FF2B5EF4-FFF2-40B4-BE49-F238E27FC236}">
                <a16:creationId xmlns:a16="http://schemas.microsoft.com/office/drawing/2014/main" id="{65759874-7E6F-4ABF-AEA6-6D4A8070C669}"/>
              </a:ext>
            </a:extLst>
          </p:cNvPr>
          <p:cNvSpPr/>
          <p:nvPr/>
        </p:nvSpPr>
        <p:spPr>
          <a:xfrm>
            <a:off x="2679375" y="2319352"/>
            <a:ext cx="2113262" cy="3268103"/>
          </a:xfrm>
          <a:prstGeom prst="roundRect">
            <a:avLst/>
          </a:prstGeom>
          <a:solidFill>
            <a:schemeClr val="tx1">
              <a:lumMod val="65000"/>
              <a:lumOff val="35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algn="ctr"/>
            <a:endParaRPr lang="en-AU" sz="1400" dirty="0"/>
          </a:p>
          <a:p>
            <a:pPr algn="ctr"/>
            <a:r>
              <a:rPr lang="en-AU" sz="1400" dirty="0"/>
              <a:t>Various sources assessing drug use and harms at the population-level (e.g., emergency department presentations) and subpopulation level (e.g., needle-syringe program visits)</a:t>
            </a:r>
            <a:endParaRPr lang="en-AU" sz="1400" b="1" u="sng" dirty="0"/>
          </a:p>
        </p:txBody>
      </p:sp>
      <p:sp>
        <p:nvSpPr>
          <p:cNvPr id="13" name="Rectangle: Rounded Corners 12">
            <a:extLst>
              <a:ext uri="{FF2B5EF4-FFF2-40B4-BE49-F238E27FC236}">
                <a16:creationId xmlns:a16="http://schemas.microsoft.com/office/drawing/2014/main" id="{62E5A89D-E9E5-47F4-9275-DE48FECEB72E}"/>
              </a:ext>
            </a:extLst>
          </p:cNvPr>
          <p:cNvSpPr/>
          <p:nvPr/>
        </p:nvSpPr>
        <p:spPr>
          <a:xfrm>
            <a:off x="4879690" y="2319352"/>
            <a:ext cx="2113262" cy="3268103"/>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AU" b="1" dirty="0"/>
              <a:t>Illicit Drug Reporting System (IDRS)</a:t>
            </a:r>
          </a:p>
          <a:p>
            <a:pPr algn="ctr"/>
            <a:r>
              <a:rPr lang="en-AU" b="1" dirty="0"/>
              <a:t>Ecstasy and Related Drug Reporting System (EDRS)</a:t>
            </a:r>
          </a:p>
          <a:p>
            <a:pPr algn="ctr"/>
            <a:r>
              <a:rPr lang="en-AU" sz="1400" b="1" dirty="0"/>
              <a:t>Annual interviews with people who inject drugs (IDRS) </a:t>
            </a:r>
            <a:r>
              <a:rPr lang="en-AU" sz="1400" dirty="0"/>
              <a:t>and who use stimulants (EDRS)</a:t>
            </a:r>
          </a:p>
          <a:p>
            <a:pPr algn="ctr"/>
            <a:endParaRPr lang="en-AU" sz="451" b="1" dirty="0"/>
          </a:p>
        </p:txBody>
      </p:sp>
      <p:sp>
        <p:nvSpPr>
          <p:cNvPr id="14" name="Rectangle: Rounded Corners 13">
            <a:extLst>
              <a:ext uri="{FF2B5EF4-FFF2-40B4-BE49-F238E27FC236}">
                <a16:creationId xmlns:a16="http://schemas.microsoft.com/office/drawing/2014/main" id="{AC32AFDF-B9F2-42BC-B722-B608960A999B}"/>
              </a:ext>
            </a:extLst>
          </p:cNvPr>
          <p:cNvSpPr/>
          <p:nvPr/>
        </p:nvSpPr>
        <p:spPr>
          <a:xfrm>
            <a:off x="7143870" y="2319351"/>
            <a:ext cx="1854215" cy="3268103"/>
          </a:xfrm>
          <a:prstGeom prst="roundRect">
            <a:avLst/>
          </a:prstGeom>
          <a:solidFill>
            <a:schemeClr val="tx1">
              <a:lumMod val="65000"/>
              <a:lumOff val="35000"/>
            </a:schemeClr>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n-AU" b="1" dirty="0" err="1"/>
              <a:t>Cryptomarket</a:t>
            </a:r>
            <a:r>
              <a:rPr lang="en-AU" b="1" dirty="0"/>
              <a:t> Data</a:t>
            </a:r>
          </a:p>
          <a:p>
            <a:pPr algn="ctr"/>
            <a:r>
              <a:rPr lang="en-AU" sz="1400" dirty="0"/>
              <a:t>Scraping listings on darknet drug markets</a:t>
            </a:r>
          </a:p>
          <a:p>
            <a:pPr algn="ctr"/>
            <a:endParaRPr lang="en-AU" sz="451" b="1" dirty="0"/>
          </a:p>
          <a:p>
            <a:pPr algn="ctr"/>
            <a:endParaRPr lang="en-AU" sz="451" b="1" dirty="0"/>
          </a:p>
        </p:txBody>
      </p:sp>
      <p:sp>
        <p:nvSpPr>
          <p:cNvPr id="15" name="Rectangle: Rounded Corners 14">
            <a:extLst>
              <a:ext uri="{FF2B5EF4-FFF2-40B4-BE49-F238E27FC236}">
                <a16:creationId xmlns:a16="http://schemas.microsoft.com/office/drawing/2014/main" id="{55DE1B1D-6093-4F88-A64E-E36AA23BA4B4}"/>
              </a:ext>
            </a:extLst>
          </p:cNvPr>
          <p:cNvSpPr/>
          <p:nvPr/>
        </p:nvSpPr>
        <p:spPr>
          <a:xfrm>
            <a:off x="3169027" y="6362102"/>
            <a:ext cx="3974843" cy="361963"/>
          </a:xfrm>
          <a:prstGeom prst="roundRect">
            <a:avLst/>
          </a:prstGeom>
          <a:solidFill>
            <a:schemeClr val="tx1">
              <a:lumMod val="65000"/>
              <a:lumOff val="3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1920" dirty="0"/>
              <a:t>Analytical reports</a:t>
            </a:r>
          </a:p>
        </p:txBody>
      </p:sp>
      <p:sp>
        <p:nvSpPr>
          <p:cNvPr id="16" name="Rectangle: Rounded Corners 15">
            <a:extLst>
              <a:ext uri="{FF2B5EF4-FFF2-40B4-BE49-F238E27FC236}">
                <a16:creationId xmlns:a16="http://schemas.microsoft.com/office/drawing/2014/main" id="{1230B938-EFD7-43F1-8529-2E301CFE9AD0}"/>
              </a:ext>
            </a:extLst>
          </p:cNvPr>
          <p:cNvSpPr/>
          <p:nvPr/>
        </p:nvSpPr>
        <p:spPr>
          <a:xfrm>
            <a:off x="571408" y="5705502"/>
            <a:ext cx="8426677" cy="538553"/>
          </a:xfrm>
          <a:prstGeom prst="roundRect">
            <a:avLst/>
          </a:prstGeom>
          <a:solidFill>
            <a:schemeClr val="tx1">
              <a:lumMod val="65000"/>
              <a:lumOff val="3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AU" sz="1920" dirty="0"/>
              <a:t>Input from researchers, national stakeholders, and jurisdiction stakeholders to inform priority research questions</a:t>
            </a:r>
          </a:p>
        </p:txBody>
      </p:sp>
      <p:sp>
        <p:nvSpPr>
          <p:cNvPr id="20" name="TextBox 19">
            <a:extLst>
              <a:ext uri="{FF2B5EF4-FFF2-40B4-BE49-F238E27FC236}">
                <a16:creationId xmlns:a16="http://schemas.microsoft.com/office/drawing/2014/main" id="{EA7167C2-093F-4215-BAEA-6345F253604E}"/>
              </a:ext>
            </a:extLst>
          </p:cNvPr>
          <p:cNvSpPr txBox="1"/>
          <p:nvPr/>
        </p:nvSpPr>
        <p:spPr>
          <a:xfrm>
            <a:off x="12884" y="638017"/>
            <a:ext cx="546111" cy="739856"/>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vert="vert270" wrap="square" rtlCol="0">
            <a:noAutofit/>
          </a:bodyPr>
          <a:lstStyle/>
          <a:p>
            <a:pPr algn="ctr"/>
            <a:r>
              <a:rPr lang="en-AU" sz="2160" b="1" dirty="0"/>
              <a:t>AIM</a:t>
            </a:r>
          </a:p>
        </p:txBody>
      </p:sp>
      <p:sp>
        <p:nvSpPr>
          <p:cNvPr id="21" name="TextBox 20">
            <a:extLst>
              <a:ext uri="{FF2B5EF4-FFF2-40B4-BE49-F238E27FC236}">
                <a16:creationId xmlns:a16="http://schemas.microsoft.com/office/drawing/2014/main" id="{A5654A85-E69B-4329-B2D5-F23107AE8B39}"/>
              </a:ext>
            </a:extLst>
          </p:cNvPr>
          <p:cNvSpPr txBox="1"/>
          <p:nvPr/>
        </p:nvSpPr>
        <p:spPr>
          <a:xfrm>
            <a:off x="12884" y="1351596"/>
            <a:ext cx="546111" cy="4154807"/>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vert="vert270" wrap="square" rtlCol="0">
            <a:noAutofit/>
          </a:bodyPr>
          <a:lstStyle/>
          <a:p>
            <a:pPr algn="ctr"/>
            <a:r>
              <a:rPr lang="en-AU" sz="2160" b="1" dirty="0"/>
              <a:t>DATA SOURCES</a:t>
            </a:r>
          </a:p>
        </p:txBody>
      </p:sp>
      <p:sp>
        <p:nvSpPr>
          <p:cNvPr id="22" name="TextBox 21">
            <a:extLst>
              <a:ext uri="{FF2B5EF4-FFF2-40B4-BE49-F238E27FC236}">
                <a16:creationId xmlns:a16="http://schemas.microsoft.com/office/drawing/2014/main" id="{15AAD91B-C5F7-4601-A152-7466286D83F3}"/>
              </a:ext>
            </a:extLst>
          </p:cNvPr>
          <p:cNvSpPr txBox="1"/>
          <p:nvPr/>
        </p:nvSpPr>
        <p:spPr>
          <a:xfrm>
            <a:off x="13085" y="5506403"/>
            <a:ext cx="546111" cy="1182351"/>
          </a:xfrm>
          <a:prstGeom prst="rect">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vert="vert270" wrap="square" rtlCol="0">
            <a:noAutofit/>
          </a:bodyPr>
          <a:lstStyle/>
          <a:p>
            <a:pPr algn="ctr"/>
            <a:r>
              <a:rPr lang="en-AU" sz="1920" b="1" dirty="0"/>
              <a:t>OUTPUT</a:t>
            </a:r>
          </a:p>
        </p:txBody>
      </p:sp>
      <p:sp>
        <p:nvSpPr>
          <p:cNvPr id="17" name="Rectangle: Rounded Corners 16">
            <a:extLst>
              <a:ext uri="{FF2B5EF4-FFF2-40B4-BE49-F238E27FC236}">
                <a16:creationId xmlns:a16="http://schemas.microsoft.com/office/drawing/2014/main" id="{EAB25454-3E35-4B43-8A2B-CF19D251D740}"/>
              </a:ext>
            </a:extLst>
          </p:cNvPr>
          <p:cNvSpPr/>
          <p:nvPr/>
        </p:nvSpPr>
        <p:spPr>
          <a:xfrm>
            <a:off x="79399" y="515051"/>
            <a:ext cx="8985202" cy="6028032"/>
          </a:xfrm>
          <a:prstGeom prst="roundRect">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3200" b="1" dirty="0"/>
              <a:t>Caveats</a:t>
            </a:r>
          </a:p>
          <a:p>
            <a:pPr algn="ctr"/>
            <a:endParaRPr lang="en-AU" sz="2000" b="1" dirty="0"/>
          </a:p>
          <a:p>
            <a:pPr marL="285730" indent="-285730" algn="ctr">
              <a:buFont typeface="Arial" panose="020B0604020202020204" pitchFamily="34" charset="0"/>
              <a:buChar char="•"/>
            </a:pPr>
            <a:r>
              <a:rPr lang="en-AU" sz="2200" dirty="0"/>
              <a:t>ABS undertakes a revision process over a 3-year period; estimates for 2016, 2017, and 2018 are preliminary. </a:t>
            </a:r>
          </a:p>
          <a:p>
            <a:pPr algn="ctr"/>
            <a:r>
              <a:rPr lang="en-AU" sz="2200" dirty="0"/>
              <a:t> </a:t>
            </a:r>
          </a:p>
          <a:p>
            <a:pPr marL="285730" indent="-285730" algn="ctr">
              <a:buFont typeface="Arial" panose="020B0604020202020204" pitchFamily="34" charset="0"/>
              <a:buChar char="•"/>
            </a:pPr>
            <a:r>
              <a:rPr lang="en-AU" sz="2200" dirty="0"/>
              <a:t>The codes applied to identify cause of death have limited specificity for drugs. Number of deaths may differ between organisations reporting on deaths due to codes used.</a:t>
            </a:r>
          </a:p>
          <a:p>
            <a:pPr marL="285730" indent="-285730" algn="ctr">
              <a:buFont typeface="Arial" panose="020B0604020202020204" pitchFamily="34" charset="0"/>
              <a:buChar char="•"/>
            </a:pPr>
            <a:endParaRPr lang="en-AU" sz="2200" dirty="0"/>
          </a:p>
          <a:p>
            <a:pPr marL="285730" indent="-285730" algn="ctr">
              <a:buFont typeface="Arial" panose="020B0604020202020204" pitchFamily="34" charset="0"/>
              <a:buChar char="•"/>
            </a:pPr>
            <a:r>
              <a:rPr lang="en-AU" sz="2200" dirty="0"/>
              <a:t>Small numbers are randomised to protect confidentiality.</a:t>
            </a:r>
          </a:p>
          <a:p>
            <a:pPr marL="285730" indent="-285730" algn="ctr">
              <a:buFont typeface="Arial" panose="020B0604020202020204" pitchFamily="34" charset="0"/>
              <a:buChar char="•"/>
            </a:pPr>
            <a:endParaRPr lang="en-AU" sz="2200" dirty="0"/>
          </a:p>
          <a:p>
            <a:pPr marL="285730" indent="-285730" algn="ctr">
              <a:buFont typeface="Arial" panose="020B0604020202020204" pitchFamily="34" charset="0"/>
              <a:buChar char="•"/>
            </a:pPr>
            <a:r>
              <a:rPr lang="en-AU" sz="2200" dirty="0"/>
              <a:t>Does not include deaths caused by alcohol or tobacco. </a:t>
            </a:r>
          </a:p>
        </p:txBody>
      </p:sp>
      <p:pic>
        <p:nvPicPr>
          <p:cNvPr id="18" name="Picture 17" descr="A picture containing object&#10;&#10;Description generated with high confidence">
            <a:extLst>
              <a:ext uri="{FF2B5EF4-FFF2-40B4-BE49-F238E27FC236}">
                <a16:creationId xmlns:a16="http://schemas.microsoft.com/office/drawing/2014/main" id="{6A5925DF-29D3-42FE-BC4D-67346B6C7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9054" y="116326"/>
            <a:ext cx="2885892" cy="365125"/>
          </a:xfrm>
          <a:prstGeom prst="rect">
            <a:avLst/>
          </a:prstGeom>
        </p:spPr>
      </p:pic>
    </p:spTree>
    <p:extLst>
      <p:ext uri="{BB962C8B-B14F-4D97-AF65-F5344CB8AC3E}">
        <p14:creationId xmlns:p14="http://schemas.microsoft.com/office/powerpoint/2010/main" val="16475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5554CD-D9F4-451E-AF2E-52C7FCE14C80}"/>
              </a:ext>
            </a:extLst>
          </p:cNvPr>
          <p:cNvSpPr>
            <a:spLocks noGrp="1"/>
          </p:cNvSpPr>
          <p:nvPr>
            <p:ph type="title"/>
          </p:nvPr>
        </p:nvSpPr>
        <p:spPr>
          <a:xfrm>
            <a:off x="628650" y="365126"/>
            <a:ext cx="7886700" cy="874952"/>
          </a:xfrm>
        </p:spPr>
        <p:txBody>
          <a:bodyPr>
            <a:normAutofit fontScale="90000"/>
          </a:bodyPr>
          <a:lstStyle/>
          <a:p>
            <a:r>
              <a:rPr lang="en-AU" dirty="0"/>
              <a:t>Drug-induced deaths in Australia, all ages, 1997-2018</a:t>
            </a:r>
          </a:p>
        </p:txBody>
      </p:sp>
      <p:pic>
        <p:nvPicPr>
          <p:cNvPr id="5" name="Picture 4">
            <a:extLst>
              <a:ext uri="{FF2B5EF4-FFF2-40B4-BE49-F238E27FC236}">
                <a16:creationId xmlns:a16="http://schemas.microsoft.com/office/drawing/2014/main" id="{DF8F4993-1A13-499E-8750-A2DEACF33BDE}"/>
              </a:ext>
            </a:extLst>
          </p:cNvPr>
          <p:cNvPicPr>
            <a:picLocks noChangeAspect="1"/>
          </p:cNvPicPr>
          <p:nvPr/>
        </p:nvPicPr>
        <p:blipFill rotWithShape="1">
          <a:blip r:embed="rId3"/>
          <a:srcRect r="17385"/>
          <a:stretch/>
        </p:blipFill>
        <p:spPr>
          <a:xfrm>
            <a:off x="0" y="1363229"/>
            <a:ext cx="7489370" cy="4968964"/>
          </a:xfrm>
          <a:prstGeom prst="rect">
            <a:avLst/>
          </a:prstGeom>
        </p:spPr>
      </p:pic>
      <p:pic>
        <p:nvPicPr>
          <p:cNvPr id="7" name="Picture 6">
            <a:extLst>
              <a:ext uri="{FF2B5EF4-FFF2-40B4-BE49-F238E27FC236}">
                <a16:creationId xmlns:a16="http://schemas.microsoft.com/office/drawing/2014/main" id="{BBDB2C3A-FD69-40F6-8457-58E5A85550F3}"/>
              </a:ext>
            </a:extLst>
          </p:cNvPr>
          <p:cNvPicPr>
            <a:picLocks noChangeAspect="1"/>
          </p:cNvPicPr>
          <p:nvPr/>
        </p:nvPicPr>
        <p:blipFill rotWithShape="1">
          <a:blip r:embed="rId3"/>
          <a:srcRect l="83220" t="30549" r="270" b="40568"/>
          <a:stretch/>
        </p:blipFill>
        <p:spPr>
          <a:xfrm>
            <a:off x="7300346" y="4811484"/>
            <a:ext cx="1487147" cy="1426030"/>
          </a:xfrm>
          <a:prstGeom prst="rect">
            <a:avLst/>
          </a:prstGeom>
        </p:spPr>
      </p:pic>
      <p:sp>
        <p:nvSpPr>
          <p:cNvPr id="6" name="Rectangle: Rounded Corners 5">
            <a:extLst>
              <a:ext uri="{FF2B5EF4-FFF2-40B4-BE49-F238E27FC236}">
                <a16:creationId xmlns:a16="http://schemas.microsoft.com/office/drawing/2014/main" id="{F5D56FC9-0D81-458F-9810-74C3C6C166F9}"/>
              </a:ext>
            </a:extLst>
          </p:cNvPr>
          <p:cNvSpPr/>
          <p:nvPr/>
        </p:nvSpPr>
        <p:spPr>
          <a:xfrm>
            <a:off x="7574628" y="1363229"/>
            <a:ext cx="1487147" cy="3251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Preliminary estimate of </a:t>
            </a:r>
            <a:r>
              <a:rPr lang="en-AU" sz="2400" b="1" dirty="0"/>
              <a:t>1,740</a:t>
            </a:r>
            <a:r>
              <a:rPr lang="en-AU" dirty="0"/>
              <a:t> drug-induced deaths in 2018 </a:t>
            </a:r>
          </a:p>
          <a:p>
            <a:pPr algn="ctr"/>
            <a:r>
              <a:rPr lang="en-AU" dirty="0"/>
              <a:t>(</a:t>
            </a:r>
            <a:r>
              <a:rPr lang="en-AU" sz="2400" b="1" dirty="0"/>
              <a:t>1,210</a:t>
            </a:r>
            <a:r>
              <a:rPr lang="en-AU" dirty="0"/>
              <a:t> deemed accidental)</a:t>
            </a:r>
          </a:p>
        </p:txBody>
      </p:sp>
      <p:cxnSp>
        <p:nvCxnSpPr>
          <p:cNvPr id="4" name="Straight Connector 3">
            <a:extLst>
              <a:ext uri="{FF2B5EF4-FFF2-40B4-BE49-F238E27FC236}">
                <a16:creationId xmlns:a16="http://schemas.microsoft.com/office/drawing/2014/main" id="{9AB19091-E964-4948-A971-0DA1E49B3D29}"/>
              </a:ext>
            </a:extLst>
          </p:cNvPr>
          <p:cNvCxnSpPr>
            <a:cxnSpLocks/>
          </p:cNvCxnSpPr>
          <p:nvPr/>
        </p:nvCxnSpPr>
        <p:spPr>
          <a:xfrm flipV="1">
            <a:off x="3824514" y="1661887"/>
            <a:ext cx="0" cy="1132113"/>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AD95718-5567-4AAA-96FF-32C88448F0D1}"/>
              </a:ext>
            </a:extLst>
          </p:cNvPr>
          <p:cNvCxnSpPr>
            <a:cxnSpLocks/>
          </p:cNvCxnSpPr>
          <p:nvPr/>
        </p:nvCxnSpPr>
        <p:spPr>
          <a:xfrm flipV="1">
            <a:off x="6371771" y="1661886"/>
            <a:ext cx="0" cy="268514"/>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8456194-5CD2-455D-B09B-950BF3E9A1FA}"/>
              </a:ext>
            </a:extLst>
          </p:cNvPr>
          <p:cNvCxnSpPr>
            <a:cxnSpLocks/>
          </p:cNvCxnSpPr>
          <p:nvPr/>
        </p:nvCxnSpPr>
        <p:spPr>
          <a:xfrm>
            <a:off x="3824514" y="1661886"/>
            <a:ext cx="2547257" cy="1"/>
          </a:xfrm>
          <a:prstGeom prst="line">
            <a:avLst/>
          </a:prstGeom>
          <a:ln w="3810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124B602-6337-40F8-9FAD-8DA3E8250E24}"/>
              </a:ext>
            </a:extLst>
          </p:cNvPr>
          <p:cNvSpPr txBox="1"/>
          <p:nvPr/>
        </p:nvSpPr>
        <p:spPr>
          <a:xfrm>
            <a:off x="3763709" y="1627778"/>
            <a:ext cx="1490454" cy="1200329"/>
          </a:xfrm>
          <a:prstGeom prst="rect">
            <a:avLst/>
          </a:prstGeom>
          <a:noFill/>
        </p:spPr>
        <p:txBody>
          <a:bodyPr wrap="square" rtlCol="0">
            <a:spAutoFit/>
          </a:bodyPr>
          <a:lstStyle/>
          <a:p>
            <a:pPr algn="ctr"/>
            <a:r>
              <a:rPr lang="en-AU" b="1" dirty="0"/>
              <a:t>35.7% increase in number of deaths</a:t>
            </a:r>
          </a:p>
        </p:txBody>
      </p:sp>
    </p:spTree>
    <p:extLst>
      <p:ext uri="{BB962C8B-B14F-4D97-AF65-F5344CB8AC3E}">
        <p14:creationId xmlns:p14="http://schemas.microsoft.com/office/powerpoint/2010/main" val="334711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E38DA7-12F9-486A-B605-74A428A0A452}"/>
              </a:ext>
            </a:extLst>
          </p:cNvPr>
          <p:cNvPicPr>
            <a:picLocks noChangeAspect="1"/>
          </p:cNvPicPr>
          <p:nvPr/>
        </p:nvPicPr>
        <p:blipFill>
          <a:blip r:embed="rId3"/>
          <a:stretch>
            <a:fillRect/>
          </a:stretch>
        </p:blipFill>
        <p:spPr>
          <a:xfrm>
            <a:off x="-130629" y="1240078"/>
            <a:ext cx="8004629" cy="5553151"/>
          </a:xfrm>
          <a:prstGeom prst="rect">
            <a:avLst/>
          </a:prstGeom>
        </p:spPr>
      </p:pic>
      <p:sp>
        <p:nvSpPr>
          <p:cNvPr id="3" name="Title 2">
            <a:extLst>
              <a:ext uri="{FF2B5EF4-FFF2-40B4-BE49-F238E27FC236}">
                <a16:creationId xmlns:a16="http://schemas.microsoft.com/office/drawing/2014/main" id="{1C5554CD-D9F4-451E-AF2E-52C7FCE14C80}"/>
              </a:ext>
            </a:extLst>
          </p:cNvPr>
          <p:cNvSpPr>
            <a:spLocks noGrp="1"/>
          </p:cNvSpPr>
          <p:nvPr>
            <p:ph type="title"/>
          </p:nvPr>
        </p:nvSpPr>
        <p:spPr>
          <a:xfrm>
            <a:off x="628650" y="365126"/>
            <a:ext cx="7886700" cy="874952"/>
          </a:xfrm>
        </p:spPr>
        <p:txBody>
          <a:bodyPr>
            <a:normAutofit fontScale="90000"/>
          </a:bodyPr>
          <a:lstStyle/>
          <a:p>
            <a:r>
              <a:rPr lang="en-AU" sz="3200" dirty="0"/>
              <a:t>Accidental drug-induced deaths in Australia, all-ages, 1997-2018</a:t>
            </a:r>
            <a:endParaRPr lang="en-AU" dirty="0"/>
          </a:p>
        </p:txBody>
      </p:sp>
      <p:graphicFrame>
        <p:nvGraphicFramePr>
          <p:cNvPr id="6" name="Table 9">
            <a:extLst>
              <a:ext uri="{FF2B5EF4-FFF2-40B4-BE49-F238E27FC236}">
                <a16:creationId xmlns:a16="http://schemas.microsoft.com/office/drawing/2014/main" id="{6E375BBA-B414-4EEB-8CCF-C08BA8837026}"/>
              </a:ext>
            </a:extLst>
          </p:cNvPr>
          <p:cNvGraphicFramePr>
            <a:graphicFrameLocks noGrp="1"/>
          </p:cNvGraphicFramePr>
          <p:nvPr>
            <p:extLst>
              <p:ext uri="{D42A27DB-BD31-4B8C-83A1-F6EECF244321}">
                <p14:modId xmlns:p14="http://schemas.microsoft.com/office/powerpoint/2010/main" val="1978004637"/>
              </p:ext>
            </p:extLst>
          </p:nvPr>
        </p:nvGraphicFramePr>
        <p:xfrm>
          <a:off x="5530701" y="1795953"/>
          <a:ext cx="3482671" cy="4997276"/>
        </p:xfrm>
        <a:graphic>
          <a:graphicData uri="http://schemas.openxmlformats.org/drawingml/2006/table">
            <a:tbl>
              <a:tblPr firstRow="1" bandRow="1">
                <a:tableStyleId>{5C22544A-7EE6-4342-B048-85BDC9FD1C3A}</a:tableStyleId>
              </a:tblPr>
              <a:tblGrid>
                <a:gridCol w="1641326">
                  <a:extLst>
                    <a:ext uri="{9D8B030D-6E8A-4147-A177-3AD203B41FA5}">
                      <a16:colId xmlns:a16="http://schemas.microsoft.com/office/drawing/2014/main" val="1814648672"/>
                    </a:ext>
                  </a:extLst>
                </a:gridCol>
                <a:gridCol w="805956">
                  <a:extLst>
                    <a:ext uri="{9D8B030D-6E8A-4147-A177-3AD203B41FA5}">
                      <a16:colId xmlns:a16="http://schemas.microsoft.com/office/drawing/2014/main" val="1640893184"/>
                    </a:ext>
                  </a:extLst>
                </a:gridCol>
                <a:gridCol w="1035389">
                  <a:extLst>
                    <a:ext uri="{9D8B030D-6E8A-4147-A177-3AD203B41FA5}">
                      <a16:colId xmlns:a16="http://schemas.microsoft.com/office/drawing/2014/main" val="3009065485"/>
                    </a:ext>
                  </a:extLst>
                </a:gridCol>
              </a:tblGrid>
              <a:tr h="832800">
                <a:tc>
                  <a:txBody>
                    <a:bodyPr/>
                    <a:lstStyle/>
                    <a:p>
                      <a:r>
                        <a:rPr lang="en-AU" sz="1600" dirty="0"/>
                        <a:t>Drugs involved in deaths, 2018</a:t>
                      </a:r>
                    </a:p>
                  </a:txBody>
                  <a:tcPr anchor="b"/>
                </a:tc>
                <a:tc>
                  <a:txBody>
                    <a:bodyPr/>
                    <a:lstStyle/>
                    <a:p>
                      <a:r>
                        <a:rPr lang="en-AU" sz="1600" dirty="0"/>
                        <a:t>Cases</a:t>
                      </a:r>
                    </a:p>
                  </a:txBody>
                  <a:tcPr anchor="b"/>
                </a:tc>
                <a:tc>
                  <a:txBody>
                    <a:bodyPr/>
                    <a:lstStyle/>
                    <a:p>
                      <a:r>
                        <a:rPr lang="en-AU" sz="1600" dirty="0"/>
                        <a:t>Per 100,000 people</a:t>
                      </a:r>
                    </a:p>
                  </a:txBody>
                  <a:tcPr anchor="b"/>
                </a:tc>
                <a:extLst>
                  <a:ext uri="{0D108BD9-81ED-4DB2-BD59-A6C34878D82A}">
                    <a16:rowId xmlns:a16="http://schemas.microsoft.com/office/drawing/2014/main" val="4251674194"/>
                  </a:ext>
                </a:extLst>
              </a:tr>
              <a:tr h="409598">
                <a:tc>
                  <a:txBody>
                    <a:bodyPr/>
                    <a:lstStyle/>
                    <a:p>
                      <a:r>
                        <a:rPr lang="en-AU" sz="1600" dirty="0"/>
                        <a:t>Opioids</a:t>
                      </a:r>
                    </a:p>
                  </a:txBody>
                  <a:tcPr/>
                </a:tc>
                <a:tc>
                  <a:txBody>
                    <a:bodyPr/>
                    <a:lstStyle/>
                    <a:p>
                      <a:pPr algn="ctr"/>
                      <a:r>
                        <a:rPr lang="en-AU" sz="1600" dirty="0"/>
                        <a:t>904</a:t>
                      </a:r>
                    </a:p>
                  </a:txBody>
                  <a:tcPr anchor="ctr"/>
                </a:tc>
                <a:tc>
                  <a:txBody>
                    <a:bodyPr/>
                    <a:lstStyle/>
                    <a:p>
                      <a:pPr algn="ctr"/>
                      <a:r>
                        <a:rPr lang="en-AU" sz="1600" dirty="0"/>
                        <a:t>3.62</a:t>
                      </a:r>
                    </a:p>
                  </a:txBody>
                  <a:tcPr anchor="ctr"/>
                </a:tc>
                <a:extLst>
                  <a:ext uri="{0D108BD9-81ED-4DB2-BD59-A6C34878D82A}">
                    <a16:rowId xmlns:a16="http://schemas.microsoft.com/office/drawing/2014/main" val="4145714321"/>
                  </a:ext>
                </a:extLst>
              </a:tr>
              <a:tr h="409598">
                <a:tc>
                  <a:txBody>
                    <a:bodyPr/>
                    <a:lstStyle/>
                    <a:p>
                      <a:r>
                        <a:rPr lang="en-AU" sz="1600" dirty="0"/>
                        <a:t>Antiepileptic, sedative-</a:t>
                      </a:r>
                      <a:r>
                        <a:rPr lang="en-AU" sz="1600" dirty="0" err="1"/>
                        <a:t>hynpnotic</a:t>
                      </a:r>
                      <a:endParaRPr lang="en-AU" sz="1600" dirty="0"/>
                    </a:p>
                  </a:txBody>
                  <a:tcPr/>
                </a:tc>
                <a:tc>
                  <a:txBody>
                    <a:bodyPr/>
                    <a:lstStyle/>
                    <a:p>
                      <a:pPr algn="ctr"/>
                      <a:r>
                        <a:rPr lang="en-AU" sz="1600" dirty="0"/>
                        <a:t>698</a:t>
                      </a:r>
                    </a:p>
                  </a:txBody>
                  <a:tcPr anchor="ctr"/>
                </a:tc>
                <a:tc>
                  <a:txBody>
                    <a:bodyPr/>
                    <a:lstStyle/>
                    <a:p>
                      <a:pPr algn="ctr"/>
                      <a:r>
                        <a:rPr lang="en-AU" sz="1600" dirty="0"/>
                        <a:t>2.79</a:t>
                      </a:r>
                    </a:p>
                  </a:txBody>
                  <a:tcPr anchor="ctr"/>
                </a:tc>
                <a:extLst>
                  <a:ext uri="{0D108BD9-81ED-4DB2-BD59-A6C34878D82A}">
                    <a16:rowId xmlns:a16="http://schemas.microsoft.com/office/drawing/2014/main" val="2879369025"/>
                  </a:ext>
                </a:extLst>
              </a:tr>
              <a:tr h="409598">
                <a:tc>
                  <a:txBody>
                    <a:bodyPr/>
                    <a:lstStyle/>
                    <a:p>
                      <a:r>
                        <a:rPr lang="en-AU" sz="1600" dirty="0" err="1"/>
                        <a:t>Antidepress</a:t>
                      </a:r>
                      <a:r>
                        <a:rPr lang="en-AU" sz="1600" dirty="0"/>
                        <a:t>.</a:t>
                      </a:r>
                    </a:p>
                  </a:txBody>
                  <a:tcPr/>
                </a:tc>
                <a:tc>
                  <a:txBody>
                    <a:bodyPr/>
                    <a:lstStyle/>
                    <a:p>
                      <a:pPr algn="ctr"/>
                      <a:r>
                        <a:rPr lang="en-AU" sz="1600" dirty="0"/>
                        <a:t>373</a:t>
                      </a:r>
                    </a:p>
                  </a:txBody>
                  <a:tcPr anchor="ctr"/>
                </a:tc>
                <a:tc>
                  <a:txBody>
                    <a:bodyPr/>
                    <a:lstStyle/>
                    <a:p>
                      <a:pPr algn="ctr"/>
                      <a:r>
                        <a:rPr lang="en-AU" sz="1600" dirty="0"/>
                        <a:t>1.49</a:t>
                      </a:r>
                    </a:p>
                  </a:txBody>
                  <a:tcPr anchor="ctr"/>
                </a:tc>
                <a:extLst>
                  <a:ext uri="{0D108BD9-81ED-4DB2-BD59-A6C34878D82A}">
                    <a16:rowId xmlns:a16="http://schemas.microsoft.com/office/drawing/2014/main" val="486657564"/>
                  </a:ext>
                </a:extLst>
              </a:tr>
              <a:tr h="339289">
                <a:tc>
                  <a:txBody>
                    <a:bodyPr/>
                    <a:lstStyle/>
                    <a:p>
                      <a:r>
                        <a:rPr lang="en-AU" sz="1600" dirty="0"/>
                        <a:t>Amphetamines</a:t>
                      </a:r>
                    </a:p>
                  </a:txBody>
                  <a:tcPr/>
                </a:tc>
                <a:tc>
                  <a:txBody>
                    <a:bodyPr/>
                    <a:lstStyle/>
                    <a:p>
                      <a:pPr algn="ctr"/>
                      <a:r>
                        <a:rPr lang="en-AU" sz="1600" dirty="0"/>
                        <a:t>365</a:t>
                      </a:r>
                    </a:p>
                  </a:txBody>
                  <a:tcPr anchor="ctr"/>
                </a:tc>
                <a:tc>
                  <a:txBody>
                    <a:bodyPr/>
                    <a:lstStyle/>
                    <a:p>
                      <a:pPr algn="ctr"/>
                      <a:r>
                        <a:rPr lang="en-AU" sz="1600" dirty="0"/>
                        <a:t>1.46</a:t>
                      </a:r>
                    </a:p>
                  </a:txBody>
                  <a:tcPr anchor="ctr"/>
                </a:tc>
                <a:extLst>
                  <a:ext uri="{0D108BD9-81ED-4DB2-BD59-A6C34878D82A}">
                    <a16:rowId xmlns:a16="http://schemas.microsoft.com/office/drawing/2014/main" val="1750778320"/>
                  </a:ext>
                </a:extLst>
              </a:tr>
              <a:tr h="586044">
                <a:tc>
                  <a:txBody>
                    <a:bodyPr/>
                    <a:lstStyle/>
                    <a:p>
                      <a:r>
                        <a:rPr lang="en-AU" sz="1600" dirty="0"/>
                        <a:t>Antipsychotics/</a:t>
                      </a:r>
                    </a:p>
                    <a:p>
                      <a:r>
                        <a:rPr lang="en-AU" sz="1600" dirty="0"/>
                        <a:t>neuroleptics</a:t>
                      </a:r>
                    </a:p>
                  </a:txBody>
                  <a:tcPr/>
                </a:tc>
                <a:tc>
                  <a:txBody>
                    <a:bodyPr/>
                    <a:lstStyle/>
                    <a:p>
                      <a:pPr algn="ctr"/>
                      <a:r>
                        <a:rPr lang="en-AU" sz="1600" dirty="0"/>
                        <a:t>261</a:t>
                      </a:r>
                    </a:p>
                  </a:txBody>
                  <a:tcPr anchor="ctr"/>
                </a:tc>
                <a:tc>
                  <a:txBody>
                    <a:bodyPr/>
                    <a:lstStyle/>
                    <a:p>
                      <a:pPr algn="ctr"/>
                      <a:r>
                        <a:rPr lang="en-AU" sz="1600" dirty="0"/>
                        <a:t>1.04</a:t>
                      </a:r>
                    </a:p>
                  </a:txBody>
                  <a:tcPr anchor="ctr"/>
                </a:tc>
                <a:extLst>
                  <a:ext uri="{0D108BD9-81ED-4DB2-BD59-A6C34878D82A}">
                    <a16:rowId xmlns:a16="http://schemas.microsoft.com/office/drawing/2014/main" val="3753878266"/>
                  </a:ext>
                </a:extLst>
              </a:tr>
              <a:tr h="339289">
                <a:tc>
                  <a:txBody>
                    <a:bodyPr/>
                    <a:lstStyle/>
                    <a:p>
                      <a:r>
                        <a:rPr lang="en-AU" sz="1600" dirty="0"/>
                        <a:t>Cannabis</a:t>
                      </a:r>
                    </a:p>
                  </a:txBody>
                  <a:tcPr/>
                </a:tc>
                <a:tc>
                  <a:txBody>
                    <a:bodyPr/>
                    <a:lstStyle/>
                    <a:p>
                      <a:pPr algn="ctr"/>
                      <a:r>
                        <a:rPr lang="en-AU" sz="1600" dirty="0"/>
                        <a:t>240</a:t>
                      </a:r>
                    </a:p>
                  </a:txBody>
                  <a:tcPr anchor="ctr"/>
                </a:tc>
                <a:tc>
                  <a:txBody>
                    <a:bodyPr/>
                    <a:lstStyle/>
                    <a:p>
                      <a:pPr algn="ctr"/>
                      <a:r>
                        <a:rPr lang="en-AU" sz="1600" dirty="0"/>
                        <a:t>0.96</a:t>
                      </a:r>
                    </a:p>
                  </a:txBody>
                  <a:tcPr anchor="ctr"/>
                </a:tc>
                <a:extLst>
                  <a:ext uri="{0D108BD9-81ED-4DB2-BD59-A6C34878D82A}">
                    <a16:rowId xmlns:a16="http://schemas.microsoft.com/office/drawing/2014/main" val="2927845560"/>
                  </a:ext>
                </a:extLst>
              </a:tr>
              <a:tr h="339289">
                <a:tc>
                  <a:txBody>
                    <a:bodyPr/>
                    <a:lstStyle/>
                    <a:p>
                      <a:r>
                        <a:rPr lang="en-AU" sz="1600" dirty="0"/>
                        <a:t>Alcohol</a:t>
                      </a:r>
                    </a:p>
                  </a:txBody>
                  <a:tcPr/>
                </a:tc>
                <a:tc>
                  <a:txBody>
                    <a:bodyPr/>
                    <a:lstStyle/>
                    <a:p>
                      <a:pPr algn="ctr"/>
                      <a:r>
                        <a:rPr lang="en-AU" sz="1600" dirty="0"/>
                        <a:t>238</a:t>
                      </a:r>
                    </a:p>
                  </a:txBody>
                  <a:tcPr anchor="ctr"/>
                </a:tc>
                <a:tc>
                  <a:txBody>
                    <a:bodyPr/>
                    <a:lstStyle/>
                    <a:p>
                      <a:pPr algn="ctr"/>
                      <a:r>
                        <a:rPr lang="en-AU" sz="1600" dirty="0"/>
                        <a:t>0.95</a:t>
                      </a:r>
                    </a:p>
                  </a:txBody>
                  <a:tcPr anchor="ctr"/>
                </a:tc>
                <a:extLst>
                  <a:ext uri="{0D108BD9-81ED-4DB2-BD59-A6C34878D82A}">
                    <a16:rowId xmlns:a16="http://schemas.microsoft.com/office/drawing/2014/main" val="3294812121"/>
                  </a:ext>
                </a:extLst>
              </a:tr>
              <a:tr h="339289">
                <a:tc>
                  <a:txBody>
                    <a:bodyPr/>
                    <a:lstStyle/>
                    <a:p>
                      <a:r>
                        <a:rPr lang="en-AU" sz="1600" dirty="0"/>
                        <a:t>Non-opioid analgesics</a:t>
                      </a:r>
                    </a:p>
                  </a:txBody>
                  <a:tcPr/>
                </a:tc>
                <a:tc>
                  <a:txBody>
                    <a:bodyPr/>
                    <a:lstStyle/>
                    <a:p>
                      <a:pPr algn="ctr"/>
                      <a:r>
                        <a:rPr lang="en-AU" sz="1600" dirty="0"/>
                        <a:t>201</a:t>
                      </a:r>
                    </a:p>
                  </a:txBody>
                  <a:tcPr anchor="ctr"/>
                </a:tc>
                <a:tc>
                  <a:txBody>
                    <a:bodyPr/>
                    <a:lstStyle/>
                    <a:p>
                      <a:pPr algn="ctr"/>
                      <a:r>
                        <a:rPr lang="en-AU" sz="1600" dirty="0"/>
                        <a:t>0.80</a:t>
                      </a:r>
                    </a:p>
                  </a:txBody>
                  <a:tcPr anchor="ctr"/>
                </a:tc>
                <a:extLst>
                  <a:ext uri="{0D108BD9-81ED-4DB2-BD59-A6C34878D82A}">
                    <a16:rowId xmlns:a16="http://schemas.microsoft.com/office/drawing/2014/main" val="1819119244"/>
                  </a:ext>
                </a:extLst>
              </a:tr>
              <a:tr h="339289">
                <a:tc>
                  <a:txBody>
                    <a:bodyPr/>
                    <a:lstStyle/>
                    <a:p>
                      <a:r>
                        <a:rPr lang="en-AU" sz="1600" dirty="0"/>
                        <a:t>Cocaine</a:t>
                      </a:r>
                    </a:p>
                  </a:txBody>
                  <a:tcPr/>
                </a:tc>
                <a:tc>
                  <a:txBody>
                    <a:bodyPr/>
                    <a:lstStyle/>
                    <a:p>
                      <a:pPr algn="ctr"/>
                      <a:r>
                        <a:rPr lang="en-AU" sz="1600" dirty="0"/>
                        <a:t>54</a:t>
                      </a:r>
                    </a:p>
                  </a:txBody>
                  <a:tcPr anchor="ctr"/>
                </a:tc>
                <a:tc>
                  <a:txBody>
                    <a:bodyPr/>
                    <a:lstStyle/>
                    <a:p>
                      <a:pPr algn="ctr"/>
                      <a:r>
                        <a:rPr lang="en-AU" sz="1600" dirty="0"/>
                        <a:t>0.22</a:t>
                      </a:r>
                    </a:p>
                  </a:txBody>
                  <a:tcPr anchor="ctr"/>
                </a:tc>
                <a:extLst>
                  <a:ext uri="{0D108BD9-81ED-4DB2-BD59-A6C34878D82A}">
                    <a16:rowId xmlns:a16="http://schemas.microsoft.com/office/drawing/2014/main" val="3762295269"/>
                  </a:ext>
                </a:extLst>
              </a:tr>
            </a:tbl>
          </a:graphicData>
        </a:graphic>
      </p:graphicFrame>
    </p:spTree>
    <p:extLst>
      <p:ext uri="{BB962C8B-B14F-4D97-AF65-F5344CB8AC3E}">
        <p14:creationId xmlns:p14="http://schemas.microsoft.com/office/powerpoint/2010/main" val="48621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8EA61E-F96B-4BFB-87FE-89D19925A99A}"/>
              </a:ext>
            </a:extLst>
          </p:cNvPr>
          <p:cNvSpPr>
            <a:spLocks noGrp="1"/>
          </p:cNvSpPr>
          <p:nvPr>
            <p:ph type="title"/>
          </p:nvPr>
        </p:nvSpPr>
        <p:spPr/>
        <p:txBody>
          <a:bodyPr>
            <a:normAutofit fontScale="90000"/>
          </a:bodyPr>
          <a:lstStyle/>
          <a:p>
            <a:r>
              <a:rPr lang="en-AU" dirty="0"/>
              <a:t>Accidental opioid-induced deaths in Australia by opioid type, all ages, 1997-2018</a:t>
            </a:r>
          </a:p>
        </p:txBody>
      </p:sp>
      <p:pic>
        <p:nvPicPr>
          <p:cNvPr id="9" name="Picture 8">
            <a:extLst>
              <a:ext uri="{FF2B5EF4-FFF2-40B4-BE49-F238E27FC236}">
                <a16:creationId xmlns:a16="http://schemas.microsoft.com/office/drawing/2014/main" id="{8128C8D3-6562-4A11-B6BE-BE3CFEEA3483}"/>
              </a:ext>
            </a:extLst>
          </p:cNvPr>
          <p:cNvPicPr>
            <a:picLocks noChangeAspect="1"/>
          </p:cNvPicPr>
          <p:nvPr/>
        </p:nvPicPr>
        <p:blipFill rotWithShape="1">
          <a:blip r:embed="rId3"/>
          <a:srcRect l="66299" t="35935" r="1501" b="39929"/>
          <a:stretch/>
        </p:blipFill>
        <p:spPr>
          <a:xfrm>
            <a:off x="1202185" y="1252110"/>
            <a:ext cx="2515574" cy="1523690"/>
          </a:xfrm>
          <a:prstGeom prst="rect">
            <a:avLst/>
          </a:prstGeom>
        </p:spPr>
      </p:pic>
      <p:pic>
        <p:nvPicPr>
          <p:cNvPr id="5" name="Picture 4">
            <a:extLst>
              <a:ext uri="{FF2B5EF4-FFF2-40B4-BE49-F238E27FC236}">
                <a16:creationId xmlns:a16="http://schemas.microsoft.com/office/drawing/2014/main" id="{C1E0F248-9121-4CEE-ADF3-CC788F28B90F}"/>
              </a:ext>
            </a:extLst>
          </p:cNvPr>
          <p:cNvPicPr>
            <a:picLocks noChangeAspect="1"/>
          </p:cNvPicPr>
          <p:nvPr/>
        </p:nvPicPr>
        <p:blipFill>
          <a:blip r:embed="rId4"/>
          <a:stretch>
            <a:fillRect/>
          </a:stretch>
        </p:blipFill>
        <p:spPr>
          <a:xfrm>
            <a:off x="48128" y="1215788"/>
            <a:ext cx="9047619" cy="5533333"/>
          </a:xfrm>
          <a:prstGeom prst="rect">
            <a:avLst/>
          </a:prstGeom>
        </p:spPr>
      </p:pic>
    </p:spTree>
    <p:extLst>
      <p:ext uri="{BB962C8B-B14F-4D97-AF65-F5344CB8AC3E}">
        <p14:creationId xmlns:p14="http://schemas.microsoft.com/office/powerpoint/2010/main" val="146073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8EA61E-F96B-4BFB-87FE-89D19925A99A}"/>
              </a:ext>
            </a:extLst>
          </p:cNvPr>
          <p:cNvSpPr>
            <a:spLocks noGrp="1"/>
          </p:cNvSpPr>
          <p:nvPr>
            <p:ph type="title"/>
          </p:nvPr>
        </p:nvSpPr>
        <p:spPr/>
        <p:txBody>
          <a:bodyPr>
            <a:normAutofit fontScale="90000"/>
          </a:bodyPr>
          <a:lstStyle/>
          <a:p>
            <a:r>
              <a:rPr lang="en-AU" dirty="0"/>
              <a:t>Accidental opioid-induced deaths in Australia by opioid type, 15-64 age group, 1997-2018</a:t>
            </a:r>
          </a:p>
        </p:txBody>
      </p:sp>
      <p:pic>
        <p:nvPicPr>
          <p:cNvPr id="2" name="Picture 1">
            <a:extLst>
              <a:ext uri="{FF2B5EF4-FFF2-40B4-BE49-F238E27FC236}">
                <a16:creationId xmlns:a16="http://schemas.microsoft.com/office/drawing/2014/main" id="{2B95E7D7-B722-468C-B370-94F5C6142CA2}"/>
              </a:ext>
            </a:extLst>
          </p:cNvPr>
          <p:cNvPicPr>
            <a:picLocks noChangeAspect="1"/>
          </p:cNvPicPr>
          <p:nvPr/>
        </p:nvPicPr>
        <p:blipFill>
          <a:blip r:embed="rId3"/>
          <a:stretch>
            <a:fillRect/>
          </a:stretch>
        </p:blipFill>
        <p:spPr>
          <a:xfrm>
            <a:off x="51411" y="1210098"/>
            <a:ext cx="9047619" cy="5533333"/>
          </a:xfrm>
          <a:prstGeom prst="rect">
            <a:avLst/>
          </a:prstGeom>
        </p:spPr>
      </p:pic>
    </p:spTree>
    <p:extLst>
      <p:ext uri="{BB962C8B-B14F-4D97-AF65-F5344CB8AC3E}">
        <p14:creationId xmlns:p14="http://schemas.microsoft.com/office/powerpoint/2010/main" val="345328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5554CD-D9F4-451E-AF2E-52C7FCE14C80}"/>
              </a:ext>
            </a:extLst>
          </p:cNvPr>
          <p:cNvSpPr>
            <a:spLocks noGrp="1"/>
          </p:cNvSpPr>
          <p:nvPr>
            <p:ph type="title"/>
          </p:nvPr>
        </p:nvSpPr>
        <p:spPr>
          <a:xfrm>
            <a:off x="319314" y="365126"/>
            <a:ext cx="8824686" cy="874952"/>
          </a:xfrm>
        </p:spPr>
        <p:txBody>
          <a:bodyPr>
            <a:normAutofit fontScale="90000"/>
          </a:bodyPr>
          <a:lstStyle/>
          <a:p>
            <a:r>
              <a:rPr lang="en-AU" sz="3200" dirty="0"/>
              <a:t>Naloxone knowledge and training in a national sample of people who inject drugs (Illicit Drug Reporting System)</a:t>
            </a:r>
          </a:p>
        </p:txBody>
      </p:sp>
      <p:graphicFrame>
        <p:nvGraphicFramePr>
          <p:cNvPr id="4" name="Chart 3">
            <a:extLst>
              <a:ext uri="{FF2B5EF4-FFF2-40B4-BE49-F238E27FC236}">
                <a16:creationId xmlns:a16="http://schemas.microsoft.com/office/drawing/2014/main" id="{CBD7CAD1-0A53-444C-A2F4-CF1841604FE7}"/>
              </a:ext>
            </a:extLst>
          </p:cNvPr>
          <p:cNvGraphicFramePr>
            <a:graphicFrameLocks noChangeAspect="1"/>
          </p:cNvGraphicFramePr>
          <p:nvPr>
            <p:extLst>
              <p:ext uri="{D42A27DB-BD31-4B8C-83A1-F6EECF244321}">
                <p14:modId xmlns:p14="http://schemas.microsoft.com/office/powerpoint/2010/main" val="2466872087"/>
              </p:ext>
            </p:extLst>
          </p:nvPr>
        </p:nvGraphicFramePr>
        <p:xfrm>
          <a:off x="751679" y="1456514"/>
          <a:ext cx="7215274" cy="5129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0254767"/>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ant Mathur - Recent trends in illicit drugs available on darknet marketplaces- Recent findings from the DNeT project_new" id="{99322A70-AC5B-480F-A866-BF878622C9C2}" vid="{806928DA-8ED3-4D0A-B32D-8F50F86948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726</TotalTime>
  <Words>1674</Words>
  <Application>Microsoft Office PowerPoint</Application>
  <PresentationFormat>On-screen Show (4:3)</PresentationFormat>
  <Paragraphs>236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Courier New</vt:lpstr>
      <vt:lpstr>Sommet</vt:lpstr>
      <vt:lpstr>Times</vt:lpstr>
      <vt:lpstr>Office Theme</vt:lpstr>
      <vt:lpstr>PowerPoint Presentation</vt:lpstr>
      <vt:lpstr>Acknowledgements</vt:lpstr>
      <vt:lpstr>PowerPoint Presentation</vt:lpstr>
      <vt:lpstr>PowerPoint Presentation</vt:lpstr>
      <vt:lpstr>Drug-induced deaths in Australia, all ages, 1997-2018</vt:lpstr>
      <vt:lpstr>Accidental drug-induced deaths in Australia, all-ages, 1997-2018</vt:lpstr>
      <vt:lpstr>Accidental opioid-induced deaths in Australia by opioid type, all ages, 1997-2018</vt:lpstr>
      <vt:lpstr>Accidental opioid-induced deaths in Australia by opioid type, 15-64 age group, 1997-2018</vt:lpstr>
      <vt:lpstr>Naloxone knowledge and training in a national sample of people who inject drugs (Illicit Drug Reporting System)</vt:lpstr>
      <vt:lpstr>PowerPoint Presentation</vt:lpstr>
      <vt:lpstr>Preventing overdose: food for thought</vt:lpstr>
      <vt:lpstr>Preventing overdose: food for thought</vt:lpstr>
      <vt:lpstr>For 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Amy Peacock</cp:lastModifiedBy>
  <cp:revision>51</cp:revision>
  <cp:lastPrinted>2019-11-10T03:01:17Z</cp:lastPrinted>
  <dcterms:created xsi:type="dcterms:W3CDTF">2019-10-21T08:12:36Z</dcterms:created>
  <dcterms:modified xsi:type="dcterms:W3CDTF">2019-11-11T04:28:04Z</dcterms:modified>
</cp:coreProperties>
</file>