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1" r:id="rId3"/>
    <p:sldId id="272" r:id="rId4"/>
    <p:sldId id="290" r:id="rId5"/>
    <p:sldId id="298" r:id="rId6"/>
    <p:sldId id="296" r:id="rId7"/>
    <p:sldId id="266" r:id="rId8"/>
    <p:sldId id="270" r:id="rId9"/>
    <p:sldId id="301" r:id="rId10"/>
    <p:sldId id="302" r:id="rId11"/>
    <p:sldId id="276" r:id="rId12"/>
    <p:sldId id="307" r:id="rId13"/>
    <p:sldId id="308" r:id="rId14"/>
    <p:sldId id="309" r:id="rId15"/>
    <p:sldId id="303" r:id="rId16"/>
    <p:sldId id="312" r:id="rId17"/>
    <p:sldId id="292" r:id="rId18"/>
    <p:sldId id="313" r:id="rId19"/>
    <p:sldId id="293" r:id="rId20"/>
    <p:sldId id="294" r:id="rId21"/>
    <p:sldId id="295" r:id="rId22"/>
  </p:sldIdLst>
  <p:sldSz cx="9144000" cy="6858000" type="screen4x3"/>
  <p:notesSz cx="68834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2" autoAdjust="0"/>
  </p:normalViewPr>
  <p:slideViewPr>
    <p:cSldViewPr>
      <p:cViewPr>
        <p:scale>
          <a:sx n="91" d="100"/>
          <a:sy n="91" d="100"/>
        </p:scale>
        <p:origin x="-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z3381705\AppData\Local\Microsoft\Windows\Temporary%20Internet%20Files\Content.Outlook\3HWOPKXM\Reserarch%20Income%20info%202005-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58552055993001"/>
          <c:y val="0.19111109186157929"/>
          <c:w val="0.66645756780402454"/>
          <c:h val="0.70116251254366124"/>
        </c:manualLayout>
      </c:layout>
      <c:barChart>
        <c:barDir val="col"/>
        <c:grouping val="stacked"/>
        <c:varyColors val="0"/>
        <c:ser>
          <c:idx val="0"/>
          <c:order val="0"/>
          <c:tx>
            <c:strRef>
              <c:f>'Research Revenue'!$A$4</c:f>
              <c:strCache>
                <c:ptCount val="1"/>
                <c:pt idx="0">
                  <c:v>University Funding</c:v>
                </c:pt>
              </c:strCache>
            </c:strRef>
          </c:tx>
          <c:invertIfNegative val="0"/>
          <c:cat>
            <c:numRef>
              <c:f>'Research Revenue'!$B$1:$K$1</c:f>
              <c:numCache>
                <c:formatCode>yyyy</c:formatCode>
                <c:ptCount val="10"/>
                <c:pt idx="0">
                  <c:v>38530</c:v>
                </c:pt>
                <c:pt idx="1">
                  <c:v>38896</c:v>
                </c:pt>
                <c:pt idx="2">
                  <c:v>39262</c:v>
                </c:pt>
                <c:pt idx="3">
                  <c:v>39629</c:v>
                </c:pt>
                <c:pt idx="4">
                  <c:v>39995</c:v>
                </c:pt>
                <c:pt idx="5">
                  <c:v>40361</c:v>
                </c:pt>
                <c:pt idx="6">
                  <c:v>40727</c:v>
                </c:pt>
                <c:pt idx="7">
                  <c:v>41094</c:v>
                </c:pt>
                <c:pt idx="8">
                  <c:v>41460</c:v>
                </c:pt>
                <c:pt idx="9">
                  <c:v>41826</c:v>
                </c:pt>
              </c:numCache>
            </c:numRef>
          </c:cat>
          <c:val>
            <c:numRef>
              <c:f>'Research Revenue'!$B$4:$K$4</c:f>
              <c:numCache>
                <c:formatCode>#,##0.00</c:formatCode>
                <c:ptCount val="10"/>
                <c:pt idx="0">
                  <c:v>0.39006600000000002</c:v>
                </c:pt>
                <c:pt idx="1">
                  <c:v>0.482817</c:v>
                </c:pt>
                <c:pt idx="2">
                  <c:v>0.43021399999999999</c:v>
                </c:pt>
                <c:pt idx="3">
                  <c:v>0.79972299999999996</c:v>
                </c:pt>
                <c:pt idx="4">
                  <c:v>1.4202319999999999</c:v>
                </c:pt>
                <c:pt idx="5">
                  <c:v>2.0167259999999998</c:v>
                </c:pt>
                <c:pt idx="6">
                  <c:v>2.0088530000000002</c:v>
                </c:pt>
                <c:pt idx="7">
                  <c:v>2.9988030000000001</c:v>
                </c:pt>
                <c:pt idx="8">
                  <c:v>3.0393569999999999</c:v>
                </c:pt>
                <c:pt idx="9">
                  <c:v>3.6393589999999998</c:v>
                </c:pt>
              </c:numCache>
            </c:numRef>
          </c:val>
        </c:ser>
        <c:ser>
          <c:idx val="3"/>
          <c:order val="1"/>
          <c:tx>
            <c:strRef>
              <c:f>'Research Revenue'!$A$7</c:f>
              <c:strCache>
                <c:ptCount val="1"/>
                <c:pt idx="0">
                  <c:v>Research Funding</c:v>
                </c:pt>
              </c:strCache>
            </c:strRef>
          </c:tx>
          <c:invertIfNegative val="0"/>
          <c:cat>
            <c:numRef>
              <c:f>'Research Revenue'!$B$1:$K$1</c:f>
              <c:numCache>
                <c:formatCode>yyyy</c:formatCode>
                <c:ptCount val="10"/>
                <c:pt idx="0">
                  <c:v>38530</c:v>
                </c:pt>
                <c:pt idx="1">
                  <c:v>38896</c:v>
                </c:pt>
                <c:pt idx="2">
                  <c:v>39262</c:v>
                </c:pt>
                <c:pt idx="3">
                  <c:v>39629</c:v>
                </c:pt>
                <c:pt idx="4">
                  <c:v>39995</c:v>
                </c:pt>
                <c:pt idx="5">
                  <c:v>40361</c:v>
                </c:pt>
                <c:pt idx="6">
                  <c:v>40727</c:v>
                </c:pt>
                <c:pt idx="7">
                  <c:v>41094</c:v>
                </c:pt>
                <c:pt idx="8">
                  <c:v>41460</c:v>
                </c:pt>
                <c:pt idx="9">
                  <c:v>41826</c:v>
                </c:pt>
              </c:numCache>
            </c:numRef>
          </c:cat>
          <c:val>
            <c:numRef>
              <c:f>'Research Revenue'!$B$7:$K$7</c:f>
              <c:numCache>
                <c:formatCode>#,##0.00</c:formatCode>
                <c:ptCount val="10"/>
                <c:pt idx="0">
                  <c:v>6.5323700000000002</c:v>
                </c:pt>
                <c:pt idx="1">
                  <c:v>6.53</c:v>
                </c:pt>
                <c:pt idx="2">
                  <c:v>10.77</c:v>
                </c:pt>
                <c:pt idx="3">
                  <c:v>12.96</c:v>
                </c:pt>
                <c:pt idx="4">
                  <c:v>13.12</c:v>
                </c:pt>
                <c:pt idx="5">
                  <c:v>9.06</c:v>
                </c:pt>
                <c:pt idx="6">
                  <c:v>9.67</c:v>
                </c:pt>
                <c:pt idx="7">
                  <c:v>13.1</c:v>
                </c:pt>
                <c:pt idx="8">
                  <c:v>14.9</c:v>
                </c:pt>
                <c:pt idx="9">
                  <c:v>16.095834</c:v>
                </c:pt>
              </c:numCache>
            </c:numRef>
          </c:val>
        </c:ser>
        <c:dLbls>
          <c:showLegendKey val="0"/>
          <c:showVal val="0"/>
          <c:showCatName val="0"/>
          <c:showSerName val="0"/>
          <c:showPercent val="0"/>
          <c:showBubbleSize val="0"/>
        </c:dLbls>
        <c:gapWidth val="150"/>
        <c:overlap val="100"/>
        <c:axId val="88384640"/>
        <c:axId val="88386560"/>
      </c:barChart>
      <c:dateAx>
        <c:axId val="88384640"/>
        <c:scaling>
          <c:orientation val="minMax"/>
        </c:scaling>
        <c:delete val="0"/>
        <c:axPos val="b"/>
        <c:title>
          <c:tx>
            <c:rich>
              <a:bodyPr/>
              <a:lstStyle/>
              <a:p>
                <a:pPr>
                  <a:defRPr/>
                </a:pPr>
                <a:r>
                  <a:rPr lang="en-AU"/>
                  <a:t>Years</a:t>
                </a:r>
              </a:p>
            </c:rich>
          </c:tx>
          <c:layout/>
          <c:overlay val="0"/>
        </c:title>
        <c:numFmt formatCode="yyyy" sourceLinked="0"/>
        <c:majorTickMark val="none"/>
        <c:minorTickMark val="none"/>
        <c:tickLblPos val="low"/>
        <c:crossAx val="88386560"/>
        <c:crosses val="autoZero"/>
        <c:auto val="0"/>
        <c:lblOffset val="100"/>
        <c:baseTimeUnit val="years"/>
        <c:majorUnit val="1"/>
      </c:dateAx>
      <c:valAx>
        <c:axId val="88386560"/>
        <c:scaling>
          <c:orientation val="minMax"/>
          <c:max val="20"/>
        </c:scaling>
        <c:delete val="0"/>
        <c:axPos val="l"/>
        <c:majorGridlines/>
        <c:title>
          <c:tx>
            <c:rich>
              <a:bodyPr rot="-5400000" vert="horz"/>
              <a:lstStyle/>
              <a:p>
                <a:pPr>
                  <a:defRPr/>
                </a:pPr>
                <a:r>
                  <a:rPr lang="en-US"/>
                  <a:t>$ (millions)</a:t>
                </a:r>
              </a:p>
            </c:rich>
          </c:tx>
          <c:layout/>
          <c:overlay val="0"/>
        </c:title>
        <c:numFmt formatCode="#,##0" sourceLinked="0"/>
        <c:majorTickMark val="out"/>
        <c:minorTickMark val="none"/>
        <c:tickLblPos val="nextTo"/>
        <c:crossAx val="88384640"/>
        <c:crossesAt val="1"/>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0.04326</cdr:x>
      <cdr:y>0.13195</cdr:y>
    </cdr:from>
    <cdr:to>
      <cdr:x>0.9568</cdr:x>
      <cdr:y>0.13195</cdr:y>
    </cdr:to>
    <cdr:cxnSp macro="">
      <cdr:nvCxnSpPr>
        <cdr:cNvPr id="2" name="Straight Connector 1"/>
        <cdr:cNvCxnSpPr/>
      </cdr:nvCxnSpPr>
      <cdr:spPr>
        <a:xfrm xmlns:a="http://schemas.openxmlformats.org/drawingml/2006/main">
          <a:off x="395536" y="792088"/>
          <a:ext cx="8353425"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0.04326</cdr:x>
      <cdr:y>0.03599</cdr:y>
    </cdr:from>
    <cdr:to>
      <cdr:x>0.96462</cdr:x>
      <cdr:y>0.11995</cdr:y>
    </cdr:to>
    <cdr:sp macro="" textlink="">
      <cdr:nvSpPr>
        <cdr:cNvPr id="3" name="TextBox 2"/>
        <cdr:cNvSpPr txBox="1"/>
      </cdr:nvSpPr>
      <cdr:spPr>
        <a:xfrm xmlns:a="http://schemas.openxmlformats.org/drawingml/2006/main">
          <a:off x="395536" y="216024"/>
          <a:ext cx="842493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342900" indent="-342900" algn="l" rtl="0">
            <a:spcBef>
              <a:spcPct val="20000"/>
            </a:spcBef>
          </a:pPr>
          <a:r>
            <a:rPr lang="en-US" sz="3000" dirty="0">
              <a:solidFill>
                <a:schemeClr val="accent1">
                  <a:lumMod val="75000"/>
                </a:schemeClr>
              </a:solidFill>
              <a:latin typeface="+mn-lt"/>
              <a:ea typeface="+mn-ea"/>
              <a:cs typeface="+mn-cs"/>
            </a:rPr>
            <a:t>NDARC Research &amp; University Funding </a:t>
          </a:r>
          <a:r>
            <a:rPr lang="en-US" sz="3000" dirty="0" smtClean="0">
              <a:solidFill>
                <a:schemeClr val="accent1">
                  <a:lumMod val="75000"/>
                </a:schemeClr>
              </a:solidFill>
              <a:latin typeface="+mn-lt"/>
              <a:ea typeface="+mn-ea"/>
              <a:cs typeface="+mn-cs"/>
            </a:rPr>
            <a:t>2005 -2014</a:t>
          </a:r>
          <a:endParaRPr lang="en-US" sz="3000" dirty="0">
            <a:solidFill>
              <a:schemeClr val="accent1">
                <a:lumMod val="75000"/>
              </a:schemeClr>
            </a:solidFill>
            <a:latin typeface="+mn-lt"/>
            <a:ea typeface="+mn-ea"/>
            <a:cs typeface="+mn-cs"/>
          </a:endParaRPr>
        </a:p>
        <a:p xmlns:a="http://schemas.openxmlformats.org/drawingml/2006/main">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wrap="square" lIns="95939" tIns="47969" rIns="95939" bIns="47969" numCol="1" anchor="t" anchorCtr="0" compatLnSpc="1">
            <a:prstTxWarp prst="textNoShape">
              <a:avLst/>
            </a:prstTxWarp>
          </a:bodyPr>
          <a:lstStyle>
            <a:lvl1pPr>
              <a:defRPr sz="1300"/>
            </a:lvl1pPr>
          </a:lstStyle>
          <a:p>
            <a:endParaRPr lang="en-US"/>
          </a:p>
        </p:txBody>
      </p:sp>
      <p:sp>
        <p:nvSpPr>
          <p:cNvPr id="3" name="Date Placeholder 2"/>
          <p:cNvSpPr>
            <a:spLocks noGrp="1"/>
          </p:cNvSpPr>
          <p:nvPr>
            <p:ph type="dt" sz="quarter" idx="1"/>
          </p:nvPr>
        </p:nvSpPr>
        <p:spPr>
          <a:xfrm>
            <a:off x="3898900" y="0"/>
            <a:ext cx="2982913" cy="495300"/>
          </a:xfrm>
          <a:prstGeom prst="rect">
            <a:avLst/>
          </a:prstGeom>
        </p:spPr>
        <p:txBody>
          <a:bodyPr vert="horz" wrap="square" lIns="95939" tIns="47969" rIns="95939" bIns="47969" numCol="1" anchor="t" anchorCtr="0" compatLnSpc="1">
            <a:prstTxWarp prst="textNoShape">
              <a:avLst/>
            </a:prstTxWarp>
          </a:bodyPr>
          <a:lstStyle>
            <a:lvl1pPr algn="r">
              <a:defRPr sz="1300"/>
            </a:lvl1pPr>
          </a:lstStyle>
          <a:p>
            <a:fld id="{9233D15B-F39D-482E-BAF8-CB0DF7C3A820}" type="datetimeFigureOut">
              <a:rPr lang="en-US"/>
              <a:pPr/>
              <a:t>1/21/2016</a:t>
            </a:fld>
            <a:endParaRPr lang="en-US"/>
          </a:p>
        </p:txBody>
      </p:sp>
      <p:sp>
        <p:nvSpPr>
          <p:cNvPr id="4" name="Footer Placeholder 3"/>
          <p:cNvSpPr>
            <a:spLocks noGrp="1"/>
          </p:cNvSpPr>
          <p:nvPr>
            <p:ph type="ftr" sz="quarter" idx="2"/>
          </p:nvPr>
        </p:nvSpPr>
        <p:spPr>
          <a:xfrm>
            <a:off x="0" y="9409113"/>
            <a:ext cx="2982913" cy="495300"/>
          </a:xfrm>
          <a:prstGeom prst="rect">
            <a:avLst/>
          </a:prstGeom>
        </p:spPr>
        <p:txBody>
          <a:bodyPr vert="horz" wrap="square" lIns="95939" tIns="47969" rIns="95939" bIns="47969" numCol="1" anchor="b" anchorCtr="0" compatLnSpc="1">
            <a:prstTxWarp prst="textNoShape">
              <a:avLst/>
            </a:prstTxWarp>
          </a:bodyPr>
          <a:lstStyle>
            <a:lvl1pPr>
              <a:defRPr sz="1300"/>
            </a:lvl1pPr>
          </a:lstStyle>
          <a:p>
            <a:endParaRPr lang="en-US"/>
          </a:p>
        </p:txBody>
      </p:sp>
      <p:sp>
        <p:nvSpPr>
          <p:cNvPr id="5" name="Slide Number Placeholder 4"/>
          <p:cNvSpPr>
            <a:spLocks noGrp="1"/>
          </p:cNvSpPr>
          <p:nvPr>
            <p:ph type="sldNum" sz="quarter" idx="3"/>
          </p:nvPr>
        </p:nvSpPr>
        <p:spPr>
          <a:xfrm>
            <a:off x="3898900" y="9409113"/>
            <a:ext cx="2982913" cy="495300"/>
          </a:xfrm>
          <a:prstGeom prst="rect">
            <a:avLst/>
          </a:prstGeom>
        </p:spPr>
        <p:txBody>
          <a:bodyPr vert="horz" wrap="square" lIns="95939" tIns="47969" rIns="95939" bIns="47969" numCol="1" anchor="b" anchorCtr="0" compatLnSpc="1">
            <a:prstTxWarp prst="textNoShape">
              <a:avLst/>
            </a:prstTxWarp>
          </a:bodyPr>
          <a:lstStyle>
            <a:lvl1pPr algn="r">
              <a:defRPr sz="1300"/>
            </a:lvl1pPr>
          </a:lstStyle>
          <a:p>
            <a:fld id="{B3CC310C-125B-4650-A4C1-FD17FC45C8E2}" type="slidenum">
              <a:rPr lang="en-US"/>
              <a:pPr/>
              <a:t>‹#›</a:t>
            </a:fld>
            <a:endParaRPr lang="en-US"/>
          </a:p>
        </p:txBody>
      </p:sp>
    </p:spTree>
    <p:extLst>
      <p:ext uri="{BB962C8B-B14F-4D97-AF65-F5344CB8AC3E}">
        <p14:creationId xmlns:p14="http://schemas.microsoft.com/office/powerpoint/2010/main" val="349111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wrap="square" lIns="95939" tIns="47969" rIns="95939" bIns="47969" numCol="1" anchor="t" anchorCtr="0" compatLnSpc="1">
            <a:prstTxWarp prst="textNoShape">
              <a:avLst/>
            </a:prstTxWarp>
          </a:bodyPr>
          <a:lstStyle>
            <a:lvl1pPr>
              <a:defRPr sz="1300">
                <a:latin typeface="Calibri" pitchFamily="34" charset="0"/>
              </a:defRPr>
            </a:lvl1pPr>
          </a:lstStyle>
          <a:p>
            <a:endParaRPr lang="en-US"/>
          </a:p>
        </p:txBody>
      </p:sp>
      <p:sp>
        <p:nvSpPr>
          <p:cNvPr id="3" name="Date Placeholder 2"/>
          <p:cNvSpPr>
            <a:spLocks noGrp="1"/>
          </p:cNvSpPr>
          <p:nvPr>
            <p:ph type="dt" idx="1"/>
          </p:nvPr>
        </p:nvSpPr>
        <p:spPr>
          <a:xfrm>
            <a:off x="3898900" y="0"/>
            <a:ext cx="2982913" cy="495300"/>
          </a:xfrm>
          <a:prstGeom prst="rect">
            <a:avLst/>
          </a:prstGeom>
        </p:spPr>
        <p:txBody>
          <a:bodyPr vert="horz" wrap="square" lIns="95939" tIns="47969" rIns="95939" bIns="47969" numCol="1" anchor="t" anchorCtr="0" compatLnSpc="1">
            <a:prstTxWarp prst="textNoShape">
              <a:avLst/>
            </a:prstTxWarp>
          </a:bodyPr>
          <a:lstStyle>
            <a:lvl1pPr algn="r">
              <a:defRPr sz="1300">
                <a:latin typeface="Calibri" pitchFamily="34" charset="0"/>
              </a:defRPr>
            </a:lvl1pPr>
          </a:lstStyle>
          <a:p>
            <a:fld id="{05894B44-D8B8-4D3B-AC02-DB3F4A6692D8}" type="datetimeFigureOut">
              <a:rPr lang="en-US"/>
              <a:pPr/>
              <a:t>1/21/2016</a:t>
            </a:fld>
            <a:endParaRPr lang="en-US"/>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5939" tIns="47969" rIns="95939" bIns="47969" rtlCol="0" anchor="ctr"/>
          <a:lstStyle/>
          <a:p>
            <a:pPr lvl="0"/>
            <a:endParaRPr lang="en-US" noProof="0"/>
          </a:p>
        </p:txBody>
      </p:sp>
      <p:sp>
        <p:nvSpPr>
          <p:cNvPr id="5" name="Notes Placeholder 4"/>
          <p:cNvSpPr>
            <a:spLocks noGrp="1"/>
          </p:cNvSpPr>
          <p:nvPr>
            <p:ph type="body" sz="quarter" idx="3"/>
          </p:nvPr>
        </p:nvSpPr>
        <p:spPr>
          <a:xfrm>
            <a:off x="688975" y="4705350"/>
            <a:ext cx="5505450" cy="4457700"/>
          </a:xfrm>
          <a:prstGeom prst="rect">
            <a:avLst/>
          </a:prstGeom>
        </p:spPr>
        <p:txBody>
          <a:bodyPr vert="horz" lIns="95939" tIns="47969" rIns="95939" bIns="479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9113"/>
            <a:ext cx="2982913" cy="495300"/>
          </a:xfrm>
          <a:prstGeom prst="rect">
            <a:avLst/>
          </a:prstGeom>
        </p:spPr>
        <p:txBody>
          <a:bodyPr vert="horz" wrap="square" lIns="95939" tIns="47969" rIns="95939" bIns="47969" numCol="1" anchor="b" anchorCtr="0" compatLnSpc="1">
            <a:prstTxWarp prst="textNoShape">
              <a:avLst/>
            </a:prstTxWarp>
          </a:bodyPr>
          <a:lstStyle>
            <a:lvl1pPr>
              <a:defRPr sz="1300">
                <a:latin typeface="Calibri" pitchFamily="34" charset="0"/>
              </a:defRPr>
            </a:lvl1pPr>
          </a:lstStyle>
          <a:p>
            <a:endParaRPr lang="en-US"/>
          </a:p>
        </p:txBody>
      </p:sp>
      <p:sp>
        <p:nvSpPr>
          <p:cNvPr id="7" name="Slide Number Placeholder 6"/>
          <p:cNvSpPr>
            <a:spLocks noGrp="1"/>
          </p:cNvSpPr>
          <p:nvPr>
            <p:ph type="sldNum" sz="quarter" idx="5"/>
          </p:nvPr>
        </p:nvSpPr>
        <p:spPr>
          <a:xfrm>
            <a:off x="3898900" y="9409113"/>
            <a:ext cx="2982913" cy="495300"/>
          </a:xfrm>
          <a:prstGeom prst="rect">
            <a:avLst/>
          </a:prstGeom>
        </p:spPr>
        <p:txBody>
          <a:bodyPr vert="horz" wrap="square" lIns="95939" tIns="47969" rIns="95939" bIns="47969" numCol="1" anchor="b" anchorCtr="0" compatLnSpc="1">
            <a:prstTxWarp prst="textNoShape">
              <a:avLst/>
            </a:prstTxWarp>
          </a:bodyPr>
          <a:lstStyle>
            <a:lvl1pPr algn="r">
              <a:defRPr sz="1300">
                <a:latin typeface="Calibri" pitchFamily="34" charset="0"/>
              </a:defRPr>
            </a:lvl1pPr>
          </a:lstStyle>
          <a:p>
            <a:fld id="{45FC0580-1B98-43DA-AD25-7A4D79E9735E}" type="slidenum">
              <a:rPr lang="en-US"/>
              <a:pPr/>
              <a:t>‹#›</a:t>
            </a:fld>
            <a:endParaRPr lang="en-US"/>
          </a:p>
        </p:txBody>
      </p:sp>
    </p:spTree>
    <p:extLst>
      <p:ext uri="{BB962C8B-B14F-4D97-AF65-F5344CB8AC3E}">
        <p14:creationId xmlns:p14="http://schemas.microsoft.com/office/powerpoint/2010/main" val="429268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 descr="NDARCAUST_header RGB.jpg"/>
          <p:cNvPicPr>
            <a:picLocks noChangeAspect="1"/>
          </p:cNvPicPr>
          <p:nvPr userDrawn="1"/>
        </p:nvPicPr>
        <p:blipFill>
          <a:blip r:embed="rId2" cstate="print"/>
          <a:srcRect/>
          <a:stretch>
            <a:fillRect/>
          </a:stretch>
        </p:blipFill>
        <p:spPr bwMode="auto">
          <a:xfrm>
            <a:off x="0" y="1484313"/>
            <a:ext cx="9161463" cy="2160587"/>
          </a:xfrm>
          <a:prstGeom prst="rect">
            <a:avLst/>
          </a:prstGeom>
          <a:noFill/>
          <a:ln w="9525">
            <a:noFill/>
            <a:miter lim="800000"/>
            <a:headEnd/>
            <a:tailEnd/>
          </a:ln>
        </p:spPr>
      </p:pic>
      <p:sp>
        <p:nvSpPr>
          <p:cNvPr id="5" name="Text Placeholder 4"/>
          <p:cNvSpPr>
            <a:spLocks noGrp="1"/>
          </p:cNvSpPr>
          <p:nvPr>
            <p:ph type="body" sz="quarter" idx="10"/>
          </p:nvPr>
        </p:nvSpPr>
        <p:spPr>
          <a:xfrm>
            <a:off x="2592000" y="1728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7" name="Text Placeholder 6"/>
          <p:cNvSpPr>
            <a:spLocks noGrp="1"/>
          </p:cNvSpPr>
          <p:nvPr>
            <p:ph type="body" sz="quarter" idx="11"/>
          </p:nvPr>
        </p:nvSpPr>
        <p:spPr>
          <a:xfrm>
            <a:off x="2592000" y="2286000"/>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1400" baseline="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1" descr="NDARCAUST_header RGB.jpg"/>
          <p:cNvPicPr>
            <a:picLocks noChangeAspect="1"/>
          </p:cNvPicPr>
          <p:nvPr userDrawn="1"/>
        </p:nvPicPr>
        <p:blipFill>
          <a:blip r:embed="rId2" cstate="print"/>
          <a:srcRect/>
          <a:stretch>
            <a:fillRect/>
          </a:stretch>
        </p:blipFill>
        <p:spPr bwMode="auto">
          <a:xfrm>
            <a:off x="0" y="3068638"/>
            <a:ext cx="9161463" cy="2160587"/>
          </a:xfrm>
          <a:prstGeom prst="rect">
            <a:avLst/>
          </a:prstGeom>
          <a:noFill/>
          <a:ln w="9525">
            <a:noFill/>
            <a:miter lim="800000"/>
            <a:headEnd/>
            <a:tailEnd/>
          </a:ln>
        </p:spPr>
      </p:pic>
      <p:sp>
        <p:nvSpPr>
          <p:cNvPr id="15" name="Text Placeholder 4"/>
          <p:cNvSpPr>
            <a:spLocks noGrp="1"/>
          </p:cNvSpPr>
          <p:nvPr>
            <p:ph type="body" sz="quarter" idx="10"/>
          </p:nvPr>
        </p:nvSpPr>
        <p:spPr>
          <a:xfrm>
            <a:off x="2592000" y="3312176"/>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16" name="Text Placeholder 6"/>
          <p:cNvSpPr>
            <a:spLocks noGrp="1"/>
          </p:cNvSpPr>
          <p:nvPr>
            <p:ph type="body" sz="quarter" idx="11"/>
          </p:nvPr>
        </p:nvSpPr>
        <p:spPr>
          <a:xfrm>
            <a:off x="2592000" y="3870176"/>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icrosoft Sans Serif" pitchFamily="34" charset="0"/>
                <a:cs typeface="Microsoft Sans Serif" pitchFamily="34"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MEDAUST_footer RGB.jpg"/>
          <p:cNvPicPr>
            <a:picLocks noChangeAspect="1"/>
          </p:cNvPicPr>
          <p:nvPr userDrawn="1"/>
        </p:nvPicPr>
        <p:blipFill>
          <a:blip r:embed="rId2" cstate="print"/>
          <a:srcRect/>
          <a:stretch>
            <a:fillRect/>
          </a:stretch>
        </p:blipFill>
        <p:spPr bwMode="auto">
          <a:xfrm>
            <a:off x="0" y="6119813"/>
            <a:ext cx="9144000" cy="738187"/>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ommet" pitchFamily="50" charset="0"/>
        </a:defRPr>
      </a:lvl2pPr>
      <a:lvl3pPr algn="ctr" rtl="0" eaLnBrk="0" fontAlgn="base" hangingPunct="0">
        <a:spcBef>
          <a:spcPct val="0"/>
        </a:spcBef>
        <a:spcAft>
          <a:spcPct val="0"/>
        </a:spcAft>
        <a:defRPr sz="4400">
          <a:solidFill>
            <a:schemeClr val="tx1"/>
          </a:solidFill>
          <a:latin typeface="Sommet" pitchFamily="50" charset="0"/>
        </a:defRPr>
      </a:lvl3pPr>
      <a:lvl4pPr algn="ctr" rtl="0" eaLnBrk="0" fontAlgn="base" hangingPunct="0">
        <a:spcBef>
          <a:spcPct val="0"/>
        </a:spcBef>
        <a:spcAft>
          <a:spcPct val="0"/>
        </a:spcAft>
        <a:defRPr sz="4400">
          <a:solidFill>
            <a:schemeClr val="tx1"/>
          </a:solidFill>
          <a:latin typeface="Sommet" pitchFamily="50" charset="0"/>
        </a:defRPr>
      </a:lvl4pPr>
      <a:lvl5pPr algn="ctr" rtl="0" eaLnBrk="0" fontAlgn="base" hangingPunct="0">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bwMode="auto">
          <a:xfrm>
            <a:off x="2123728" y="1772816"/>
            <a:ext cx="6480720" cy="50405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dirty="0" smtClean="0">
                <a:latin typeface="+mn-lt"/>
              </a:rPr>
              <a:t>National Drug and Alcohol Research Centre</a:t>
            </a:r>
          </a:p>
        </p:txBody>
      </p:sp>
      <p:sp>
        <p:nvSpPr>
          <p:cNvPr id="10243" name="Text Placeholder 2"/>
          <p:cNvSpPr>
            <a:spLocks noGrp="1"/>
          </p:cNvSpPr>
          <p:nvPr>
            <p:ph type="body" sz="quarter" idx="11"/>
          </p:nvPr>
        </p:nvSpPr>
        <p:spPr bwMode="auto">
          <a:xfrm>
            <a:off x="2195736" y="2276872"/>
            <a:ext cx="6696744"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1800" dirty="0" smtClean="0">
                <a:latin typeface="+mj-lt"/>
              </a:rPr>
              <a:t>Presentation to Vice Chancellor on visit to meet NDARC Staff </a:t>
            </a:r>
          </a:p>
          <a:p>
            <a:pPr eaLnBrk="1" hangingPunct="1"/>
            <a:r>
              <a:rPr lang="en-US" altLang="en-US" sz="1800" dirty="0" smtClean="0">
                <a:latin typeface="+mj-lt"/>
              </a:rPr>
              <a:t>March 2 , 2015</a:t>
            </a:r>
          </a:p>
          <a:p>
            <a:pPr eaLnBrk="1" hangingPunct="1"/>
            <a:endParaRPr lang="en-US" altLang="en-US" dirty="0" smtClean="0"/>
          </a:p>
        </p:txBody>
      </p:sp>
      <p:pic>
        <p:nvPicPr>
          <p:cNvPr id="10244" name="Picture 3" descr="Ndarc_bw logo.jpg"/>
          <p:cNvPicPr>
            <a:picLocks noChangeAspect="1"/>
          </p:cNvPicPr>
          <p:nvPr/>
        </p:nvPicPr>
        <p:blipFill>
          <a:blip r:embed="rId2" cstate="print"/>
          <a:srcRect/>
          <a:stretch>
            <a:fillRect/>
          </a:stretch>
        </p:blipFill>
        <p:spPr bwMode="auto">
          <a:xfrm>
            <a:off x="755650" y="5516563"/>
            <a:ext cx="1008063"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088"/>
          </a:xfrm>
        </p:spPr>
        <p:txBody>
          <a:bodyPr/>
          <a:lstStyle/>
          <a:p>
            <a:r>
              <a:rPr lang="en-AU" dirty="0" smtClean="0">
                <a:solidFill>
                  <a:schemeClr val="accent1">
                    <a:lumMod val="75000"/>
                  </a:schemeClr>
                </a:solidFill>
                <a:latin typeface="+mj-lt"/>
              </a:rPr>
              <a:t>International Collaborators</a:t>
            </a:r>
            <a:endParaRPr lang="en-AU" dirty="0">
              <a:solidFill>
                <a:schemeClr val="accent1">
                  <a:lumMod val="75000"/>
                </a:schemeClr>
              </a:solidFill>
              <a:latin typeface="+mj-lt"/>
            </a:endParaRPr>
          </a:p>
        </p:txBody>
      </p:sp>
      <p:cxnSp>
        <p:nvCxnSpPr>
          <p:cNvPr id="10" name="Straight Connector 9"/>
          <p:cNvCxnSpPr/>
          <p:nvPr/>
        </p:nvCxnSpPr>
        <p:spPr>
          <a:xfrm>
            <a:off x="395288" y="908720"/>
            <a:ext cx="8353425"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6460"/>
            <a:ext cx="9144000" cy="3045080"/>
          </a:xfrm>
          <a:prstGeom prst="rect">
            <a:avLst/>
          </a:prstGeom>
        </p:spPr>
      </p:pic>
    </p:spTree>
    <p:extLst>
      <p:ext uri="{BB962C8B-B14F-4D97-AF65-F5344CB8AC3E}">
        <p14:creationId xmlns:p14="http://schemas.microsoft.com/office/powerpoint/2010/main" val="146344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47925" y="1125538"/>
            <a:ext cx="2519363" cy="2519362"/>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9220" name="Group 12"/>
          <p:cNvGrpSpPr>
            <a:grpSpLocks/>
          </p:cNvGrpSpPr>
          <p:nvPr/>
        </p:nvGrpSpPr>
        <p:grpSpPr bwMode="auto">
          <a:xfrm>
            <a:off x="3384550" y="3213100"/>
            <a:ext cx="2519363" cy="2519363"/>
            <a:chOff x="2697479" y="2148840"/>
            <a:chExt cx="2377440" cy="2377440"/>
          </a:xfrm>
        </p:grpSpPr>
        <p:sp>
          <p:nvSpPr>
            <p:cNvPr id="6" name="Oval 5"/>
            <p:cNvSpPr/>
            <p:nvPr/>
          </p:nvSpPr>
          <p:spPr>
            <a:xfrm>
              <a:off x="2697479" y="2148840"/>
              <a:ext cx="2377440" cy="237744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7" name="Oval 8"/>
            <p:cNvSpPr/>
            <p:nvPr/>
          </p:nvSpPr>
          <p:spPr>
            <a:xfrm>
              <a:off x="2971627" y="3452162"/>
              <a:ext cx="1829145" cy="75353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666750">
                <a:lnSpc>
                  <a:spcPct val="90000"/>
                </a:lnSpc>
                <a:spcAft>
                  <a:spcPct val="35000"/>
                </a:spcAft>
                <a:defRPr/>
              </a:pPr>
              <a:r>
                <a:rPr lang="en-US" sz="1600" dirty="0">
                  <a:latin typeface="Arial" pitchFamily="34" charset="0"/>
                  <a:cs typeface="Arial" pitchFamily="34" charset="0"/>
                </a:rPr>
                <a:t>Policy</a:t>
              </a:r>
            </a:p>
          </p:txBody>
        </p:sp>
      </p:grpSp>
      <p:grpSp>
        <p:nvGrpSpPr>
          <p:cNvPr id="9221" name="Group 15"/>
          <p:cNvGrpSpPr>
            <a:grpSpLocks/>
          </p:cNvGrpSpPr>
          <p:nvPr/>
        </p:nvGrpSpPr>
        <p:grpSpPr bwMode="auto">
          <a:xfrm>
            <a:off x="2232025" y="2420938"/>
            <a:ext cx="2519363" cy="2519362"/>
            <a:chOff x="1645919" y="1097279"/>
            <a:chExt cx="2377440" cy="2377440"/>
          </a:xfrm>
        </p:grpSpPr>
        <p:sp>
          <p:nvSpPr>
            <p:cNvPr id="9" name="Oval 8"/>
            <p:cNvSpPr/>
            <p:nvPr/>
          </p:nvSpPr>
          <p:spPr>
            <a:xfrm>
              <a:off x="1645919" y="1097279"/>
              <a:ext cx="2377440" cy="237744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0" name="Oval 10"/>
            <p:cNvSpPr/>
            <p:nvPr/>
          </p:nvSpPr>
          <p:spPr>
            <a:xfrm>
              <a:off x="1713333" y="1912230"/>
              <a:ext cx="1358750" cy="95127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defTabSz="666750">
                <a:lnSpc>
                  <a:spcPct val="90000"/>
                </a:lnSpc>
                <a:spcAft>
                  <a:spcPct val="35000"/>
                </a:spcAft>
                <a:defRPr/>
              </a:pPr>
              <a:r>
                <a:rPr lang="en-US" sz="1600" dirty="0">
                  <a:latin typeface="Arial" pitchFamily="34" charset="0"/>
                  <a:cs typeface="Arial" pitchFamily="34" charset="0"/>
                </a:rPr>
                <a:t>Epidemiology</a:t>
              </a:r>
            </a:p>
          </p:txBody>
        </p:sp>
      </p:grpSp>
      <p:sp>
        <p:nvSpPr>
          <p:cNvPr id="11" name="Oval 10"/>
          <p:cNvSpPr/>
          <p:nvPr/>
        </p:nvSpPr>
        <p:spPr>
          <a:xfrm>
            <a:off x="4103688" y="1125538"/>
            <a:ext cx="2520950" cy="2519362"/>
          </a:xfrm>
          <a:prstGeom prst="ellipse">
            <a:avLst/>
          </a:prstGeom>
          <a:solidFill>
            <a:srgbClr val="FFFFCC">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9223" name="TextBox 11"/>
          <p:cNvSpPr txBox="1">
            <a:spLocks noChangeArrowheads="1"/>
          </p:cNvSpPr>
          <p:nvPr/>
        </p:nvSpPr>
        <p:spPr bwMode="auto">
          <a:xfrm>
            <a:off x="4319588" y="1700213"/>
            <a:ext cx="1908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20000"/>
              </a:spcBef>
              <a:buFont typeface="Arial" charset="0"/>
              <a:buNone/>
            </a:pPr>
            <a:r>
              <a:rPr lang="en-AU" altLang="en-US" sz="1600">
                <a:latin typeface="Arial" charset="0"/>
                <a:cs typeface="Arial" charset="0"/>
              </a:rPr>
              <a:t>Education &amp; prevention</a:t>
            </a:r>
          </a:p>
        </p:txBody>
      </p:sp>
      <p:sp>
        <p:nvSpPr>
          <p:cNvPr id="9224" name="TextBox 12"/>
          <p:cNvSpPr txBox="1">
            <a:spLocks noChangeArrowheads="1"/>
          </p:cNvSpPr>
          <p:nvPr/>
        </p:nvSpPr>
        <p:spPr bwMode="auto">
          <a:xfrm>
            <a:off x="2700338" y="1700213"/>
            <a:ext cx="1871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a:defRPr>
                <a:solidFill>
                  <a:schemeClr val="tx1"/>
                </a:solidFill>
                <a:latin typeface="Tahoma" pitchFamily="34" charset="0"/>
              </a:defRPr>
            </a:lvl1pPr>
            <a:lvl2pPr marL="742950" indent="-285750" defTabSz="0">
              <a:defRPr>
                <a:solidFill>
                  <a:schemeClr val="tx1"/>
                </a:solidFill>
                <a:latin typeface="Tahoma" pitchFamily="34" charset="0"/>
              </a:defRPr>
            </a:lvl2pPr>
            <a:lvl3pPr marL="1143000" indent="-228600" defTabSz="0">
              <a:defRPr>
                <a:solidFill>
                  <a:schemeClr val="tx1"/>
                </a:solidFill>
                <a:latin typeface="Tahoma" pitchFamily="34" charset="0"/>
              </a:defRPr>
            </a:lvl3pPr>
            <a:lvl4pPr marL="1600200" indent="-228600" defTabSz="0">
              <a:defRPr>
                <a:solidFill>
                  <a:schemeClr val="tx1"/>
                </a:solidFill>
                <a:latin typeface="Tahoma" pitchFamily="34" charset="0"/>
              </a:defRPr>
            </a:lvl4pPr>
            <a:lvl5pPr marL="2057400" indent="-228600" defTabSz="0">
              <a:defRPr>
                <a:solidFill>
                  <a:schemeClr val="tx1"/>
                </a:solidFill>
                <a:latin typeface="Tahoma" pitchFamily="34" charset="0"/>
              </a:defRPr>
            </a:lvl5pPr>
            <a:lvl6pPr marL="2514600" indent="-228600" defTabSz="0" eaLnBrk="0" fontAlgn="base" hangingPunct="0">
              <a:spcBef>
                <a:spcPct val="0"/>
              </a:spcBef>
              <a:spcAft>
                <a:spcPct val="0"/>
              </a:spcAft>
              <a:defRPr>
                <a:solidFill>
                  <a:schemeClr val="tx1"/>
                </a:solidFill>
                <a:latin typeface="Tahoma" pitchFamily="34" charset="0"/>
              </a:defRPr>
            </a:lvl6pPr>
            <a:lvl7pPr marL="2971800" indent="-228600" defTabSz="0" eaLnBrk="0" fontAlgn="base" hangingPunct="0">
              <a:spcBef>
                <a:spcPct val="0"/>
              </a:spcBef>
              <a:spcAft>
                <a:spcPct val="0"/>
              </a:spcAft>
              <a:defRPr>
                <a:solidFill>
                  <a:schemeClr val="tx1"/>
                </a:solidFill>
                <a:latin typeface="Tahoma" pitchFamily="34" charset="0"/>
              </a:defRPr>
            </a:lvl7pPr>
            <a:lvl8pPr marL="3429000" indent="-228600" defTabSz="0" eaLnBrk="0" fontAlgn="base" hangingPunct="0">
              <a:spcBef>
                <a:spcPct val="0"/>
              </a:spcBef>
              <a:spcAft>
                <a:spcPct val="0"/>
              </a:spcAft>
              <a:defRPr>
                <a:solidFill>
                  <a:schemeClr val="tx1"/>
                </a:solidFill>
                <a:latin typeface="Tahoma" pitchFamily="34" charset="0"/>
              </a:defRPr>
            </a:lvl8pPr>
            <a:lvl9pPr marL="3886200" indent="-228600" defTabSz="0" eaLnBrk="0" fontAlgn="base" hangingPunct="0">
              <a:spcBef>
                <a:spcPct val="0"/>
              </a:spcBef>
              <a:spcAft>
                <a:spcPct val="0"/>
              </a:spcAft>
              <a:defRPr>
                <a:solidFill>
                  <a:schemeClr val="tx1"/>
                </a:solidFill>
                <a:latin typeface="Tahoma" pitchFamily="34" charset="0"/>
              </a:defRPr>
            </a:lvl9pPr>
          </a:lstStyle>
          <a:p>
            <a:pPr>
              <a:spcBef>
                <a:spcPct val="20000"/>
              </a:spcBef>
              <a:buFont typeface="Arial" charset="0"/>
              <a:buNone/>
            </a:pPr>
            <a:r>
              <a:rPr lang="en-AU" altLang="en-US" sz="1600">
                <a:latin typeface="Arial" charset="0"/>
                <a:cs typeface="Arial" charset="0"/>
              </a:rPr>
              <a:t>Building capacity</a:t>
            </a:r>
          </a:p>
        </p:txBody>
      </p:sp>
      <p:pic>
        <p:nvPicPr>
          <p:cNvPr id="9225" name="Picture 13" descr="DPMP logo.jpg"/>
          <p:cNvPicPr>
            <a:picLocks noChangeAspect="1"/>
          </p:cNvPicPr>
          <p:nvPr/>
        </p:nvPicPr>
        <p:blipFill>
          <a:blip r:embed="rId2">
            <a:extLst>
              <a:ext uri="{28A0092B-C50C-407E-A947-70E740481C1C}">
                <a14:useLocalDpi xmlns:a14="http://schemas.microsoft.com/office/drawing/2010/main" val="0"/>
              </a:ext>
            </a:extLst>
          </a:blip>
          <a:srcRect l="4742" t="14490" r="4742" b="18668"/>
          <a:stretch>
            <a:fillRect/>
          </a:stretch>
        </p:blipFill>
        <p:spPr bwMode="auto">
          <a:xfrm>
            <a:off x="179512" y="5013326"/>
            <a:ext cx="1981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4" descr="NCPIC COLOUR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817" y="891270"/>
            <a:ext cx="1187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Up-Down Arrow 15"/>
          <p:cNvSpPr/>
          <p:nvPr/>
        </p:nvSpPr>
        <p:spPr>
          <a:xfrm rot="2700326">
            <a:off x="6983412" y="1492251"/>
            <a:ext cx="485775" cy="1117600"/>
          </a:xfrm>
          <a:prstGeom prst="up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9228" name="Group 9"/>
          <p:cNvGrpSpPr>
            <a:grpSpLocks/>
          </p:cNvGrpSpPr>
          <p:nvPr/>
        </p:nvGrpSpPr>
        <p:grpSpPr bwMode="auto">
          <a:xfrm>
            <a:off x="4392613" y="2349500"/>
            <a:ext cx="2519362" cy="2519363"/>
            <a:chOff x="3749040" y="1097279"/>
            <a:chExt cx="2377440" cy="2377440"/>
          </a:xfrm>
        </p:grpSpPr>
        <p:sp>
          <p:nvSpPr>
            <p:cNvPr id="19" name="Oval 18"/>
            <p:cNvSpPr/>
            <p:nvPr/>
          </p:nvSpPr>
          <p:spPr>
            <a:xfrm>
              <a:off x="3749040" y="1097279"/>
              <a:ext cx="2377440" cy="237744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pPr>
                <a:defRPr/>
              </a:pPr>
              <a:endParaRPr lang="en-AU" dirty="0"/>
            </a:p>
          </p:txBody>
        </p:sp>
        <p:sp>
          <p:nvSpPr>
            <p:cNvPr id="20" name="Oval 6"/>
            <p:cNvSpPr/>
            <p:nvPr/>
          </p:nvSpPr>
          <p:spPr>
            <a:xfrm>
              <a:off x="4598446" y="1775906"/>
              <a:ext cx="1426165" cy="1288342"/>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666750">
                <a:lnSpc>
                  <a:spcPct val="90000"/>
                </a:lnSpc>
                <a:spcAft>
                  <a:spcPct val="35000"/>
                </a:spcAft>
                <a:defRPr/>
              </a:pPr>
              <a:r>
                <a:rPr lang="en-US" sz="1600" dirty="0">
                  <a:latin typeface="Arial" pitchFamily="34" charset="0"/>
                  <a:cs typeface="Arial" pitchFamily="34" charset="0"/>
                </a:rPr>
                <a:t>Interventions </a:t>
              </a:r>
              <a:br>
                <a:rPr lang="en-US" sz="1600" dirty="0">
                  <a:latin typeface="Arial" pitchFamily="34" charset="0"/>
                  <a:cs typeface="Arial" pitchFamily="34" charset="0"/>
                </a:rPr>
              </a:br>
              <a:r>
                <a:rPr lang="en-US" sz="1600" dirty="0">
                  <a:latin typeface="Arial" pitchFamily="34" charset="0"/>
                  <a:cs typeface="Arial" pitchFamily="34" charset="0"/>
                </a:rPr>
                <a:t>&amp; treatment</a:t>
              </a:r>
            </a:p>
          </p:txBody>
        </p:sp>
      </p:grpSp>
      <p:pic>
        <p:nvPicPr>
          <p:cNvPr id="9229" name="Picture 20" descr="DrugTrendsMLogo-BLACK-(shor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142" y="4594225"/>
            <a:ext cx="11874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Up-Down Arrow 21"/>
          <p:cNvSpPr/>
          <p:nvPr/>
        </p:nvSpPr>
        <p:spPr>
          <a:xfrm rot="7985713">
            <a:off x="7135379" y="3913980"/>
            <a:ext cx="484187" cy="1117600"/>
          </a:xfrm>
          <a:prstGeom prst="up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Up-Down Arrow 22"/>
          <p:cNvSpPr/>
          <p:nvPr/>
        </p:nvSpPr>
        <p:spPr>
          <a:xfrm rot="2700326">
            <a:off x="1606032" y="3887670"/>
            <a:ext cx="485775" cy="1117600"/>
          </a:xfrm>
          <a:prstGeom prst="up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40" y="768128"/>
            <a:ext cx="936104" cy="127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Up-Down Arrow 24"/>
          <p:cNvSpPr/>
          <p:nvPr/>
        </p:nvSpPr>
        <p:spPr>
          <a:xfrm rot="7985713">
            <a:off x="1720715" y="1535660"/>
            <a:ext cx="484187" cy="1117600"/>
          </a:xfrm>
          <a:prstGeom prst="up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474663"/>
            <a:ext cx="8229600"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t>Research Leaders</a:t>
            </a:r>
          </a:p>
        </p:txBody>
      </p:sp>
      <p:sp>
        <p:nvSpPr>
          <p:cNvPr id="5" name="Rectangle 4"/>
          <p:cNvSpPr/>
          <p:nvPr/>
        </p:nvSpPr>
        <p:spPr>
          <a:xfrm>
            <a:off x="2705100" y="3784600"/>
            <a:ext cx="2403475" cy="368300"/>
          </a:xfrm>
          <a:prstGeom prst="rect">
            <a:avLst/>
          </a:prstGeom>
        </p:spPr>
        <p:txBody>
          <a:bodyPr>
            <a:spAutoFit/>
          </a:bodyPr>
          <a:lstStyle/>
          <a:p>
            <a:pPr>
              <a:defRPr/>
            </a:pPr>
            <a:r>
              <a:rPr lang="en-AU" b="1" dirty="0">
                <a:solidFill>
                  <a:schemeClr val="accent5">
                    <a:lumMod val="50000"/>
                  </a:schemeClr>
                </a:solidFill>
                <a:latin typeface="Sommet" pitchFamily="50" charset="0"/>
              </a:rPr>
              <a:t>Louisa Degenhardt</a:t>
            </a:r>
          </a:p>
        </p:txBody>
      </p:sp>
      <p:sp>
        <p:nvSpPr>
          <p:cNvPr id="6" name="Rectangle 5"/>
          <p:cNvSpPr/>
          <p:nvPr/>
        </p:nvSpPr>
        <p:spPr>
          <a:xfrm>
            <a:off x="2601913" y="4159250"/>
            <a:ext cx="6542087" cy="646113"/>
          </a:xfrm>
          <a:prstGeom prst="rect">
            <a:avLst/>
          </a:prstGeom>
        </p:spPr>
        <p:txBody>
          <a:bodyPr>
            <a:spAutoFit/>
          </a:bodyPr>
          <a:lstStyle/>
          <a:p>
            <a:pPr lvl="1">
              <a:defRPr/>
            </a:pPr>
            <a:r>
              <a:rPr lang="en-AU" sz="1200" dirty="0">
                <a:solidFill>
                  <a:schemeClr val="accent5">
                    <a:lumMod val="50000"/>
                  </a:schemeClr>
                </a:solidFill>
                <a:latin typeface="Sommet" pitchFamily="50" charset="0"/>
              </a:rPr>
              <a:t>Global Burden Of Disease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Mortality Related to Opioid Treatment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Post Marketing Surveillance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Data Linkage Methods of Opioid Treatment Entrants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Estimation Studies of Opioid Dependence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Pharmaceutical Opioids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Global Estimates of Injecting Drug Use And HIV </a:t>
            </a:r>
          </a:p>
        </p:txBody>
      </p:sp>
      <p:pic>
        <p:nvPicPr>
          <p:cNvPr id="7" name="Picture 6" descr="J COPELAND.jpg"/>
          <p:cNvPicPr>
            <a:picLocks noChangeAspect="1"/>
          </p:cNvPicPr>
          <p:nvPr/>
        </p:nvPicPr>
        <p:blipFill rotWithShape="1">
          <a:blip r:embed="rId2" cstate="print"/>
          <a:srcRect l="17689" t="9317" r="17681" b="15814"/>
          <a:stretch/>
        </p:blipFill>
        <p:spPr>
          <a:xfrm>
            <a:off x="395536" y="1340768"/>
            <a:ext cx="1110510" cy="1360165"/>
          </a:xfrm>
          <a:prstGeom prst="rect">
            <a:avLst/>
          </a:prstGeom>
          <a:effectLst>
            <a:softEdge rad="76200"/>
          </a:effectLst>
        </p:spPr>
      </p:pic>
      <p:sp>
        <p:nvSpPr>
          <p:cNvPr id="8" name="Rectangle 7"/>
          <p:cNvSpPr/>
          <p:nvPr/>
        </p:nvSpPr>
        <p:spPr>
          <a:xfrm>
            <a:off x="1833563" y="1311275"/>
            <a:ext cx="1955800" cy="368300"/>
          </a:xfrm>
          <a:prstGeom prst="rect">
            <a:avLst/>
          </a:prstGeom>
        </p:spPr>
        <p:txBody>
          <a:bodyPr>
            <a:spAutoFit/>
          </a:bodyPr>
          <a:lstStyle/>
          <a:p>
            <a:pPr>
              <a:defRPr/>
            </a:pPr>
            <a:r>
              <a:rPr lang="en-AU" b="1" dirty="0">
                <a:solidFill>
                  <a:schemeClr val="accent5">
                    <a:lumMod val="50000"/>
                  </a:schemeClr>
                </a:solidFill>
                <a:latin typeface="Sommet" pitchFamily="50" charset="0"/>
              </a:rPr>
              <a:t>Jan Copeland</a:t>
            </a:r>
          </a:p>
        </p:txBody>
      </p:sp>
      <p:sp>
        <p:nvSpPr>
          <p:cNvPr id="9" name="Rectangle 8"/>
          <p:cNvSpPr/>
          <p:nvPr/>
        </p:nvSpPr>
        <p:spPr>
          <a:xfrm>
            <a:off x="2100263" y="1657350"/>
            <a:ext cx="6210300" cy="461963"/>
          </a:xfrm>
          <a:prstGeom prst="rect">
            <a:avLst/>
          </a:prstGeom>
        </p:spPr>
        <p:txBody>
          <a:bodyPr>
            <a:spAutoFit/>
          </a:bodyPr>
          <a:lstStyle/>
          <a:p>
            <a:pPr>
              <a:defRPr/>
            </a:pPr>
            <a:r>
              <a:rPr lang="en-AU" sz="1200" dirty="0">
                <a:solidFill>
                  <a:schemeClr val="accent5">
                    <a:lumMod val="50000"/>
                  </a:schemeClr>
                </a:solidFill>
                <a:latin typeface="Sommet" pitchFamily="50" charset="0"/>
              </a:rPr>
              <a:t>Improving Evidence base for cannabis prevention and treatment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Cannabis Treatment Evaluation</a:t>
            </a:r>
          </a:p>
          <a:p>
            <a:pPr>
              <a:defRPr/>
            </a:pP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Evaluating overall campaign</a:t>
            </a:r>
          </a:p>
        </p:txBody>
      </p:sp>
      <p:pic>
        <p:nvPicPr>
          <p:cNvPr id="10" name="Picture 9" descr="s darke.jpg"/>
          <p:cNvPicPr>
            <a:picLocks noChangeAspect="1"/>
          </p:cNvPicPr>
          <p:nvPr/>
        </p:nvPicPr>
        <p:blipFill rotWithShape="1">
          <a:blip r:embed="rId3" cstate="print"/>
          <a:srcRect l="17154" t="11588" r="17499"/>
          <a:stretch/>
        </p:blipFill>
        <p:spPr>
          <a:xfrm>
            <a:off x="755576" y="2532570"/>
            <a:ext cx="1224136" cy="1352388"/>
          </a:xfrm>
          <a:prstGeom prst="rect">
            <a:avLst/>
          </a:prstGeom>
          <a:effectLst>
            <a:softEdge rad="139700"/>
          </a:effectLst>
        </p:spPr>
      </p:pic>
      <p:sp>
        <p:nvSpPr>
          <p:cNvPr id="11" name="Rectangle 10"/>
          <p:cNvSpPr/>
          <p:nvPr/>
        </p:nvSpPr>
        <p:spPr>
          <a:xfrm>
            <a:off x="2197100" y="2608263"/>
            <a:ext cx="1492250" cy="369887"/>
          </a:xfrm>
          <a:prstGeom prst="rect">
            <a:avLst/>
          </a:prstGeom>
        </p:spPr>
        <p:txBody>
          <a:bodyPr>
            <a:spAutoFit/>
          </a:bodyPr>
          <a:lstStyle/>
          <a:p>
            <a:pPr>
              <a:defRPr/>
            </a:pPr>
            <a:r>
              <a:rPr lang="en-AU" b="1" dirty="0">
                <a:solidFill>
                  <a:schemeClr val="accent5">
                    <a:lumMod val="50000"/>
                  </a:schemeClr>
                </a:solidFill>
                <a:latin typeface="Sommet" pitchFamily="50" charset="0"/>
              </a:rPr>
              <a:t>Shane Darke </a:t>
            </a:r>
          </a:p>
        </p:txBody>
      </p:sp>
      <p:sp>
        <p:nvSpPr>
          <p:cNvPr id="12" name="Rectangle 11"/>
          <p:cNvSpPr/>
          <p:nvPr/>
        </p:nvSpPr>
        <p:spPr>
          <a:xfrm>
            <a:off x="2411413" y="2978150"/>
            <a:ext cx="5978525" cy="461963"/>
          </a:xfrm>
          <a:prstGeom prst="rect">
            <a:avLst/>
          </a:prstGeom>
        </p:spPr>
        <p:txBody>
          <a:bodyPr>
            <a:spAutoFit/>
          </a:bodyPr>
          <a:lstStyle/>
          <a:p>
            <a:pPr>
              <a:defRPr/>
            </a:pPr>
            <a:r>
              <a:rPr lang="en-AU" sz="1200" dirty="0">
                <a:solidFill>
                  <a:schemeClr val="accent5">
                    <a:lumMod val="50000"/>
                  </a:schemeClr>
                </a:solidFill>
                <a:latin typeface="Sommet" pitchFamily="50" charset="0"/>
              </a:rPr>
              <a:t>Long Term Treatment Outcomes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Risk and Harms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Suicide Prevention in D&amp;A Field </a:t>
            </a:r>
          </a:p>
          <a:p>
            <a:pPr>
              <a:defRPr/>
            </a:pP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Psychiatric Comorbidity  </a:t>
            </a:r>
          </a:p>
        </p:txBody>
      </p:sp>
      <p:pic>
        <p:nvPicPr>
          <p:cNvPr id="13" name="Picture 12" descr="9400195.jpg"/>
          <p:cNvPicPr>
            <a:picLocks noChangeAspect="1"/>
          </p:cNvPicPr>
          <p:nvPr/>
        </p:nvPicPr>
        <p:blipFill rotWithShape="1">
          <a:blip r:embed="rId4" cstate="print"/>
          <a:srcRect l="18910" t="10045" r="21003" b="17203"/>
          <a:stretch/>
        </p:blipFill>
        <p:spPr>
          <a:xfrm>
            <a:off x="1689422" y="4820517"/>
            <a:ext cx="1016471" cy="1362076"/>
          </a:xfrm>
          <a:prstGeom prst="rect">
            <a:avLst/>
          </a:prstGeom>
          <a:effectLst>
            <a:softEdge rad="88900"/>
          </a:effectLst>
        </p:spPr>
      </p:pic>
      <p:sp>
        <p:nvSpPr>
          <p:cNvPr id="14" name="Rectangle 13"/>
          <p:cNvSpPr/>
          <p:nvPr/>
        </p:nvSpPr>
        <p:spPr>
          <a:xfrm>
            <a:off x="3316288" y="5132388"/>
            <a:ext cx="1511300" cy="369887"/>
          </a:xfrm>
          <a:prstGeom prst="rect">
            <a:avLst/>
          </a:prstGeom>
        </p:spPr>
        <p:txBody>
          <a:bodyPr>
            <a:spAutoFit/>
          </a:bodyPr>
          <a:lstStyle/>
          <a:p>
            <a:pPr>
              <a:defRPr/>
            </a:pPr>
            <a:r>
              <a:rPr lang="en-AU" b="1" dirty="0">
                <a:solidFill>
                  <a:schemeClr val="accent5">
                    <a:lumMod val="50000"/>
                  </a:schemeClr>
                </a:solidFill>
                <a:latin typeface="Sommet" pitchFamily="50" charset="0"/>
              </a:rPr>
              <a:t>Kate Dolan </a:t>
            </a:r>
          </a:p>
        </p:txBody>
      </p:sp>
      <p:sp>
        <p:nvSpPr>
          <p:cNvPr id="15" name="Rectangle 14"/>
          <p:cNvSpPr/>
          <p:nvPr/>
        </p:nvSpPr>
        <p:spPr>
          <a:xfrm>
            <a:off x="3167063" y="5497513"/>
            <a:ext cx="5976937" cy="461962"/>
          </a:xfrm>
          <a:prstGeom prst="rect">
            <a:avLst/>
          </a:prstGeom>
        </p:spPr>
        <p:txBody>
          <a:bodyPr>
            <a:spAutoFit/>
          </a:bodyPr>
          <a:lstStyle/>
          <a:p>
            <a:pPr lvl="1">
              <a:defRPr/>
            </a:pPr>
            <a:r>
              <a:rPr lang="en-AU" sz="1200" dirty="0">
                <a:solidFill>
                  <a:schemeClr val="accent5">
                    <a:lumMod val="50000"/>
                  </a:schemeClr>
                </a:solidFill>
                <a:latin typeface="Sommet" pitchFamily="50" charset="0"/>
              </a:rPr>
              <a:t>Long Term Outcomes from Prison Treatment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Criminal Justice, Hepatitis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HIV &amp;</a:t>
            </a:r>
          </a:p>
          <a:p>
            <a:pPr lvl="1">
              <a:defRPr/>
            </a:pPr>
            <a:r>
              <a:rPr lang="en-AU" sz="1200" dirty="0">
                <a:solidFill>
                  <a:schemeClr val="accent5">
                    <a:lumMod val="50000"/>
                  </a:schemeClr>
                </a:solidFill>
                <a:latin typeface="Sommet" pitchFamily="50" charset="0"/>
              </a:rPr>
              <a:t>International Projects </a:t>
            </a:r>
          </a:p>
        </p:txBody>
      </p:sp>
      <p:pic>
        <p:nvPicPr>
          <p:cNvPr id="28674" name="Picture 2" descr="image - 1314150999 Louisa Degenhardt"/>
          <p:cNvPicPr>
            <a:picLocks noChangeAspect="1" noChangeArrowheads="1"/>
          </p:cNvPicPr>
          <p:nvPr/>
        </p:nvPicPr>
        <p:blipFill rotWithShape="1">
          <a:blip r:embed="rId5">
            <a:extLst>
              <a:ext uri="{28A0092B-C50C-407E-A947-70E740481C1C}">
                <a14:useLocalDpi xmlns:a14="http://schemas.microsoft.com/office/drawing/2010/main" val="0"/>
              </a:ext>
            </a:extLst>
          </a:blip>
          <a:srcRect l="6978" r="7727"/>
          <a:stretch/>
        </p:blipFill>
        <p:spPr bwMode="auto">
          <a:xfrm>
            <a:off x="1138673" y="3663322"/>
            <a:ext cx="1104901" cy="129540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4663"/>
            <a:ext cx="8229600"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mtClean="0"/>
              <a:t>Research Leaders</a:t>
            </a:r>
          </a:p>
        </p:txBody>
      </p:sp>
      <p:pic>
        <p:nvPicPr>
          <p:cNvPr id="3" name="Picture 2" descr="M Teeson.jpg"/>
          <p:cNvPicPr>
            <a:picLocks noChangeAspect="1"/>
          </p:cNvPicPr>
          <p:nvPr/>
        </p:nvPicPr>
        <p:blipFill rotWithShape="1">
          <a:blip r:embed="rId2" cstate="print"/>
          <a:srcRect l="18161" t="17068" r="18059" b="10858"/>
          <a:stretch/>
        </p:blipFill>
        <p:spPr>
          <a:xfrm>
            <a:off x="1428825" y="4772970"/>
            <a:ext cx="1170831" cy="1401291"/>
          </a:xfrm>
          <a:prstGeom prst="rect">
            <a:avLst/>
          </a:prstGeom>
          <a:effectLst>
            <a:softEdge rad="76200"/>
          </a:effectLst>
        </p:spPr>
      </p:pic>
      <p:sp>
        <p:nvSpPr>
          <p:cNvPr id="4" name="Rectangle 3"/>
          <p:cNvSpPr/>
          <p:nvPr/>
        </p:nvSpPr>
        <p:spPr>
          <a:xfrm>
            <a:off x="3079750" y="4852988"/>
            <a:ext cx="1873250" cy="368300"/>
          </a:xfrm>
          <a:prstGeom prst="rect">
            <a:avLst/>
          </a:prstGeom>
        </p:spPr>
        <p:txBody>
          <a:bodyPr>
            <a:spAutoFit/>
          </a:bodyPr>
          <a:lstStyle/>
          <a:p>
            <a:pPr>
              <a:defRPr/>
            </a:pPr>
            <a:r>
              <a:rPr lang="en-AU" b="1" dirty="0">
                <a:solidFill>
                  <a:schemeClr val="accent5">
                    <a:lumMod val="50000"/>
                  </a:schemeClr>
                </a:solidFill>
                <a:latin typeface="Sommet" pitchFamily="50" charset="0"/>
              </a:rPr>
              <a:t>Maree Teesson </a:t>
            </a:r>
          </a:p>
        </p:txBody>
      </p:sp>
      <p:sp>
        <p:nvSpPr>
          <p:cNvPr id="5" name="Rectangle 4"/>
          <p:cNvSpPr/>
          <p:nvPr/>
        </p:nvSpPr>
        <p:spPr>
          <a:xfrm>
            <a:off x="2687638" y="5221288"/>
            <a:ext cx="6348412" cy="646112"/>
          </a:xfrm>
          <a:prstGeom prst="rect">
            <a:avLst/>
          </a:prstGeom>
        </p:spPr>
        <p:txBody>
          <a:bodyPr>
            <a:spAutoFit/>
          </a:bodyPr>
          <a:lstStyle/>
          <a:p>
            <a:pPr lvl="1">
              <a:defRPr/>
            </a:pPr>
            <a:r>
              <a:rPr lang="en-AU" sz="1200" dirty="0">
                <a:solidFill>
                  <a:schemeClr val="accent5">
                    <a:lumMod val="50000"/>
                  </a:schemeClr>
                </a:solidFill>
                <a:latin typeface="Sommet" pitchFamily="50" charset="0"/>
              </a:rPr>
              <a:t>Centre of Research Excellence on Mental Health and Substance Use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Role of Internet in Treatment alcohol, stimulants and mood disorders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Impact of alcohol on adolescent brain development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Post Traumatic Stress Disorder  RCT studies</a:t>
            </a:r>
          </a:p>
        </p:txBody>
      </p:sp>
      <p:pic>
        <p:nvPicPr>
          <p:cNvPr id="6" name="Picture 5" descr="R Mattick.jpg"/>
          <p:cNvPicPr>
            <a:picLocks noChangeAspect="1"/>
          </p:cNvPicPr>
          <p:nvPr/>
        </p:nvPicPr>
        <p:blipFill rotWithShape="1">
          <a:blip r:embed="rId3" cstate="print"/>
          <a:srcRect l="17381" r="16480" b="9794"/>
          <a:stretch/>
        </p:blipFill>
        <p:spPr>
          <a:xfrm>
            <a:off x="261305" y="1339967"/>
            <a:ext cx="1047750" cy="1168524"/>
          </a:xfrm>
          <a:prstGeom prst="rect">
            <a:avLst/>
          </a:prstGeom>
          <a:effectLst>
            <a:softEdge rad="50800"/>
          </a:effectLst>
        </p:spPr>
      </p:pic>
      <p:sp>
        <p:nvSpPr>
          <p:cNvPr id="7" name="Rectangle 6"/>
          <p:cNvSpPr/>
          <p:nvPr/>
        </p:nvSpPr>
        <p:spPr>
          <a:xfrm>
            <a:off x="1643063" y="1492250"/>
            <a:ext cx="1587500" cy="338138"/>
          </a:xfrm>
          <a:prstGeom prst="rect">
            <a:avLst/>
          </a:prstGeom>
        </p:spPr>
        <p:txBody>
          <a:bodyPr>
            <a:spAutoFit/>
          </a:bodyPr>
          <a:lstStyle/>
          <a:p>
            <a:pPr>
              <a:defRPr/>
            </a:pPr>
            <a:r>
              <a:rPr lang="en-AU" sz="1600" b="1" dirty="0">
                <a:solidFill>
                  <a:schemeClr val="accent5">
                    <a:lumMod val="50000"/>
                  </a:schemeClr>
                </a:solidFill>
                <a:latin typeface="Sommet" pitchFamily="50" charset="0"/>
              </a:rPr>
              <a:t>Richard Mattick</a:t>
            </a:r>
          </a:p>
        </p:txBody>
      </p:sp>
      <p:sp>
        <p:nvSpPr>
          <p:cNvPr id="8" name="Rectangle 7"/>
          <p:cNvSpPr/>
          <p:nvPr/>
        </p:nvSpPr>
        <p:spPr>
          <a:xfrm>
            <a:off x="1787525" y="1830388"/>
            <a:ext cx="6264275" cy="646112"/>
          </a:xfrm>
          <a:prstGeom prst="rect">
            <a:avLst/>
          </a:prstGeom>
        </p:spPr>
        <p:txBody>
          <a:bodyPr>
            <a:spAutoFit/>
          </a:bodyPr>
          <a:lstStyle/>
          <a:p>
            <a:pPr>
              <a:defRPr/>
            </a:pPr>
            <a:r>
              <a:rPr lang="en-AU" sz="1200" dirty="0">
                <a:solidFill>
                  <a:schemeClr val="accent5">
                    <a:lumMod val="50000"/>
                  </a:schemeClr>
                </a:solidFill>
                <a:latin typeface="Sommet" pitchFamily="50" charset="0"/>
              </a:rPr>
              <a:t>Effects of maternal and paternal alcohol and drug use on child development Neuropharmacology </a:t>
            </a:r>
            <a:r>
              <a:rPr lang="en-AU" sz="1200" b="1" dirty="0">
                <a:solidFill>
                  <a:schemeClr val="accent5">
                    <a:lumMod val="50000"/>
                  </a:schemeClr>
                </a:solidFill>
                <a:latin typeface="Sommet" pitchFamily="50" charset="0"/>
              </a:rPr>
              <a:t>•</a:t>
            </a:r>
            <a:endParaRPr lang="en-AU" sz="1200" dirty="0">
              <a:solidFill>
                <a:schemeClr val="accent5">
                  <a:lumMod val="50000"/>
                </a:schemeClr>
              </a:solidFill>
              <a:latin typeface="Sommet" pitchFamily="50" charset="0"/>
            </a:endParaRPr>
          </a:p>
          <a:p>
            <a:pPr>
              <a:defRPr/>
            </a:pPr>
            <a:r>
              <a:rPr lang="en-AU" sz="1200" dirty="0">
                <a:solidFill>
                  <a:schemeClr val="accent5">
                    <a:lumMod val="50000"/>
                  </a:schemeClr>
                </a:solidFill>
                <a:latin typeface="Sommet" pitchFamily="50" charset="0"/>
              </a:rPr>
              <a:t>Adolescent Alcohol use and parental influence of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Adolescent Longitudinal Cohort Studies to understand risk and resilience</a:t>
            </a:r>
          </a:p>
        </p:txBody>
      </p:sp>
      <p:sp>
        <p:nvSpPr>
          <p:cNvPr id="10" name="Rectangle 9"/>
          <p:cNvSpPr/>
          <p:nvPr/>
        </p:nvSpPr>
        <p:spPr>
          <a:xfrm>
            <a:off x="2600325" y="3736975"/>
            <a:ext cx="1955800" cy="338138"/>
          </a:xfrm>
          <a:prstGeom prst="rect">
            <a:avLst/>
          </a:prstGeom>
        </p:spPr>
        <p:txBody>
          <a:bodyPr>
            <a:spAutoFit/>
          </a:bodyPr>
          <a:lstStyle/>
          <a:p>
            <a:pPr>
              <a:defRPr/>
            </a:pPr>
            <a:r>
              <a:rPr lang="en-AU" sz="1600" b="1" dirty="0">
                <a:solidFill>
                  <a:schemeClr val="accent5">
                    <a:lumMod val="50000"/>
                  </a:schemeClr>
                </a:solidFill>
                <a:latin typeface="Sommet" pitchFamily="50" charset="0"/>
              </a:rPr>
              <a:t>Anthony Shakeshaft</a:t>
            </a:r>
          </a:p>
        </p:txBody>
      </p:sp>
      <p:sp>
        <p:nvSpPr>
          <p:cNvPr id="9" name="Rectangle 8"/>
          <p:cNvSpPr/>
          <p:nvPr/>
        </p:nvSpPr>
        <p:spPr>
          <a:xfrm>
            <a:off x="2698750" y="4075113"/>
            <a:ext cx="5759450" cy="461962"/>
          </a:xfrm>
          <a:prstGeom prst="rect">
            <a:avLst/>
          </a:prstGeom>
        </p:spPr>
        <p:txBody>
          <a:bodyPr>
            <a:spAutoFit/>
          </a:bodyPr>
          <a:lstStyle/>
          <a:p>
            <a:pPr>
              <a:defRPr/>
            </a:pPr>
            <a:r>
              <a:rPr lang="en-AU" sz="1200" dirty="0">
                <a:solidFill>
                  <a:schemeClr val="accent5">
                    <a:lumMod val="50000"/>
                  </a:schemeClr>
                </a:solidFill>
                <a:latin typeface="Sommet" pitchFamily="50" charset="0"/>
              </a:rPr>
              <a:t>Community Alcohol Interventions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Large Scale Clustered RCT of alcohol treatment in rural communities over the past five years  </a:t>
            </a:r>
            <a:r>
              <a:rPr lang="en-AU" sz="1200" b="1" dirty="0">
                <a:solidFill>
                  <a:schemeClr val="accent5">
                    <a:lumMod val="50000"/>
                  </a:schemeClr>
                </a:solidFill>
                <a:latin typeface="Sommet" pitchFamily="50" charset="0"/>
              </a:rPr>
              <a:t>•</a:t>
            </a:r>
            <a:r>
              <a:rPr lang="en-AU" sz="1200" dirty="0">
                <a:solidFill>
                  <a:schemeClr val="accent5">
                    <a:lumMod val="50000"/>
                  </a:schemeClr>
                </a:solidFill>
                <a:latin typeface="Sommet" pitchFamily="50" charset="0"/>
              </a:rPr>
              <a:t>  Indigenous Issues </a:t>
            </a:r>
          </a:p>
        </p:txBody>
      </p:sp>
      <p:pic>
        <p:nvPicPr>
          <p:cNvPr id="12" name="Picture 11" descr="A Ritter.jpg"/>
          <p:cNvPicPr>
            <a:picLocks noChangeAspect="1"/>
          </p:cNvPicPr>
          <p:nvPr/>
        </p:nvPicPr>
        <p:blipFill rotWithShape="1">
          <a:blip r:embed="rId4" cstate="print"/>
          <a:srcRect l="16851" t="7109" r="19791" b="13836"/>
          <a:stretch/>
        </p:blipFill>
        <p:spPr>
          <a:xfrm>
            <a:off x="628675" y="2393268"/>
            <a:ext cx="1076350" cy="1343026"/>
          </a:xfrm>
          <a:prstGeom prst="rect">
            <a:avLst/>
          </a:prstGeom>
          <a:effectLst>
            <a:softEdge rad="76200"/>
          </a:effectLst>
        </p:spPr>
      </p:pic>
      <p:sp>
        <p:nvSpPr>
          <p:cNvPr id="13" name="Rectangle 12"/>
          <p:cNvSpPr/>
          <p:nvPr/>
        </p:nvSpPr>
        <p:spPr>
          <a:xfrm>
            <a:off x="2101850" y="2725738"/>
            <a:ext cx="1955800" cy="339725"/>
          </a:xfrm>
          <a:prstGeom prst="rect">
            <a:avLst/>
          </a:prstGeom>
        </p:spPr>
        <p:txBody>
          <a:bodyPr>
            <a:spAutoFit/>
          </a:bodyPr>
          <a:lstStyle/>
          <a:p>
            <a:pPr>
              <a:defRPr/>
            </a:pPr>
            <a:r>
              <a:rPr lang="en-AU" sz="1600" b="1" dirty="0">
                <a:solidFill>
                  <a:schemeClr val="accent5">
                    <a:lumMod val="50000"/>
                  </a:schemeClr>
                </a:solidFill>
                <a:latin typeface="Sommet" pitchFamily="50" charset="0"/>
              </a:rPr>
              <a:t>Alison Ritter</a:t>
            </a:r>
          </a:p>
        </p:txBody>
      </p:sp>
      <p:sp>
        <p:nvSpPr>
          <p:cNvPr id="11" name="Rectangle 10"/>
          <p:cNvSpPr/>
          <p:nvPr/>
        </p:nvSpPr>
        <p:spPr>
          <a:xfrm>
            <a:off x="2339975" y="3041650"/>
            <a:ext cx="5472113" cy="461665"/>
          </a:xfrm>
          <a:prstGeom prst="rect">
            <a:avLst/>
          </a:prstGeom>
        </p:spPr>
        <p:txBody>
          <a:bodyPr>
            <a:spAutoFit/>
          </a:bodyPr>
          <a:lstStyle/>
          <a:p>
            <a:pPr>
              <a:defRPr/>
            </a:pPr>
            <a:r>
              <a:rPr lang="en-AU" sz="1200" dirty="0">
                <a:solidFill>
                  <a:schemeClr val="accent5">
                    <a:lumMod val="50000"/>
                  </a:schemeClr>
                </a:solidFill>
                <a:latin typeface="Sommet" pitchFamily="50" charset="0"/>
              </a:rPr>
              <a:t>Director Drug Policy Modelling Program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Complex modelling  </a:t>
            </a:r>
            <a:r>
              <a:rPr lang="en-AU" sz="1200" b="1" dirty="0">
                <a:solidFill>
                  <a:schemeClr val="accent5">
                    <a:lumMod val="50000"/>
                  </a:schemeClr>
                </a:solidFill>
                <a:latin typeface="Sommet" pitchFamily="50" charset="0"/>
              </a:rPr>
              <a:t>• </a:t>
            </a:r>
            <a:r>
              <a:rPr lang="en-AU" sz="1200" dirty="0">
                <a:solidFill>
                  <a:schemeClr val="accent5">
                    <a:lumMod val="50000"/>
                  </a:schemeClr>
                </a:solidFill>
                <a:latin typeface="Sommet" pitchFamily="50" charset="0"/>
              </a:rPr>
              <a:t> Health Economics </a:t>
            </a:r>
            <a:r>
              <a:rPr lang="en-AU" sz="1200" dirty="0" smtClean="0">
                <a:solidFill>
                  <a:schemeClr val="accent5">
                    <a:lumMod val="50000"/>
                  </a:schemeClr>
                </a:solidFill>
                <a:latin typeface="Sommet" pitchFamily="50" charset="0"/>
              </a:rPr>
              <a:t>*Translational Research.</a:t>
            </a:r>
            <a:endParaRPr lang="en-AU" sz="1200" dirty="0">
              <a:solidFill>
                <a:schemeClr val="accent5">
                  <a:lumMod val="50000"/>
                </a:schemeClr>
              </a:solidFill>
              <a:latin typeface="Sommet" pitchFamily="50" charset="0"/>
            </a:endParaRPr>
          </a:p>
        </p:txBody>
      </p:sp>
      <p:pic>
        <p:nvPicPr>
          <p:cNvPr id="27650" name="Picture 2" descr="J:\Media and Communications\Images and photos\Staff portraits\NDARC Staff Portrait Proofs, 5-2-15 - Copy\NDARC-2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12622" r="5429" b="21585"/>
          <a:stretch/>
        </p:blipFill>
        <p:spPr bwMode="auto">
          <a:xfrm>
            <a:off x="956577" y="3591748"/>
            <a:ext cx="1208509" cy="126112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18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8229600" cy="793560"/>
          </a:xfrm>
        </p:spPr>
        <p:txBody>
          <a:bodyPr/>
          <a:lstStyle/>
          <a:p>
            <a:r>
              <a:rPr lang="en-AU" sz="2400" b="1" dirty="0" smtClean="0">
                <a:latin typeface="Arial" panose="020B0604020202020204" pitchFamily="34" charset="0"/>
                <a:cs typeface="Arial" panose="020B0604020202020204" pitchFamily="34" charset="0"/>
              </a:rPr>
              <a:t>Global Burden of Disease</a:t>
            </a: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r>
            <a:br>
              <a:rPr lang="en-AU" sz="2400" dirty="0" smtClean="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For </a:t>
            </a:r>
            <a:r>
              <a:rPr lang="en-AU" sz="2400" dirty="0">
                <a:latin typeface="Arial" panose="020B0604020202020204" pitchFamily="34" charset="0"/>
                <a:cs typeface="Arial" panose="020B0604020202020204" pitchFamily="34" charset="0"/>
              </a:rPr>
              <a:t>tobacco there are 6.30 million deaths in 2010, for</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alcohol 2.74 million deaths, and for drugs 0.16</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million deaths</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In total in 2010, there were 52.77 million deaths.</a:t>
            </a:r>
            <a:br>
              <a:rPr lang="en-AU" sz="2400" dirty="0">
                <a:latin typeface="Arial" panose="020B0604020202020204" pitchFamily="34" charset="0"/>
                <a:cs typeface="Arial" panose="020B0604020202020204" pitchFamily="34" charset="0"/>
              </a:rPr>
            </a:br>
            <a:r>
              <a:rPr lang="en-AU" sz="2400" dirty="0" smtClean="0">
                <a:latin typeface="Arial" panose="020B0604020202020204" pitchFamily="34" charset="0"/>
                <a:cs typeface="Arial" panose="020B0604020202020204" pitchFamily="34" charset="0"/>
              </a:rPr>
              <a:t/>
            </a:r>
            <a:br>
              <a:rPr lang="en-AU" sz="2400" dirty="0" smtClean="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dirty="0"/>
              <a:t/>
            </a:r>
            <a:br>
              <a:rPr lang="en-AU" dirty="0"/>
            </a:br>
            <a:endParaRPr lang="en-AU" dirty="0"/>
          </a:p>
        </p:txBody>
      </p:sp>
    </p:spTree>
    <p:extLst>
      <p:ext uri="{BB962C8B-B14F-4D97-AF65-F5344CB8AC3E}">
        <p14:creationId xmlns:p14="http://schemas.microsoft.com/office/powerpoint/2010/main" val="4081514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Users\z3292912\Downloads\NDARC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7"/>
            <a:ext cx="8053049" cy="4074407"/>
          </a:xfrm>
          <a:prstGeom prst="rect">
            <a:avLst/>
          </a:prstGeom>
          <a:ln>
            <a:noFill/>
          </a:ln>
          <a:effectLst>
            <a:softEdge rad="112500"/>
          </a:effectLst>
        </p:spPr>
      </p:pic>
      <p:cxnSp>
        <p:nvCxnSpPr>
          <p:cNvPr id="3" name="Straight Connector 2"/>
          <p:cNvCxnSpPr/>
          <p:nvPr/>
        </p:nvCxnSpPr>
        <p:spPr>
          <a:xfrm>
            <a:off x="395287" y="1025822"/>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67544" y="487705"/>
            <a:ext cx="8281168" cy="553998"/>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3000" i="0" u="none" strike="noStrike" kern="1200" cap="none" spc="0" normalizeH="0" baseline="0" noProof="0" dirty="0" smtClean="0">
                <a:ln>
                  <a:noFill/>
                </a:ln>
                <a:solidFill>
                  <a:schemeClr val="accent1">
                    <a:lumMod val="75000"/>
                  </a:schemeClr>
                </a:solidFill>
                <a:effectLst/>
                <a:uLnTx/>
                <a:uFillTx/>
                <a:latin typeface="+mn-lt"/>
                <a:ea typeface="+mn-ea"/>
                <a:cs typeface="+mn-cs"/>
              </a:rPr>
              <a:t>NDARC Media Mentions per month 2014 - 2015</a:t>
            </a:r>
          </a:p>
        </p:txBody>
      </p:sp>
    </p:spTree>
    <p:extLst>
      <p:ext uri="{BB962C8B-B14F-4D97-AF65-F5344CB8AC3E}">
        <p14:creationId xmlns:p14="http://schemas.microsoft.com/office/powerpoint/2010/main" val="2529242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Engagement with Society</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AU" sz="2000" dirty="0" smtClean="0">
                <a:latin typeface="Arial" panose="020B0604020202020204" pitchFamily="34" charset="0"/>
                <a:cs typeface="Arial" panose="020B0604020202020204" pitchFamily="34" charset="0"/>
              </a:rPr>
              <a:t>Major involvement in National Policy Bodies </a:t>
            </a:r>
          </a:p>
          <a:p>
            <a:r>
              <a:rPr lang="en-AU" sz="2000" dirty="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                                  National Research Bodies</a:t>
            </a:r>
          </a:p>
          <a:p>
            <a:r>
              <a:rPr lang="en-AU" sz="2000" dirty="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                                  International Policy Bodies</a:t>
            </a:r>
          </a:p>
          <a:p>
            <a:r>
              <a:rPr lang="en-AU" sz="2000" dirty="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                                  Learned Societies</a:t>
            </a:r>
          </a:p>
          <a:p>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Engaged with a comprehensive range of health, social, economic and criminal justice policy issues that relate to tobacco, alcohol and other drug problems. </a:t>
            </a:r>
          </a:p>
          <a:p>
            <a:r>
              <a:rPr lang="en-AU" sz="2000" dirty="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                                    </a:t>
            </a:r>
          </a:p>
          <a:p>
            <a:endParaRPr lang="en-A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3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269"/>
            <a:ext cx="8229600" cy="793560"/>
          </a:xfrm>
        </p:spPr>
        <p:txBody>
          <a:bodyPr/>
          <a:lstStyle/>
          <a:p>
            <a:r>
              <a:rPr lang="en-AU" dirty="0" smtClean="0">
                <a:solidFill>
                  <a:schemeClr val="accent1">
                    <a:lumMod val="75000"/>
                  </a:schemeClr>
                </a:solidFill>
                <a:latin typeface="+mj-lt"/>
              </a:rPr>
              <a:t>Challenges</a:t>
            </a: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t>
            </a:r>
            <a:endParaRPr lang="en-AU" dirty="0"/>
          </a:p>
        </p:txBody>
      </p:sp>
      <p:cxnSp>
        <p:nvCxnSpPr>
          <p:cNvPr id="3" name="Straight Connector 2"/>
          <p:cNvCxnSpPr/>
          <p:nvPr/>
        </p:nvCxnSpPr>
        <p:spPr>
          <a:xfrm>
            <a:off x="395288" y="1029147"/>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39552" y="1484784"/>
            <a:ext cx="8209161" cy="4360555"/>
          </a:xfrm>
          <a:prstGeom prst="rect">
            <a:avLst/>
          </a:prstGeom>
        </p:spPr>
        <p:txBody>
          <a:bodyPr wrap="square" rtlCol="0">
            <a:spAutoFit/>
          </a:bodyPr>
          <a:lstStyle/>
          <a:p>
            <a:pPr marL="342900" indent="-342900" fontAlgn="auto">
              <a:spcBef>
                <a:spcPct val="20000"/>
              </a:spcBef>
              <a:spcAft>
                <a:spcPts val="0"/>
              </a:spcAft>
            </a:pPr>
            <a:r>
              <a:rPr lang="en-AU" sz="2000" b="1" dirty="0">
                <a:latin typeface="Arial" panose="020B0604020202020204" pitchFamily="34" charset="0"/>
                <a:cs typeface="Arial" panose="020B0604020202020204" pitchFamily="34" charset="0"/>
              </a:rPr>
              <a:t>Funding</a:t>
            </a:r>
            <a:r>
              <a:rPr lang="en-AU" sz="2000" dirty="0">
                <a:latin typeface="Arial" panose="020B0604020202020204" pitchFamily="34" charset="0"/>
                <a:cs typeface="Arial" panose="020B0604020202020204" pitchFamily="34" charset="0"/>
              </a:rPr>
              <a:t> </a:t>
            </a: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Federal Government</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Research </a:t>
            </a:r>
            <a:r>
              <a:rPr lang="en-AU" sz="2000" dirty="0">
                <a:latin typeface="Arial" panose="020B0604020202020204" pitchFamily="34" charset="0"/>
                <a:cs typeface="Arial" panose="020B0604020202020204" pitchFamily="34" charset="0"/>
              </a:rPr>
              <a:t>Funding </a:t>
            </a:r>
            <a:r>
              <a:rPr lang="en-AU" sz="2000" dirty="0" smtClean="0">
                <a:latin typeface="Arial" panose="020B0604020202020204" pitchFamily="34" charset="0"/>
                <a:cs typeface="Arial" panose="020B0604020202020204" pitchFamily="34" charset="0"/>
              </a:rPr>
              <a:t>Bodies</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University </a:t>
            </a:r>
            <a:r>
              <a:rPr lang="en-AU" sz="2000" dirty="0">
                <a:latin typeface="Arial" panose="020B0604020202020204" pitchFamily="34" charset="0"/>
                <a:cs typeface="Arial" panose="020B0604020202020204" pitchFamily="34" charset="0"/>
              </a:rPr>
              <a:t>Research Infrastructure</a:t>
            </a:r>
            <a:br>
              <a:rPr lang="en-AU" sz="2000" dirty="0">
                <a:latin typeface="Arial" panose="020B0604020202020204" pitchFamily="34" charset="0"/>
                <a:cs typeface="Arial" panose="020B0604020202020204" pitchFamily="34" charset="0"/>
              </a:rPr>
            </a:b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b="1" dirty="0" smtClean="0">
                <a:latin typeface="Arial" panose="020B0604020202020204" pitchFamily="34" charset="0"/>
                <a:cs typeface="Arial" panose="020B0604020202020204" pitchFamily="34" charset="0"/>
              </a:rPr>
              <a:t>Accommodation</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State </a:t>
            </a:r>
            <a:r>
              <a:rPr lang="en-AU" sz="2000" dirty="0">
                <a:latin typeface="Arial" panose="020B0604020202020204" pitchFamily="34" charset="0"/>
                <a:cs typeface="Arial" panose="020B0604020202020204" pitchFamily="34" charset="0"/>
              </a:rPr>
              <a:t>of the Art </a:t>
            </a:r>
            <a:r>
              <a:rPr lang="en-AU" sz="2000" dirty="0" smtClean="0">
                <a:latin typeface="Arial" panose="020B0604020202020204" pitchFamily="34" charset="0"/>
                <a:cs typeface="Arial" panose="020B0604020202020204" pitchFamily="34" charset="0"/>
              </a:rPr>
              <a:t>on-campus accommodation</a:t>
            </a:r>
            <a:r>
              <a:rPr lang="en-AU" sz="2000" dirty="0">
                <a:latin typeface="Arial" panose="020B0604020202020204" pitchFamily="34" charset="0"/>
                <a:cs typeface="Arial" panose="020B0604020202020204" pitchFamily="34" charset="0"/>
              </a:rPr>
              <a:t/>
            </a:r>
            <a:br>
              <a:rPr lang="en-AU" sz="2000" dirty="0">
                <a:latin typeface="Arial" panose="020B0604020202020204" pitchFamily="34" charset="0"/>
                <a:cs typeface="Arial" panose="020B0604020202020204" pitchFamily="34" charset="0"/>
              </a:rPr>
            </a:b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b="1" dirty="0" smtClean="0">
                <a:latin typeface="Arial" panose="020B0604020202020204" pitchFamily="34" charset="0"/>
                <a:cs typeface="Arial" panose="020B0604020202020204" pitchFamily="34" charset="0"/>
              </a:rPr>
              <a:t>Support</a:t>
            </a:r>
            <a:endParaRPr lang="en-AU" sz="2000" b="1" dirty="0">
              <a:latin typeface="Arial" panose="020B0604020202020204" pitchFamily="34" charset="0"/>
              <a:cs typeface="Arial" panose="020B0604020202020204" pitchFamily="34" charset="0"/>
            </a:endParaRP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Important </a:t>
            </a:r>
            <a:r>
              <a:rPr lang="en-AU" sz="2000" dirty="0">
                <a:latin typeface="Arial" panose="020B0604020202020204" pitchFamily="34" charset="0"/>
                <a:cs typeface="Arial" panose="020B0604020202020204" pitchFamily="34" charset="0"/>
              </a:rPr>
              <a:t>topic but complexity, social stigma and moral attitudes </a:t>
            </a:r>
            <a:r>
              <a:rPr lang="en-AU" sz="2000" dirty="0" smtClean="0">
                <a:latin typeface="Arial" panose="020B0604020202020204" pitchFamily="34" charset="0"/>
                <a:cs typeface="Arial" panose="020B0604020202020204" pitchFamily="34" charset="0"/>
              </a:rPr>
              <a:t>affect support </a:t>
            </a:r>
            <a:r>
              <a:rPr lang="en-AU" sz="2000" dirty="0">
                <a:latin typeface="Arial" panose="020B0604020202020204" pitchFamily="34" charset="0"/>
                <a:cs typeface="Arial" panose="020B0604020202020204" pitchFamily="34" charset="0"/>
              </a:rPr>
              <a:t>for research and interventions </a:t>
            </a:r>
            <a:r>
              <a:rPr lang="en-AU" sz="2000" dirty="0"/>
              <a:t/>
            </a:r>
            <a:br>
              <a:rPr lang="en-AU" sz="2000" dirty="0"/>
            </a:br>
            <a:endParaRPr kumimoji="0" lang="en-AU" sz="2000" b="1" i="0" u="none" strike="noStrike" kern="1200" cap="none" spc="0" normalizeH="0" baseline="0" noProof="0" dirty="0" smtClean="0">
              <a:ln>
                <a:noFill/>
              </a:ln>
              <a:solidFill>
                <a:schemeClr val="tx1"/>
              </a:solidFill>
              <a:effectLst/>
              <a:uLnTx/>
              <a:uFillTx/>
              <a:latin typeface="Sommet bold"/>
              <a:cs typeface="+mn-cs"/>
            </a:endParaRPr>
          </a:p>
        </p:txBody>
      </p:sp>
    </p:spTree>
    <p:extLst>
      <p:ext uri="{BB962C8B-B14F-4D97-AF65-F5344CB8AC3E}">
        <p14:creationId xmlns:p14="http://schemas.microsoft.com/office/powerpoint/2010/main" val="44424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Opportunities</a:t>
            </a:r>
            <a:br>
              <a:rPr lang="en-AU" dirty="0" smtClean="0"/>
            </a:br>
            <a:r>
              <a:rPr lang="en-AU" dirty="0"/>
              <a:t/>
            </a:r>
            <a:br>
              <a:rPr lang="en-AU" dirty="0"/>
            </a:br>
            <a:r>
              <a:rPr lang="en-US" altLang="en-US" sz="2000" b="1" dirty="0">
                <a:latin typeface="Arial" panose="020B0604020202020204" pitchFamily="34" charset="0"/>
                <a:cs typeface="Arial" panose="020B0604020202020204" pitchFamily="34" charset="0"/>
              </a:rPr>
              <a:t>Vision: </a:t>
            </a:r>
            <a:r>
              <a:rPr lang="en-US" altLang="en-US" sz="2000" b="1" dirty="0" err="1">
                <a:latin typeface="Arial" panose="020B0604020202020204" pitchFamily="34" charset="0"/>
                <a:cs typeface="Arial" panose="020B0604020202020204" pitchFamily="34" charset="0"/>
              </a:rPr>
              <a:t>Mindgardens</a:t>
            </a:r>
            <a:r>
              <a:rPr lang="en-US" altLang="en-US" sz="2000" b="1" dirty="0">
                <a:latin typeface="Arial" panose="020B0604020202020204" pitchFamily="34" charset="0"/>
                <a:cs typeface="Arial" panose="020B0604020202020204" pitchFamily="34" charset="0"/>
              </a:rPr>
              <a:t> to be established as the leading Australian comprehensive </a:t>
            </a:r>
            <a:r>
              <a:rPr lang="en-US" altLang="en-US" sz="2000" b="1" dirty="0" err="1">
                <a:latin typeface="Arial" panose="020B0604020202020204" pitchFamily="34" charset="0"/>
                <a:cs typeface="Arial" panose="020B0604020202020204" pitchFamily="34" charset="0"/>
              </a:rPr>
              <a:t>centre</a:t>
            </a:r>
            <a:r>
              <a:rPr lang="en-US" altLang="en-US" sz="2000" b="1" dirty="0">
                <a:latin typeface="Arial" panose="020B0604020202020204" pitchFamily="34" charset="0"/>
                <a:cs typeface="Arial" panose="020B0604020202020204" pitchFamily="34" charset="0"/>
              </a:rPr>
              <a:t> for </a:t>
            </a:r>
            <a:r>
              <a:rPr lang="en-US" altLang="en-US" sz="2000" b="1" dirty="0" err="1" smtClean="0">
                <a:latin typeface="Arial" panose="020B0604020202020204" pitchFamily="34" charset="0"/>
                <a:cs typeface="Arial" panose="020B0604020202020204" pitchFamily="34" charset="0"/>
              </a:rPr>
              <a:t>behavioural</a:t>
            </a:r>
            <a:r>
              <a:rPr lang="en-US" altLang="en-US" sz="2000" b="1" dirty="0" smtClean="0">
                <a:latin typeface="Arial" panose="020B0604020202020204" pitchFamily="34" charset="0"/>
                <a:cs typeface="Arial" panose="020B0604020202020204" pitchFamily="34" charset="0"/>
              </a:rPr>
              <a:t> and brain translational </a:t>
            </a:r>
            <a:r>
              <a:rPr lang="en-US" altLang="en-US" sz="2000" b="1" dirty="0">
                <a:latin typeface="Arial" panose="020B0604020202020204" pitchFamily="34" charset="0"/>
                <a:cs typeface="Arial" panose="020B0604020202020204" pitchFamily="34" charset="0"/>
              </a:rPr>
              <a:t>research</a:t>
            </a:r>
            <a:br>
              <a:rPr lang="en-US" altLang="en-US" sz="2000" b="1"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a:r>
            <a:br>
              <a:rPr lang="en-US" altLang="en-US" sz="2000" dirty="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The strengths in UNSW around research on complex </a:t>
            </a:r>
            <a:r>
              <a:rPr lang="en-US" altLang="en-US" sz="2000" dirty="0" err="1" smtClean="0">
                <a:latin typeface="Arial" panose="020B0604020202020204" pitchFamily="34" charset="0"/>
                <a:cs typeface="Arial" panose="020B0604020202020204" pitchFamily="34" charset="0"/>
              </a:rPr>
              <a:t>behavioural</a:t>
            </a:r>
            <a:r>
              <a:rPr lang="en-US" altLang="en-US" sz="2000" dirty="0" smtClean="0">
                <a:latin typeface="Arial" panose="020B0604020202020204" pitchFamily="34" charset="0"/>
                <a:cs typeface="Arial" panose="020B0604020202020204" pitchFamily="34" charset="0"/>
              </a:rPr>
              <a:t> problems and the challenges that society faces with such problems make the opportunities for enhanced collaboration a key approach to improving scale and ambition of research grant getting.</a:t>
            </a:r>
            <a:r>
              <a:rPr lang="en-US" altLang="en-US" sz="2000" dirty="0">
                <a:latin typeface="Arial" panose="020B0604020202020204" pitchFamily="34" charset="0"/>
                <a:cs typeface="Arial" panose="020B0604020202020204" pitchFamily="34" charset="0"/>
              </a:rPr>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Will enhance synergies </a:t>
            </a:r>
            <a:r>
              <a:rPr lang="en-US" altLang="en-US" sz="2000" dirty="0" smtClean="0">
                <a:latin typeface="Arial" panose="020B0604020202020204" pitchFamily="34" charset="0"/>
                <a:cs typeface="Arial" panose="020B0604020202020204" pitchFamily="34" charset="0"/>
              </a:rPr>
              <a:t>of a broad range of research groups across the entire campus. </a:t>
            </a:r>
            <a:r>
              <a:rPr lang="en-US" altLang="en-US" sz="3200" dirty="0">
                <a:latin typeface="Arial" panose="020B0604020202020204" pitchFamily="34" charset="0"/>
                <a:cs typeface="Arial" panose="020B0604020202020204" pitchFamily="34" charset="0"/>
              </a:rPr>
              <a:t/>
            </a:r>
            <a:br>
              <a:rPr lang="en-US" altLang="en-US" sz="3200" dirty="0">
                <a:latin typeface="Arial" panose="020B0604020202020204" pitchFamily="34" charset="0"/>
                <a:cs typeface="Arial" panose="020B0604020202020204" pitchFamily="34" charset="0"/>
              </a:rPr>
            </a:br>
            <a:endParaRPr lang="en-AU" dirty="0"/>
          </a:p>
        </p:txBody>
      </p:sp>
    </p:spTree>
    <p:extLst>
      <p:ext uri="{BB962C8B-B14F-4D97-AF65-F5344CB8AC3E}">
        <p14:creationId xmlns:p14="http://schemas.microsoft.com/office/powerpoint/2010/main" val="185163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lumMod val="75000"/>
                  </a:schemeClr>
                </a:solidFill>
                <a:latin typeface="Sommet" pitchFamily="50" charset="0"/>
              </a:rPr>
              <a:t>Where do we want to be?</a:t>
            </a:r>
            <a:br>
              <a:rPr lang="en-AU" dirty="0" smtClean="0">
                <a:solidFill>
                  <a:schemeClr val="accent1">
                    <a:lumMod val="75000"/>
                  </a:schemeClr>
                </a:solidFill>
                <a:latin typeface="Sommet" pitchFamily="50" charset="0"/>
              </a:rPr>
            </a:br>
            <a:r>
              <a:rPr lang="en-AU" dirty="0"/>
              <a:t/>
            </a:r>
            <a:br>
              <a:rPr lang="en-AU" dirty="0"/>
            </a:br>
            <a:r>
              <a:rPr lang="en-AU" dirty="0" smtClean="0"/>
              <a:t/>
            </a:r>
            <a:br>
              <a:rPr lang="en-AU" dirty="0" smtClean="0"/>
            </a:br>
            <a:endParaRPr lang="en-AU" dirty="0"/>
          </a:p>
        </p:txBody>
      </p:sp>
      <p:cxnSp>
        <p:nvCxnSpPr>
          <p:cNvPr id="3" name="Straight Connector 2"/>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03423" y="1628800"/>
            <a:ext cx="8137153" cy="3662541"/>
          </a:xfrm>
          <a:prstGeom prst="rect">
            <a:avLst/>
          </a:prstGeom>
        </p:spPr>
        <p:txBody>
          <a:bodyPr wrap="square" rtlCol="0">
            <a:spAutoFit/>
          </a:bodyPr>
          <a:lstStyle/>
          <a:p>
            <a:pPr marL="342900" indent="-342900" fontAlgn="auto">
              <a:spcBef>
                <a:spcPct val="20000"/>
              </a:spcBef>
              <a:spcAft>
                <a:spcPts val="0"/>
              </a:spcAft>
            </a:pPr>
            <a:r>
              <a:rPr lang="en-AU" sz="2000" b="1" dirty="0" smtClean="0">
                <a:latin typeface="Arial" panose="020B0604020202020204" pitchFamily="34" charset="0"/>
                <a:cs typeface="Arial" panose="020B0604020202020204" pitchFamily="34" charset="0"/>
              </a:rPr>
              <a:t>Continued growth </a:t>
            </a:r>
            <a:r>
              <a:rPr lang="en-AU" sz="2000" b="1" dirty="0">
                <a:latin typeface="Arial" panose="020B0604020202020204" pitchFamily="34" charset="0"/>
                <a:cs typeface="Arial" panose="020B0604020202020204" pitchFamily="34" charset="0"/>
              </a:rPr>
              <a:t>of research </a:t>
            </a:r>
            <a:r>
              <a:rPr lang="en-AU" sz="2000" b="1" dirty="0" smtClean="0">
                <a:latin typeface="Arial" panose="020B0604020202020204" pitchFamily="34" charset="0"/>
                <a:cs typeface="Arial" panose="020B0604020202020204" pitchFamily="34" charset="0"/>
              </a:rPr>
              <a:t>funding</a:t>
            </a:r>
          </a:p>
          <a:p>
            <a:pPr fontAlgn="auto">
              <a:spcBef>
                <a:spcPct val="20000"/>
              </a:spcBef>
              <a:spcAft>
                <a:spcPts val="0"/>
              </a:spcAft>
            </a:pPr>
            <a:r>
              <a:rPr lang="en-AU" sz="2000" dirty="0" smtClean="0">
                <a:latin typeface="Arial" panose="020B0604020202020204" pitchFamily="34" charset="0"/>
                <a:cs typeface="Arial" panose="020B0604020202020204" pitchFamily="34" charset="0"/>
              </a:rPr>
              <a:t>Undertake </a:t>
            </a:r>
            <a:r>
              <a:rPr lang="en-AU" sz="2000" dirty="0">
                <a:latin typeface="Arial" panose="020B0604020202020204" pitchFamily="34" charset="0"/>
                <a:cs typeface="Arial" panose="020B0604020202020204" pitchFamily="34" charset="0"/>
              </a:rPr>
              <a:t>m</a:t>
            </a:r>
            <a:r>
              <a:rPr lang="en-AU" sz="2000" dirty="0" smtClean="0">
                <a:latin typeface="Arial" panose="020B0604020202020204" pitchFamily="34" charset="0"/>
                <a:cs typeface="Arial" panose="020B0604020202020204" pitchFamily="34" charset="0"/>
              </a:rPr>
              <a:t>ajor </a:t>
            </a:r>
            <a:r>
              <a:rPr lang="en-AU" sz="2000" dirty="0">
                <a:latin typeface="Arial" panose="020B0604020202020204" pitchFamily="34" charset="0"/>
                <a:cs typeface="Arial" panose="020B0604020202020204" pitchFamily="34" charset="0"/>
              </a:rPr>
              <a:t>s</a:t>
            </a:r>
            <a:r>
              <a:rPr lang="en-AU" sz="2000" dirty="0" smtClean="0">
                <a:latin typeface="Arial" panose="020B0604020202020204" pitchFamily="34" charset="0"/>
                <a:cs typeface="Arial" panose="020B0604020202020204" pitchFamily="34" charset="0"/>
              </a:rPr>
              <a:t>tudies </a:t>
            </a:r>
            <a:r>
              <a:rPr lang="en-AU" sz="2000" dirty="0">
                <a:latin typeface="Arial" panose="020B0604020202020204" pitchFamily="34" charset="0"/>
                <a:cs typeface="Arial" panose="020B0604020202020204" pitchFamily="34" charset="0"/>
              </a:rPr>
              <a:t>that are translated into key </a:t>
            </a:r>
            <a:r>
              <a:rPr lang="en-AU" sz="2000" dirty="0" smtClean="0">
                <a:latin typeface="Arial" panose="020B0604020202020204" pitchFamily="34" charset="0"/>
                <a:cs typeface="Arial" panose="020B0604020202020204" pitchFamily="34" charset="0"/>
              </a:rPr>
              <a:t>findings at</a:t>
            </a:r>
          </a:p>
          <a:p>
            <a:pPr fontAlgn="auto">
              <a:spcBef>
                <a:spcPct val="20000"/>
              </a:spcBef>
              <a:spcAft>
                <a:spcPts val="0"/>
              </a:spcAft>
            </a:pPr>
            <a:r>
              <a:rPr lang="en-AU" sz="2000" dirty="0" smtClean="0">
                <a:latin typeface="Arial" panose="020B0604020202020204" pitchFamily="34" charset="0"/>
                <a:cs typeface="Arial" panose="020B0604020202020204" pitchFamily="34" charset="0"/>
              </a:rPr>
              <a:t>national </a:t>
            </a:r>
            <a:r>
              <a:rPr lang="en-AU" sz="2000" dirty="0">
                <a:latin typeface="Arial" panose="020B0604020202020204" pitchFamily="34" charset="0"/>
                <a:cs typeface="Arial" panose="020B0604020202020204" pitchFamily="34" charset="0"/>
              </a:rPr>
              <a:t>and global </a:t>
            </a:r>
            <a:r>
              <a:rPr lang="en-AU" sz="2000" dirty="0" smtClean="0">
                <a:latin typeface="Arial" panose="020B0604020202020204" pitchFamily="34" charset="0"/>
                <a:cs typeface="Arial" panose="020B0604020202020204" pitchFamily="34" charset="0"/>
              </a:rPr>
              <a:t>level</a:t>
            </a:r>
          </a:p>
          <a:p>
            <a:pPr marL="342900" indent="-342900" fontAlgn="auto">
              <a:spcBef>
                <a:spcPct val="20000"/>
              </a:spcBef>
              <a:spcAft>
                <a:spcPts val="0"/>
              </a:spcAft>
            </a:pPr>
            <a:endParaRPr lang="en-AU" sz="2000" b="1"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b="1" dirty="0" smtClean="0">
                <a:latin typeface="Arial" panose="020B0604020202020204" pitchFamily="34" charset="0"/>
                <a:cs typeface="Arial" panose="020B0604020202020204" pitchFamily="34" charset="0"/>
              </a:rPr>
              <a:t>Better </a:t>
            </a:r>
            <a:r>
              <a:rPr lang="en-AU" sz="2000" b="1" dirty="0">
                <a:latin typeface="Arial" panose="020B0604020202020204" pitchFamily="34" charset="0"/>
                <a:cs typeface="Arial" panose="020B0604020202020204" pitchFamily="34" charset="0"/>
              </a:rPr>
              <a:t>c</a:t>
            </a:r>
            <a:r>
              <a:rPr lang="en-AU" sz="2000" b="1" dirty="0" smtClean="0">
                <a:latin typeface="Arial" panose="020B0604020202020204" pitchFamily="34" charset="0"/>
                <a:cs typeface="Arial" panose="020B0604020202020204" pitchFamily="34" charset="0"/>
              </a:rPr>
              <a:t>ollaborative </a:t>
            </a:r>
            <a:r>
              <a:rPr lang="en-AU" sz="2000" b="1" dirty="0">
                <a:latin typeface="Arial" panose="020B0604020202020204" pitchFamily="34" charset="0"/>
                <a:cs typeface="Arial" panose="020B0604020202020204" pitchFamily="34" charset="0"/>
              </a:rPr>
              <a:t>links </a:t>
            </a:r>
            <a:r>
              <a:rPr lang="en-AU" sz="2000" b="1" dirty="0" smtClean="0">
                <a:latin typeface="Arial" panose="020B0604020202020204" pitchFamily="34" charset="0"/>
                <a:cs typeface="Arial" panose="020B0604020202020204" pitchFamily="34" charset="0"/>
              </a:rPr>
              <a:t>with;</a:t>
            </a:r>
          </a:p>
          <a:p>
            <a:pPr fontAlgn="auto">
              <a:spcBef>
                <a:spcPct val="20000"/>
              </a:spcBef>
              <a:spcAft>
                <a:spcPts val="0"/>
              </a:spcAft>
            </a:pPr>
            <a:r>
              <a:rPr lang="en-AU" sz="2000" dirty="0" smtClean="0">
                <a:latin typeface="Arial" panose="020B0604020202020204" pitchFamily="34" charset="0"/>
                <a:cs typeface="Arial" panose="020B0604020202020204" pitchFamily="34" charset="0"/>
              </a:rPr>
              <a:t>Basic </a:t>
            </a:r>
            <a:r>
              <a:rPr lang="en-AU" sz="2000" dirty="0">
                <a:latin typeface="Arial" panose="020B0604020202020204" pitchFamily="34" charset="0"/>
                <a:cs typeface="Arial" panose="020B0604020202020204" pitchFamily="34" charset="0"/>
              </a:rPr>
              <a:t>Science Research </a:t>
            </a:r>
            <a:r>
              <a:rPr lang="en-AU" sz="2000" dirty="0" smtClean="0">
                <a:latin typeface="Arial" panose="020B0604020202020204" pitchFamily="34" charset="0"/>
                <a:cs typeface="Arial" panose="020B0604020202020204" pitchFamily="34" charset="0"/>
              </a:rPr>
              <a:t>and Population </a:t>
            </a:r>
            <a:r>
              <a:rPr lang="en-AU" sz="2000" dirty="0">
                <a:latin typeface="Arial" panose="020B0604020202020204" pitchFamily="34" charset="0"/>
                <a:cs typeface="Arial" panose="020B0604020202020204" pitchFamily="34" charset="0"/>
              </a:rPr>
              <a:t>and Clinical </a:t>
            </a:r>
            <a:r>
              <a:rPr lang="en-AU" sz="2000" dirty="0" smtClean="0">
                <a:latin typeface="Arial" panose="020B0604020202020204" pitchFamily="34" charset="0"/>
                <a:cs typeface="Arial" panose="020B0604020202020204" pitchFamily="34" charset="0"/>
              </a:rPr>
              <a:t>Research</a:t>
            </a:r>
          </a:p>
          <a:p>
            <a:pPr fontAlgn="auto">
              <a:spcBef>
                <a:spcPct val="20000"/>
              </a:spcBef>
              <a:spcAft>
                <a:spcPts val="0"/>
              </a:spcAft>
            </a:pPr>
            <a:endParaRPr lang="en-AU" sz="2000" dirty="0">
              <a:latin typeface="Arial" panose="020B0604020202020204" pitchFamily="34" charset="0"/>
              <a:cs typeface="Arial" panose="020B0604020202020204" pitchFamily="34" charset="0"/>
            </a:endParaRPr>
          </a:p>
          <a:p>
            <a:pPr fontAlgn="auto">
              <a:spcBef>
                <a:spcPct val="20000"/>
              </a:spcBef>
              <a:spcAft>
                <a:spcPts val="0"/>
              </a:spcAft>
            </a:pPr>
            <a:r>
              <a:rPr lang="en-AU" sz="2000" dirty="0" smtClean="0">
                <a:latin typeface="Arial" panose="020B0604020202020204" pitchFamily="34" charset="0"/>
                <a:cs typeface="Arial" panose="020B0604020202020204" pitchFamily="34" charset="0"/>
              </a:rPr>
              <a:t>A Major International Research Centre  In Collaboration with </a:t>
            </a:r>
            <a:r>
              <a:rPr lang="en-AU" sz="2000" dirty="0" err="1" smtClean="0">
                <a:latin typeface="Arial" panose="020B0604020202020204" pitchFamily="34" charset="0"/>
                <a:cs typeface="Arial" panose="020B0604020202020204" pitchFamily="34" charset="0"/>
              </a:rPr>
              <a:t>Mindgardens</a:t>
            </a:r>
            <a:r>
              <a:rPr lang="en-AU" sz="2000" dirty="0" smtClean="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
            </a:r>
            <a:br>
              <a:rPr lang="en-AU" sz="2000" dirty="0">
                <a:latin typeface="Arial" panose="020B0604020202020204" pitchFamily="34" charset="0"/>
                <a:cs typeface="Arial" panose="020B0604020202020204" pitchFamily="34" charset="0"/>
              </a:rPr>
            </a:br>
            <a:endParaRPr lang="en-A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63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solidFill>
                  <a:schemeClr val="accent1">
                    <a:lumMod val="75000"/>
                  </a:schemeClr>
                </a:solidFill>
                <a:latin typeface="Sommet" pitchFamily="50" charset="0"/>
              </a:rPr>
              <a:t>Our Mission</a:t>
            </a:r>
          </a:p>
        </p:txBody>
      </p:sp>
      <p:pic>
        <p:nvPicPr>
          <p:cNvPr id="3075" name="Picture 2" descr="Ndarc_bw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5013325"/>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ndarc-location-sho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708275"/>
            <a:ext cx="44561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288" y="1196975"/>
            <a:ext cx="8353425" cy="3677930"/>
          </a:xfrm>
          <a:prstGeom prst="rect">
            <a:avLst/>
          </a:prstGeom>
        </p:spPr>
        <p:txBody>
          <a:bodyPr>
            <a:spAutoFit/>
          </a:bodyPr>
          <a:lstStyle/>
          <a:p>
            <a:pPr marL="342900" indent="-342900" eaLnBrk="1" fontAlgn="auto" hangingPunct="1">
              <a:spcBef>
                <a:spcPct val="20000"/>
              </a:spcBef>
              <a:spcAft>
                <a:spcPts val="0"/>
              </a:spcAft>
              <a:buFont typeface="Arial" pitchFamily="34" charset="0"/>
              <a:buNone/>
              <a:defRPr/>
            </a:pPr>
            <a:r>
              <a:rPr lang="en-AU" sz="2000" dirty="0" smtClean="0">
                <a:cs typeface="Arial" pitchFamily="34" charset="0"/>
              </a:rPr>
              <a:t>“To </a:t>
            </a:r>
            <a:r>
              <a:rPr lang="en-AU" sz="2000" dirty="0">
                <a:cs typeface="Arial" pitchFamily="34" charset="0"/>
              </a:rPr>
              <a:t>conduct and disseminate high quality research and related </a:t>
            </a:r>
            <a:r>
              <a:rPr lang="en-AU" sz="2000" dirty="0" smtClean="0">
                <a:cs typeface="Arial" pitchFamily="34" charset="0"/>
              </a:rPr>
              <a:t>activities</a:t>
            </a:r>
          </a:p>
          <a:p>
            <a:pPr marL="342900" indent="-342900" eaLnBrk="1" fontAlgn="auto" hangingPunct="1">
              <a:spcBef>
                <a:spcPct val="20000"/>
              </a:spcBef>
              <a:spcAft>
                <a:spcPts val="0"/>
              </a:spcAft>
              <a:buFont typeface="Arial" pitchFamily="34" charset="0"/>
              <a:buNone/>
              <a:defRPr/>
            </a:pPr>
            <a:r>
              <a:rPr lang="en-AU" sz="2000" dirty="0" smtClean="0">
                <a:cs typeface="Arial" pitchFamily="34" charset="0"/>
              </a:rPr>
              <a:t>that </a:t>
            </a:r>
            <a:r>
              <a:rPr lang="en-AU" sz="2000" dirty="0">
                <a:cs typeface="Arial" pitchFamily="34" charset="0"/>
              </a:rPr>
              <a:t>increase the effectiveness of responses to alcohol and other </a:t>
            </a:r>
            <a:r>
              <a:rPr lang="en-AU" sz="2000" dirty="0" smtClean="0">
                <a:cs typeface="Arial" pitchFamily="34" charset="0"/>
              </a:rPr>
              <a:t>drug</a:t>
            </a:r>
          </a:p>
          <a:p>
            <a:pPr marL="342900" indent="-342900" eaLnBrk="1" fontAlgn="auto" hangingPunct="1">
              <a:spcBef>
                <a:spcPct val="20000"/>
              </a:spcBef>
              <a:spcAft>
                <a:spcPts val="0"/>
              </a:spcAft>
              <a:buFont typeface="Arial" pitchFamily="34" charset="0"/>
              <a:buNone/>
              <a:defRPr/>
            </a:pPr>
            <a:r>
              <a:rPr lang="en-AU" sz="2000" dirty="0" smtClean="0">
                <a:cs typeface="Arial" pitchFamily="34" charset="0"/>
              </a:rPr>
              <a:t>related harm” </a:t>
            </a:r>
            <a:endParaRPr lang="en-AU" sz="2000" dirty="0">
              <a:cs typeface="Arial" pitchFamily="34" charset="0"/>
            </a:endParaRPr>
          </a:p>
          <a:p>
            <a:pPr marL="342900" indent="-342900" eaLnBrk="1" fontAlgn="auto" hangingPunct="1">
              <a:spcBef>
                <a:spcPct val="20000"/>
              </a:spcBef>
              <a:spcAft>
                <a:spcPts val="0"/>
              </a:spcAft>
              <a:buFont typeface="Arial" pitchFamily="34" charset="0"/>
              <a:buNone/>
              <a:defRPr/>
            </a:pPr>
            <a:endParaRPr lang="en-AU" sz="2000" i="1" dirty="0" smtClean="0">
              <a:solidFill>
                <a:schemeClr val="tx2"/>
              </a:solidFill>
              <a:cs typeface="Arial" pitchFamily="34" charset="0"/>
            </a:endParaRPr>
          </a:p>
          <a:p>
            <a:pPr marL="342900" indent="-342900" eaLnBrk="1" fontAlgn="auto" hangingPunct="1">
              <a:spcBef>
                <a:spcPct val="20000"/>
              </a:spcBef>
              <a:spcAft>
                <a:spcPts val="0"/>
              </a:spcAft>
              <a:buFont typeface="Arial" pitchFamily="34" charset="0"/>
              <a:buNone/>
              <a:defRPr/>
            </a:pPr>
            <a:endParaRPr lang="en-AU" sz="2000" i="1" dirty="0">
              <a:solidFill>
                <a:schemeClr val="tx2"/>
              </a:solidFill>
              <a:cs typeface="Arial" pitchFamily="34" charset="0"/>
            </a:endParaRPr>
          </a:p>
          <a:p>
            <a:pPr marL="342900" indent="-342900" eaLnBrk="1" fontAlgn="auto" hangingPunct="1">
              <a:spcBef>
                <a:spcPct val="20000"/>
              </a:spcBef>
              <a:spcAft>
                <a:spcPts val="0"/>
              </a:spcAft>
              <a:buFont typeface="Arial" pitchFamily="34" charset="0"/>
              <a:buNone/>
              <a:defRPr/>
            </a:pPr>
            <a:r>
              <a:rPr lang="en-AU" sz="2000" i="1" dirty="0" smtClean="0">
                <a:cs typeface="Arial" pitchFamily="34" charset="0"/>
              </a:rPr>
              <a:t>NDARC </a:t>
            </a:r>
            <a:r>
              <a:rPr lang="en-AU" sz="2000" i="1" dirty="0">
                <a:cs typeface="Arial" pitchFamily="34" charset="0"/>
              </a:rPr>
              <a:t>Strategic Plan </a:t>
            </a:r>
            <a:endParaRPr lang="en-AU" sz="2000" i="1" dirty="0" smtClean="0">
              <a:cs typeface="Arial" pitchFamily="34" charset="0"/>
            </a:endParaRPr>
          </a:p>
          <a:p>
            <a:pPr marL="342900" indent="-342900" eaLnBrk="1" fontAlgn="auto" hangingPunct="1">
              <a:spcBef>
                <a:spcPct val="20000"/>
              </a:spcBef>
              <a:spcAft>
                <a:spcPts val="0"/>
              </a:spcAft>
              <a:buFont typeface="Arial" pitchFamily="34" charset="0"/>
              <a:buNone/>
              <a:defRPr/>
            </a:pPr>
            <a:r>
              <a:rPr lang="en-AU" sz="2000" i="1" dirty="0" smtClean="0">
                <a:cs typeface="Arial" pitchFamily="34" charset="0"/>
              </a:rPr>
              <a:t>2012 </a:t>
            </a:r>
            <a:r>
              <a:rPr lang="en-AU" sz="2000" i="1" dirty="0">
                <a:cs typeface="Arial" pitchFamily="34" charset="0"/>
              </a:rPr>
              <a:t>- 2017</a:t>
            </a:r>
          </a:p>
          <a:p>
            <a:pPr marL="342900" indent="-342900" eaLnBrk="1" fontAlgn="auto" hangingPunct="1">
              <a:spcBef>
                <a:spcPct val="20000"/>
              </a:spcBef>
              <a:spcAft>
                <a:spcPts val="0"/>
              </a:spcAft>
              <a:buFont typeface="Arial" pitchFamily="34" charset="0"/>
              <a:buNone/>
              <a:defRPr/>
            </a:pPr>
            <a:endParaRPr lang="en-AU" sz="1150" b="1" dirty="0">
              <a:latin typeface="Sommet bold"/>
            </a:endParaRPr>
          </a:p>
          <a:p>
            <a:pPr marL="342900" indent="-342900" eaLnBrk="1" fontAlgn="auto" hangingPunct="1">
              <a:spcBef>
                <a:spcPct val="20000"/>
              </a:spcBef>
              <a:spcAft>
                <a:spcPts val="0"/>
              </a:spcAft>
              <a:buFont typeface="Arial" pitchFamily="34" charset="0"/>
              <a:buNone/>
              <a:defRPr/>
            </a:pPr>
            <a:endParaRPr lang="en-AU" sz="1150" b="1" dirty="0">
              <a:latin typeface="Sommet bold"/>
            </a:endParaRPr>
          </a:p>
          <a:p>
            <a:pPr marL="342900" indent="-342900" eaLnBrk="1" fontAlgn="auto" hangingPunct="1">
              <a:spcBef>
                <a:spcPct val="20000"/>
              </a:spcBef>
              <a:spcAft>
                <a:spcPts val="0"/>
              </a:spcAft>
              <a:buFont typeface="Arial" pitchFamily="34" charset="0"/>
              <a:buNone/>
              <a:defRPr/>
            </a:pPr>
            <a:endParaRPr lang="en-AU" sz="1150" b="1" dirty="0">
              <a:latin typeface="Sommet bold"/>
            </a:endParaRPr>
          </a:p>
          <a:p>
            <a:pPr marL="342900" indent="-342900" eaLnBrk="1" fontAlgn="auto" hangingPunct="1">
              <a:spcBef>
                <a:spcPct val="20000"/>
              </a:spcBef>
              <a:spcAft>
                <a:spcPts val="0"/>
              </a:spcAft>
              <a:buFont typeface="Arial" pitchFamily="34" charset="0"/>
              <a:buNone/>
              <a:defRPr/>
            </a:pPr>
            <a:endParaRPr lang="en-AU" sz="1150" b="1" dirty="0">
              <a:latin typeface="Sommet bold"/>
            </a:endParaRPr>
          </a:p>
          <a:p>
            <a:pPr marL="342900" indent="-342900" eaLnBrk="1" fontAlgn="auto" hangingPunct="1">
              <a:spcBef>
                <a:spcPct val="20000"/>
              </a:spcBef>
              <a:spcAft>
                <a:spcPts val="0"/>
              </a:spcAft>
              <a:buFont typeface="Arial" pitchFamily="34" charset="0"/>
              <a:buNone/>
              <a:defRPr/>
            </a:pPr>
            <a:endParaRPr lang="en-AU" sz="1150" b="1" dirty="0">
              <a:latin typeface="Sommet bold"/>
            </a:endParaRPr>
          </a:p>
        </p:txBody>
      </p:sp>
      <p:cxnSp>
        <p:nvCxnSpPr>
          <p:cNvPr id="3" name="Straight Connector 2"/>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lumMod val="75000"/>
                  </a:schemeClr>
                </a:solidFill>
                <a:latin typeface="Sommet" pitchFamily="50" charset="0"/>
              </a:rPr>
              <a:t>How do we get there? </a:t>
            </a:r>
            <a:r>
              <a:rPr lang="en-AU" dirty="0" smtClean="0"/>
              <a:t/>
            </a:r>
            <a:br>
              <a:rPr lang="en-AU" dirty="0" smtClean="0"/>
            </a:br>
            <a:r>
              <a:rPr lang="en-AU" dirty="0"/>
              <a:t/>
            </a:r>
            <a:br>
              <a:rPr lang="en-AU" dirty="0"/>
            </a:br>
            <a:r>
              <a:rPr lang="en-AU" dirty="0" smtClean="0"/>
              <a:t/>
            </a:r>
            <a:br>
              <a:rPr lang="en-AU" dirty="0" smtClean="0"/>
            </a:br>
            <a:endParaRPr lang="en-AU" dirty="0"/>
          </a:p>
        </p:txBody>
      </p:sp>
      <p:cxnSp>
        <p:nvCxnSpPr>
          <p:cNvPr id="3" name="Straight Connector 2"/>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67544" y="1484784"/>
            <a:ext cx="8208912" cy="4393510"/>
          </a:xfrm>
          <a:prstGeom prst="rect">
            <a:avLst/>
          </a:prstGeom>
        </p:spPr>
        <p:txBody>
          <a:bodyPr wrap="square" rtlCol="0">
            <a:spAutoFit/>
          </a:bodyPr>
          <a:lstStyle/>
          <a:p>
            <a:pPr marL="342900" indent="-342900" fontAlgn="auto">
              <a:spcBef>
                <a:spcPct val="20000"/>
              </a:spcBef>
              <a:spcAft>
                <a:spcPts val="0"/>
              </a:spcAft>
            </a:pPr>
            <a:r>
              <a:rPr lang="en-AU" sz="2000" b="1" dirty="0">
                <a:latin typeface="Arial" panose="020B0604020202020204" pitchFamily="34" charset="0"/>
                <a:cs typeface="Arial" panose="020B0604020202020204" pitchFamily="34" charset="0"/>
              </a:rPr>
              <a:t>Staff </a:t>
            </a: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Support </a:t>
            </a:r>
            <a:r>
              <a:rPr lang="en-AU" sz="2000" dirty="0">
                <a:latin typeface="Arial" panose="020B0604020202020204" pitchFamily="34" charset="0"/>
                <a:cs typeface="Arial" panose="020B0604020202020204" pitchFamily="34" charset="0"/>
              </a:rPr>
              <a:t>Junior and Mid Career Staff to obtain ongoing Research </a:t>
            </a:r>
            <a:r>
              <a:rPr lang="en-AU" sz="2000" dirty="0" smtClean="0">
                <a:latin typeface="Arial" panose="020B0604020202020204" pitchFamily="34" charset="0"/>
                <a:cs typeface="Arial" panose="020B0604020202020204" pitchFamily="34" charset="0"/>
              </a:rPr>
              <a:t>Funding</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New </a:t>
            </a:r>
            <a:r>
              <a:rPr lang="en-AU" sz="2000" dirty="0">
                <a:latin typeface="Arial" panose="020B0604020202020204" pitchFamily="34" charset="0"/>
                <a:cs typeface="Arial" panose="020B0604020202020204" pitchFamily="34" charset="0"/>
              </a:rPr>
              <a:t>Appointments in </a:t>
            </a:r>
            <a:r>
              <a:rPr lang="en-AU" sz="2000" dirty="0" err="1">
                <a:latin typeface="Arial" panose="020B0604020202020204" pitchFamily="34" charset="0"/>
                <a:cs typeface="Arial" panose="020B0604020202020204" pitchFamily="34" charset="0"/>
              </a:rPr>
              <a:t>Biostats</a:t>
            </a:r>
            <a:r>
              <a:rPr lang="en-AU" sz="2000" dirty="0">
                <a:latin typeface="Arial" panose="020B0604020202020204" pitchFamily="34" charset="0"/>
                <a:cs typeface="Arial" panose="020B0604020202020204" pitchFamily="34" charset="0"/>
              </a:rPr>
              <a:t>, Health Economics, </a:t>
            </a:r>
            <a:r>
              <a:rPr lang="en-AU" sz="2000" dirty="0" err="1" smtClean="0">
                <a:latin typeface="Arial" panose="020B0604020202020204" pitchFamily="34" charset="0"/>
                <a:cs typeface="Arial" panose="020B0604020202020204" pitchFamily="34" charset="0"/>
              </a:rPr>
              <a:t>Neuroethics</a:t>
            </a: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b="1" dirty="0" smtClean="0">
                <a:latin typeface="Arial" panose="020B0604020202020204" pitchFamily="34" charset="0"/>
                <a:cs typeface="Arial" panose="020B0604020202020204" pitchFamily="34" charset="0"/>
              </a:rPr>
              <a:t>Collaboration</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Work </a:t>
            </a:r>
            <a:r>
              <a:rPr lang="en-AU" sz="2000" dirty="0">
                <a:latin typeface="Arial" panose="020B0604020202020204" pitchFamily="34" charset="0"/>
                <a:cs typeface="Arial" panose="020B0604020202020204" pitchFamily="34" charset="0"/>
              </a:rPr>
              <a:t>Closely on Collaboration </a:t>
            </a:r>
            <a:r>
              <a:rPr lang="en-AU" sz="2000" dirty="0" smtClean="0">
                <a:latin typeface="Arial" panose="020B0604020202020204" pitchFamily="34" charset="0"/>
                <a:cs typeface="Arial" panose="020B0604020202020204" pitchFamily="34" charset="0"/>
              </a:rPr>
              <a:t>with research funding becoming more stretched need to collaborate with leading researchers on key topics to ensure the best possible research projects are designed and completed.</a:t>
            </a:r>
          </a:p>
          <a:p>
            <a:pPr fontAlgn="auto">
              <a:spcBef>
                <a:spcPct val="20000"/>
              </a:spcBef>
              <a:spcAft>
                <a:spcPts val="0"/>
              </a:spcAft>
            </a:pPr>
            <a:r>
              <a:rPr lang="en-AU" sz="2000" b="1" dirty="0" smtClean="0">
                <a:latin typeface="Arial" panose="020B0604020202020204" pitchFamily="34" charset="0"/>
                <a:cs typeface="Arial" panose="020B0604020202020204" pitchFamily="34" charset="0"/>
              </a:rPr>
              <a:t>Accommodation</a:t>
            </a:r>
          </a:p>
          <a:p>
            <a:pPr marL="342900" indent="-342900" fontAlgn="auto">
              <a:spcBef>
                <a:spcPct val="20000"/>
              </a:spcBef>
              <a:spcAft>
                <a:spcPts val="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New </a:t>
            </a:r>
            <a:r>
              <a:rPr lang="en-AU" sz="2000" dirty="0">
                <a:latin typeface="Arial" panose="020B0604020202020204" pitchFamily="34" charset="0"/>
                <a:cs typeface="Arial" panose="020B0604020202020204" pitchFamily="34" charset="0"/>
              </a:rPr>
              <a:t>on campus accommodation for NDARC</a:t>
            </a:r>
            <a:r>
              <a:rPr lang="en-AU" sz="1200" dirty="0"/>
              <a:t/>
            </a:r>
            <a:br>
              <a:rPr lang="en-AU" sz="1200" dirty="0"/>
            </a:br>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168258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lumMod val="75000"/>
                  </a:schemeClr>
                </a:solidFill>
                <a:latin typeface="Sommet" pitchFamily="50" charset="0"/>
              </a:rPr>
              <a:t>How Can the Vice Chancellor Help?</a:t>
            </a:r>
            <a:br>
              <a:rPr lang="en-AU" dirty="0" smtClean="0">
                <a:solidFill>
                  <a:schemeClr val="accent1">
                    <a:lumMod val="75000"/>
                  </a:schemeClr>
                </a:solidFill>
                <a:latin typeface="Sommet" pitchFamily="50" charset="0"/>
              </a:rPr>
            </a:br>
            <a:r>
              <a:rPr lang="en-AU" dirty="0"/>
              <a:t/>
            </a:r>
            <a:br>
              <a:rPr lang="en-AU" dirty="0"/>
            </a:br>
            <a:endParaRPr lang="en-AU" sz="2000" dirty="0">
              <a:latin typeface="Arial" panose="020B0604020202020204" pitchFamily="34" charset="0"/>
              <a:cs typeface="Arial" panose="020B0604020202020204" pitchFamily="34" charset="0"/>
            </a:endParaRPr>
          </a:p>
        </p:txBody>
      </p:sp>
      <p:cxnSp>
        <p:nvCxnSpPr>
          <p:cNvPr id="3" name="Straight Connector 2"/>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03423" y="1916832"/>
            <a:ext cx="8137153" cy="3231654"/>
          </a:xfrm>
          <a:prstGeom prst="rect">
            <a:avLst/>
          </a:prstGeom>
        </p:spPr>
        <p:txBody>
          <a:bodyPr wrap="square" rtlCol="0">
            <a:spAutoFit/>
          </a:bodyPr>
          <a:lstStyle/>
          <a:p>
            <a:pPr marL="342900" indent="-342900" fontAlgn="auto">
              <a:spcBef>
                <a:spcPct val="20000"/>
              </a:spcBef>
              <a:spcAft>
                <a:spcPts val="0"/>
              </a:spcAft>
            </a:pPr>
            <a:r>
              <a:rPr lang="en-AU" sz="2000" dirty="0">
                <a:latin typeface="Arial" panose="020B0604020202020204" pitchFamily="34" charset="0"/>
                <a:cs typeface="Arial" panose="020B0604020202020204" pitchFamily="34" charset="0"/>
              </a:rPr>
              <a:t>We need to make better and stronger case for the importance </a:t>
            </a:r>
            <a:r>
              <a:rPr lang="en-AU" sz="2000" dirty="0" smtClean="0">
                <a:latin typeface="Arial" panose="020B0604020202020204" pitchFamily="34" charset="0"/>
                <a:cs typeface="Arial" panose="020B0604020202020204" pitchFamily="34" charset="0"/>
              </a:rPr>
              <a:t>of</a:t>
            </a:r>
          </a:p>
          <a:p>
            <a:pPr marL="342900" indent="-342900" fontAlgn="auto">
              <a:spcBef>
                <a:spcPct val="20000"/>
              </a:spcBef>
              <a:spcAft>
                <a:spcPts val="0"/>
              </a:spcAft>
            </a:pPr>
            <a:r>
              <a:rPr lang="en-AU" sz="2000" dirty="0" smtClean="0">
                <a:latin typeface="Arial" panose="020B0604020202020204" pitchFamily="34" charset="0"/>
                <a:cs typeface="Arial" panose="020B0604020202020204" pitchFamily="34" charset="0"/>
              </a:rPr>
              <a:t>investment </a:t>
            </a:r>
            <a:r>
              <a:rPr lang="en-AU" sz="2000" dirty="0">
                <a:latin typeface="Arial" panose="020B0604020202020204" pitchFamily="34" charset="0"/>
                <a:cs typeface="Arial" panose="020B0604020202020204" pitchFamily="34" charset="0"/>
              </a:rPr>
              <a:t>in Drug and Alcohol Research at State and Federal </a:t>
            </a:r>
            <a:r>
              <a:rPr lang="en-AU" sz="2000" dirty="0" smtClean="0">
                <a:latin typeface="Arial" panose="020B0604020202020204" pitchFamily="34" charset="0"/>
                <a:cs typeface="Arial" panose="020B0604020202020204" pitchFamily="34" charset="0"/>
              </a:rPr>
              <a:t>Level.</a:t>
            </a:r>
          </a:p>
          <a:p>
            <a:pPr marL="342900" indent="-342900" fontAlgn="auto">
              <a:spcBef>
                <a:spcPct val="20000"/>
              </a:spcBef>
              <a:spcAft>
                <a:spcPts val="0"/>
              </a:spcAft>
            </a:pPr>
            <a:endParaRPr lang="en-AU" sz="2000" dirty="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dirty="0" smtClean="0">
                <a:latin typeface="Arial" panose="020B0604020202020204" pitchFamily="34" charset="0"/>
                <a:cs typeface="Arial" panose="020B0604020202020204" pitchFamily="34" charset="0"/>
              </a:rPr>
              <a:t>NDARC is the key research centre of Tobacco Drugs and Alcohol in Australia is a key national and a key UNSW </a:t>
            </a:r>
            <a:r>
              <a:rPr lang="en-AU" sz="2000" dirty="0" err="1" smtClean="0">
                <a:latin typeface="Arial" panose="020B0604020202020204" pitchFamily="34" charset="0"/>
                <a:cs typeface="Arial" panose="020B0604020202020204" pitchFamily="34" charset="0"/>
              </a:rPr>
              <a:t>assett</a:t>
            </a: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endParaRPr lang="en-AU" sz="2000" dirty="0" smtClean="0">
              <a:latin typeface="Arial" panose="020B0604020202020204" pitchFamily="34" charset="0"/>
              <a:cs typeface="Arial" panose="020B0604020202020204" pitchFamily="34" charset="0"/>
            </a:endParaRPr>
          </a:p>
          <a:p>
            <a:pPr marL="342900" indent="-342900" fontAlgn="auto">
              <a:spcBef>
                <a:spcPct val="20000"/>
              </a:spcBef>
              <a:spcAft>
                <a:spcPts val="0"/>
              </a:spcAft>
            </a:pPr>
            <a:r>
              <a:rPr lang="en-AU" sz="2000" dirty="0" smtClean="0">
                <a:latin typeface="Arial" panose="020B0604020202020204" pitchFamily="34" charset="0"/>
                <a:cs typeface="Arial" panose="020B0604020202020204" pitchFamily="34" charset="0"/>
              </a:rPr>
              <a:t>We </a:t>
            </a:r>
            <a:r>
              <a:rPr lang="en-AU" sz="2000" dirty="0">
                <a:latin typeface="Arial" panose="020B0604020202020204" pitchFamily="34" charset="0"/>
                <a:cs typeface="Arial" panose="020B0604020202020204" pitchFamily="34" charset="0"/>
              </a:rPr>
              <a:t>need a strong champion to make </a:t>
            </a:r>
            <a:r>
              <a:rPr lang="en-AU" sz="2000" dirty="0" smtClean="0">
                <a:latin typeface="Arial" panose="020B0604020202020204" pitchFamily="34" charset="0"/>
                <a:cs typeface="Arial" panose="020B0604020202020204" pitchFamily="34" charset="0"/>
              </a:rPr>
              <a:t>this the century</a:t>
            </a:r>
            <a:r>
              <a:rPr lang="en-AU" sz="2000" dirty="0" smtClean="0">
                <a:solidFill>
                  <a:srgbClr val="FF0000"/>
                </a:solidFill>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in</a:t>
            </a:r>
          </a:p>
          <a:p>
            <a:pPr marL="342900" indent="-342900" fontAlgn="auto">
              <a:spcBef>
                <a:spcPct val="20000"/>
              </a:spcBef>
              <a:spcAft>
                <a:spcPts val="0"/>
              </a:spcAft>
            </a:pPr>
            <a:r>
              <a:rPr lang="en-AU" sz="2000" dirty="0" smtClean="0">
                <a:latin typeface="Arial" panose="020B0604020202020204" pitchFamily="34" charset="0"/>
                <a:cs typeface="Arial" panose="020B0604020202020204" pitchFamily="34" charset="0"/>
              </a:rPr>
              <a:t>which </a:t>
            </a:r>
            <a:r>
              <a:rPr lang="en-AU" sz="2000" dirty="0">
                <a:latin typeface="Arial" panose="020B0604020202020204" pitchFamily="34" charset="0"/>
                <a:cs typeface="Arial" panose="020B0604020202020204" pitchFamily="34" charset="0"/>
              </a:rPr>
              <a:t>the major problems of </a:t>
            </a:r>
            <a:r>
              <a:rPr lang="en-AU" sz="2000" dirty="0" smtClean="0">
                <a:latin typeface="Arial" panose="020B0604020202020204" pitchFamily="34" charset="0"/>
                <a:cs typeface="Arial" panose="020B0604020202020204" pitchFamily="34" charset="0"/>
              </a:rPr>
              <a:t>tobacco, alcohol </a:t>
            </a:r>
            <a:r>
              <a:rPr lang="en-AU" sz="2000" dirty="0">
                <a:latin typeface="Arial" panose="020B0604020202020204" pitchFamily="34" charset="0"/>
                <a:cs typeface="Arial" panose="020B0604020202020204" pitchFamily="34" charset="0"/>
              </a:rPr>
              <a:t>and drug </a:t>
            </a:r>
            <a:r>
              <a:rPr lang="en-AU" sz="2000" dirty="0" smtClean="0">
                <a:latin typeface="Arial" panose="020B0604020202020204" pitchFamily="34" charset="0"/>
                <a:cs typeface="Arial" panose="020B0604020202020204" pitchFamily="34" charset="0"/>
              </a:rPr>
              <a:t>related community harms </a:t>
            </a:r>
            <a:r>
              <a:rPr lang="en-AU" sz="2000" dirty="0">
                <a:latin typeface="Arial" panose="020B0604020202020204" pitchFamily="34" charset="0"/>
                <a:cs typeface="Arial" panose="020B0604020202020204" pitchFamily="34" charset="0"/>
              </a:rPr>
              <a:t>are seriously </a:t>
            </a:r>
            <a:r>
              <a:rPr lang="en-AU" sz="2000" dirty="0" smtClean="0">
                <a:latin typeface="Arial" panose="020B0604020202020204" pitchFamily="34" charset="0"/>
                <a:cs typeface="Arial" panose="020B0604020202020204" pitchFamily="34" charset="0"/>
              </a:rPr>
              <a:t>addressed.</a:t>
            </a:r>
            <a:endParaRPr kumimoji="0" lang="en-AU" sz="2000" b="1" i="0" u="none" strike="noStrike" kern="1200" cap="none" spc="0" normalizeH="0" baseline="0" noProof="0" dirty="0" smtClean="0">
              <a:ln>
                <a:noFill/>
              </a:ln>
              <a:solidFill>
                <a:schemeClr val="tx1"/>
              </a:solidFill>
              <a:effectLst/>
              <a:uLnTx/>
              <a:uFillTx/>
              <a:latin typeface="Sommet bold"/>
              <a:cs typeface="+mn-cs"/>
            </a:endParaRPr>
          </a:p>
        </p:txBody>
      </p:sp>
    </p:spTree>
    <p:extLst>
      <p:ext uri="{BB962C8B-B14F-4D97-AF65-F5344CB8AC3E}">
        <p14:creationId xmlns:p14="http://schemas.microsoft.com/office/powerpoint/2010/main" val="149548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n-US" altLang="en-US" dirty="0" smtClean="0">
                <a:solidFill>
                  <a:schemeClr val="accent1">
                    <a:lumMod val="75000"/>
                  </a:schemeClr>
                </a:solidFill>
                <a:latin typeface="+mj-lt"/>
              </a:rPr>
              <a:t>Some History</a:t>
            </a:r>
            <a:endParaRPr lang="en-AU" altLang="en-US" dirty="0" smtClean="0">
              <a:solidFill>
                <a:schemeClr val="accent1">
                  <a:lumMod val="75000"/>
                </a:schemeClr>
              </a:solidFill>
              <a:latin typeface="+mj-lt"/>
            </a:endParaRPr>
          </a:p>
        </p:txBody>
      </p:sp>
      <p:sp>
        <p:nvSpPr>
          <p:cNvPr id="4099" name="Rectangle 1027"/>
          <p:cNvSpPr>
            <a:spLocks noGrp="1" noChangeArrowheads="1"/>
          </p:cNvSpPr>
          <p:nvPr>
            <p:ph idx="1"/>
          </p:nvPr>
        </p:nvSpPr>
        <p:spPr>
          <a:xfrm>
            <a:off x="467544" y="1484784"/>
            <a:ext cx="8208912" cy="4906615"/>
          </a:xfrm>
        </p:spPr>
        <p:txBody>
          <a:bodyPr/>
          <a:lstStyle/>
          <a:p>
            <a:pPr eaLnBrk="1" hangingPunct="1">
              <a:lnSpc>
                <a:spcPct val="90000"/>
              </a:lnSpc>
            </a:pPr>
            <a:r>
              <a:rPr lang="en-US" altLang="en-US" sz="2000" b="1" dirty="0" smtClean="0">
                <a:latin typeface="Arial" panose="020B0604020202020204" pitchFamily="34" charset="0"/>
                <a:cs typeface="Arial" panose="020B0604020202020204" pitchFamily="34" charset="0"/>
              </a:rPr>
              <a:t>Established in 1987 </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Along with NDRI in Perth</a:t>
            </a:r>
          </a:p>
          <a:p>
            <a:pPr eaLnBrk="1" hangingPunct="1">
              <a:lnSpc>
                <a:spcPct val="90000"/>
              </a:lnSpc>
            </a:pPr>
            <a:endParaRPr lang="en-US" altLang="en-US" sz="2000" dirty="0" smtClean="0">
              <a:latin typeface="Arial" panose="020B0604020202020204" pitchFamily="34" charset="0"/>
              <a:cs typeface="Arial" panose="020B0604020202020204" pitchFamily="34" charset="0"/>
            </a:endParaRPr>
          </a:p>
          <a:p>
            <a:pPr eaLnBrk="1" hangingPunct="1">
              <a:lnSpc>
                <a:spcPct val="90000"/>
              </a:lnSpc>
            </a:pPr>
            <a:r>
              <a:rPr lang="en-US" altLang="en-US" sz="2000" b="1" dirty="0" smtClean="0">
                <a:latin typeface="Arial" panose="020B0604020202020204" pitchFamily="34" charset="0"/>
                <a:cs typeface="Arial" panose="020B0604020202020204" pitchFamily="34" charset="0"/>
              </a:rPr>
              <a:t>An outcome of 1985 Special Premiers’ Conference</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Prompted by rising heroin use and crime  and discovery of HIV</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Started at same time as Kirby Institute </a:t>
            </a:r>
          </a:p>
          <a:p>
            <a:pPr lvl="2" eaLnBrk="1" hangingPunct="1">
              <a:lnSpc>
                <a:spcPct val="90000"/>
              </a:lnSpc>
            </a:pPr>
            <a:endParaRPr lang="en-US" altLang="en-US" sz="2000" dirty="0" smtClean="0">
              <a:latin typeface="Arial" panose="020B0604020202020204" pitchFamily="34" charset="0"/>
              <a:cs typeface="Arial" panose="020B0604020202020204" pitchFamily="34" charset="0"/>
            </a:endParaRPr>
          </a:p>
          <a:p>
            <a:pPr eaLnBrk="1" hangingPunct="1">
              <a:lnSpc>
                <a:spcPct val="90000"/>
              </a:lnSpc>
            </a:pPr>
            <a:r>
              <a:rPr lang="en-US" altLang="en-US" sz="2000" b="1" dirty="0" smtClean="0">
                <a:latin typeface="Arial" panose="020B0604020202020204" pitchFamily="34" charset="0"/>
                <a:cs typeface="Arial" panose="020B0604020202020204" pitchFamily="34" charset="0"/>
              </a:rPr>
              <a:t>Began from scratch</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Very little research on alcohol and drugs in Australia</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Some clinicians but no institutional research base</a:t>
            </a:r>
          </a:p>
          <a:p>
            <a:pPr eaLnBrk="1" hangingPunct="1">
              <a:lnSpc>
                <a:spcPct val="9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Aim to create research  and evidence base capacity for drugs and alcohol in Australia</a:t>
            </a:r>
          </a:p>
          <a:p>
            <a:pPr eaLnBrk="1" hangingPunct="1">
              <a:lnSpc>
                <a:spcPct val="90000"/>
              </a:lnSpc>
            </a:pPr>
            <a:endParaRPr lang="en-US" altLang="en-US" sz="2800" dirty="0" smtClean="0"/>
          </a:p>
        </p:txBody>
      </p:sp>
      <p:cxnSp>
        <p:nvCxnSpPr>
          <p:cNvPr id="4" name="Straight Connector 3"/>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672"/>
            <a:ext cx="8229600" cy="792088"/>
          </a:xfrm>
        </p:spPr>
        <p:txBody>
          <a:bodyPr/>
          <a:lstStyle/>
          <a:p>
            <a:r>
              <a:rPr lang="en-AU" dirty="0">
                <a:solidFill>
                  <a:schemeClr val="accent1">
                    <a:lumMod val="75000"/>
                  </a:schemeClr>
                </a:solidFill>
              </a:rPr>
              <a:t>Current Profile </a:t>
            </a:r>
            <a:endParaRPr lang="en-AU" dirty="0"/>
          </a:p>
        </p:txBody>
      </p:sp>
      <p:sp>
        <p:nvSpPr>
          <p:cNvPr id="3" name="Content Placeholder 2"/>
          <p:cNvSpPr>
            <a:spLocks noGrp="1"/>
          </p:cNvSpPr>
          <p:nvPr>
            <p:ph idx="1"/>
          </p:nvPr>
        </p:nvSpPr>
        <p:spPr>
          <a:xfrm>
            <a:off x="382457" y="1052736"/>
            <a:ext cx="8641208" cy="4896544"/>
          </a:xfrm>
        </p:spPr>
        <p:txBody>
          <a:bodyPr/>
          <a:lstStyle/>
          <a:p>
            <a:r>
              <a:rPr lang="en-AU" sz="1700" b="1" dirty="0" smtClean="0">
                <a:latin typeface="Arial" panose="020B0604020202020204" pitchFamily="34" charset="0"/>
                <a:cs typeface="Arial" panose="020B0604020202020204" pitchFamily="34" charset="0"/>
              </a:rPr>
              <a:t>Staff</a:t>
            </a:r>
          </a:p>
          <a:p>
            <a:pPr>
              <a:buFont typeface="Arial" panose="020B0604020202020204" pitchFamily="34" charset="0"/>
              <a:buChar char="•"/>
            </a:pPr>
            <a:r>
              <a:rPr lang="en-AU" sz="1700" dirty="0">
                <a:latin typeface="Arial" panose="020B0604020202020204" pitchFamily="34" charset="0"/>
                <a:cs typeface="Arial" panose="020B0604020202020204" pitchFamily="34" charset="0"/>
              </a:rPr>
              <a:t>49 Academic Staff including 11 NHMRC Fellowships, 2 Rotary Fellowships, 1 VC Post Doctoral Fellowship</a:t>
            </a:r>
          </a:p>
          <a:p>
            <a:pPr>
              <a:buFont typeface="Arial" panose="020B0604020202020204" pitchFamily="34" charset="0"/>
              <a:buChar char="•"/>
            </a:pPr>
            <a:r>
              <a:rPr lang="en-AU" sz="1700" dirty="0">
                <a:latin typeface="Arial" panose="020B0604020202020204" pitchFamily="34" charset="0"/>
                <a:cs typeface="Arial" panose="020B0604020202020204" pitchFamily="34" charset="0"/>
              </a:rPr>
              <a:t>70 Professional and Technical Staff</a:t>
            </a:r>
          </a:p>
          <a:p>
            <a:pPr>
              <a:buFont typeface="Arial" panose="020B0604020202020204" pitchFamily="34" charset="0"/>
              <a:buChar char="•"/>
            </a:pPr>
            <a:r>
              <a:rPr lang="en-AU" sz="1700" dirty="0">
                <a:latin typeface="Arial" panose="020B0604020202020204" pitchFamily="34" charset="0"/>
                <a:cs typeface="Arial" panose="020B0604020202020204" pitchFamily="34" charset="0"/>
              </a:rPr>
              <a:t>26 Doctoral Candidates</a:t>
            </a:r>
          </a:p>
          <a:p>
            <a:r>
              <a:rPr lang="en-AU" sz="1700" b="1" dirty="0">
                <a:latin typeface="Arial" panose="020B0604020202020204" pitchFamily="34" charset="0"/>
                <a:cs typeface="Arial" panose="020B0604020202020204" pitchFamily="34" charset="0"/>
              </a:rPr>
              <a:t>Grant Income</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$20M total income</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$3.7M </a:t>
            </a:r>
            <a:r>
              <a:rPr lang="en-AU" sz="1700" dirty="0">
                <a:latin typeface="Arial" panose="020B0604020202020204" pitchFamily="34" charset="0"/>
                <a:cs typeface="Arial" panose="020B0604020202020204" pitchFamily="34" charset="0"/>
              </a:rPr>
              <a:t>Category 1 Income </a:t>
            </a:r>
            <a:endParaRPr lang="en-AU" sz="1700" dirty="0" smtClean="0">
              <a:latin typeface="Arial" panose="020B0604020202020204" pitchFamily="34" charset="0"/>
              <a:cs typeface="Arial" panose="020B0604020202020204" pitchFamily="34" charset="0"/>
            </a:endParaRPr>
          </a:p>
          <a:p>
            <a:r>
              <a:rPr lang="en-AU" sz="1700" b="1" dirty="0" smtClean="0">
                <a:latin typeface="Arial" panose="020B0604020202020204" pitchFamily="34" charset="0"/>
                <a:cs typeface="Arial" panose="020B0604020202020204" pitchFamily="34" charset="0"/>
              </a:rPr>
              <a:t>Centres </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Drug Trends and Drug Monitoring, A/Prof Lucy Burns </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National Cannabis Information and Prevention Centre, Prof Copeland </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Drug Policy Modelling Programme, Prof Alison Ritter </a:t>
            </a:r>
          </a:p>
          <a:p>
            <a:pPr>
              <a:buFont typeface="Arial" panose="020B0604020202020204" pitchFamily="34" charset="0"/>
              <a:buChar char="•"/>
            </a:pPr>
            <a:r>
              <a:rPr lang="en-AU" sz="1700" dirty="0" smtClean="0">
                <a:latin typeface="Arial" panose="020B0604020202020204" pitchFamily="34" charset="0"/>
                <a:cs typeface="Arial" panose="020B0604020202020204" pitchFamily="34" charset="0"/>
              </a:rPr>
              <a:t>NHMRC  Centre for Research on Mental Health and Substance Use, Prof Teesson </a:t>
            </a:r>
          </a:p>
          <a:p>
            <a:r>
              <a:rPr lang="en-AU" sz="1700" b="1" dirty="0" smtClean="0">
                <a:latin typeface="Arial" panose="020B0604020202020204" pitchFamily="34" charset="0"/>
                <a:cs typeface="Arial" panose="020B0604020202020204" pitchFamily="34" charset="0"/>
              </a:rPr>
              <a:t>National and International Research Collaborations</a:t>
            </a:r>
            <a:endParaRPr lang="en-AU" sz="17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AU" sz="1700" dirty="0">
                <a:latin typeface="Arial" panose="020B0604020202020204" pitchFamily="34" charset="0"/>
                <a:cs typeface="Arial" panose="020B0604020202020204" pitchFamily="34" charset="0"/>
              </a:rPr>
              <a:t>K</a:t>
            </a:r>
            <a:r>
              <a:rPr lang="en-AU" sz="1700" dirty="0" smtClean="0">
                <a:latin typeface="Arial" panose="020B0604020202020204" pitchFamily="34" charset="0"/>
                <a:cs typeface="Arial" panose="020B0604020202020204" pitchFamily="34" charset="0"/>
              </a:rPr>
              <a:t>ey Centre for Global Burden of Disease Collaboration on Illicit Drugs, Prof Degenhardt</a:t>
            </a:r>
            <a:endParaRPr lang="en-AU" sz="1700" dirty="0">
              <a:latin typeface="Arial" panose="020B0604020202020204" pitchFamily="34" charset="0"/>
              <a:cs typeface="Arial" panose="020B0604020202020204" pitchFamily="34" charset="0"/>
            </a:endParaRPr>
          </a:p>
          <a:p>
            <a:endParaRPr lang="en-AU" dirty="0" smtClean="0"/>
          </a:p>
          <a:p>
            <a:endParaRPr lang="en-AU" dirty="0" smtClean="0"/>
          </a:p>
          <a:p>
            <a:endParaRPr lang="en-AU" dirty="0"/>
          </a:p>
          <a:p>
            <a:endParaRPr lang="en-AU" dirty="0" smtClean="0"/>
          </a:p>
          <a:p>
            <a:endParaRPr lang="en-AU" dirty="0"/>
          </a:p>
        </p:txBody>
      </p:sp>
      <p:cxnSp>
        <p:nvCxnSpPr>
          <p:cNvPr id="4" name="Straight Connector 3"/>
          <p:cNvCxnSpPr/>
          <p:nvPr/>
        </p:nvCxnSpPr>
        <p:spPr>
          <a:xfrm>
            <a:off x="395288" y="980728"/>
            <a:ext cx="83534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13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46118438"/>
              </p:ext>
            </p:extLst>
          </p:nvPr>
        </p:nvGraphicFramePr>
        <p:xfrm>
          <a:off x="-28210" y="260648"/>
          <a:ext cx="9144000" cy="6003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35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26243" y="116632"/>
            <a:ext cx="8291512" cy="12252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altLang="en-US" dirty="0" smtClean="0">
                <a:solidFill>
                  <a:schemeClr val="accent1">
                    <a:lumMod val="75000"/>
                  </a:schemeClr>
                </a:solidFill>
                <a:latin typeface="+mj-lt"/>
              </a:rPr>
              <a:t>RESEARCH EXCELLENCE </a:t>
            </a:r>
            <a:br>
              <a:rPr lang="en-AU" altLang="en-US" dirty="0" smtClean="0">
                <a:solidFill>
                  <a:schemeClr val="accent1">
                    <a:lumMod val="75000"/>
                  </a:schemeClr>
                </a:solidFill>
                <a:latin typeface="+mj-lt"/>
              </a:rPr>
            </a:br>
            <a:r>
              <a:rPr lang="en-AU" altLang="en-US" dirty="0" smtClean="0">
                <a:solidFill>
                  <a:schemeClr val="accent1">
                    <a:lumMod val="75000"/>
                  </a:schemeClr>
                </a:solidFill>
                <a:latin typeface="+mj-lt"/>
              </a:rPr>
              <a:t>NDARC Research Outputs</a:t>
            </a:r>
            <a:r>
              <a:rPr lang="en-AU" altLang="en-US" sz="2000" dirty="0" smtClean="0">
                <a:solidFill>
                  <a:schemeClr val="accent1">
                    <a:lumMod val="75000"/>
                  </a:schemeClr>
                </a:solidFill>
                <a:latin typeface="+mj-lt"/>
              </a:rPr>
              <a:t/>
            </a:r>
            <a:br>
              <a:rPr lang="en-AU" altLang="en-US" sz="2000" dirty="0" smtClean="0">
                <a:solidFill>
                  <a:schemeClr val="accent1">
                    <a:lumMod val="75000"/>
                  </a:schemeClr>
                </a:solidFill>
                <a:latin typeface="+mj-lt"/>
              </a:rPr>
            </a:br>
            <a:r>
              <a:rPr lang="en-AU" altLang="en-US" sz="2400" dirty="0" smtClean="0">
                <a:solidFill>
                  <a:schemeClr val="accent1">
                    <a:lumMod val="75000"/>
                  </a:schemeClr>
                </a:solidFill>
                <a:latin typeface="+mj-lt"/>
              </a:rPr>
              <a:t>Web of Science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427144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0" y="1412776"/>
            <a:ext cx="9144000" cy="4752528"/>
          </a:xfrm>
        </p:spPr>
        <p:txBody>
          <a:bodyPr/>
          <a:lstStyle/>
          <a:p>
            <a:r>
              <a:rPr lang="en-AU" dirty="0" smtClean="0"/>
              <a:t>				</a:t>
            </a:r>
            <a:endParaRPr lang="en-AU" sz="1800"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420888"/>
            <a:ext cx="427144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95287" y="1412776"/>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339570" y="1916832"/>
            <a:ext cx="3024336" cy="307777"/>
          </a:xfrm>
          <a:prstGeom prst="rect">
            <a:avLst/>
          </a:prstGeom>
        </p:spPr>
        <p:txBody>
          <a:bodyPr wrap="square" rtlCol="0">
            <a:spAutoFit/>
          </a:bodyPr>
          <a:lstStyle/>
          <a:p>
            <a:pPr marL="342900" indent="-342900" fontAlgn="auto">
              <a:spcBef>
                <a:spcPct val="20000"/>
              </a:spcBef>
              <a:spcAft>
                <a:spcPts val="0"/>
              </a:spcAft>
            </a:pPr>
            <a:r>
              <a:rPr lang="en-AU" sz="1400" dirty="0">
                <a:latin typeface="Arial" panose="020B0604020202020204" pitchFamily="34" charset="0"/>
                <a:cs typeface="Arial" panose="020B0604020202020204" pitchFamily="34" charset="0"/>
              </a:rPr>
              <a:t>Citations in each year</a:t>
            </a:r>
            <a:endParaRPr kumimoji="0" lang="en-AU" sz="1400" b="1" i="0" u="none" strike="noStrike" kern="1200" cap="none" spc="0" normalizeH="0" baseline="0" noProof="0" dirty="0" smtClean="0">
              <a:ln>
                <a:noFill/>
              </a:ln>
              <a:solidFill>
                <a:schemeClr val="tx1"/>
              </a:solidFill>
              <a:effectLst/>
              <a:uLnTx/>
              <a:uFillTx/>
              <a:latin typeface="Sommet bold"/>
              <a:cs typeface="+mn-cs"/>
            </a:endParaRPr>
          </a:p>
        </p:txBody>
      </p:sp>
      <p:sp>
        <p:nvSpPr>
          <p:cNvPr id="3" name="TextBox 2"/>
          <p:cNvSpPr txBox="1"/>
          <p:nvPr/>
        </p:nvSpPr>
        <p:spPr>
          <a:xfrm>
            <a:off x="827584" y="1916832"/>
            <a:ext cx="3672407" cy="307777"/>
          </a:xfrm>
          <a:prstGeom prst="rect">
            <a:avLst/>
          </a:prstGeom>
        </p:spPr>
        <p:txBody>
          <a:bodyPr wrap="square" rtlCol="0">
            <a:spAutoFit/>
          </a:bodyPr>
          <a:lstStyle/>
          <a:p>
            <a:pPr marL="342900" indent="-342900" fontAlgn="auto">
              <a:spcBef>
                <a:spcPct val="20000"/>
              </a:spcBef>
              <a:spcAft>
                <a:spcPts val="0"/>
              </a:spcAft>
            </a:pPr>
            <a:r>
              <a:rPr lang="en-AU" sz="1400" dirty="0" smtClean="0">
                <a:latin typeface="Arial" panose="020B0604020202020204" pitchFamily="34" charset="0"/>
                <a:cs typeface="Arial" panose="020B0604020202020204" pitchFamily="34" charset="0"/>
              </a:rPr>
              <a:t>Publications in each year</a:t>
            </a:r>
            <a:endParaRPr kumimoji="0" lang="en-AU" sz="1400" b="1" i="0" u="none" strike="noStrike" kern="1200" cap="none" spc="0" normalizeH="0" baseline="0" noProof="0" dirty="0" smtClean="0">
              <a:ln>
                <a:noFill/>
              </a:ln>
              <a:solidFill>
                <a:schemeClr val="tx1"/>
              </a:solidFill>
              <a:effectLst/>
              <a:uLnTx/>
              <a:uFillTx/>
              <a:latin typeface="Sommet bold"/>
              <a:cs typeface="+mn-cs"/>
            </a:endParaRPr>
          </a:p>
        </p:txBody>
      </p:sp>
    </p:spTree>
    <p:extLst>
      <p:ext uri="{BB962C8B-B14F-4D97-AF65-F5344CB8AC3E}">
        <p14:creationId xmlns:p14="http://schemas.microsoft.com/office/powerpoint/2010/main" val="4268666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95288" y="1"/>
            <a:ext cx="7355160" cy="125813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altLang="en-US" sz="2000" dirty="0" smtClean="0">
                <a:solidFill>
                  <a:schemeClr val="accent1">
                    <a:lumMod val="75000"/>
                  </a:schemeClr>
                </a:solidFill>
                <a:latin typeface="+mj-lt"/>
              </a:rPr>
              <a:t>RESEARCH EXCELLENCE</a:t>
            </a:r>
            <a:r>
              <a:rPr lang="en-AU" altLang="en-US" sz="2000" dirty="0">
                <a:solidFill>
                  <a:schemeClr val="accent1">
                    <a:lumMod val="75000"/>
                  </a:schemeClr>
                </a:solidFill>
                <a:latin typeface="+mj-lt"/>
              </a:rPr>
              <a:t/>
            </a:r>
            <a:br>
              <a:rPr lang="en-AU" altLang="en-US" sz="2000" dirty="0">
                <a:solidFill>
                  <a:schemeClr val="accent1">
                    <a:lumMod val="75000"/>
                  </a:schemeClr>
                </a:solidFill>
                <a:latin typeface="+mj-lt"/>
              </a:rPr>
            </a:br>
            <a:r>
              <a:rPr lang="en-AU" altLang="en-US" sz="2000" dirty="0" smtClean="0">
                <a:solidFill>
                  <a:schemeClr val="accent1">
                    <a:lumMod val="75000"/>
                  </a:schemeClr>
                </a:solidFill>
                <a:latin typeface="+mj-lt"/>
              </a:rPr>
              <a:t>Global Ranking of institutions in the research area of substance abuse</a:t>
            </a:r>
            <a:br>
              <a:rPr lang="en-AU" altLang="en-US" sz="2000" dirty="0" smtClean="0">
                <a:solidFill>
                  <a:schemeClr val="accent1">
                    <a:lumMod val="75000"/>
                  </a:schemeClr>
                </a:solidFill>
                <a:latin typeface="+mj-lt"/>
              </a:rPr>
            </a:br>
            <a:r>
              <a:rPr lang="en-AU" altLang="en-US" sz="2000" dirty="0" smtClean="0">
                <a:solidFill>
                  <a:schemeClr val="accent1">
                    <a:lumMod val="75000"/>
                  </a:schemeClr>
                </a:solidFill>
                <a:latin typeface="+mj-lt"/>
              </a:rPr>
              <a:t>(excluding NIDA, NIAAA and Confederated Unis) </a:t>
            </a:r>
            <a:br>
              <a:rPr lang="en-AU" altLang="en-US" sz="2000" dirty="0" smtClean="0">
                <a:solidFill>
                  <a:schemeClr val="accent1">
                    <a:lumMod val="75000"/>
                  </a:schemeClr>
                </a:solidFill>
                <a:latin typeface="+mj-lt"/>
              </a:rPr>
            </a:br>
            <a:r>
              <a:rPr lang="en-AU" altLang="en-US" sz="2000" dirty="0" smtClean="0">
                <a:solidFill>
                  <a:schemeClr val="accent1">
                    <a:lumMod val="75000"/>
                  </a:schemeClr>
                </a:solidFill>
                <a:latin typeface="+mj-lt"/>
              </a:rPr>
              <a:t>2010-2014</a:t>
            </a:r>
          </a:p>
        </p:txBody>
      </p:sp>
      <p:pic>
        <p:nvPicPr>
          <p:cNvPr id="15363" name="Picture 4"/>
          <p:cNvPicPr>
            <a:picLocks noChangeAspect="1" noChangeArrowheads="1"/>
          </p:cNvPicPr>
          <p:nvPr/>
        </p:nvPicPr>
        <p:blipFill>
          <a:blip r:embed="rId2" cstate="print"/>
          <a:srcRect/>
          <a:stretch>
            <a:fillRect/>
          </a:stretch>
        </p:blipFill>
        <p:spPr bwMode="auto">
          <a:xfrm>
            <a:off x="8228386" y="323850"/>
            <a:ext cx="503237" cy="106363"/>
          </a:xfrm>
          <a:prstGeom prst="rect">
            <a:avLst/>
          </a:prstGeom>
          <a:noFill/>
          <a:ln w="9525">
            <a:noFill/>
            <a:miter lim="800000"/>
            <a:headEnd/>
            <a:tailEnd/>
          </a:ln>
        </p:spPr>
      </p:pic>
      <p:pic>
        <p:nvPicPr>
          <p:cNvPr id="5" name="Picture 4"/>
          <p:cNvPicPr/>
          <p:nvPr/>
        </p:nvPicPr>
        <p:blipFill rotWithShape="1">
          <a:blip r:embed="rId3" cstate="print"/>
          <a:srcRect l="30097" t="25357" r="12401" b="6367"/>
          <a:stretch/>
        </p:blipFill>
        <p:spPr bwMode="auto">
          <a:xfrm>
            <a:off x="1043608" y="1724025"/>
            <a:ext cx="6912768" cy="4379224"/>
          </a:xfrm>
          <a:prstGeom prst="rect">
            <a:avLst/>
          </a:prstGeom>
          <a:noFill/>
          <a:ln w="9525">
            <a:noFill/>
            <a:miter lim="800000"/>
            <a:headEnd/>
            <a:tailEnd/>
          </a:ln>
        </p:spPr>
      </p:pic>
      <p:cxnSp>
        <p:nvCxnSpPr>
          <p:cNvPr id="6" name="Straight Connector 5"/>
          <p:cNvCxnSpPr/>
          <p:nvPr/>
        </p:nvCxnSpPr>
        <p:spPr>
          <a:xfrm>
            <a:off x="395288" y="1484784"/>
            <a:ext cx="83534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8279607" y="280193"/>
            <a:ext cx="503237" cy="106363"/>
          </a:xfrm>
          <a:prstGeom prst="rect">
            <a:avLst/>
          </a:prstGeom>
          <a:noFill/>
          <a:ln w="9525">
            <a:noFill/>
            <a:miter lim="800000"/>
            <a:headEnd/>
            <a:tailEnd/>
          </a:ln>
        </p:spPr>
      </p:pic>
      <p:sp>
        <p:nvSpPr>
          <p:cNvPr id="17411" name="Title 10"/>
          <p:cNvSpPr>
            <a:spLocks noGrp="1"/>
          </p:cNvSpPr>
          <p:nvPr>
            <p:ph type="title"/>
          </p:nvPr>
        </p:nvSpPr>
        <p:spPr bwMode="auto">
          <a:xfrm>
            <a:off x="395288" y="116632"/>
            <a:ext cx="7920111" cy="80460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altLang="en-US" dirty="0" smtClean="0">
                <a:solidFill>
                  <a:schemeClr val="accent1">
                    <a:lumMod val="75000"/>
                  </a:schemeClr>
                </a:solidFill>
                <a:latin typeface="+mj-lt"/>
              </a:rPr>
              <a:t>RESEARCH EXCELLENCE</a:t>
            </a:r>
            <a:br>
              <a:rPr lang="en-AU" altLang="en-US" dirty="0" smtClean="0">
                <a:solidFill>
                  <a:schemeClr val="accent1">
                    <a:lumMod val="75000"/>
                  </a:schemeClr>
                </a:solidFill>
                <a:latin typeface="+mj-lt"/>
              </a:rPr>
            </a:br>
            <a:r>
              <a:rPr lang="en-AU" altLang="en-US" dirty="0" smtClean="0">
                <a:solidFill>
                  <a:schemeClr val="accent1">
                    <a:lumMod val="75000"/>
                  </a:schemeClr>
                </a:solidFill>
                <a:latin typeface="+mj-lt"/>
              </a:rPr>
              <a:t>Times cited, by Australian institution, 2010-2014</a:t>
            </a:r>
          </a:p>
        </p:txBody>
      </p:sp>
      <p:pic>
        <p:nvPicPr>
          <p:cNvPr id="5" name="Picture 4"/>
          <p:cNvPicPr/>
          <p:nvPr/>
        </p:nvPicPr>
        <p:blipFill rotWithShape="1">
          <a:blip r:embed="rId3" cstate="print"/>
          <a:srcRect l="30240" t="25252" r="12401" b="6494"/>
          <a:stretch/>
        </p:blipFill>
        <p:spPr bwMode="auto">
          <a:xfrm>
            <a:off x="1190328" y="1412776"/>
            <a:ext cx="6622032" cy="4425280"/>
          </a:xfrm>
          <a:prstGeom prst="rect">
            <a:avLst/>
          </a:prstGeom>
          <a:noFill/>
          <a:ln w="9525">
            <a:noFill/>
            <a:miter lim="800000"/>
            <a:headEnd/>
            <a:tailEnd/>
          </a:ln>
        </p:spPr>
      </p:pic>
      <p:cxnSp>
        <p:nvCxnSpPr>
          <p:cNvPr id="6" name="Straight Connector 5"/>
          <p:cNvCxnSpPr/>
          <p:nvPr/>
        </p:nvCxnSpPr>
        <p:spPr>
          <a:xfrm>
            <a:off x="395288" y="1002451"/>
            <a:ext cx="83534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95288" y="1052736"/>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1440" y="501442"/>
            <a:ext cx="3629776" cy="553998"/>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3000" i="0" u="none" strike="noStrike" kern="1200" cap="none" spc="0" normalizeH="0" baseline="0" noProof="0" dirty="0" smtClean="0">
                <a:ln>
                  <a:noFill/>
                </a:ln>
                <a:solidFill>
                  <a:schemeClr val="accent1">
                    <a:lumMod val="75000"/>
                  </a:schemeClr>
                </a:solidFill>
                <a:effectLst/>
                <a:uLnTx/>
                <a:uFillTx/>
                <a:latin typeface="Sommet" pitchFamily="50" charset="0"/>
                <a:cs typeface="+mn-cs"/>
              </a:rPr>
              <a:t>National Collaborators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9973"/>
            <a:ext cx="9144000" cy="4838054"/>
          </a:xfrm>
          <a:prstGeom prst="rect">
            <a:avLst/>
          </a:prstGeom>
        </p:spPr>
      </p:pic>
    </p:spTree>
    <p:extLst>
      <p:ext uri="{BB962C8B-B14F-4D97-AF65-F5344CB8AC3E}">
        <p14:creationId xmlns:p14="http://schemas.microsoft.com/office/powerpoint/2010/main" val="1541611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 NDARC - MSS">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ommet"/>
        <a:ea typeface=""/>
        <a:cs typeface=""/>
      </a:majorFont>
      <a:minorFont>
        <a:latin typeface="Somm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NDARC - MSS</Template>
  <TotalTime>645</TotalTime>
  <Words>739</Words>
  <Application>Microsoft Office PowerPoint</Application>
  <PresentationFormat>On-screen Show (4:3)</PresentationFormat>
  <Paragraphs>128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 Template - NDARC - MSS</vt:lpstr>
      <vt:lpstr>PowerPoint Presentation</vt:lpstr>
      <vt:lpstr>Our Mission</vt:lpstr>
      <vt:lpstr>Some History</vt:lpstr>
      <vt:lpstr>Current Profile </vt:lpstr>
      <vt:lpstr>PowerPoint Presentation</vt:lpstr>
      <vt:lpstr>RESEARCH EXCELLENCE  NDARC Research Outputs Web of Science</vt:lpstr>
      <vt:lpstr>RESEARCH EXCELLENCE Global Ranking of institutions in the research area of substance abuse (excluding NIDA, NIAAA and Confederated Unis)  2010-2014</vt:lpstr>
      <vt:lpstr>RESEARCH EXCELLENCE Times cited, by Australian institution, 2010-2014</vt:lpstr>
      <vt:lpstr>PowerPoint Presentation</vt:lpstr>
      <vt:lpstr>International Collaborators</vt:lpstr>
      <vt:lpstr>PowerPoint Presentation</vt:lpstr>
      <vt:lpstr>Research Leaders</vt:lpstr>
      <vt:lpstr>Research Leaders</vt:lpstr>
      <vt:lpstr>Global Burden of Disease   For tobacco there are 6.30 million deaths in 2010, for alcohol 2.74 million deaths, and for drugs 0.16 million deaths  In total in 2010, there were 52.77 million deaths.    </vt:lpstr>
      <vt:lpstr>PowerPoint Presentation</vt:lpstr>
      <vt:lpstr>Engagement with Society</vt:lpstr>
      <vt:lpstr>Challenges     </vt:lpstr>
      <vt:lpstr>Opportunities  Vision: Mindgardens to be established as the leading Australian comprehensive centre for behavioural and brain translational research  The strengths in UNSW around research on complex behavioural problems and the challenges that society faces with such problems make the opportunities for enhanced collaboration a key approach to improving scale and ambition of research grant getting. Will enhance synergies of a broad range of research groups across the entire campus.  </vt:lpstr>
      <vt:lpstr>Where do we want to be?   </vt:lpstr>
      <vt:lpstr>How do we get there?    </vt:lpstr>
      <vt:lpstr>How Can the Vice Chancellor Help?  </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z9802127</dc:creator>
  <cp:lastModifiedBy>Marion Downey</cp:lastModifiedBy>
  <cp:revision>68</cp:revision>
  <cp:lastPrinted>2014-04-29T05:51:23Z</cp:lastPrinted>
  <dcterms:created xsi:type="dcterms:W3CDTF">2011-05-25T01:19:43Z</dcterms:created>
  <dcterms:modified xsi:type="dcterms:W3CDTF">2016-01-21T01:05:32Z</dcterms:modified>
</cp:coreProperties>
</file>