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30275213" cy="42811700"/>
  <p:notesSz cx="6858000" cy="9144000"/>
  <p:defaultTextStyle>
    <a:defPPr>
      <a:defRPr lang="en-US"/>
    </a:defPPr>
    <a:lvl1pPr marL="0" algn="l" defTabSz="2088170" rtl="0" eaLnBrk="1" latinLnBrk="0" hangingPunct="1">
      <a:defRPr sz="8200" kern="1200">
        <a:solidFill>
          <a:schemeClr val="tx1"/>
        </a:solidFill>
        <a:latin typeface="+mn-lt"/>
        <a:ea typeface="+mn-ea"/>
        <a:cs typeface="+mn-cs"/>
      </a:defRPr>
    </a:lvl1pPr>
    <a:lvl2pPr marL="2088170" algn="l" defTabSz="2088170" rtl="0" eaLnBrk="1" latinLnBrk="0" hangingPunct="1">
      <a:defRPr sz="8200" kern="1200">
        <a:solidFill>
          <a:schemeClr val="tx1"/>
        </a:solidFill>
        <a:latin typeface="+mn-lt"/>
        <a:ea typeface="+mn-ea"/>
        <a:cs typeface="+mn-cs"/>
      </a:defRPr>
    </a:lvl2pPr>
    <a:lvl3pPr marL="4176339" algn="l" defTabSz="2088170" rtl="0" eaLnBrk="1" latinLnBrk="0" hangingPunct="1">
      <a:defRPr sz="8200" kern="1200">
        <a:solidFill>
          <a:schemeClr val="tx1"/>
        </a:solidFill>
        <a:latin typeface="+mn-lt"/>
        <a:ea typeface="+mn-ea"/>
        <a:cs typeface="+mn-cs"/>
      </a:defRPr>
    </a:lvl3pPr>
    <a:lvl4pPr marL="6264509" algn="l" defTabSz="2088170" rtl="0" eaLnBrk="1" latinLnBrk="0" hangingPunct="1">
      <a:defRPr sz="8200" kern="1200">
        <a:solidFill>
          <a:schemeClr val="tx1"/>
        </a:solidFill>
        <a:latin typeface="+mn-lt"/>
        <a:ea typeface="+mn-ea"/>
        <a:cs typeface="+mn-cs"/>
      </a:defRPr>
    </a:lvl4pPr>
    <a:lvl5pPr marL="8352678" algn="l" defTabSz="2088170" rtl="0" eaLnBrk="1" latinLnBrk="0" hangingPunct="1">
      <a:defRPr sz="8200" kern="1200">
        <a:solidFill>
          <a:schemeClr val="tx1"/>
        </a:solidFill>
        <a:latin typeface="+mn-lt"/>
        <a:ea typeface="+mn-ea"/>
        <a:cs typeface="+mn-cs"/>
      </a:defRPr>
    </a:lvl5pPr>
    <a:lvl6pPr marL="10440848" algn="l" defTabSz="2088170" rtl="0" eaLnBrk="1" latinLnBrk="0" hangingPunct="1">
      <a:defRPr sz="8200" kern="1200">
        <a:solidFill>
          <a:schemeClr val="tx1"/>
        </a:solidFill>
        <a:latin typeface="+mn-lt"/>
        <a:ea typeface="+mn-ea"/>
        <a:cs typeface="+mn-cs"/>
      </a:defRPr>
    </a:lvl6pPr>
    <a:lvl7pPr marL="12529017" algn="l" defTabSz="2088170" rtl="0" eaLnBrk="1" latinLnBrk="0" hangingPunct="1">
      <a:defRPr sz="8200" kern="1200">
        <a:solidFill>
          <a:schemeClr val="tx1"/>
        </a:solidFill>
        <a:latin typeface="+mn-lt"/>
        <a:ea typeface="+mn-ea"/>
        <a:cs typeface="+mn-cs"/>
      </a:defRPr>
    </a:lvl7pPr>
    <a:lvl8pPr marL="14617187" algn="l" defTabSz="2088170" rtl="0" eaLnBrk="1" latinLnBrk="0" hangingPunct="1">
      <a:defRPr sz="8200" kern="1200">
        <a:solidFill>
          <a:schemeClr val="tx1"/>
        </a:solidFill>
        <a:latin typeface="+mn-lt"/>
        <a:ea typeface="+mn-ea"/>
        <a:cs typeface="+mn-cs"/>
      </a:defRPr>
    </a:lvl8pPr>
    <a:lvl9pPr marL="16705356" algn="l" defTabSz="2088170" rtl="0" eaLnBrk="1" latinLnBrk="0" hangingPunct="1">
      <a:defRPr sz="8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DDD1E0"/>
    <a:srgbClr val="FFFFFF"/>
    <a:srgbClr val="000000"/>
    <a:srgbClr val="40103C"/>
    <a:srgbClr val="FBCE28"/>
    <a:srgbClr val="20618E"/>
    <a:srgbClr val="602B5B"/>
    <a:srgbClr val="6E4081"/>
    <a:srgbClr val="BD92D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267" autoAdjust="0"/>
  </p:normalViewPr>
  <p:slideViewPr>
    <p:cSldViewPr snapToGrid="0" snapToObjects="1">
      <p:cViewPr>
        <p:scale>
          <a:sx n="50" d="100"/>
          <a:sy n="50" d="100"/>
        </p:scale>
        <p:origin x="12" y="-78"/>
      </p:cViewPr>
      <p:guideLst>
        <p:guide orient="horz" pos="13485"/>
        <p:guide pos="9536"/>
      </p:guideLst>
    </p:cSldViewPr>
  </p:slideViewPr>
  <p:notesTextViewPr>
    <p:cViewPr>
      <p:scale>
        <a:sx n="100" d="100"/>
        <a:sy n="100" d="100"/>
      </p:scale>
      <p:origin x="0" y="0"/>
    </p:cViewPr>
  </p:notesTextViewPr>
  <p:notesViewPr>
    <p:cSldViewPr snapToGrid="0" snapToObjects="1" showGuides="1">
      <p:cViewPr varScale="1">
        <p:scale>
          <a:sx n="84" d="100"/>
          <a:sy n="84" d="100"/>
        </p:scale>
        <p:origin x="-188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INFPWFS1007.ad.unsw.edu.au\Staff074$\z3312204\PHD\Conferences\IFPE\Writing\IFPE%20Tabl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INFPWFS1007.ad.unsw.edu.au\Staff074$\z3312204\PHD\Conferences\IFPE\Writing\IFPE%20Tabl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INFPWFS1007.ad.unsw.edu.au\Staff074$\z3312204\PHD\Conferences\IFPE\Writing\IFPE%20Tab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398614646853"/>
          <c:y val="3.31732121931268E-2"/>
          <c:w val="0.88857291666666705"/>
          <c:h val="0.75864721665301305"/>
        </c:manualLayout>
      </c:layout>
      <c:barChart>
        <c:barDir val="col"/>
        <c:grouping val="clustered"/>
        <c:varyColors val="0"/>
        <c:ser>
          <c:idx val="0"/>
          <c:order val="0"/>
          <c:tx>
            <c:strRef>
              <c:f>'World Epi'!$C$33</c:f>
              <c:strCache>
                <c:ptCount val="1"/>
                <c:pt idx="0">
                  <c:v>Australia [4]</c:v>
                </c:pt>
              </c:strCache>
            </c:strRef>
          </c:tx>
          <c:spPr>
            <a:solidFill>
              <a:schemeClr val="accent5">
                <a:lumMod val="20000"/>
                <a:lumOff val="80000"/>
              </a:schemeClr>
            </a:solidFill>
            <a:ln>
              <a:noFill/>
            </a:ln>
            <a:effectLst>
              <a:outerShdw blurRad="127000" dist="63500" dir="19200000" algn="bl" rotWithShape="0">
                <a:prstClr val="black">
                  <a:alpha val="35000"/>
                </a:prstClr>
              </a:outerShdw>
            </a:effectLst>
          </c:spPr>
          <c:invertIfNegative val="0"/>
          <c:cat>
            <c:strRef>
              <c:f>'World Epi'!$B$34:$B$46</c:f>
              <c:strCache>
                <c:ptCount val="13"/>
                <c:pt idx="0">
                  <c:v>12</c:v>
                </c:pt>
                <c:pt idx="1">
                  <c:v>13</c:v>
                </c:pt>
                <c:pt idx="2">
                  <c:v>14</c:v>
                </c:pt>
                <c:pt idx="3">
                  <c:v>15</c:v>
                </c:pt>
                <c:pt idx="4">
                  <c:v>12-15</c:v>
                </c:pt>
                <c:pt idx="5">
                  <c:v>12-13</c:v>
                </c:pt>
                <c:pt idx="6">
                  <c:v>14-15</c:v>
                </c:pt>
                <c:pt idx="7">
                  <c:v>13</c:v>
                </c:pt>
                <c:pt idx="8">
                  <c:v>15</c:v>
                </c:pt>
                <c:pt idx="9">
                  <c:v>12</c:v>
                </c:pt>
                <c:pt idx="10">
                  <c:v>13</c:v>
                </c:pt>
                <c:pt idx="11">
                  <c:v>14</c:v>
                </c:pt>
                <c:pt idx="12">
                  <c:v>15</c:v>
                </c:pt>
              </c:strCache>
            </c:strRef>
          </c:cat>
          <c:val>
            <c:numRef>
              <c:f>'World Epi'!$C$34:$C$46</c:f>
              <c:numCache>
                <c:formatCode>General</c:formatCode>
                <c:ptCount val="13"/>
                <c:pt idx="0">
                  <c:v>0.54100000000000004</c:v>
                </c:pt>
                <c:pt idx="1">
                  <c:v>0.622</c:v>
                </c:pt>
                <c:pt idx="2">
                  <c:v>0.74</c:v>
                </c:pt>
                <c:pt idx="3">
                  <c:v>0.80900000000000005</c:v>
                </c:pt>
              </c:numCache>
            </c:numRef>
          </c:val>
        </c:ser>
        <c:ser>
          <c:idx val="1"/>
          <c:order val="1"/>
          <c:tx>
            <c:strRef>
              <c:f>'World Epi'!$D$33</c:f>
              <c:strCache>
                <c:ptCount val="1"/>
                <c:pt idx="0">
                  <c:v>Australia [5]</c:v>
                </c:pt>
              </c:strCache>
            </c:strRef>
          </c:tx>
          <c:spPr>
            <a:solidFill>
              <a:schemeClr val="accent5">
                <a:lumMod val="40000"/>
                <a:lumOff val="60000"/>
              </a:schemeClr>
            </a:solidFill>
            <a:ln>
              <a:noFill/>
            </a:ln>
            <a:effectLst>
              <a:outerShdw blurRad="127000" dist="63500" dir="19200000" algn="bl" rotWithShape="0">
                <a:prstClr val="black">
                  <a:alpha val="35000"/>
                </a:prstClr>
              </a:outerShdw>
            </a:effectLst>
          </c:spPr>
          <c:invertIfNegative val="0"/>
          <c:cat>
            <c:strRef>
              <c:f>'World Epi'!$B$34:$B$46</c:f>
              <c:strCache>
                <c:ptCount val="13"/>
                <c:pt idx="0">
                  <c:v>12</c:v>
                </c:pt>
                <c:pt idx="1">
                  <c:v>13</c:v>
                </c:pt>
                <c:pt idx="2">
                  <c:v>14</c:v>
                </c:pt>
                <c:pt idx="3">
                  <c:v>15</c:v>
                </c:pt>
                <c:pt idx="4">
                  <c:v>12-15</c:v>
                </c:pt>
                <c:pt idx="5">
                  <c:v>12-13</c:v>
                </c:pt>
                <c:pt idx="6">
                  <c:v>14-15</c:v>
                </c:pt>
                <c:pt idx="7">
                  <c:v>13</c:v>
                </c:pt>
                <c:pt idx="8">
                  <c:v>15</c:v>
                </c:pt>
                <c:pt idx="9">
                  <c:v>12</c:v>
                </c:pt>
                <c:pt idx="10">
                  <c:v>13</c:v>
                </c:pt>
                <c:pt idx="11">
                  <c:v>14</c:v>
                </c:pt>
                <c:pt idx="12">
                  <c:v>15</c:v>
                </c:pt>
              </c:strCache>
            </c:strRef>
          </c:cat>
          <c:val>
            <c:numRef>
              <c:f>'World Epi'!$D$34:$D$46</c:f>
              <c:numCache>
                <c:formatCode>General</c:formatCode>
                <c:ptCount val="13"/>
                <c:pt idx="4">
                  <c:v>0.32500000000000001</c:v>
                </c:pt>
              </c:numCache>
            </c:numRef>
          </c:val>
        </c:ser>
        <c:ser>
          <c:idx val="2"/>
          <c:order val="2"/>
          <c:tx>
            <c:strRef>
              <c:f>'World Epi'!$E$33</c:f>
              <c:strCache>
                <c:ptCount val="1"/>
                <c:pt idx="0">
                  <c:v>United States [6]</c:v>
                </c:pt>
              </c:strCache>
            </c:strRef>
          </c:tx>
          <c:spPr>
            <a:solidFill>
              <a:schemeClr val="accent5"/>
            </a:solidFill>
            <a:ln>
              <a:noFill/>
            </a:ln>
            <a:effectLst>
              <a:outerShdw blurRad="127000" dist="63500" dir="19200000" algn="bl" rotWithShape="0">
                <a:prstClr val="black">
                  <a:alpha val="35000"/>
                </a:prstClr>
              </a:outerShdw>
            </a:effectLst>
          </c:spPr>
          <c:invertIfNegative val="0"/>
          <c:cat>
            <c:strRef>
              <c:f>'World Epi'!$B$34:$B$46</c:f>
              <c:strCache>
                <c:ptCount val="13"/>
                <c:pt idx="0">
                  <c:v>12</c:v>
                </c:pt>
                <c:pt idx="1">
                  <c:v>13</c:v>
                </c:pt>
                <c:pt idx="2">
                  <c:v>14</c:v>
                </c:pt>
                <c:pt idx="3">
                  <c:v>15</c:v>
                </c:pt>
                <c:pt idx="4">
                  <c:v>12-15</c:v>
                </c:pt>
                <c:pt idx="5">
                  <c:v>12-13</c:v>
                </c:pt>
                <c:pt idx="6">
                  <c:v>14-15</c:v>
                </c:pt>
                <c:pt idx="7">
                  <c:v>13</c:v>
                </c:pt>
                <c:pt idx="8">
                  <c:v>15</c:v>
                </c:pt>
                <c:pt idx="9">
                  <c:v>12</c:v>
                </c:pt>
                <c:pt idx="10">
                  <c:v>13</c:v>
                </c:pt>
                <c:pt idx="11">
                  <c:v>14</c:v>
                </c:pt>
                <c:pt idx="12">
                  <c:v>15</c:v>
                </c:pt>
              </c:strCache>
            </c:strRef>
          </c:cat>
          <c:val>
            <c:numRef>
              <c:f>'World Epi'!$E$34:$E$46</c:f>
              <c:numCache>
                <c:formatCode>General</c:formatCode>
                <c:ptCount val="13"/>
                <c:pt idx="7">
                  <c:v>0.33100000000000002</c:v>
                </c:pt>
                <c:pt idx="8">
                  <c:v>0.56000000000000005</c:v>
                </c:pt>
              </c:numCache>
            </c:numRef>
          </c:val>
        </c:ser>
        <c:ser>
          <c:idx val="3"/>
          <c:order val="3"/>
          <c:tx>
            <c:strRef>
              <c:f>'World Epi'!$F$33</c:f>
              <c:strCache>
                <c:ptCount val="1"/>
                <c:pt idx="0">
                  <c:v>United States [7]</c:v>
                </c:pt>
              </c:strCache>
            </c:strRef>
          </c:tx>
          <c:spPr>
            <a:solidFill>
              <a:schemeClr val="accent5">
                <a:lumMod val="60000"/>
                <a:lumOff val="40000"/>
              </a:schemeClr>
            </a:solidFill>
            <a:ln>
              <a:noFill/>
            </a:ln>
            <a:effectLst>
              <a:outerShdw blurRad="127000" dist="63500" dir="19200000" algn="bl" rotWithShape="0">
                <a:prstClr val="black">
                  <a:alpha val="35000"/>
                </a:prstClr>
              </a:outerShdw>
            </a:effectLst>
          </c:spPr>
          <c:invertIfNegative val="0"/>
          <c:cat>
            <c:strRef>
              <c:f>'World Epi'!$B$34:$B$46</c:f>
              <c:strCache>
                <c:ptCount val="13"/>
                <c:pt idx="0">
                  <c:v>12</c:v>
                </c:pt>
                <c:pt idx="1">
                  <c:v>13</c:v>
                </c:pt>
                <c:pt idx="2">
                  <c:v>14</c:v>
                </c:pt>
                <c:pt idx="3">
                  <c:v>15</c:v>
                </c:pt>
                <c:pt idx="4">
                  <c:v>12-15</c:v>
                </c:pt>
                <c:pt idx="5">
                  <c:v>12-13</c:v>
                </c:pt>
                <c:pt idx="6">
                  <c:v>14-15</c:v>
                </c:pt>
                <c:pt idx="7">
                  <c:v>13</c:v>
                </c:pt>
                <c:pt idx="8">
                  <c:v>15</c:v>
                </c:pt>
                <c:pt idx="9">
                  <c:v>12</c:v>
                </c:pt>
                <c:pt idx="10">
                  <c:v>13</c:v>
                </c:pt>
                <c:pt idx="11">
                  <c:v>14</c:v>
                </c:pt>
                <c:pt idx="12">
                  <c:v>15</c:v>
                </c:pt>
              </c:strCache>
            </c:strRef>
          </c:cat>
          <c:val>
            <c:numRef>
              <c:f>'World Epi'!$F$34:$F$46</c:f>
              <c:numCache>
                <c:formatCode>General</c:formatCode>
                <c:ptCount val="13"/>
                <c:pt idx="5">
                  <c:v>0.124</c:v>
                </c:pt>
                <c:pt idx="6">
                  <c:v>0.35899999999999999</c:v>
                </c:pt>
              </c:numCache>
            </c:numRef>
          </c:val>
        </c:ser>
        <c:ser>
          <c:idx val="4"/>
          <c:order val="4"/>
          <c:tx>
            <c:strRef>
              <c:f>'World Epi'!$G$33</c:f>
              <c:strCache>
                <c:ptCount val="1"/>
                <c:pt idx="0">
                  <c:v>United Kingdom [8]</c:v>
                </c:pt>
              </c:strCache>
            </c:strRef>
          </c:tx>
          <c:spPr>
            <a:solidFill>
              <a:schemeClr val="accent5">
                <a:lumMod val="75000"/>
              </a:schemeClr>
            </a:solidFill>
            <a:ln>
              <a:noFill/>
            </a:ln>
            <a:effectLst>
              <a:outerShdw blurRad="127000" dist="63500" dir="19200000" algn="bl" rotWithShape="0">
                <a:prstClr val="black">
                  <a:alpha val="40000"/>
                </a:prstClr>
              </a:outerShdw>
            </a:effectLst>
          </c:spPr>
          <c:invertIfNegative val="0"/>
          <c:cat>
            <c:strRef>
              <c:f>'World Epi'!$B$34:$B$46</c:f>
              <c:strCache>
                <c:ptCount val="13"/>
                <c:pt idx="0">
                  <c:v>12</c:v>
                </c:pt>
                <c:pt idx="1">
                  <c:v>13</c:v>
                </c:pt>
                <c:pt idx="2">
                  <c:v>14</c:v>
                </c:pt>
                <c:pt idx="3">
                  <c:v>15</c:v>
                </c:pt>
                <c:pt idx="4">
                  <c:v>12-15</c:v>
                </c:pt>
                <c:pt idx="5">
                  <c:v>12-13</c:v>
                </c:pt>
                <c:pt idx="6">
                  <c:v>14-15</c:v>
                </c:pt>
                <c:pt idx="7">
                  <c:v>13</c:v>
                </c:pt>
                <c:pt idx="8">
                  <c:v>15</c:v>
                </c:pt>
                <c:pt idx="9">
                  <c:v>12</c:v>
                </c:pt>
                <c:pt idx="10">
                  <c:v>13</c:v>
                </c:pt>
                <c:pt idx="11">
                  <c:v>14</c:v>
                </c:pt>
                <c:pt idx="12">
                  <c:v>15</c:v>
                </c:pt>
              </c:strCache>
            </c:strRef>
          </c:cat>
          <c:val>
            <c:numRef>
              <c:f>'World Epi'!$G$34:$G$46</c:f>
              <c:numCache>
                <c:formatCode>General</c:formatCode>
                <c:ptCount val="13"/>
                <c:pt idx="9">
                  <c:v>0.23</c:v>
                </c:pt>
                <c:pt idx="10">
                  <c:v>0.41</c:v>
                </c:pt>
                <c:pt idx="11">
                  <c:v>0.62</c:v>
                </c:pt>
              </c:numCache>
            </c:numRef>
          </c:val>
        </c:ser>
        <c:ser>
          <c:idx val="5"/>
          <c:order val="5"/>
          <c:tx>
            <c:strRef>
              <c:f>'World Epi'!$H$33</c:f>
              <c:strCache>
                <c:ptCount val="1"/>
                <c:pt idx="0">
                  <c:v>United Kingdom [9]</c:v>
                </c:pt>
              </c:strCache>
            </c:strRef>
          </c:tx>
          <c:spPr>
            <a:solidFill>
              <a:schemeClr val="accent5">
                <a:lumMod val="50000"/>
              </a:schemeClr>
            </a:solidFill>
            <a:ln>
              <a:noFill/>
            </a:ln>
            <a:effectLst>
              <a:outerShdw blurRad="127000" dist="63500" dir="19200000" algn="bl" rotWithShape="0">
                <a:prstClr val="black">
                  <a:alpha val="40000"/>
                </a:prstClr>
              </a:outerShdw>
            </a:effectLst>
          </c:spPr>
          <c:invertIfNegative val="0"/>
          <c:cat>
            <c:strRef>
              <c:f>'World Epi'!$B$34:$B$46</c:f>
              <c:strCache>
                <c:ptCount val="13"/>
                <c:pt idx="0">
                  <c:v>12</c:v>
                </c:pt>
                <c:pt idx="1">
                  <c:v>13</c:v>
                </c:pt>
                <c:pt idx="2">
                  <c:v>14</c:v>
                </c:pt>
                <c:pt idx="3">
                  <c:v>15</c:v>
                </c:pt>
                <c:pt idx="4">
                  <c:v>12-15</c:v>
                </c:pt>
                <c:pt idx="5">
                  <c:v>12-13</c:v>
                </c:pt>
                <c:pt idx="6">
                  <c:v>14-15</c:v>
                </c:pt>
                <c:pt idx="7">
                  <c:v>13</c:v>
                </c:pt>
                <c:pt idx="8">
                  <c:v>15</c:v>
                </c:pt>
                <c:pt idx="9">
                  <c:v>12</c:v>
                </c:pt>
                <c:pt idx="10">
                  <c:v>13</c:v>
                </c:pt>
                <c:pt idx="11">
                  <c:v>14</c:v>
                </c:pt>
                <c:pt idx="12">
                  <c:v>15</c:v>
                </c:pt>
              </c:strCache>
            </c:strRef>
          </c:cat>
          <c:val>
            <c:numRef>
              <c:f>'World Epi'!$H$34:$H$46</c:f>
              <c:numCache>
                <c:formatCode>General</c:formatCode>
                <c:ptCount val="13"/>
                <c:pt idx="12">
                  <c:v>0.87</c:v>
                </c:pt>
              </c:numCache>
            </c:numRef>
          </c:val>
        </c:ser>
        <c:dLbls>
          <c:showLegendKey val="0"/>
          <c:showVal val="0"/>
          <c:showCatName val="0"/>
          <c:showSerName val="0"/>
          <c:showPercent val="0"/>
          <c:showBubbleSize val="0"/>
        </c:dLbls>
        <c:gapWidth val="10"/>
        <c:overlap val="100"/>
        <c:axId val="109183360"/>
        <c:axId val="109185280"/>
      </c:barChart>
      <c:catAx>
        <c:axId val="109183360"/>
        <c:scaling>
          <c:orientation val="minMax"/>
        </c:scaling>
        <c:delete val="0"/>
        <c:axPos val="b"/>
        <c:title>
          <c:tx>
            <c:rich>
              <a:bodyPr/>
              <a:lstStyle/>
              <a:p>
                <a:pPr>
                  <a:defRPr sz="2800">
                    <a:latin typeface="Adobe Garamond Pro" pitchFamily="18" charset="0"/>
                  </a:defRPr>
                </a:pPr>
                <a:r>
                  <a:rPr lang="en-AU" sz="2800">
                    <a:latin typeface="Adobe Garamond Pro" pitchFamily="18" charset="0"/>
                  </a:rPr>
                  <a:t>Age (Years)</a:t>
                </a:r>
              </a:p>
            </c:rich>
          </c:tx>
          <c:layout>
            <c:manualLayout>
              <c:xMode val="edge"/>
              <c:yMode val="edge"/>
              <c:x val="0.46442000180471399"/>
              <c:y val="0.929703568628371"/>
            </c:manualLayout>
          </c:layout>
          <c:overlay val="0"/>
        </c:title>
        <c:majorTickMark val="out"/>
        <c:minorTickMark val="none"/>
        <c:tickLblPos val="nextTo"/>
        <c:spPr>
          <a:ln w="15875">
            <a:solidFill>
              <a:schemeClr val="tx1"/>
            </a:solidFill>
          </a:ln>
        </c:spPr>
        <c:txPr>
          <a:bodyPr rot="-2340000" vert="horz" anchor="t" anchorCtr="0"/>
          <a:lstStyle/>
          <a:p>
            <a:pPr>
              <a:defRPr sz="2600" b="1" spc="-200" baseline="0">
                <a:latin typeface="Adobe Garamond Pro" pitchFamily="18" charset="0"/>
              </a:defRPr>
            </a:pPr>
            <a:endParaRPr lang="en-US"/>
          </a:p>
        </c:txPr>
        <c:crossAx val="109185280"/>
        <c:crosses val="autoZero"/>
        <c:auto val="1"/>
        <c:lblAlgn val="ctr"/>
        <c:lblOffset val="20"/>
        <c:tickLblSkip val="1"/>
        <c:noMultiLvlLbl val="0"/>
      </c:catAx>
      <c:valAx>
        <c:axId val="109185280"/>
        <c:scaling>
          <c:orientation val="minMax"/>
          <c:max val="1"/>
        </c:scaling>
        <c:delete val="0"/>
        <c:axPos val="l"/>
        <c:majorGridlines/>
        <c:numFmt formatCode="0%" sourceLinked="0"/>
        <c:majorTickMark val="out"/>
        <c:minorTickMark val="none"/>
        <c:tickLblPos val="nextTo"/>
        <c:spPr>
          <a:noFill/>
          <a:ln w="15875">
            <a:solidFill>
              <a:schemeClr val="tx1"/>
            </a:solidFill>
          </a:ln>
        </c:spPr>
        <c:txPr>
          <a:bodyPr/>
          <a:lstStyle/>
          <a:p>
            <a:pPr>
              <a:defRPr sz="2600" b="0" spc="-130" baseline="0">
                <a:latin typeface="Adobe Garamond Pro" pitchFamily="18" charset="0"/>
              </a:defRPr>
            </a:pPr>
            <a:endParaRPr lang="en-US"/>
          </a:p>
        </c:txPr>
        <c:crossAx val="109183360"/>
        <c:crosses val="autoZero"/>
        <c:crossBetween val="between"/>
        <c:majorUnit val="0.2"/>
      </c:valAx>
      <c:spPr>
        <a:noFill/>
        <a:ln>
          <a:noFill/>
        </a:ln>
      </c:spPr>
    </c:plotArea>
    <c:legend>
      <c:legendPos val="r"/>
      <c:layout>
        <c:manualLayout>
          <c:xMode val="edge"/>
          <c:yMode val="edge"/>
          <c:x val="0.41257460317460298"/>
          <c:y val="4.9659895833333301E-2"/>
          <c:w val="0.51551598639455798"/>
          <c:h val="0.166244444444444"/>
        </c:manualLayout>
      </c:layout>
      <c:overlay val="1"/>
      <c:txPr>
        <a:bodyPr/>
        <a:lstStyle/>
        <a:p>
          <a:pPr>
            <a:defRPr sz="1800" b="1">
              <a:latin typeface="Adobe Garamond Pro" pitchFamily="18" charset="0"/>
            </a:defRPr>
          </a:pPr>
          <a:endParaRPr lang="en-US"/>
        </a:p>
      </c:txPr>
    </c:legend>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88786848072562"/>
          <c:y val="5.1888235294117645E-2"/>
          <c:w val="0.86127312925170063"/>
          <c:h val="0.74834967320261436"/>
        </c:manualLayout>
      </c:layout>
      <c:barChart>
        <c:barDir val="col"/>
        <c:grouping val="clustered"/>
        <c:varyColors val="0"/>
        <c:ser>
          <c:idx val="0"/>
          <c:order val="0"/>
          <c:tx>
            <c:strRef>
              <c:f>'Ever tried'!$B$2</c:f>
              <c:strCache>
                <c:ptCount val="1"/>
                <c:pt idx="0">
                  <c:v>Current Study</c:v>
                </c:pt>
              </c:strCache>
            </c:strRef>
          </c:tx>
          <c:spPr>
            <a:solidFill>
              <a:schemeClr val="accent5">
                <a:lumMod val="60000"/>
                <a:lumOff val="40000"/>
              </a:schemeClr>
            </a:solidFill>
            <a:ln>
              <a:noFill/>
            </a:ln>
            <a:effectLst>
              <a:outerShdw blurRad="127000" dist="63500" dir="19200000" algn="bl" rotWithShape="0">
                <a:prstClr val="black">
                  <a:alpha val="35000"/>
                </a:prstClr>
              </a:outerShdw>
            </a:effectLst>
          </c:spPr>
          <c:invertIfNegative val="0"/>
          <c:dLbls>
            <c:numFmt formatCode="0.0%" sourceLinked="0"/>
            <c:txPr>
              <a:bodyPr/>
              <a:lstStyle/>
              <a:p>
                <a:pPr>
                  <a:defRPr sz="2000" b="1">
                    <a:latin typeface="Adobe Garamond Pro" pitchFamily="18" charset="0"/>
                  </a:defRPr>
                </a:pPr>
                <a:endParaRPr lang="en-US"/>
              </a:p>
            </c:txPr>
            <c:dLblPos val="ctr"/>
            <c:showLegendKey val="0"/>
            <c:showVal val="1"/>
            <c:showCatName val="0"/>
            <c:showSerName val="0"/>
            <c:showPercent val="0"/>
            <c:showBubbleSize val="0"/>
            <c:showLeaderLines val="0"/>
          </c:dLbls>
          <c:cat>
            <c:numRef>
              <c:f>'Ever tried'!$A$3:$A$4</c:f>
              <c:numCache>
                <c:formatCode>General</c:formatCode>
                <c:ptCount val="2"/>
                <c:pt idx="0">
                  <c:v>12</c:v>
                </c:pt>
                <c:pt idx="1">
                  <c:v>13</c:v>
                </c:pt>
              </c:numCache>
            </c:numRef>
          </c:cat>
          <c:val>
            <c:numRef>
              <c:f>'Ever tried'!$B$3:$B$4</c:f>
              <c:numCache>
                <c:formatCode>General</c:formatCode>
                <c:ptCount val="2"/>
                <c:pt idx="0">
                  <c:v>67.37</c:v>
                </c:pt>
                <c:pt idx="1">
                  <c:v>74.67</c:v>
                </c:pt>
              </c:numCache>
            </c:numRef>
          </c:val>
        </c:ser>
        <c:ser>
          <c:idx val="1"/>
          <c:order val="1"/>
          <c:tx>
            <c:strRef>
              <c:f>'Ever tried'!$C$2</c:f>
              <c:strCache>
                <c:ptCount val="1"/>
                <c:pt idx="0">
                  <c:v>Australian Secondary School Alcohol &amp; Drugs Survey 2008 [4]</c:v>
                </c:pt>
              </c:strCache>
            </c:strRef>
          </c:tx>
          <c:spPr>
            <a:solidFill>
              <a:srgbClr val="DFBAF4"/>
            </a:solidFill>
            <a:ln>
              <a:noFill/>
            </a:ln>
            <a:effectLst>
              <a:outerShdw blurRad="127000" dist="63500" dir="19200000" algn="bl" rotWithShape="0">
                <a:prstClr val="black">
                  <a:alpha val="35000"/>
                </a:prstClr>
              </a:outerShdw>
            </a:effectLst>
          </c:spPr>
          <c:invertIfNegative val="0"/>
          <c:dLbls>
            <c:numFmt formatCode="0.0%" sourceLinked="0"/>
            <c:txPr>
              <a:bodyPr/>
              <a:lstStyle/>
              <a:p>
                <a:pPr>
                  <a:defRPr sz="2000" b="1">
                    <a:latin typeface="Adobe Garamond Pro" pitchFamily="18" charset="0"/>
                  </a:defRPr>
                </a:pPr>
                <a:endParaRPr lang="en-US"/>
              </a:p>
            </c:txPr>
            <c:dLblPos val="ctr"/>
            <c:showLegendKey val="0"/>
            <c:showVal val="1"/>
            <c:showCatName val="0"/>
            <c:showSerName val="0"/>
            <c:showPercent val="0"/>
            <c:showBubbleSize val="0"/>
            <c:showLeaderLines val="0"/>
          </c:dLbls>
          <c:cat>
            <c:numRef>
              <c:f>'Ever tried'!$A$3:$A$4</c:f>
              <c:numCache>
                <c:formatCode>General</c:formatCode>
                <c:ptCount val="2"/>
                <c:pt idx="0">
                  <c:v>12</c:v>
                </c:pt>
                <c:pt idx="1">
                  <c:v>13</c:v>
                </c:pt>
              </c:numCache>
            </c:numRef>
          </c:cat>
          <c:val>
            <c:numRef>
              <c:f>'Ever tried'!$C$3:$C$4</c:f>
              <c:numCache>
                <c:formatCode>General</c:formatCode>
                <c:ptCount val="2"/>
                <c:pt idx="0">
                  <c:v>54.1</c:v>
                </c:pt>
                <c:pt idx="1">
                  <c:v>62.2</c:v>
                </c:pt>
              </c:numCache>
            </c:numRef>
          </c:val>
        </c:ser>
        <c:dLbls>
          <c:showLegendKey val="0"/>
          <c:showVal val="0"/>
          <c:showCatName val="0"/>
          <c:showSerName val="0"/>
          <c:showPercent val="0"/>
          <c:showBubbleSize val="0"/>
        </c:dLbls>
        <c:gapWidth val="68"/>
        <c:overlap val="-14"/>
        <c:axId val="109206912"/>
        <c:axId val="109266432"/>
      </c:barChart>
      <c:catAx>
        <c:axId val="109206912"/>
        <c:scaling>
          <c:orientation val="minMax"/>
        </c:scaling>
        <c:delete val="0"/>
        <c:axPos val="b"/>
        <c:title>
          <c:tx>
            <c:rich>
              <a:bodyPr/>
              <a:lstStyle/>
              <a:p>
                <a:pPr>
                  <a:defRPr sz="2800">
                    <a:latin typeface="Adobe Garamond Pro" pitchFamily="18" charset="0"/>
                  </a:defRPr>
                </a:pPr>
                <a:r>
                  <a:rPr lang="en-US" sz="2800" dirty="0">
                    <a:latin typeface="Adobe Garamond Pro" pitchFamily="18" charset="0"/>
                  </a:rPr>
                  <a:t>Age (Years)</a:t>
                </a:r>
              </a:p>
            </c:rich>
          </c:tx>
          <c:layout>
            <c:manualLayout>
              <c:xMode val="edge"/>
              <c:yMode val="edge"/>
              <c:x val="0.4500912432716293"/>
              <c:y val="0.85006261343403622"/>
            </c:manualLayout>
          </c:layout>
          <c:overlay val="0"/>
        </c:title>
        <c:numFmt formatCode="General" sourceLinked="1"/>
        <c:majorTickMark val="none"/>
        <c:minorTickMark val="none"/>
        <c:tickLblPos val="nextTo"/>
        <c:spPr>
          <a:ln>
            <a:solidFill>
              <a:schemeClr val="tx1"/>
            </a:solidFill>
          </a:ln>
        </c:spPr>
        <c:txPr>
          <a:bodyPr/>
          <a:lstStyle/>
          <a:p>
            <a:pPr>
              <a:defRPr sz="2400">
                <a:latin typeface="Adobe Garamond Pro" pitchFamily="18" charset="0"/>
              </a:defRPr>
            </a:pPr>
            <a:endParaRPr lang="en-US"/>
          </a:p>
        </c:txPr>
        <c:crossAx val="109266432"/>
        <c:crosses val="autoZero"/>
        <c:auto val="1"/>
        <c:lblAlgn val="ctr"/>
        <c:lblOffset val="100"/>
        <c:noMultiLvlLbl val="0"/>
      </c:catAx>
      <c:valAx>
        <c:axId val="109266432"/>
        <c:scaling>
          <c:orientation val="minMax"/>
          <c:max val="100"/>
          <c:min val="0"/>
        </c:scaling>
        <c:delete val="0"/>
        <c:axPos val="l"/>
        <c:majorGridlines/>
        <c:numFmt formatCode="0%" sourceLinked="0"/>
        <c:majorTickMark val="out"/>
        <c:minorTickMark val="none"/>
        <c:tickLblPos val="nextTo"/>
        <c:spPr>
          <a:ln>
            <a:solidFill>
              <a:schemeClr val="tx1"/>
            </a:solidFill>
          </a:ln>
        </c:spPr>
        <c:txPr>
          <a:bodyPr/>
          <a:lstStyle/>
          <a:p>
            <a:pPr>
              <a:defRPr sz="2400">
                <a:latin typeface="Adobe Garamond Pro" pitchFamily="18" charset="0"/>
              </a:defRPr>
            </a:pPr>
            <a:endParaRPr lang="en-US"/>
          </a:p>
        </c:txPr>
        <c:crossAx val="109206912"/>
        <c:crosses val="autoZero"/>
        <c:crossBetween val="between"/>
        <c:minorUnit val="20"/>
        <c:dispUnits>
          <c:builtInUnit val="hundreds"/>
        </c:dispUnits>
      </c:valAx>
    </c:plotArea>
    <c:legend>
      <c:legendPos val="t"/>
      <c:layout>
        <c:manualLayout>
          <c:xMode val="edge"/>
          <c:yMode val="edge"/>
          <c:x val="0.21755793650793651"/>
          <c:y val="5.0841493055555555E-2"/>
          <c:w val="0.77956224489795922"/>
          <c:h val="0.16800260416666668"/>
        </c:manualLayout>
      </c:layout>
      <c:overlay val="0"/>
      <c:txPr>
        <a:bodyPr/>
        <a:lstStyle/>
        <a:p>
          <a:pPr>
            <a:defRPr sz="1800" b="1">
              <a:latin typeface="Adobe Garamond Pro" pitchFamily="18" charset="0"/>
            </a:defRPr>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930540160961506E-2"/>
          <c:y val="6.5618582783339319E-2"/>
          <c:w val="0.91118695024220508"/>
          <c:h val="0.81365680688030539"/>
        </c:manualLayout>
      </c:layout>
      <c:barChart>
        <c:barDir val="col"/>
        <c:grouping val="stacked"/>
        <c:varyColors val="0"/>
        <c:ser>
          <c:idx val="0"/>
          <c:order val="0"/>
          <c:tx>
            <c:strRef>
              <c:f>'Break-down'!$B$2</c:f>
              <c:strCache>
                <c:ptCount val="1"/>
                <c:pt idx="0">
                  <c:v>Never</c:v>
                </c:pt>
              </c:strCache>
            </c:strRef>
          </c:tx>
          <c:spPr>
            <a:solidFill>
              <a:schemeClr val="accent5">
                <a:lumMod val="50000"/>
              </a:schemeClr>
            </a:solidFill>
            <a:ln>
              <a:noFill/>
            </a:ln>
            <a:effectLst>
              <a:outerShdw blurRad="127000" dist="127000" dir="19200000" algn="bl" rotWithShape="0">
                <a:prstClr val="black">
                  <a:alpha val="35000"/>
                </a:prstClr>
              </a:outerShdw>
            </a:effectLst>
          </c:spPr>
          <c:invertIfNegative val="0"/>
          <c:dLbls>
            <c:numFmt formatCode="0.0%" sourceLinked="0"/>
            <c:txPr>
              <a:bodyPr/>
              <a:lstStyle/>
              <a:p>
                <a:pPr>
                  <a:defRPr sz="2000" b="1">
                    <a:solidFill>
                      <a:schemeClr val="bg1"/>
                    </a:solidFill>
                    <a:latin typeface="Adobe Garamond Pro" pitchFamily="18" charset="0"/>
                  </a:defRPr>
                </a:pPr>
                <a:endParaRPr lang="en-US"/>
              </a:p>
            </c:txPr>
            <c:dLblPos val="ctr"/>
            <c:showLegendKey val="0"/>
            <c:showVal val="1"/>
            <c:showCatName val="0"/>
            <c:showSerName val="0"/>
            <c:showPercent val="0"/>
            <c:showBubbleSize val="0"/>
            <c:showLeaderLines val="0"/>
          </c:dLbls>
          <c:cat>
            <c:numRef>
              <c:f>'Break-down'!$A$3:$A$4</c:f>
              <c:numCache>
                <c:formatCode>General</c:formatCode>
                <c:ptCount val="2"/>
                <c:pt idx="0">
                  <c:v>12</c:v>
                </c:pt>
                <c:pt idx="1">
                  <c:v>13</c:v>
                </c:pt>
              </c:numCache>
            </c:numRef>
          </c:cat>
          <c:val>
            <c:numRef>
              <c:f>'Break-down'!$B$3:$B$4</c:f>
              <c:numCache>
                <c:formatCode>General</c:formatCode>
                <c:ptCount val="2"/>
                <c:pt idx="0">
                  <c:v>82.98</c:v>
                </c:pt>
                <c:pt idx="1">
                  <c:v>77.17</c:v>
                </c:pt>
              </c:numCache>
            </c:numRef>
          </c:val>
        </c:ser>
        <c:ser>
          <c:idx val="1"/>
          <c:order val="1"/>
          <c:tx>
            <c:strRef>
              <c:f>'Break-down'!$C$2</c:f>
              <c:strCache>
                <c:ptCount val="1"/>
                <c:pt idx="0">
                  <c:v>Only a sip</c:v>
                </c:pt>
              </c:strCache>
            </c:strRef>
          </c:tx>
          <c:spPr>
            <a:solidFill>
              <a:schemeClr val="accent5">
                <a:alpha val="65000"/>
              </a:schemeClr>
            </a:solidFill>
            <a:ln>
              <a:noFill/>
            </a:ln>
            <a:effectLst>
              <a:outerShdw blurRad="127000" dist="127000" dir="19200000" algn="bl" rotWithShape="0">
                <a:prstClr val="black">
                  <a:alpha val="35000"/>
                </a:prstClr>
              </a:outerShdw>
            </a:effectLst>
          </c:spPr>
          <c:invertIfNegative val="0"/>
          <c:dLbls>
            <c:numFmt formatCode="0.0%" sourceLinked="0"/>
            <c:txPr>
              <a:bodyPr/>
              <a:lstStyle/>
              <a:p>
                <a:pPr>
                  <a:defRPr sz="2000" b="1">
                    <a:latin typeface="Adobe Garamond Pro" pitchFamily="18" charset="0"/>
                  </a:defRPr>
                </a:pPr>
                <a:endParaRPr lang="en-US"/>
              </a:p>
            </c:txPr>
            <c:dLblPos val="ctr"/>
            <c:showLegendKey val="0"/>
            <c:showVal val="1"/>
            <c:showCatName val="0"/>
            <c:showSerName val="0"/>
            <c:showPercent val="0"/>
            <c:showBubbleSize val="0"/>
            <c:showLeaderLines val="0"/>
          </c:dLbls>
          <c:cat>
            <c:numRef>
              <c:f>'Break-down'!$A$3:$A$4</c:f>
              <c:numCache>
                <c:formatCode>General</c:formatCode>
                <c:ptCount val="2"/>
                <c:pt idx="0">
                  <c:v>12</c:v>
                </c:pt>
                <c:pt idx="1">
                  <c:v>13</c:v>
                </c:pt>
              </c:numCache>
            </c:numRef>
          </c:cat>
          <c:val>
            <c:numRef>
              <c:f>'Break-down'!$C$3:$C$4</c:f>
              <c:numCache>
                <c:formatCode>General</c:formatCode>
                <c:ptCount val="2"/>
                <c:pt idx="0">
                  <c:v>13.91</c:v>
                </c:pt>
                <c:pt idx="1">
                  <c:v>13.89</c:v>
                </c:pt>
              </c:numCache>
            </c:numRef>
          </c:val>
        </c:ser>
        <c:ser>
          <c:idx val="2"/>
          <c:order val="2"/>
          <c:tx>
            <c:strRef>
              <c:f>'Break-down'!$D$2</c:f>
              <c:strCache>
                <c:ptCount val="1"/>
                <c:pt idx="0">
                  <c:v>At least a whole beverage</c:v>
                </c:pt>
              </c:strCache>
            </c:strRef>
          </c:tx>
          <c:spPr>
            <a:solidFill>
              <a:schemeClr val="accent5">
                <a:lumMod val="40000"/>
                <a:lumOff val="60000"/>
              </a:schemeClr>
            </a:solidFill>
            <a:ln>
              <a:noFill/>
            </a:ln>
            <a:effectLst>
              <a:outerShdw blurRad="127000" dist="127000" dir="19200000" algn="bl" rotWithShape="0">
                <a:prstClr val="black">
                  <a:alpha val="35000"/>
                </a:prstClr>
              </a:outerShdw>
            </a:effectLst>
          </c:spPr>
          <c:invertIfNegative val="0"/>
          <c:dLbls>
            <c:numFmt formatCode="0.0%" sourceLinked="0"/>
            <c:txPr>
              <a:bodyPr/>
              <a:lstStyle/>
              <a:p>
                <a:pPr>
                  <a:defRPr sz="2200" b="1">
                    <a:solidFill>
                      <a:sysClr val="windowText" lastClr="000000"/>
                    </a:solidFill>
                    <a:latin typeface="Adobe Garamond Pro" pitchFamily="18" charset="0"/>
                  </a:defRPr>
                </a:pPr>
                <a:endParaRPr lang="en-US"/>
              </a:p>
            </c:txPr>
            <c:showLegendKey val="0"/>
            <c:showVal val="1"/>
            <c:showCatName val="0"/>
            <c:showSerName val="0"/>
            <c:showPercent val="0"/>
            <c:showBubbleSize val="0"/>
            <c:showLeaderLines val="0"/>
          </c:dLbls>
          <c:cat>
            <c:numRef>
              <c:f>'Break-down'!$A$3:$A$4</c:f>
              <c:numCache>
                <c:formatCode>General</c:formatCode>
                <c:ptCount val="2"/>
                <c:pt idx="0">
                  <c:v>12</c:v>
                </c:pt>
                <c:pt idx="1">
                  <c:v>13</c:v>
                </c:pt>
              </c:numCache>
            </c:numRef>
          </c:cat>
          <c:val>
            <c:numRef>
              <c:f>'Break-down'!$D$3:$D$4</c:f>
              <c:numCache>
                <c:formatCode>General</c:formatCode>
                <c:ptCount val="2"/>
                <c:pt idx="0">
                  <c:v>3.11</c:v>
                </c:pt>
                <c:pt idx="1">
                  <c:v>8.9499999999999993</c:v>
                </c:pt>
              </c:numCache>
            </c:numRef>
          </c:val>
        </c:ser>
        <c:dLbls>
          <c:showLegendKey val="0"/>
          <c:showVal val="0"/>
          <c:showCatName val="0"/>
          <c:showSerName val="0"/>
          <c:showPercent val="0"/>
          <c:showBubbleSize val="0"/>
        </c:dLbls>
        <c:gapWidth val="45"/>
        <c:overlap val="100"/>
        <c:axId val="109294336"/>
        <c:axId val="109296256"/>
      </c:barChart>
      <c:catAx>
        <c:axId val="109294336"/>
        <c:scaling>
          <c:orientation val="minMax"/>
        </c:scaling>
        <c:delete val="0"/>
        <c:axPos val="b"/>
        <c:title>
          <c:tx>
            <c:rich>
              <a:bodyPr/>
              <a:lstStyle/>
              <a:p>
                <a:pPr>
                  <a:defRPr sz="2800">
                    <a:latin typeface="Adobe Garamond Pro" pitchFamily="18" charset="0"/>
                  </a:defRPr>
                </a:pPr>
                <a:r>
                  <a:rPr lang="en-US" sz="2800">
                    <a:latin typeface="Adobe Garamond Pro" pitchFamily="18" charset="0"/>
                  </a:rPr>
                  <a:t>Age (Years)</a:t>
                </a:r>
              </a:p>
            </c:rich>
          </c:tx>
          <c:layout>
            <c:manualLayout>
              <c:xMode val="edge"/>
              <c:yMode val="edge"/>
              <c:x val="0.45713202490014887"/>
              <c:y val="0.91948868918194671"/>
            </c:manualLayout>
          </c:layout>
          <c:overlay val="0"/>
        </c:title>
        <c:numFmt formatCode="General" sourceLinked="1"/>
        <c:majorTickMark val="out"/>
        <c:minorTickMark val="none"/>
        <c:tickLblPos val="nextTo"/>
        <c:txPr>
          <a:bodyPr anchor="t" anchorCtr="0"/>
          <a:lstStyle/>
          <a:p>
            <a:pPr>
              <a:defRPr sz="2400">
                <a:latin typeface="Adobe Garamond Pro" pitchFamily="18" charset="0"/>
              </a:defRPr>
            </a:pPr>
            <a:endParaRPr lang="en-US"/>
          </a:p>
        </c:txPr>
        <c:crossAx val="109296256"/>
        <c:crosses val="autoZero"/>
        <c:auto val="1"/>
        <c:lblAlgn val="ctr"/>
        <c:lblOffset val="100"/>
        <c:noMultiLvlLbl val="0"/>
      </c:catAx>
      <c:valAx>
        <c:axId val="109296256"/>
        <c:scaling>
          <c:orientation val="minMax"/>
          <c:max val="110"/>
          <c:min val="0"/>
        </c:scaling>
        <c:delete val="0"/>
        <c:axPos val="l"/>
        <c:majorGridlines>
          <c:spPr>
            <a:ln>
              <a:noFill/>
            </a:ln>
          </c:spPr>
        </c:majorGridlines>
        <c:numFmt formatCode="0%" sourceLinked="0"/>
        <c:majorTickMark val="out"/>
        <c:minorTickMark val="none"/>
        <c:tickLblPos val="nextTo"/>
        <c:txPr>
          <a:bodyPr/>
          <a:lstStyle/>
          <a:p>
            <a:pPr>
              <a:defRPr sz="2600" b="0">
                <a:latin typeface="Adobe Garamond Pro" pitchFamily="18" charset="0"/>
              </a:defRPr>
            </a:pPr>
            <a:endParaRPr lang="en-US"/>
          </a:p>
        </c:txPr>
        <c:crossAx val="109294336"/>
        <c:crosses val="autoZero"/>
        <c:crossBetween val="between"/>
        <c:minorUnit val="20"/>
        <c:dispUnits>
          <c:builtInUnit val="hundreds"/>
        </c:dispUnits>
      </c:valAx>
    </c:plotArea>
    <c:legend>
      <c:legendPos val="b"/>
      <c:layout>
        <c:manualLayout>
          <c:xMode val="edge"/>
          <c:yMode val="edge"/>
          <c:x val="0.27877675736961449"/>
          <c:y val="4.7168790849673202E-2"/>
          <c:w val="0.68200650660047579"/>
          <c:h val="5.8597637975616096E-2"/>
        </c:manualLayout>
      </c:layout>
      <c:overlay val="0"/>
      <c:txPr>
        <a:bodyPr/>
        <a:lstStyle/>
        <a:p>
          <a:pPr>
            <a:defRPr sz="1800" b="1">
              <a:latin typeface="Adobe Garamond Pro" pitchFamily="18" charset="0"/>
            </a:defRPr>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992389-FB02-6C4A-947E-20AE2CA8E218}" type="datetimeFigureOut">
              <a:rPr lang="en-US" smtClean="0"/>
              <a:pPr/>
              <a:t>9/14/2017</a:t>
            </a:fld>
            <a:endParaRPr lang="en-US"/>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0E5CE1-65A2-894E-8F87-C16F8776B479}" type="slidenum">
              <a:rPr lang="en-US" smtClean="0"/>
              <a:pPr/>
              <a:t>‹#›</a:t>
            </a:fld>
            <a:endParaRPr lang="en-US"/>
          </a:p>
        </p:txBody>
      </p:sp>
    </p:spTree>
    <p:extLst>
      <p:ext uri="{BB962C8B-B14F-4D97-AF65-F5344CB8AC3E}">
        <p14:creationId xmlns:p14="http://schemas.microsoft.com/office/powerpoint/2010/main" val="2364331527"/>
      </p:ext>
    </p:extLst>
  </p:cSld>
  <p:clrMap bg1="lt1" tx1="dk1" bg2="lt2" tx2="dk2" accent1="accent1" accent2="accent2" accent3="accent3" accent4="accent4" accent5="accent5" accent6="accent6" hlink="hlink" folHlink="folHlink"/>
  <p:notesStyle>
    <a:lvl1pPr marL="0" algn="l" defTabSz="2088170" rtl="0" eaLnBrk="1" latinLnBrk="0" hangingPunct="1">
      <a:defRPr sz="5500" kern="1200">
        <a:solidFill>
          <a:schemeClr val="tx1"/>
        </a:solidFill>
        <a:latin typeface="+mn-lt"/>
        <a:ea typeface="+mn-ea"/>
        <a:cs typeface="+mn-cs"/>
      </a:defRPr>
    </a:lvl1pPr>
    <a:lvl2pPr marL="2088170" algn="l" defTabSz="2088170" rtl="0" eaLnBrk="1" latinLnBrk="0" hangingPunct="1">
      <a:defRPr sz="5500" kern="1200">
        <a:solidFill>
          <a:schemeClr val="tx1"/>
        </a:solidFill>
        <a:latin typeface="+mn-lt"/>
        <a:ea typeface="+mn-ea"/>
        <a:cs typeface="+mn-cs"/>
      </a:defRPr>
    </a:lvl2pPr>
    <a:lvl3pPr marL="4176339" algn="l" defTabSz="2088170" rtl="0" eaLnBrk="1" latinLnBrk="0" hangingPunct="1">
      <a:defRPr sz="5500" kern="1200">
        <a:solidFill>
          <a:schemeClr val="tx1"/>
        </a:solidFill>
        <a:latin typeface="+mn-lt"/>
        <a:ea typeface="+mn-ea"/>
        <a:cs typeface="+mn-cs"/>
      </a:defRPr>
    </a:lvl3pPr>
    <a:lvl4pPr marL="6264509" algn="l" defTabSz="2088170" rtl="0" eaLnBrk="1" latinLnBrk="0" hangingPunct="1">
      <a:defRPr sz="5500" kern="1200">
        <a:solidFill>
          <a:schemeClr val="tx1"/>
        </a:solidFill>
        <a:latin typeface="+mn-lt"/>
        <a:ea typeface="+mn-ea"/>
        <a:cs typeface="+mn-cs"/>
      </a:defRPr>
    </a:lvl4pPr>
    <a:lvl5pPr marL="8352678" algn="l" defTabSz="2088170" rtl="0" eaLnBrk="1" latinLnBrk="0" hangingPunct="1">
      <a:defRPr sz="5500" kern="1200">
        <a:solidFill>
          <a:schemeClr val="tx1"/>
        </a:solidFill>
        <a:latin typeface="+mn-lt"/>
        <a:ea typeface="+mn-ea"/>
        <a:cs typeface="+mn-cs"/>
      </a:defRPr>
    </a:lvl5pPr>
    <a:lvl6pPr marL="10440848" algn="l" defTabSz="2088170" rtl="0" eaLnBrk="1" latinLnBrk="0" hangingPunct="1">
      <a:defRPr sz="5500" kern="1200">
        <a:solidFill>
          <a:schemeClr val="tx1"/>
        </a:solidFill>
        <a:latin typeface="+mn-lt"/>
        <a:ea typeface="+mn-ea"/>
        <a:cs typeface="+mn-cs"/>
      </a:defRPr>
    </a:lvl6pPr>
    <a:lvl7pPr marL="12529017" algn="l" defTabSz="2088170" rtl="0" eaLnBrk="1" latinLnBrk="0" hangingPunct="1">
      <a:defRPr sz="5500" kern="1200">
        <a:solidFill>
          <a:schemeClr val="tx1"/>
        </a:solidFill>
        <a:latin typeface="+mn-lt"/>
        <a:ea typeface="+mn-ea"/>
        <a:cs typeface="+mn-cs"/>
      </a:defRPr>
    </a:lvl7pPr>
    <a:lvl8pPr marL="14617187" algn="l" defTabSz="2088170" rtl="0" eaLnBrk="1" latinLnBrk="0" hangingPunct="1">
      <a:defRPr sz="5500" kern="1200">
        <a:solidFill>
          <a:schemeClr val="tx1"/>
        </a:solidFill>
        <a:latin typeface="+mn-lt"/>
        <a:ea typeface="+mn-ea"/>
        <a:cs typeface="+mn-cs"/>
      </a:defRPr>
    </a:lvl8pPr>
    <a:lvl9pPr marL="16705356" algn="l" defTabSz="2088170" rtl="0" eaLnBrk="1" latinLnBrk="0" hangingPunct="1">
      <a:defRPr sz="5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16150" y="685800"/>
            <a:ext cx="24257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0E5CE1-65A2-894E-8F87-C16F8776B479}" type="slidenum">
              <a:rPr lang="en-US" smtClean="0"/>
              <a:pPr/>
              <a:t>1</a:t>
            </a:fld>
            <a:endParaRPr lang="en-US"/>
          </a:p>
        </p:txBody>
      </p:sp>
    </p:spTree>
    <p:extLst>
      <p:ext uri="{BB962C8B-B14F-4D97-AF65-F5344CB8AC3E}">
        <p14:creationId xmlns:p14="http://schemas.microsoft.com/office/powerpoint/2010/main" val="3059769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2" y="13299380"/>
            <a:ext cx="25733931" cy="917676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4541283" y="24259964"/>
            <a:ext cx="21192649" cy="10940768"/>
          </a:xfrm>
          <a:prstGeom prst="rect">
            <a:avLst/>
          </a:prstGeom>
        </p:spPr>
        <p:txBody>
          <a:bodyPr/>
          <a:lstStyle>
            <a:lvl1pPr marL="0" indent="0" algn="ctr">
              <a:buNone/>
              <a:defRPr>
                <a:solidFill>
                  <a:schemeClr val="tx1">
                    <a:tint val="75000"/>
                  </a:schemeClr>
                </a:solidFill>
              </a:defRPr>
            </a:lvl1pPr>
            <a:lvl2pPr marL="2088170" indent="0" algn="ctr">
              <a:buNone/>
              <a:defRPr>
                <a:solidFill>
                  <a:schemeClr val="tx1">
                    <a:tint val="75000"/>
                  </a:schemeClr>
                </a:solidFill>
              </a:defRPr>
            </a:lvl2pPr>
            <a:lvl3pPr marL="4176339" indent="0" algn="ctr">
              <a:buNone/>
              <a:defRPr>
                <a:solidFill>
                  <a:schemeClr val="tx1">
                    <a:tint val="75000"/>
                  </a:schemeClr>
                </a:solidFill>
              </a:defRPr>
            </a:lvl3pPr>
            <a:lvl4pPr marL="6264509" indent="0" algn="ctr">
              <a:buNone/>
              <a:defRPr>
                <a:solidFill>
                  <a:schemeClr val="tx1">
                    <a:tint val="75000"/>
                  </a:schemeClr>
                </a:solidFill>
              </a:defRPr>
            </a:lvl4pPr>
            <a:lvl5pPr marL="8352678" indent="0" algn="ctr">
              <a:buNone/>
              <a:defRPr>
                <a:solidFill>
                  <a:schemeClr val="tx1">
                    <a:tint val="75000"/>
                  </a:schemeClr>
                </a:solidFill>
              </a:defRPr>
            </a:lvl5pPr>
            <a:lvl6pPr marL="10440848" indent="0" algn="ctr">
              <a:buNone/>
              <a:defRPr>
                <a:solidFill>
                  <a:schemeClr val="tx1">
                    <a:tint val="75000"/>
                  </a:schemeClr>
                </a:solidFill>
              </a:defRPr>
            </a:lvl6pPr>
            <a:lvl7pPr marL="12529017" indent="0" algn="ctr">
              <a:buNone/>
              <a:defRPr>
                <a:solidFill>
                  <a:schemeClr val="tx1">
                    <a:tint val="75000"/>
                  </a:schemeClr>
                </a:solidFill>
              </a:defRPr>
            </a:lvl7pPr>
            <a:lvl8pPr marL="14617187" indent="0" algn="ctr">
              <a:buNone/>
              <a:defRPr>
                <a:solidFill>
                  <a:schemeClr val="tx1">
                    <a:tint val="75000"/>
                  </a:schemeClr>
                </a:solidFill>
              </a:defRPr>
            </a:lvl8pPr>
            <a:lvl9pPr marL="1670535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513761" y="39680107"/>
            <a:ext cx="7064216" cy="2279327"/>
          </a:xfrm>
          <a:prstGeom prst="rect">
            <a:avLst/>
          </a:prstGeom>
        </p:spPr>
        <p:txBody>
          <a:bodyPr/>
          <a:lstStyle/>
          <a:p>
            <a:fld id="{1516A2DB-5E56-684A-96DC-9BEBC5CFD730}" type="datetimeFigureOut">
              <a:rPr lang="en-US" smtClean="0"/>
              <a:pPr/>
              <a:t>9/14/2017</a:t>
            </a:fld>
            <a:endParaRPr lang="en-US"/>
          </a:p>
        </p:txBody>
      </p:sp>
      <p:sp>
        <p:nvSpPr>
          <p:cNvPr id="5" name="Footer Placeholder 4"/>
          <p:cNvSpPr>
            <a:spLocks noGrp="1"/>
          </p:cNvSpPr>
          <p:nvPr>
            <p:ph type="ftr" sz="quarter" idx="11"/>
          </p:nvPr>
        </p:nvSpPr>
        <p:spPr>
          <a:xfrm>
            <a:off x="10344032" y="39680107"/>
            <a:ext cx="9587151" cy="2279327"/>
          </a:xfrm>
          <a:prstGeom prst="rect">
            <a:avLst/>
          </a:prstGeom>
        </p:spPr>
        <p:txBody>
          <a:bodyPr/>
          <a:lstStyle/>
          <a:p>
            <a:endParaRPr lang="en-US"/>
          </a:p>
        </p:txBody>
      </p:sp>
      <p:sp>
        <p:nvSpPr>
          <p:cNvPr id="6" name="Slide Number Placeholder 5"/>
          <p:cNvSpPr>
            <a:spLocks noGrp="1"/>
          </p:cNvSpPr>
          <p:nvPr>
            <p:ph type="sldNum" sz="quarter" idx="12"/>
          </p:nvPr>
        </p:nvSpPr>
        <p:spPr>
          <a:xfrm>
            <a:off x="21697236" y="39680107"/>
            <a:ext cx="7064216" cy="2279327"/>
          </a:xfrm>
          <a:prstGeom prst="rect">
            <a:avLst/>
          </a:prstGeom>
        </p:spPr>
        <p:txBody>
          <a:bodyPr/>
          <a:lstStyle/>
          <a:p>
            <a:fld id="{0CB39F1A-5E86-644C-9604-CE1653FC42E0}" type="slidenum">
              <a:rPr lang="en-US" smtClean="0"/>
              <a:pPr/>
              <a:t>‹#›</a:t>
            </a:fld>
            <a:endParaRPr lang="en-US"/>
          </a:p>
        </p:txBody>
      </p:sp>
    </p:spTree>
    <p:extLst>
      <p:ext uri="{BB962C8B-B14F-4D97-AF65-F5344CB8AC3E}">
        <p14:creationId xmlns:p14="http://schemas.microsoft.com/office/powerpoint/2010/main" val="267342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13761" y="1714453"/>
            <a:ext cx="27247692" cy="7135284"/>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513761" y="9989401"/>
            <a:ext cx="27247692" cy="2825374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513761" y="39680107"/>
            <a:ext cx="7064216" cy="2279327"/>
          </a:xfrm>
          <a:prstGeom prst="rect">
            <a:avLst/>
          </a:prstGeom>
        </p:spPr>
        <p:txBody>
          <a:bodyPr/>
          <a:lstStyle/>
          <a:p>
            <a:fld id="{1516A2DB-5E56-684A-96DC-9BEBC5CFD730}" type="datetimeFigureOut">
              <a:rPr lang="en-US" smtClean="0"/>
              <a:pPr/>
              <a:t>9/14/2017</a:t>
            </a:fld>
            <a:endParaRPr lang="en-US"/>
          </a:p>
        </p:txBody>
      </p:sp>
      <p:sp>
        <p:nvSpPr>
          <p:cNvPr id="5" name="Footer Placeholder 4"/>
          <p:cNvSpPr>
            <a:spLocks noGrp="1"/>
          </p:cNvSpPr>
          <p:nvPr>
            <p:ph type="ftr" sz="quarter" idx="11"/>
          </p:nvPr>
        </p:nvSpPr>
        <p:spPr>
          <a:xfrm>
            <a:off x="10344032" y="39680107"/>
            <a:ext cx="9587151" cy="2279327"/>
          </a:xfrm>
          <a:prstGeom prst="rect">
            <a:avLst/>
          </a:prstGeom>
        </p:spPr>
        <p:txBody>
          <a:bodyPr/>
          <a:lstStyle/>
          <a:p>
            <a:endParaRPr lang="en-US"/>
          </a:p>
        </p:txBody>
      </p:sp>
      <p:sp>
        <p:nvSpPr>
          <p:cNvPr id="6" name="Slide Number Placeholder 5"/>
          <p:cNvSpPr>
            <a:spLocks noGrp="1"/>
          </p:cNvSpPr>
          <p:nvPr>
            <p:ph type="sldNum" sz="quarter" idx="12"/>
          </p:nvPr>
        </p:nvSpPr>
        <p:spPr>
          <a:xfrm>
            <a:off x="21697236" y="39680107"/>
            <a:ext cx="7064216" cy="2279327"/>
          </a:xfrm>
          <a:prstGeom prst="rect">
            <a:avLst/>
          </a:prstGeom>
        </p:spPr>
        <p:txBody>
          <a:bodyPr/>
          <a:lstStyle/>
          <a:p>
            <a:fld id="{0CB39F1A-5E86-644C-9604-CE1653FC42E0}" type="slidenum">
              <a:rPr lang="en-US" smtClean="0"/>
              <a:pPr/>
              <a:t>‹#›</a:t>
            </a:fld>
            <a:endParaRPr lang="en-US"/>
          </a:p>
        </p:txBody>
      </p:sp>
    </p:spTree>
    <p:extLst>
      <p:ext uri="{BB962C8B-B14F-4D97-AF65-F5344CB8AC3E}">
        <p14:creationId xmlns:p14="http://schemas.microsoft.com/office/powerpoint/2010/main" val="2010484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76284" y="10702929"/>
            <a:ext cx="22548726" cy="2280317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14332" y="10702929"/>
            <a:ext cx="67157362" cy="2280317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513761" y="39680107"/>
            <a:ext cx="7064216" cy="2279327"/>
          </a:xfrm>
          <a:prstGeom prst="rect">
            <a:avLst/>
          </a:prstGeom>
        </p:spPr>
        <p:txBody>
          <a:bodyPr/>
          <a:lstStyle/>
          <a:p>
            <a:fld id="{1516A2DB-5E56-684A-96DC-9BEBC5CFD730}" type="datetimeFigureOut">
              <a:rPr lang="en-US" smtClean="0"/>
              <a:pPr/>
              <a:t>9/14/2017</a:t>
            </a:fld>
            <a:endParaRPr lang="en-US"/>
          </a:p>
        </p:txBody>
      </p:sp>
      <p:sp>
        <p:nvSpPr>
          <p:cNvPr id="5" name="Footer Placeholder 4"/>
          <p:cNvSpPr>
            <a:spLocks noGrp="1"/>
          </p:cNvSpPr>
          <p:nvPr>
            <p:ph type="ftr" sz="quarter" idx="11"/>
          </p:nvPr>
        </p:nvSpPr>
        <p:spPr>
          <a:xfrm>
            <a:off x="10344032" y="39680107"/>
            <a:ext cx="9587151" cy="2279327"/>
          </a:xfrm>
          <a:prstGeom prst="rect">
            <a:avLst/>
          </a:prstGeom>
        </p:spPr>
        <p:txBody>
          <a:bodyPr/>
          <a:lstStyle/>
          <a:p>
            <a:endParaRPr lang="en-US"/>
          </a:p>
        </p:txBody>
      </p:sp>
      <p:sp>
        <p:nvSpPr>
          <p:cNvPr id="6" name="Slide Number Placeholder 5"/>
          <p:cNvSpPr>
            <a:spLocks noGrp="1"/>
          </p:cNvSpPr>
          <p:nvPr>
            <p:ph type="sldNum" sz="quarter" idx="12"/>
          </p:nvPr>
        </p:nvSpPr>
        <p:spPr>
          <a:xfrm>
            <a:off x="21697236" y="39680107"/>
            <a:ext cx="7064216" cy="2279327"/>
          </a:xfrm>
          <a:prstGeom prst="rect">
            <a:avLst/>
          </a:prstGeom>
        </p:spPr>
        <p:txBody>
          <a:bodyPr/>
          <a:lstStyle/>
          <a:p>
            <a:fld id="{0CB39F1A-5E86-644C-9604-CE1653FC42E0}" type="slidenum">
              <a:rPr lang="en-US" smtClean="0"/>
              <a:pPr/>
              <a:t>‹#›</a:t>
            </a:fld>
            <a:endParaRPr lang="en-US"/>
          </a:p>
        </p:txBody>
      </p:sp>
    </p:spTree>
    <p:extLst>
      <p:ext uri="{BB962C8B-B14F-4D97-AF65-F5344CB8AC3E}">
        <p14:creationId xmlns:p14="http://schemas.microsoft.com/office/powerpoint/2010/main" val="2658650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13761" y="1714453"/>
            <a:ext cx="27247692" cy="7135284"/>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513761" y="9989401"/>
            <a:ext cx="27247692" cy="2825374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513761" y="39680107"/>
            <a:ext cx="7064216" cy="2279327"/>
          </a:xfrm>
          <a:prstGeom prst="rect">
            <a:avLst/>
          </a:prstGeom>
        </p:spPr>
        <p:txBody>
          <a:bodyPr/>
          <a:lstStyle/>
          <a:p>
            <a:fld id="{1516A2DB-5E56-684A-96DC-9BEBC5CFD730}" type="datetimeFigureOut">
              <a:rPr lang="en-US" smtClean="0"/>
              <a:pPr/>
              <a:t>9/14/2017</a:t>
            </a:fld>
            <a:endParaRPr lang="en-US"/>
          </a:p>
        </p:txBody>
      </p:sp>
      <p:sp>
        <p:nvSpPr>
          <p:cNvPr id="5" name="Footer Placeholder 4"/>
          <p:cNvSpPr>
            <a:spLocks noGrp="1"/>
          </p:cNvSpPr>
          <p:nvPr>
            <p:ph type="ftr" sz="quarter" idx="11"/>
          </p:nvPr>
        </p:nvSpPr>
        <p:spPr>
          <a:xfrm>
            <a:off x="10344032" y="39680107"/>
            <a:ext cx="9587151" cy="2279327"/>
          </a:xfrm>
          <a:prstGeom prst="rect">
            <a:avLst/>
          </a:prstGeom>
        </p:spPr>
        <p:txBody>
          <a:bodyPr/>
          <a:lstStyle/>
          <a:p>
            <a:endParaRPr lang="en-US"/>
          </a:p>
        </p:txBody>
      </p:sp>
      <p:sp>
        <p:nvSpPr>
          <p:cNvPr id="6" name="Slide Number Placeholder 5"/>
          <p:cNvSpPr>
            <a:spLocks noGrp="1"/>
          </p:cNvSpPr>
          <p:nvPr>
            <p:ph type="sldNum" sz="quarter" idx="12"/>
          </p:nvPr>
        </p:nvSpPr>
        <p:spPr>
          <a:xfrm>
            <a:off x="21697236" y="39680107"/>
            <a:ext cx="7064216" cy="2279327"/>
          </a:xfrm>
          <a:prstGeom prst="rect">
            <a:avLst/>
          </a:prstGeom>
        </p:spPr>
        <p:txBody>
          <a:bodyPr/>
          <a:lstStyle/>
          <a:p>
            <a:fld id="{0CB39F1A-5E86-644C-9604-CE1653FC42E0}" type="slidenum">
              <a:rPr lang="en-US" smtClean="0"/>
              <a:pPr/>
              <a:t>‹#›</a:t>
            </a:fld>
            <a:endParaRPr lang="en-US"/>
          </a:p>
        </p:txBody>
      </p:sp>
    </p:spTree>
    <p:extLst>
      <p:ext uri="{BB962C8B-B14F-4D97-AF65-F5344CB8AC3E}">
        <p14:creationId xmlns:p14="http://schemas.microsoft.com/office/powerpoint/2010/main" val="2690977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4" y="27510487"/>
            <a:ext cx="25733931" cy="8502878"/>
          </a:xfrm>
          <a:prstGeom prst="rect">
            <a:avLst/>
          </a:prstGeom>
        </p:spPr>
        <p:txBody>
          <a:bodyPr anchor="t"/>
          <a:lstStyle>
            <a:lvl1pPr algn="l">
              <a:defRPr sz="18300" b="1" cap="all"/>
            </a:lvl1pPr>
          </a:lstStyle>
          <a:p>
            <a:r>
              <a:rPr lang="en-US" smtClean="0"/>
              <a:t>Click to edit Master title style</a:t>
            </a:r>
            <a:endParaRPr lang="en-US"/>
          </a:p>
        </p:txBody>
      </p:sp>
      <p:sp>
        <p:nvSpPr>
          <p:cNvPr id="3" name="Text Placeholder 2"/>
          <p:cNvSpPr>
            <a:spLocks noGrp="1"/>
          </p:cNvSpPr>
          <p:nvPr>
            <p:ph type="body" idx="1"/>
          </p:nvPr>
        </p:nvSpPr>
        <p:spPr>
          <a:xfrm>
            <a:off x="2391534" y="18145428"/>
            <a:ext cx="25733931" cy="9365055"/>
          </a:xfrm>
          <a:prstGeom prst="rect">
            <a:avLst/>
          </a:prstGeom>
        </p:spPr>
        <p:txBody>
          <a:bodyPr anchor="b"/>
          <a:lstStyle>
            <a:lvl1pPr marL="0" indent="0">
              <a:buNone/>
              <a:defRPr sz="9100">
                <a:solidFill>
                  <a:schemeClr val="tx1">
                    <a:tint val="75000"/>
                  </a:schemeClr>
                </a:solidFill>
              </a:defRPr>
            </a:lvl1pPr>
            <a:lvl2pPr marL="2088170" indent="0">
              <a:buNone/>
              <a:defRPr sz="8200">
                <a:solidFill>
                  <a:schemeClr val="tx1">
                    <a:tint val="75000"/>
                  </a:schemeClr>
                </a:solidFill>
              </a:defRPr>
            </a:lvl2pPr>
            <a:lvl3pPr marL="4176339" indent="0">
              <a:buNone/>
              <a:defRPr sz="7300">
                <a:solidFill>
                  <a:schemeClr val="tx1">
                    <a:tint val="75000"/>
                  </a:schemeClr>
                </a:solidFill>
              </a:defRPr>
            </a:lvl3pPr>
            <a:lvl4pPr marL="6264509" indent="0">
              <a:buNone/>
              <a:defRPr sz="6400">
                <a:solidFill>
                  <a:schemeClr val="tx1">
                    <a:tint val="75000"/>
                  </a:schemeClr>
                </a:solidFill>
              </a:defRPr>
            </a:lvl4pPr>
            <a:lvl5pPr marL="8352678" indent="0">
              <a:buNone/>
              <a:defRPr sz="6400">
                <a:solidFill>
                  <a:schemeClr val="tx1">
                    <a:tint val="75000"/>
                  </a:schemeClr>
                </a:solidFill>
              </a:defRPr>
            </a:lvl5pPr>
            <a:lvl6pPr marL="10440848" indent="0">
              <a:buNone/>
              <a:defRPr sz="6400">
                <a:solidFill>
                  <a:schemeClr val="tx1">
                    <a:tint val="75000"/>
                  </a:schemeClr>
                </a:solidFill>
              </a:defRPr>
            </a:lvl6pPr>
            <a:lvl7pPr marL="12529017" indent="0">
              <a:buNone/>
              <a:defRPr sz="6400">
                <a:solidFill>
                  <a:schemeClr val="tx1">
                    <a:tint val="75000"/>
                  </a:schemeClr>
                </a:solidFill>
              </a:defRPr>
            </a:lvl7pPr>
            <a:lvl8pPr marL="14617187" indent="0">
              <a:buNone/>
              <a:defRPr sz="6400">
                <a:solidFill>
                  <a:schemeClr val="tx1">
                    <a:tint val="75000"/>
                  </a:schemeClr>
                </a:solidFill>
              </a:defRPr>
            </a:lvl8pPr>
            <a:lvl9pPr marL="16705356"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513761" y="39680107"/>
            <a:ext cx="7064216" cy="2279327"/>
          </a:xfrm>
          <a:prstGeom prst="rect">
            <a:avLst/>
          </a:prstGeom>
        </p:spPr>
        <p:txBody>
          <a:bodyPr/>
          <a:lstStyle/>
          <a:p>
            <a:fld id="{1516A2DB-5E56-684A-96DC-9BEBC5CFD730}" type="datetimeFigureOut">
              <a:rPr lang="en-US" smtClean="0"/>
              <a:pPr/>
              <a:t>9/14/2017</a:t>
            </a:fld>
            <a:endParaRPr lang="en-US"/>
          </a:p>
        </p:txBody>
      </p:sp>
      <p:sp>
        <p:nvSpPr>
          <p:cNvPr id="5" name="Footer Placeholder 4"/>
          <p:cNvSpPr>
            <a:spLocks noGrp="1"/>
          </p:cNvSpPr>
          <p:nvPr>
            <p:ph type="ftr" sz="quarter" idx="11"/>
          </p:nvPr>
        </p:nvSpPr>
        <p:spPr>
          <a:xfrm>
            <a:off x="10344032" y="39680107"/>
            <a:ext cx="9587151" cy="2279327"/>
          </a:xfrm>
          <a:prstGeom prst="rect">
            <a:avLst/>
          </a:prstGeom>
        </p:spPr>
        <p:txBody>
          <a:bodyPr/>
          <a:lstStyle/>
          <a:p>
            <a:endParaRPr lang="en-US"/>
          </a:p>
        </p:txBody>
      </p:sp>
      <p:sp>
        <p:nvSpPr>
          <p:cNvPr id="6" name="Slide Number Placeholder 5"/>
          <p:cNvSpPr>
            <a:spLocks noGrp="1"/>
          </p:cNvSpPr>
          <p:nvPr>
            <p:ph type="sldNum" sz="quarter" idx="12"/>
          </p:nvPr>
        </p:nvSpPr>
        <p:spPr>
          <a:xfrm>
            <a:off x="21697236" y="39680107"/>
            <a:ext cx="7064216" cy="2279327"/>
          </a:xfrm>
          <a:prstGeom prst="rect">
            <a:avLst/>
          </a:prstGeom>
        </p:spPr>
        <p:txBody>
          <a:bodyPr/>
          <a:lstStyle/>
          <a:p>
            <a:fld id="{0CB39F1A-5E86-644C-9604-CE1653FC42E0}" type="slidenum">
              <a:rPr lang="en-US" smtClean="0"/>
              <a:pPr/>
              <a:t>‹#›</a:t>
            </a:fld>
            <a:endParaRPr lang="en-US"/>
          </a:p>
        </p:txBody>
      </p:sp>
    </p:spTree>
    <p:extLst>
      <p:ext uri="{BB962C8B-B14F-4D97-AF65-F5344CB8AC3E}">
        <p14:creationId xmlns:p14="http://schemas.microsoft.com/office/powerpoint/2010/main" val="685377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13761" y="1714453"/>
            <a:ext cx="27247692" cy="7135284"/>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014332" y="62364365"/>
            <a:ext cx="44850417" cy="176370327"/>
          </a:xfrm>
          <a:prstGeom prst="rect">
            <a:avLst/>
          </a:prstGeo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69339" y="62364365"/>
            <a:ext cx="44855671" cy="176370327"/>
          </a:xfrm>
          <a:prstGeom prst="rect">
            <a:avLst/>
          </a:prstGeo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513761" y="39680107"/>
            <a:ext cx="7064216" cy="2279327"/>
          </a:xfrm>
          <a:prstGeom prst="rect">
            <a:avLst/>
          </a:prstGeom>
        </p:spPr>
        <p:txBody>
          <a:bodyPr/>
          <a:lstStyle/>
          <a:p>
            <a:fld id="{1516A2DB-5E56-684A-96DC-9BEBC5CFD730}" type="datetimeFigureOut">
              <a:rPr lang="en-US" smtClean="0"/>
              <a:pPr/>
              <a:t>9/14/2017</a:t>
            </a:fld>
            <a:endParaRPr lang="en-US"/>
          </a:p>
        </p:txBody>
      </p:sp>
      <p:sp>
        <p:nvSpPr>
          <p:cNvPr id="6" name="Footer Placeholder 5"/>
          <p:cNvSpPr>
            <a:spLocks noGrp="1"/>
          </p:cNvSpPr>
          <p:nvPr>
            <p:ph type="ftr" sz="quarter" idx="11"/>
          </p:nvPr>
        </p:nvSpPr>
        <p:spPr>
          <a:xfrm>
            <a:off x="10344032" y="39680107"/>
            <a:ext cx="9587151" cy="2279327"/>
          </a:xfrm>
          <a:prstGeom prst="rect">
            <a:avLst/>
          </a:prstGeom>
        </p:spPr>
        <p:txBody>
          <a:bodyPr/>
          <a:lstStyle/>
          <a:p>
            <a:endParaRPr lang="en-US"/>
          </a:p>
        </p:txBody>
      </p:sp>
      <p:sp>
        <p:nvSpPr>
          <p:cNvPr id="7" name="Slide Number Placeholder 6"/>
          <p:cNvSpPr>
            <a:spLocks noGrp="1"/>
          </p:cNvSpPr>
          <p:nvPr>
            <p:ph type="sldNum" sz="quarter" idx="12"/>
          </p:nvPr>
        </p:nvSpPr>
        <p:spPr>
          <a:xfrm>
            <a:off x="21697236" y="39680107"/>
            <a:ext cx="7064216" cy="2279327"/>
          </a:xfrm>
          <a:prstGeom prst="rect">
            <a:avLst/>
          </a:prstGeom>
        </p:spPr>
        <p:txBody>
          <a:bodyPr/>
          <a:lstStyle/>
          <a:p>
            <a:fld id="{0CB39F1A-5E86-644C-9604-CE1653FC42E0}" type="slidenum">
              <a:rPr lang="en-US" smtClean="0"/>
              <a:pPr/>
              <a:t>‹#›</a:t>
            </a:fld>
            <a:endParaRPr lang="en-US"/>
          </a:p>
        </p:txBody>
      </p:sp>
    </p:spTree>
    <p:extLst>
      <p:ext uri="{BB962C8B-B14F-4D97-AF65-F5344CB8AC3E}">
        <p14:creationId xmlns:p14="http://schemas.microsoft.com/office/powerpoint/2010/main" val="1532943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761" y="1714453"/>
            <a:ext cx="27247692" cy="7135284"/>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13761" y="9583085"/>
            <a:ext cx="13376810" cy="3993774"/>
          </a:xfrm>
          <a:prstGeom prst="rect">
            <a:avLst/>
          </a:prstGeom>
        </p:spPr>
        <p:txBody>
          <a:bodyPr anchor="b"/>
          <a:lstStyle>
            <a:lvl1pPr marL="0" indent="0">
              <a:buNone/>
              <a:defRPr sz="11000" b="1"/>
            </a:lvl1pPr>
            <a:lvl2pPr marL="2088170" indent="0">
              <a:buNone/>
              <a:defRPr sz="9100" b="1"/>
            </a:lvl2pPr>
            <a:lvl3pPr marL="4176339" indent="0">
              <a:buNone/>
              <a:defRPr sz="8200" b="1"/>
            </a:lvl3pPr>
            <a:lvl4pPr marL="6264509" indent="0">
              <a:buNone/>
              <a:defRPr sz="7300" b="1"/>
            </a:lvl4pPr>
            <a:lvl5pPr marL="8352678" indent="0">
              <a:buNone/>
              <a:defRPr sz="7300" b="1"/>
            </a:lvl5pPr>
            <a:lvl6pPr marL="10440848" indent="0">
              <a:buNone/>
              <a:defRPr sz="7300" b="1"/>
            </a:lvl6pPr>
            <a:lvl7pPr marL="12529017" indent="0">
              <a:buNone/>
              <a:defRPr sz="7300" b="1"/>
            </a:lvl7pPr>
            <a:lvl8pPr marL="14617187" indent="0">
              <a:buNone/>
              <a:defRPr sz="7300" b="1"/>
            </a:lvl8pPr>
            <a:lvl9pPr marL="16705356" indent="0">
              <a:buNone/>
              <a:defRPr sz="7300" b="1"/>
            </a:lvl9pPr>
          </a:lstStyle>
          <a:p>
            <a:pPr lvl="0"/>
            <a:r>
              <a:rPr lang="en-US" smtClean="0"/>
              <a:t>Click to edit Master text styles</a:t>
            </a:r>
          </a:p>
        </p:txBody>
      </p:sp>
      <p:sp>
        <p:nvSpPr>
          <p:cNvPr id="4" name="Content Placeholder 3"/>
          <p:cNvSpPr>
            <a:spLocks noGrp="1"/>
          </p:cNvSpPr>
          <p:nvPr>
            <p:ph sz="half" idx="2"/>
          </p:nvPr>
        </p:nvSpPr>
        <p:spPr>
          <a:xfrm>
            <a:off x="1513761" y="13576860"/>
            <a:ext cx="13376810" cy="24666281"/>
          </a:xfrm>
          <a:prstGeom prst="rect">
            <a:avLst/>
          </a:prstGeo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379390" y="9583085"/>
            <a:ext cx="13382065" cy="3993774"/>
          </a:xfrm>
          <a:prstGeom prst="rect">
            <a:avLst/>
          </a:prstGeom>
        </p:spPr>
        <p:txBody>
          <a:bodyPr anchor="b"/>
          <a:lstStyle>
            <a:lvl1pPr marL="0" indent="0">
              <a:buNone/>
              <a:defRPr sz="11000" b="1"/>
            </a:lvl1pPr>
            <a:lvl2pPr marL="2088170" indent="0">
              <a:buNone/>
              <a:defRPr sz="9100" b="1"/>
            </a:lvl2pPr>
            <a:lvl3pPr marL="4176339" indent="0">
              <a:buNone/>
              <a:defRPr sz="8200" b="1"/>
            </a:lvl3pPr>
            <a:lvl4pPr marL="6264509" indent="0">
              <a:buNone/>
              <a:defRPr sz="7300" b="1"/>
            </a:lvl4pPr>
            <a:lvl5pPr marL="8352678" indent="0">
              <a:buNone/>
              <a:defRPr sz="7300" b="1"/>
            </a:lvl5pPr>
            <a:lvl6pPr marL="10440848" indent="0">
              <a:buNone/>
              <a:defRPr sz="7300" b="1"/>
            </a:lvl6pPr>
            <a:lvl7pPr marL="12529017" indent="0">
              <a:buNone/>
              <a:defRPr sz="7300" b="1"/>
            </a:lvl7pPr>
            <a:lvl8pPr marL="14617187" indent="0">
              <a:buNone/>
              <a:defRPr sz="7300" b="1"/>
            </a:lvl8pPr>
            <a:lvl9pPr marL="16705356" indent="0">
              <a:buNone/>
              <a:defRPr sz="7300" b="1"/>
            </a:lvl9pPr>
          </a:lstStyle>
          <a:p>
            <a:pPr lvl="0"/>
            <a:r>
              <a:rPr lang="en-US" smtClean="0"/>
              <a:t>Click to edit Master text styles</a:t>
            </a:r>
          </a:p>
        </p:txBody>
      </p:sp>
      <p:sp>
        <p:nvSpPr>
          <p:cNvPr id="6" name="Content Placeholder 5"/>
          <p:cNvSpPr>
            <a:spLocks noGrp="1"/>
          </p:cNvSpPr>
          <p:nvPr>
            <p:ph sz="quarter" idx="4"/>
          </p:nvPr>
        </p:nvSpPr>
        <p:spPr>
          <a:xfrm>
            <a:off x="15379390" y="13576860"/>
            <a:ext cx="13382065" cy="24666281"/>
          </a:xfrm>
          <a:prstGeom prst="rect">
            <a:avLst/>
          </a:prstGeo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1513761" y="39680107"/>
            <a:ext cx="7064216" cy="2279327"/>
          </a:xfrm>
          <a:prstGeom prst="rect">
            <a:avLst/>
          </a:prstGeom>
        </p:spPr>
        <p:txBody>
          <a:bodyPr/>
          <a:lstStyle/>
          <a:p>
            <a:fld id="{1516A2DB-5E56-684A-96DC-9BEBC5CFD730}" type="datetimeFigureOut">
              <a:rPr lang="en-US" smtClean="0"/>
              <a:pPr/>
              <a:t>9/14/2017</a:t>
            </a:fld>
            <a:endParaRPr lang="en-US"/>
          </a:p>
        </p:txBody>
      </p:sp>
      <p:sp>
        <p:nvSpPr>
          <p:cNvPr id="8" name="Footer Placeholder 7"/>
          <p:cNvSpPr>
            <a:spLocks noGrp="1"/>
          </p:cNvSpPr>
          <p:nvPr>
            <p:ph type="ftr" sz="quarter" idx="11"/>
          </p:nvPr>
        </p:nvSpPr>
        <p:spPr>
          <a:xfrm>
            <a:off x="10344032" y="39680107"/>
            <a:ext cx="9587151" cy="2279327"/>
          </a:xfrm>
          <a:prstGeom prst="rect">
            <a:avLst/>
          </a:prstGeom>
        </p:spPr>
        <p:txBody>
          <a:bodyPr/>
          <a:lstStyle/>
          <a:p>
            <a:endParaRPr lang="en-US"/>
          </a:p>
        </p:txBody>
      </p:sp>
      <p:sp>
        <p:nvSpPr>
          <p:cNvPr id="9" name="Slide Number Placeholder 8"/>
          <p:cNvSpPr>
            <a:spLocks noGrp="1"/>
          </p:cNvSpPr>
          <p:nvPr>
            <p:ph type="sldNum" sz="quarter" idx="12"/>
          </p:nvPr>
        </p:nvSpPr>
        <p:spPr>
          <a:xfrm>
            <a:off x="21697236" y="39680107"/>
            <a:ext cx="7064216" cy="2279327"/>
          </a:xfrm>
          <a:prstGeom prst="rect">
            <a:avLst/>
          </a:prstGeom>
        </p:spPr>
        <p:txBody>
          <a:bodyPr/>
          <a:lstStyle/>
          <a:p>
            <a:fld id="{0CB39F1A-5E86-644C-9604-CE1653FC42E0}" type="slidenum">
              <a:rPr lang="en-US" smtClean="0"/>
              <a:pPr/>
              <a:t>‹#›</a:t>
            </a:fld>
            <a:endParaRPr lang="en-US"/>
          </a:p>
        </p:txBody>
      </p:sp>
    </p:spTree>
    <p:extLst>
      <p:ext uri="{BB962C8B-B14F-4D97-AF65-F5344CB8AC3E}">
        <p14:creationId xmlns:p14="http://schemas.microsoft.com/office/powerpoint/2010/main" val="1878841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3761" y="1714453"/>
            <a:ext cx="27247692" cy="7135284"/>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1513761" y="39680107"/>
            <a:ext cx="7064216" cy="2279327"/>
          </a:xfrm>
          <a:prstGeom prst="rect">
            <a:avLst/>
          </a:prstGeom>
        </p:spPr>
        <p:txBody>
          <a:bodyPr/>
          <a:lstStyle/>
          <a:p>
            <a:fld id="{1516A2DB-5E56-684A-96DC-9BEBC5CFD730}" type="datetimeFigureOut">
              <a:rPr lang="en-US" smtClean="0"/>
              <a:pPr/>
              <a:t>9/14/2017</a:t>
            </a:fld>
            <a:endParaRPr lang="en-US"/>
          </a:p>
        </p:txBody>
      </p:sp>
      <p:sp>
        <p:nvSpPr>
          <p:cNvPr id="4" name="Footer Placeholder 3"/>
          <p:cNvSpPr>
            <a:spLocks noGrp="1"/>
          </p:cNvSpPr>
          <p:nvPr>
            <p:ph type="ftr" sz="quarter" idx="11"/>
          </p:nvPr>
        </p:nvSpPr>
        <p:spPr>
          <a:xfrm>
            <a:off x="10344032" y="39680107"/>
            <a:ext cx="9587151" cy="2279327"/>
          </a:xfrm>
          <a:prstGeom prst="rect">
            <a:avLst/>
          </a:prstGeom>
        </p:spPr>
        <p:txBody>
          <a:bodyPr/>
          <a:lstStyle/>
          <a:p>
            <a:endParaRPr lang="en-US"/>
          </a:p>
        </p:txBody>
      </p:sp>
      <p:sp>
        <p:nvSpPr>
          <p:cNvPr id="5" name="Slide Number Placeholder 4"/>
          <p:cNvSpPr>
            <a:spLocks noGrp="1"/>
          </p:cNvSpPr>
          <p:nvPr>
            <p:ph type="sldNum" sz="quarter" idx="12"/>
          </p:nvPr>
        </p:nvSpPr>
        <p:spPr>
          <a:xfrm>
            <a:off x="21697236" y="39680107"/>
            <a:ext cx="7064216" cy="2279327"/>
          </a:xfrm>
          <a:prstGeom prst="rect">
            <a:avLst/>
          </a:prstGeom>
        </p:spPr>
        <p:txBody>
          <a:bodyPr/>
          <a:lstStyle/>
          <a:p>
            <a:fld id="{0CB39F1A-5E86-644C-9604-CE1653FC42E0}" type="slidenum">
              <a:rPr lang="en-US" smtClean="0"/>
              <a:pPr/>
              <a:t>‹#›</a:t>
            </a:fld>
            <a:endParaRPr lang="en-US"/>
          </a:p>
        </p:txBody>
      </p:sp>
    </p:spTree>
    <p:extLst>
      <p:ext uri="{BB962C8B-B14F-4D97-AF65-F5344CB8AC3E}">
        <p14:creationId xmlns:p14="http://schemas.microsoft.com/office/powerpoint/2010/main" val="990872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513761" y="39680107"/>
            <a:ext cx="7064216" cy="2279327"/>
          </a:xfrm>
          <a:prstGeom prst="rect">
            <a:avLst/>
          </a:prstGeom>
        </p:spPr>
        <p:txBody>
          <a:bodyPr/>
          <a:lstStyle/>
          <a:p>
            <a:fld id="{1516A2DB-5E56-684A-96DC-9BEBC5CFD730}" type="datetimeFigureOut">
              <a:rPr lang="en-US" smtClean="0"/>
              <a:pPr/>
              <a:t>9/14/2017</a:t>
            </a:fld>
            <a:endParaRPr lang="en-US"/>
          </a:p>
        </p:txBody>
      </p:sp>
      <p:sp>
        <p:nvSpPr>
          <p:cNvPr id="3" name="Footer Placeholder 2"/>
          <p:cNvSpPr>
            <a:spLocks noGrp="1"/>
          </p:cNvSpPr>
          <p:nvPr>
            <p:ph type="ftr" sz="quarter" idx="11"/>
          </p:nvPr>
        </p:nvSpPr>
        <p:spPr>
          <a:xfrm>
            <a:off x="10344032" y="39680107"/>
            <a:ext cx="9587151" cy="2279327"/>
          </a:xfrm>
          <a:prstGeom prst="rect">
            <a:avLst/>
          </a:prstGeom>
        </p:spPr>
        <p:txBody>
          <a:bodyPr/>
          <a:lstStyle/>
          <a:p>
            <a:endParaRPr lang="en-US"/>
          </a:p>
        </p:txBody>
      </p:sp>
      <p:sp>
        <p:nvSpPr>
          <p:cNvPr id="4" name="Slide Number Placeholder 3"/>
          <p:cNvSpPr>
            <a:spLocks noGrp="1"/>
          </p:cNvSpPr>
          <p:nvPr>
            <p:ph type="sldNum" sz="quarter" idx="12"/>
          </p:nvPr>
        </p:nvSpPr>
        <p:spPr>
          <a:xfrm>
            <a:off x="21697236" y="39680107"/>
            <a:ext cx="7064216" cy="2279327"/>
          </a:xfrm>
          <a:prstGeom prst="rect">
            <a:avLst/>
          </a:prstGeom>
        </p:spPr>
        <p:txBody>
          <a:bodyPr/>
          <a:lstStyle/>
          <a:p>
            <a:fld id="{0CB39F1A-5E86-644C-9604-CE1653FC42E0}" type="slidenum">
              <a:rPr lang="en-US" smtClean="0"/>
              <a:pPr/>
              <a:t>‹#›</a:t>
            </a:fld>
            <a:endParaRPr lang="en-US"/>
          </a:p>
        </p:txBody>
      </p:sp>
    </p:spTree>
    <p:extLst>
      <p:ext uri="{BB962C8B-B14F-4D97-AF65-F5344CB8AC3E}">
        <p14:creationId xmlns:p14="http://schemas.microsoft.com/office/powerpoint/2010/main" val="940889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3" y="1704541"/>
            <a:ext cx="9960336" cy="7254205"/>
          </a:xfrm>
          <a:prstGeom prst="rect">
            <a:avLst/>
          </a:prstGeom>
        </p:spPr>
        <p:txBody>
          <a:bodyPr anchor="b"/>
          <a:lstStyle>
            <a:lvl1pPr algn="l">
              <a:defRPr sz="9100" b="1"/>
            </a:lvl1pPr>
          </a:lstStyle>
          <a:p>
            <a:r>
              <a:rPr lang="en-US" smtClean="0"/>
              <a:t>Click to edit Master title style</a:t>
            </a:r>
            <a:endParaRPr lang="en-US"/>
          </a:p>
        </p:txBody>
      </p:sp>
      <p:sp>
        <p:nvSpPr>
          <p:cNvPr id="3" name="Content Placeholder 2"/>
          <p:cNvSpPr>
            <a:spLocks noGrp="1"/>
          </p:cNvSpPr>
          <p:nvPr>
            <p:ph idx="1"/>
          </p:nvPr>
        </p:nvSpPr>
        <p:spPr>
          <a:xfrm>
            <a:off x="11836768" y="1704543"/>
            <a:ext cx="16924685" cy="36538601"/>
          </a:xfrm>
          <a:prstGeom prst="rect">
            <a:avLst/>
          </a:prstGeo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13763" y="8958749"/>
            <a:ext cx="9960336" cy="29284395"/>
          </a:xfrm>
          <a:prstGeom prst="rect">
            <a:avLst/>
          </a:prstGeom>
        </p:spPr>
        <p:txBody>
          <a:bodyPr/>
          <a:lstStyle>
            <a:lvl1pPr marL="0" indent="0">
              <a:buNone/>
              <a:defRPr sz="6400"/>
            </a:lvl1pPr>
            <a:lvl2pPr marL="2088170" indent="0">
              <a:buNone/>
              <a:defRPr sz="5500"/>
            </a:lvl2pPr>
            <a:lvl3pPr marL="4176339" indent="0">
              <a:buNone/>
              <a:defRPr sz="4600"/>
            </a:lvl3pPr>
            <a:lvl4pPr marL="6264509" indent="0">
              <a:buNone/>
              <a:defRPr sz="4100"/>
            </a:lvl4pPr>
            <a:lvl5pPr marL="8352678" indent="0">
              <a:buNone/>
              <a:defRPr sz="4100"/>
            </a:lvl5pPr>
            <a:lvl6pPr marL="10440848" indent="0">
              <a:buNone/>
              <a:defRPr sz="4100"/>
            </a:lvl6pPr>
            <a:lvl7pPr marL="12529017" indent="0">
              <a:buNone/>
              <a:defRPr sz="4100"/>
            </a:lvl7pPr>
            <a:lvl8pPr marL="14617187" indent="0">
              <a:buNone/>
              <a:defRPr sz="4100"/>
            </a:lvl8pPr>
            <a:lvl9pPr marL="16705356" indent="0">
              <a:buNone/>
              <a:defRPr sz="4100"/>
            </a:lvl9pPr>
          </a:lstStyle>
          <a:p>
            <a:pPr lvl="0"/>
            <a:r>
              <a:rPr lang="en-US" smtClean="0"/>
              <a:t>Click to edit Master text styles</a:t>
            </a:r>
          </a:p>
        </p:txBody>
      </p:sp>
      <p:sp>
        <p:nvSpPr>
          <p:cNvPr id="5" name="Date Placeholder 4"/>
          <p:cNvSpPr>
            <a:spLocks noGrp="1"/>
          </p:cNvSpPr>
          <p:nvPr>
            <p:ph type="dt" sz="half" idx="10"/>
          </p:nvPr>
        </p:nvSpPr>
        <p:spPr>
          <a:xfrm>
            <a:off x="1513761" y="39680107"/>
            <a:ext cx="7064216" cy="2279327"/>
          </a:xfrm>
          <a:prstGeom prst="rect">
            <a:avLst/>
          </a:prstGeom>
        </p:spPr>
        <p:txBody>
          <a:bodyPr/>
          <a:lstStyle/>
          <a:p>
            <a:fld id="{1516A2DB-5E56-684A-96DC-9BEBC5CFD730}" type="datetimeFigureOut">
              <a:rPr lang="en-US" smtClean="0"/>
              <a:pPr/>
              <a:t>9/14/2017</a:t>
            </a:fld>
            <a:endParaRPr lang="en-US"/>
          </a:p>
        </p:txBody>
      </p:sp>
      <p:sp>
        <p:nvSpPr>
          <p:cNvPr id="6" name="Footer Placeholder 5"/>
          <p:cNvSpPr>
            <a:spLocks noGrp="1"/>
          </p:cNvSpPr>
          <p:nvPr>
            <p:ph type="ftr" sz="quarter" idx="11"/>
          </p:nvPr>
        </p:nvSpPr>
        <p:spPr>
          <a:xfrm>
            <a:off x="10344032" y="39680107"/>
            <a:ext cx="9587151" cy="2279327"/>
          </a:xfrm>
          <a:prstGeom prst="rect">
            <a:avLst/>
          </a:prstGeom>
        </p:spPr>
        <p:txBody>
          <a:bodyPr/>
          <a:lstStyle/>
          <a:p>
            <a:endParaRPr lang="en-US"/>
          </a:p>
        </p:txBody>
      </p:sp>
      <p:sp>
        <p:nvSpPr>
          <p:cNvPr id="7" name="Slide Number Placeholder 6"/>
          <p:cNvSpPr>
            <a:spLocks noGrp="1"/>
          </p:cNvSpPr>
          <p:nvPr>
            <p:ph type="sldNum" sz="quarter" idx="12"/>
          </p:nvPr>
        </p:nvSpPr>
        <p:spPr>
          <a:xfrm>
            <a:off x="21697236" y="39680107"/>
            <a:ext cx="7064216" cy="2279327"/>
          </a:xfrm>
          <a:prstGeom prst="rect">
            <a:avLst/>
          </a:prstGeom>
        </p:spPr>
        <p:txBody>
          <a:bodyPr/>
          <a:lstStyle/>
          <a:p>
            <a:fld id="{0CB39F1A-5E86-644C-9604-CE1653FC42E0}" type="slidenum">
              <a:rPr lang="en-US" smtClean="0"/>
              <a:pPr/>
              <a:t>‹#›</a:t>
            </a:fld>
            <a:endParaRPr lang="en-US"/>
          </a:p>
        </p:txBody>
      </p:sp>
    </p:spTree>
    <p:extLst>
      <p:ext uri="{BB962C8B-B14F-4D97-AF65-F5344CB8AC3E}">
        <p14:creationId xmlns:p14="http://schemas.microsoft.com/office/powerpoint/2010/main" val="917712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4" y="29968190"/>
            <a:ext cx="18165128" cy="3537914"/>
          </a:xfrm>
          <a:prstGeom prst="rect">
            <a:avLst/>
          </a:prstGeom>
        </p:spPr>
        <p:txBody>
          <a:bodyPr anchor="b"/>
          <a:lstStyle>
            <a:lvl1pPr algn="l">
              <a:defRPr sz="9100" b="1"/>
            </a:lvl1pPr>
          </a:lstStyle>
          <a:p>
            <a:r>
              <a:rPr lang="en-US" smtClean="0"/>
              <a:t>Click to edit Master title style</a:t>
            </a:r>
            <a:endParaRPr lang="en-US"/>
          </a:p>
        </p:txBody>
      </p:sp>
      <p:sp>
        <p:nvSpPr>
          <p:cNvPr id="3" name="Picture Placeholder 2"/>
          <p:cNvSpPr>
            <a:spLocks noGrp="1"/>
          </p:cNvSpPr>
          <p:nvPr>
            <p:ph type="pic" idx="1"/>
          </p:nvPr>
        </p:nvSpPr>
        <p:spPr>
          <a:xfrm>
            <a:off x="5934154" y="3825304"/>
            <a:ext cx="18165128" cy="25687020"/>
          </a:xfrm>
          <a:prstGeom prst="rect">
            <a:avLst/>
          </a:prstGeom>
        </p:spPr>
        <p:txBody>
          <a:bodyPr/>
          <a:lstStyle>
            <a:lvl1pPr marL="0" indent="0">
              <a:buNone/>
              <a:defRPr sz="14600"/>
            </a:lvl1pPr>
            <a:lvl2pPr marL="2088170" indent="0">
              <a:buNone/>
              <a:defRPr sz="12800"/>
            </a:lvl2pPr>
            <a:lvl3pPr marL="4176339" indent="0">
              <a:buNone/>
              <a:defRPr sz="11000"/>
            </a:lvl3pPr>
            <a:lvl4pPr marL="6264509" indent="0">
              <a:buNone/>
              <a:defRPr sz="9100"/>
            </a:lvl4pPr>
            <a:lvl5pPr marL="8352678" indent="0">
              <a:buNone/>
              <a:defRPr sz="9100"/>
            </a:lvl5pPr>
            <a:lvl6pPr marL="10440848" indent="0">
              <a:buNone/>
              <a:defRPr sz="9100"/>
            </a:lvl6pPr>
            <a:lvl7pPr marL="12529017" indent="0">
              <a:buNone/>
              <a:defRPr sz="9100"/>
            </a:lvl7pPr>
            <a:lvl8pPr marL="14617187" indent="0">
              <a:buNone/>
              <a:defRPr sz="9100"/>
            </a:lvl8pPr>
            <a:lvl9pPr marL="16705356" indent="0">
              <a:buNone/>
              <a:defRPr sz="9100"/>
            </a:lvl9pPr>
          </a:lstStyle>
          <a:p>
            <a:r>
              <a:rPr lang="en-US" smtClean="0"/>
              <a:t>Click icon to add picture</a:t>
            </a:r>
            <a:endParaRPr lang="en-US"/>
          </a:p>
        </p:txBody>
      </p:sp>
      <p:sp>
        <p:nvSpPr>
          <p:cNvPr id="4" name="Text Placeholder 3"/>
          <p:cNvSpPr>
            <a:spLocks noGrp="1"/>
          </p:cNvSpPr>
          <p:nvPr>
            <p:ph type="body" sz="half" idx="2"/>
          </p:nvPr>
        </p:nvSpPr>
        <p:spPr>
          <a:xfrm>
            <a:off x="5934154" y="33506105"/>
            <a:ext cx="18165128" cy="5024426"/>
          </a:xfrm>
          <a:prstGeom prst="rect">
            <a:avLst/>
          </a:prstGeom>
        </p:spPr>
        <p:txBody>
          <a:bodyPr/>
          <a:lstStyle>
            <a:lvl1pPr marL="0" indent="0">
              <a:buNone/>
              <a:defRPr sz="6400"/>
            </a:lvl1pPr>
            <a:lvl2pPr marL="2088170" indent="0">
              <a:buNone/>
              <a:defRPr sz="5500"/>
            </a:lvl2pPr>
            <a:lvl3pPr marL="4176339" indent="0">
              <a:buNone/>
              <a:defRPr sz="4600"/>
            </a:lvl3pPr>
            <a:lvl4pPr marL="6264509" indent="0">
              <a:buNone/>
              <a:defRPr sz="4100"/>
            </a:lvl4pPr>
            <a:lvl5pPr marL="8352678" indent="0">
              <a:buNone/>
              <a:defRPr sz="4100"/>
            </a:lvl5pPr>
            <a:lvl6pPr marL="10440848" indent="0">
              <a:buNone/>
              <a:defRPr sz="4100"/>
            </a:lvl6pPr>
            <a:lvl7pPr marL="12529017" indent="0">
              <a:buNone/>
              <a:defRPr sz="4100"/>
            </a:lvl7pPr>
            <a:lvl8pPr marL="14617187" indent="0">
              <a:buNone/>
              <a:defRPr sz="4100"/>
            </a:lvl8pPr>
            <a:lvl9pPr marL="16705356" indent="0">
              <a:buNone/>
              <a:defRPr sz="4100"/>
            </a:lvl9pPr>
          </a:lstStyle>
          <a:p>
            <a:pPr lvl="0"/>
            <a:r>
              <a:rPr lang="en-US" smtClean="0"/>
              <a:t>Click to edit Master text styles</a:t>
            </a:r>
          </a:p>
        </p:txBody>
      </p:sp>
      <p:sp>
        <p:nvSpPr>
          <p:cNvPr id="5" name="Date Placeholder 4"/>
          <p:cNvSpPr>
            <a:spLocks noGrp="1"/>
          </p:cNvSpPr>
          <p:nvPr>
            <p:ph type="dt" sz="half" idx="10"/>
          </p:nvPr>
        </p:nvSpPr>
        <p:spPr>
          <a:xfrm>
            <a:off x="1513761" y="39680107"/>
            <a:ext cx="7064216" cy="2279327"/>
          </a:xfrm>
          <a:prstGeom prst="rect">
            <a:avLst/>
          </a:prstGeom>
        </p:spPr>
        <p:txBody>
          <a:bodyPr/>
          <a:lstStyle/>
          <a:p>
            <a:fld id="{1516A2DB-5E56-684A-96DC-9BEBC5CFD730}" type="datetimeFigureOut">
              <a:rPr lang="en-US" smtClean="0"/>
              <a:pPr/>
              <a:t>9/14/2017</a:t>
            </a:fld>
            <a:endParaRPr lang="en-US"/>
          </a:p>
        </p:txBody>
      </p:sp>
      <p:sp>
        <p:nvSpPr>
          <p:cNvPr id="6" name="Footer Placeholder 5"/>
          <p:cNvSpPr>
            <a:spLocks noGrp="1"/>
          </p:cNvSpPr>
          <p:nvPr>
            <p:ph type="ftr" sz="quarter" idx="11"/>
          </p:nvPr>
        </p:nvSpPr>
        <p:spPr>
          <a:xfrm>
            <a:off x="10344032" y="39680107"/>
            <a:ext cx="9587151" cy="2279327"/>
          </a:xfrm>
          <a:prstGeom prst="rect">
            <a:avLst/>
          </a:prstGeom>
        </p:spPr>
        <p:txBody>
          <a:bodyPr/>
          <a:lstStyle/>
          <a:p>
            <a:endParaRPr lang="en-US"/>
          </a:p>
        </p:txBody>
      </p:sp>
      <p:sp>
        <p:nvSpPr>
          <p:cNvPr id="7" name="Slide Number Placeholder 6"/>
          <p:cNvSpPr>
            <a:spLocks noGrp="1"/>
          </p:cNvSpPr>
          <p:nvPr>
            <p:ph type="sldNum" sz="quarter" idx="12"/>
          </p:nvPr>
        </p:nvSpPr>
        <p:spPr>
          <a:xfrm>
            <a:off x="21697236" y="39680107"/>
            <a:ext cx="7064216" cy="2279327"/>
          </a:xfrm>
          <a:prstGeom prst="rect">
            <a:avLst/>
          </a:prstGeom>
        </p:spPr>
        <p:txBody>
          <a:bodyPr/>
          <a:lstStyle/>
          <a:p>
            <a:fld id="{0CB39F1A-5E86-644C-9604-CE1653FC42E0}" type="slidenum">
              <a:rPr lang="en-US" smtClean="0"/>
              <a:pPr/>
              <a:t>‹#›</a:t>
            </a:fld>
            <a:endParaRPr lang="en-US"/>
          </a:p>
        </p:txBody>
      </p:sp>
    </p:spTree>
    <p:extLst>
      <p:ext uri="{BB962C8B-B14F-4D97-AF65-F5344CB8AC3E}">
        <p14:creationId xmlns:p14="http://schemas.microsoft.com/office/powerpoint/2010/main" val="1526353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0bandPortrait_forPP.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1"/>
            <a:ext cx="30275213" cy="3271966"/>
          </a:xfrm>
          <a:prstGeom prst="rect">
            <a:avLst/>
          </a:prstGeom>
        </p:spPr>
      </p:pic>
      <p:pic>
        <p:nvPicPr>
          <p:cNvPr id="3" name="Picture 2" descr="Ndarc_col outlines.eps"/>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6494909" y="39432944"/>
            <a:ext cx="2828209" cy="2627390"/>
          </a:xfrm>
          <a:prstGeom prst="rect">
            <a:avLst/>
          </a:prstGeom>
        </p:spPr>
      </p:pic>
    </p:spTree>
    <p:extLst>
      <p:ext uri="{BB962C8B-B14F-4D97-AF65-F5344CB8AC3E}">
        <p14:creationId xmlns:p14="http://schemas.microsoft.com/office/powerpoint/2010/main" val="2056094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88170" rtl="0" eaLnBrk="1" latinLnBrk="0" hangingPunct="1">
        <a:spcBef>
          <a:spcPct val="0"/>
        </a:spcBef>
        <a:buNone/>
        <a:defRPr sz="20100" kern="1200">
          <a:solidFill>
            <a:schemeClr val="tx1"/>
          </a:solidFill>
          <a:latin typeface="+mj-lt"/>
          <a:ea typeface="+mj-ea"/>
          <a:cs typeface="+mj-cs"/>
        </a:defRPr>
      </a:lvl1pPr>
    </p:titleStyle>
    <p:bodyStyle>
      <a:lvl1pPr marL="1566127" indent="-1566127" algn="l" defTabSz="2088170" rtl="0" eaLnBrk="1" latinLnBrk="0" hangingPunct="1">
        <a:spcBef>
          <a:spcPct val="20000"/>
        </a:spcBef>
        <a:buFont typeface="Arial"/>
        <a:buChar char="•"/>
        <a:defRPr sz="14600" kern="1200">
          <a:solidFill>
            <a:schemeClr val="tx1"/>
          </a:solidFill>
          <a:latin typeface="+mn-lt"/>
          <a:ea typeface="+mn-ea"/>
          <a:cs typeface="+mn-cs"/>
        </a:defRPr>
      </a:lvl1pPr>
      <a:lvl2pPr marL="3393276" indent="-1305106" algn="l" defTabSz="2088170" rtl="0" eaLnBrk="1" latinLnBrk="0" hangingPunct="1">
        <a:spcBef>
          <a:spcPct val="20000"/>
        </a:spcBef>
        <a:buFont typeface="Arial"/>
        <a:buChar char="–"/>
        <a:defRPr sz="12800" kern="1200">
          <a:solidFill>
            <a:schemeClr val="tx1"/>
          </a:solidFill>
          <a:latin typeface="+mn-lt"/>
          <a:ea typeface="+mn-ea"/>
          <a:cs typeface="+mn-cs"/>
        </a:defRPr>
      </a:lvl2pPr>
      <a:lvl3pPr marL="5220424" indent="-1044085" algn="l" defTabSz="2088170" rtl="0" eaLnBrk="1" latinLnBrk="0" hangingPunct="1">
        <a:spcBef>
          <a:spcPct val="20000"/>
        </a:spcBef>
        <a:buFont typeface="Arial"/>
        <a:buChar char="•"/>
        <a:defRPr sz="11000" kern="1200">
          <a:solidFill>
            <a:schemeClr val="tx1"/>
          </a:solidFill>
          <a:latin typeface="+mn-lt"/>
          <a:ea typeface="+mn-ea"/>
          <a:cs typeface="+mn-cs"/>
        </a:defRPr>
      </a:lvl3pPr>
      <a:lvl4pPr marL="7308593" indent="-1044085" algn="l" defTabSz="2088170" rtl="0" eaLnBrk="1" latinLnBrk="0" hangingPunct="1">
        <a:spcBef>
          <a:spcPct val="20000"/>
        </a:spcBef>
        <a:buFont typeface="Arial"/>
        <a:buChar char="–"/>
        <a:defRPr sz="9100" kern="1200">
          <a:solidFill>
            <a:schemeClr val="tx1"/>
          </a:solidFill>
          <a:latin typeface="+mn-lt"/>
          <a:ea typeface="+mn-ea"/>
          <a:cs typeface="+mn-cs"/>
        </a:defRPr>
      </a:lvl4pPr>
      <a:lvl5pPr marL="9396763" indent="-1044085" algn="l" defTabSz="2088170" rtl="0" eaLnBrk="1" latinLnBrk="0" hangingPunct="1">
        <a:spcBef>
          <a:spcPct val="20000"/>
        </a:spcBef>
        <a:buFont typeface="Arial"/>
        <a:buChar char="»"/>
        <a:defRPr sz="9100" kern="1200">
          <a:solidFill>
            <a:schemeClr val="tx1"/>
          </a:solidFill>
          <a:latin typeface="+mn-lt"/>
          <a:ea typeface="+mn-ea"/>
          <a:cs typeface="+mn-cs"/>
        </a:defRPr>
      </a:lvl5pPr>
      <a:lvl6pPr marL="11484933" indent="-1044085" algn="l" defTabSz="2088170" rtl="0" eaLnBrk="1" latinLnBrk="0" hangingPunct="1">
        <a:spcBef>
          <a:spcPct val="20000"/>
        </a:spcBef>
        <a:buFont typeface="Arial"/>
        <a:buChar char="•"/>
        <a:defRPr sz="9100" kern="1200">
          <a:solidFill>
            <a:schemeClr val="tx1"/>
          </a:solidFill>
          <a:latin typeface="+mn-lt"/>
          <a:ea typeface="+mn-ea"/>
          <a:cs typeface="+mn-cs"/>
        </a:defRPr>
      </a:lvl6pPr>
      <a:lvl7pPr marL="13573102" indent="-1044085" algn="l" defTabSz="2088170" rtl="0" eaLnBrk="1" latinLnBrk="0" hangingPunct="1">
        <a:spcBef>
          <a:spcPct val="20000"/>
        </a:spcBef>
        <a:buFont typeface="Arial"/>
        <a:buChar char="•"/>
        <a:defRPr sz="9100" kern="1200">
          <a:solidFill>
            <a:schemeClr val="tx1"/>
          </a:solidFill>
          <a:latin typeface="+mn-lt"/>
          <a:ea typeface="+mn-ea"/>
          <a:cs typeface="+mn-cs"/>
        </a:defRPr>
      </a:lvl7pPr>
      <a:lvl8pPr marL="15661272" indent="-1044085" algn="l" defTabSz="2088170" rtl="0" eaLnBrk="1" latinLnBrk="0" hangingPunct="1">
        <a:spcBef>
          <a:spcPct val="20000"/>
        </a:spcBef>
        <a:buFont typeface="Arial"/>
        <a:buChar char="•"/>
        <a:defRPr sz="9100" kern="1200">
          <a:solidFill>
            <a:schemeClr val="tx1"/>
          </a:solidFill>
          <a:latin typeface="+mn-lt"/>
          <a:ea typeface="+mn-ea"/>
          <a:cs typeface="+mn-cs"/>
        </a:defRPr>
      </a:lvl8pPr>
      <a:lvl9pPr marL="17749441" indent="-1044085" algn="l" defTabSz="2088170"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88170" rtl="0" eaLnBrk="1" latinLnBrk="0" hangingPunct="1">
        <a:defRPr sz="8200" kern="1200">
          <a:solidFill>
            <a:schemeClr val="tx1"/>
          </a:solidFill>
          <a:latin typeface="+mn-lt"/>
          <a:ea typeface="+mn-ea"/>
          <a:cs typeface="+mn-cs"/>
        </a:defRPr>
      </a:lvl1pPr>
      <a:lvl2pPr marL="2088170" algn="l" defTabSz="2088170" rtl="0" eaLnBrk="1" latinLnBrk="0" hangingPunct="1">
        <a:defRPr sz="8200" kern="1200">
          <a:solidFill>
            <a:schemeClr val="tx1"/>
          </a:solidFill>
          <a:latin typeface="+mn-lt"/>
          <a:ea typeface="+mn-ea"/>
          <a:cs typeface="+mn-cs"/>
        </a:defRPr>
      </a:lvl2pPr>
      <a:lvl3pPr marL="4176339" algn="l" defTabSz="2088170" rtl="0" eaLnBrk="1" latinLnBrk="0" hangingPunct="1">
        <a:defRPr sz="8200" kern="1200">
          <a:solidFill>
            <a:schemeClr val="tx1"/>
          </a:solidFill>
          <a:latin typeface="+mn-lt"/>
          <a:ea typeface="+mn-ea"/>
          <a:cs typeface="+mn-cs"/>
        </a:defRPr>
      </a:lvl3pPr>
      <a:lvl4pPr marL="6264509" algn="l" defTabSz="2088170" rtl="0" eaLnBrk="1" latinLnBrk="0" hangingPunct="1">
        <a:defRPr sz="8200" kern="1200">
          <a:solidFill>
            <a:schemeClr val="tx1"/>
          </a:solidFill>
          <a:latin typeface="+mn-lt"/>
          <a:ea typeface="+mn-ea"/>
          <a:cs typeface="+mn-cs"/>
        </a:defRPr>
      </a:lvl4pPr>
      <a:lvl5pPr marL="8352678" algn="l" defTabSz="2088170" rtl="0" eaLnBrk="1" latinLnBrk="0" hangingPunct="1">
        <a:defRPr sz="8200" kern="1200">
          <a:solidFill>
            <a:schemeClr val="tx1"/>
          </a:solidFill>
          <a:latin typeface="+mn-lt"/>
          <a:ea typeface="+mn-ea"/>
          <a:cs typeface="+mn-cs"/>
        </a:defRPr>
      </a:lvl5pPr>
      <a:lvl6pPr marL="10440848" algn="l" defTabSz="2088170" rtl="0" eaLnBrk="1" latinLnBrk="0" hangingPunct="1">
        <a:defRPr sz="8200" kern="1200">
          <a:solidFill>
            <a:schemeClr val="tx1"/>
          </a:solidFill>
          <a:latin typeface="+mn-lt"/>
          <a:ea typeface="+mn-ea"/>
          <a:cs typeface="+mn-cs"/>
        </a:defRPr>
      </a:lvl6pPr>
      <a:lvl7pPr marL="12529017" algn="l" defTabSz="2088170" rtl="0" eaLnBrk="1" latinLnBrk="0" hangingPunct="1">
        <a:defRPr sz="8200" kern="1200">
          <a:solidFill>
            <a:schemeClr val="tx1"/>
          </a:solidFill>
          <a:latin typeface="+mn-lt"/>
          <a:ea typeface="+mn-ea"/>
          <a:cs typeface="+mn-cs"/>
        </a:defRPr>
      </a:lvl7pPr>
      <a:lvl8pPr marL="14617187" algn="l" defTabSz="2088170" rtl="0" eaLnBrk="1" latinLnBrk="0" hangingPunct="1">
        <a:defRPr sz="8200" kern="1200">
          <a:solidFill>
            <a:schemeClr val="tx1"/>
          </a:solidFill>
          <a:latin typeface="+mn-lt"/>
          <a:ea typeface="+mn-ea"/>
          <a:cs typeface="+mn-cs"/>
        </a:defRPr>
      </a:lvl8pPr>
      <a:lvl9pPr marL="16705356" algn="l" defTabSz="2088170"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chart" Target="../charts/chart1.xml"/><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3.jpg"/><Relationship Id="rId21" Type="http://schemas.openxmlformats.org/officeDocument/2006/relationships/image" Target="../media/image20.png"/><Relationship Id="rId34" Type="http://schemas.openxmlformats.org/officeDocument/2006/relationships/image" Target="../media/image31.png"/><Relationship Id="rId7" Type="http://schemas.openxmlformats.org/officeDocument/2006/relationships/image" Target="../media/image7.emf"/><Relationship Id="rId12" Type="http://schemas.openxmlformats.org/officeDocument/2006/relationships/image" Target="../media/image12.emf"/><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0.pn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chart" Target="../charts/chart3.xml"/><Relationship Id="rId1" Type="http://schemas.openxmlformats.org/officeDocument/2006/relationships/slideLayout" Target="../slideLayouts/slideLayout1.xml"/><Relationship Id="rId6" Type="http://schemas.openxmlformats.org/officeDocument/2006/relationships/image" Target="../media/image6.emf"/><Relationship Id="rId11" Type="http://schemas.openxmlformats.org/officeDocument/2006/relationships/image" Target="../media/image11.png"/><Relationship Id="rId24" Type="http://schemas.openxmlformats.org/officeDocument/2006/relationships/image" Target="../media/image23.png"/><Relationship Id="rId32" Type="http://schemas.openxmlformats.org/officeDocument/2006/relationships/image" Target="../media/image29.png"/><Relationship Id="rId5" Type="http://schemas.openxmlformats.org/officeDocument/2006/relationships/image" Target="../media/image5.emf"/><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chart" Target="../charts/chart2.xml"/><Relationship Id="rId10" Type="http://schemas.openxmlformats.org/officeDocument/2006/relationships/image" Target="../media/image10.emf"/><Relationship Id="rId19" Type="http://schemas.openxmlformats.org/officeDocument/2006/relationships/image" Target="../media/image18.png"/><Relationship Id="rId31" Type="http://schemas.openxmlformats.org/officeDocument/2006/relationships/image" Target="../media/image28.png"/><Relationship Id="rId4" Type="http://schemas.openxmlformats.org/officeDocument/2006/relationships/image" Target="../media/image4.emf"/><Relationship Id="rId9" Type="http://schemas.openxmlformats.org/officeDocument/2006/relationships/image" Target="../media/image9.emf"/><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7.png"/><Relationship Id="rId35"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48000"/>
          </a:blip>
          <a:stretch>
            <a:fillRect/>
          </a:stretch>
        </a:blipFill>
        <a:effectLst/>
      </p:bgPr>
    </p:bg>
    <p:spTree>
      <p:nvGrpSpPr>
        <p:cNvPr id="1" name=""/>
        <p:cNvGrpSpPr/>
        <p:nvPr/>
      </p:nvGrpSpPr>
      <p:grpSpPr>
        <a:xfrm>
          <a:off x="0" y="0"/>
          <a:ext cx="0" cy="0"/>
          <a:chOff x="0" y="0"/>
          <a:chExt cx="0" cy="0"/>
        </a:xfrm>
      </p:grpSpPr>
      <p:pic>
        <p:nvPicPr>
          <p:cNvPr id="71" name="Picture 70"/>
          <p:cNvPicPr>
            <a:picLocks noChangeAspect="1"/>
          </p:cNvPicPr>
          <p:nvPr/>
        </p:nvPicPr>
        <p:blipFill>
          <a:blip r:embed="rId4">
            <a:alphaModFix amt="53000"/>
          </a:blip>
          <a:stretch>
            <a:fillRect/>
          </a:stretch>
        </p:blipFill>
        <p:spPr>
          <a:xfrm>
            <a:off x="20158560" y="24101111"/>
            <a:ext cx="9372600" cy="6182039"/>
          </a:xfrm>
          <a:prstGeom prst="rect">
            <a:avLst/>
          </a:prstGeom>
        </p:spPr>
      </p:pic>
      <p:pic>
        <p:nvPicPr>
          <p:cNvPr id="70" name="Picture 69"/>
          <p:cNvPicPr>
            <a:picLocks noChangeAspect="1"/>
          </p:cNvPicPr>
          <p:nvPr/>
        </p:nvPicPr>
        <p:blipFill>
          <a:blip r:embed="rId5">
            <a:alphaModFix amt="53000"/>
          </a:blip>
          <a:stretch>
            <a:fillRect/>
          </a:stretch>
        </p:blipFill>
        <p:spPr>
          <a:xfrm>
            <a:off x="20239200" y="6657939"/>
            <a:ext cx="9372600" cy="16805425"/>
          </a:xfrm>
          <a:prstGeom prst="rect">
            <a:avLst/>
          </a:prstGeom>
        </p:spPr>
      </p:pic>
      <p:pic>
        <p:nvPicPr>
          <p:cNvPr id="18" name="Picture 17"/>
          <p:cNvPicPr>
            <a:picLocks noChangeAspect="1"/>
          </p:cNvPicPr>
          <p:nvPr/>
        </p:nvPicPr>
        <p:blipFill>
          <a:blip r:embed="rId6">
            <a:alphaModFix amt="53000"/>
          </a:blip>
          <a:stretch>
            <a:fillRect/>
          </a:stretch>
        </p:blipFill>
        <p:spPr>
          <a:xfrm>
            <a:off x="10497433" y="16517360"/>
            <a:ext cx="9372600" cy="25074831"/>
          </a:xfrm>
          <a:prstGeom prst="rect">
            <a:avLst/>
          </a:prstGeom>
        </p:spPr>
      </p:pic>
      <p:pic>
        <p:nvPicPr>
          <p:cNvPr id="17" name="Picture 16"/>
          <p:cNvPicPr>
            <a:picLocks noChangeAspect="1"/>
          </p:cNvPicPr>
          <p:nvPr/>
        </p:nvPicPr>
        <p:blipFill>
          <a:blip r:embed="rId7">
            <a:alphaModFix amt="53000"/>
          </a:blip>
          <a:stretch>
            <a:fillRect/>
          </a:stretch>
        </p:blipFill>
        <p:spPr>
          <a:xfrm>
            <a:off x="10478422" y="6670677"/>
            <a:ext cx="9372600" cy="8842594"/>
          </a:xfrm>
          <a:prstGeom prst="rect">
            <a:avLst/>
          </a:prstGeom>
        </p:spPr>
      </p:pic>
      <p:pic>
        <p:nvPicPr>
          <p:cNvPr id="16" name="Picture 15"/>
          <p:cNvPicPr>
            <a:picLocks noChangeAspect="1"/>
          </p:cNvPicPr>
          <p:nvPr/>
        </p:nvPicPr>
        <p:blipFill>
          <a:blip r:embed="rId8">
            <a:alphaModFix amt="53000"/>
          </a:blip>
          <a:stretch>
            <a:fillRect/>
          </a:stretch>
        </p:blipFill>
        <p:spPr>
          <a:xfrm>
            <a:off x="624021" y="30038954"/>
            <a:ext cx="9372600" cy="4546600"/>
          </a:xfrm>
          <a:prstGeom prst="rect">
            <a:avLst/>
          </a:prstGeom>
        </p:spPr>
      </p:pic>
      <p:pic>
        <p:nvPicPr>
          <p:cNvPr id="15" name="Picture 14"/>
          <p:cNvPicPr>
            <a:picLocks noChangeAspect="1"/>
          </p:cNvPicPr>
          <p:nvPr/>
        </p:nvPicPr>
        <p:blipFill>
          <a:blip r:embed="rId9">
            <a:alphaModFix amt="53000"/>
          </a:blip>
          <a:stretch>
            <a:fillRect/>
          </a:stretch>
        </p:blipFill>
        <p:spPr>
          <a:xfrm>
            <a:off x="657227" y="18395951"/>
            <a:ext cx="9372600" cy="11259334"/>
          </a:xfrm>
          <a:prstGeom prst="rect">
            <a:avLst/>
          </a:prstGeom>
        </p:spPr>
      </p:pic>
      <p:pic>
        <p:nvPicPr>
          <p:cNvPr id="14" name="Picture 13"/>
          <p:cNvPicPr>
            <a:picLocks noChangeAspect="1"/>
          </p:cNvPicPr>
          <p:nvPr/>
        </p:nvPicPr>
        <p:blipFill>
          <a:blip r:embed="rId10">
            <a:lum/>
            <a:alphaModFix amt="53000"/>
          </a:blip>
          <a:stretch>
            <a:fillRect/>
          </a:stretch>
        </p:blipFill>
        <p:spPr>
          <a:xfrm>
            <a:off x="658800" y="6657940"/>
            <a:ext cx="9372600" cy="11427353"/>
          </a:xfrm>
          <a:prstGeom prst="rect">
            <a:avLst/>
          </a:prstGeom>
        </p:spPr>
      </p:pic>
      <p:sp>
        <p:nvSpPr>
          <p:cNvPr id="3" name="Text Box 2083"/>
          <p:cNvSpPr txBox="1">
            <a:spLocks noChangeArrowheads="1"/>
          </p:cNvSpPr>
          <p:nvPr/>
        </p:nvSpPr>
        <p:spPr bwMode="auto">
          <a:xfrm>
            <a:off x="624021" y="3610606"/>
            <a:ext cx="28907139" cy="2797076"/>
          </a:xfrm>
          <a:prstGeom prst="rect">
            <a:avLst/>
          </a:prstGeom>
          <a:noFill/>
          <a:ln w="9525">
            <a:noFill/>
            <a:miter lim="800000"/>
            <a:headEnd/>
            <a:tailEnd/>
          </a:ln>
        </p:spPr>
        <p:txBody>
          <a:bodyPr lIns="0" tIns="360000" rIns="0" bIns="108000"/>
          <a:lstStyle/>
          <a:p>
            <a:pPr algn="ctr">
              <a:spcBef>
                <a:spcPct val="20000"/>
              </a:spcBef>
            </a:pPr>
            <a:r>
              <a:rPr lang="en-GB" sz="5400" b="1" dirty="0" smtClean="0">
                <a:solidFill>
                  <a:srgbClr val="40103C"/>
                </a:solidFill>
                <a:latin typeface="Adobe Garamond Pro"/>
                <a:cs typeface="Adobe Garamond Pro"/>
              </a:rPr>
              <a:t>Monika Wadolowski,</a:t>
            </a:r>
            <a:r>
              <a:rPr lang="en-GB" sz="5400" b="1" baseline="30000" dirty="0" smtClean="0">
                <a:solidFill>
                  <a:srgbClr val="40103C"/>
                </a:solidFill>
                <a:latin typeface="Adobe Garamond Pro"/>
                <a:cs typeface="Adobe Garamond Pro"/>
              </a:rPr>
              <a:t>[1]</a:t>
            </a:r>
            <a:r>
              <a:rPr lang="en-GB" sz="5400" b="1" dirty="0" smtClean="0">
                <a:solidFill>
                  <a:srgbClr val="40103C"/>
                </a:solidFill>
                <a:latin typeface="Adobe Garamond Pro"/>
                <a:cs typeface="Adobe Garamond Pro"/>
              </a:rPr>
              <a:t> Chiara Bucello,</a:t>
            </a:r>
            <a:r>
              <a:rPr lang="en-GB" sz="5400" b="1" baseline="30000" dirty="0" smtClean="0">
                <a:solidFill>
                  <a:srgbClr val="40103C"/>
                </a:solidFill>
                <a:latin typeface="Adobe Garamond Pro"/>
                <a:cs typeface="Adobe Garamond Pro"/>
              </a:rPr>
              <a:t>[</a:t>
            </a:r>
            <a:r>
              <a:rPr lang="en-GB" sz="5400" b="1" baseline="30000" dirty="0">
                <a:solidFill>
                  <a:srgbClr val="40103C"/>
                </a:solidFill>
                <a:latin typeface="Adobe Garamond Pro"/>
                <a:cs typeface="Adobe Garamond Pro"/>
              </a:rPr>
              <a:t>1]</a:t>
            </a:r>
            <a:r>
              <a:rPr lang="en-GB" sz="5400" b="1" dirty="0" smtClean="0">
                <a:solidFill>
                  <a:srgbClr val="40103C"/>
                </a:solidFill>
                <a:latin typeface="Adobe Garamond Pro"/>
                <a:cs typeface="Adobe Garamond Pro"/>
              </a:rPr>
              <a:t> Alexandra Aiken,</a:t>
            </a:r>
            <a:r>
              <a:rPr lang="en-GB" sz="5400" b="1" baseline="30000" dirty="0" smtClean="0">
                <a:solidFill>
                  <a:srgbClr val="40103C"/>
                </a:solidFill>
                <a:latin typeface="Adobe Garamond Pro"/>
                <a:cs typeface="Adobe Garamond Pro"/>
              </a:rPr>
              <a:t>[</a:t>
            </a:r>
            <a:r>
              <a:rPr lang="en-GB" sz="5400" b="1" baseline="30000" dirty="0">
                <a:solidFill>
                  <a:srgbClr val="40103C"/>
                </a:solidFill>
                <a:latin typeface="Adobe Garamond Pro"/>
                <a:cs typeface="Adobe Garamond Pro"/>
              </a:rPr>
              <a:t>1]</a:t>
            </a:r>
            <a:r>
              <a:rPr lang="en-GB" sz="5400" b="1" dirty="0" smtClean="0">
                <a:solidFill>
                  <a:srgbClr val="40103C"/>
                </a:solidFill>
                <a:latin typeface="Adobe Garamond Pro"/>
                <a:cs typeface="Adobe Garamond Pro"/>
              </a:rPr>
              <a:t> Richard Mattick,</a:t>
            </a:r>
            <a:r>
              <a:rPr lang="en-GB" sz="5400" b="1" baseline="30000" dirty="0" smtClean="0">
                <a:solidFill>
                  <a:srgbClr val="40103C"/>
                </a:solidFill>
                <a:latin typeface="Adobe Garamond Pro"/>
                <a:cs typeface="Adobe Garamond Pro"/>
              </a:rPr>
              <a:t>[</a:t>
            </a:r>
            <a:r>
              <a:rPr lang="en-GB" sz="5400" b="1" baseline="30000" dirty="0">
                <a:solidFill>
                  <a:srgbClr val="40103C"/>
                </a:solidFill>
                <a:latin typeface="Adobe Garamond Pro"/>
                <a:cs typeface="Adobe Garamond Pro"/>
              </a:rPr>
              <a:t>1]</a:t>
            </a:r>
            <a:r>
              <a:rPr lang="en-GB" sz="5400" b="1" dirty="0" smtClean="0">
                <a:solidFill>
                  <a:srgbClr val="40103C"/>
                </a:solidFill>
                <a:latin typeface="Adobe Garamond Pro"/>
                <a:cs typeface="Adobe Garamond Pro"/>
              </a:rPr>
              <a:t> Tim Slade,</a:t>
            </a:r>
            <a:r>
              <a:rPr lang="en-GB" sz="5400" b="1" baseline="30000" dirty="0" smtClean="0">
                <a:solidFill>
                  <a:srgbClr val="40103C"/>
                </a:solidFill>
                <a:latin typeface="Adobe Garamond Pro"/>
                <a:cs typeface="Adobe Garamond Pro"/>
              </a:rPr>
              <a:t>[</a:t>
            </a:r>
            <a:r>
              <a:rPr lang="en-GB" sz="5400" b="1" baseline="30000" dirty="0">
                <a:solidFill>
                  <a:srgbClr val="40103C"/>
                </a:solidFill>
                <a:latin typeface="Adobe Garamond Pro"/>
                <a:cs typeface="Adobe Garamond Pro"/>
              </a:rPr>
              <a:t>1]</a:t>
            </a:r>
            <a:r>
              <a:rPr lang="en-GB" sz="5400" b="1" dirty="0" smtClean="0">
                <a:solidFill>
                  <a:srgbClr val="40103C"/>
                </a:solidFill>
                <a:latin typeface="Adobe Garamond Pro"/>
                <a:cs typeface="Adobe Garamond Pro"/>
              </a:rPr>
              <a:t> </a:t>
            </a:r>
          </a:p>
          <a:p>
            <a:pPr algn="ctr"/>
            <a:r>
              <a:rPr lang="en-GB" sz="5400" b="1" dirty="0" err="1" smtClean="0">
                <a:solidFill>
                  <a:srgbClr val="40103C"/>
                </a:solidFill>
                <a:latin typeface="Adobe Garamond Pro"/>
                <a:cs typeface="Adobe Garamond Pro"/>
              </a:rPr>
              <a:t>Jackob</a:t>
            </a:r>
            <a:r>
              <a:rPr lang="en-GB" sz="5400" b="1" dirty="0" smtClean="0">
                <a:solidFill>
                  <a:srgbClr val="40103C"/>
                </a:solidFill>
                <a:latin typeface="Adobe Garamond Pro"/>
                <a:cs typeface="Adobe Garamond Pro"/>
              </a:rPr>
              <a:t> </a:t>
            </a:r>
            <a:r>
              <a:rPr lang="en-GB" sz="5400" b="1" dirty="0" err="1" smtClean="0">
                <a:solidFill>
                  <a:srgbClr val="40103C"/>
                </a:solidFill>
                <a:latin typeface="Adobe Garamond Pro"/>
                <a:cs typeface="Adobe Garamond Pro"/>
              </a:rPr>
              <a:t>Najman</a:t>
            </a:r>
            <a:r>
              <a:rPr lang="en-GB" sz="5400" b="1" dirty="0" smtClean="0">
                <a:solidFill>
                  <a:srgbClr val="40103C"/>
                </a:solidFill>
                <a:latin typeface="Adobe Garamond Pro"/>
                <a:cs typeface="Adobe Garamond Pro"/>
              </a:rPr>
              <a:t>,</a:t>
            </a:r>
            <a:r>
              <a:rPr lang="en-GB" sz="5400" b="1" baseline="30000" dirty="0" smtClean="0">
                <a:solidFill>
                  <a:srgbClr val="40103C"/>
                </a:solidFill>
                <a:latin typeface="Adobe Garamond Pro"/>
                <a:cs typeface="Adobe Garamond Pro"/>
              </a:rPr>
              <a:t>[2]</a:t>
            </a:r>
            <a:r>
              <a:rPr lang="en-GB" sz="5400" b="1" dirty="0" smtClean="0">
                <a:solidFill>
                  <a:srgbClr val="40103C"/>
                </a:solidFill>
                <a:latin typeface="Adobe Garamond Pro"/>
                <a:cs typeface="Adobe Garamond Pro"/>
              </a:rPr>
              <a:t> </a:t>
            </a:r>
            <a:r>
              <a:rPr lang="en-GB" sz="5400" b="1" dirty="0" err="1" smtClean="0">
                <a:solidFill>
                  <a:srgbClr val="40103C"/>
                </a:solidFill>
                <a:latin typeface="Adobe Garamond Pro"/>
                <a:cs typeface="Adobe Garamond Pro"/>
              </a:rPr>
              <a:t>Kypros</a:t>
            </a:r>
            <a:r>
              <a:rPr lang="en-GB" sz="5400" b="1" dirty="0" smtClean="0">
                <a:solidFill>
                  <a:srgbClr val="40103C"/>
                </a:solidFill>
                <a:latin typeface="Adobe Garamond Pro"/>
                <a:cs typeface="Adobe Garamond Pro"/>
              </a:rPr>
              <a:t> </a:t>
            </a:r>
            <a:r>
              <a:rPr lang="en-GB" sz="5400" b="1" dirty="0" err="1" smtClean="0">
                <a:solidFill>
                  <a:srgbClr val="40103C"/>
                </a:solidFill>
                <a:latin typeface="Adobe Garamond Pro"/>
                <a:cs typeface="Adobe Garamond Pro"/>
              </a:rPr>
              <a:t>Kypri</a:t>
            </a:r>
            <a:r>
              <a:rPr lang="en-GB" sz="5400" b="1" dirty="0" smtClean="0">
                <a:solidFill>
                  <a:srgbClr val="40103C"/>
                </a:solidFill>
                <a:latin typeface="Adobe Garamond Pro"/>
                <a:cs typeface="Adobe Garamond Pro"/>
              </a:rPr>
              <a:t>,</a:t>
            </a:r>
            <a:r>
              <a:rPr lang="en-GB" sz="5400" b="1" baseline="30000" dirty="0" smtClean="0">
                <a:solidFill>
                  <a:srgbClr val="40103C"/>
                </a:solidFill>
                <a:latin typeface="Adobe Garamond Pro"/>
                <a:cs typeface="Adobe Garamond Pro"/>
              </a:rPr>
              <a:t>[3]</a:t>
            </a:r>
            <a:r>
              <a:rPr lang="en-GB" sz="5400" b="1" dirty="0" smtClean="0">
                <a:solidFill>
                  <a:srgbClr val="40103C"/>
                </a:solidFill>
                <a:latin typeface="Adobe Garamond Pro"/>
                <a:cs typeface="Adobe Garamond Pro"/>
              </a:rPr>
              <a:t> Delyse Hutchinson,</a:t>
            </a:r>
            <a:r>
              <a:rPr lang="en-GB" sz="5400" b="1" baseline="30000" dirty="0" smtClean="0">
                <a:solidFill>
                  <a:srgbClr val="40103C"/>
                </a:solidFill>
                <a:latin typeface="Adobe Garamond Pro"/>
                <a:cs typeface="Adobe Garamond Pro"/>
              </a:rPr>
              <a:t>[</a:t>
            </a:r>
            <a:r>
              <a:rPr lang="en-GB" sz="5400" b="1" baseline="30000" dirty="0">
                <a:solidFill>
                  <a:srgbClr val="40103C"/>
                </a:solidFill>
                <a:latin typeface="Adobe Garamond Pro"/>
                <a:cs typeface="Adobe Garamond Pro"/>
              </a:rPr>
              <a:t>1]</a:t>
            </a:r>
            <a:r>
              <a:rPr lang="en-GB" sz="5400" b="1" dirty="0" smtClean="0">
                <a:solidFill>
                  <a:srgbClr val="40103C"/>
                </a:solidFill>
                <a:latin typeface="Adobe Garamond Pro"/>
                <a:cs typeface="Adobe Garamond Pro"/>
              </a:rPr>
              <a:t> </a:t>
            </a:r>
            <a:r>
              <a:rPr lang="en-GB" sz="5400" b="1" dirty="0" err="1" smtClean="0">
                <a:solidFill>
                  <a:srgbClr val="40103C"/>
                </a:solidFill>
                <a:latin typeface="Adobe Garamond Pro"/>
                <a:cs typeface="Adobe Garamond Pro"/>
              </a:rPr>
              <a:t>Raimondo</a:t>
            </a:r>
            <a:r>
              <a:rPr lang="en-GB" sz="5400" b="1" dirty="0" smtClean="0">
                <a:solidFill>
                  <a:srgbClr val="40103C"/>
                </a:solidFill>
                <a:latin typeface="Adobe Garamond Pro"/>
                <a:cs typeface="Adobe Garamond Pro"/>
              </a:rPr>
              <a:t> Bruno,</a:t>
            </a:r>
            <a:r>
              <a:rPr lang="en-GB" sz="5400" b="1" baseline="30000" dirty="0" smtClean="0">
                <a:solidFill>
                  <a:srgbClr val="40103C"/>
                </a:solidFill>
                <a:latin typeface="Adobe Garamond Pro"/>
                <a:cs typeface="Adobe Garamond Pro"/>
              </a:rPr>
              <a:t>[4]</a:t>
            </a:r>
            <a:r>
              <a:rPr lang="en-GB" sz="5400" b="1" dirty="0" smtClean="0">
                <a:solidFill>
                  <a:srgbClr val="40103C"/>
                </a:solidFill>
                <a:latin typeface="Adobe Garamond Pro"/>
                <a:cs typeface="Adobe Garamond Pro"/>
              </a:rPr>
              <a:t> </a:t>
            </a:r>
            <a:r>
              <a:rPr lang="en-GB" sz="5400" b="1" dirty="0" err="1" smtClean="0">
                <a:solidFill>
                  <a:srgbClr val="40103C"/>
                </a:solidFill>
                <a:latin typeface="Adobe Garamond Pro"/>
                <a:cs typeface="Adobe Garamond Pro"/>
              </a:rPr>
              <a:t>Nyanda</a:t>
            </a:r>
            <a:r>
              <a:rPr lang="en-GB" sz="5400" b="1" dirty="0" smtClean="0">
                <a:solidFill>
                  <a:srgbClr val="40103C"/>
                </a:solidFill>
                <a:latin typeface="Adobe Garamond Pro"/>
                <a:cs typeface="Adobe Garamond Pro"/>
              </a:rPr>
              <a:t> McBride.</a:t>
            </a:r>
            <a:r>
              <a:rPr lang="en-GB" sz="5400" b="1" baseline="30000" dirty="0" smtClean="0">
                <a:solidFill>
                  <a:srgbClr val="40103C"/>
                </a:solidFill>
                <a:latin typeface="Adobe Garamond Pro"/>
                <a:cs typeface="Adobe Garamond Pro"/>
              </a:rPr>
              <a:t>[5]</a:t>
            </a:r>
          </a:p>
          <a:p>
            <a:pPr algn="ctr"/>
            <a:r>
              <a:rPr lang="en-GB" sz="2400" b="1" baseline="30000" dirty="0" smtClean="0">
                <a:solidFill>
                  <a:srgbClr val="40103C"/>
                </a:solidFill>
                <a:latin typeface="Adobe Garamond Pro"/>
                <a:cs typeface="Adobe Garamond Pro"/>
              </a:rPr>
              <a:t>[1]</a:t>
            </a:r>
            <a:r>
              <a:rPr lang="en-GB" sz="2400" b="1" dirty="0" smtClean="0">
                <a:solidFill>
                  <a:srgbClr val="40103C"/>
                </a:solidFill>
                <a:latin typeface="Adobe Garamond Pro"/>
                <a:cs typeface="Adobe Garamond Pro"/>
              </a:rPr>
              <a:t>National Drug &amp; Alcohol Research Centre, University of New South Wales, Australia.   </a:t>
            </a:r>
            <a:r>
              <a:rPr lang="en-GB" sz="2400" b="1" baseline="30000" dirty="0" smtClean="0">
                <a:solidFill>
                  <a:srgbClr val="40103C"/>
                </a:solidFill>
                <a:latin typeface="Adobe Garamond Pro"/>
                <a:cs typeface="Adobe Garamond Pro"/>
              </a:rPr>
              <a:t>[2]</a:t>
            </a:r>
            <a:r>
              <a:rPr lang="en-GB" sz="2400" b="1" dirty="0" smtClean="0">
                <a:solidFill>
                  <a:srgbClr val="40103C"/>
                </a:solidFill>
                <a:latin typeface="Adobe Garamond Pro"/>
                <a:cs typeface="Adobe Garamond Pro"/>
              </a:rPr>
              <a:t>Queensland Alcohol &amp; Drug Research &amp; Education Centre, University of Queensland, Australia.   </a:t>
            </a:r>
          </a:p>
          <a:p>
            <a:pPr algn="ctr"/>
            <a:r>
              <a:rPr lang="en-GB" sz="2400" b="1" baseline="30000" dirty="0" smtClean="0">
                <a:solidFill>
                  <a:srgbClr val="40103C"/>
                </a:solidFill>
                <a:latin typeface="Adobe Garamond Pro"/>
                <a:cs typeface="Adobe Garamond Pro"/>
              </a:rPr>
              <a:t>[3]</a:t>
            </a:r>
            <a:r>
              <a:rPr lang="en-GB" sz="2400" b="1" dirty="0" smtClean="0">
                <a:solidFill>
                  <a:srgbClr val="40103C"/>
                </a:solidFill>
                <a:latin typeface="Adobe Garamond Pro"/>
                <a:cs typeface="Adobe Garamond Pro"/>
              </a:rPr>
              <a:t>School of Medicine &amp; Public Health, University of Newcastle, Australia.   </a:t>
            </a:r>
            <a:r>
              <a:rPr lang="en-GB" sz="2400" b="1" baseline="30000" dirty="0" smtClean="0">
                <a:solidFill>
                  <a:srgbClr val="40103C"/>
                </a:solidFill>
                <a:latin typeface="Adobe Garamond Pro"/>
                <a:cs typeface="Adobe Garamond Pro"/>
              </a:rPr>
              <a:t>[4] </a:t>
            </a:r>
            <a:r>
              <a:rPr lang="en-GB" sz="2400" b="1" dirty="0" smtClean="0">
                <a:solidFill>
                  <a:srgbClr val="40103C"/>
                </a:solidFill>
                <a:latin typeface="Adobe Garamond Pro"/>
                <a:cs typeface="Adobe Garamond Pro"/>
              </a:rPr>
              <a:t>School of Psychology, University of Tasmania, Australia.   </a:t>
            </a:r>
            <a:r>
              <a:rPr lang="en-GB" sz="2400" b="1" baseline="30000" dirty="0" smtClean="0">
                <a:solidFill>
                  <a:srgbClr val="40103C"/>
                </a:solidFill>
                <a:latin typeface="Adobe Garamond Pro"/>
                <a:cs typeface="Adobe Garamond Pro"/>
              </a:rPr>
              <a:t>[5]</a:t>
            </a:r>
            <a:r>
              <a:rPr lang="en-GB" sz="2400" b="1" dirty="0" smtClean="0">
                <a:solidFill>
                  <a:srgbClr val="40103C"/>
                </a:solidFill>
                <a:latin typeface="Adobe Garamond Pro"/>
                <a:cs typeface="Adobe Garamond Pro"/>
              </a:rPr>
              <a:t>National Drug Research Institute, Curtin University, Australia.</a:t>
            </a:r>
            <a:endParaRPr lang="en-GB" sz="2400" b="1" dirty="0">
              <a:solidFill>
                <a:srgbClr val="40103C"/>
              </a:solidFill>
              <a:latin typeface="Adobe Garamond Pro"/>
              <a:cs typeface="Adobe Garamond Pro"/>
            </a:endParaRPr>
          </a:p>
        </p:txBody>
      </p:sp>
      <p:grpSp>
        <p:nvGrpSpPr>
          <p:cNvPr id="7" name="Group 68"/>
          <p:cNvGrpSpPr/>
          <p:nvPr/>
        </p:nvGrpSpPr>
        <p:grpSpPr>
          <a:xfrm>
            <a:off x="667618" y="8641373"/>
            <a:ext cx="28747442" cy="21444799"/>
            <a:chOff x="924793" y="9870466"/>
            <a:chExt cx="28747442" cy="21444799"/>
          </a:xfrm>
        </p:grpSpPr>
        <p:grpSp>
          <p:nvGrpSpPr>
            <p:cNvPr id="8" name="Group 28"/>
            <p:cNvGrpSpPr/>
            <p:nvPr/>
          </p:nvGrpSpPr>
          <p:grpSpPr>
            <a:xfrm>
              <a:off x="924793" y="9870466"/>
              <a:ext cx="9254927" cy="20702163"/>
              <a:chOff x="924793" y="9894837"/>
              <a:chExt cx="9254927" cy="21041158"/>
            </a:xfrm>
          </p:grpSpPr>
          <p:sp>
            <p:nvSpPr>
              <p:cNvPr id="60" name="Text Box 2078"/>
              <p:cNvSpPr txBox="1">
                <a:spLocks noChangeArrowheads="1"/>
              </p:cNvSpPr>
              <p:nvPr/>
            </p:nvSpPr>
            <p:spPr bwMode="auto">
              <a:xfrm>
                <a:off x="924793" y="9894837"/>
                <a:ext cx="9140825" cy="9079720"/>
              </a:xfrm>
              <a:prstGeom prst="rect">
                <a:avLst/>
              </a:prstGeom>
              <a:noFill/>
              <a:ln w="9525">
                <a:noFill/>
                <a:miter lim="800000"/>
                <a:headEnd/>
                <a:tailEnd/>
              </a:ln>
            </p:spPr>
            <p:txBody>
              <a:bodyPr lIns="144000" tIns="144000" rIns="144000" bIns="360000"/>
              <a:lstStyle/>
              <a:p>
                <a:r>
                  <a:rPr lang="en-US" sz="2800" dirty="0">
                    <a:latin typeface="Adobe Garamond Pro" pitchFamily="18" charset="0"/>
                  </a:rPr>
                  <a:t>Adolescent alcohol use is a major cause of preventable disease burden,</a:t>
                </a:r>
                <a:r>
                  <a:rPr lang="en-US" sz="2800" baseline="30000" dirty="0">
                    <a:latin typeface="Adobe Garamond Pro" pitchFamily="18" charset="0"/>
                  </a:rPr>
                  <a:t>[1, 2]</a:t>
                </a:r>
                <a:r>
                  <a:rPr lang="en-US" sz="2800" dirty="0">
                    <a:latin typeface="Adobe Garamond Pro" pitchFamily="18" charset="0"/>
                  </a:rPr>
                  <a:t> and injuries and death.</a:t>
                </a:r>
                <a:r>
                  <a:rPr lang="en-US" sz="2800" baseline="30000" dirty="0">
                    <a:latin typeface="Adobe Garamond Pro" pitchFamily="18" charset="0"/>
                  </a:rPr>
                  <a:t>[3]</a:t>
                </a:r>
                <a:r>
                  <a:rPr lang="en-US" sz="2800" dirty="0">
                    <a:latin typeface="Adobe Garamond Pro" pitchFamily="18" charset="0"/>
                  </a:rPr>
                  <a:t>  </a:t>
                </a:r>
                <a:r>
                  <a:rPr lang="en-US" sz="2800" b="1" dirty="0">
                    <a:latin typeface="Adobe Garamond Pro" pitchFamily="18" charset="0"/>
                  </a:rPr>
                  <a:t>International data</a:t>
                </a:r>
                <a:r>
                  <a:rPr lang="en-US" sz="2800" dirty="0">
                    <a:latin typeface="Adobe Garamond Pro" pitchFamily="18" charset="0"/>
                  </a:rPr>
                  <a:t> reports significant rates of </a:t>
                </a:r>
                <a:r>
                  <a:rPr lang="en-US" sz="2800" b="1" dirty="0">
                    <a:latin typeface="Adobe Garamond Pro" pitchFamily="18" charset="0"/>
                  </a:rPr>
                  <a:t>early initiation</a:t>
                </a:r>
                <a:r>
                  <a:rPr lang="en-US" sz="2800" dirty="0">
                    <a:latin typeface="Adobe Garamond Pro" pitchFamily="18" charset="0"/>
                  </a:rPr>
                  <a:t>, and </a:t>
                </a:r>
                <a:r>
                  <a:rPr lang="en-US" sz="2800" b="1" dirty="0">
                    <a:latin typeface="Adobe Garamond Pro" pitchFamily="18" charset="0"/>
                  </a:rPr>
                  <a:t>alcohol use and misuse, across adolescence </a:t>
                </a:r>
                <a:r>
                  <a:rPr lang="en-US" sz="2800" dirty="0">
                    <a:latin typeface="Adobe Garamond Pro" pitchFamily="18" charset="0"/>
                  </a:rPr>
                  <a:t>(See Figure 1 for </a:t>
                </a:r>
                <a:r>
                  <a:rPr lang="en-US" sz="2800" dirty="0" smtClean="0">
                    <a:latin typeface="Adobe Garamond Pro" pitchFamily="18" charset="0"/>
                  </a:rPr>
                  <a:t> </a:t>
                </a:r>
                <a:r>
                  <a:rPr lang="en-US" sz="2800" dirty="0">
                    <a:latin typeface="Adobe Garamond Pro" pitchFamily="18" charset="0"/>
                  </a:rPr>
                  <a:t>comparison).</a:t>
                </a:r>
                <a:r>
                  <a:rPr lang="en-US" sz="2800" baseline="30000" dirty="0">
                    <a:latin typeface="Adobe Garamond Pro" pitchFamily="18" charset="0"/>
                  </a:rPr>
                  <a:t>[4-9] </a:t>
                </a:r>
                <a:r>
                  <a:rPr lang="en-US" sz="2800" dirty="0">
                    <a:latin typeface="Adobe Garamond Pro" pitchFamily="18" charset="0"/>
                  </a:rPr>
                  <a:t> This has fuelled </a:t>
                </a:r>
                <a:r>
                  <a:rPr lang="en-US" sz="2800" b="1" dirty="0" smtClean="0">
                    <a:latin typeface="Adobe Garamond Pro" pitchFamily="18" charset="0"/>
                  </a:rPr>
                  <a:t>concerns</a:t>
                </a:r>
                <a:r>
                  <a:rPr lang="en-US" sz="2800" dirty="0" smtClean="0">
                    <a:latin typeface="Adobe Garamond Pro" pitchFamily="18" charset="0"/>
                  </a:rPr>
                  <a:t> </a:t>
                </a:r>
                <a:r>
                  <a:rPr lang="en-US" sz="2800" b="1" dirty="0">
                    <a:latin typeface="Adobe Garamond Pro" pitchFamily="18" charset="0"/>
                  </a:rPr>
                  <a:t>over adolescent </a:t>
                </a:r>
                <a:r>
                  <a:rPr lang="en-US" sz="2800" b="1" dirty="0" smtClean="0">
                    <a:latin typeface="Adobe Garamond Pro" pitchFamily="18" charset="0"/>
                  </a:rPr>
                  <a:t>binge-drinking.</a:t>
                </a:r>
                <a:endParaRPr lang="en-AU" sz="2800" dirty="0">
                  <a:latin typeface="Adobe Garamond Pro" pitchFamily="18" charset="0"/>
                </a:endParaRPr>
              </a:p>
              <a:p>
                <a:pPr>
                  <a:spcBef>
                    <a:spcPts val="600"/>
                  </a:spcBef>
                </a:pPr>
                <a:endParaRPr lang="en-US" sz="2400" b="1" dirty="0">
                  <a:solidFill>
                    <a:srgbClr val="FF0000"/>
                  </a:solidFill>
                </a:endParaRPr>
              </a:p>
            </p:txBody>
          </p:sp>
          <p:sp>
            <p:nvSpPr>
              <p:cNvPr id="62" name="Text Box 2085"/>
              <p:cNvSpPr txBox="1">
                <a:spLocks noChangeArrowheads="1"/>
              </p:cNvSpPr>
              <p:nvPr/>
            </p:nvSpPr>
            <p:spPr bwMode="auto">
              <a:xfrm>
                <a:off x="1038895" y="21113129"/>
                <a:ext cx="9140825" cy="9822866"/>
              </a:xfrm>
              <a:prstGeom prst="rect">
                <a:avLst/>
              </a:prstGeom>
              <a:noFill/>
              <a:ln w="9525">
                <a:noFill/>
                <a:miter lim="800000"/>
                <a:headEnd/>
                <a:tailEnd/>
              </a:ln>
            </p:spPr>
            <p:txBody>
              <a:bodyPr lIns="360000" tIns="360000" rIns="360000" bIns="360000"/>
              <a:lstStyle/>
              <a:p>
                <a:endParaRPr lang="en-US" sz="2400" dirty="0"/>
              </a:p>
            </p:txBody>
          </p:sp>
        </p:grpSp>
        <p:sp>
          <p:nvSpPr>
            <p:cNvPr id="49" name="Text Box 2088"/>
            <p:cNvSpPr txBox="1">
              <a:spLocks noChangeArrowheads="1"/>
            </p:cNvSpPr>
            <p:nvPr/>
          </p:nvSpPr>
          <p:spPr bwMode="auto">
            <a:xfrm>
              <a:off x="20531835" y="26131066"/>
              <a:ext cx="9140400" cy="5184199"/>
            </a:xfrm>
            <a:prstGeom prst="rect">
              <a:avLst/>
            </a:prstGeom>
            <a:noFill/>
            <a:ln w="9525">
              <a:noFill/>
              <a:miter lim="800000"/>
              <a:headEnd/>
              <a:tailEnd/>
            </a:ln>
          </p:spPr>
          <p:txBody>
            <a:bodyPr lIns="36000" tIns="360000" rIns="36000" bIns="360000"/>
            <a:lstStyle/>
            <a:p>
              <a:r>
                <a:rPr lang="en-US" sz="2800" dirty="0" smtClean="0">
                  <a:latin typeface="Adobe Garamond Pro" pitchFamily="18" charset="0"/>
                </a:rPr>
                <a:t>The current research provides the first prevalence data of </a:t>
              </a:r>
              <a:r>
                <a:rPr lang="en-US" sz="2800" b="1" i="1" dirty="0" smtClean="0">
                  <a:latin typeface="Adobe Garamond Pro" pitchFamily="18" charset="0"/>
                </a:rPr>
                <a:t>sipping</a:t>
              </a:r>
              <a:r>
                <a:rPr lang="en-US" sz="2800" dirty="0" smtClean="0">
                  <a:latin typeface="Adobe Garamond Pro" pitchFamily="18" charset="0"/>
                </a:rPr>
                <a:t> in an early adolescent Australian cohort.  The results highlight the need for future adolescent alcohol research to clearly articulate how alcohol use is measured and reported, as the current results show, </a:t>
              </a:r>
              <a:r>
                <a:rPr lang="en-US" sz="2800" b="1" i="1" dirty="0" smtClean="0">
                  <a:latin typeface="Adobe Garamond Pro" pitchFamily="18" charset="0"/>
                </a:rPr>
                <a:t>sipping is a common adolescent </a:t>
              </a:r>
              <a:r>
                <a:rPr lang="en-US" sz="2800" b="1" i="1" dirty="0" err="1" smtClean="0">
                  <a:latin typeface="Adobe Garamond Pro" pitchFamily="18" charset="0"/>
                </a:rPr>
                <a:t>behaviour</a:t>
              </a:r>
              <a:r>
                <a:rPr lang="en-US" sz="2800" dirty="0" smtClean="0">
                  <a:latin typeface="Adobe Garamond Pro" pitchFamily="18" charset="0"/>
                </a:rPr>
                <a:t>.  The failure to account for sipping may inflate adolescent alcohol use rates.</a:t>
              </a:r>
            </a:p>
            <a:p>
              <a:endParaRPr lang="en-US" sz="2800" dirty="0" smtClean="0">
                <a:latin typeface="Adobe Garamond Pro" pitchFamily="18" charset="0"/>
              </a:endParaRPr>
            </a:p>
            <a:p>
              <a:r>
                <a:rPr lang="en-US" sz="2800" dirty="0" smtClean="0">
                  <a:latin typeface="Adobe Garamond Pro" pitchFamily="18" charset="0"/>
                </a:rPr>
                <a:t>The current results also show important differences in sippers and drinkers.  Such differences may have important implications for understanding the trajectory of adolescent alcohol use, and future directions for public health policies and interventions.</a:t>
              </a:r>
              <a:endParaRPr lang="en-US" sz="2800" b="1" dirty="0">
                <a:latin typeface="Adobe Garamond Pro" pitchFamily="18" charset="0"/>
              </a:endParaRPr>
            </a:p>
          </p:txBody>
        </p:sp>
      </p:grpSp>
      <p:sp>
        <p:nvSpPr>
          <p:cNvPr id="33" name="Text Box 2085"/>
          <p:cNvSpPr txBox="1">
            <a:spLocks noChangeArrowheads="1"/>
          </p:cNvSpPr>
          <p:nvPr/>
        </p:nvSpPr>
        <p:spPr bwMode="auto">
          <a:xfrm>
            <a:off x="10577822" y="7848880"/>
            <a:ext cx="9140400" cy="7664390"/>
          </a:xfrm>
          <a:prstGeom prst="rect">
            <a:avLst/>
          </a:prstGeom>
          <a:noFill/>
          <a:ln w="9525">
            <a:noFill/>
            <a:miter lim="800000"/>
            <a:headEnd/>
            <a:tailEnd/>
          </a:ln>
        </p:spPr>
        <p:txBody>
          <a:bodyPr lIns="36000" tIns="36000" rIns="36000" bIns="36000"/>
          <a:lstStyle/>
          <a:p>
            <a:pPr>
              <a:spcAft>
                <a:spcPts val="1800"/>
              </a:spcAft>
            </a:pPr>
            <a:r>
              <a:rPr lang="en-US" sz="2800" dirty="0" smtClean="0">
                <a:latin typeface="Adobe Garamond Pro" pitchFamily="18" charset="0"/>
              </a:rPr>
              <a:t>A total of 1,842 seventh-grade students (M=12.4 years, SD=0.5; 55.3% male), and a parent, were recruited for a 4-year longitudinal parental alcohol supply study.  Current data are from baseline self-complete questionnaires.  Families were recruited across three Australian states via independent, government, and catholic schools. Complete data were obtained for 1,823 parent-child dyads, the sample for current multivariate analyses.</a:t>
            </a:r>
          </a:p>
          <a:p>
            <a:r>
              <a:rPr lang="en-AU" sz="2600" b="1" dirty="0" smtClean="0">
                <a:latin typeface="Adobe Garamond Pro" pitchFamily="18" charset="0"/>
              </a:rPr>
              <a:t>Measures</a:t>
            </a:r>
            <a:endParaRPr lang="en-AU" sz="2600" dirty="0" smtClean="0">
              <a:latin typeface="Adobe Garamond Pro" pitchFamily="18" charset="0"/>
            </a:endParaRPr>
          </a:p>
          <a:p>
            <a:r>
              <a:rPr lang="en-AU" sz="2400" b="1" i="1" u="sng" dirty="0" smtClean="0">
                <a:latin typeface="Adobe Garamond Pro" pitchFamily="18" charset="0"/>
              </a:rPr>
              <a:t>Parent &amp; Adolescent Measures</a:t>
            </a:r>
            <a:endParaRPr lang="en-AU" sz="2400" dirty="0" smtClean="0">
              <a:latin typeface="Adobe Garamond Pro" pitchFamily="18" charset="0"/>
            </a:endParaRPr>
          </a:p>
          <a:p>
            <a:pPr>
              <a:spcAft>
                <a:spcPts val="1200"/>
              </a:spcAft>
            </a:pPr>
            <a:r>
              <a:rPr lang="en-AU" sz="2400" b="1" i="1" dirty="0" smtClean="0">
                <a:latin typeface="Adobe Garamond Pro" pitchFamily="18" charset="0"/>
              </a:rPr>
              <a:t>Alcohol use: </a:t>
            </a:r>
            <a:r>
              <a:rPr lang="en-AU" sz="2400" dirty="0" smtClean="0">
                <a:latin typeface="Adobe Garamond Pro" pitchFamily="18" charset="0"/>
              </a:rPr>
              <a:t>Four items were adapted from the Australian 2007 National Drug Strategy Household Survey.</a:t>
            </a:r>
            <a:r>
              <a:rPr lang="en-AU" sz="2400" baseline="30000" dirty="0" smtClean="0">
                <a:latin typeface="Adobe Garamond Pro" pitchFamily="18" charset="0"/>
              </a:rPr>
              <a:t>[</a:t>
            </a:r>
            <a:r>
              <a:rPr lang="en-AU" sz="2400" baseline="30000" dirty="0">
                <a:latin typeface="Adobe Garamond Pro" pitchFamily="18" charset="0"/>
              </a:rPr>
              <a:t>5</a:t>
            </a:r>
            <a:r>
              <a:rPr lang="en-AU" sz="2400" baseline="30000" dirty="0" smtClean="0">
                <a:latin typeface="Adobe Garamond Pro" pitchFamily="18" charset="0"/>
              </a:rPr>
              <a:t>]</a:t>
            </a:r>
            <a:r>
              <a:rPr lang="en-AU" sz="2400" dirty="0" smtClean="0">
                <a:latin typeface="Adobe Garamond Pro" pitchFamily="18" charset="0"/>
              </a:rPr>
              <a:t> / </a:t>
            </a:r>
            <a:r>
              <a:rPr lang="en-AU" sz="2400" b="1" i="1" u="sng" dirty="0" smtClean="0">
                <a:latin typeface="Adobe Garamond Pro" pitchFamily="18" charset="0"/>
              </a:rPr>
              <a:t>Adolescent Measures</a:t>
            </a:r>
            <a:r>
              <a:rPr lang="en-AU" sz="2400" b="1" i="1" dirty="0" smtClean="0">
                <a:latin typeface="Adobe Garamond Pro" pitchFamily="18" charset="0"/>
              </a:rPr>
              <a:t>:  </a:t>
            </a:r>
            <a:r>
              <a:rPr lang="en-AU" sz="2400" i="1" dirty="0" smtClean="0">
                <a:latin typeface="Adobe Garamond Pro" pitchFamily="18" charset="0"/>
              </a:rPr>
              <a:t>Peers: </a:t>
            </a:r>
            <a:r>
              <a:rPr lang="en-AU" sz="2400" dirty="0" smtClean="0">
                <a:latin typeface="Adobe Garamond Pro" pitchFamily="18" charset="0"/>
              </a:rPr>
              <a:t>Substance-using peers, and peer alcohol disapproval.  </a:t>
            </a:r>
            <a:r>
              <a:rPr lang="en-AU" sz="2400" i="1" dirty="0" smtClean="0">
                <a:latin typeface="Adobe Garamond Pro" pitchFamily="18" charset="0"/>
              </a:rPr>
              <a:t>Behaviour:</a:t>
            </a:r>
            <a:r>
              <a:rPr lang="en-AU" sz="2400" dirty="0" smtClean="0">
                <a:latin typeface="Adobe Garamond Pro" pitchFamily="18" charset="0"/>
              </a:rPr>
              <a:t> Rule-breaking and anxious depressed.  </a:t>
            </a:r>
            <a:r>
              <a:rPr lang="en-AU" sz="2400" i="1" dirty="0" smtClean="0">
                <a:latin typeface="Adobe Garamond Pro" pitchFamily="18" charset="0"/>
              </a:rPr>
              <a:t>Parenting:</a:t>
            </a:r>
            <a:r>
              <a:rPr lang="en-AU" sz="2400" dirty="0" smtClean="0">
                <a:latin typeface="Adobe Garamond Pro" pitchFamily="18" charset="0"/>
              </a:rPr>
              <a:t> Alcohol-specific rules, parental monitoring.  /  </a:t>
            </a:r>
            <a:r>
              <a:rPr lang="en-AU" sz="2400" b="1" i="1" u="sng" dirty="0" smtClean="0">
                <a:latin typeface="Adobe Garamond Pro" pitchFamily="18" charset="0"/>
              </a:rPr>
              <a:t>Parent Measures</a:t>
            </a:r>
            <a:r>
              <a:rPr lang="en-AU" sz="2400" b="1" i="1" dirty="0" smtClean="0">
                <a:latin typeface="Adobe Garamond Pro" pitchFamily="18" charset="0"/>
              </a:rPr>
              <a:t>:  </a:t>
            </a:r>
            <a:r>
              <a:rPr lang="en-AU" sz="2400" i="1" dirty="0" smtClean="0">
                <a:latin typeface="Adobe Garamond Pro" pitchFamily="18" charset="0"/>
              </a:rPr>
              <a:t>Family relationships:</a:t>
            </a:r>
            <a:r>
              <a:rPr lang="en-AU" sz="2400" dirty="0" smtClean="0">
                <a:latin typeface="Adobe Garamond Pro" pitchFamily="18" charset="0"/>
              </a:rPr>
              <a:t> Conflict, and positive relations.  </a:t>
            </a:r>
            <a:r>
              <a:rPr lang="en-AU" sz="2400" i="1" dirty="0" smtClean="0">
                <a:latin typeface="Adobe Garamond Pro" pitchFamily="18" charset="0"/>
              </a:rPr>
              <a:t>Parenting:</a:t>
            </a:r>
            <a:r>
              <a:rPr lang="en-AU" sz="2400" dirty="0" smtClean="0">
                <a:latin typeface="Adobe Garamond Pro" pitchFamily="18" charset="0"/>
              </a:rPr>
              <a:t> Parenting consistency  </a:t>
            </a:r>
            <a:endParaRPr lang="en-AU" sz="2400" b="1" i="1" dirty="0" smtClean="0">
              <a:latin typeface="Adobe Garamond Pro" pitchFamily="18" charset="0"/>
            </a:endParaRPr>
          </a:p>
          <a:p>
            <a:pPr>
              <a:spcBef>
                <a:spcPts val="600"/>
              </a:spcBef>
            </a:pPr>
            <a:r>
              <a:rPr lang="en-AU" sz="2600" b="1" dirty="0" smtClean="0">
                <a:latin typeface="Adobe Garamond Pro" pitchFamily="18" charset="0"/>
              </a:rPr>
              <a:t>Statistical Analyses</a:t>
            </a:r>
            <a:endParaRPr lang="en-AU" sz="2600" dirty="0" smtClean="0">
              <a:latin typeface="Adobe Garamond Pro" pitchFamily="18" charset="0"/>
            </a:endParaRPr>
          </a:p>
          <a:p>
            <a:r>
              <a:rPr lang="en-AU" sz="2400" dirty="0" smtClean="0">
                <a:latin typeface="Adobe Garamond Pro" pitchFamily="18" charset="0"/>
              </a:rPr>
              <a:t>Descriptive, logistic regression, and multinomial logistic regression analyses were conducted in </a:t>
            </a:r>
            <a:r>
              <a:rPr lang="en-AU" sz="2400" dirty="0" err="1" smtClean="0">
                <a:latin typeface="Adobe Garamond Pro" pitchFamily="18" charset="0"/>
              </a:rPr>
              <a:t>Stata</a:t>
            </a:r>
            <a:r>
              <a:rPr lang="en-AU" sz="2400" dirty="0" smtClean="0">
                <a:latin typeface="Adobe Garamond Pro" pitchFamily="18" charset="0"/>
              </a:rPr>
              <a:t> SE Version 12.</a:t>
            </a:r>
          </a:p>
          <a:p>
            <a:pPr>
              <a:spcBef>
                <a:spcPct val="40000"/>
              </a:spcBef>
            </a:pPr>
            <a:r>
              <a:rPr lang="en-US" sz="2400" dirty="0" smtClean="0">
                <a:latin typeface="Adobe Garamond Pro" pitchFamily="18" charset="0"/>
              </a:rPr>
              <a:t>  </a:t>
            </a:r>
            <a:endParaRPr lang="en-US" sz="2400" dirty="0">
              <a:latin typeface="Adobe Garamond Pro" pitchFamily="18" charset="0"/>
            </a:endParaRPr>
          </a:p>
        </p:txBody>
      </p:sp>
      <p:sp>
        <p:nvSpPr>
          <p:cNvPr id="27" name="Text Box 2085"/>
          <p:cNvSpPr txBox="1">
            <a:spLocks noChangeArrowheads="1"/>
          </p:cNvSpPr>
          <p:nvPr/>
        </p:nvSpPr>
        <p:spPr bwMode="auto">
          <a:xfrm>
            <a:off x="20390760" y="8271264"/>
            <a:ext cx="9140400" cy="3006336"/>
          </a:xfrm>
          <a:prstGeom prst="rect">
            <a:avLst/>
          </a:prstGeom>
          <a:noFill/>
          <a:ln w="9525">
            <a:noFill/>
            <a:miter lim="800000"/>
            <a:headEnd/>
            <a:tailEnd/>
          </a:ln>
        </p:spPr>
        <p:txBody>
          <a:bodyPr lIns="360000" tIns="360000" rIns="360000" bIns="360000"/>
          <a:lstStyle/>
          <a:p>
            <a:pPr>
              <a:spcAft>
                <a:spcPts val="1800"/>
              </a:spcAft>
            </a:pPr>
            <a:r>
              <a:rPr lang="en-AU" sz="2800" dirty="0" smtClean="0">
                <a:latin typeface="Adobe Garamond Pro" pitchFamily="18" charset="0"/>
              </a:rPr>
              <a:t>Table </a:t>
            </a:r>
            <a:r>
              <a:rPr lang="en-AU" sz="2800" dirty="0">
                <a:latin typeface="Adobe Garamond Pro" pitchFamily="18" charset="0"/>
              </a:rPr>
              <a:t>1 outlines key differences. Compared to </a:t>
            </a:r>
            <a:r>
              <a:rPr lang="en-AU" sz="2800" b="1" i="1" dirty="0" smtClean="0">
                <a:latin typeface="Adobe Garamond Pro" pitchFamily="18" charset="0"/>
              </a:rPr>
              <a:t>sippers</a:t>
            </a:r>
            <a:r>
              <a:rPr lang="en-AU" sz="2800" dirty="0">
                <a:latin typeface="Adobe Garamond Pro" pitchFamily="18" charset="0"/>
              </a:rPr>
              <a:t>, </a:t>
            </a:r>
            <a:r>
              <a:rPr lang="en-AU" sz="2800" dirty="0" smtClean="0">
                <a:latin typeface="Adobe Garamond Pro" pitchFamily="18" charset="0"/>
              </a:rPr>
              <a:t>drinkers and their parents </a:t>
            </a:r>
            <a:r>
              <a:rPr lang="en-AU" sz="2800" dirty="0">
                <a:latin typeface="Adobe Garamond Pro" pitchFamily="18" charset="0"/>
              </a:rPr>
              <a:t>are more likely </a:t>
            </a:r>
            <a:r>
              <a:rPr lang="en-AU" sz="2800" dirty="0" smtClean="0">
                <a:latin typeface="Adobe Garamond Pro" pitchFamily="18" charset="0"/>
              </a:rPr>
              <a:t>to report lower levels of parent alcohol-specific rules and parenting consistency; more peer alcohol use, and lower levels of peer alcohol disapproval; and lower levels of rule-breaking behaviour.</a:t>
            </a:r>
            <a:r>
              <a:rPr lang="en-US" sz="2800" dirty="0" smtClean="0">
                <a:latin typeface="Adobe Garamond Pro" pitchFamily="18" charset="0"/>
              </a:rPr>
              <a:t>  </a:t>
            </a:r>
            <a:endParaRPr lang="en-US" sz="2800" dirty="0">
              <a:latin typeface="Adobe Garamond Pro" pitchFamily="18"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1464620509"/>
              </p:ext>
            </p:extLst>
          </p:nvPr>
        </p:nvGraphicFramePr>
        <p:xfrm>
          <a:off x="20325220" y="11331186"/>
          <a:ext cx="9236560" cy="12098872"/>
        </p:xfrm>
        <a:graphic>
          <a:graphicData uri="http://schemas.openxmlformats.org/drawingml/2006/table">
            <a:tbl>
              <a:tblPr firstRow="1" firstCol="1" bandRow="1">
                <a:tableStyleId>{2D5ABB26-0587-4C30-8999-92F81FD0307C}</a:tableStyleId>
              </a:tblPr>
              <a:tblGrid>
                <a:gridCol w="2088000"/>
                <a:gridCol w="1008000"/>
                <a:gridCol w="1044000"/>
                <a:gridCol w="208280"/>
                <a:gridCol w="540000"/>
                <a:gridCol w="972000"/>
                <a:gridCol w="828000"/>
                <a:gridCol w="208280"/>
                <a:gridCol w="540000"/>
                <a:gridCol w="972000"/>
                <a:gridCol w="828000"/>
              </a:tblGrid>
              <a:tr h="830020">
                <a:tc gridSpan="11">
                  <a:txBody>
                    <a:bodyPr/>
                    <a:lstStyle/>
                    <a:p>
                      <a:r>
                        <a:rPr lang="en-US" sz="2800" b="1" i="1" u="none" dirty="0" smtClean="0">
                          <a:solidFill>
                            <a:srgbClr val="660033"/>
                          </a:solidFill>
                          <a:latin typeface="Adobe Garamond Pro" pitchFamily="18" charset="0"/>
                        </a:rPr>
                        <a:t>Table</a:t>
                      </a:r>
                      <a:r>
                        <a:rPr lang="en-US" sz="2800" b="1" i="1" u="none" baseline="0" dirty="0" smtClean="0">
                          <a:solidFill>
                            <a:srgbClr val="660033"/>
                          </a:solidFill>
                          <a:latin typeface="Adobe Garamond Pro" pitchFamily="18" charset="0"/>
                        </a:rPr>
                        <a:t> 1.</a:t>
                      </a:r>
                      <a:r>
                        <a:rPr lang="en-US" sz="2800" b="1" baseline="0" dirty="0" smtClean="0">
                          <a:solidFill>
                            <a:srgbClr val="660033"/>
                          </a:solidFill>
                          <a:latin typeface="Adobe Garamond Pro" pitchFamily="18" charset="0"/>
                        </a:rPr>
                        <a:t> Selected bivariate and multinomial analyses of past-6-month adolescent alcohol drinkers (n=111) versus sippers (n=268), N=1,823.</a:t>
                      </a:r>
                      <a:endParaRPr lang="en-US" sz="2800" b="1" dirty="0">
                        <a:solidFill>
                          <a:srgbClr val="660033"/>
                        </a:solidFill>
                        <a:latin typeface="Adobe Garamond Pro" pitchFamily="18" charset="0"/>
                      </a:endParaRPr>
                    </a:p>
                  </a:txBody>
                  <a:tcPr>
                    <a:lnL>
                      <a:noFill/>
                    </a:lnL>
                    <a:lnR>
                      <a:noFill/>
                    </a:lnR>
                    <a:lnT>
                      <a:noFill/>
                    </a:lnT>
                    <a:lnB w="28575" cap="flat" cmpd="sng" algn="ctr">
                      <a:solidFill>
                        <a:srgbClr val="660033"/>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864000">
                <a:tc>
                  <a:txBody>
                    <a:bodyPr/>
                    <a:lstStyle/>
                    <a:p>
                      <a:endParaRPr lang="en-US" sz="2400" b="1" dirty="0">
                        <a:solidFill>
                          <a:schemeClr val="bg1"/>
                        </a:solidFill>
                        <a:effectLst/>
                        <a:latin typeface="Adobe Garamond Pro" pitchFamily="18" charset="0"/>
                      </a:endParaRPr>
                    </a:p>
                  </a:txBody>
                  <a:tcPr>
                    <a:lnL>
                      <a:noFill/>
                    </a:lnL>
                    <a:lnR>
                      <a:noFill/>
                    </a:lnR>
                    <a:lnT w="28575"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sz="900" b="1" dirty="0">
                        <a:solidFill>
                          <a:schemeClr val="bg1"/>
                        </a:solidFill>
                        <a:effectLst/>
                        <a:latin typeface="Adobe Garamond Pro" pitchFamily="18" charset="0"/>
                      </a:endParaRPr>
                    </a:p>
                  </a:txBody>
                  <a:tcPr>
                    <a:lnL>
                      <a:noFill/>
                    </a:lnL>
                    <a:lnR>
                      <a:noFill/>
                    </a:lnR>
                    <a:lnT w="28575"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sz="900" b="1" dirty="0">
                        <a:solidFill>
                          <a:schemeClr val="bg1"/>
                        </a:solidFill>
                        <a:effectLst/>
                        <a:latin typeface="Adobe Garamond Pro" pitchFamily="18" charset="0"/>
                      </a:endParaRPr>
                    </a:p>
                  </a:txBody>
                  <a:tcPr>
                    <a:lnL>
                      <a:noFill/>
                    </a:lnL>
                    <a:lnR>
                      <a:noFill/>
                    </a:lnR>
                    <a:lnT w="28575"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b="1" dirty="0">
                        <a:solidFill>
                          <a:schemeClr val="bg1"/>
                        </a:solidFill>
                        <a:effectLst/>
                        <a:latin typeface="Adobe Garamond Pro" pitchFamily="18" charset="0"/>
                      </a:endParaRPr>
                    </a:p>
                  </a:txBody>
                  <a:tcPr>
                    <a:lnL>
                      <a:noFill/>
                    </a:lnL>
                    <a:lnR>
                      <a:noFill/>
                    </a:lnR>
                    <a:lnT w="28575"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sz="2400" b="1" spc="-60" dirty="0" smtClean="0">
                          <a:effectLst/>
                          <a:latin typeface="Adobe Garamond Pro" pitchFamily="18" charset="0"/>
                        </a:rPr>
                        <a:t>BIVARIATE</a:t>
                      </a:r>
                      <a:r>
                        <a:rPr lang="en-US" sz="2400" b="1" spc="-60" baseline="0" dirty="0" smtClean="0">
                          <a:effectLst/>
                          <a:latin typeface="Adobe Garamond Pro" pitchFamily="18" charset="0"/>
                        </a:rPr>
                        <a:t> </a:t>
                      </a:r>
                    </a:p>
                  </a:txBody>
                  <a:tcPr marL="0" marR="0" marT="46800" marB="46800" anchor="b">
                    <a:lnL>
                      <a:noFill/>
                    </a:lnL>
                    <a:lnR>
                      <a:noFill/>
                    </a:lnR>
                    <a:lnT w="28575"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AU"/>
                    </a:p>
                  </a:txBody>
                  <a:tcPr/>
                </a:tc>
                <a:tc hMerge="1">
                  <a:txBody>
                    <a:bodyPr/>
                    <a:lstStyle/>
                    <a:p>
                      <a:endParaRPr lang="en-AU"/>
                    </a:p>
                  </a:txBody>
                  <a:tcPr/>
                </a:tc>
                <a:tc>
                  <a:txBody>
                    <a:bodyPr/>
                    <a:lstStyle/>
                    <a:p>
                      <a:pPr algn="ctr"/>
                      <a:endParaRPr lang="en-US" sz="2400" b="1" dirty="0">
                        <a:solidFill>
                          <a:schemeClr val="bg1"/>
                        </a:solidFill>
                        <a:effectLst/>
                        <a:latin typeface="Adobe Garamond Pro" pitchFamily="18" charset="0"/>
                      </a:endParaRPr>
                    </a:p>
                  </a:txBody>
                  <a:tcPr marL="0" marR="0" marT="46800" marB="46800">
                    <a:lnL>
                      <a:noFill/>
                    </a:lnL>
                    <a:lnR>
                      <a:noFill/>
                    </a:lnR>
                    <a:lnT w="28575"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en-US" sz="2400" b="1" spc="-60" dirty="0" smtClean="0">
                          <a:effectLst/>
                          <a:latin typeface="Adobe Garamond Pro" pitchFamily="18" charset="0"/>
                        </a:rPr>
                        <a:t>MULTIVARIATE</a:t>
                      </a:r>
                    </a:p>
                    <a:p>
                      <a:pPr algn="ctr"/>
                      <a:r>
                        <a:rPr lang="el-GR" sz="2800" b="1" spc="-120" dirty="0" smtClean="0">
                          <a:effectLst/>
                          <a:latin typeface="Times New Roman" pitchFamily="18" charset="0"/>
                          <a:cs typeface="Times New Roman" pitchFamily="18" charset="0"/>
                        </a:rPr>
                        <a:t>χ</a:t>
                      </a:r>
                      <a:r>
                        <a:rPr lang="en-AU" sz="2200" b="1" spc="-120" baseline="30000" dirty="0" smtClean="0">
                          <a:effectLst/>
                          <a:latin typeface="Adobe Garamond Pro" pitchFamily="18" charset="0"/>
                          <a:cs typeface="Times New Roman" pitchFamily="18" charset="0"/>
                        </a:rPr>
                        <a:t>2</a:t>
                      </a:r>
                      <a:r>
                        <a:rPr lang="en-AU" sz="2200" b="1" spc="-120" baseline="-25000" dirty="0" smtClean="0">
                          <a:effectLst/>
                          <a:latin typeface="Adobe Garamond Pro" pitchFamily="18" charset="0"/>
                          <a:cs typeface="Times New Roman" pitchFamily="18" charset="0"/>
                        </a:rPr>
                        <a:t>34 </a:t>
                      </a:r>
                      <a:r>
                        <a:rPr lang="en-US" sz="2200" b="1" spc="-120" dirty="0" smtClean="0">
                          <a:effectLst/>
                          <a:latin typeface="Adobe Garamond Pro" pitchFamily="18" charset="0"/>
                        </a:rPr>
                        <a:t>=</a:t>
                      </a:r>
                      <a:r>
                        <a:rPr lang="en-US" sz="2400" b="1" spc="-120" dirty="0" smtClean="0">
                          <a:effectLst/>
                          <a:latin typeface="Adobe Garamond Pro" pitchFamily="18" charset="0"/>
                        </a:rPr>
                        <a:t> </a:t>
                      </a:r>
                      <a:r>
                        <a:rPr lang="en-US" sz="2200" b="1" spc="-120" dirty="0" smtClean="0">
                          <a:effectLst/>
                          <a:latin typeface="Adobe Garamond Pro" pitchFamily="18" charset="0"/>
                        </a:rPr>
                        <a:t>404.06 (&lt;0.001)</a:t>
                      </a:r>
                      <a:endParaRPr lang="en-US" sz="2200" b="1" spc="-120" dirty="0">
                        <a:solidFill>
                          <a:schemeClr val="bg1"/>
                        </a:solidFill>
                        <a:effectLst/>
                        <a:latin typeface="Adobe Garamond Pro" pitchFamily="18" charset="0"/>
                      </a:endParaRPr>
                    </a:p>
                  </a:txBody>
                  <a:tcPr marL="0" marR="0" marT="46800" marB="46800">
                    <a:lnL>
                      <a:noFill/>
                    </a:lnL>
                    <a:lnR>
                      <a:noFill/>
                    </a:lnR>
                    <a:lnT w="28575"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AU"/>
                    </a:p>
                  </a:txBody>
                  <a:tcPr/>
                </a:tc>
                <a:tc hMerge="1">
                  <a:txBody>
                    <a:bodyPr/>
                    <a:lstStyle/>
                    <a:p>
                      <a:endParaRPr lang="en-AU"/>
                    </a:p>
                  </a:txBody>
                  <a:tcPr/>
                </a:tc>
              </a:tr>
              <a:tr h="432000">
                <a:tc>
                  <a:txBody>
                    <a:bodyPr/>
                    <a:lstStyle/>
                    <a:p>
                      <a:endParaRPr lang="en-US" sz="2400" b="1" dirty="0">
                        <a:solidFill>
                          <a:schemeClr val="bg1"/>
                        </a:solidFill>
                        <a:effectLst/>
                        <a:latin typeface="Adobe Garamond Pro" pitchFamily="18" charset="0"/>
                      </a:endParaRPr>
                    </a:p>
                  </a:txBody>
                  <a:tcPr>
                    <a:lnL>
                      <a:noFill/>
                    </a:lnL>
                    <a:lnR>
                      <a:noFill/>
                    </a:lnR>
                    <a:lnT w="6350" cap="flat" cmpd="sng" algn="ctr">
                      <a:solidFill>
                        <a:srgbClr val="66003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sz="900" b="1" dirty="0">
                        <a:solidFill>
                          <a:schemeClr val="bg1"/>
                        </a:solidFill>
                        <a:effectLst/>
                        <a:latin typeface="Adobe Garamond Pro" pitchFamily="18" charset="0"/>
                      </a:endParaRPr>
                    </a:p>
                  </a:txBody>
                  <a:tcPr>
                    <a:lnL>
                      <a:noFill/>
                    </a:lnL>
                    <a:lnR>
                      <a:noFill/>
                    </a:lnR>
                    <a:lnT w="6350" cap="flat" cmpd="sng" algn="ctr">
                      <a:solidFill>
                        <a:srgbClr val="66003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sz="900" b="1" dirty="0">
                        <a:solidFill>
                          <a:schemeClr val="bg1"/>
                        </a:solidFill>
                        <a:effectLst/>
                        <a:latin typeface="Adobe Garamond Pro" pitchFamily="18" charset="0"/>
                      </a:endParaRPr>
                    </a:p>
                  </a:txBody>
                  <a:tcPr>
                    <a:lnL>
                      <a:noFill/>
                    </a:lnL>
                    <a:lnR>
                      <a:noFill/>
                    </a:lnR>
                    <a:lnT w="6350" cap="flat" cmpd="sng" algn="ctr">
                      <a:solidFill>
                        <a:srgbClr val="66003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400" b="1" dirty="0">
                        <a:solidFill>
                          <a:schemeClr val="bg1"/>
                        </a:solidFill>
                        <a:effectLst/>
                        <a:latin typeface="Adobe Garamond Pro" pitchFamily="18" charset="0"/>
                      </a:endParaRPr>
                    </a:p>
                  </a:txBody>
                  <a:tcPr>
                    <a:lnL>
                      <a:noFill/>
                    </a:lnL>
                    <a:lnR>
                      <a:noFill/>
                    </a:lnR>
                    <a:lnT w="6350" cap="flat" cmpd="sng" algn="ctr">
                      <a:solidFill>
                        <a:srgbClr val="66003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indent="0" algn="ctr" defTabSz="2088170" rtl="0" eaLnBrk="1" fontAlgn="auto" latinLnBrk="0" hangingPunct="1">
                        <a:lnSpc>
                          <a:spcPct val="100000"/>
                        </a:lnSpc>
                        <a:spcBef>
                          <a:spcPts val="0"/>
                        </a:spcBef>
                        <a:spcAft>
                          <a:spcPts val="0"/>
                        </a:spcAft>
                        <a:buClrTx/>
                        <a:buSzTx/>
                        <a:buFontTx/>
                        <a:buNone/>
                        <a:tabLst/>
                        <a:defRPr/>
                      </a:pPr>
                      <a:r>
                        <a:rPr lang="en-US" sz="2400" b="1" i="1" baseline="0" dirty="0" smtClean="0">
                          <a:effectLst/>
                          <a:latin typeface="Adobe Garamond Pro" pitchFamily="18" charset="0"/>
                        </a:rPr>
                        <a:t>Drinkers</a:t>
                      </a:r>
                      <a:r>
                        <a:rPr lang="en-US" sz="2400" b="1" baseline="0" dirty="0" smtClean="0">
                          <a:effectLst/>
                          <a:latin typeface="Adobe Garamond Pro" pitchFamily="18" charset="0"/>
                        </a:rPr>
                        <a:t> </a:t>
                      </a:r>
                      <a:r>
                        <a:rPr lang="en-US" sz="2600" b="1" u="sng" baseline="0" dirty="0" smtClean="0">
                          <a:effectLst/>
                          <a:latin typeface="Adobe Garamond Pro" pitchFamily="18" charset="0"/>
                        </a:rPr>
                        <a:t>v.</a:t>
                      </a:r>
                      <a:r>
                        <a:rPr lang="en-US" sz="2400" b="1" baseline="0" dirty="0" smtClean="0">
                          <a:effectLst/>
                          <a:latin typeface="Adobe Garamond Pro" pitchFamily="18" charset="0"/>
                        </a:rPr>
                        <a:t> </a:t>
                      </a:r>
                      <a:r>
                        <a:rPr lang="en-US" sz="2400" b="1" i="1" baseline="0" dirty="0" smtClean="0">
                          <a:effectLst/>
                          <a:latin typeface="Adobe Garamond Pro" pitchFamily="18" charset="0"/>
                        </a:rPr>
                        <a:t>Sippers</a:t>
                      </a:r>
                      <a:endParaRPr lang="en-US" sz="2400" b="1" dirty="0" smtClean="0">
                        <a:solidFill>
                          <a:schemeClr val="bg1"/>
                        </a:solidFill>
                        <a:effectLst/>
                        <a:latin typeface="Adobe Garamond Pro" pitchFamily="18" charset="0"/>
                      </a:endParaRPr>
                    </a:p>
                  </a:txBody>
                  <a:tcPr marL="0" marR="0" marT="46800" marB="46800">
                    <a:lnL>
                      <a:noFill/>
                    </a:lnL>
                    <a:lnR>
                      <a:noFill/>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AU"/>
                    </a:p>
                  </a:txBody>
                  <a:tcPr/>
                </a:tc>
                <a:tc hMerge="1">
                  <a:txBody>
                    <a:bodyPr/>
                    <a:lstStyle/>
                    <a:p>
                      <a:endParaRPr lang="en-AU"/>
                    </a:p>
                  </a:txBody>
                  <a:tcPr/>
                </a:tc>
                <a:tc>
                  <a:txBody>
                    <a:bodyPr/>
                    <a:lstStyle/>
                    <a:p>
                      <a:pPr algn="ctr"/>
                      <a:endParaRPr lang="en-US" sz="2400" b="1" dirty="0">
                        <a:solidFill>
                          <a:schemeClr val="bg1"/>
                        </a:solidFill>
                        <a:effectLst/>
                        <a:latin typeface="Adobe Garamond Pro" pitchFamily="18" charset="0"/>
                      </a:endParaRPr>
                    </a:p>
                  </a:txBody>
                  <a:tcPr marL="0" marR="0" marT="46800" marB="46800">
                    <a:lnL>
                      <a:noFill/>
                    </a:lnL>
                    <a:lnR>
                      <a:noFill/>
                    </a:lnR>
                    <a:lnT w="6350" cap="flat" cmpd="sng" algn="ctr">
                      <a:solidFill>
                        <a:srgbClr val="660033"/>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indent="0" algn="ctr" defTabSz="2088170" rtl="0" eaLnBrk="1" fontAlgn="auto" latinLnBrk="0" hangingPunct="1">
                        <a:lnSpc>
                          <a:spcPct val="100000"/>
                        </a:lnSpc>
                        <a:spcBef>
                          <a:spcPts val="0"/>
                        </a:spcBef>
                        <a:spcAft>
                          <a:spcPts val="0"/>
                        </a:spcAft>
                        <a:buClrTx/>
                        <a:buSzTx/>
                        <a:buFontTx/>
                        <a:buNone/>
                        <a:tabLst/>
                        <a:defRPr/>
                      </a:pPr>
                      <a:r>
                        <a:rPr lang="en-US" sz="2400" b="1" i="1" baseline="0" dirty="0" smtClean="0">
                          <a:effectLst/>
                          <a:latin typeface="Adobe Garamond Pro" pitchFamily="18" charset="0"/>
                        </a:rPr>
                        <a:t>Drinkers</a:t>
                      </a:r>
                      <a:r>
                        <a:rPr lang="en-US" sz="2400" b="1" baseline="0" dirty="0" smtClean="0">
                          <a:effectLst/>
                          <a:latin typeface="Adobe Garamond Pro" pitchFamily="18" charset="0"/>
                        </a:rPr>
                        <a:t> </a:t>
                      </a:r>
                      <a:r>
                        <a:rPr lang="en-US" sz="2600" b="1" u="sng" baseline="0" dirty="0" smtClean="0">
                          <a:effectLst/>
                          <a:latin typeface="Adobe Garamond Pro" pitchFamily="18" charset="0"/>
                        </a:rPr>
                        <a:t>v.</a:t>
                      </a:r>
                      <a:r>
                        <a:rPr lang="en-US" sz="2400" b="1" baseline="0" dirty="0" smtClean="0">
                          <a:effectLst/>
                          <a:latin typeface="Adobe Garamond Pro" pitchFamily="18" charset="0"/>
                        </a:rPr>
                        <a:t> </a:t>
                      </a:r>
                      <a:r>
                        <a:rPr lang="en-US" sz="2400" b="1" i="1" baseline="0" dirty="0" smtClean="0">
                          <a:effectLst/>
                          <a:latin typeface="Adobe Garamond Pro" pitchFamily="18" charset="0"/>
                        </a:rPr>
                        <a:t>Sippers</a:t>
                      </a:r>
                      <a:endParaRPr lang="en-US" sz="2400" b="1" dirty="0" smtClean="0">
                        <a:solidFill>
                          <a:schemeClr val="bg1"/>
                        </a:solidFill>
                        <a:effectLst/>
                        <a:latin typeface="Adobe Garamond Pro" pitchFamily="18" charset="0"/>
                      </a:endParaRPr>
                    </a:p>
                  </a:txBody>
                  <a:tcPr marL="0" marR="0" marT="46800" marB="46800">
                    <a:lnL>
                      <a:noFill/>
                    </a:lnL>
                    <a:lnR>
                      <a:noFill/>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AU"/>
                    </a:p>
                  </a:txBody>
                  <a:tcPr/>
                </a:tc>
                <a:tc hMerge="1">
                  <a:txBody>
                    <a:bodyPr/>
                    <a:lstStyle/>
                    <a:p>
                      <a:endParaRPr lang="en-AU"/>
                    </a:p>
                  </a:txBody>
                  <a:tcPr/>
                </a:tc>
              </a:tr>
              <a:tr h="1075672">
                <a:tc>
                  <a:txBody>
                    <a:bodyPr/>
                    <a:lstStyle/>
                    <a:p>
                      <a:endParaRPr lang="en-US" sz="2000" b="1" spc="-120" baseline="0" dirty="0">
                        <a:solidFill>
                          <a:schemeClr val="bg1"/>
                        </a:solidFill>
                        <a:latin typeface="Adobe Garamond Pro" pitchFamily="18" charset="0"/>
                      </a:endParaRPr>
                    </a:p>
                  </a:txBody>
                  <a:tcPr anchor="ctr">
                    <a:lnL>
                      <a:noFill/>
                    </a:lnL>
                    <a:lnR>
                      <a:noFill/>
                    </a:lnR>
                    <a:lnT w="6350" cap="flat" cmpd="sng" algn="ctr">
                      <a:noFill/>
                      <a:prstDash val="solid"/>
                      <a:round/>
                      <a:headEnd type="none" w="med" len="med"/>
                      <a:tailEnd type="none" w="med" len="med"/>
                    </a:lnT>
                    <a:lnB w="6350" cap="flat" cmpd="sng" algn="ctr">
                      <a:solidFill>
                        <a:srgbClr val="66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2088170" rtl="0" eaLnBrk="1" fontAlgn="auto" latinLnBrk="0" hangingPunct="1">
                        <a:lnSpc>
                          <a:spcPct val="100000"/>
                        </a:lnSpc>
                        <a:spcBef>
                          <a:spcPts val="0"/>
                        </a:spcBef>
                        <a:spcAft>
                          <a:spcPts val="0"/>
                        </a:spcAft>
                        <a:buClrTx/>
                        <a:buSzTx/>
                        <a:buFontTx/>
                        <a:buNone/>
                        <a:tabLst/>
                        <a:defRPr/>
                      </a:pPr>
                      <a:r>
                        <a:rPr lang="en-US" sz="2000" b="1" i="1" spc="-120" baseline="0" dirty="0" smtClean="0">
                          <a:latin typeface="Adobe Garamond Pro" pitchFamily="18" charset="0"/>
                        </a:rPr>
                        <a:t>%(n) </a:t>
                      </a:r>
                      <a:r>
                        <a:rPr lang="en-US" sz="2000" b="1" spc="-120" baseline="0" dirty="0" smtClean="0">
                          <a:latin typeface="Adobe Garamond Pro" pitchFamily="18" charset="0"/>
                        </a:rPr>
                        <a:t>/ M (SD) </a:t>
                      </a:r>
                      <a:r>
                        <a:rPr lang="en-US" sz="2000" b="1" i="1" spc="-120" baseline="0" dirty="0" smtClean="0">
                          <a:latin typeface="Adobe Garamond Pro" pitchFamily="18" charset="0"/>
                        </a:rPr>
                        <a:t>Sippers</a:t>
                      </a:r>
                      <a:r>
                        <a:rPr lang="en-US" sz="2000" b="1" spc="-120" baseline="0" dirty="0" smtClean="0">
                          <a:latin typeface="Adobe Garamond Pro" pitchFamily="18" charset="0"/>
                        </a:rPr>
                        <a:t> </a:t>
                      </a:r>
                      <a:endParaRPr lang="en-US" sz="2000" b="1" spc="-120" baseline="0" dirty="0" smtClean="0">
                        <a:solidFill>
                          <a:schemeClr val="bg1"/>
                        </a:solidFill>
                        <a:latin typeface="Adobe Garamond Pro" pitchFamily="18" charset="0"/>
                      </a:endParaRPr>
                    </a:p>
                  </a:txBody>
                  <a:tcPr anchor="ctr">
                    <a:lnL>
                      <a:noFill/>
                    </a:lnL>
                    <a:lnR>
                      <a:noFill/>
                    </a:lnR>
                    <a:lnT w="6350" cap="flat" cmpd="sng" algn="ctr">
                      <a:noFill/>
                      <a:prstDash val="solid"/>
                      <a:round/>
                      <a:headEnd type="none" w="med" len="med"/>
                      <a:tailEnd type="none" w="med" len="med"/>
                    </a:lnT>
                    <a:lnB w="6350" cap="flat" cmpd="sng" algn="ctr">
                      <a:solidFill>
                        <a:srgbClr val="66003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2088170" rtl="0" eaLnBrk="1" fontAlgn="auto" latinLnBrk="0" hangingPunct="1">
                        <a:lnSpc>
                          <a:spcPct val="100000"/>
                        </a:lnSpc>
                        <a:spcBef>
                          <a:spcPts val="0"/>
                        </a:spcBef>
                        <a:spcAft>
                          <a:spcPts val="0"/>
                        </a:spcAft>
                        <a:buClrTx/>
                        <a:buSzTx/>
                        <a:buFontTx/>
                        <a:buNone/>
                        <a:tabLst/>
                        <a:defRPr/>
                      </a:pPr>
                      <a:r>
                        <a:rPr lang="en-US" sz="2000" b="1" i="1" spc="-120" baseline="0" dirty="0" smtClean="0">
                          <a:latin typeface="Adobe Garamond Pro" pitchFamily="18" charset="0"/>
                        </a:rPr>
                        <a:t>% (n)</a:t>
                      </a:r>
                      <a:r>
                        <a:rPr lang="en-US" sz="2000" b="1" spc="-120" baseline="0" dirty="0" smtClean="0">
                          <a:latin typeface="Adobe Garamond Pro" pitchFamily="18" charset="0"/>
                        </a:rPr>
                        <a:t> / M (SD)  </a:t>
                      </a:r>
                      <a:r>
                        <a:rPr lang="en-US" sz="2000" b="1" i="1" spc="-120" baseline="0" dirty="0" smtClean="0">
                          <a:latin typeface="Adobe Garamond Pro" pitchFamily="18" charset="0"/>
                        </a:rPr>
                        <a:t>Drinkers</a:t>
                      </a:r>
                      <a:r>
                        <a:rPr lang="en-US" sz="2000" b="1" spc="-120" baseline="0" dirty="0" smtClean="0">
                          <a:latin typeface="Adobe Garamond Pro" pitchFamily="18" charset="0"/>
                        </a:rPr>
                        <a:t> </a:t>
                      </a:r>
                      <a:endParaRPr lang="en-US" sz="2000" b="1" spc="-120" baseline="0" dirty="0">
                        <a:solidFill>
                          <a:schemeClr val="bg1"/>
                        </a:solidFill>
                        <a:latin typeface="Adobe Garamond Pro" pitchFamily="18" charset="0"/>
                      </a:endParaRPr>
                    </a:p>
                  </a:txBody>
                  <a:tcPr anchor="ctr">
                    <a:lnL>
                      <a:noFill/>
                    </a:lnL>
                    <a:lnR>
                      <a:noFill/>
                    </a:lnR>
                    <a:lnT w="6350" cap="flat" cmpd="sng" algn="ctr">
                      <a:noFill/>
                      <a:prstDash val="solid"/>
                      <a:round/>
                      <a:headEnd type="none" w="med" len="med"/>
                      <a:tailEnd type="none" w="med" len="med"/>
                    </a:lnT>
                    <a:lnB w="6350" cap="flat" cmpd="sng" algn="ctr">
                      <a:solidFill>
                        <a:srgbClr val="66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200" b="1" spc="-120" baseline="0" dirty="0">
                        <a:solidFill>
                          <a:schemeClr val="bg1"/>
                        </a:solidFill>
                        <a:latin typeface="Adobe Garamond Pro" pitchFamily="18" charset="0"/>
                      </a:endParaRPr>
                    </a:p>
                  </a:txBody>
                  <a:tcPr anchor="ctr">
                    <a:lnL>
                      <a:noFill/>
                    </a:lnL>
                    <a:lnR>
                      <a:noFill/>
                    </a:lnR>
                    <a:lnT w="6350" cap="flat" cmpd="sng" algn="ctr">
                      <a:noFill/>
                      <a:prstDash val="solid"/>
                      <a:round/>
                      <a:headEnd type="none" w="med" len="med"/>
                      <a:tailEnd type="none" w="med" len="med"/>
                    </a:lnT>
                    <a:lnB w="6350" cap="flat" cmpd="sng" algn="ctr">
                      <a:solidFill>
                        <a:srgbClr val="66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spc="-120" baseline="0" dirty="0" smtClean="0">
                          <a:latin typeface="Adobe Garamond Pro" pitchFamily="18" charset="0"/>
                        </a:rPr>
                        <a:t>OR</a:t>
                      </a:r>
                      <a:endParaRPr lang="en-US" sz="2200" b="1" spc="-120" baseline="0" dirty="0">
                        <a:solidFill>
                          <a:schemeClr val="bg1"/>
                        </a:solidFill>
                        <a:latin typeface="Adobe Garamond Pro" pitchFamily="18" charset="0"/>
                      </a:endParaRPr>
                    </a:p>
                  </a:txBody>
                  <a:tcPr marL="18000" marR="18000" marT="46800" marB="46800" anchor="ctr">
                    <a:lnL>
                      <a:noFill/>
                    </a:lnL>
                    <a:lnR>
                      <a:noFill/>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spc="-120" baseline="0" dirty="0" smtClean="0">
                          <a:latin typeface="Adobe Garamond Pro" pitchFamily="18" charset="0"/>
                        </a:rPr>
                        <a:t>95% CI</a:t>
                      </a:r>
                      <a:endParaRPr lang="en-US" sz="2200" b="1" spc="-120" baseline="0" dirty="0">
                        <a:solidFill>
                          <a:schemeClr val="bg1"/>
                        </a:solidFill>
                        <a:latin typeface="Adobe Garamond Pro" pitchFamily="18" charset="0"/>
                      </a:endParaRPr>
                    </a:p>
                  </a:txBody>
                  <a:tcPr marL="18000" marR="18000" marT="46800" marB="46800" anchor="ctr">
                    <a:lnL>
                      <a:noFill/>
                    </a:lnL>
                    <a:lnR>
                      <a:noFill/>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i="1" spc="-120" baseline="0" dirty="0" smtClean="0">
                          <a:latin typeface="Adobe Garamond Pro" pitchFamily="18" charset="0"/>
                        </a:rPr>
                        <a:t>p -value</a:t>
                      </a:r>
                      <a:endParaRPr lang="en-US" sz="2200" b="1" i="1" spc="-120" baseline="0" dirty="0">
                        <a:solidFill>
                          <a:schemeClr val="bg1"/>
                        </a:solidFill>
                        <a:latin typeface="Adobe Garamond Pro" pitchFamily="18" charset="0"/>
                      </a:endParaRPr>
                    </a:p>
                  </a:txBody>
                  <a:tcPr marL="18000" marR="18000" marT="46800" marB="46800" anchor="ctr">
                    <a:lnL>
                      <a:noFill/>
                    </a:lnL>
                    <a:lnR>
                      <a:noFill/>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200" b="1" spc="-120" baseline="0" dirty="0">
                        <a:solidFill>
                          <a:schemeClr val="bg1"/>
                        </a:solidFill>
                        <a:latin typeface="Adobe Garamond Pro" pitchFamily="18" charset="0"/>
                      </a:endParaRPr>
                    </a:p>
                  </a:txBody>
                  <a:tcPr marL="18000" marR="18000" marT="46800" marB="46800" anchor="ctr">
                    <a:lnL>
                      <a:noFill/>
                    </a:lnL>
                    <a:lnR>
                      <a:noFill/>
                    </a:lnR>
                    <a:lnT w="6350" cap="flat" cmpd="sng" algn="ctr">
                      <a:noFill/>
                      <a:prstDash val="solid"/>
                      <a:round/>
                      <a:headEnd type="none" w="med" len="med"/>
                      <a:tailEnd type="none" w="med" len="med"/>
                    </a:lnT>
                    <a:lnB w="6350" cap="flat" cmpd="sng" algn="ctr">
                      <a:solidFill>
                        <a:srgbClr val="66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spc="-120" baseline="0" dirty="0" smtClean="0">
                          <a:latin typeface="Adobe Garamond Pro" pitchFamily="18" charset="0"/>
                        </a:rPr>
                        <a:t>OR</a:t>
                      </a:r>
                      <a:endParaRPr lang="en-US" sz="2200" b="1" spc="-120" baseline="0" dirty="0">
                        <a:solidFill>
                          <a:schemeClr val="bg1"/>
                        </a:solidFill>
                        <a:latin typeface="Adobe Garamond Pro" pitchFamily="18" charset="0"/>
                      </a:endParaRPr>
                    </a:p>
                  </a:txBody>
                  <a:tcPr marL="18000" marR="18000" marT="46800" marB="46800" anchor="ctr">
                    <a:lnL>
                      <a:noFill/>
                    </a:lnL>
                    <a:lnR>
                      <a:noFill/>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spc="-120" baseline="0" dirty="0" smtClean="0">
                          <a:latin typeface="Adobe Garamond Pro" pitchFamily="18" charset="0"/>
                        </a:rPr>
                        <a:t>95% CI</a:t>
                      </a:r>
                      <a:endParaRPr lang="en-US" sz="2200" b="1" spc="-120" baseline="0" dirty="0">
                        <a:solidFill>
                          <a:schemeClr val="bg1"/>
                        </a:solidFill>
                        <a:latin typeface="Adobe Garamond Pro" pitchFamily="18" charset="0"/>
                      </a:endParaRPr>
                    </a:p>
                  </a:txBody>
                  <a:tcPr marL="18000" marR="18000" marT="46800" marB="46800" anchor="ctr">
                    <a:lnL>
                      <a:noFill/>
                    </a:lnL>
                    <a:lnR>
                      <a:noFill/>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i="1" spc="-120" baseline="0" dirty="0" smtClean="0">
                          <a:latin typeface="Adobe Garamond Pro" pitchFamily="18" charset="0"/>
                        </a:rPr>
                        <a:t>p -value</a:t>
                      </a:r>
                      <a:endParaRPr lang="en-US" sz="2200" b="1" i="1" spc="-120" baseline="0" dirty="0">
                        <a:solidFill>
                          <a:schemeClr val="bg1"/>
                        </a:solidFill>
                        <a:latin typeface="Adobe Garamond Pro" pitchFamily="18" charset="0"/>
                      </a:endParaRPr>
                    </a:p>
                  </a:txBody>
                  <a:tcPr marL="18000" marR="18000" marT="46800" marB="46800" anchor="ctr">
                    <a:lnL>
                      <a:noFill/>
                    </a:lnL>
                    <a:lnR>
                      <a:noFill/>
                    </a:lnR>
                    <a:lnT w="6350" cap="flat" cmpd="sng" algn="ctr">
                      <a:solidFill>
                        <a:srgbClr val="660033"/>
                      </a:solidFill>
                      <a:prstDash val="solid"/>
                      <a:round/>
                      <a:headEnd type="none" w="med" len="med"/>
                      <a:tailEnd type="none" w="med" len="med"/>
                    </a:lnT>
                    <a:lnB w="6350" cap="flat" cmpd="sng" algn="ctr">
                      <a:solidFill>
                        <a:srgbClr val="660033"/>
                      </a:solidFill>
                      <a:prstDash val="solid"/>
                      <a:round/>
                      <a:headEnd type="none" w="med" len="med"/>
                      <a:tailEnd type="none" w="med" len="med"/>
                    </a:lnB>
                    <a:lnTlToBr w="12700" cmpd="sng">
                      <a:noFill/>
                      <a:prstDash val="solid"/>
                    </a:lnTlToBr>
                    <a:lnBlToTr w="12700" cmpd="sng">
                      <a:noFill/>
                      <a:prstDash val="solid"/>
                    </a:lnBlToTr>
                  </a:tcPr>
                </a:tc>
              </a:tr>
              <a:tr h="576000">
                <a:tc gridSpan="11">
                  <a:txBody>
                    <a:bodyPr/>
                    <a:lstStyle/>
                    <a:p>
                      <a:pPr>
                        <a:spcBef>
                          <a:spcPts val="1200"/>
                        </a:spcBef>
                      </a:pPr>
                      <a:r>
                        <a:rPr lang="en-US" sz="2200" b="1" i="1" dirty="0" smtClean="0">
                          <a:latin typeface="Adobe Garamond Pro" pitchFamily="18" charset="0"/>
                        </a:rPr>
                        <a:t>Demographics</a:t>
                      </a:r>
                      <a:endParaRPr lang="en-US" sz="2200" b="1" i="1" dirty="0">
                        <a:solidFill>
                          <a:schemeClr val="bg1"/>
                        </a:solidFill>
                        <a:latin typeface="Adobe Garamond Pro" pitchFamily="18" charset="0"/>
                      </a:endParaRPr>
                    </a:p>
                  </a:txBody>
                  <a:tcPr marL="36000" marR="36000" marT="46800" marB="46800" anchor="b">
                    <a:lnL>
                      <a:noFill/>
                    </a:lnL>
                    <a:lnR>
                      <a:noFill/>
                    </a:lnR>
                    <a:lnT w="6350" cap="flat" cmpd="sng" algn="ctr">
                      <a:solidFill>
                        <a:srgbClr val="660033"/>
                      </a:solid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423750">
                <a:tc>
                  <a:txBody>
                    <a:bodyPr/>
                    <a:lstStyle/>
                    <a:p>
                      <a:pPr marL="144000"/>
                      <a:r>
                        <a:rPr lang="en-US" sz="2200" spc="-70" baseline="0" dirty="0" smtClean="0">
                          <a:latin typeface="Adobe Garamond Pro" pitchFamily="18" charset="0"/>
                        </a:rPr>
                        <a:t>Female</a:t>
                      </a:r>
                      <a:endParaRPr lang="en-US" sz="2200" b="0" spc="-70" baseline="0" dirty="0">
                        <a:solidFill>
                          <a:schemeClr val="bg1"/>
                        </a:solidFill>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i="1" spc="-120" baseline="0" dirty="0" smtClean="0">
                          <a:latin typeface="Adobe Garamond Pro" pitchFamily="18" charset="0"/>
                        </a:rPr>
                        <a:t>41.8 (112)</a:t>
                      </a:r>
                      <a:endParaRPr lang="en-US" sz="2200" i="1" spc="-120" baseline="0" dirty="0">
                        <a:latin typeface="Adobe Garamond Pro" pitchFamily="18" charset="0"/>
                      </a:endParaRPr>
                    </a:p>
                  </a:txBody>
                  <a:tcPr marL="0" marR="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i="1" spc="-120" baseline="0" dirty="0" smtClean="0">
                          <a:latin typeface="Adobe Garamond Pro" pitchFamily="18" charset="0"/>
                        </a:rPr>
                        <a:t>36.0 (40)</a:t>
                      </a:r>
                      <a:endParaRPr lang="en-US" sz="2200" i="1" spc="-120" baseline="0" dirty="0">
                        <a:latin typeface="Adobe Garamond Pro" pitchFamily="18" charset="0"/>
                      </a:endParaRPr>
                    </a:p>
                  </a:txBody>
                  <a:tcPr marL="0" marR="0" marT="46800" marB="46800">
                    <a:lnL>
                      <a:noFill/>
                    </a:lnL>
                    <a:lnR>
                      <a:noFill/>
                    </a:lnR>
                    <a:lnT>
                      <a:noFill/>
                    </a:lnT>
                    <a:lnB>
                      <a:noFill/>
                    </a:lnB>
                    <a:lnTlToBr w="12700" cmpd="sng">
                      <a:noFill/>
                      <a:prstDash val="solid"/>
                    </a:lnTlToBr>
                    <a:lnBlToTr w="12700" cmpd="sng">
                      <a:noFill/>
                      <a:prstDash val="solid"/>
                    </a:lnBlToTr>
                  </a:tcPr>
                </a:tc>
                <a:tc>
                  <a:txBody>
                    <a:bodyPr/>
                    <a:lstStyle/>
                    <a:p>
                      <a:pPr algn="ct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spc="-120" baseline="0" dirty="0" smtClean="0">
                          <a:latin typeface="Adobe Garamond Pro" pitchFamily="18" charset="0"/>
                        </a:rPr>
                        <a:t>0.8</a:t>
                      </a: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spc="-120" baseline="0" dirty="0" smtClean="0">
                          <a:latin typeface="Adobe Garamond Pro" pitchFamily="18" charset="0"/>
                        </a:rPr>
                        <a:t>0.5-1.2</a:t>
                      </a: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spc="-120" baseline="0" dirty="0" smtClean="0">
                          <a:latin typeface="Adobe Garamond Pro" pitchFamily="18" charset="0"/>
                        </a:rPr>
                        <a:t>0.065</a:t>
                      </a: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spc="-120" baseline="0" dirty="0" smtClean="0">
                          <a:latin typeface="Adobe Garamond Pro" pitchFamily="18" charset="0"/>
                        </a:rPr>
                        <a:t>0.7</a:t>
                      </a: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spc="-120" baseline="0" dirty="0" smtClean="0">
                          <a:latin typeface="Adobe Garamond Pro" pitchFamily="18" charset="0"/>
                        </a:rPr>
                        <a:t>0.4-1.3</a:t>
                      </a: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spc="-120" baseline="0" dirty="0" smtClean="0">
                          <a:latin typeface="Adobe Garamond Pro" pitchFamily="18" charset="0"/>
                        </a:rPr>
                        <a:t>0.064</a:t>
                      </a: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r>
              <a:tr h="423750">
                <a:tc>
                  <a:txBody>
                    <a:bodyPr/>
                    <a:lstStyle/>
                    <a:p>
                      <a:pPr marL="144000"/>
                      <a:r>
                        <a:rPr lang="en-US" sz="2200" spc="-70" baseline="0" dirty="0" smtClean="0">
                          <a:latin typeface="Adobe Garamond Pro" pitchFamily="18" charset="0"/>
                        </a:rPr>
                        <a:t>Age*</a:t>
                      </a:r>
                      <a:endParaRPr lang="en-US" sz="2200" b="0" spc="-70" baseline="0" dirty="0">
                        <a:solidFill>
                          <a:schemeClr val="bg1"/>
                        </a:solidFill>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c>
                  <a:txBody>
                    <a:bodyPr/>
                    <a:lstStyle/>
                    <a:p>
                      <a:pPr algn="ctr"/>
                      <a:r>
                        <a:rPr lang="en-US" sz="2200" spc="-120" baseline="0" dirty="0" smtClean="0">
                          <a:latin typeface="Adobe Garamond Pro" pitchFamily="18" charset="0"/>
                        </a:rPr>
                        <a:t>12.5 (0.6)</a:t>
                      </a:r>
                      <a:endParaRPr lang="en-US" sz="2200" i="1" spc="-120" baseline="0" dirty="0">
                        <a:latin typeface="Adobe Garamond Pro" pitchFamily="18" charset="0"/>
                      </a:endParaRPr>
                    </a:p>
                  </a:txBody>
                  <a:tcPr marL="0" marR="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c>
                  <a:txBody>
                    <a:bodyPr/>
                    <a:lstStyle/>
                    <a:p>
                      <a:pPr algn="ctr"/>
                      <a:r>
                        <a:rPr lang="en-US" sz="2200" spc="-120" baseline="0" dirty="0" smtClean="0">
                          <a:latin typeface="Adobe Garamond Pro" pitchFamily="18" charset="0"/>
                        </a:rPr>
                        <a:t>12.8 (0.6)</a:t>
                      </a:r>
                      <a:endParaRPr lang="en-US" sz="2200" i="1" spc="-120" baseline="0" dirty="0">
                        <a:latin typeface="Adobe Garamond Pro" pitchFamily="18" charset="0"/>
                      </a:endParaRPr>
                    </a:p>
                  </a:txBody>
                  <a:tcPr marL="0" marR="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c>
                  <a:txBody>
                    <a:bodyPr/>
                    <a:lstStyle/>
                    <a:p>
                      <a:pPr algn="ct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c>
                  <a:txBody>
                    <a:bodyPr/>
                    <a:lstStyle/>
                    <a:p>
                      <a:pPr algn="ctr"/>
                      <a:r>
                        <a:rPr lang="en-US" sz="2200" spc="-120" baseline="0" dirty="0" smtClean="0">
                          <a:latin typeface="Adobe Garamond Pro" pitchFamily="18" charset="0"/>
                        </a:rPr>
                        <a:t>2.0</a:t>
                      </a: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c>
                  <a:txBody>
                    <a:bodyPr/>
                    <a:lstStyle/>
                    <a:p>
                      <a:pPr algn="ctr"/>
                      <a:r>
                        <a:rPr lang="en-US" sz="2200" spc="-120" baseline="0" dirty="0" smtClean="0">
                          <a:latin typeface="Adobe Garamond Pro" pitchFamily="18" charset="0"/>
                        </a:rPr>
                        <a:t>1.4-2.8</a:t>
                      </a: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c>
                  <a:txBody>
                    <a:bodyPr/>
                    <a:lstStyle/>
                    <a:p>
                      <a:pPr algn="ctr"/>
                      <a:r>
                        <a:rPr lang="en-US" sz="2200" b="1" spc="-120" baseline="0" dirty="0" smtClean="0">
                          <a:effectLst/>
                          <a:latin typeface="Adobe Garamond Pro" pitchFamily="18" charset="0"/>
                        </a:rPr>
                        <a:t>&lt;0.001</a:t>
                      </a:r>
                      <a:endParaRPr lang="en-US" sz="2200" b="1" spc="-120" baseline="0" dirty="0">
                        <a:effectLst/>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c>
                  <a:txBody>
                    <a:bodyPr/>
                    <a:lstStyle/>
                    <a:p>
                      <a:pPr algn="ct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c>
                  <a:txBody>
                    <a:bodyPr/>
                    <a:lstStyle/>
                    <a:p>
                      <a:pPr algn="ctr"/>
                      <a:r>
                        <a:rPr lang="en-US" sz="2200" spc="-120" baseline="0" dirty="0" smtClean="0">
                          <a:latin typeface="Adobe Garamond Pro" pitchFamily="18" charset="0"/>
                        </a:rPr>
                        <a:t>1.5</a:t>
                      </a: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c>
                  <a:txBody>
                    <a:bodyPr/>
                    <a:lstStyle/>
                    <a:p>
                      <a:pPr algn="ctr"/>
                      <a:r>
                        <a:rPr lang="en-US" sz="2200" spc="-120" baseline="0" dirty="0" smtClean="0">
                          <a:latin typeface="Adobe Garamond Pro" pitchFamily="18" charset="0"/>
                        </a:rPr>
                        <a:t>1.0-2.2</a:t>
                      </a: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c>
                  <a:txBody>
                    <a:bodyPr/>
                    <a:lstStyle/>
                    <a:p>
                      <a:pPr algn="ctr"/>
                      <a:r>
                        <a:rPr lang="en-US" sz="2200" spc="-120" baseline="0" dirty="0" smtClean="0">
                          <a:latin typeface="Adobe Garamond Pro" pitchFamily="18" charset="0"/>
                        </a:rPr>
                        <a:t>0.064</a:t>
                      </a:r>
                      <a:endParaRPr lang="en-US" sz="2200" b="1"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r>
              <a:tr h="423750">
                <a:tc>
                  <a:txBody>
                    <a:bodyPr/>
                    <a:lstStyle/>
                    <a:p>
                      <a:pPr marL="144000"/>
                      <a:r>
                        <a:rPr lang="en-US" sz="2200" spc="-70" baseline="0" dirty="0" smtClean="0">
                          <a:latin typeface="Adobe Garamond Pro" pitchFamily="18" charset="0"/>
                        </a:rPr>
                        <a:t>One-parent home</a:t>
                      </a:r>
                      <a:endParaRPr lang="en-US" sz="2200" b="0" spc="-70" baseline="0" dirty="0">
                        <a:solidFill>
                          <a:schemeClr val="bg1"/>
                        </a:solidFill>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i="1" spc="-120" baseline="0" dirty="0" smtClean="0">
                          <a:latin typeface="Adobe Garamond Pro" pitchFamily="18" charset="0"/>
                        </a:rPr>
                        <a:t>20.9 (56)</a:t>
                      </a:r>
                      <a:endParaRPr lang="en-US" sz="2200" i="1" spc="-120" baseline="0" dirty="0">
                        <a:latin typeface="Adobe Garamond Pro" pitchFamily="18" charset="0"/>
                      </a:endParaRPr>
                    </a:p>
                  </a:txBody>
                  <a:tcPr marL="0" marR="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i="1" spc="-120" baseline="0" dirty="0" smtClean="0">
                          <a:latin typeface="Adobe Garamond Pro" pitchFamily="18" charset="0"/>
                        </a:rPr>
                        <a:t>31.5 (35)</a:t>
                      </a:r>
                      <a:endParaRPr lang="en-US" sz="2200" i="1" spc="-120" baseline="0" dirty="0">
                        <a:latin typeface="Adobe Garamond Pro" pitchFamily="18" charset="0"/>
                      </a:endParaRPr>
                    </a:p>
                  </a:txBody>
                  <a:tcPr marL="0" marR="0" marT="46800" marB="46800">
                    <a:lnL>
                      <a:noFill/>
                    </a:lnL>
                    <a:lnR>
                      <a:noFill/>
                    </a:lnR>
                    <a:lnT>
                      <a:noFill/>
                    </a:lnT>
                    <a:lnB>
                      <a:noFill/>
                    </a:lnB>
                    <a:lnTlToBr w="12700" cmpd="sng">
                      <a:noFill/>
                      <a:prstDash val="solid"/>
                    </a:lnTlToBr>
                    <a:lnBlToTr w="12700" cmpd="sng">
                      <a:noFill/>
                      <a:prstDash val="solid"/>
                    </a:lnBlToTr>
                  </a:tcPr>
                </a:tc>
                <a:tc>
                  <a:txBody>
                    <a:bodyPr/>
                    <a:lstStyle/>
                    <a:p>
                      <a:pPr algn="ct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spc="-120" baseline="0" dirty="0" smtClean="0">
                          <a:latin typeface="Adobe Garamond Pro" pitchFamily="18" charset="0"/>
                        </a:rPr>
                        <a:t>1.7</a:t>
                      </a: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spc="-120" baseline="0" dirty="0" smtClean="0">
                          <a:latin typeface="Adobe Garamond Pro" pitchFamily="18" charset="0"/>
                        </a:rPr>
                        <a:t>1.1-2.9</a:t>
                      </a: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b="1" spc="-120" baseline="0" dirty="0" smtClean="0">
                          <a:effectLst/>
                          <a:latin typeface="Adobe Garamond Pro" pitchFamily="18" charset="0"/>
                        </a:rPr>
                        <a:t>0.028</a:t>
                      </a:r>
                      <a:endParaRPr lang="en-US" sz="2200" b="1" spc="-120" baseline="0" dirty="0">
                        <a:effectLst/>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spc="-120" baseline="0" dirty="0" smtClean="0">
                          <a:latin typeface="Adobe Garamond Pro" pitchFamily="18" charset="0"/>
                        </a:rPr>
                        <a:t>1.4</a:t>
                      </a: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spc="-120" baseline="0" dirty="0" smtClean="0">
                          <a:latin typeface="Adobe Garamond Pro" pitchFamily="18" charset="0"/>
                        </a:rPr>
                        <a:t>0.8-2.5</a:t>
                      </a: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spc="-120" baseline="0" dirty="0" smtClean="0">
                          <a:latin typeface="Adobe Garamond Pro" pitchFamily="18" charset="0"/>
                        </a:rPr>
                        <a:t>0.309</a:t>
                      </a: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r>
              <a:tr h="576000">
                <a:tc gridSpan="11">
                  <a:txBody>
                    <a:bodyPr/>
                    <a:lstStyle/>
                    <a:p>
                      <a:r>
                        <a:rPr lang="en-US" sz="2200" b="1" i="1" dirty="0" smtClean="0">
                          <a:latin typeface="Adobe Garamond Pro" pitchFamily="18" charset="0"/>
                        </a:rPr>
                        <a:t>Parent and family factors</a:t>
                      </a:r>
                      <a:endParaRPr lang="en-US" sz="2200" b="1" i="1" dirty="0">
                        <a:solidFill>
                          <a:schemeClr val="bg1"/>
                        </a:solidFill>
                        <a:latin typeface="Adobe Garamond Pro" pitchFamily="18" charset="0"/>
                      </a:endParaRPr>
                    </a:p>
                  </a:txBody>
                  <a:tcPr marL="36000" marR="36000" marT="46800" marB="46800" anchor="b">
                    <a:lnL>
                      <a:noFill/>
                    </a:lnL>
                    <a:lnR>
                      <a:noFill/>
                    </a:lnR>
                    <a:lnT>
                      <a:noFill/>
                    </a:lnT>
                    <a:lnB>
                      <a:noFill/>
                    </a:lnB>
                    <a:lnTlToBr w="12700" cmpd="sng">
                      <a:noFill/>
                      <a:prstDash val="solid"/>
                    </a:lnTlToBr>
                    <a:lnBlToTr w="12700" cmpd="sng">
                      <a:noFill/>
                      <a:prstDash val="solid"/>
                    </a:lnBlToTr>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423750">
                <a:tc>
                  <a:txBody>
                    <a:bodyPr/>
                    <a:lstStyle/>
                    <a:p>
                      <a:pPr marL="144000" marR="0" indent="0" algn="l" defTabSz="2088170" rtl="0" eaLnBrk="1" fontAlgn="auto" latinLnBrk="0" hangingPunct="1">
                        <a:lnSpc>
                          <a:spcPct val="100000"/>
                        </a:lnSpc>
                        <a:spcBef>
                          <a:spcPts val="0"/>
                        </a:spcBef>
                        <a:spcAft>
                          <a:spcPts val="0"/>
                        </a:spcAft>
                        <a:buClrTx/>
                        <a:buSzTx/>
                        <a:buFontTx/>
                        <a:buNone/>
                        <a:tabLst/>
                        <a:defRPr/>
                      </a:pPr>
                      <a:r>
                        <a:rPr lang="en-US" sz="2200" b="0" spc="-70" dirty="0" smtClean="0">
                          <a:solidFill>
                            <a:schemeClr val="tx1"/>
                          </a:solidFill>
                          <a:latin typeface="Adobe Garamond Pro" pitchFamily="18" charset="0"/>
                        </a:rPr>
                        <a:t>Parent</a:t>
                      </a:r>
                      <a:r>
                        <a:rPr lang="en-US" sz="2200" b="0" spc="-70" baseline="0" dirty="0" smtClean="0">
                          <a:solidFill>
                            <a:schemeClr val="tx1"/>
                          </a:solidFill>
                          <a:latin typeface="Adobe Garamond Pro" pitchFamily="18" charset="0"/>
                        </a:rPr>
                        <a:t> alcohol use*</a:t>
                      </a:r>
                      <a:endParaRPr lang="en-US" sz="2200" b="0" spc="-70" dirty="0" smtClean="0">
                        <a:solidFill>
                          <a:schemeClr val="tx1"/>
                        </a:solidFill>
                        <a:latin typeface="Adobe Garamond Pro" pitchFamily="18" charset="0"/>
                      </a:endParaRPr>
                    </a:p>
                  </a:txBody>
                  <a:tcPr marL="0" marR="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spc="-120" baseline="0" dirty="0" smtClean="0">
                          <a:latin typeface="Adobe Garamond Pro" pitchFamily="18" charset="0"/>
                        </a:rPr>
                        <a:t>4.3 (2.1)</a:t>
                      </a:r>
                      <a:endParaRPr lang="en-US" sz="2200" i="1"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spc="-120" baseline="0" dirty="0" smtClean="0">
                          <a:latin typeface="Adobe Garamond Pro" pitchFamily="18" charset="0"/>
                        </a:rPr>
                        <a:t>4.1 (2.5)</a:t>
                      </a:r>
                      <a:endParaRPr lang="en-US" sz="2200" i="1"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spc="-120" baseline="0" dirty="0" smtClean="0">
                          <a:latin typeface="Adobe Garamond Pro" pitchFamily="18" charset="0"/>
                        </a:rPr>
                        <a:t>1.0</a:t>
                      </a: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spc="-120" baseline="0" dirty="0" smtClean="0">
                          <a:latin typeface="Adobe Garamond Pro" pitchFamily="18" charset="0"/>
                        </a:rPr>
                        <a:t>0.9-1.1</a:t>
                      </a: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spc="-120" baseline="0" dirty="0" smtClean="0">
                          <a:latin typeface="Adobe Garamond Pro" pitchFamily="18" charset="0"/>
                        </a:rPr>
                        <a:t>0.505</a:t>
                      </a: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spc="-120" baseline="0" dirty="0" smtClean="0">
                          <a:latin typeface="Adobe Garamond Pro" pitchFamily="18" charset="0"/>
                        </a:rPr>
                        <a:t>0.9</a:t>
                      </a: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spc="-120" baseline="0" dirty="0" smtClean="0">
                          <a:latin typeface="Adobe Garamond Pro" pitchFamily="18" charset="0"/>
                        </a:rPr>
                        <a:t>0.8-1.0</a:t>
                      </a: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spc="-120" baseline="0" dirty="0" smtClean="0">
                          <a:latin typeface="Adobe Garamond Pro" pitchFamily="18" charset="0"/>
                        </a:rPr>
                        <a:t>0.201</a:t>
                      </a: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r>
              <a:tr h="423750">
                <a:tc>
                  <a:txBody>
                    <a:bodyPr/>
                    <a:lstStyle/>
                    <a:p>
                      <a:pPr marL="144000" marR="0" indent="0" algn="l" defTabSz="2088170" rtl="0" eaLnBrk="1" fontAlgn="auto" latinLnBrk="0" hangingPunct="1">
                        <a:lnSpc>
                          <a:spcPct val="100000"/>
                        </a:lnSpc>
                        <a:spcBef>
                          <a:spcPts val="0"/>
                        </a:spcBef>
                        <a:spcAft>
                          <a:spcPts val="0"/>
                        </a:spcAft>
                        <a:buClrTx/>
                        <a:buSzTx/>
                        <a:buFontTx/>
                        <a:buNone/>
                        <a:tabLst/>
                        <a:defRPr/>
                      </a:pPr>
                      <a:r>
                        <a:rPr lang="en-US" sz="2200" spc="-70" dirty="0" smtClean="0">
                          <a:latin typeface="Adobe Garamond Pro" pitchFamily="18" charset="0"/>
                        </a:rPr>
                        <a:t>Alcohol</a:t>
                      </a:r>
                      <a:r>
                        <a:rPr lang="en-US" sz="2200" spc="-70" baseline="0" dirty="0" smtClean="0">
                          <a:latin typeface="Adobe Garamond Pro" pitchFamily="18" charset="0"/>
                        </a:rPr>
                        <a:t> rules*</a:t>
                      </a:r>
                      <a:endParaRPr lang="en-US" sz="2200" b="1" spc="-70" dirty="0" smtClean="0">
                        <a:solidFill>
                          <a:schemeClr val="bg1"/>
                        </a:solidFill>
                        <a:latin typeface="Adobe Garamond Pro" pitchFamily="18" charset="0"/>
                      </a:endParaRPr>
                    </a:p>
                  </a:txBody>
                  <a:tcPr marL="0" marR="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c>
                  <a:txBody>
                    <a:bodyPr/>
                    <a:lstStyle/>
                    <a:p>
                      <a:pPr algn="ctr"/>
                      <a:r>
                        <a:rPr lang="en-US" sz="2200" spc="-120" baseline="0" dirty="0" smtClean="0">
                          <a:latin typeface="Adobe Garamond Pro" pitchFamily="18" charset="0"/>
                        </a:rPr>
                        <a:t>48.9 (1.9)</a:t>
                      </a:r>
                      <a:endParaRPr lang="en-US" sz="2200" i="1"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c>
                  <a:txBody>
                    <a:bodyPr/>
                    <a:lstStyle/>
                    <a:p>
                      <a:pPr algn="ctr"/>
                      <a:r>
                        <a:rPr lang="en-US" sz="2200" spc="-120" baseline="0" dirty="0" smtClean="0">
                          <a:latin typeface="Adobe Garamond Pro" pitchFamily="18" charset="0"/>
                        </a:rPr>
                        <a:t>47.1 (4.0)</a:t>
                      </a:r>
                      <a:endParaRPr lang="en-US" sz="2200" i="1"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c>
                  <a:txBody>
                    <a:bodyPr/>
                    <a:lstStyle/>
                    <a:p>
                      <a:pPr algn="ct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c>
                  <a:txBody>
                    <a:bodyPr/>
                    <a:lstStyle/>
                    <a:p>
                      <a:pPr algn="ctr"/>
                      <a:r>
                        <a:rPr lang="en-US" sz="2200" spc="-120" baseline="0" dirty="0" smtClean="0">
                          <a:latin typeface="Adobe Garamond Pro" pitchFamily="18" charset="0"/>
                        </a:rPr>
                        <a:t>0.8</a:t>
                      </a: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c>
                  <a:txBody>
                    <a:bodyPr/>
                    <a:lstStyle/>
                    <a:p>
                      <a:pPr algn="ctr"/>
                      <a:r>
                        <a:rPr lang="en-US" sz="2200" spc="-120" baseline="0" dirty="0" smtClean="0">
                          <a:latin typeface="Adobe Garamond Pro" pitchFamily="18" charset="0"/>
                        </a:rPr>
                        <a:t>0.8-0.9</a:t>
                      </a: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c>
                  <a:txBody>
                    <a:bodyPr/>
                    <a:lstStyle/>
                    <a:p>
                      <a:pPr algn="ctr"/>
                      <a:r>
                        <a:rPr lang="en-US" sz="2200" b="1" spc="-120" baseline="0" dirty="0" smtClean="0">
                          <a:latin typeface="Adobe Garamond Pro" pitchFamily="18" charset="0"/>
                        </a:rPr>
                        <a:t>&lt;0.001</a:t>
                      </a:r>
                      <a:endParaRPr lang="en-US" sz="2200" b="1"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c>
                  <a:txBody>
                    <a:bodyPr/>
                    <a:lstStyle/>
                    <a:p>
                      <a:pPr algn="ct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c>
                  <a:txBody>
                    <a:bodyPr/>
                    <a:lstStyle/>
                    <a:p>
                      <a:pPr algn="ctr"/>
                      <a:r>
                        <a:rPr lang="en-US" sz="2200" spc="-120" baseline="0" dirty="0" smtClean="0">
                          <a:latin typeface="Adobe Garamond Pro" pitchFamily="18" charset="0"/>
                        </a:rPr>
                        <a:t>0.9</a:t>
                      </a: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c>
                  <a:txBody>
                    <a:bodyPr/>
                    <a:lstStyle/>
                    <a:p>
                      <a:pPr algn="ctr"/>
                      <a:r>
                        <a:rPr lang="en-US" sz="2200" spc="-120" baseline="0" dirty="0" smtClean="0">
                          <a:latin typeface="Adobe Garamond Pro" pitchFamily="18" charset="0"/>
                        </a:rPr>
                        <a:t>0.8-1.0</a:t>
                      </a: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c>
                  <a:txBody>
                    <a:bodyPr/>
                    <a:lstStyle/>
                    <a:p>
                      <a:pPr algn="ctr"/>
                      <a:r>
                        <a:rPr lang="en-US" sz="2200" b="1" spc="-120" baseline="0" dirty="0" smtClean="0">
                          <a:latin typeface="Adobe Garamond Pro" pitchFamily="18" charset="0"/>
                        </a:rPr>
                        <a:t>0.013</a:t>
                      </a:r>
                      <a:endParaRPr lang="en-US" sz="2200" b="1"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r>
              <a:tr h="423750">
                <a:tc>
                  <a:txBody>
                    <a:bodyPr/>
                    <a:lstStyle/>
                    <a:p>
                      <a:pPr marL="144000" marR="0" indent="0" algn="l" defTabSz="2088170" rtl="0" eaLnBrk="1" fontAlgn="auto" latinLnBrk="0" hangingPunct="1">
                        <a:lnSpc>
                          <a:spcPct val="100000"/>
                        </a:lnSpc>
                        <a:spcBef>
                          <a:spcPts val="0"/>
                        </a:spcBef>
                        <a:spcAft>
                          <a:spcPts val="0"/>
                        </a:spcAft>
                        <a:buClrTx/>
                        <a:buSzTx/>
                        <a:buFontTx/>
                        <a:buNone/>
                        <a:tabLst/>
                        <a:defRPr/>
                      </a:pPr>
                      <a:r>
                        <a:rPr lang="en-US" sz="2200" spc="-70" dirty="0" smtClean="0">
                          <a:latin typeface="Adobe Garamond Pro" pitchFamily="18" charset="0"/>
                        </a:rPr>
                        <a:t>Family conflict</a:t>
                      </a:r>
                      <a:r>
                        <a:rPr lang="en-US" sz="2200" spc="-70" baseline="0" dirty="0" smtClean="0">
                          <a:latin typeface="Adobe Garamond Pro" pitchFamily="18" charset="0"/>
                        </a:rPr>
                        <a:t>*</a:t>
                      </a:r>
                      <a:endParaRPr lang="en-US" sz="2200" b="1" spc="-70" dirty="0" smtClean="0">
                        <a:solidFill>
                          <a:schemeClr val="bg1"/>
                        </a:solidFill>
                        <a:latin typeface="Adobe Garamond Pro" pitchFamily="18" charset="0"/>
                      </a:endParaRPr>
                    </a:p>
                  </a:txBody>
                  <a:tcPr marL="0" marR="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spc="-120" baseline="0" dirty="0" smtClean="0">
                          <a:latin typeface="Adobe Garamond Pro" pitchFamily="18" charset="0"/>
                        </a:rPr>
                        <a:t>3.7 (0.8)</a:t>
                      </a:r>
                      <a:endParaRPr lang="en-US" sz="2200" i="1"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spc="-120" baseline="0" dirty="0" smtClean="0">
                          <a:latin typeface="Adobe Garamond Pro" pitchFamily="18" charset="0"/>
                        </a:rPr>
                        <a:t>4.0 (1.0)</a:t>
                      </a:r>
                      <a:endParaRPr lang="en-US" sz="2200" i="1"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spc="-120" baseline="0" dirty="0" smtClean="0">
                          <a:latin typeface="Adobe Garamond Pro" pitchFamily="18" charset="0"/>
                        </a:rPr>
                        <a:t>1.4</a:t>
                      </a: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spc="-120" baseline="0" dirty="0" smtClean="0">
                          <a:latin typeface="Adobe Garamond Pro" pitchFamily="18" charset="0"/>
                        </a:rPr>
                        <a:t>1.1-1.7</a:t>
                      </a: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b="1" spc="-120" baseline="0" dirty="0" smtClean="0">
                          <a:latin typeface="Adobe Garamond Pro" pitchFamily="18" charset="0"/>
                        </a:rPr>
                        <a:t>0.009</a:t>
                      </a:r>
                      <a:endParaRPr lang="en-US" sz="2200" b="1"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spc="-120" baseline="0" dirty="0" smtClean="0">
                          <a:latin typeface="Adobe Garamond Pro" pitchFamily="18" charset="0"/>
                        </a:rPr>
                        <a:t>1.2</a:t>
                      </a: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spc="-120" baseline="0" dirty="0" smtClean="0">
                          <a:latin typeface="Adobe Garamond Pro" pitchFamily="18" charset="0"/>
                        </a:rPr>
                        <a:t>0.9-1.5</a:t>
                      </a: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spc="-120" baseline="0" dirty="0" smtClean="0">
                          <a:latin typeface="Adobe Garamond Pro" pitchFamily="18" charset="0"/>
                        </a:rPr>
                        <a:t>0.318</a:t>
                      </a: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r>
              <a:tr h="423750">
                <a:tc>
                  <a:txBody>
                    <a:bodyPr/>
                    <a:lstStyle/>
                    <a:p>
                      <a:pPr marL="144000" marR="0" indent="0" algn="l" defTabSz="2088170" rtl="0" eaLnBrk="1" fontAlgn="auto" latinLnBrk="0" hangingPunct="1">
                        <a:lnSpc>
                          <a:spcPct val="100000"/>
                        </a:lnSpc>
                        <a:spcBef>
                          <a:spcPts val="0"/>
                        </a:spcBef>
                        <a:spcAft>
                          <a:spcPts val="0"/>
                        </a:spcAft>
                        <a:buClrTx/>
                        <a:buSzTx/>
                        <a:buFontTx/>
                        <a:buNone/>
                        <a:tabLst/>
                        <a:defRPr/>
                      </a:pPr>
                      <a:r>
                        <a:rPr lang="en-US" sz="2200" spc="-70" dirty="0" smtClean="0">
                          <a:latin typeface="Adobe Garamond Pro" pitchFamily="18" charset="0"/>
                        </a:rPr>
                        <a:t>Positive relations</a:t>
                      </a:r>
                      <a:r>
                        <a:rPr lang="en-US" sz="2200" spc="-70" baseline="0" dirty="0" smtClean="0">
                          <a:latin typeface="Adobe Garamond Pro" pitchFamily="18" charset="0"/>
                        </a:rPr>
                        <a:t>*</a:t>
                      </a:r>
                      <a:endParaRPr lang="en-US" sz="2200" b="1" spc="-70" dirty="0" smtClean="0">
                        <a:solidFill>
                          <a:schemeClr val="bg1"/>
                        </a:solidFill>
                        <a:latin typeface="Adobe Garamond Pro" pitchFamily="18" charset="0"/>
                      </a:endParaRPr>
                    </a:p>
                  </a:txBody>
                  <a:tcPr marL="0" marR="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c>
                  <a:txBody>
                    <a:bodyPr/>
                    <a:lstStyle/>
                    <a:p>
                      <a:pPr algn="ctr"/>
                      <a:r>
                        <a:rPr lang="en-US" sz="2200" spc="-120" baseline="0" dirty="0" smtClean="0">
                          <a:latin typeface="Adobe Garamond Pro" pitchFamily="18" charset="0"/>
                        </a:rPr>
                        <a:t>5.9 (0.4)</a:t>
                      </a:r>
                      <a:endParaRPr lang="en-US" sz="2200" i="1"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c>
                  <a:txBody>
                    <a:bodyPr/>
                    <a:lstStyle/>
                    <a:p>
                      <a:pPr algn="ctr"/>
                      <a:r>
                        <a:rPr lang="en-US" sz="2200" spc="-120" baseline="0" dirty="0" smtClean="0">
                          <a:latin typeface="Adobe Garamond Pro" pitchFamily="18" charset="0"/>
                        </a:rPr>
                        <a:t>5.8 (0.6)</a:t>
                      </a:r>
                      <a:endParaRPr lang="en-US" sz="2200" i="1"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c>
                  <a:txBody>
                    <a:bodyPr/>
                    <a:lstStyle/>
                    <a:p>
                      <a:pPr algn="ct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c>
                  <a:txBody>
                    <a:bodyPr/>
                    <a:lstStyle/>
                    <a:p>
                      <a:pPr algn="ctr"/>
                      <a:r>
                        <a:rPr lang="en-US" sz="2200" spc="-120" baseline="0" dirty="0" smtClean="0">
                          <a:latin typeface="Adobe Garamond Pro" pitchFamily="18" charset="0"/>
                        </a:rPr>
                        <a:t>0.6</a:t>
                      </a: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c>
                  <a:txBody>
                    <a:bodyPr/>
                    <a:lstStyle/>
                    <a:p>
                      <a:pPr algn="ctr"/>
                      <a:r>
                        <a:rPr lang="en-US" sz="2200" spc="-120" baseline="0" dirty="0" smtClean="0">
                          <a:latin typeface="Adobe Garamond Pro" pitchFamily="18" charset="0"/>
                        </a:rPr>
                        <a:t>0.4-0.9</a:t>
                      </a: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c>
                  <a:txBody>
                    <a:bodyPr/>
                    <a:lstStyle/>
                    <a:p>
                      <a:pPr algn="ctr"/>
                      <a:r>
                        <a:rPr lang="en-US" sz="2200" b="1" spc="-120" baseline="0" dirty="0" smtClean="0">
                          <a:latin typeface="Adobe Garamond Pro" pitchFamily="18" charset="0"/>
                        </a:rPr>
                        <a:t>0.016</a:t>
                      </a:r>
                      <a:endParaRPr lang="en-US" sz="2200" b="1"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c>
                  <a:txBody>
                    <a:bodyPr/>
                    <a:lstStyle/>
                    <a:p>
                      <a:pPr algn="ct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c>
                  <a:txBody>
                    <a:bodyPr/>
                    <a:lstStyle/>
                    <a:p>
                      <a:pPr algn="ctr"/>
                      <a:r>
                        <a:rPr lang="en-US" sz="2200" spc="-120" baseline="0" dirty="0" smtClean="0">
                          <a:latin typeface="Adobe Garamond Pro" pitchFamily="18" charset="0"/>
                        </a:rPr>
                        <a:t>0.9</a:t>
                      </a: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c>
                  <a:txBody>
                    <a:bodyPr/>
                    <a:lstStyle/>
                    <a:p>
                      <a:pPr algn="ctr"/>
                      <a:r>
                        <a:rPr lang="en-US" sz="2200" spc="-120" baseline="0" dirty="0" smtClean="0">
                          <a:latin typeface="Adobe Garamond Pro" pitchFamily="18" charset="0"/>
                        </a:rPr>
                        <a:t>0.5-1.6</a:t>
                      </a: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c>
                  <a:txBody>
                    <a:bodyPr/>
                    <a:lstStyle/>
                    <a:p>
                      <a:pPr algn="ctr"/>
                      <a:r>
                        <a:rPr lang="en-US" sz="2200" spc="-120" baseline="0" dirty="0" smtClean="0">
                          <a:latin typeface="Adobe Garamond Pro" pitchFamily="18" charset="0"/>
                        </a:rPr>
                        <a:t>0.747</a:t>
                      </a: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r>
              <a:tr h="423750">
                <a:tc>
                  <a:txBody>
                    <a:bodyPr/>
                    <a:lstStyle/>
                    <a:p>
                      <a:pPr marL="144000" marR="0" indent="0" algn="l" defTabSz="2088170" rtl="0" eaLnBrk="1" fontAlgn="auto" latinLnBrk="0" hangingPunct="1">
                        <a:lnSpc>
                          <a:spcPct val="100000"/>
                        </a:lnSpc>
                        <a:spcBef>
                          <a:spcPts val="0"/>
                        </a:spcBef>
                        <a:spcAft>
                          <a:spcPts val="0"/>
                        </a:spcAft>
                        <a:buClrTx/>
                        <a:buSzTx/>
                        <a:buFontTx/>
                        <a:buNone/>
                        <a:tabLst/>
                        <a:defRPr/>
                      </a:pPr>
                      <a:r>
                        <a:rPr lang="en-US" sz="2200" spc="-70" dirty="0" smtClean="0">
                          <a:latin typeface="Adobe Garamond Pro" pitchFamily="18" charset="0"/>
                        </a:rPr>
                        <a:t>Monitoring</a:t>
                      </a:r>
                      <a:r>
                        <a:rPr lang="en-US" sz="2200" spc="-70" baseline="0" dirty="0" smtClean="0">
                          <a:latin typeface="Adobe Garamond Pro" pitchFamily="18" charset="0"/>
                        </a:rPr>
                        <a:t>*</a:t>
                      </a:r>
                      <a:endParaRPr lang="en-US" sz="2200" b="1" spc="-70" baseline="0" dirty="0" smtClean="0">
                        <a:solidFill>
                          <a:schemeClr val="bg1"/>
                        </a:solidFill>
                        <a:latin typeface="Adobe Garamond Pro" pitchFamily="18" charset="0"/>
                      </a:endParaRPr>
                    </a:p>
                  </a:txBody>
                  <a:tcPr marL="0" marR="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spc="-120" baseline="0" dirty="0" smtClean="0">
                          <a:latin typeface="Adobe Garamond Pro" pitchFamily="18" charset="0"/>
                        </a:rPr>
                        <a:t>27.3 (3.6)</a:t>
                      </a:r>
                      <a:endParaRPr lang="en-US" sz="2200" i="1"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spc="-120" baseline="0" dirty="0" smtClean="0">
                          <a:latin typeface="Adobe Garamond Pro" pitchFamily="18" charset="0"/>
                        </a:rPr>
                        <a:t>25.3 (4.4)</a:t>
                      </a:r>
                      <a:endParaRPr lang="en-US" sz="2200" i="1"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spc="-120" baseline="0" dirty="0" smtClean="0">
                          <a:latin typeface="Adobe Garamond Pro" pitchFamily="18" charset="0"/>
                        </a:rPr>
                        <a:t>0.9</a:t>
                      </a: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spc="-120" baseline="0" dirty="0" smtClean="0">
                          <a:latin typeface="Adobe Garamond Pro" pitchFamily="18" charset="0"/>
                        </a:rPr>
                        <a:t>0.9-0.9</a:t>
                      </a: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b="1" spc="-120" baseline="0" dirty="0" smtClean="0">
                          <a:latin typeface="Adobe Garamond Pro" pitchFamily="18" charset="0"/>
                        </a:rPr>
                        <a:t>&lt;0.001</a:t>
                      </a:r>
                      <a:endParaRPr lang="en-US" sz="2200" b="1"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spc="-120" baseline="0" dirty="0" smtClean="0">
                          <a:latin typeface="Adobe Garamond Pro" pitchFamily="18" charset="0"/>
                        </a:rPr>
                        <a:t>0.9</a:t>
                      </a: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spc="-120" baseline="0" dirty="0" smtClean="0">
                          <a:latin typeface="Adobe Garamond Pro" pitchFamily="18" charset="0"/>
                        </a:rPr>
                        <a:t>0.9-1.0</a:t>
                      </a: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spc="-120" baseline="0" dirty="0" smtClean="0">
                          <a:latin typeface="Adobe Garamond Pro" pitchFamily="18" charset="0"/>
                        </a:rPr>
                        <a:t>0.156</a:t>
                      </a: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r>
              <a:tr h="423750">
                <a:tc>
                  <a:txBody>
                    <a:bodyPr/>
                    <a:lstStyle/>
                    <a:p>
                      <a:pPr marL="144000" marR="0" indent="0" algn="l" defTabSz="2088170" rtl="0" eaLnBrk="1" fontAlgn="auto" latinLnBrk="0" hangingPunct="1">
                        <a:lnSpc>
                          <a:spcPct val="100000"/>
                        </a:lnSpc>
                        <a:spcBef>
                          <a:spcPts val="0"/>
                        </a:spcBef>
                        <a:spcAft>
                          <a:spcPts val="0"/>
                        </a:spcAft>
                        <a:buClrTx/>
                        <a:buSzTx/>
                        <a:buFontTx/>
                        <a:buNone/>
                        <a:tabLst/>
                        <a:defRPr/>
                      </a:pPr>
                      <a:r>
                        <a:rPr lang="en-US" sz="2200" spc="-70" dirty="0" smtClean="0">
                          <a:latin typeface="Adobe Garamond Pro" pitchFamily="18" charset="0"/>
                        </a:rPr>
                        <a:t>Parent consistency</a:t>
                      </a:r>
                      <a:r>
                        <a:rPr lang="en-US" sz="2200" spc="-70" baseline="0" dirty="0" smtClean="0">
                          <a:latin typeface="Adobe Garamond Pro" pitchFamily="18" charset="0"/>
                        </a:rPr>
                        <a:t>*</a:t>
                      </a:r>
                      <a:endParaRPr lang="en-US" sz="2200" b="1" spc="-70" dirty="0" smtClean="0">
                        <a:solidFill>
                          <a:schemeClr val="bg1"/>
                        </a:solidFill>
                        <a:latin typeface="Adobe Garamond Pro" pitchFamily="18" charset="0"/>
                      </a:endParaRPr>
                    </a:p>
                  </a:txBody>
                  <a:tcPr marL="0" marR="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c>
                  <a:txBody>
                    <a:bodyPr/>
                    <a:lstStyle/>
                    <a:p>
                      <a:pPr algn="ctr"/>
                      <a:r>
                        <a:rPr lang="en-US" sz="2200" spc="-120" baseline="0" dirty="0" smtClean="0">
                          <a:latin typeface="Adobe Garamond Pro" pitchFamily="18" charset="0"/>
                        </a:rPr>
                        <a:t>21.4 (2.7)</a:t>
                      </a:r>
                      <a:endParaRPr lang="en-US" sz="2200" i="1"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c>
                  <a:txBody>
                    <a:bodyPr/>
                    <a:lstStyle/>
                    <a:p>
                      <a:pPr algn="ctr"/>
                      <a:r>
                        <a:rPr lang="en-US" sz="2200" spc="-120" baseline="0" dirty="0" smtClean="0">
                          <a:latin typeface="Adobe Garamond Pro" pitchFamily="18" charset="0"/>
                        </a:rPr>
                        <a:t>20.2 (2.7)</a:t>
                      </a:r>
                      <a:endParaRPr lang="en-US" sz="2200" i="1"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c>
                  <a:txBody>
                    <a:bodyPr/>
                    <a:lstStyle/>
                    <a:p>
                      <a:pPr algn="ct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c>
                  <a:txBody>
                    <a:bodyPr/>
                    <a:lstStyle/>
                    <a:p>
                      <a:pPr algn="ctr"/>
                      <a:r>
                        <a:rPr lang="en-US" sz="2200" spc="-120" baseline="0" dirty="0" smtClean="0">
                          <a:latin typeface="Adobe Garamond Pro" pitchFamily="18" charset="0"/>
                        </a:rPr>
                        <a:t>0.9</a:t>
                      </a: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c>
                  <a:txBody>
                    <a:bodyPr/>
                    <a:lstStyle/>
                    <a:p>
                      <a:pPr algn="ctr"/>
                      <a:r>
                        <a:rPr lang="en-US" sz="2200" spc="-120" baseline="0" dirty="0" smtClean="0">
                          <a:latin typeface="Adobe Garamond Pro" pitchFamily="18" charset="0"/>
                        </a:rPr>
                        <a:t>0.8-0.9</a:t>
                      </a: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c>
                  <a:txBody>
                    <a:bodyPr/>
                    <a:lstStyle/>
                    <a:p>
                      <a:pPr algn="ctr"/>
                      <a:r>
                        <a:rPr lang="en-US" sz="2200" b="1" spc="-120" baseline="0" dirty="0" smtClean="0">
                          <a:latin typeface="Adobe Garamond Pro" pitchFamily="18" charset="0"/>
                        </a:rPr>
                        <a:t>&lt;0.001</a:t>
                      </a:r>
                      <a:endParaRPr lang="en-US" sz="2200" b="1"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c>
                  <a:txBody>
                    <a:bodyPr/>
                    <a:lstStyle/>
                    <a:p>
                      <a:pPr algn="ct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c>
                  <a:txBody>
                    <a:bodyPr/>
                    <a:lstStyle/>
                    <a:p>
                      <a:pPr algn="ctr"/>
                      <a:r>
                        <a:rPr lang="en-US" sz="2200" spc="-120" baseline="0" dirty="0" smtClean="0">
                          <a:latin typeface="Adobe Garamond Pro" pitchFamily="18" charset="0"/>
                        </a:rPr>
                        <a:t>0.9</a:t>
                      </a: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c>
                  <a:txBody>
                    <a:bodyPr/>
                    <a:lstStyle/>
                    <a:p>
                      <a:pPr algn="ctr"/>
                      <a:r>
                        <a:rPr lang="en-US" sz="2200" spc="-120" baseline="0" dirty="0" smtClean="0">
                          <a:latin typeface="Adobe Garamond Pro" pitchFamily="18" charset="0"/>
                        </a:rPr>
                        <a:t>0.8-1.0</a:t>
                      </a: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c>
                  <a:txBody>
                    <a:bodyPr/>
                    <a:lstStyle/>
                    <a:p>
                      <a:pPr algn="ctr"/>
                      <a:r>
                        <a:rPr lang="en-US" sz="2200" b="1" spc="-120" baseline="0" dirty="0" smtClean="0">
                          <a:latin typeface="Adobe Garamond Pro" pitchFamily="18" charset="0"/>
                        </a:rPr>
                        <a:t>0.044</a:t>
                      </a:r>
                      <a:endParaRPr lang="en-US" sz="2200" b="1"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r>
              <a:tr h="576000">
                <a:tc gridSpan="11">
                  <a:txBody>
                    <a:bodyPr/>
                    <a:lstStyle/>
                    <a:p>
                      <a:r>
                        <a:rPr lang="en-US" sz="2200" b="1" i="1" dirty="0" smtClean="0">
                          <a:latin typeface="Adobe Garamond Pro" pitchFamily="18" charset="0"/>
                        </a:rPr>
                        <a:t>Adolescent peers and alcohol</a:t>
                      </a:r>
                      <a:endParaRPr lang="en-US" sz="2200" b="1" i="1" dirty="0">
                        <a:solidFill>
                          <a:schemeClr val="bg1"/>
                        </a:solidFill>
                        <a:latin typeface="Adobe Garamond Pro" pitchFamily="18" charset="0"/>
                      </a:endParaRPr>
                    </a:p>
                  </a:txBody>
                  <a:tcPr marL="36000" marR="36000" marT="46800" marB="46800" anchor="b">
                    <a:lnL>
                      <a:noFill/>
                    </a:lnL>
                    <a:lnR>
                      <a:noFill/>
                    </a:lnR>
                    <a:lnT>
                      <a:noFill/>
                    </a:lnT>
                    <a:lnB>
                      <a:noFill/>
                    </a:lnB>
                    <a:lnTlToBr w="12700" cmpd="sng">
                      <a:noFill/>
                      <a:prstDash val="solid"/>
                    </a:lnTlToBr>
                    <a:lnBlToTr w="12700" cmpd="sng">
                      <a:noFill/>
                      <a:prstDash val="solid"/>
                    </a:lnBlToTr>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423750">
                <a:tc>
                  <a:txBody>
                    <a:bodyPr/>
                    <a:lstStyle/>
                    <a:p>
                      <a:pPr marL="144000"/>
                      <a:r>
                        <a:rPr lang="en-US" sz="2200" spc="-70" baseline="0" dirty="0" smtClean="0">
                          <a:latin typeface="Adobe Garamond Pro" pitchFamily="18" charset="0"/>
                        </a:rPr>
                        <a:t>Total use*</a:t>
                      </a:r>
                      <a:endParaRPr lang="en-US" sz="2200" b="0" spc="-70" baseline="0" dirty="0">
                        <a:solidFill>
                          <a:schemeClr val="bg1"/>
                        </a:solidFill>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spc="-120" dirty="0" smtClean="0">
                          <a:latin typeface="Adobe Garamond Pro" pitchFamily="18" charset="0"/>
                        </a:rPr>
                        <a:t>8.9</a:t>
                      </a:r>
                      <a:r>
                        <a:rPr lang="en-US" sz="2200" spc="-120" baseline="0" dirty="0" smtClean="0">
                          <a:latin typeface="Adobe Garamond Pro" pitchFamily="18" charset="0"/>
                        </a:rPr>
                        <a:t> (2.5)</a:t>
                      </a:r>
                      <a:endParaRPr lang="en-US" sz="2200" i="1" spc="-12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spc="-120" dirty="0" smtClean="0">
                          <a:latin typeface="Adobe Garamond Pro" pitchFamily="18" charset="0"/>
                        </a:rPr>
                        <a:t>12.2 (4.4)</a:t>
                      </a:r>
                      <a:endParaRPr lang="en-US" sz="2200" i="1" spc="-12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endParaRPr lang="en-US" sz="2200" spc="-12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spc="-120" dirty="0" smtClean="0">
                          <a:latin typeface="Adobe Garamond Pro" pitchFamily="18" charset="0"/>
                        </a:rPr>
                        <a:t>1.2</a:t>
                      </a:r>
                      <a:endParaRPr lang="en-US" sz="2200" spc="-12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spc="-120" baseline="0" dirty="0" smtClean="0">
                          <a:latin typeface="Adobe Garamond Pro" pitchFamily="18" charset="0"/>
                        </a:rPr>
                        <a:t>1.1-1.3</a:t>
                      </a: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b="1" spc="-120" dirty="0" smtClean="0">
                          <a:latin typeface="Adobe Garamond Pro" pitchFamily="18" charset="0"/>
                        </a:rPr>
                        <a:t>&lt;0.001</a:t>
                      </a:r>
                      <a:endParaRPr lang="en-US" sz="2200" b="1" spc="-12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endParaRPr lang="en-US" sz="2200" spc="-12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spc="-120" dirty="0" smtClean="0">
                          <a:latin typeface="Adobe Garamond Pro" pitchFamily="18" charset="0"/>
                        </a:rPr>
                        <a:t>1.2</a:t>
                      </a:r>
                      <a:endParaRPr lang="en-US" sz="2200" spc="-12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spc="-120" baseline="0" dirty="0" smtClean="0">
                          <a:latin typeface="Adobe Garamond Pro" pitchFamily="18" charset="0"/>
                        </a:rPr>
                        <a:t>1.1-1.3</a:t>
                      </a: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b="1" spc="-120" dirty="0" smtClean="0">
                          <a:latin typeface="Adobe Garamond Pro" pitchFamily="18" charset="0"/>
                        </a:rPr>
                        <a:t>&lt; 0.001</a:t>
                      </a:r>
                      <a:endParaRPr lang="en-US" sz="2200" b="1" spc="-120" dirty="0">
                        <a:latin typeface="Adobe Garamond Pro" pitchFamily="18" charset="0"/>
                      </a:endParaRPr>
                    </a:p>
                  </a:txBody>
                  <a:tcPr marL="0" marR="0" marT="46800" marB="46800">
                    <a:lnL>
                      <a:noFill/>
                    </a:lnL>
                    <a:lnR>
                      <a:noFill/>
                    </a:lnR>
                    <a:lnT>
                      <a:noFill/>
                    </a:lnT>
                    <a:lnB>
                      <a:noFill/>
                    </a:lnB>
                    <a:lnTlToBr w="12700" cmpd="sng">
                      <a:noFill/>
                      <a:prstDash val="solid"/>
                    </a:lnTlToBr>
                    <a:lnBlToTr w="12700" cmpd="sng">
                      <a:noFill/>
                      <a:prstDash val="solid"/>
                    </a:lnBlToTr>
                  </a:tcPr>
                </a:tc>
              </a:tr>
              <a:tr h="423750">
                <a:tc>
                  <a:txBody>
                    <a:bodyPr/>
                    <a:lstStyle/>
                    <a:p>
                      <a:pPr marL="144000"/>
                      <a:r>
                        <a:rPr lang="en-US" sz="2200" spc="-70" baseline="0" dirty="0" smtClean="0">
                          <a:latin typeface="Adobe Garamond Pro" pitchFamily="18" charset="0"/>
                        </a:rPr>
                        <a:t>Disapproval*</a:t>
                      </a:r>
                      <a:endParaRPr lang="en-US" sz="2200" b="0" spc="-70" baseline="0" dirty="0">
                        <a:solidFill>
                          <a:schemeClr val="bg1"/>
                        </a:solidFill>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c>
                  <a:txBody>
                    <a:bodyPr/>
                    <a:lstStyle/>
                    <a:p>
                      <a:pPr algn="ctr"/>
                      <a:r>
                        <a:rPr lang="en-US" sz="2200" spc="-120" dirty="0" smtClean="0">
                          <a:latin typeface="Adobe Garamond Pro" pitchFamily="18" charset="0"/>
                        </a:rPr>
                        <a:t>10.5 (2.0)</a:t>
                      </a:r>
                      <a:endParaRPr lang="en-US" sz="2200" i="1" spc="-12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c>
                  <a:txBody>
                    <a:bodyPr/>
                    <a:lstStyle/>
                    <a:p>
                      <a:pPr algn="ctr"/>
                      <a:r>
                        <a:rPr lang="en-US" sz="2200" spc="-120" dirty="0" smtClean="0">
                          <a:latin typeface="Adobe Garamond Pro" pitchFamily="18" charset="0"/>
                        </a:rPr>
                        <a:t>8.7 (2.5)</a:t>
                      </a:r>
                      <a:endParaRPr lang="en-US" sz="2200" i="1" spc="-12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c>
                  <a:txBody>
                    <a:bodyPr/>
                    <a:lstStyle/>
                    <a:p>
                      <a:pPr algn="ctr"/>
                      <a:endParaRPr lang="en-US" sz="2200" spc="-12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c>
                  <a:txBody>
                    <a:bodyPr/>
                    <a:lstStyle/>
                    <a:p>
                      <a:pPr algn="ctr"/>
                      <a:r>
                        <a:rPr lang="en-US" sz="2200" spc="-120" dirty="0" smtClean="0">
                          <a:latin typeface="Adobe Garamond Pro" pitchFamily="18" charset="0"/>
                        </a:rPr>
                        <a:t>0.8</a:t>
                      </a:r>
                      <a:endParaRPr lang="en-US" sz="2200" spc="-12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c>
                  <a:txBody>
                    <a:bodyPr/>
                    <a:lstStyle/>
                    <a:p>
                      <a:pPr algn="ctr"/>
                      <a:r>
                        <a:rPr lang="en-US" sz="2200" spc="-120" baseline="0" dirty="0" smtClean="0">
                          <a:latin typeface="Adobe Garamond Pro" pitchFamily="18" charset="0"/>
                        </a:rPr>
                        <a:t>0.7-0.8</a:t>
                      </a: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c>
                  <a:txBody>
                    <a:bodyPr/>
                    <a:lstStyle/>
                    <a:p>
                      <a:pPr algn="ctr"/>
                      <a:r>
                        <a:rPr lang="en-US" sz="2200" b="1" spc="-120" dirty="0" smtClean="0">
                          <a:latin typeface="Adobe Garamond Pro" pitchFamily="18" charset="0"/>
                        </a:rPr>
                        <a:t>&lt;0.001</a:t>
                      </a:r>
                      <a:endParaRPr lang="en-US" sz="2200" b="1" spc="-12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c>
                  <a:txBody>
                    <a:bodyPr/>
                    <a:lstStyle/>
                    <a:p>
                      <a:pPr algn="ctr"/>
                      <a:endParaRPr lang="en-US" sz="2200" spc="-12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c>
                  <a:txBody>
                    <a:bodyPr/>
                    <a:lstStyle/>
                    <a:p>
                      <a:pPr algn="ctr"/>
                      <a:r>
                        <a:rPr lang="en-US" sz="2200" spc="-120" dirty="0" smtClean="0">
                          <a:latin typeface="Adobe Garamond Pro" pitchFamily="18" charset="0"/>
                        </a:rPr>
                        <a:t>0.9</a:t>
                      </a:r>
                      <a:endParaRPr lang="en-US" sz="2200" spc="-12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c>
                  <a:txBody>
                    <a:bodyPr/>
                    <a:lstStyle/>
                    <a:p>
                      <a:pPr algn="ctr"/>
                      <a:r>
                        <a:rPr lang="en-US" sz="2200" spc="-120" baseline="0" dirty="0" smtClean="0">
                          <a:latin typeface="Adobe Garamond Pro" pitchFamily="18" charset="0"/>
                        </a:rPr>
                        <a:t>0.8-1.0</a:t>
                      </a: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c>
                  <a:txBody>
                    <a:bodyPr/>
                    <a:lstStyle/>
                    <a:p>
                      <a:pPr algn="ctr"/>
                      <a:r>
                        <a:rPr lang="en-US" sz="2200" b="1" spc="-120" dirty="0" smtClean="0">
                          <a:latin typeface="Adobe Garamond Pro" pitchFamily="18" charset="0"/>
                        </a:rPr>
                        <a:t>0.011</a:t>
                      </a:r>
                      <a:endParaRPr lang="en-US" sz="2200" b="1" spc="-12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solidFill>
                      <a:srgbClr val="DDD1E0">
                        <a:alpha val="50196"/>
                      </a:srgbClr>
                    </a:solidFill>
                  </a:tcPr>
                </a:tc>
              </a:tr>
              <a:tr h="576000">
                <a:tc gridSpan="11">
                  <a:txBody>
                    <a:bodyPr/>
                    <a:lstStyle/>
                    <a:p>
                      <a:r>
                        <a:rPr lang="en-US" sz="2200" b="1" i="1" dirty="0" smtClean="0">
                          <a:latin typeface="Adobe Garamond Pro" pitchFamily="18" charset="0"/>
                        </a:rPr>
                        <a:t>Adolescent</a:t>
                      </a:r>
                      <a:r>
                        <a:rPr lang="en-US" sz="2200" b="1" i="1" baseline="0" dirty="0" smtClean="0">
                          <a:latin typeface="Adobe Garamond Pro" pitchFamily="18" charset="0"/>
                        </a:rPr>
                        <a:t> </a:t>
                      </a:r>
                      <a:r>
                        <a:rPr lang="en-US" sz="2200" b="1" i="1" baseline="0" dirty="0" err="1" smtClean="0">
                          <a:latin typeface="Adobe Garamond Pro" pitchFamily="18" charset="0"/>
                        </a:rPr>
                        <a:t>behaviour</a:t>
                      </a:r>
                      <a:endParaRPr lang="en-US" sz="2200" b="1" i="1" dirty="0">
                        <a:solidFill>
                          <a:schemeClr val="bg1"/>
                        </a:solidFill>
                        <a:latin typeface="Adobe Garamond Pro" pitchFamily="18" charset="0"/>
                      </a:endParaRPr>
                    </a:p>
                  </a:txBody>
                  <a:tcPr marL="36000" marR="36000" marT="46800" marB="46800" anchor="b">
                    <a:lnL>
                      <a:noFill/>
                    </a:lnL>
                    <a:lnR>
                      <a:noFill/>
                    </a:lnR>
                    <a:lnT>
                      <a:noFill/>
                    </a:lnT>
                    <a:lnB>
                      <a:noFill/>
                    </a:lnB>
                    <a:lnTlToBr w="12700" cmpd="sng">
                      <a:noFill/>
                      <a:prstDash val="solid"/>
                    </a:lnTlToBr>
                    <a:lnBlToTr w="12700" cmpd="sng">
                      <a:noFill/>
                      <a:prstDash val="solid"/>
                    </a:lnBlToTr>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r h="423750">
                <a:tc>
                  <a:txBody>
                    <a:bodyPr/>
                    <a:lstStyle/>
                    <a:p>
                      <a:pPr marL="180000" marR="0" indent="0" algn="l" defTabSz="2088170" rtl="0" eaLnBrk="1" fontAlgn="auto" latinLnBrk="0" hangingPunct="1">
                        <a:lnSpc>
                          <a:spcPct val="100000"/>
                        </a:lnSpc>
                        <a:spcBef>
                          <a:spcPts val="0"/>
                        </a:spcBef>
                        <a:spcAft>
                          <a:spcPts val="0"/>
                        </a:spcAft>
                        <a:buClrTx/>
                        <a:buSzTx/>
                        <a:buFontTx/>
                        <a:buNone/>
                        <a:tabLst/>
                        <a:defRPr/>
                      </a:pPr>
                      <a:r>
                        <a:rPr lang="en-US" sz="2000" spc="-70" baseline="0" dirty="0" smtClean="0">
                          <a:latin typeface="Adobe Garamond Pro" pitchFamily="18" charset="0"/>
                        </a:rPr>
                        <a:t>Rule-breaking*</a:t>
                      </a:r>
                      <a:endParaRPr lang="en-US" sz="2000" b="1" spc="-70" baseline="0" dirty="0" smtClean="0">
                        <a:solidFill>
                          <a:schemeClr val="bg1"/>
                        </a:solidFill>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spc="-120" dirty="0" smtClean="0">
                          <a:latin typeface="Adobe Garamond Pro" pitchFamily="18" charset="0"/>
                        </a:rPr>
                        <a:t>2.7</a:t>
                      </a:r>
                      <a:r>
                        <a:rPr lang="en-US" sz="2200" spc="-120" baseline="0" dirty="0" smtClean="0">
                          <a:latin typeface="Adobe Garamond Pro" pitchFamily="18" charset="0"/>
                        </a:rPr>
                        <a:t> (3.0)</a:t>
                      </a:r>
                      <a:endParaRPr lang="en-US" sz="2200" i="1" spc="-12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spc="-120" dirty="0" smtClean="0">
                          <a:latin typeface="Adobe Garamond Pro" pitchFamily="18" charset="0"/>
                        </a:rPr>
                        <a:t>3.0 (3.6)</a:t>
                      </a:r>
                      <a:endParaRPr lang="en-US" sz="2200" i="1" spc="-12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endParaRPr lang="en-US" sz="2200" spc="-12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spc="-120" dirty="0" smtClean="0">
                          <a:latin typeface="Adobe Garamond Pro" pitchFamily="18" charset="0"/>
                        </a:rPr>
                        <a:t>1.0</a:t>
                      </a:r>
                      <a:endParaRPr lang="en-US" sz="2200" spc="-12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spc="-120" baseline="0" dirty="0" smtClean="0">
                          <a:latin typeface="Adobe Garamond Pro" pitchFamily="18" charset="0"/>
                        </a:rPr>
                        <a:t>1.0-1.1</a:t>
                      </a: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spc="-120" dirty="0" smtClean="0">
                          <a:latin typeface="Adobe Garamond Pro" pitchFamily="18" charset="0"/>
                        </a:rPr>
                        <a:t>0.487</a:t>
                      </a:r>
                      <a:endParaRPr lang="en-US" sz="2200" spc="-12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endParaRPr lang="en-US" sz="2200" spc="-12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spc="-120" dirty="0" smtClean="0">
                          <a:latin typeface="Adobe Garamond Pro" pitchFamily="18" charset="0"/>
                        </a:rPr>
                        <a:t>0.9</a:t>
                      </a:r>
                      <a:endParaRPr lang="en-US" sz="2200" spc="-12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spc="-120" baseline="0" dirty="0" smtClean="0">
                          <a:latin typeface="Adobe Garamond Pro" pitchFamily="18" charset="0"/>
                        </a:rPr>
                        <a:t>0.7-1.0</a:t>
                      </a:r>
                      <a:endParaRPr lang="en-US" sz="2200" spc="-120" baseline="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c>
                  <a:txBody>
                    <a:bodyPr/>
                    <a:lstStyle/>
                    <a:p>
                      <a:pPr algn="ctr"/>
                      <a:r>
                        <a:rPr lang="en-US" sz="2200" b="1" spc="-120" dirty="0" smtClean="0">
                          <a:latin typeface="Adobe Garamond Pro" pitchFamily="18" charset="0"/>
                        </a:rPr>
                        <a:t>0.034</a:t>
                      </a:r>
                      <a:endParaRPr lang="en-US" sz="2200" b="1" spc="-120" dirty="0">
                        <a:latin typeface="Adobe Garamond Pro" pitchFamily="18" charset="0"/>
                      </a:endParaRPr>
                    </a:p>
                  </a:txBody>
                  <a:tcPr marL="36000" marR="36000" marT="46800" marB="46800">
                    <a:lnL>
                      <a:noFill/>
                    </a:lnL>
                    <a:lnR>
                      <a:noFill/>
                    </a:lnR>
                    <a:lnT>
                      <a:noFill/>
                    </a:lnT>
                    <a:lnB>
                      <a:noFill/>
                    </a:lnB>
                    <a:lnTlToBr w="12700" cmpd="sng">
                      <a:noFill/>
                      <a:prstDash val="solid"/>
                    </a:lnTlToBr>
                    <a:lnBlToTr w="12700" cmpd="sng">
                      <a:noFill/>
                      <a:prstDash val="solid"/>
                    </a:lnBlToTr>
                  </a:tcPr>
                </a:tc>
              </a:tr>
              <a:tr h="423750">
                <a:tc>
                  <a:txBody>
                    <a:bodyPr/>
                    <a:lstStyle/>
                    <a:p>
                      <a:pPr marL="180000" marR="0" indent="0" algn="l" defTabSz="2088170" rtl="0" eaLnBrk="1" fontAlgn="auto" latinLnBrk="0" hangingPunct="1">
                        <a:lnSpc>
                          <a:spcPct val="100000"/>
                        </a:lnSpc>
                        <a:spcBef>
                          <a:spcPts val="0"/>
                        </a:spcBef>
                        <a:spcAft>
                          <a:spcPts val="0"/>
                        </a:spcAft>
                        <a:buClrTx/>
                        <a:buSzTx/>
                        <a:buFontTx/>
                        <a:buNone/>
                        <a:tabLst/>
                        <a:defRPr/>
                      </a:pPr>
                      <a:r>
                        <a:rPr lang="en-US" sz="2000" spc="-70" baseline="0" dirty="0" smtClean="0">
                          <a:latin typeface="Adobe Garamond Pro" pitchFamily="18" charset="0"/>
                        </a:rPr>
                        <a:t>Anxious depressed*</a:t>
                      </a:r>
                      <a:endParaRPr lang="en-US" sz="2000" b="1" spc="-70" baseline="0" dirty="0" smtClean="0">
                        <a:solidFill>
                          <a:schemeClr val="bg1"/>
                        </a:solidFill>
                        <a:latin typeface="Adobe Garamond Pro" pitchFamily="18" charset="0"/>
                      </a:endParaRPr>
                    </a:p>
                  </a:txBody>
                  <a:tcPr marL="36000" marR="36000" marT="46800" marB="46800">
                    <a:lnL>
                      <a:noFill/>
                    </a:lnL>
                    <a:lnR>
                      <a:noFill/>
                    </a:lnR>
                    <a:lnT>
                      <a:noFill/>
                    </a:lnT>
                    <a:lnB w="28575" cap="flat" cmpd="sng" algn="ctr">
                      <a:solidFill>
                        <a:srgbClr val="660033"/>
                      </a:solidFill>
                      <a:prstDash val="solid"/>
                      <a:round/>
                      <a:headEnd type="none" w="med" len="med"/>
                      <a:tailEnd type="none" w="med" len="med"/>
                    </a:lnB>
                    <a:lnTlToBr w="12700" cmpd="sng">
                      <a:noFill/>
                      <a:prstDash val="solid"/>
                    </a:lnTlToBr>
                    <a:lnBlToTr w="12700" cmpd="sng">
                      <a:noFill/>
                      <a:prstDash val="solid"/>
                    </a:lnBlToTr>
                    <a:solidFill>
                      <a:srgbClr val="DDD1E0">
                        <a:alpha val="50196"/>
                      </a:srgbClr>
                    </a:solidFill>
                  </a:tcPr>
                </a:tc>
                <a:tc>
                  <a:txBody>
                    <a:bodyPr/>
                    <a:lstStyle/>
                    <a:p>
                      <a:pPr algn="ctr"/>
                      <a:r>
                        <a:rPr lang="en-US" sz="2200" spc="-120" dirty="0" smtClean="0">
                          <a:latin typeface="Adobe Garamond Pro" pitchFamily="18" charset="0"/>
                        </a:rPr>
                        <a:t>2.4 (2.9)</a:t>
                      </a:r>
                      <a:endParaRPr lang="en-US" sz="2200" i="1" spc="-120" dirty="0">
                        <a:latin typeface="Adobe Garamond Pro" pitchFamily="18" charset="0"/>
                      </a:endParaRPr>
                    </a:p>
                  </a:txBody>
                  <a:tcPr marL="36000" marR="36000" marT="46800" marB="46800">
                    <a:lnL>
                      <a:noFill/>
                    </a:lnL>
                    <a:lnR>
                      <a:noFill/>
                    </a:lnR>
                    <a:lnT>
                      <a:noFill/>
                    </a:lnT>
                    <a:lnB w="28575" cap="flat" cmpd="sng" algn="ctr">
                      <a:solidFill>
                        <a:srgbClr val="660033"/>
                      </a:solidFill>
                      <a:prstDash val="solid"/>
                      <a:round/>
                      <a:headEnd type="none" w="med" len="med"/>
                      <a:tailEnd type="none" w="med" len="med"/>
                    </a:lnB>
                    <a:lnTlToBr w="12700" cmpd="sng">
                      <a:noFill/>
                      <a:prstDash val="solid"/>
                    </a:lnTlToBr>
                    <a:lnBlToTr w="12700" cmpd="sng">
                      <a:noFill/>
                      <a:prstDash val="solid"/>
                    </a:lnBlToTr>
                    <a:solidFill>
                      <a:srgbClr val="DDD1E0">
                        <a:alpha val="50196"/>
                      </a:srgbClr>
                    </a:solidFill>
                  </a:tcPr>
                </a:tc>
                <a:tc>
                  <a:txBody>
                    <a:bodyPr/>
                    <a:lstStyle/>
                    <a:p>
                      <a:pPr algn="ctr"/>
                      <a:r>
                        <a:rPr lang="en-US" sz="2200" spc="-120" dirty="0" smtClean="0">
                          <a:latin typeface="Adobe Garamond Pro" pitchFamily="18" charset="0"/>
                        </a:rPr>
                        <a:t>2.3 (3.4)</a:t>
                      </a:r>
                      <a:endParaRPr lang="en-US" sz="2200" i="1" spc="-120" dirty="0">
                        <a:latin typeface="Adobe Garamond Pro" pitchFamily="18" charset="0"/>
                      </a:endParaRPr>
                    </a:p>
                  </a:txBody>
                  <a:tcPr marL="36000" marR="36000" marT="46800" marB="46800">
                    <a:lnL>
                      <a:noFill/>
                    </a:lnL>
                    <a:lnR>
                      <a:noFill/>
                    </a:lnR>
                    <a:lnT>
                      <a:noFill/>
                    </a:lnT>
                    <a:lnB w="28575" cap="flat" cmpd="sng" algn="ctr">
                      <a:solidFill>
                        <a:srgbClr val="660033"/>
                      </a:solidFill>
                      <a:prstDash val="solid"/>
                      <a:round/>
                      <a:headEnd type="none" w="med" len="med"/>
                      <a:tailEnd type="none" w="med" len="med"/>
                    </a:lnB>
                    <a:lnTlToBr w="12700" cmpd="sng">
                      <a:noFill/>
                      <a:prstDash val="solid"/>
                    </a:lnTlToBr>
                    <a:lnBlToTr w="12700" cmpd="sng">
                      <a:noFill/>
                      <a:prstDash val="solid"/>
                    </a:lnBlToTr>
                    <a:solidFill>
                      <a:srgbClr val="DDD1E0">
                        <a:alpha val="50196"/>
                      </a:srgbClr>
                    </a:solidFill>
                  </a:tcPr>
                </a:tc>
                <a:tc>
                  <a:txBody>
                    <a:bodyPr/>
                    <a:lstStyle/>
                    <a:p>
                      <a:pPr algn="ctr"/>
                      <a:endParaRPr lang="en-US" sz="2200" spc="-120" dirty="0">
                        <a:latin typeface="Adobe Garamond Pro" pitchFamily="18" charset="0"/>
                      </a:endParaRPr>
                    </a:p>
                  </a:txBody>
                  <a:tcPr marL="36000" marR="36000" marT="46800" marB="46800">
                    <a:lnL>
                      <a:noFill/>
                    </a:lnL>
                    <a:lnR>
                      <a:noFill/>
                    </a:lnR>
                    <a:lnT>
                      <a:noFill/>
                    </a:lnT>
                    <a:lnB w="28575" cap="flat" cmpd="sng" algn="ctr">
                      <a:solidFill>
                        <a:srgbClr val="660033"/>
                      </a:solidFill>
                      <a:prstDash val="solid"/>
                      <a:round/>
                      <a:headEnd type="none" w="med" len="med"/>
                      <a:tailEnd type="none" w="med" len="med"/>
                    </a:lnB>
                    <a:lnTlToBr w="12700" cmpd="sng">
                      <a:noFill/>
                      <a:prstDash val="solid"/>
                    </a:lnTlToBr>
                    <a:lnBlToTr w="12700" cmpd="sng">
                      <a:noFill/>
                      <a:prstDash val="solid"/>
                    </a:lnBlToTr>
                    <a:solidFill>
                      <a:srgbClr val="DDD1E0">
                        <a:alpha val="50196"/>
                      </a:srgbClr>
                    </a:solidFill>
                  </a:tcPr>
                </a:tc>
                <a:tc>
                  <a:txBody>
                    <a:bodyPr/>
                    <a:lstStyle/>
                    <a:p>
                      <a:pPr algn="ctr"/>
                      <a:r>
                        <a:rPr lang="en-US" sz="2200" spc="-120" dirty="0" smtClean="0">
                          <a:latin typeface="Adobe Garamond Pro" pitchFamily="18" charset="0"/>
                        </a:rPr>
                        <a:t>1.0</a:t>
                      </a:r>
                      <a:endParaRPr lang="en-US" sz="2200" spc="-120" dirty="0">
                        <a:latin typeface="Adobe Garamond Pro" pitchFamily="18" charset="0"/>
                      </a:endParaRPr>
                    </a:p>
                  </a:txBody>
                  <a:tcPr marL="36000" marR="36000" marT="46800" marB="46800">
                    <a:lnL>
                      <a:noFill/>
                    </a:lnL>
                    <a:lnR>
                      <a:noFill/>
                    </a:lnR>
                    <a:lnT>
                      <a:noFill/>
                    </a:lnT>
                    <a:lnB w="28575" cap="flat" cmpd="sng" algn="ctr">
                      <a:solidFill>
                        <a:srgbClr val="660033"/>
                      </a:solidFill>
                      <a:prstDash val="solid"/>
                      <a:round/>
                      <a:headEnd type="none" w="med" len="med"/>
                      <a:tailEnd type="none" w="med" len="med"/>
                    </a:lnB>
                    <a:lnTlToBr w="12700" cmpd="sng">
                      <a:noFill/>
                      <a:prstDash val="solid"/>
                    </a:lnTlToBr>
                    <a:lnBlToTr w="12700" cmpd="sng">
                      <a:noFill/>
                      <a:prstDash val="solid"/>
                    </a:lnBlToTr>
                    <a:solidFill>
                      <a:srgbClr val="DDD1E0">
                        <a:alpha val="50196"/>
                      </a:srgbClr>
                    </a:solidFill>
                  </a:tcPr>
                </a:tc>
                <a:tc>
                  <a:txBody>
                    <a:bodyPr/>
                    <a:lstStyle/>
                    <a:p>
                      <a:pPr algn="ctr"/>
                      <a:r>
                        <a:rPr lang="en-US" sz="2200" spc="-120" baseline="0" dirty="0" smtClean="0">
                          <a:latin typeface="Adobe Garamond Pro" pitchFamily="18" charset="0"/>
                        </a:rPr>
                        <a:t>0.9-1.1</a:t>
                      </a:r>
                      <a:endParaRPr lang="en-US" sz="2200" spc="-120" baseline="0" dirty="0">
                        <a:latin typeface="Adobe Garamond Pro" pitchFamily="18" charset="0"/>
                      </a:endParaRPr>
                    </a:p>
                  </a:txBody>
                  <a:tcPr marL="36000" marR="36000" marT="46800" marB="46800">
                    <a:lnL>
                      <a:noFill/>
                    </a:lnL>
                    <a:lnR>
                      <a:noFill/>
                    </a:lnR>
                    <a:lnT>
                      <a:noFill/>
                    </a:lnT>
                    <a:lnB w="28575" cap="flat" cmpd="sng" algn="ctr">
                      <a:solidFill>
                        <a:srgbClr val="660033"/>
                      </a:solidFill>
                      <a:prstDash val="solid"/>
                      <a:round/>
                      <a:headEnd type="none" w="med" len="med"/>
                      <a:tailEnd type="none" w="med" len="med"/>
                    </a:lnB>
                    <a:lnTlToBr w="12700" cmpd="sng">
                      <a:noFill/>
                      <a:prstDash val="solid"/>
                    </a:lnTlToBr>
                    <a:lnBlToTr w="12700" cmpd="sng">
                      <a:noFill/>
                      <a:prstDash val="solid"/>
                    </a:lnBlToTr>
                    <a:solidFill>
                      <a:srgbClr val="DDD1E0">
                        <a:alpha val="50196"/>
                      </a:srgbClr>
                    </a:solidFill>
                  </a:tcPr>
                </a:tc>
                <a:tc>
                  <a:txBody>
                    <a:bodyPr/>
                    <a:lstStyle/>
                    <a:p>
                      <a:pPr algn="ctr"/>
                      <a:r>
                        <a:rPr lang="en-US" sz="2200" spc="-120" dirty="0" smtClean="0">
                          <a:latin typeface="Adobe Garamond Pro" pitchFamily="18" charset="0"/>
                        </a:rPr>
                        <a:t>0.578</a:t>
                      </a:r>
                      <a:endParaRPr lang="en-US" sz="2200" b="0" spc="-120" dirty="0">
                        <a:latin typeface="Adobe Garamond Pro" pitchFamily="18" charset="0"/>
                      </a:endParaRPr>
                    </a:p>
                  </a:txBody>
                  <a:tcPr marL="36000" marR="36000" marT="46800" marB="46800">
                    <a:lnL>
                      <a:noFill/>
                    </a:lnL>
                    <a:lnR>
                      <a:noFill/>
                    </a:lnR>
                    <a:lnT>
                      <a:noFill/>
                    </a:lnT>
                    <a:lnB w="28575" cap="flat" cmpd="sng" algn="ctr">
                      <a:solidFill>
                        <a:srgbClr val="660033"/>
                      </a:solidFill>
                      <a:prstDash val="solid"/>
                      <a:round/>
                      <a:headEnd type="none" w="med" len="med"/>
                      <a:tailEnd type="none" w="med" len="med"/>
                    </a:lnB>
                    <a:lnTlToBr w="12700" cmpd="sng">
                      <a:noFill/>
                      <a:prstDash val="solid"/>
                    </a:lnTlToBr>
                    <a:lnBlToTr w="12700" cmpd="sng">
                      <a:noFill/>
                      <a:prstDash val="solid"/>
                    </a:lnBlToTr>
                    <a:solidFill>
                      <a:srgbClr val="DDD1E0">
                        <a:alpha val="50196"/>
                      </a:srgbClr>
                    </a:solidFill>
                  </a:tcPr>
                </a:tc>
                <a:tc>
                  <a:txBody>
                    <a:bodyPr/>
                    <a:lstStyle/>
                    <a:p>
                      <a:pPr algn="ctr"/>
                      <a:endParaRPr lang="en-US" sz="2200" spc="-120" dirty="0">
                        <a:latin typeface="Adobe Garamond Pro" pitchFamily="18" charset="0"/>
                      </a:endParaRPr>
                    </a:p>
                  </a:txBody>
                  <a:tcPr marL="36000" marR="36000" marT="46800" marB="46800">
                    <a:lnL>
                      <a:noFill/>
                    </a:lnL>
                    <a:lnR>
                      <a:noFill/>
                    </a:lnR>
                    <a:lnT>
                      <a:noFill/>
                    </a:lnT>
                    <a:lnB w="28575" cap="flat" cmpd="sng" algn="ctr">
                      <a:solidFill>
                        <a:srgbClr val="660033"/>
                      </a:solidFill>
                      <a:prstDash val="solid"/>
                      <a:round/>
                      <a:headEnd type="none" w="med" len="med"/>
                      <a:tailEnd type="none" w="med" len="med"/>
                    </a:lnB>
                    <a:lnTlToBr w="12700" cmpd="sng">
                      <a:noFill/>
                      <a:prstDash val="solid"/>
                    </a:lnTlToBr>
                    <a:lnBlToTr w="12700" cmpd="sng">
                      <a:noFill/>
                      <a:prstDash val="solid"/>
                    </a:lnBlToTr>
                    <a:solidFill>
                      <a:srgbClr val="DDD1E0">
                        <a:alpha val="50196"/>
                      </a:srgbClr>
                    </a:solidFill>
                  </a:tcPr>
                </a:tc>
                <a:tc>
                  <a:txBody>
                    <a:bodyPr/>
                    <a:lstStyle/>
                    <a:p>
                      <a:pPr algn="ctr"/>
                      <a:r>
                        <a:rPr lang="en-US" sz="2200" spc="-120" dirty="0" smtClean="0">
                          <a:latin typeface="Adobe Garamond Pro" pitchFamily="18" charset="0"/>
                        </a:rPr>
                        <a:t>0.9</a:t>
                      </a:r>
                      <a:endParaRPr lang="en-US" sz="2200" spc="-120" dirty="0">
                        <a:latin typeface="Adobe Garamond Pro" pitchFamily="18" charset="0"/>
                      </a:endParaRPr>
                    </a:p>
                  </a:txBody>
                  <a:tcPr marL="36000" marR="36000" marT="46800" marB="46800">
                    <a:lnL>
                      <a:noFill/>
                    </a:lnL>
                    <a:lnR>
                      <a:noFill/>
                    </a:lnR>
                    <a:lnT>
                      <a:noFill/>
                    </a:lnT>
                    <a:lnB w="28575" cap="flat" cmpd="sng" algn="ctr">
                      <a:solidFill>
                        <a:srgbClr val="660033"/>
                      </a:solidFill>
                      <a:prstDash val="solid"/>
                      <a:round/>
                      <a:headEnd type="none" w="med" len="med"/>
                      <a:tailEnd type="none" w="med" len="med"/>
                    </a:lnB>
                    <a:lnTlToBr w="12700" cmpd="sng">
                      <a:noFill/>
                      <a:prstDash val="solid"/>
                    </a:lnTlToBr>
                    <a:lnBlToTr w="12700" cmpd="sng">
                      <a:noFill/>
                      <a:prstDash val="solid"/>
                    </a:lnBlToTr>
                    <a:solidFill>
                      <a:srgbClr val="DDD1E0">
                        <a:alpha val="50196"/>
                      </a:srgbClr>
                    </a:solidFill>
                  </a:tcPr>
                </a:tc>
                <a:tc>
                  <a:txBody>
                    <a:bodyPr/>
                    <a:lstStyle/>
                    <a:p>
                      <a:pPr algn="ctr"/>
                      <a:r>
                        <a:rPr lang="en-US" sz="2200" spc="-120" baseline="0" dirty="0" smtClean="0">
                          <a:latin typeface="Adobe Garamond Pro" pitchFamily="18" charset="0"/>
                        </a:rPr>
                        <a:t>0.8-1.0</a:t>
                      </a:r>
                      <a:endParaRPr lang="en-US" sz="2200" spc="-120" baseline="0" dirty="0">
                        <a:latin typeface="Adobe Garamond Pro" pitchFamily="18" charset="0"/>
                      </a:endParaRPr>
                    </a:p>
                  </a:txBody>
                  <a:tcPr marL="36000" marR="36000" marT="46800" marB="46800">
                    <a:lnL>
                      <a:noFill/>
                    </a:lnL>
                    <a:lnR>
                      <a:noFill/>
                    </a:lnR>
                    <a:lnT>
                      <a:noFill/>
                    </a:lnT>
                    <a:lnB w="28575" cap="flat" cmpd="sng" algn="ctr">
                      <a:solidFill>
                        <a:srgbClr val="660033"/>
                      </a:solidFill>
                      <a:prstDash val="solid"/>
                      <a:round/>
                      <a:headEnd type="none" w="med" len="med"/>
                      <a:tailEnd type="none" w="med" len="med"/>
                    </a:lnB>
                    <a:lnTlToBr w="12700" cmpd="sng">
                      <a:noFill/>
                      <a:prstDash val="solid"/>
                    </a:lnTlToBr>
                    <a:lnBlToTr w="12700" cmpd="sng">
                      <a:noFill/>
                      <a:prstDash val="solid"/>
                    </a:lnBlToTr>
                    <a:solidFill>
                      <a:srgbClr val="DDD1E0">
                        <a:alpha val="50196"/>
                      </a:srgbClr>
                    </a:solidFill>
                  </a:tcPr>
                </a:tc>
                <a:tc>
                  <a:txBody>
                    <a:bodyPr/>
                    <a:lstStyle/>
                    <a:p>
                      <a:pPr algn="ctr"/>
                      <a:r>
                        <a:rPr lang="en-US" sz="2200" spc="-120" dirty="0" smtClean="0">
                          <a:latin typeface="Adobe Garamond Pro" pitchFamily="18" charset="0"/>
                        </a:rPr>
                        <a:t>0.145</a:t>
                      </a:r>
                      <a:endParaRPr lang="en-US" sz="2200" b="1" spc="-120" dirty="0">
                        <a:latin typeface="Adobe Garamond Pro" pitchFamily="18" charset="0"/>
                      </a:endParaRPr>
                    </a:p>
                  </a:txBody>
                  <a:tcPr marL="36000" marR="36000" marT="46800" marB="46800">
                    <a:lnL>
                      <a:noFill/>
                    </a:lnL>
                    <a:lnR>
                      <a:noFill/>
                    </a:lnR>
                    <a:lnT>
                      <a:noFill/>
                    </a:lnT>
                    <a:lnB w="28575" cap="flat" cmpd="sng" algn="ctr">
                      <a:solidFill>
                        <a:srgbClr val="660033"/>
                      </a:solidFill>
                      <a:prstDash val="solid"/>
                      <a:round/>
                      <a:headEnd type="none" w="med" len="med"/>
                      <a:tailEnd type="none" w="med" len="med"/>
                    </a:lnB>
                    <a:lnTlToBr w="12700" cmpd="sng">
                      <a:noFill/>
                      <a:prstDash val="solid"/>
                    </a:lnTlToBr>
                    <a:lnBlToTr w="12700" cmpd="sng">
                      <a:noFill/>
                      <a:prstDash val="solid"/>
                    </a:lnBlToTr>
                    <a:solidFill>
                      <a:srgbClr val="DDD1E0">
                        <a:alpha val="50196"/>
                      </a:srgbClr>
                    </a:solidFill>
                  </a:tcPr>
                </a:tc>
              </a:tr>
              <a:tr h="396000">
                <a:tc gridSpan="11">
                  <a:txBody>
                    <a:bodyPr/>
                    <a:lstStyle/>
                    <a:p>
                      <a:pPr marL="0" marR="0" indent="0" algn="l" defTabSz="2088170" rtl="0" eaLnBrk="1" fontAlgn="auto" latinLnBrk="0" hangingPunct="1">
                        <a:lnSpc>
                          <a:spcPct val="100000"/>
                        </a:lnSpc>
                        <a:spcBef>
                          <a:spcPts val="0"/>
                        </a:spcBef>
                        <a:spcAft>
                          <a:spcPts val="0"/>
                        </a:spcAft>
                        <a:buClrTx/>
                        <a:buSzTx/>
                        <a:buFontTx/>
                        <a:buNone/>
                        <a:tabLst/>
                        <a:defRPr/>
                      </a:pPr>
                      <a:r>
                        <a:rPr lang="en-US" sz="2000" dirty="0" smtClean="0">
                          <a:latin typeface="Adobe Garamond Pro" pitchFamily="18" charset="0"/>
                        </a:rPr>
                        <a:t>* </a:t>
                      </a:r>
                      <a:r>
                        <a:rPr lang="en-US" sz="1800" i="1" dirty="0" smtClean="0">
                          <a:latin typeface="Adobe Garamond Pro" pitchFamily="18" charset="0"/>
                        </a:rPr>
                        <a:t>Continuous measure: Higher score indicates higher levels of that item.</a:t>
                      </a:r>
                    </a:p>
                  </a:txBody>
                  <a:tcPr>
                    <a:lnL>
                      <a:noFill/>
                    </a:lnL>
                    <a:lnR>
                      <a:noFill/>
                    </a:lnR>
                    <a:lnT w="28575" cap="flat" cmpd="sng" algn="ctr">
                      <a:solidFill>
                        <a:srgbClr val="660033"/>
                      </a:solid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bl>
          </a:graphicData>
        </a:graphic>
      </p:graphicFrame>
      <p:pic>
        <p:nvPicPr>
          <p:cNvPr id="79" name="Picture 78"/>
          <p:cNvPicPr>
            <a:picLocks noChangeAspect="1"/>
          </p:cNvPicPr>
          <p:nvPr/>
        </p:nvPicPr>
        <p:blipFill>
          <a:blip r:embed="rId11"/>
          <a:stretch>
            <a:fillRect/>
          </a:stretch>
        </p:blipFill>
        <p:spPr>
          <a:xfrm>
            <a:off x="24383452" y="37854843"/>
            <a:ext cx="5867812" cy="4983430"/>
          </a:xfrm>
          <a:prstGeom prst="rect">
            <a:avLst/>
          </a:prstGeom>
        </p:spPr>
      </p:pic>
      <p:pic>
        <p:nvPicPr>
          <p:cNvPr id="72" name="Picture 71"/>
          <p:cNvPicPr>
            <a:picLocks noChangeAspect="1"/>
          </p:cNvPicPr>
          <p:nvPr/>
        </p:nvPicPr>
        <p:blipFill>
          <a:blip r:embed="rId12">
            <a:alphaModFix amt="53000"/>
          </a:blip>
          <a:stretch>
            <a:fillRect/>
          </a:stretch>
        </p:blipFill>
        <p:spPr>
          <a:xfrm>
            <a:off x="20202090" y="30880849"/>
            <a:ext cx="9372600" cy="3302417"/>
          </a:xfrm>
          <a:prstGeom prst="rect">
            <a:avLst/>
          </a:prstGeom>
        </p:spPr>
      </p:pic>
      <p:sp>
        <p:nvSpPr>
          <p:cNvPr id="38" name="Text Box 2088"/>
          <p:cNvSpPr txBox="1">
            <a:spLocks noChangeArrowheads="1"/>
          </p:cNvSpPr>
          <p:nvPr/>
        </p:nvSpPr>
        <p:spPr bwMode="auto">
          <a:xfrm>
            <a:off x="20313570" y="31690297"/>
            <a:ext cx="9140400" cy="2492969"/>
          </a:xfrm>
          <a:prstGeom prst="rect">
            <a:avLst/>
          </a:prstGeom>
          <a:noFill/>
          <a:ln w="9525">
            <a:noFill/>
            <a:miter lim="800000"/>
            <a:headEnd/>
            <a:tailEnd/>
          </a:ln>
        </p:spPr>
        <p:txBody>
          <a:bodyPr lIns="36000" tIns="36000" rIns="36000" bIns="36000"/>
          <a:lstStyle/>
          <a:p>
            <a:r>
              <a:rPr lang="en-AU" sz="1600" dirty="0">
                <a:latin typeface="Adobe Garamond Pro" pitchFamily="18" charset="0"/>
              </a:rPr>
              <a:t>1. Gore, et al., (2011) </a:t>
            </a:r>
            <a:r>
              <a:rPr lang="en-AU" sz="1600" i="1" dirty="0">
                <a:latin typeface="Adobe Garamond Pro" pitchFamily="18" charset="0"/>
              </a:rPr>
              <a:t>The Lancet</a:t>
            </a:r>
            <a:r>
              <a:rPr lang="en-AU" sz="1600" dirty="0">
                <a:latin typeface="Adobe Garamond Pro" pitchFamily="18" charset="0"/>
              </a:rPr>
              <a:t>.     2. </a:t>
            </a:r>
            <a:r>
              <a:rPr lang="en-AU" sz="1600" dirty="0" err="1">
                <a:latin typeface="Adobe Garamond Pro" pitchFamily="18" charset="0"/>
              </a:rPr>
              <a:t>Rehm</a:t>
            </a:r>
            <a:r>
              <a:rPr lang="en-AU" sz="1600" dirty="0">
                <a:latin typeface="Adobe Garamond Pro" pitchFamily="18" charset="0"/>
              </a:rPr>
              <a:t>, et al., (2009) </a:t>
            </a:r>
            <a:r>
              <a:rPr lang="en-AU" sz="1600" i="1" dirty="0">
                <a:latin typeface="Adobe Garamond Pro" pitchFamily="18" charset="0"/>
              </a:rPr>
              <a:t>The Lancet</a:t>
            </a:r>
            <a:r>
              <a:rPr lang="en-AU" sz="1600" dirty="0">
                <a:latin typeface="Adobe Garamond Pro" pitchFamily="18" charset="0"/>
              </a:rPr>
              <a:t>.     3. </a:t>
            </a:r>
            <a:r>
              <a:rPr lang="en-AU" sz="1600" dirty="0" err="1">
                <a:latin typeface="Adobe Garamond Pro" pitchFamily="18" charset="0"/>
              </a:rPr>
              <a:t>Chikritzhs</a:t>
            </a:r>
            <a:r>
              <a:rPr lang="en-AU" sz="1600" dirty="0">
                <a:latin typeface="Adobe Garamond Pro" pitchFamily="18" charset="0"/>
              </a:rPr>
              <a:t>, et al., (2004) Under-aged drinking among 14-17 year olds and related harms in Australia.     4. White &amp; Smith (2009) Australian secondary school students' use of tobacco, alcohol, and over-the-counter and illicit substances in 2008.     5. Australian Institute of Health &amp; Welfare (2008) 2007 National Drug Strategy Household Survey.     6. Substance Abuse &amp; Mental Health Services Administration  (2011) Results from the 2010 National Survey on Drug Use and Health.     7. Johnston, et al., (2012) Monitoring the Future national results on adolescent drug use: Overview of key findings, 2011.     8. Gill, et al., (2012) Smoking, drinking and drug use among young people in England in 2011.     9. </a:t>
            </a:r>
            <a:r>
              <a:rPr lang="en-AU" sz="1600" dirty="0" err="1">
                <a:latin typeface="Adobe Garamond Pro" pitchFamily="18" charset="0"/>
              </a:rPr>
              <a:t>Hibell</a:t>
            </a:r>
            <a:r>
              <a:rPr lang="en-AU" sz="1600" dirty="0">
                <a:latin typeface="Adobe Garamond Pro" pitchFamily="18" charset="0"/>
              </a:rPr>
              <a:t>, et al., (2012) The 2011 ESPAD report.     10. </a:t>
            </a:r>
            <a:r>
              <a:rPr lang="en-AU" sz="1600" dirty="0" err="1">
                <a:latin typeface="Adobe Garamond Pro" pitchFamily="18" charset="0"/>
              </a:rPr>
              <a:t>Casswell</a:t>
            </a:r>
            <a:r>
              <a:rPr lang="en-AU" sz="1600" dirty="0">
                <a:latin typeface="Adobe Garamond Pro" pitchFamily="18" charset="0"/>
              </a:rPr>
              <a:t>, et al., (1991) </a:t>
            </a:r>
            <a:r>
              <a:rPr lang="en-AU" sz="1600" i="1" dirty="0">
                <a:latin typeface="Adobe Garamond Pro" pitchFamily="18" charset="0"/>
              </a:rPr>
              <a:t>British Journal of Addiction</a:t>
            </a:r>
            <a:r>
              <a:rPr lang="en-AU" sz="1600" dirty="0">
                <a:latin typeface="Adobe Garamond Pro" pitchFamily="18" charset="0"/>
              </a:rPr>
              <a:t>.     11. Donovan &amp; Molina (2008) </a:t>
            </a:r>
            <a:r>
              <a:rPr lang="en-AU" sz="1600" i="1" dirty="0">
                <a:latin typeface="Adobe Garamond Pro" pitchFamily="18" charset="0"/>
              </a:rPr>
              <a:t>Alcoholism</a:t>
            </a:r>
            <a:r>
              <a:rPr lang="en-AU" sz="1600" dirty="0">
                <a:latin typeface="Adobe Garamond Pro" pitchFamily="18" charset="0"/>
              </a:rPr>
              <a:t>.     12. </a:t>
            </a:r>
            <a:r>
              <a:rPr lang="en-AU" sz="1600" dirty="0" err="1">
                <a:latin typeface="Adobe Garamond Pro" pitchFamily="18" charset="0"/>
              </a:rPr>
              <a:t>Hipwell</a:t>
            </a:r>
            <a:r>
              <a:rPr lang="en-AU" sz="1600" dirty="0">
                <a:latin typeface="Adobe Garamond Pro" pitchFamily="18" charset="0"/>
              </a:rPr>
              <a:t>, et al., (2005) </a:t>
            </a:r>
            <a:r>
              <a:rPr lang="en-AU" sz="1600" i="1" dirty="0">
                <a:latin typeface="Adobe Garamond Pro" pitchFamily="18" charset="0"/>
              </a:rPr>
              <a:t>Journal of Studies on Alcohol</a:t>
            </a:r>
            <a:r>
              <a:rPr lang="en-AU" sz="1600" dirty="0">
                <a:latin typeface="Adobe Garamond Pro" pitchFamily="18" charset="0"/>
              </a:rPr>
              <a:t>.     13. Johnson, et al., (1997) </a:t>
            </a:r>
            <a:r>
              <a:rPr lang="en-AU" sz="1600" i="1" dirty="0">
                <a:latin typeface="Adobe Garamond Pro" pitchFamily="18" charset="0"/>
              </a:rPr>
              <a:t>Journal of Child &amp; Family Studies</a:t>
            </a:r>
            <a:r>
              <a:rPr lang="en-AU" sz="1600" dirty="0">
                <a:latin typeface="Adobe Garamond Pro" pitchFamily="18" charset="0"/>
              </a:rPr>
              <a:t>.</a:t>
            </a:r>
            <a:endParaRPr lang="en-US" sz="1600" dirty="0">
              <a:latin typeface="Adobe Garamond Pro" pitchFamily="18" charset="0"/>
            </a:endParaRPr>
          </a:p>
        </p:txBody>
      </p:sp>
      <p:sp>
        <p:nvSpPr>
          <p:cNvPr id="25" name="Rectangle 24"/>
          <p:cNvSpPr/>
          <p:nvPr/>
        </p:nvSpPr>
        <p:spPr>
          <a:xfrm>
            <a:off x="839438" y="19771684"/>
            <a:ext cx="9008177" cy="9571851"/>
          </a:xfrm>
          <a:prstGeom prst="rect">
            <a:avLst/>
          </a:prstGeom>
        </p:spPr>
        <p:txBody>
          <a:bodyPr wrap="square" lIns="36000" rIns="36000">
            <a:spAutoFit/>
          </a:bodyPr>
          <a:lstStyle/>
          <a:p>
            <a:pPr>
              <a:spcAft>
                <a:spcPts val="0"/>
              </a:spcAft>
            </a:pPr>
            <a:r>
              <a:rPr lang="en-US" sz="2800" b="1" dirty="0">
                <a:solidFill>
                  <a:srgbClr val="000000"/>
                </a:solidFill>
                <a:latin typeface="Adobe Garamond Pro"/>
                <a:ea typeface="Times New Roman"/>
                <a:cs typeface="Times New Roman"/>
              </a:rPr>
              <a:t>Sipping alcohol is a common </a:t>
            </a:r>
            <a:r>
              <a:rPr lang="en-US" sz="2800" b="1" dirty="0" smtClean="0">
                <a:solidFill>
                  <a:srgbClr val="000000"/>
                </a:solidFill>
                <a:latin typeface="Adobe Garamond Pro"/>
                <a:ea typeface="Times New Roman"/>
                <a:cs typeface="Times New Roman"/>
              </a:rPr>
              <a:t>early adolescent</a:t>
            </a:r>
            <a:r>
              <a:rPr lang="en-US" sz="2800" dirty="0" smtClean="0">
                <a:solidFill>
                  <a:srgbClr val="000000"/>
                </a:solidFill>
                <a:latin typeface="Adobe Garamond Pro"/>
                <a:ea typeface="Times New Roman"/>
                <a:cs typeface="Times New Roman"/>
              </a:rPr>
              <a:t>,</a:t>
            </a:r>
            <a:r>
              <a:rPr lang="en-US" sz="2800" baseline="30000" dirty="0" smtClean="0">
                <a:solidFill>
                  <a:srgbClr val="000000"/>
                </a:solidFill>
                <a:latin typeface="Adobe Garamond Pro"/>
                <a:ea typeface="Times New Roman"/>
                <a:cs typeface="Times New Roman"/>
              </a:rPr>
              <a:t>[</a:t>
            </a:r>
            <a:r>
              <a:rPr lang="en-US" sz="2800" baseline="30000" dirty="0">
                <a:solidFill>
                  <a:srgbClr val="000000"/>
                </a:solidFill>
                <a:latin typeface="Adobe Garamond Pro"/>
                <a:ea typeface="Times New Roman"/>
                <a:cs typeface="Times New Roman"/>
              </a:rPr>
              <a:t>10-13]</a:t>
            </a:r>
            <a:r>
              <a:rPr lang="en-US" sz="2800" dirty="0">
                <a:solidFill>
                  <a:srgbClr val="000000"/>
                </a:solidFill>
                <a:latin typeface="Adobe Garamond Pro"/>
                <a:ea typeface="Times New Roman"/>
                <a:cs typeface="Times New Roman"/>
              </a:rPr>
              <a:t> </a:t>
            </a:r>
            <a:r>
              <a:rPr lang="en-US" sz="2800" dirty="0" smtClean="0">
                <a:solidFill>
                  <a:srgbClr val="000000"/>
                </a:solidFill>
                <a:latin typeface="Adobe Garamond Pro"/>
                <a:ea typeface="Times New Roman"/>
                <a:cs typeface="Times New Roman"/>
              </a:rPr>
              <a:t>often representing the first alcohol experiences. Despite this, adolescent public health policy, research and interventions have focused on consumption of whole beverages, overlooking the potentially important and distinct roles of sipping and drinking alcohol in the development of different alcohol trajectories.</a:t>
            </a:r>
          </a:p>
          <a:p>
            <a:pPr>
              <a:spcAft>
                <a:spcPts val="0"/>
              </a:spcAft>
            </a:pPr>
            <a:r>
              <a:rPr lang="en-US" sz="2800" baseline="30000" dirty="0">
                <a:solidFill>
                  <a:srgbClr val="000000"/>
                </a:solidFill>
                <a:latin typeface="Adobe Garamond Pro"/>
                <a:ea typeface="Times New Roman"/>
                <a:cs typeface="Times New Roman"/>
              </a:rPr>
              <a:t> </a:t>
            </a:r>
            <a:endParaRPr lang="en-AU" sz="2800" dirty="0">
              <a:latin typeface="Times New Roman"/>
              <a:ea typeface="Times New Roman"/>
            </a:endParaRPr>
          </a:p>
          <a:p>
            <a:pPr>
              <a:spcAft>
                <a:spcPts val="0"/>
              </a:spcAft>
            </a:pPr>
            <a:r>
              <a:rPr lang="en-US" sz="2800" dirty="0">
                <a:solidFill>
                  <a:srgbClr val="000000"/>
                </a:solidFill>
                <a:latin typeface="Adobe Garamond Pro"/>
                <a:ea typeface="Times New Roman"/>
                <a:cs typeface="Times New Roman"/>
              </a:rPr>
              <a:t>Europe’s largest adolescent health survey does not distinguish between sipping and drinking in measuring alcohol use.</a:t>
            </a:r>
            <a:r>
              <a:rPr lang="en-US" sz="2800" baseline="30000" dirty="0">
                <a:solidFill>
                  <a:srgbClr val="000000"/>
                </a:solidFill>
                <a:latin typeface="Adobe Garamond Pro"/>
                <a:ea typeface="Times New Roman"/>
                <a:cs typeface="Times New Roman"/>
              </a:rPr>
              <a:t>[9]</a:t>
            </a:r>
            <a:r>
              <a:rPr lang="en-US" sz="2800" dirty="0">
                <a:solidFill>
                  <a:srgbClr val="000000"/>
                </a:solidFill>
                <a:latin typeface="Adobe Garamond Pro"/>
                <a:ea typeface="Times New Roman"/>
                <a:cs typeface="Times New Roman"/>
              </a:rPr>
              <a:t>  Other surveys ask </a:t>
            </a:r>
            <a:r>
              <a:rPr lang="en-US" sz="2800" dirty="0" smtClean="0">
                <a:solidFill>
                  <a:srgbClr val="000000"/>
                </a:solidFill>
                <a:latin typeface="Adobe Garamond Pro"/>
                <a:ea typeface="Times New Roman"/>
                <a:cs typeface="Times New Roman"/>
              </a:rPr>
              <a:t>about </a:t>
            </a:r>
            <a:r>
              <a:rPr lang="en-US" sz="2800" dirty="0">
                <a:solidFill>
                  <a:srgbClr val="000000"/>
                </a:solidFill>
                <a:latin typeface="Adobe Garamond Pro"/>
                <a:ea typeface="Times New Roman"/>
                <a:cs typeface="Times New Roman"/>
              </a:rPr>
              <a:t>“more than a few sips</a:t>
            </a:r>
            <a:r>
              <a:rPr lang="en-US" sz="2800" dirty="0" smtClean="0">
                <a:solidFill>
                  <a:srgbClr val="000000"/>
                </a:solidFill>
                <a:latin typeface="Adobe Garamond Pro"/>
                <a:ea typeface="Times New Roman"/>
                <a:cs typeface="Times New Roman"/>
              </a:rPr>
              <a:t>”, </a:t>
            </a:r>
            <a:r>
              <a:rPr lang="en-US" sz="2800" dirty="0">
                <a:solidFill>
                  <a:srgbClr val="000000"/>
                </a:solidFill>
                <a:latin typeface="Adobe Garamond Pro"/>
                <a:ea typeface="Times New Roman"/>
                <a:cs typeface="Times New Roman"/>
              </a:rPr>
              <a:t>but do not </a:t>
            </a:r>
            <a:r>
              <a:rPr lang="en-US" sz="2800" dirty="0" smtClean="0">
                <a:solidFill>
                  <a:srgbClr val="000000"/>
                </a:solidFill>
                <a:latin typeface="Adobe Garamond Pro"/>
                <a:ea typeface="Times New Roman"/>
                <a:cs typeface="Times New Roman"/>
              </a:rPr>
              <a:t>specify </a:t>
            </a:r>
            <a:r>
              <a:rPr lang="en-US" sz="2800" dirty="0">
                <a:solidFill>
                  <a:srgbClr val="000000"/>
                </a:solidFill>
                <a:latin typeface="Adobe Garamond Pro"/>
                <a:ea typeface="Times New Roman"/>
                <a:cs typeface="Times New Roman"/>
              </a:rPr>
              <a:t>whole beverages.</a:t>
            </a:r>
            <a:r>
              <a:rPr lang="en-US" sz="2800" baseline="30000" dirty="0">
                <a:solidFill>
                  <a:srgbClr val="000000"/>
                </a:solidFill>
                <a:latin typeface="Adobe Garamond Pro"/>
                <a:ea typeface="Times New Roman"/>
                <a:cs typeface="Times New Roman"/>
              </a:rPr>
              <a:t>[6,7]</a:t>
            </a:r>
            <a:r>
              <a:rPr lang="en-US" sz="2800" dirty="0">
                <a:solidFill>
                  <a:srgbClr val="000000"/>
                </a:solidFill>
                <a:latin typeface="Adobe Garamond Pro"/>
                <a:ea typeface="Times New Roman"/>
                <a:cs typeface="Times New Roman"/>
              </a:rPr>
              <a:t>  Some research reports sippers and drinkers as one “ever used alcohol” category.</a:t>
            </a:r>
            <a:r>
              <a:rPr lang="en-US" sz="2800" baseline="30000" dirty="0">
                <a:solidFill>
                  <a:srgbClr val="000000"/>
                </a:solidFill>
                <a:latin typeface="Adobe Garamond Pro"/>
                <a:ea typeface="Times New Roman"/>
                <a:cs typeface="Times New Roman"/>
              </a:rPr>
              <a:t>[4]</a:t>
            </a:r>
            <a:r>
              <a:rPr lang="en-US" sz="2800" dirty="0">
                <a:solidFill>
                  <a:srgbClr val="000000"/>
                </a:solidFill>
                <a:latin typeface="Adobe Garamond Pro"/>
                <a:ea typeface="Times New Roman"/>
                <a:cs typeface="Times New Roman"/>
              </a:rPr>
              <a:t>  In contrast, other surveys explicitly exclude adolescents who have only sipped.</a:t>
            </a:r>
            <a:r>
              <a:rPr lang="en-US" sz="2800" baseline="30000" dirty="0">
                <a:solidFill>
                  <a:srgbClr val="000000"/>
                </a:solidFill>
                <a:latin typeface="Adobe Garamond Pro"/>
                <a:ea typeface="Times New Roman"/>
                <a:cs typeface="Times New Roman"/>
              </a:rPr>
              <a:t>[5,8</a:t>
            </a:r>
            <a:r>
              <a:rPr lang="en-US" sz="2800" baseline="30000" dirty="0" smtClean="0">
                <a:solidFill>
                  <a:srgbClr val="000000"/>
                </a:solidFill>
                <a:latin typeface="Adobe Garamond Pro"/>
                <a:ea typeface="Times New Roman"/>
                <a:cs typeface="Times New Roman"/>
              </a:rPr>
              <a:t>]  </a:t>
            </a:r>
            <a:r>
              <a:rPr lang="en-US" sz="2800" dirty="0" smtClean="0">
                <a:solidFill>
                  <a:srgbClr val="000000"/>
                </a:solidFill>
                <a:latin typeface="Adobe Garamond Pro"/>
                <a:ea typeface="Times New Roman"/>
                <a:cs typeface="Times New Roman"/>
              </a:rPr>
              <a:t>Such </a:t>
            </a:r>
            <a:r>
              <a:rPr lang="en-US" sz="2800" dirty="0">
                <a:solidFill>
                  <a:srgbClr val="000000"/>
                </a:solidFill>
                <a:latin typeface="Adobe Garamond Pro"/>
                <a:ea typeface="Times New Roman"/>
                <a:cs typeface="Times New Roman"/>
              </a:rPr>
              <a:t>lack of </a:t>
            </a:r>
            <a:r>
              <a:rPr lang="en-US" sz="2800" dirty="0" smtClean="0">
                <a:solidFill>
                  <a:srgbClr val="000000"/>
                </a:solidFill>
                <a:latin typeface="Adobe Garamond Pro"/>
                <a:ea typeface="Times New Roman"/>
                <a:cs typeface="Times New Roman"/>
              </a:rPr>
              <a:t>uniformity has </a:t>
            </a:r>
            <a:r>
              <a:rPr lang="en-US" sz="2800" dirty="0">
                <a:solidFill>
                  <a:srgbClr val="000000"/>
                </a:solidFill>
                <a:latin typeface="Adobe Garamond Pro"/>
                <a:ea typeface="Times New Roman"/>
                <a:cs typeface="Times New Roman"/>
              </a:rPr>
              <a:t>several implications: </a:t>
            </a:r>
            <a:endParaRPr lang="en-US" sz="2800" dirty="0" smtClean="0">
              <a:solidFill>
                <a:srgbClr val="000000"/>
              </a:solidFill>
              <a:latin typeface="Adobe Garamond Pro"/>
              <a:ea typeface="Times New Roman"/>
              <a:cs typeface="Times New Roman"/>
            </a:endParaRPr>
          </a:p>
          <a:p>
            <a:pPr>
              <a:spcAft>
                <a:spcPts val="0"/>
              </a:spcAft>
            </a:pPr>
            <a:endParaRPr lang="en-AU" sz="2800" dirty="0">
              <a:latin typeface="Times New Roman"/>
              <a:ea typeface="Times New Roman"/>
            </a:endParaRPr>
          </a:p>
          <a:p>
            <a:pPr marL="514350" lvl="0" indent="-514350">
              <a:spcAft>
                <a:spcPts val="0"/>
              </a:spcAft>
              <a:buFont typeface="+mj-lt"/>
              <a:buAutoNum type="arabicPeriod"/>
              <a:tabLst>
                <a:tab pos="540385" algn="l"/>
              </a:tabLst>
            </a:pPr>
            <a:r>
              <a:rPr lang="en-AU" sz="2800" i="1" dirty="0" smtClean="0">
                <a:latin typeface="Adobe Garamond Pro"/>
                <a:ea typeface="Times New Roman"/>
              </a:rPr>
              <a:t>Both </a:t>
            </a:r>
            <a:r>
              <a:rPr lang="en-AU" sz="2800" b="1" i="1" dirty="0" smtClean="0">
                <a:latin typeface="Adobe Garamond Pro"/>
                <a:ea typeface="Times New Roman"/>
              </a:rPr>
              <a:t>sipping</a:t>
            </a:r>
            <a:r>
              <a:rPr lang="en-AU" sz="2800" i="1" dirty="0" smtClean="0">
                <a:latin typeface="Adobe Garamond Pro"/>
                <a:ea typeface="Times New Roman"/>
              </a:rPr>
              <a:t> </a:t>
            </a:r>
            <a:r>
              <a:rPr lang="en-AU" sz="2800" i="1" dirty="0">
                <a:latin typeface="Adobe Garamond Pro"/>
                <a:ea typeface="Times New Roman"/>
              </a:rPr>
              <a:t>and </a:t>
            </a:r>
            <a:r>
              <a:rPr lang="en-AU" sz="2800" b="1" i="1" dirty="0">
                <a:latin typeface="Adobe Garamond Pro"/>
                <a:ea typeface="Times New Roman"/>
              </a:rPr>
              <a:t>drinking</a:t>
            </a:r>
            <a:r>
              <a:rPr lang="en-AU" sz="2800" i="1" dirty="0">
                <a:latin typeface="Adobe Garamond Pro"/>
                <a:ea typeface="Times New Roman"/>
              </a:rPr>
              <a:t> are categorised as the </a:t>
            </a:r>
            <a:r>
              <a:rPr lang="en-AU" sz="2800" b="1" i="1" dirty="0">
                <a:latin typeface="Adobe Garamond Pro"/>
                <a:ea typeface="Times New Roman"/>
              </a:rPr>
              <a:t>same</a:t>
            </a:r>
            <a:r>
              <a:rPr lang="en-AU" sz="2800" i="1" dirty="0">
                <a:latin typeface="Adobe Garamond Pro"/>
                <a:ea typeface="Times New Roman"/>
              </a:rPr>
              <a:t> </a:t>
            </a:r>
            <a:r>
              <a:rPr lang="en-AU" sz="2800" b="1" i="1" dirty="0">
                <a:latin typeface="Adobe Garamond Pro"/>
                <a:ea typeface="Times New Roman"/>
              </a:rPr>
              <a:t>levels</a:t>
            </a:r>
            <a:r>
              <a:rPr lang="en-AU" sz="2800" i="1" dirty="0">
                <a:latin typeface="Adobe Garamond Pro"/>
                <a:ea typeface="Times New Roman"/>
              </a:rPr>
              <a:t> of alcohol exposure, and thus the </a:t>
            </a:r>
            <a:r>
              <a:rPr lang="en-AU" sz="2800" b="1" i="1" dirty="0">
                <a:latin typeface="Adobe Garamond Pro"/>
                <a:ea typeface="Times New Roman"/>
              </a:rPr>
              <a:t>same risks</a:t>
            </a:r>
            <a:r>
              <a:rPr lang="en-AU" sz="2800" i="1" dirty="0">
                <a:latin typeface="Adobe Garamond Pro"/>
                <a:ea typeface="Times New Roman"/>
              </a:rPr>
              <a:t> and </a:t>
            </a:r>
            <a:r>
              <a:rPr lang="en-AU" sz="2800" b="1" i="1" dirty="0">
                <a:latin typeface="Adobe Garamond Pro"/>
                <a:ea typeface="Times New Roman"/>
              </a:rPr>
              <a:t>trajectories</a:t>
            </a:r>
            <a:r>
              <a:rPr lang="en-AU" sz="2800" i="1" dirty="0">
                <a:latin typeface="Adobe Garamond Pro"/>
                <a:ea typeface="Times New Roman"/>
              </a:rPr>
              <a:t>;</a:t>
            </a:r>
            <a:endParaRPr lang="en-AU" sz="2800" dirty="0">
              <a:latin typeface="Times New Roman"/>
              <a:ea typeface="Times New Roman"/>
            </a:endParaRPr>
          </a:p>
          <a:p>
            <a:pPr marL="514350" lvl="0" indent="-514350">
              <a:spcAft>
                <a:spcPts val="0"/>
              </a:spcAft>
              <a:buFont typeface="+mj-lt"/>
              <a:buAutoNum type="arabicPeriod"/>
              <a:tabLst>
                <a:tab pos="540385" algn="l"/>
              </a:tabLst>
            </a:pPr>
            <a:r>
              <a:rPr lang="en-US" sz="2800" i="1" dirty="0">
                <a:solidFill>
                  <a:srgbClr val="000000"/>
                </a:solidFill>
                <a:latin typeface="Adobe Garamond Pro"/>
                <a:ea typeface="Times New Roman"/>
                <a:cs typeface="Times New Roman"/>
              </a:rPr>
              <a:t>Data </a:t>
            </a:r>
            <a:r>
              <a:rPr lang="en-US" sz="2800" b="1" i="1" dirty="0">
                <a:solidFill>
                  <a:srgbClr val="000000"/>
                </a:solidFill>
                <a:latin typeface="Adobe Garamond Pro"/>
                <a:ea typeface="Times New Roman"/>
                <a:cs typeface="Times New Roman"/>
              </a:rPr>
              <a:t>comparisons</a:t>
            </a:r>
            <a:r>
              <a:rPr lang="en-US" sz="2800" i="1" dirty="0">
                <a:solidFill>
                  <a:srgbClr val="000000"/>
                </a:solidFill>
                <a:latin typeface="Adobe Garamond Pro"/>
                <a:ea typeface="Times New Roman"/>
                <a:cs typeface="Times New Roman"/>
              </a:rPr>
              <a:t> are problematic due to </a:t>
            </a:r>
            <a:r>
              <a:rPr lang="en-US" sz="2800" b="1" i="1" dirty="0">
                <a:solidFill>
                  <a:srgbClr val="000000"/>
                </a:solidFill>
                <a:latin typeface="Adobe Garamond Pro"/>
                <a:ea typeface="Times New Roman"/>
                <a:cs typeface="Times New Roman"/>
              </a:rPr>
              <a:t>inconsistent measurement</a:t>
            </a:r>
            <a:r>
              <a:rPr lang="en-US" sz="2800" i="1" dirty="0">
                <a:solidFill>
                  <a:srgbClr val="000000"/>
                </a:solidFill>
                <a:latin typeface="Adobe Garamond Pro"/>
                <a:ea typeface="Times New Roman"/>
                <a:cs typeface="Times New Roman"/>
              </a:rPr>
              <a:t> across different sources;</a:t>
            </a:r>
            <a:endParaRPr lang="en-AU" sz="2800" dirty="0">
              <a:latin typeface="Times New Roman"/>
              <a:ea typeface="Times New Roman"/>
            </a:endParaRPr>
          </a:p>
          <a:p>
            <a:pPr marL="514350" lvl="0" indent="-514350">
              <a:spcAft>
                <a:spcPts val="0"/>
              </a:spcAft>
              <a:buFont typeface="+mj-lt"/>
              <a:buAutoNum type="arabicPeriod"/>
              <a:tabLst>
                <a:tab pos="540385" algn="l"/>
              </a:tabLst>
            </a:pPr>
            <a:r>
              <a:rPr lang="en-US" sz="2800" i="1" dirty="0" smtClean="0">
                <a:solidFill>
                  <a:srgbClr val="000000"/>
                </a:solidFill>
                <a:latin typeface="Adobe Garamond Pro"/>
                <a:ea typeface="Times New Roman"/>
                <a:cs typeface="Times New Roman"/>
              </a:rPr>
              <a:t>A </a:t>
            </a:r>
            <a:r>
              <a:rPr lang="en-US" sz="2800" b="1" i="1" dirty="0" smtClean="0">
                <a:solidFill>
                  <a:srgbClr val="000000"/>
                </a:solidFill>
                <a:latin typeface="Adobe Garamond Pro"/>
                <a:ea typeface="Times New Roman"/>
                <a:cs typeface="Times New Roman"/>
              </a:rPr>
              <a:t>sip </a:t>
            </a:r>
            <a:r>
              <a:rPr lang="en-US" sz="2800" b="1" i="1" dirty="0">
                <a:solidFill>
                  <a:srgbClr val="000000"/>
                </a:solidFill>
                <a:latin typeface="Adobe Garamond Pro"/>
                <a:ea typeface="Times New Roman"/>
                <a:cs typeface="Times New Roman"/>
              </a:rPr>
              <a:t>of </a:t>
            </a:r>
            <a:r>
              <a:rPr lang="en-US" sz="2800" b="1" i="1" dirty="0" smtClean="0">
                <a:solidFill>
                  <a:srgbClr val="000000"/>
                </a:solidFill>
                <a:latin typeface="Adobe Garamond Pro"/>
                <a:ea typeface="Times New Roman"/>
                <a:cs typeface="Times New Roman"/>
              </a:rPr>
              <a:t>alcohol</a:t>
            </a:r>
            <a:r>
              <a:rPr lang="en-US" sz="2800" i="1" dirty="0" smtClean="0">
                <a:solidFill>
                  <a:srgbClr val="000000"/>
                </a:solidFill>
                <a:latin typeface="Adobe Garamond Pro"/>
                <a:ea typeface="Times New Roman"/>
                <a:cs typeface="Times New Roman"/>
              </a:rPr>
              <a:t> </a:t>
            </a:r>
            <a:r>
              <a:rPr lang="en-US" sz="2800" b="1" i="1" dirty="0" smtClean="0">
                <a:solidFill>
                  <a:srgbClr val="000000"/>
                </a:solidFill>
                <a:latin typeface="Adobe Garamond Pro"/>
                <a:ea typeface="Times New Roman"/>
                <a:cs typeface="Times New Roman"/>
              </a:rPr>
              <a:t>is </a:t>
            </a:r>
            <a:r>
              <a:rPr lang="en-US" sz="2800" b="1" i="1" dirty="0">
                <a:solidFill>
                  <a:srgbClr val="000000"/>
                </a:solidFill>
                <a:latin typeface="Adobe Garamond Pro"/>
                <a:ea typeface="Times New Roman"/>
                <a:cs typeface="Times New Roman"/>
              </a:rPr>
              <a:t>not currently measured or reported</a:t>
            </a:r>
            <a:r>
              <a:rPr lang="en-US" sz="2800" i="1" dirty="0">
                <a:solidFill>
                  <a:srgbClr val="000000"/>
                </a:solidFill>
                <a:latin typeface="Adobe Garamond Pro"/>
                <a:ea typeface="Times New Roman"/>
                <a:cs typeface="Times New Roman"/>
              </a:rPr>
              <a:t>; and </a:t>
            </a:r>
            <a:endParaRPr lang="en-AU" sz="2800" dirty="0">
              <a:latin typeface="Times New Roman"/>
              <a:ea typeface="Times New Roman"/>
            </a:endParaRPr>
          </a:p>
          <a:p>
            <a:pPr marL="514350" lvl="0" indent="-514350">
              <a:spcAft>
                <a:spcPts val="0"/>
              </a:spcAft>
              <a:buFont typeface="+mj-lt"/>
              <a:buAutoNum type="arabicPeriod"/>
              <a:tabLst>
                <a:tab pos="540385" algn="l"/>
              </a:tabLst>
            </a:pPr>
            <a:r>
              <a:rPr lang="en-US" sz="2800" i="1" dirty="0">
                <a:solidFill>
                  <a:srgbClr val="000000"/>
                </a:solidFill>
                <a:latin typeface="Adobe Garamond Pro"/>
                <a:ea typeface="Times New Roman"/>
                <a:cs typeface="Times New Roman"/>
              </a:rPr>
              <a:t>Not accounting for </a:t>
            </a:r>
            <a:r>
              <a:rPr lang="en-US" sz="2800" b="1" i="1" dirty="0">
                <a:solidFill>
                  <a:srgbClr val="000000"/>
                </a:solidFill>
                <a:latin typeface="Adobe Garamond Pro"/>
                <a:ea typeface="Times New Roman"/>
                <a:cs typeface="Times New Roman"/>
              </a:rPr>
              <a:t>sipping as a separate level of alcohol exposure</a:t>
            </a:r>
            <a:r>
              <a:rPr lang="en-US" sz="2800" i="1" dirty="0">
                <a:solidFill>
                  <a:srgbClr val="000000"/>
                </a:solidFill>
                <a:latin typeface="Adobe Garamond Pro"/>
                <a:ea typeface="Times New Roman"/>
                <a:cs typeface="Times New Roman"/>
              </a:rPr>
              <a:t> can </a:t>
            </a:r>
            <a:r>
              <a:rPr lang="en-US" sz="2800" b="1" i="1" dirty="0">
                <a:solidFill>
                  <a:srgbClr val="000000"/>
                </a:solidFill>
                <a:latin typeface="Adobe Garamond Pro"/>
                <a:ea typeface="Times New Roman"/>
                <a:cs typeface="Times New Roman"/>
              </a:rPr>
              <a:t>inflate estimates</a:t>
            </a:r>
            <a:r>
              <a:rPr lang="en-US" sz="2800" i="1" dirty="0">
                <a:solidFill>
                  <a:srgbClr val="000000"/>
                </a:solidFill>
                <a:latin typeface="Adobe Garamond Pro"/>
                <a:ea typeface="Times New Roman"/>
                <a:cs typeface="Times New Roman"/>
              </a:rPr>
              <a:t> of adolescent alcohol use.</a:t>
            </a:r>
            <a:endParaRPr lang="en-AU" sz="2800" dirty="0">
              <a:effectLst/>
              <a:latin typeface="Times New Roman"/>
              <a:ea typeface="Times New Roman"/>
            </a:endParaRPr>
          </a:p>
        </p:txBody>
      </p:sp>
      <p:sp>
        <p:nvSpPr>
          <p:cNvPr id="26" name="Rectangle 25"/>
          <p:cNvSpPr/>
          <p:nvPr/>
        </p:nvSpPr>
        <p:spPr>
          <a:xfrm>
            <a:off x="800889" y="31559160"/>
            <a:ext cx="9007554" cy="2677656"/>
          </a:xfrm>
          <a:prstGeom prst="rect">
            <a:avLst/>
          </a:prstGeom>
        </p:spPr>
        <p:txBody>
          <a:bodyPr wrap="square" lIns="36000" rIns="36000">
            <a:spAutoFit/>
          </a:bodyPr>
          <a:lstStyle/>
          <a:p>
            <a:r>
              <a:rPr lang="en-US" sz="2800" b="1" dirty="0" smtClean="0">
                <a:latin typeface="Adobe Garamond Pro" pitchFamily="18" charset="0"/>
              </a:rPr>
              <a:t>     </a:t>
            </a:r>
            <a:r>
              <a:rPr lang="en-US" sz="2800" b="1" dirty="0">
                <a:latin typeface="Adobe Garamond Pro" pitchFamily="18" charset="0"/>
              </a:rPr>
              <a:t>…Aims to unpack </a:t>
            </a:r>
            <a:r>
              <a:rPr lang="en-US" sz="2800" b="1" i="1" u="sng" dirty="0">
                <a:latin typeface="Adobe Garamond Pro" pitchFamily="18" charset="0"/>
              </a:rPr>
              <a:t>early adolescent alcohol use</a:t>
            </a:r>
            <a:r>
              <a:rPr lang="en-US" sz="2800" b="1" dirty="0">
                <a:latin typeface="Adobe Garamond Pro" pitchFamily="18" charset="0"/>
              </a:rPr>
              <a:t>…</a:t>
            </a:r>
            <a:endParaRPr lang="en-AU" sz="2800" dirty="0">
              <a:latin typeface="Adobe Garamond Pro" pitchFamily="18" charset="0"/>
            </a:endParaRPr>
          </a:p>
          <a:p>
            <a:r>
              <a:rPr lang="en-AU" sz="2800" dirty="0">
                <a:latin typeface="Adobe Garamond Pro" pitchFamily="18" charset="0"/>
              </a:rPr>
              <a:t> </a:t>
            </a:r>
          </a:p>
          <a:p>
            <a:pPr marL="514350" lvl="0" indent="-514350">
              <a:buFont typeface="+mj-lt"/>
              <a:buAutoNum type="arabicPeriod"/>
            </a:pPr>
            <a:r>
              <a:rPr lang="en-US" sz="2800" dirty="0">
                <a:latin typeface="Adobe Garamond Pro" pitchFamily="18" charset="0"/>
              </a:rPr>
              <a:t>Provide the </a:t>
            </a:r>
            <a:r>
              <a:rPr lang="en-US" sz="2800" b="1" dirty="0">
                <a:latin typeface="Adobe Garamond Pro" pitchFamily="18" charset="0"/>
              </a:rPr>
              <a:t>first prevalence estimates</a:t>
            </a:r>
            <a:r>
              <a:rPr lang="en-US" sz="2800" dirty="0">
                <a:latin typeface="Adobe Garamond Pro" pitchFamily="18" charset="0"/>
              </a:rPr>
              <a:t> of sipping, compared to drinking, among Australian early adolescents;</a:t>
            </a:r>
            <a:endParaRPr lang="en-AU" sz="2800" dirty="0">
              <a:latin typeface="Adobe Garamond Pro" pitchFamily="18" charset="0"/>
            </a:endParaRPr>
          </a:p>
          <a:p>
            <a:pPr marL="514350" lvl="0" indent="-514350">
              <a:buFont typeface="+mj-lt"/>
              <a:buAutoNum type="arabicPeriod"/>
            </a:pPr>
            <a:r>
              <a:rPr lang="en-US" sz="2800" dirty="0">
                <a:latin typeface="Adobe Garamond Pro" pitchFamily="18" charset="0"/>
              </a:rPr>
              <a:t>Compare current findings with </a:t>
            </a:r>
            <a:r>
              <a:rPr lang="en-US" sz="2800" dirty="0" smtClean="0">
                <a:latin typeface="Adobe Garamond Pro" pitchFamily="18" charset="0"/>
              </a:rPr>
              <a:t>other Australian data</a:t>
            </a:r>
            <a:r>
              <a:rPr lang="en-US" sz="2800" dirty="0">
                <a:latin typeface="Adobe Garamond Pro" pitchFamily="18" charset="0"/>
              </a:rPr>
              <a:t>; and</a:t>
            </a:r>
            <a:endParaRPr lang="en-AU" sz="2800" dirty="0">
              <a:latin typeface="Adobe Garamond Pro" pitchFamily="18" charset="0"/>
            </a:endParaRPr>
          </a:p>
          <a:p>
            <a:pPr marL="514350" lvl="0" indent="-514350">
              <a:buFont typeface="+mj-lt"/>
              <a:buAutoNum type="arabicPeriod"/>
            </a:pPr>
            <a:r>
              <a:rPr lang="en-US" sz="2800" dirty="0">
                <a:latin typeface="Adobe Garamond Pro" pitchFamily="18" charset="0"/>
              </a:rPr>
              <a:t>Explore the differences between </a:t>
            </a:r>
            <a:r>
              <a:rPr lang="en-US" sz="2800" b="1" dirty="0">
                <a:latin typeface="Adobe Garamond Pro" pitchFamily="18" charset="0"/>
              </a:rPr>
              <a:t>sipping </a:t>
            </a:r>
            <a:r>
              <a:rPr lang="en-US" sz="2800" dirty="0">
                <a:latin typeface="Adobe Garamond Pro" pitchFamily="18" charset="0"/>
              </a:rPr>
              <a:t>and </a:t>
            </a:r>
            <a:r>
              <a:rPr lang="en-US" sz="2800" b="1" dirty="0">
                <a:latin typeface="Adobe Garamond Pro" pitchFamily="18" charset="0"/>
              </a:rPr>
              <a:t>drinking</a:t>
            </a:r>
            <a:r>
              <a:rPr lang="en-US" sz="2800" dirty="0">
                <a:latin typeface="Adobe Garamond Pro" pitchFamily="18" charset="0"/>
              </a:rPr>
              <a:t>.</a:t>
            </a:r>
            <a:endParaRPr lang="en-AU" sz="2800" dirty="0">
              <a:latin typeface="Adobe Garamond Pro" pitchFamily="18" charset="0"/>
            </a:endParaRPr>
          </a:p>
        </p:txBody>
      </p:sp>
      <p:sp>
        <p:nvSpPr>
          <p:cNvPr id="28" name="TextBox 27"/>
          <p:cNvSpPr txBox="1"/>
          <p:nvPr/>
        </p:nvSpPr>
        <p:spPr>
          <a:xfrm>
            <a:off x="876802" y="11277600"/>
            <a:ext cx="8855727" cy="854530"/>
          </a:xfrm>
          <a:prstGeom prst="rect">
            <a:avLst/>
          </a:prstGeom>
          <a:noFill/>
        </p:spPr>
        <p:txBody>
          <a:bodyPr wrap="square" rtlCol="0">
            <a:noAutofit/>
          </a:bodyPr>
          <a:lstStyle/>
          <a:p>
            <a:r>
              <a:rPr lang="en-AU" sz="2800" b="1" i="1" dirty="0" smtClean="0">
                <a:solidFill>
                  <a:srgbClr val="660033"/>
                </a:solidFill>
                <a:latin typeface="Adobe Garamond Pro" pitchFamily="18" charset="0"/>
              </a:rPr>
              <a:t>Figure 1. </a:t>
            </a:r>
            <a:r>
              <a:rPr lang="en-AU" sz="2800" b="1" dirty="0" smtClean="0">
                <a:solidFill>
                  <a:srgbClr val="660033"/>
                </a:solidFill>
                <a:latin typeface="Adobe Garamond Pro" pitchFamily="18" charset="0"/>
              </a:rPr>
              <a:t>Comparison of international population lifetime alcohol use, by age and region.</a:t>
            </a:r>
            <a:endParaRPr lang="en-AU" sz="2800" b="1" i="1" dirty="0">
              <a:solidFill>
                <a:srgbClr val="660033"/>
              </a:solidFill>
              <a:latin typeface="Adobe Garamond Pro" pitchFamily="18" charset="0"/>
            </a:endParaRPr>
          </a:p>
        </p:txBody>
      </p:sp>
      <p:graphicFrame>
        <p:nvGraphicFramePr>
          <p:cNvPr id="119" name="Chart 118"/>
          <p:cNvGraphicFramePr>
            <a:graphicFrameLocks/>
          </p:cNvGraphicFramePr>
          <p:nvPr>
            <p:extLst>
              <p:ext uri="{D42A27DB-BD31-4B8C-83A1-F6EECF244321}">
                <p14:modId xmlns:p14="http://schemas.microsoft.com/office/powerpoint/2010/main" val="1311575811"/>
              </p:ext>
            </p:extLst>
          </p:nvPr>
        </p:nvGraphicFramePr>
        <p:xfrm>
          <a:off x="913021" y="12168516"/>
          <a:ext cx="8820000" cy="5760000"/>
        </p:xfrm>
        <a:graphic>
          <a:graphicData uri="http://schemas.openxmlformats.org/drawingml/2006/chart">
            <c:chart xmlns:c="http://schemas.openxmlformats.org/drawingml/2006/chart" xmlns:r="http://schemas.openxmlformats.org/officeDocument/2006/relationships" r:id="rId13"/>
          </a:graphicData>
        </a:graphic>
      </p:graphicFrame>
      <p:sp>
        <p:nvSpPr>
          <p:cNvPr id="10" name="Rectangle 9"/>
          <p:cNvSpPr/>
          <p:nvPr/>
        </p:nvSpPr>
        <p:spPr>
          <a:xfrm>
            <a:off x="-1" y="0"/>
            <a:ext cx="30275213" cy="3914510"/>
          </a:xfrm>
          <a:prstGeom prst="rect">
            <a:avLst/>
          </a:prstGeom>
          <a:solidFill>
            <a:srgbClr val="FBCE28"/>
          </a:solidFill>
          <a:ln>
            <a:solidFill>
              <a:srgbClr val="FBCE2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14"/>
          <a:stretch>
            <a:fillRect/>
          </a:stretch>
        </p:blipFill>
        <p:spPr>
          <a:xfrm>
            <a:off x="0" y="274167"/>
            <a:ext cx="8428423" cy="2208085"/>
          </a:xfrm>
          <a:prstGeom prst="rect">
            <a:avLst/>
          </a:prstGeom>
        </p:spPr>
      </p:pic>
      <p:pic>
        <p:nvPicPr>
          <p:cNvPr id="30" name="Picture 29"/>
          <p:cNvPicPr>
            <a:picLocks noChangeAspect="1"/>
          </p:cNvPicPr>
          <p:nvPr/>
        </p:nvPicPr>
        <p:blipFill>
          <a:blip r:embed="rId15"/>
          <a:stretch>
            <a:fillRect/>
          </a:stretch>
        </p:blipFill>
        <p:spPr>
          <a:xfrm>
            <a:off x="8574920" y="86589"/>
            <a:ext cx="21471552" cy="3914510"/>
          </a:xfrm>
          <a:prstGeom prst="rect">
            <a:avLst/>
          </a:prstGeom>
        </p:spPr>
      </p:pic>
      <p:pic>
        <p:nvPicPr>
          <p:cNvPr id="34" name="Picture 33"/>
          <p:cNvPicPr>
            <a:picLocks noChangeAspect="1"/>
          </p:cNvPicPr>
          <p:nvPr/>
        </p:nvPicPr>
        <p:blipFill>
          <a:blip r:embed="rId16"/>
          <a:stretch>
            <a:fillRect/>
          </a:stretch>
        </p:blipFill>
        <p:spPr>
          <a:xfrm>
            <a:off x="1069153" y="6688313"/>
            <a:ext cx="8599398" cy="2266830"/>
          </a:xfrm>
          <a:prstGeom prst="rect">
            <a:avLst/>
          </a:prstGeom>
        </p:spPr>
      </p:pic>
      <p:pic>
        <p:nvPicPr>
          <p:cNvPr id="35" name="Picture 34"/>
          <p:cNvPicPr>
            <a:picLocks noChangeAspect="1"/>
          </p:cNvPicPr>
          <p:nvPr/>
        </p:nvPicPr>
        <p:blipFill>
          <a:blip r:embed="rId17"/>
          <a:stretch>
            <a:fillRect/>
          </a:stretch>
        </p:blipFill>
        <p:spPr>
          <a:xfrm>
            <a:off x="870835" y="18707601"/>
            <a:ext cx="8715205" cy="1425931"/>
          </a:xfrm>
          <a:prstGeom prst="rect">
            <a:avLst/>
          </a:prstGeom>
        </p:spPr>
      </p:pic>
      <p:pic>
        <p:nvPicPr>
          <p:cNvPr id="36" name="Picture 35"/>
          <p:cNvPicPr>
            <a:picLocks noChangeAspect="1"/>
          </p:cNvPicPr>
          <p:nvPr/>
        </p:nvPicPr>
        <p:blipFill>
          <a:blip r:embed="rId18"/>
          <a:stretch>
            <a:fillRect/>
          </a:stretch>
        </p:blipFill>
        <p:spPr>
          <a:xfrm>
            <a:off x="12959595" y="6657940"/>
            <a:ext cx="3594180" cy="1477362"/>
          </a:xfrm>
          <a:prstGeom prst="rect">
            <a:avLst/>
          </a:prstGeom>
        </p:spPr>
      </p:pic>
      <p:pic>
        <p:nvPicPr>
          <p:cNvPr id="41" name="Picture 40"/>
          <p:cNvPicPr>
            <a:picLocks noChangeAspect="1"/>
          </p:cNvPicPr>
          <p:nvPr/>
        </p:nvPicPr>
        <p:blipFill>
          <a:blip r:embed="rId19"/>
          <a:stretch>
            <a:fillRect/>
          </a:stretch>
        </p:blipFill>
        <p:spPr>
          <a:xfrm>
            <a:off x="380380" y="30167599"/>
            <a:ext cx="9943504" cy="1538602"/>
          </a:xfrm>
          <a:prstGeom prst="rect">
            <a:avLst/>
          </a:prstGeom>
        </p:spPr>
      </p:pic>
      <p:pic>
        <p:nvPicPr>
          <p:cNvPr id="47" name="Picture 46"/>
          <p:cNvPicPr>
            <a:picLocks noChangeAspect="1"/>
          </p:cNvPicPr>
          <p:nvPr/>
        </p:nvPicPr>
        <p:blipFill>
          <a:blip r:embed="rId20"/>
          <a:stretch>
            <a:fillRect/>
          </a:stretch>
        </p:blipFill>
        <p:spPr>
          <a:xfrm>
            <a:off x="13260038" y="16411826"/>
            <a:ext cx="3847389" cy="1274667"/>
          </a:xfrm>
          <a:prstGeom prst="rect">
            <a:avLst/>
          </a:prstGeom>
        </p:spPr>
      </p:pic>
      <p:pic>
        <p:nvPicPr>
          <p:cNvPr id="52" name="Picture 51"/>
          <p:cNvPicPr>
            <a:picLocks noChangeAspect="1"/>
          </p:cNvPicPr>
          <p:nvPr/>
        </p:nvPicPr>
        <p:blipFill>
          <a:blip r:embed="rId21"/>
          <a:stretch>
            <a:fillRect/>
          </a:stretch>
        </p:blipFill>
        <p:spPr>
          <a:xfrm>
            <a:off x="11022443" y="17747180"/>
            <a:ext cx="8420695" cy="1852006"/>
          </a:xfrm>
          <a:prstGeom prst="rect">
            <a:avLst/>
          </a:prstGeom>
        </p:spPr>
      </p:pic>
      <p:pic>
        <p:nvPicPr>
          <p:cNvPr id="54" name="Picture 53"/>
          <p:cNvPicPr>
            <a:picLocks noChangeAspect="1"/>
          </p:cNvPicPr>
          <p:nvPr/>
        </p:nvPicPr>
        <p:blipFill>
          <a:blip r:embed="rId22"/>
          <a:stretch>
            <a:fillRect/>
          </a:stretch>
        </p:blipFill>
        <p:spPr>
          <a:xfrm>
            <a:off x="10700017" y="19599186"/>
            <a:ext cx="9065546" cy="2168751"/>
          </a:xfrm>
          <a:prstGeom prst="rect">
            <a:avLst/>
          </a:prstGeom>
        </p:spPr>
      </p:pic>
      <p:pic>
        <p:nvPicPr>
          <p:cNvPr id="55" name="Picture 54"/>
          <p:cNvPicPr>
            <a:picLocks noChangeAspect="1"/>
          </p:cNvPicPr>
          <p:nvPr/>
        </p:nvPicPr>
        <p:blipFill>
          <a:blip r:embed="rId23"/>
          <a:stretch>
            <a:fillRect/>
          </a:stretch>
        </p:blipFill>
        <p:spPr>
          <a:xfrm>
            <a:off x="10438579" y="30649890"/>
            <a:ext cx="9456908" cy="2176590"/>
          </a:xfrm>
          <a:prstGeom prst="rect">
            <a:avLst/>
          </a:prstGeom>
        </p:spPr>
      </p:pic>
      <p:pic>
        <p:nvPicPr>
          <p:cNvPr id="56" name="Picture 55"/>
          <p:cNvPicPr>
            <a:picLocks noChangeAspect="1"/>
          </p:cNvPicPr>
          <p:nvPr/>
        </p:nvPicPr>
        <p:blipFill>
          <a:blip r:embed="rId24"/>
          <a:stretch>
            <a:fillRect/>
          </a:stretch>
        </p:blipFill>
        <p:spPr>
          <a:xfrm>
            <a:off x="22269919" y="24211638"/>
            <a:ext cx="5410200" cy="1117600"/>
          </a:xfrm>
          <a:prstGeom prst="rect">
            <a:avLst/>
          </a:prstGeom>
        </p:spPr>
      </p:pic>
      <p:pic>
        <p:nvPicPr>
          <p:cNvPr id="57" name="Picture 56"/>
          <p:cNvPicPr>
            <a:picLocks noChangeAspect="1"/>
          </p:cNvPicPr>
          <p:nvPr/>
        </p:nvPicPr>
        <p:blipFill>
          <a:blip r:embed="rId25"/>
          <a:stretch>
            <a:fillRect/>
          </a:stretch>
        </p:blipFill>
        <p:spPr>
          <a:xfrm>
            <a:off x="22437645" y="30895353"/>
            <a:ext cx="4975710" cy="1027846"/>
          </a:xfrm>
          <a:prstGeom prst="rect">
            <a:avLst/>
          </a:prstGeom>
        </p:spPr>
      </p:pic>
      <p:pic>
        <p:nvPicPr>
          <p:cNvPr id="59" name="Picture 58"/>
          <p:cNvPicPr>
            <a:picLocks noChangeAspect="1"/>
          </p:cNvPicPr>
          <p:nvPr/>
        </p:nvPicPr>
        <p:blipFill>
          <a:blip r:embed="rId26"/>
          <a:stretch>
            <a:fillRect/>
          </a:stretch>
        </p:blipFill>
        <p:spPr>
          <a:xfrm>
            <a:off x="20821060" y="6688313"/>
            <a:ext cx="8307919" cy="2009980"/>
          </a:xfrm>
          <a:prstGeom prst="rect">
            <a:avLst/>
          </a:prstGeom>
        </p:spPr>
      </p:pic>
      <p:pic>
        <p:nvPicPr>
          <p:cNvPr id="61" name="Picture 60"/>
          <p:cNvPicPr>
            <a:picLocks noChangeAspect="1"/>
          </p:cNvPicPr>
          <p:nvPr/>
        </p:nvPicPr>
        <p:blipFill>
          <a:blip r:embed="rId27"/>
          <a:stretch>
            <a:fillRect/>
          </a:stretch>
        </p:blipFill>
        <p:spPr>
          <a:xfrm>
            <a:off x="539030" y="35026291"/>
            <a:ext cx="9398000" cy="6565900"/>
          </a:xfrm>
          <a:prstGeom prst="rect">
            <a:avLst/>
          </a:prstGeom>
        </p:spPr>
      </p:pic>
      <p:sp>
        <p:nvSpPr>
          <p:cNvPr id="58" name="TextBox 57"/>
          <p:cNvSpPr txBox="1"/>
          <p:nvPr/>
        </p:nvSpPr>
        <p:spPr>
          <a:xfrm>
            <a:off x="10809110" y="23787018"/>
            <a:ext cx="8847360" cy="854530"/>
          </a:xfrm>
          <a:prstGeom prst="rect">
            <a:avLst/>
          </a:prstGeom>
          <a:noFill/>
        </p:spPr>
        <p:txBody>
          <a:bodyPr wrap="square" rtlCol="0">
            <a:noAutofit/>
          </a:bodyPr>
          <a:lstStyle/>
          <a:p>
            <a:r>
              <a:rPr lang="en-AU" sz="2800" b="1" i="1" dirty="0" smtClean="0">
                <a:solidFill>
                  <a:srgbClr val="660033"/>
                </a:solidFill>
                <a:latin typeface="Adobe Garamond Pro" pitchFamily="18" charset="0"/>
              </a:rPr>
              <a:t>Figure 2. </a:t>
            </a:r>
            <a:r>
              <a:rPr lang="en-AU" sz="2800" b="1" dirty="0" smtClean="0">
                <a:solidFill>
                  <a:srgbClr val="660033"/>
                </a:solidFill>
                <a:latin typeface="Adobe Garamond Pro" pitchFamily="18" charset="0"/>
              </a:rPr>
              <a:t>Comparison of lifetime alcohol use between the current sample and Australian population data</a:t>
            </a:r>
            <a:r>
              <a:rPr lang="en-AU" sz="2800" b="1" baseline="30000" dirty="0" smtClean="0">
                <a:solidFill>
                  <a:srgbClr val="660033"/>
                </a:solidFill>
                <a:latin typeface="Adobe Garamond Pro" pitchFamily="18" charset="0"/>
              </a:rPr>
              <a:t>[4]</a:t>
            </a:r>
            <a:r>
              <a:rPr lang="en-AU" sz="2800" b="1" dirty="0" smtClean="0">
                <a:solidFill>
                  <a:srgbClr val="660033"/>
                </a:solidFill>
                <a:latin typeface="Adobe Garamond Pro" pitchFamily="18" charset="0"/>
              </a:rPr>
              <a:t>, by age.</a:t>
            </a:r>
            <a:endParaRPr lang="en-AU" sz="2800" b="1" i="1" dirty="0">
              <a:solidFill>
                <a:srgbClr val="660033"/>
              </a:solidFill>
              <a:latin typeface="Adobe Garamond Pro" pitchFamily="18" charset="0"/>
            </a:endParaRPr>
          </a:p>
        </p:txBody>
      </p:sp>
      <p:graphicFrame>
        <p:nvGraphicFramePr>
          <p:cNvPr id="63" name="Chart 62"/>
          <p:cNvGraphicFramePr>
            <a:graphicFrameLocks/>
          </p:cNvGraphicFramePr>
          <p:nvPr>
            <p:extLst>
              <p:ext uri="{D42A27DB-BD31-4B8C-83A1-F6EECF244321}">
                <p14:modId xmlns:p14="http://schemas.microsoft.com/office/powerpoint/2010/main" val="606867994"/>
              </p:ext>
            </p:extLst>
          </p:nvPr>
        </p:nvGraphicFramePr>
        <p:xfrm>
          <a:off x="10628432" y="24614444"/>
          <a:ext cx="9140400" cy="6035446"/>
        </p:xfrm>
        <a:graphic>
          <a:graphicData uri="http://schemas.openxmlformats.org/drawingml/2006/chart">
            <c:chart xmlns:c="http://schemas.openxmlformats.org/drawingml/2006/chart" xmlns:r="http://schemas.openxmlformats.org/officeDocument/2006/relationships" r:id="rId28"/>
          </a:graphicData>
        </a:graphic>
      </p:graphicFrame>
      <p:sp>
        <p:nvSpPr>
          <p:cNvPr id="2" name="TextBox 1"/>
          <p:cNvSpPr txBox="1"/>
          <p:nvPr/>
        </p:nvSpPr>
        <p:spPr>
          <a:xfrm>
            <a:off x="10628432" y="21815734"/>
            <a:ext cx="9110599" cy="1800497"/>
          </a:xfrm>
          <a:prstGeom prst="rect">
            <a:avLst/>
          </a:prstGeom>
          <a:noFill/>
        </p:spPr>
        <p:txBody>
          <a:bodyPr wrap="square" lIns="36000" rIns="36000" rtlCol="0">
            <a:noAutofit/>
          </a:bodyPr>
          <a:lstStyle/>
          <a:p>
            <a:r>
              <a:rPr lang="en-AU" sz="2800" dirty="0" smtClean="0">
                <a:latin typeface="Adobe Garamond Pro" pitchFamily="18" charset="0"/>
              </a:rPr>
              <a:t>Combining  </a:t>
            </a:r>
            <a:r>
              <a:rPr lang="en-AU" sz="2800" b="1" i="1" dirty="0" smtClean="0">
                <a:latin typeface="Adobe Garamond Pro" pitchFamily="18" charset="0"/>
              </a:rPr>
              <a:t>sippers</a:t>
            </a:r>
            <a:r>
              <a:rPr lang="en-AU" sz="2800" dirty="0" smtClean="0">
                <a:latin typeface="Adobe Garamond Pro" pitchFamily="18" charset="0"/>
              </a:rPr>
              <a:t> and </a:t>
            </a:r>
            <a:r>
              <a:rPr lang="en-AU" sz="2800" b="1" i="1" dirty="0" smtClean="0">
                <a:latin typeface="Adobe Garamond Pro" pitchFamily="18" charset="0"/>
              </a:rPr>
              <a:t>drinkers</a:t>
            </a:r>
            <a:r>
              <a:rPr lang="en-AU" sz="2800" dirty="0" smtClean="0">
                <a:latin typeface="Adobe Garamond Pro" pitchFamily="18" charset="0"/>
              </a:rPr>
              <a:t> into a single alcohol use category, as per data reported in another Australian population survey</a:t>
            </a:r>
            <a:r>
              <a:rPr lang="en-AU" sz="2800" baseline="30000" dirty="0" smtClean="0">
                <a:latin typeface="Adobe Garamond Pro" pitchFamily="18" charset="0"/>
              </a:rPr>
              <a:t>[4]</a:t>
            </a:r>
            <a:r>
              <a:rPr lang="en-AU" sz="2800" dirty="0" smtClean="0">
                <a:latin typeface="Adobe Garamond Pro" pitchFamily="18" charset="0"/>
              </a:rPr>
              <a:t> used as a comparison in Figure 2, rates of alcohol use in both samples appear similar.</a:t>
            </a:r>
            <a:endParaRPr lang="en-AU" sz="2800" dirty="0">
              <a:latin typeface="Adobe Garamond Pro" pitchFamily="18" charset="0"/>
            </a:endParaRPr>
          </a:p>
        </p:txBody>
      </p:sp>
      <p:graphicFrame>
        <p:nvGraphicFramePr>
          <p:cNvPr id="73" name="Chart 72"/>
          <p:cNvGraphicFramePr>
            <a:graphicFrameLocks/>
          </p:cNvGraphicFramePr>
          <p:nvPr>
            <p:extLst>
              <p:ext uri="{D42A27DB-BD31-4B8C-83A1-F6EECF244321}">
                <p14:modId xmlns:p14="http://schemas.microsoft.com/office/powerpoint/2010/main" val="2019663423"/>
              </p:ext>
            </p:extLst>
          </p:nvPr>
        </p:nvGraphicFramePr>
        <p:xfrm>
          <a:off x="10772320" y="35394865"/>
          <a:ext cx="8820000" cy="6120000"/>
        </p:xfrm>
        <a:graphic>
          <a:graphicData uri="http://schemas.openxmlformats.org/drawingml/2006/chart">
            <c:chart xmlns:c="http://schemas.openxmlformats.org/drawingml/2006/chart" xmlns:r="http://schemas.openxmlformats.org/officeDocument/2006/relationships" r:id="rId29"/>
          </a:graphicData>
        </a:graphic>
      </p:graphicFrame>
      <p:sp>
        <p:nvSpPr>
          <p:cNvPr id="74" name="TextBox 73"/>
          <p:cNvSpPr txBox="1"/>
          <p:nvPr/>
        </p:nvSpPr>
        <p:spPr>
          <a:xfrm>
            <a:off x="10772320" y="34801348"/>
            <a:ext cx="8847360" cy="854530"/>
          </a:xfrm>
          <a:prstGeom prst="rect">
            <a:avLst/>
          </a:prstGeom>
          <a:noFill/>
        </p:spPr>
        <p:txBody>
          <a:bodyPr wrap="square" rtlCol="0">
            <a:noAutofit/>
          </a:bodyPr>
          <a:lstStyle/>
          <a:p>
            <a:r>
              <a:rPr lang="en-AU" sz="2800" b="1" i="1" dirty="0" smtClean="0">
                <a:solidFill>
                  <a:srgbClr val="660033"/>
                </a:solidFill>
                <a:latin typeface="Adobe Garamond Pro" pitchFamily="18" charset="0"/>
              </a:rPr>
              <a:t>Figure 3. </a:t>
            </a:r>
            <a:r>
              <a:rPr lang="en-AU" sz="2800" b="1" dirty="0" smtClean="0">
                <a:solidFill>
                  <a:srgbClr val="660033"/>
                </a:solidFill>
                <a:latin typeface="Adobe Garamond Pro" pitchFamily="18" charset="0"/>
              </a:rPr>
              <a:t>Proportion of lifetime alcohol use (</a:t>
            </a:r>
            <a:r>
              <a:rPr lang="en-AU" sz="2800" b="1" i="1" dirty="0" smtClean="0">
                <a:solidFill>
                  <a:srgbClr val="660033"/>
                </a:solidFill>
                <a:latin typeface="Adobe Garamond Pro" pitchFamily="18" charset="0"/>
              </a:rPr>
              <a:t>never</a:t>
            </a:r>
            <a:r>
              <a:rPr lang="en-AU" sz="2800" b="1" dirty="0" smtClean="0">
                <a:solidFill>
                  <a:srgbClr val="660033"/>
                </a:solidFill>
                <a:latin typeface="Adobe Garamond Pro" pitchFamily="18" charset="0"/>
              </a:rPr>
              <a:t>, </a:t>
            </a:r>
            <a:r>
              <a:rPr lang="en-AU" sz="2800" b="1" i="1" dirty="0" smtClean="0">
                <a:solidFill>
                  <a:srgbClr val="660033"/>
                </a:solidFill>
                <a:latin typeface="Adobe Garamond Pro" pitchFamily="18" charset="0"/>
              </a:rPr>
              <a:t>sippers</a:t>
            </a:r>
            <a:r>
              <a:rPr lang="en-AU" sz="2800" b="1" dirty="0" smtClean="0">
                <a:solidFill>
                  <a:srgbClr val="660033"/>
                </a:solidFill>
                <a:latin typeface="Adobe Garamond Pro" pitchFamily="18" charset="0"/>
              </a:rPr>
              <a:t>, </a:t>
            </a:r>
            <a:r>
              <a:rPr lang="en-AU" sz="2800" b="1" i="1" dirty="0" smtClean="0">
                <a:solidFill>
                  <a:srgbClr val="660033"/>
                </a:solidFill>
                <a:latin typeface="Adobe Garamond Pro" pitchFamily="18" charset="0"/>
              </a:rPr>
              <a:t>drinkers</a:t>
            </a:r>
            <a:r>
              <a:rPr lang="en-AU" sz="2800" b="1" dirty="0" smtClean="0">
                <a:solidFill>
                  <a:srgbClr val="660033"/>
                </a:solidFill>
                <a:latin typeface="Adobe Garamond Pro" pitchFamily="18" charset="0"/>
              </a:rPr>
              <a:t>) in the current sample, by age.</a:t>
            </a:r>
            <a:endParaRPr lang="en-AU" sz="2800" b="1" i="1" dirty="0">
              <a:solidFill>
                <a:srgbClr val="660033"/>
              </a:solidFill>
              <a:latin typeface="Adobe Garamond Pro" pitchFamily="18" charset="0"/>
            </a:endParaRPr>
          </a:p>
        </p:txBody>
      </p:sp>
      <p:sp>
        <p:nvSpPr>
          <p:cNvPr id="4" name="TextBox 3"/>
          <p:cNvSpPr txBox="1"/>
          <p:nvPr/>
        </p:nvSpPr>
        <p:spPr>
          <a:xfrm>
            <a:off x="10700016" y="32655687"/>
            <a:ext cx="8880279" cy="1699029"/>
          </a:xfrm>
          <a:prstGeom prst="rect">
            <a:avLst/>
          </a:prstGeom>
          <a:noFill/>
        </p:spPr>
        <p:txBody>
          <a:bodyPr wrap="square" lIns="36000" rIns="36000" rtlCol="0">
            <a:noAutofit/>
          </a:bodyPr>
          <a:lstStyle/>
          <a:p>
            <a:r>
              <a:rPr lang="en-AU" sz="2800" dirty="0" smtClean="0">
                <a:latin typeface="Adobe Garamond Pro" pitchFamily="18" charset="0"/>
              </a:rPr>
              <a:t>Distinguishing for the level of alcohol use by </a:t>
            </a:r>
            <a:r>
              <a:rPr lang="en-AU" sz="2800" b="1" i="1" dirty="0" smtClean="0">
                <a:latin typeface="Adobe Garamond Pro" pitchFamily="18" charset="0"/>
              </a:rPr>
              <a:t>sipping</a:t>
            </a:r>
            <a:r>
              <a:rPr lang="en-AU" sz="2800" dirty="0" smtClean="0">
                <a:latin typeface="Adobe Garamond Pro" pitchFamily="18" charset="0"/>
              </a:rPr>
              <a:t> and </a:t>
            </a:r>
            <a:r>
              <a:rPr lang="en-AU" sz="2800" b="1" i="1" dirty="0" smtClean="0">
                <a:latin typeface="Adobe Garamond Pro" pitchFamily="18" charset="0"/>
              </a:rPr>
              <a:t>drinking</a:t>
            </a:r>
            <a:r>
              <a:rPr lang="en-AU" sz="2800" dirty="0" smtClean="0">
                <a:latin typeface="Adobe Garamond Pro" pitchFamily="18" charset="0"/>
              </a:rPr>
              <a:t> , the current sample suggests that a substantial proportion of alcohol exposure in early adolescence is limited to having a sip of alcohol, rather than a whole beverage or more.</a:t>
            </a:r>
            <a:endParaRPr lang="en-AU" sz="2800" dirty="0">
              <a:latin typeface="Adobe Garamond Pro" pitchFamily="18" charset="0"/>
            </a:endParaRPr>
          </a:p>
        </p:txBody>
      </p:sp>
      <p:pic>
        <p:nvPicPr>
          <p:cNvPr id="46" name="Picture 45"/>
          <p:cNvPicPr>
            <a:picLocks noChangeAspect="1"/>
          </p:cNvPicPr>
          <p:nvPr/>
        </p:nvPicPr>
        <p:blipFill>
          <a:blip r:embed="rId12">
            <a:alphaModFix amt="53000"/>
          </a:blip>
          <a:stretch>
            <a:fillRect/>
          </a:stretch>
        </p:blipFill>
        <p:spPr>
          <a:xfrm>
            <a:off x="20189180" y="34560368"/>
            <a:ext cx="9372600" cy="2537432"/>
          </a:xfrm>
          <a:prstGeom prst="rect">
            <a:avLst/>
          </a:prstGeom>
        </p:spPr>
      </p:pic>
      <p:sp>
        <p:nvSpPr>
          <p:cNvPr id="5" name="TextBox 4"/>
          <p:cNvSpPr txBox="1"/>
          <p:nvPr/>
        </p:nvSpPr>
        <p:spPr>
          <a:xfrm>
            <a:off x="20325220" y="34585554"/>
            <a:ext cx="9142206" cy="2512245"/>
          </a:xfrm>
          <a:prstGeom prst="rect">
            <a:avLst/>
          </a:prstGeom>
          <a:noFill/>
        </p:spPr>
        <p:txBody>
          <a:bodyPr wrap="square" lIns="36000" rIns="36000" rtlCol="0">
            <a:noAutofit/>
          </a:bodyPr>
          <a:lstStyle/>
          <a:p>
            <a:r>
              <a:rPr lang="en-AU" sz="2200" dirty="0">
                <a:latin typeface="Adobe Garamond Pro" pitchFamily="18" charset="0"/>
              </a:rPr>
              <a:t>The National Drug &amp; Alcohol Research Centre at the University of New South </a:t>
            </a:r>
            <a:r>
              <a:rPr lang="en-AU" sz="2200" dirty="0" smtClean="0">
                <a:latin typeface="Adobe Garamond Pro" pitchFamily="18" charset="0"/>
              </a:rPr>
              <a:t>Wales, Australia, </a:t>
            </a:r>
            <a:r>
              <a:rPr lang="en-AU" sz="2200" dirty="0">
                <a:latin typeface="Adobe Garamond Pro" pitchFamily="18" charset="0"/>
              </a:rPr>
              <a:t>is supported by funding from the Australian Government under the Substance Misuse Prevention and Service Improvements Grants </a:t>
            </a:r>
            <a:r>
              <a:rPr lang="en-AU" sz="2200" dirty="0" smtClean="0">
                <a:latin typeface="Adobe Garamond Pro" pitchFamily="18" charset="0"/>
              </a:rPr>
              <a:t>Fund. This research is also funded by an </a:t>
            </a:r>
            <a:r>
              <a:rPr lang="en-AU" sz="2200" i="1" dirty="0" smtClean="0">
                <a:latin typeface="Adobe Garamond Pro" pitchFamily="18" charset="0"/>
              </a:rPr>
              <a:t>Australian Research Council Discovery Project</a:t>
            </a:r>
            <a:r>
              <a:rPr lang="en-AU" sz="2200" dirty="0" smtClean="0">
                <a:latin typeface="Adobe Garamond Pro" pitchFamily="18" charset="0"/>
              </a:rPr>
              <a:t>, </a:t>
            </a:r>
            <a:r>
              <a:rPr lang="en-AU" sz="2200" i="1" dirty="0" smtClean="0">
                <a:latin typeface="Adobe Garamond Pro" pitchFamily="18" charset="0"/>
              </a:rPr>
              <a:t>Australian Rotary Health Mental Health Research Grant</a:t>
            </a:r>
            <a:r>
              <a:rPr lang="en-AU" sz="2200" dirty="0" smtClean="0">
                <a:latin typeface="Adobe Garamond Pro" pitchFamily="18" charset="0"/>
              </a:rPr>
              <a:t>, </a:t>
            </a:r>
            <a:r>
              <a:rPr lang="en-AU" sz="2200" i="1" dirty="0" smtClean="0">
                <a:latin typeface="Adobe Garamond Pro" pitchFamily="18" charset="0"/>
              </a:rPr>
              <a:t>Australian Postgraduate Award</a:t>
            </a:r>
            <a:r>
              <a:rPr lang="en-AU" sz="2200" dirty="0" smtClean="0">
                <a:latin typeface="Adobe Garamond Pro" pitchFamily="18" charset="0"/>
              </a:rPr>
              <a:t>, &amp; </a:t>
            </a:r>
            <a:r>
              <a:rPr lang="en-AU" sz="2200" i="1" dirty="0" smtClean="0">
                <a:latin typeface="Adobe Garamond Pro" pitchFamily="18" charset="0"/>
              </a:rPr>
              <a:t>Australian Rotary Health </a:t>
            </a:r>
            <a:r>
              <a:rPr lang="en-AU" sz="2200" i="1" dirty="0" err="1" smtClean="0">
                <a:latin typeface="Adobe Garamond Pro" pitchFamily="18" charset="0"/>
              </a:rPr>
              <a:t>Whitcroft</a:t>
            </a:r>
            <a:r>
              <a:rPr lang="en-AU" sz="2200" i="1" dirty="0" smtClean="0">
                <a:latin typeface="Adobe Garamond Pro" pitchFamily="18" charset="0"/>
              </a:rPr>
              <a:t> Family PhD Scholarship in Mental Health</a:t>
            </a:r>
            <a:r>
              <a:rPr lang="en-AU" sz="2200" dirty="0" smtClean="0">
                <a:latin typeface="Adobe Garamond Pro" pitchFamily="18" charset="0"/>
              </a:rPr>
              <a:t>.</a:t>
            </a:r>
          </a:p>
          <a:p>
            <a:r>
              <a:rPr lang="en-AU" sz="2400" b="1" i="1" u="sng" dirty="0">
                <a:solidFill>
                  <a:srgbClr val="660033"/>
                </a:solidFill>
                <a:latin typeface="Adobe Garamond Pro" pitchFamily="18" charset="0"/>
              </a:rPr>
              <a:t>Contact:</a:t>
            </a:r>
            <a:r>
              <a:rPr lang="en-AU" sz="2400" b="1" i="1" dirty="0">
                <a:solidFill>
                  <a:srgbClr val="660033"/>
                </a:solidFill>
                <a:latin typeface="Adobe Garamond Pro" pitchFamily="18" charset="0"/>
              </a:rPr>
              <a:t>  Monika Wadolowski  </a:t>
            </a:r>
            <a:r>
              <a:rPr lang="en-AU" sz="2400" b="1" u="sng" dirty="0">
                <a:solidFill>
                  <a:srgbClr val="660033"/>
                </a:solidFill>
                <a:latin typeface="Adobe Garamond Pro" pitchFamily="18" charset="0"/>
              </a:rPr>
              <a:t>m.wadolowski@unsw.edu.au</a:t>
            </a:r>
          </a:p>
          <a:p>
            <a:endParaRPr lang="en-AU" sz="2200" dirty="0">
              <a:latin typeface="Adobe Garamond Pro" pitchFamily="18" charset="0"/>
            </a:endParaRPr>
          </a:p>
        </p:txBody>
      </p:sp>
      <p:pic>
        <p:nvPicPr>
          <p:cNvPr id="1026" name="Picture 2" descr="D:\Users\z3312204\Desktop\UTAS.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0313570" y="37072612"/>
            <a:ext cx="3796826" cy="140952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Users\z3312204\Desktop\UNEW.png"/>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0325220" y="38482136"/>
            <a:ext cx="3862366" cy="13616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Users\z3312204\Desktop\cur.png"/>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0274660" y="41087954"/>
            <a:ext cx="3796826" cy="124444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Users\z3312204\Desktop\uq.png"/>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0274660" y="39957795"/>
            <a:ext cx="3796826" cy="11301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Users\z3312204\Desktop\ARC.png"/>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5290834" y="36908206"/>
            <a:ext cx="4245169" cy="264966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Users\z3312204\Desktop\rot.png"/>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26074818" y="39655326"/>
            <a:ext cx="2677073" cy="2677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000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ndarc_A0_portra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ndarc_A0_portrait</Template>
  <TotalTime>3482</TotalTime>
  <Words>1347</Words>
  <Application>Microsoft Office PowerPoint</Application>
  <PresentationFormat>Custom</PresentationFormat>
  <Paragraphs>177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ndarc_A0_portrait</vt:lpstr>
      <vt:lpstr>PowerPoint Presentation</vt:lpstr>
    </vt:vector>
  </TitlesOfParts>
  <Company>University of New South Wales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z3132136</dc:creator>
  <cp:lastModifiedBy>Morgaine Wallace-Steele</cp:lastModifiedBy>
  <cp:revision>298</cp:revision>
  <cp:lastPrinted>2012-11-15T06:22:27Z</cp:lastPrinted>
  <dcterms:created xsi:type="dcterms:W3CDTF">2012-06-21T06:26:54Z</dcterms:created>
  <dcterms:modified xsi:type="dcterms:W3CDTF">2017-09-14T05:32:36Z</dcterms:modified>
</cp:coreProperties>
</file>