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9" r:id="rId2"/>
    <p:sldId id="270" r:id="rId3"/>
    <p:sldId id="360" r:id="rId4"/>
    <p:sldId id="363" r:id="rId5"/>
    <p:sldId id="378" r:id="rId6"/>
    <p:sldId id="370" r:id="rId7"/>
    <p:sldId id="362" r:id="rId8"/>
    <p:sldId id="367" r:id="rId9"/>
    <p:sldId id="368" r:id="rId10"/>
    <p:sldId id="371" r:id="rId11"/>
    <p:sldId id="369" r:id="rId12"/>
    <p:sldId id="372" r:id="rId13"/>
    <p:sldId id="373" r:id="rId14"/>
    <p:sldId id="374" r:id="rId15"/>
    <p:sldId id="375" r:id="rId16"/>
    <p:sldId id="377" r:id="rId17"/>
    <p:sldId id="3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sy Gibbs" initials="DG" lastIdx="2" clrIdx="0">
    <p:extLst>
      <p:ext uri="{19B8F6BF-5375-455C-9EA6-DF929625EA0E}">
        <p15:presenceInfo xmlns:p15="http://schemas.microsoft.com/office/powerpoint/2012/main" userId="S-1-5-21-1140405718-358989843-3445714273-3087837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Amy Peacock" initials="AP" lastIdx="1" clrIdx="2">
    <p:extLst>
      <p:ext uri="{19B8F6BF-5375-455C-9EA6-DF929625EA0E}">
        <p15:presenceInfo xmlns:p15="http://schemas.microsoft.com/office/powerpoint/2012/main" userId="S::z3511649@ad.unsw.edu.au::6e336051-7976-4715-81ba-5366f847fc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4" autoAdjust="0"/>
    <p:restoredTop sz="78077" autoAdjust="0"/>
  </p:normalViewPr>
  <p:slideViewPr>
    <p:cSldViewPr snapToGrid="0" showGuides="1">
      <p:cViewPr varScale="1">
        <p:scale>
          <a:sx n="66" d="100"/>
          <a:sy n="66" d="100"/>
        </p:scale>
        <p:origin x="1161" y="42"/>
      </p:cViewPr>
      <p:guideLst>
        <p:guide orient="horz" pos="216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77816788918479"/>
          <c:y val="0.24704162836475294"/>
          <c:w val="0.44279938426551446"/>
          <c:h val="0.752958371635247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Did you conduct the testing: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95-449F-AAA5-FB3FE8DBBA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95-449F-AAA5-FB3FE8DBBA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95-449F-AAA5-FB3FE8DBBA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Within 24 hours of intended use</c:v>
                </c:pt>
                <c:pt idx="1">
                  <c:v>More than 24 hours before intended use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8-4CD3-8B77-17F56D09BE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296758973771134E-2"/>
          <c:y val="3.9767914466813298E-2"/>
          <c:w val="0.84337628472370807"/>
          <c:h val="0.3359076051880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9327632636548"/>
          <c:y val="0.20921692725140359"/>
          <c:w val="0.47638801213145709"/>
          <c:h val="0.781893698082568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conducted the testing?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74-4619-A1C4-E9334979C6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74-4619-A1C4-E9334979C6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 conducted testing</c:v>
                </c:pt>
                <c:pt idx="1">
                  <c:v>Someone else conducted testing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4-4619-A1C4-E9334979C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0914878116744"/>
          <c:y val="3.0402709248502778E-3"/>
          <c:w val="0.76000966551720595"/>
          <c:h val="0.19222226500271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3737598257319"/>
          <c:y val="0.26550068987648295"/>
          <c:w val="0.47638801213145709"/>
          <c:h val="0.781893698082568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conducted the testing?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C2-46BC-ACEC-A333F4C69A97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C2-46BC-ACEC-A333F4C69A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38A-442D-8380-1FE93C122B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38A-442D-8380-1FE93C122B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38A-442D-8380-1FE93C122B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38A-442D-8380-1FE93C122B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Dark net</c:v>
                </c:pt>
                <c:pt idx="1">
                  <c:v>Surface net</c:v>
                </c:pt>
                <c:pt idx="2">
                  <c:v>Physical shop</c:v>
                </c:pt>
                <c:pt idx="3">
                  <c:v>Friend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5</c:v>
                </c:pt>
                <c:pt idx="1">
                  <c:v>26</c:v>
                </c:pt>
                <c:pt idx="2">
                  <c:v>33</c:v>
                </c:pt>
                <c:pt idx="3">
                  <c:v>12</c:v>
                </c:pt>
                <c:pt idx="4">
                  <c:v>4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C2-46BC-ACEC-A333F4C69A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186995764645"/>
          <c:y val="4.3141908093941181E-2"/>
          <c:w val="0.76000966551720595"/>
          <c:h val="0.25964662043107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0DC36-1BE8-49A2-9F4A-4482570A590F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C2BC-7FE7-4649-9719-B87E2F12C9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47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75531-32CF-4756-BA7B-4C2534CD4C0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75531-32CF-4756-BA7B-4C2534CD4C0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0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D9905-3338-AE48-912B-82104D818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Illicit drug market is unregulated, which means that substance contents can vary substantially.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2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78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Both previous surveys have focused on hypothetical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66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we did assess a range of behaviours which may increase risk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70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also setting – concentrated on the festival environment but equal access to people who use drugs (e.g.,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45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70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saying this, for people who inject drugs price may be out of the park – can cost up to 80-100 to conduct multiple </a:t>
            </a:r>
            <a:r>
              <a:rPr lang="en-AU" dirty="0" err="1"/>
              <a:t>ests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C2BC-7FE7-4649-9719-B87E2F12C9B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5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C45214-CDD5-4364-B81E-0D13B8F7656A}"/>
              </a:ext>
            </a:extLst>
          </p:cNvPr>
          <p:cNvSpPr/>
          <p:nvPr userDrawn="1"/>
        </p:nvSpPr>
        <p:spPr>
          <a:xfrm>
            <a:off x="0" y="4310744"/>
            <a:ext cx="9144000" cy="10940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A54AE3-8B1A-41C1-BF6E-99A04E937919}"/>
              </a:ext>
            </a:extLst>
          </p:cNvPr>
          <p:cNvCxnSpPr>
            <a:cxnSpLocks/>
          </p:cNvCxnSpPr>
          <p:nvPr userDrawn="1"/>
        </p:nvCxnSpPr>
        <p:spPr>
          <a:xfrm>
            <a:off x="2893512" y="-237995"/>
            <a:ext cx="0" cy="27852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183DE5-1525-4F2A-83C9-1DAEA89F8B7F}"/>
              </a:ext>
            </a:extLst>
          </p:cNvPr>
          <p:cNvCxnSpPr>
            <a:cxnSpLocks/>
          </p:cNvCxnSpPr>
          <p:nvPr userDrawn="1"/>
        </p:nvCxnSpPr>
        <p:spPr>
          <a:xfrm>
            <a:off x="-75134" y="4353018"/>
            <a:ext cx="8124532" cy="0"/>
          </a:xfrm>
          <a:prstGeom prst="line">
            <a:avLst/>
          </a:prstGeom>
          <a:ln w="11430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B4967A7-6E9F-45D9-A460-9950C5FE0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80" y="878314"/>
            <a:ext cx="4400699" cy="5567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9B3247-EB1F-4504-AED9-A51444168D85}"/>
              </a:ext>
            </a:extLst>
          </p:cNvPr>
          <p:cNvSpPr/>
          <p:nvPr userDrawn="1"/>
        </p:nvSpPr>
        <p:spPr>
          <a:xfrm>
            <a:off x="371131" y="4614856"/>
            <a:ext cx="4703789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 the Australian Government under the Drug and Alcohol Program</a:t>
            </a:r>
          </a:p>
        </p:txBody>
      </p:sp>
    </p:spTree>
    <p:extLst>
      <p:ext uri="{BB962C8B-B14F-4D97-AF65-F5344CB8AC3E}">
        <p14:creationId xmlns:p14="http://schemas.microsoft.com/office/powerpoint/2010/main" val="6129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0DCED-A14B-4D9D-B2F1-85EA11C1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8290F5A-703B-4B36-B990-5D109491C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3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B67B-928F-4AD2-8E7F-5A466A81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C0E2-C00C-4801-82B0-344DCEEA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51B1E-6061-48ED-94A8-9EF004D9B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3F467-CBE2-40F0-9AE5-3C64E3CF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9FD7175-8B4B-44C4-AB93-D8F65D5FF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EB806D-BFA5-468D-9493-8E021F402312}"/>
              </a:ext>
            </a:extLst>
          </p:cNvPr>
          <p:cNvCxnSpPr>
            <a:cxnSpLocks/>
          </p:cNvCxnSpPr>
          <p:nvPr userDrawn="1"/>
        </p:nvCxnSpPr>
        <p:spPr>
          <a:xfrm>
            <a:off x="0" y="2049796"/>
            <a:ext cx="3579019" cy="7604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31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D677-D93C-4B07-80C1-9B0B7F5A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6430F-4D50-41A6-9086-CE1DBED92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B1865-932F-4135-AC9F-C6C4B8A9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08FB-C4AA-42AF-A31A-B5FA59D5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C7470A7-FCD9-40F0-A4FF-6FBEC8A29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E4FC64-E619-4F69-B0ED-30983B2D7C17}"/>
              </a:ext>
            </a:extLst>
          </p:cNvPr>
          <p:cNvCxnSpPr>
            <a:cxnSpLocks/>
          </p:cNvCxnSpPr>
          <p:nvPr userDrawn="1"/>
        </p:nvCxnSpPr>
        <p:spPr>
          <a:xfrm>
            <a:off x="0" y="2049796"/>
            <a:ext cx="3579019" cy="7604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7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E1AD-8693-4D59-81CE-A9C76E87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7C2D3-1FF3-49E3-BAEE-AE7BD8BC7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48EE4-BF94-448E-BBF0-4DF7792C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1A4E784-0C06-4E2E-A578-8AEFA2833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CB4F5-363B-4E7C-86B1-697B58AF5CFE}"/>
              </a:ext>
            </a:extLst>
          </p:cNvPr>
          <p:cNvCxnSpPr>
            <a:cxnSpLocks/>
          </p:cNvCxnSpPr>
          <p:nvPr userDrawn="1"/>
        </p:nvCxnSpPr>
        <p:spPr>
          <a:xfrm>
            <a:off x="0" y="1681962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7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80DCA-815C-4630-9C03-190516776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2F1A-14D0-4EF9-908D-DF08B288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7BD9-4F36-4DAC-A7BB-920FDD96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EE405CA-F80E-4C16-91B0-713CA98CC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870B8BF-5CA2-4BAD-AE58-718F548A1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22829" r="84239" b="21489"/>
          <a:stretch/>
        </p:blipFill>
        <p:spPr>
          <a:xfrm>
            <a:off x="0" y="95250"/>
            <a:ext cx="34861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6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695B5-F742-446E-A5EE-6FB410A6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39635"/>
            <a:ext cx="7886700" cy="4750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D848D8-D8DC-406B-AEF9-7DF80A83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49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93A6962-E847-4906-BD06-AECF82E5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2E037A3-15D9-41C5-9654-4B68CD3AD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669CA6-1E50-4D47-8437-F34ACE8DD405}"/>
              </a:ext>
            </a:extLst>
          </p:cNvPr>
          <p:cNvCxnSpPr>
            <a:cxnSpLocks/>
          </p:cNvCxnSpPr>
          <p:nvPr userDrawn="1"/>
        </p:nvCxnSpPr>
        <p:spPr>
          <a:xfrm>
            <a:off x="0" y="1249696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7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695B5-F742-446E-A5EE-6FB410A6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816276"/>
            <a:ext cx="7886700" cy="42733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D848D8-D8DC-406B-AEF9-7DF80A83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54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93A6962-E847-4906-BD06-AECF82E5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39FB86A-5D30-4612-9E1A-CE1ED2CDF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193FEE-3EB6-474E-875F-935EAE9C3F40}"/>
              </a:ext>
            </a:extLst>
          </p:cNvPr>
          <p:cNvCxnSpPr>
            <a:cxnSpLocks/>
          </p:cNvCxnSpPr>
          <p:nvPr userDrawn="1"/>
        </p:nvCxnSpPr>
        <p:spPr>
          <a:xfrm>
            <a:off x="0" y="1681962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0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E240-C32A-4547-9FC5-75513843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2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3422-F95D-421C-9744-1534AD4CB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59833"/>
            <a:ext cx="3886200" cy="47171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48081-8248-4CE4-9A56-6296FF09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59833"/>
            <a:ext cx="3886200" cy="47171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A14B9-9F56-4AD5-8FB5-6DA9375A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0D7BBCC-A504-4613-B71F-BD58DD69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9B4A1-9C73-4A65-945A-8244A7B68FDB}"/>
              </a:ext>
            </a:extLst>
          </p:cNvPr>
          <p:cNvCxnSpPr>
            <a:cxnSpLocks/>
          </p:cNvCxnSpPr>
          <p:nvPr userDrawn="1"/>
        </p:nvCxnSpPr>
        <p:spPr>
          <a:xfrm>
            <a:off x="0" y="1324750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0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AF13-24CC-4A1F-934E-B635D0A7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5A6C5-71ED-4C2E-8ED0-27F2EA3B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6A8A1-8503-4169-8B2F-9EC42EFD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0716D-3DFF-49FD-84B3-859FE0EE5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B6B97-8442-4978-8AA3-767D9C2FA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4239D-A060-471D-A9F2-186EAD3E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85E5685-36B3-444D-8C5E-B6963DB29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53B9A-A45C-4C2C-88D7-7818C5A66537}"/>
              </a:ext>
            </a:extLst>
          </p:cNvPr>
          <p:cNvCxnSpPr>
            <a:cxnSpLocks/>
          </p:cNvCxnSpPr>
          <p:nvPr userDrawn="1"/>
        </p:nvCxnSpPr>
        <p:spPr>
          <a:xfrm>
            <a:off x="0" y="1681163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F758-AB07-4D20-99C6-D6914EDE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7C03-0257-4FB5-866B-E4A34431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BEC2C-60D7-4F2E-A8FC-6CCA74E0AC70}"/>
              </a:ext>
            </a:extLst>
          </p:cNvPr>
          <p:cNvCxnSpPr>
            <a:cxnSpLocks/>
          </p:cNvCxnSpPr>
          <p:nvPr userDrawn="1"/>
        </p:nvCxnSpPr>
        <p:spPr>
          <a:xfrm>
            <a:off x="0" y="3454053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5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15EE-8CE7-427C-B73C-B135F65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1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46FA-EF5F-4EF4-8F7B-750D607D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8E3FAE3-DC8D-4FA0-8E85-7597668A64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568" y="2468362"/>
            <a:ext cx="7890782" cy="3508576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6C4FFE-ABF9-4958-B91B-C037692C7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68" y="1562208"/>
            <a:ext cx="7886700" cy="6799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EC95515-CDA2-4299-A9D2-3DFEC1C50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44351"/>
            <a:ext cx="2885892" cy="3651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36E429-9D76-44A7-98B2-7DB4AE7B3AD4}"/>
              </a:ext>
            </a:extLst>
          </p:cNvPr>
          <p:cNvCxnSpPr>
            <a:cxnSpLocks/>
          </p:cNvCxnSpPr>
          <p:nvPr userDrawn="1"/>
        </p:nvCxnSpPr>
        <p:spPr>
          <a:xfrm>
            <a:off x="0" y="1445639"/>
            <a:ext cx="8124532" cy="0"/>
          </a:xfrm>
          <a:prstGeom prst="line">
            <a:avLst/>
          </a:prstGeom>
          <a:ln w="571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bg1"/>
                </a:gs>
                <a:gs pos="0">
                  <a:schemeClr val="bg1"/>
                </a:gs>
                <a:gs pos="5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31165-8484-48C6-8889-39A4F0D1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4EF7-E8D8-412D-AC90-F57A3CC3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B249-DC72-4E13-87B6-58A1C14A9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C246-26BF-4F91-8813-E8BFAD1D2AF8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25A0A-07BC-4FEB-9F3D-CAF31460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7063-2CAF-436A-8E44-3FDC67AF3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4D4E-71F9-419F-BCBC-F2DBA0F81E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3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8.jpg@01CBC39A.E1A6B55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cid:image018.jpg@01CBC39A.E1A6B550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8.jp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690561-C7B7-442C-A8FB-691D9A55CD91}"/>
              </a:ext>
            </a:extLst>
          </p:cNvPr>
          <p:cNvSpPr txBox="1">
            <a:spLocks/>
          </p:cNvSpPr>
          <p:nvPr/>
        </p:nvSpPr>
        <p:spPr>
          <a:xfrm>
            <a:off x="230589" y="3623553"/>
            <a:ext cx="8992924" cy="60697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Drug checking and other harm reduction behaviours reported by people who use ecstasy: Findings from the Ecstasy and Related Drugs Reporting System 2019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AU" sz="1600" i="1" dirty="0">
                <a:solidFill>
                  <a:schemeClr val="accent1">
                    <a:lumMod val="50000"/>
                  </a:schemeClr>
                </a:solidFill>
              </a:rPr>
              <a:t>Amy Peacock, Monica Barratt, Raimondo Bruno, Rachel Sutherland, Caitlin Hughes, Daisy Gibbs, Jodie Grigg, Penny Hill, Julia Uporova, Antonia Karlsson, Georgia Kelly, Paul Dietze, Caroline Salom, Simon Lenton, Louisa Degenhardt &amp; Nadine Ezard</a:t>
            </a:r>
            <a:endParaRPr lang="en-AU" altLang="en-US" sz="1600" i="1" dirty="0">
              <a:solidFill>
                <a:schemeClr val="accent1">
                  <a:lumMod val="50000"/>
                </a:schemeClr>
              </a:solidFill>
              <a:latin typeface="Sommet" panose="02000505000000020004" pitchFamily="50" charset="0"/>
              <a:ea typeface="Microsoft Sans Serif" charset="0"/>
              <a:cs typeface="Arial" charset="0"/>
            </a:endParaRPr>
          </a:p>
        </p:txBody>
      </p:sp>
      <p:pic>
        <p:nvPicPr>
          <p:cNvPr id="6" name="Picture 5" descr="Burnet Logo">
            <a:extLst>
              <a:ext uri="{FF2B5EF4-FFF2-40B4-BE49-F238E27FC236}">
                <a16:creationId xmlns:a16="http://schemas.microsoft.com/office/drawing/2014/main" id="{C9C806AE-C739-40D1-9FD6-E8B9E209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7" y="5164186"/>
            <a:ext cx="728009" cy="5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Q logo col">
            <a:extLst>
              <a:ext uri="{FF2B5EF4-FFF2-40B4-BE49-F238E27FC236}">
                <a16:creationId xmlns:a16="http://schemas.microsoft.com/office/drawing/2014/main" id="{7AD119CA-981A-46C0-9898-30982A96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71" y="5210749"/>
            <a:ext cx="485339" cy="4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id:image018.jpg@01CBC39A.E1A6B550">
            <a:extLst>
              <a:ext uri="{FF2B5EF4-FFF2-40B4-BE49-F238E27FC236}">
                <a16:creationId xmlns:a16="http://schemas.microsoft.com/office/drawing/2014/main" id="{A1292CD8-D43D-461F-B861-95AA365E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07" y="5216980"/>
            <a:ext cx="485339" cy="3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tas_vert">
            <a:extLst>
              <a:ext uri="{FF2B5EF4-FFF2-40B4-BE49-F238E27FC236}">
                <a16:creationId xmlns:a16="http://schemas.microsoft.com/office/drawing/2014/main" id="{F9947462-483B-45ED-A32A-57E223F6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7" y="5186645"/>
            <a:ext cx="333671" cy="4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C5AC91-8D33-4489-9BC3-CFCD5C43E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6232" r="4276" b="18605"/>
          <a:stretch/>
        </p:blipFill>
        <p:spPr>
          <a:xfrm>
            <a:off x="5498108" y="5164186"/>
            <a:ext cx="2285917" cy="41243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044A09-C600-424E-8025-99B9D695B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0" y="5165339"/>
            <a:ext cx="2317278" cy="4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B9F079-1092-48E8-A3CC-1347FD49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192"/>
            <a:ext cx="8515350" cy="874952"/>
          </a:xfrm>
        </p:spPr>
        <p:txBody>
          <a:bodyPr>
            <a:noAutofit/>
          </a:bodyPr>
          <a:lstStyle/>
          <a:p>
            <a:r>
              <a:rPr lang="en-AU" sz="3400" dirty="0"/>
              <a:t>Results: Last occasion of using a reagent kit </a:t>
            </a:r>
            <a:br>
              <a:rPr lang="en-AU" sz="3400" dirty="0"/>
            </a:br>
            <a:r>
              <a:rPr lang="en-AU" sz="3400" dirty="0"/>
              <a:t>(sample who use ecstasy; n=244)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633831-9909-4E52-9DA0-99500BAAC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70187"/>
              </p:ext>
            </p:extLst>
          </p:nvPr>
        </p:nvGraphicFramePr>
        <p:xfrm>
          <a:off x="4187123" y="1357201"/>
          <a:ext cx="5442629" cy="301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6B5467-502D-4A6C-883D-7CA382F21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26584"/>
              </p:ext>
            </p:extLst>
          </p:nvPr>
        </p:nvGraphicFramePr>
        <p:xfrm>
          <a:off x="-811439" y="1357201"/>
          <a:ext cx="4730182" cy="288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4D2E9D2-E8B6-4418-B2C6-E60BF8E0A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217941"/>
              </p:ext>
            </p:extLst>
          </p:nvPr>
        </p:nvGraphicFramePr>
        <p:xfrm>
          <a:off x="2380518" y="3693224"/>
          <a:ext cx="4730182" cy="33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FEF70E5-BA79-4C47-8D3B-5A81822B06E7}"/>
              </a:ext>
            </a:extLst>
          </p:cNvPr>
          <p:cNvSpPr/>
          <p:nvPr/>
        </p:nvSpPr>
        <p:spPr>
          <a:xfrm>
            <a:off x="534164" y="6201693"/>
            <a:ext cx="2998271" cy="74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0FFE2-3DC2-4FA3-875F-CDC485B7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874952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Results: Last occasion of using a reagent kit </a:t>
            </a:r>
            <a:br>
              <a:rPr lang="en-AU" sz="3200" dirty="0"/>
            </a:br>
            <a:r>
              <a:rPr lang="en-AU" sz="3200" dirty="0"/>
              <a:t>(sample who use ecstasy; n=244)</a:t>
            </a:r>
            <a:endParaRPr lang="en-A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2A0D62-5A29-4040-8AF7-E67497CB5E4C}"/>
              </a:ext>
            </a:extLst>
          </p:cNvPr>
          <p:cNvSpPr/>
          <p:nvPr/>
        </p:nvSpPr>
        <p:spPr>
          <a:xfrm>
            <a:off x="232225" y="1299030"/>
            <a:ext cx="4267199" cy="5558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/>
              <a:t>“What kind of test was conducted?”</a:t>
            </a:r>
          </a:p>
          <a:p>
            <a:pPr algn="ctr"/>
            <a:endParaRPr lang="en-AU" sz="800" b="1" dirty="0"/>
          </a:p>
          <a:p>
            <a:pPr algn="ctr"/>
            <a:r>
              <a:rPr lang="en-AU" sz="3000" b="1" dirty="0"/>
              <a:t>47%</a:t>
            </a:r>
          </a:p>
          <a:p>
            <a:pPr algn="ctr"/>
            <a:r>
              <a:rPr lang="en-AU" dirty="0"/>
              <a:t>testing for the presence of one substance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37%</a:t>
            </a:r>
          </a:p>
          <a:p>
            <a:pPr algn="ctr"/>
            <a:r>
              <a:rPr lang="en-AU" dirty="0"/>
              <a:t>testing for the presence of multiple substances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23% </a:t>
            </a:r>
          </a:p>
          <a:p>
            <a:pPr algn="ctr"/>
            <a:r>
              <a:rPr lang="en-AU" dirty="0"/>
              <a:t>testing for quantity of substance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38%</a:t>
            </a:r>
          </a:p>
          <a:p>
            <a:pPr algn="ctr"/>
            <a:r>
              <a:rPr lang="en-AU" dirty="0"/>
              <a:t> testing for presence of adulterants/cutting agents</a:t>
            </a:r>
          </a:p>
          <a:p>
            <a:pPr algn="ctr"/>
            <a:endParaRPr lang="en-AU" sz="1000" dirty="0"/>
          </a:p>
          <a:p>
            <a:pPr algn="ctr"/>
            <a:r>
              <a:rPr lang="en-AU" dirty="0"/>
              <a:t>(note 7% responded ‘don’t know’)</a:t>
            </a:r>
          </a:p>
          <a:p>
            <a:pPr algn="ctr"/>
            <a:endParaRPr lang="en-AU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47CC62-93D0-4358-8BFC-E31A94564F45}"/>
              </a:ext>
            </a:extLst>
          </p:cNvPr>
          <p:cNvSpPr/>
          <p:nvPr/>
        </p:nvSpPr>
        <p:spPr>
          <a:xfrm>
            <a:off x="4738914" y="1299030"/>
            <a:ext cx="4267200" cy="5558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/>
              <a:t>“What was the drug sold/given to you as?”</a:t>
            </a:r>
          </a:p>
          <a:p>
            <a:pPr algn="ctr"/>
            <a:endParaRPr lang="en-AU" sz="800" b="1" dirty="0"/>
          </a:p>
          <a:p>
            <a:pPr algn="ctr"/>
            <a:r>
              <a:rPr lang="en-AU" sz="3000" b="1" dirty="0"/>
              <a:t>33%</a:t>
            </a:r>
          </a:p>
          <a:p>
            <a:pPr algn="ctr"/>
            <a:r>
              <a:rPr lang="en-AU" dirty="0"/>
              <a:t>Ecstasy/MDMA crystal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30%</a:t>
            </a:r>
          </a:p>
          <a:p>
            <a:pPr algn="ctr"/>
            <a:r>
              <a:rPr lang="en-AU" dirty="0"/>
              <a:t>Ecstasy/MDMA capsule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17% </a:t>
            </a:r>
          </a:p>
          <a:p>
            <a:pPr algn="ctr"/>
            <a:r>
              <a:rPr lang="en-AU" dirty="0"/>
              <a:t>Ecstasy/MDMA pill</a:t>
            </a:r>
          </a:p>
          <a:p>
            <a:pPr algn="ctr"/>
            <a:endParaRPr lang="en-AU" sz="800" dirty="0"/>
          </a:p>
          <a:p>
            <a:pPr algn="ctr"/>
            <a:r>
              <a:rPr lang="en-AU" sz="3000" b="1" dirty="0"/>
              <a:t>6%</a:t>
            </a:r>
          </a:p>
          <a:p>
            <a:pPr algn="ctr"/>
            <a:r>
              <a:rPr lang="en-AU" dirty="0"/>
              <a:t> Cocaine</a:t>
            </a:r>
          </a:p>
          <a:p>
            <a:pPr algn="ctr"/>
            <a:endParaRPr lang="en-AU" sz="1000" dirty="0"/>
          </a:p>
          <a:p>
            <a:pPr algn="ctr"/>
            <a:r>
              <a:rPr lang="en-AU" sz="3000" b="1" dirty="0"/>
              <a:t>13%</a:t>
            </a:r>
          </a:p>
          <a:p>
            <a:pPr algn="ctr"/>
            <a:r>
              <a:rPr lang="en-AU" dirty="0"/>
              <a:t>Other drug</a:t>
            </a:r>
          </a:p>
          <a:p>
            <a:pPr algn="ctr"/>
            <a:r>
              <a:rPr lang="en-AU" dirty="0"/>
              <a:t>(e.g., ketamine, </a:t>
            </a:r>
            <a:r>
              <a:rPr lang="en-AU" dirty="0" err="1"/>
              <a:t>methamphet</a:t>
            </a:r>
            <a:r>
              <a:rPr lang="en-AU" dirty="0"/>
              <a:t>., LSD)</a:t>
            </a:r>
          </a:p>
          <a:p>
            <a:pPr algn="ctr"/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5927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0B70F-B08D-481A-9759-5255DDC8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Results: Last occasion of using a reagent kit on ecstasy (sample who use ecstasy; n=140)</a:t>
            </a:r>
            <a:endParaRPr lang="en-AU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59B5E84-54DF-4D8C-A089-3DEF12D60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25456"/>
              </p:ext>
            </p:extLst>
          </p:nvPr>
        </p:nvGraphicFramePr>
        <p:xfrm>
          <a:off x="548821" y="1536485"/>
          <a:ext cx="7886700" cy="522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874525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462439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23929363"/>
                    </a:ext>
                  </a:extLst>
                </a:gridCol>
              </a:tblGrid>
              <a:tr h="933424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Expected but did not detect MDMA </a:t>
                      </a:r>
                    </a:p>
                    <a:p>
                      <a:pPr algn="ctr"/>
                      <a:r>
                        <a:rPr lang="en-AU" sz="1800" dirty="0"/>
                        <a:t>(n=13)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Expected and detected MDMA (n=131)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603164"/>
                  </a:ext>
                </a:extLst>
              </a:tr>
              <a:tr h="373369">
                <a:tc>
                  <a:txBody>
                    <a:bodyPr/>
                    <a:lstStyle/>
                    <a:p>
                      <a:r>
                        <a:rPr lang="en-AU" sz="1800" dirty="0"/>
                        <a:t>Used the tested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46%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95% (124)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095089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Did not use the tested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31%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3% (4)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3846998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Still have the drug and plan to use in future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15%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8% (11)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292515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Gave/sold them to someone 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15%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24% (31)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808804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Reported results to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31%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29% (38)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67974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Reported results to dealer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31%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11% (14)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362358"/>
                  </a:ext>
                </a:extLst>
              </a:tr>
              <a:tr h="653397">
                <a:tc>
                  <a:txBody>
                    <a:bodyPr/>
                    <a:lstStyle/>
                    <a:p>
                      <a:r>
                        <a:rPr lang="en-AU" sz="1800" dirty="0"/>
                        <a:t>Destroyed/disposed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15%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&lt;1%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636476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0BE5141-C948-4F4B-B1DA-8849668A98B6}"/>
              </a:ext>
            </a:extLst>
          </p:cNvPr>
          <p:cNvSpPr/>
          <p:nvPr/>
        </p:nvSpPr>
        <p:spPr>
          <a:xfrm>
            <a:off x="1001486" y="1618343"/>
            <a:ext cx="2024743" cy="769257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Warning: Small sample!</a:t>
            </a:r>
          </a:p>
        </p:txBody>
      </p:sp>
    </p:spTree>
    <p:extLst>
      <p:ext uri="{BB962C8B-B14F-4D97-AF65-F5344CB8AC3E}">
        <p14:creationId xmlns:p14="http://schemas.microsoft.com/office/powerpoint/2010/main" val="31139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0FECD-4BB7-4DAF-82A5-3BDAFFAC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39634"/>
            <a:ext cx="8389483" cy="5153239"/>
          </a:xfrm>
        </p:spPr>
        <p:txBody>
          <a:bodyPr>
            <a:normAutofit/>
          </a:bodyPr>
          <a:lstStyle/>
          <a:p>
            <a:r>
              <a:rPr lang="en-AU" sz="2000" b="1" dirty="0"/>
              <a:t>Prior to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62% made sure they had eaten adequately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61% spoke with peers who had already tried substance from the same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55% rested the night before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26% searched online interactions between drugs they intended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25% searched the drug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22% used vitamin supplements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r>
              <a:rPr lang="en-AU" sz="2000" b="1" dirty="0"/>
              <a:t>During the session: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80% ensured they were with people who knew they were using drugs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76% consumed water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61% spread out doses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40% took regular breaks to stay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17% started with a smaller amount to see what it was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7569D-9FFE-4D3D-96DE-16608BB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440399" cy="874952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Potential harm reduction behaviours on last occasion of stimulant use (sample who use ecstasy; N=797)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8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5D1BE5-AFA1-4D8D-A990-3A18E5C2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20" y="1339635"/>
            <a:ext cx="8618220" cy="505354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/>
              <a:t>People who use illicit drugs do engage in a range of behaviours to reduce their risk of harm before and after consuming illicit drugs.</a:t>
            </a:r>
          </a:p>
          <a:p>
            <a:pPr marL="342900" indent="-342900">
              <a:buFont typeface="+mj-lt"/>
              <a:buAutoNum type="arabicPeriod"/>
            </a:pPr>
            <a:endParaRPr lang="en-AU" sz="1000" dirty="0"/>
          </a:p>
          <a:p>
            <a:pPr marL="342900" indent="-342900">
              <a:buFont typeface="+mj-lt"/>
              <a:buAutoNum type="arabicPeriod"/>
            </a:pPr>
            <a:r>
              <a:rPr lang="en-AU" sz="2000" dirty="0"/>
              <a:t>Findings suggest people want objective information about contents of illicit drugs - and for more substances than ecstasy ‘pills’.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People who inject drugs may be a relatively overlooked population in current debate around ‘pill-testing’/drug checking. </a:t>
            </a:r>
          </a:p>
          <a:p>
            <a:pPr lvl="1"/>
            <a:endParaRPr lang="en-AU" sz="1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Most people who had used a reagent kit on a substance acquired as ‘ecstasy/MDMA’ identified MDMA and then used the substance. </a:t>
            </a:r>
            <a:endParaRPr lang="en-AU" sz="1600" dirty="0">
              <a:solidFill>
                <a:schemeClr val="tx1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Behavioural responses to receipt of results may differ with methodologies that provide full information about contents/dose and with provision of harm reduction information from service provider.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Not necessarily an individual-level intervention – testing often conducted with others and results shared with others – broader impacts.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AU" sz="1000" dirty="0">
              <a:solidFill>
                <a:schemeClr val="tx1"/>
              </a:solidFill>
            </a:endParaRPr>
          </a:p>
          <a:p>
            <a:pPr lvl="1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C2B7C-8FD3-4DEF-B1E4-EE9861E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837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C2B7C-8FD3-4DEF-B1E4-EE9861E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F956C-566E-4DE0-A794-A895C69E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20" y="2238895"/>
            <a:ext cx="4078980" cy="3399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D44B1A-54E2-4AE8-8F5A-F85F4CE72E24}"/>
              </a:ext>
            </a:extLst>
          </p:cNvPr>
          <p:cNvSpPr/>
          <p:nvPr/>
        </p:nvSpPr>
        <p:spPr>
          <a:xfrm>
            <a:off x="105519" y="1324494"/>
            <a:ext cx="504360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900" dirty="0"/>
              <a:t>4. Reagent testing kits are a legal, relatively cheaper means of drug checking likely being used by a substantial minority of those who use ecstasy and related drugs.</a:t>
            </a:r>
          </a:p>
          <a:p>
            <a:endParaRPr lang="en-AU" sz="1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dirty="0"/>
              <a:t>Do not reliably identify all substances contained nor dose;</a:t>
            </a:r>
          </a:p>
          <a:p>
            <a:pPr marL="342900" lvl="1"/>
            <a:endParaRPr lang="en-AU" sz="1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dirty="0"/>
              <a:t>Potentially poor awareness of limitations of reagent testing; and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AU" sz="10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dirty="0"/>
              <a:t>Mostly no face-to-face contact to facilitate linking in with other services/provision of other harm reduction info.</a:t>
            </a:r>
          </a:p>
          <a:p>
            <a:pPr indent="-114300"/>
            <a:endParaRPr lang="en-AU" sz="1000" dirty="0"/>
          </a:p>
          <a:p>
            <a:pPr indent="-114300"/>
            <a:r>
              <a:rPr lang="en-AU" dirty="0"/>
              <a:t>What can be done to address some of the above issues (and in the absence of drug-checking services accessible to all who may wish to use)?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84057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C2B7C-8FD3-4DEF-B1E4-EE9861E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 and Next Steps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8C00C-7C90-41FE-A1C1-1D6F454A6CBB}"/>
              </a:ext>
            </a:extLst>
          </p:cNvPr>
          <p:cNvSpPr/>
          <p:nvPr/>
        </p:nvSpPr>
        <p:spPr>
          <a:xfrm>
            <a:off x="689547" y="1328425"/>
            <a:ext cx="754754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/>
              <a:t>Key Limitations</a:t>
            </a:r>
          </a:p>
          <a:p>
            <a:endParaRPr lang="en-AU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Retrospective self-report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Exploratory data collection for people who inject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Behaviour may differ with provision of information on all contents/dose and with harm reduction information</a:t>
            </a:r>
          </a:p>
          <a:p>
            <a:endParaRPr lang="en-AU" dirty="0"/>
          </a:p>
          <a:p>
            <a:r>
              <a:rPr lang="en-AU" sz="2200" b="1" dirty="0"/>
              <a:t>Next Steps: EDRS 2020 Interview</a:t>
            </a:r>
          </a:p>
          <a:p>
            <a:endParaRPr lang="en-AU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Awareness of limitations of reagent testing kits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Using multiple kits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Platforms and means for risk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Suggestions welcome!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500" dirty="0"/>
          </a:p>
        </p:txBody>
      </p:sp>
    </p:spTree>
    <p:extLst>
      <p:ext uri="{BB962C8B-B14F-4D97-AF65-F5344CB8AC3E}">
        <p14:creationId xmlns:p14="http://schemas.microsoft.com/office/powerpoint/2010/main" val="278277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CE7E-B88D-4AE8-8ADB-FDD442A4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1" y="382761"/>
            <a:ext cx="7886700" cy="736809"/>
          </a:xfrm>
        </p:spPr>
        <p:txBody>
          <a:bodyPr>
            <a:normAutofit/>
          </a:bodyPr>
          <a:lstStyle/>
          <a:p>
            <a:r>
              <a:rPr lang="en-AU" sz="3800" dirty="0"/>
              <a:t>For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1BE3-E6B5-4B14-849C-77BF0F9CC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31" y="2482183"/>
            <a:ext cx="3726863" cy="2252869"/>
          </a:xfrm>
        </p:spPr>
        <p:txBody>
          <a:bodyPr>
            <a:noAutofit/>
          </a:bodyPr>
          <a:lstStyle/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r>
              <a:rPr lang="en-AU" altLang="en-US" b="1" dirty="0"/>
              <a:t>Contact us </a:t>
            </a:r>
          </a:p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r>
              <a:rPr lang="en-AU" altLang="en-US" dirty="0"/>
              <a:t>Amy.peacock@unsw.edu.au </a:t>
            </a:r>
          </a:p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r>
              <a:rPr lang="en-AU" altLang="en-US" dirty="0"/>
              <a:t>drugtrends@unsw.edu.au 	</a:t>
            </a:r>
          </a:p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endParaRPr lang="en-AU" altLang="en-US" dirty="0"/>
          </a:p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r>
              <a:rPr lang="en-AU" altLang="en-US" b="1" dirty="0"/>
              <a:t>Website </a:t>
            </a:r>
          </a:p>
          <a:p>
            <a:pPr marL="0" lvl="1">
              <a:spcBef>
                <a:spcPct val="0"/>
              </a:spcBef>
              <a:spcAft>
                <a:spcPts val="347"/>
              </a:spcAft>
              <a:buNone/>
            </a:pPr>
            <a:r>
              <a:rPr lang="en-AU" altLang="en-US" dirty="0"/>
              <a:t>https://ndarc.med.unsw.edu.au/program/drug-trends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AU" altLang="en-US" sz="135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AU" altLang="en-US" sz="1350" b="1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AU" altLang="en-US" sz="1350" b="1" dirty="0"/>
          </a:p>
        </p:txBody>
      </p:sp>
      <p:pic>
        <p:nvPicPr>
          <p:cNvPr id="5" name="Picture 4" descr="Logo - unsw_ndarc-DT_landscape">
            <a:extLst>
              <a:ext uri="{FF2B5EF4-FFF2-40B4-BE49-F238E27FC236}">
                <a16:creationId xmlns:a16="http://schemas.microsoft.com/office/drawing/2014/main" id="{DFD77009-469F-4CDB-8767-D3B48C983D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31" y="6283266"/>
            <a:ext cx="1824514" cy="3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Q logo col">
            <a:extLst>
              <a:ext uri="{FF2B5EF4-FFF2-40B4-BE49-F238E27FC236}">
                <a16:creationId xmlns:a16="http://schemas.microsoft.com/office/drawing/2014/main" id="{B3647425-D2E4-4D28-AFD1-ED5F72663DE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9" y="6219699"/>
            <a:ext cx="413861" cy="3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urnet Logo">
            <a:extLst>
              <a:ext uri="{FF2B5EF4-FFF2-40B4-BE49-F238E27FC236}">
                <a16:creationId xmlns:a16="http://schemas.microsoft.com/office/drawing/2014/main" id="{CEA23B05-BF2D-42CD-9770-50479366AD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3" y="6192628"/>
            <a:ext cx="530543" cy="36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Utas_vert">
            <a:extLst>
              <a:ext uri="{FF2B5EF4-FFF2-40B4-BE49-F238E27FC236}">
                <a16:creationId xmlns:a16="http://schemas.microsoft.com/office/drawing/2014/main" id="{A756980A-CE83-4C8D-AEAE-83385F324C9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26" y="6277802"/>
            <a:ext cx="239554" cy="2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image018.jpg@01CBC39A.E1A6B550">
            <a:extLst>
              <a:ext uri="{FF2B5EF4-FFF2-40B4-BE49-F238E27FC236}">
                <a16:creationId xmlns:a16="http://schemas.microsoft.com/office/drawing/2014/main" id="{FE0CF0FF-FC50-4734-A2BA-9F2AC3D8EFB6}"/>
              </a:ext>
            </a:extLst>
          </p:cNvPr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674224" y="6260368"/>
            <a:ext cx="362118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CE097-A364-4172-A32F-FB9F6287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4D4E-71F9-419F-BCBC-F2DBA0F81E58}" type="slidenum">
              <a:rPr lang="en-AU" smtClean="0"/>
              <a:t>17</a:t>
            </a:fld>
            <a:endParaRPr lang="en-AU"/>
          </a:p>
        </p:txBody>
      </p:sp>
      <p:pic>
        <p:nvPicPr>
          <p:cNvPr id="2052" name="Picture 4" descr="Image result for facebook icon">
            <a:extLst>
              <a:ext uri="{FF2B5EF4-FFF2-40B4-BE49-F238E27FC236}">
                <a16:creationId xmlns:a16="http://schemas.microsoft.com/office/drawing/2014/main" id="{3C17B9C5-6F87-4F8C-888D-1911BE4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50" y="4750138"/>
            <a:ext cx="375268" cy="3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45E8ED-6A5E-4A3D-AC8E-F362E4846630}"/>
              </a:ext>
            </a:extLst>
          </p:cNvPr>
          <p:cNvSpPr txBox="1"/>
          <p:nvPr/>
        </p:nvSpPr>
        <p:spPr>
          <a:xfrm>
            <a:off x="782227" y="4821622"/>
            <a:ext cx="416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@NDARCNEWS #</a:t>
            </a:r>
            <a:r>
              <a:rPr lang="en-AU" dirty="0" err="1"/>
              <a:t>DrugTrends</a:t>
            </a:r>
            <a:endParaRPr lang="en-AU" dirty="0"/>
          </a:p>
          <a:p>
            <a:endParaRPr lang="en-A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2DDA7-398D-4653-A58E-A3FD31D48D9A}"/>
              </a:ext>
            </a:extLst>
          </p:cNvPr>
          <p:cNvSpPr txBox="1"/>
          <p:nvPr/>
        </p:nvSpPr>
        <p:spPr>
          <a:xfrm>
            <a:off x="5241644" y="4814043"/>
            <a:ext cx="33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@</a:t>
            </a:r>
            <a:r>
              <a:rPr lang="en-AU" dirty="0" err="1"/>
              <a:t>ndarcunsw</a:t>
            </a:r>
            <a:r>
              <a:rPr lang="en-AU" dirty="0"/>
              <a:t> </a:t>
            </a:r>
          </a:p>
        </p:txBody>
      </p:sp>
      <p:pic>
        <p:nvPicPr>
          <p:cNvPr id="1026" name="Picture 2" descr="Image result for twitter logo">
            <a:extLst>
              <a:ext uri="{FF2B5EF4-FFF2-40B4-BE49-F238E27FC236}">
                <a16:creationId xmlns:a16="http://schemas.microsoft.com/office/drawing/2014/main" id="{7F659C13-622F-4032-9F5D-ADE158AB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6" y="4814043"/>
            <a:ext cx="383736" cy="3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0C8807-510C-4BDD-8387-CE5ADADF93B2}"/>
              </a:ext>
            </a:extLst>
          </p:cNvPr>
          <p:cNvSpPr txBox="1"/>
          <p:nvPr/>
        </p:nvSpPr>
        <p:spPr>
          <a:xfrm>
            <a:off x="4709993" y="2479412"/>
            <a:ext cx="3674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b="1" dirty="0"/>
              <a:t>Subscribe to our newsletter</a:t>
            </a:r>
          </a:p>
          <a:p>
            <a:pPr>
              <a:spcBef>
                <a:spcPct val="0"/>
              </a:spcBef>
              <a:defRPr/>
            </a:pPr>
            <a:r>
              <a:rPr lang="en-AU" dirty="0"/>
              <a:t>https://tinyurl.com/y8g5y7t9 </a:t>
            </a:r>
          </a:p>
          <a:p>
            <a:pPr>
              <a:spcBef>
                <a:spcPct val="0"/>
              </a:spcBef>
              <a:defRPr/>
            </a:pPr>
            <a:endParaRPr lang="en-AU" altLang="en-US" dirty="0"/>
          </a:p>
          <a:p>
            <a:pPr>
              <a:spcBef>
                <a:spcPct val="0"/>
              </a:spcBef>
              <a:defRPr/>
            </a:pPr>
            <a:endParaRPr lang="en-AU" altLang="en-US" dirty="0"/>
          </a:p>
          <a:p>
            <a:pPr>
              <a:spcBef>
                <a:spcPct val="0"/>
              </a:spcBef>
              <a:defRPr/>
            </a:pPr>
            <a:r>
              <a:rPr lang="en-AU" altLang="en-US" b="1" dirty="0"/>
              <a:t>Download our reports</a:t>
            </a:r>
          </a:p>
          <a:p>
            <a:pPr>
              <a:spcBef>
                <a:spcPct val="0"/>
              </a:spcBef>
              <a:defRPr/>
            </a:pPr>
            <a:r>
              <a:rPr lang="en-AU" altLang="en-US" dirty="0"/>
              <a:t>https://ndarc.med.unsw.edu.au/program/drug-trends 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48BD57-4E91-4F47-9F39-1A7BD61699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2" y="6192628"/>
            <a:ext cx="1540380" cy="2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BAE5F-DF74-4D96-8FD3-E30B16C5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9635"/>
            <a:ext cx="8453336" cy="515323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altLang="en-US" sz="1400" b="1" dirty="0"/>
              <a:t>Funding: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Australian Government Department of Health</a:t>
            </a:r>
            <a:endParaRPr lang="en-AU" altLang="en-US" sz="200" b="1" dirty="0"/>
          </a:p>
          <a:p>
            <a:pPr>
              <a:defRPr/>
            </a:pPr>
            <a:r>
              <a:rPr lang="en-AU" altLang="en-US" sz="1400" b="1" dirty="0"/>
              <a:t>Drug Trends Team: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National Drug and Alcohol Research Centre</a:t>
            </a:r>
            <a:r>
              <a:rPr lang="en-AU" altLang="en-US" sz="1400" dirty="0"/>
              <a:t>: Nicola Man, Agata Chrzanowska, Antonia Karlsson, Julia Uporova, Daisy Gibbs, Rosie Swanton, Olivia Price, Louisa Degenhardt, Michael Farrell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Burnet Institute</a:t>
            </a:r>
            <a:r>
              <a:rPr lang="en-AU" altLang="en-US" sz="1400" dirty="0"/>
              <a:t>: Amy Kirwan, Cristal Hall, Campbell Aitken, Paul Dietze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School of Medicine, University of Tasmania</a:t>
            </a:r>
            <a:r>
              <a:rPr lang="en-AU" altLang="en-US" sz="1400" dirty="0"/>
              <a:t>: Callula Sharman and Raimondo Bruno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National Drug Research Institute</a:t>
            </a:r>
            <a:r>
              <a:rPr lang="en-AU" altLang="en-US" sz="1400" dirty="0"/>
              <a:t>: James Fetherston, Jodie Griggs, Seraina Agramunt, Simon Lenton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Institute for Social Science Research, The University of Queensland (QLD): </a:t>
            </a:r>
            <a:r>
              <a:rPr lang="en-AU" altLang="en-US" sz="1400" dirty="0"/>
              <a:t>Catherine Daly, Leith Morris, Caroline Salom</a:t>
            </a:r>
            <a:endParaRPr lang="en-AU" altLang="en-US" sz="14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i="1" dirty="0"/>
              <a:t>Northern Territory Department of Health</a:t>
            </a:r>
            <a:r>
              <a:rPr lang="en-AU" altLang="en-US" sz="1400" dirty="0"/>
              <a:t>: Chris Moon</a:t>
            </a:r>
          </a:p>
          <a:p>
            <a:pPr>
              <a:spcBef>
                <a:spcPct val="0"/>
              </a:spcBef>
              <a:defRPr/>
            </a:pPr>
            <a:endParaRPr lang="en-AU" altLang="en-US" sz="800" dirty="0"/>
          </a:p>
          <a:p>
            <a:pPr>
              <a:spcBef>
                <a:spcPct val="0"/>
              </a:spcBef>
              <a:defRPr/>
            </a:pPr>
            <a:r>
              <a:rPr lang="en-AU" altLang="en-US" sz="1400" b="1" dirty="0"/>
              <a:t>Other Acknowledgements:</a:t>
            </a:r>
          </a:p>
          <a:p>
            <a:pPr>
              <a:spcBef>
                <a:spcPct val="0"/>
              </a:spcBef>
              <a:defRPr/>
            </a:pPr>
            <a:endParaRPr lang="en-AU" altLang="en-US" sz="5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IDRS and EDRS participants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altLang="en-US" sz="800" dirty="0"/>
          </a:p>
          <a:p>
            <a:pPr>
              <a:spcBef>
                <a:spcPct val="0"/>
              </a:spcBef>
              <a:defRPr/>
            </a:pPr>
            <a:r>
              <a:rPr lang="en-AU" altLang="en-US" sz="1400" b="1" dirty="0"/>
              <a:t>Conflicts of interest: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Amy Peacock: untied educational grant from </a:t>
            </a:r>
            <a:r>
              <a:rPr lang="en-AU" altLang="en-US" sz="1400" dirty="0" err="1"/>
              <a:t>Mundipharma</a:t>
            </a:r>
            <a:r>
              <a:rPr lang="en-AU" altLang="en-US" sz="1400" dirty="0"/>
              <a:t> and Seqirus for study of opioid medications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Raimondo Bruno: untied educational grant from </a:t>
            </a:r>
            <a:r>
              <a:rPr lang="en-AU" altLang="en-US" sz="1400" dirty="0" err="1"/>
              <a:t>Mundipharma</a:t>
            </a:r>
            <a:r>
              <a:rPr lang="en-AU" altLang="en-US" sz="1400" dirty="0"/>
              <a:t> and Indivior for study of opioid medications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Louisa Degenhardt: untied educational grant from </a:t>
            </a:r>
            <a:r>
              <a:rPr lang="en-AU" altLang="en-US" sz="1400" dirty="0" err="1"/>
              <a:t>Mundipharma</a:t>
            </a:r>
            <a:r>
              <a:rPr lang="en-AU" altLang="en-US" sz="1400" dirty="0"/>
              <a:t>, Seqirus and Indivior for study of opioid medications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Michael Farrell: untied educational grant from </a:t>
            </a:r>
            <a:r>
              <a:rPr lang="en-AU" altLang="en-US" sz="1400" dirty="0" err="1"/>
              <a:t>Mundipharma</a:t>
            </a:r>
            <a:r>
              <a:rPr lang="en-AU" altLang="en-US" sz="1400" dirty="0"/>
              <a:t>, Seqirus and Indivior for study of opioid medications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1400" dirty="0"/>
              <a:t>Paul Dietze: </a:t>
            </a:r>
            <a:r>
              <a:rPr lang="en-AU" sz="1400" dirty="0"/>
              <a:t>untied educational grant from Gilead Sciences for HCV research and untied educational grant from Indivior</a:t>
            </a:r>
            <a:endParaRPr lang="en-AU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5554CD-D9F4-451E-AF2E-52C7FCE1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4952"/>
          </a:xfrm>
        </p:spPr>
        <p:txBody>
          <a:bodyPr>
            <a:normAutofit/>
          </a:bodyPr>
          <a:lstStyle/>
          <a:p>
            <a:r>
              <a:rPr lang="en-AU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1927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8D1AD-4E70-4FEB-B081-E16C62C86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AU" sz="2200" dirty="0"/>
              <a:t>People who use illicit drugs often enact harm reduction strategies based on their understanding of the likely contents and dose </a:t>
            </a:r>
            <a:r>
              <a:rPr lang="en-AU" sz="1600" dirty="0"/>
              <a:t>(Fernandez-Calderon et al., 2019).</a:t>
            </a:r>
          </a:p>
          <a:p>
            <a:pPr marL="342900" indent="-342900">
              <a:buAutoNum type="arabicPeriod"/>
            </a:pPr>
            <a:endParaRPr lang="en-AU" sz="2200" dirty="0"/>
          </a:p>
          <a:p>
            <a:pPr marL="342900" indent="-342900">
              <a:buAutoNum type="arabicPeriod"/>
            </a:pPr>
            <a:r>
              <a:rPr lang="en-AU" sz="2200" dirty="0"/>
              <a:t>A growing body of research documents among people who use illicit drugs: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AU" sz="1900" dirty="0">
                <a:solidFill>
                  <a:schemeClr val="tx1"/>
                </a:solidFill>
              </a:rPr>
              <a:t>willingness to obtain information about the contents of their illicit drugs </a:t>
            </a:r>
            <a:r>
              <a:rPr lang="en-AU" sz="1600" dirty="0">
                <a:solidFill>
                  <a:schemeClr val="tx1"/>
                </a:solidFill>
              </a:rPr>
              <a:t>(</a:t>
            </a:r>
            <a:r>
              <a:rPr lang="en-AU" sz="1600" dirty="0" err="1">
                <a:solidFill>
                  <a:schemeClr val="tx1"/>
                </a:solidFill>
              </a:rPr>
              <a:t>Palamar</a:t>
            </a:r>
            <a:r>
              <a:rPr lang="en-AU" sz="1600" dirty="0">
                <a:solidFill>
                  <a:schemeClr val="tx1"/>
                </a:solidFill>
              </a:rPr>
              <a:t> &amp; Barratt, 2019)</a:t>
            </a:r>
            <a:r>
              <a:rPr lang="en-AU" sz="1900" dirty="0">
                <a:solidFill>
                  <a:schemeClr val="tx1"/>
                </a:solidFill>
              </a:rPr>
              <a:t>; and 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AU" sz="1900" dirty="0">
                <a:solidFill>
                  <a:schemeClr val="tx1"/>
                </a:solidFill>
              </a:rPr>
              <a:t>support for drug checking services which offer testing to objectively determine contents of illicit substances </a:t>
            </a:r>
            <a:r>
              <a:rPr lang="en-AU" sz="1600" dirty="0">
                <a:solidFill>
                  <a:schemeClr val="tx1"/>
                </a:solidFill>
              </a:rPr>
              <a:t>(Barratt et al., 2018).</a:t>
            </a:r>
          </a:p>
          <a:p>
            <a:pPr marL="342900" indent="-342900">
              <a:buAutoNum type="arabicPeriod"/>
            </a:pPr>
            <a:endParaRPr lang="en-AU" sz="2200" dirty="0"/>
          </a:p>
          <a:p>
            <a:pPr marL="342900" indent="-342900">
              <a:buAutoNum type="arabicPeriod"/>
            </a:pPr>
            <a:r>
              <a:rPr lang="en-AU" sz="2200" dirty="0"/>
              <a:t>In Australia, there are no local government-sanctioned drug-checking services available with the exception of two on-site trials at a music festival in Canberra, Australia </a:t>
            </a:r>
            <a:r>
              <a:rPr lang="en-AU" sz="1600" dirty="0"/>
              <a:t>(</a:t>
            </a:r>
            <a:r>
              <a:rPr lang="en-AU" sz="1600" dirty="0" err="1"/>
              <a:t>Makkai</a:t>
            </a:r>
            <a:r>
              <a:rPr lang="en-AU" sz="1600" dirty="0"/>
              <a:t> et al., 2018; </a:t>
            </a:r>
            <a:r>
              <a:rPr lang="en-AU" sz="1600" dirty="0" err="1"/>
              <a:t>Vumbaca</a:t>
            </a:r>
            <a:r>
              <a:rPr lang="en-AU" sz="1600" dirty="0"/>
              <a:t> et al., 2019).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F2D8F-76F6-4909-878A-0773E4D9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8841"/>
            <a:ext cx="7886700" cy="874952"/>
          </a:xfrm>
        </p:spPr>
        <p:txBody>
          <a:bodyPr/>
          <a:lstStyle/>
          <a:p>
            <a:r>
              <a:rPr lang="en-AU" dirty="0"/>
              <a:t>What do we already know?</a:t>
            </a:r>
          </a:p>
        </p:txBody>
      </p:sp>
    </p:spTree>
    <p:extLst>
      <p:ext uri="{BB962C8B-B14F-4D97-AF65-F5344CB8AC3E}">
        <p14:creationId xmlns:p14="http://schemas.microsoft.com/office/powerpoint/2010/main" val="36660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E5CC2-FF0D-480E-95C6-7C0EC2C012BC}"/>
              </a:ext>
            </a:extLst>
          </p:cNvPr>
          <p:cNvSpPr/>
          <p:nvPr/>
        </p:nvSpPr>
        <p:spPr>
          <a:xfrm>
            <a:off x="123371" y="6154057"/>
            <a:ext cx="3577772" cy="54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73471-B1E5-4B2A-A1E9-8FCEB979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297670"/>
            <a:ext cx="8694295" cy="87495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are the methods which can be used to objectively test illicit drugs?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727477-6C6A-4446-8D92-7A8FE8572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60205"/>
              </p:ext>
            </p:extLst>
          </p:nvPr>
        </p:nvGraphicFramePr>
        <p:xfrm>
          <a:off x="179882" y="1240078"/>
          <a:ext cx="8840747" cy="55630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3946">
                  <a:extLst>
                    <a:ext uri="{9D8B030D-6E8A-4147-A177-3AD203B41FA5}">
                      <a16:colId xmlns:a16="http://schemas.microsoft.com/office/drawing/2014/main" val="3722564620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8471938"/>
                    </a:ext>
                  </a:extLst>
                </a:gridCol>
                <a:gridCol w="1056657">
                  <a:extLst>
                    <a:ext uri="{9D8B030D-6E8A-4147-A177-3AD203B41FA5}">
                      <a16:colId xmlns:a16="http://schemas.microsoft.com/office/drawing/2014/main" val="2248550942"/>
                    </a:ext>
                  </a:extLst>
                </a:gridCol>
                <a:gridCol w="3181300">
                  <a:extLst>
                    <a:ext uri="{9D8B030D-6E8A-4147-A177-3AD203B41FA5}">
                      <a16:colId xmlns:a16="http://schemas.microsoft.com/office/drawing/2014/main" val="4117971038"/>
                    </a:ext>
                  </a:extLst>
                </a:gridCol>
                <a:gridCol w="1117426">
                  <a:extLst>
                    <a:ext uri="{9D8B030D-6E8A-4147-A177-3AD203B41FA5}">
                      <a16:colId xmlns:a16="http://schemas.microsoft.com/office/drawing/2014/main" val="1996892660"/>
                    </a:ext>
                  </a:extLst>
                </a:gridCol>
              </a:tblGrid>
              <a:tr h="595026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Identify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Quantify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Ease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7758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dirty="0"/>
                        <a:t>Most discriminatory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65616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Mass spectrometry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Intermediate-advanced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60986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Infrared spectrometry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Basic-advanced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15233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Raman spectroscopy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Basic-advanced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30570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X-ray diffractometry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Advanced-expert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39077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dirty="0"/>
                        <a:t>Least discriminatory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0233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Thin-layer chromatography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Basic-intermediate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32444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Ultraviolet spectroscopy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Basic-intermediate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07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Reagent test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Basic-intermediate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62313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Microcrystalline tests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Intermediate-advanced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37424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Immunoassay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Intermediate-advanced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2491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Urine dipstick test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Basic-intermediate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613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F80B3A-64E1-49B5-A362-FAD433857EF6}"/>
              </a:ext>
            </a:extLst>
          </p:cNvPr>
          <p:cNvSpPr txBox="1"/>
          <p:nvPr/>
        </p:nvSpPr>
        <p:spPr>
          <a:xfrm>
            <a:off x="4600255" y="870746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Table reproduced from Harper et al. (2017). </a:t>
            </a:r>
          </a:p>
        </p:txBody>
      </p:sp>
    </p:spTree>
    <p:extLst>
      <p:ext uri="{BB962C8B-B14F-4D97-AF65-F5344CB8AC3E}">
        <p14:creationId xmlns:p14="http://schemas.microsoft.com/office/powerpoint/2010/main" val="32729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E5CC2-FF0D-480E-95C6-7C0EC2C012BC}"/>
              </a:ext>
            </a:extLst>
          </p:cNvPr>
          <p:cNvSpPr/>
          <p:nvPr/>
        </p:nvSpPr>
        <p:spPr>
          <a:xfrm>
            <a:off x="123371" y="6154057"/>
            <a:ext cx="3577772" cy="54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73471-B1E5-4B2A-A1E9-8FCEB979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" y="297670"/>
            <a:ext cx="8694295" cy="87495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are the methods which can be used to objectively test illicit drugs?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727477-6C6A-4446-8D92-7A8FE8572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89529"/>
              </p:ext>
            </p:extLst>
          </p:nvPr>
        </p:nvGraphicFramePr>
        <p:xfrm>
          <a:off x="179882" y="1240078"/>
          <a:ext cx="8840747" cy="55630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3946">
                  <a:extLst>
                    <a:ext uri="{9D8B030D-6E8A-4147-A177-3AD203B41FA5}">
                      <a16:colId xmlns:a16="http://schemas.microsoft.com/office/drawing/2014/main" val="3722564620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8471938"/>
                    </a:ext>
                  </a:extLst>
                </a:gridCol>
                <a:gridCol w="1056657">
                  <a:extLst>
                    <a:ext uri="{9D8B030D-6E8A-4147-A177-3AD203B41FA5}">
                      <a16:colId xmlns:a16="http://schemas.microsoft.com/office/drawing/2014/main" val="2248550942"/>
                    </a:ext>
                  </a:extLst>
                </a:gridCol>
                <a:gridCol w="3181300">
                  <a:extLst>
                    <a:ext uri="{9D8B030D-6E8A-4147-A177-3AD203B41FA5}">
                      <a16:colId xmlns:a16="http://schemas.microsoft.com/office/drawing/2014/main" val="4117971038"/>
                    </a:ext>
                  </a:extLst>
                </a:gridCol>
                <a:gridCol w="1117426">
                  <a:extLst>
                    <a:ext uri="{9D8B030D-6E8A-4147-A177-3AD203B41FA5}">
                      <a16:colId xmlns:a16="http://schemas.microsoft.com/office/drawing/2014/main" val="1996892660"/>
                    </a:ext>
                  </a:extLst>
                </a:gridCol>
              </a:tblGrid>
              <a:tr h="595026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Identify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Quantify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Ease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7758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dirty="0"/>
                        <a:t>Most discriminatory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65616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Mass spectrometry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Intermediate-advanced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60986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Infrared spectrometry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Basic-advanced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15233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Raman spectroscopy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Basic-advanced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30570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X-ray diffractometry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Advanced-expert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39077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dirty="0"/>
                        <a:t>Least discriminatory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0233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Thin-layer chromatography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Basic-intermediate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32444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Ultraviolet spectroscopy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effectLst/>
                        </a:rPr>
                        <a:t>Basic-intermediate</a:t>
                      </a:r>
                      <a:endParaRPr lang="en-A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07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effectLst/>
                        </a:rPr>
                        <a:t>Reagent test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1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effectLst/>
                        </a:rPr>
                        <a:t>Basic-intermediate</a:t>
                      </a:r>
                      <a:endParaRPr lang="en-AU" sz="18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1" dirty="0"/>
                        <a:t>$$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62313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Microcrystalline tests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Intermediate-advanced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37424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Immunoassay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Intermediate-advanced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$$$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02491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Urine dipstick test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effectLst/>
                        </a:rPr>
                        <a:t>Basic-intermediate</a:t>
                      </a:r>
                      <a:endParaRPr lang="en-A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/>
                        <a:t>$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613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F80B3A-64E1-49B5-A362-FAD433857EF6}"/>
              </a:ext>
            </a:extLst>
          </p:cNvPr>
          <p:cNvSpPr txBox="1"/>
          <p:nvPr/>
        </p:nvSpPr>
        <p:spPr>
          <a:xfrm>
            <a:off x="4600255" y="870746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Table reproduced from Harper et al. (2017). </a:t>
            </a:r>
          </a:p>
        </p:txBody>
      </p:sp>
    </p:spTree>
    <p:extLst>
      <p:ext uri="{BB962C8B-B14F-4D97-AF65-F5344CB8AC3E}">
        <p14:creationId xmlns:p14="http://schemas.microsoft.com/office/powerpoint/2010/main" val="416072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50A6C7-A4BD-4A7D-831A-FBB244444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20" y="1327670"/>
            <a:ext cx="4044180" cy="212111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779B5A-BD7F-4093-8003-EA6C15087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788108"/>
              </p:ext>
            </p:extLst>
          </p:nvPr>
        </p:nvGraphicFramePr>
        <p:xfrm>
          <a:off x="5211089" y="3133437"/>
          <a:ext cx="3932911" cy="194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Bitmap Image" r:id="rId5" imgW="12720600" imgH="5348160" progId="Paint.Picture">
                  <p:embed/>
                </p:oleObj>
              </mc:Choice>
              <mc:Fallback>
                <p:oleObj name="Bitmap Image" r:id="rId5" imgW="12720600" imgH="5348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1089" y="3133437"/>
                        <a:ext cx="3932911" cy="194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7550252-5C88-4F51-8A57-C65BD2B82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223" y="4879298"/>
            <a:ext cx="4002777" cy="1947681"/>
          </a:xfrm>
          <a:prstGeom prst="rect">
            <a:avLst/>
          </a:prstGeom>
        </p:spPr>
      </p:pic>
      <p:pic>
        <p:nvPicPr>
          <p:cNvPr id="1028" name="Picture 4" descr="Image result for how to test MDMA marquis">
            <a:extLst>
              <a:ext uri="{FF2B5EF4-FFF2-40B4-BE49-F238E27FC236}">
                <a16:creationId xmlns:a16="http://schemas.microsoft.com/office/drawing/2014/main" id="{F48697DE-72D0-4C4F-A051-1038AF68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3" y="1327670"/>
            <a:ext cx="4941357" cy="53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DCD887F-4D32-4741-A101-E9C4FFC4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Personal testing kits (e.g., colour reagent tests)</a:t>
            </a:r>
          </a:p>
        </p:txBody>
      </p:sp>
    </p:spTree>
    <p:extLst>
      <p:ext uri="{BB962C8B-B14F-4D97-AF65-F5344CB8AC3E}">
        <p14:creationId xmlns:p14="http://schemas.microsoft.com/office/powerpoint/2010/main" val="28611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3A14E-CC60-4DA9-93B0-D72D39FD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Personal testing kits (e.g., colour reagent tests)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890FE1-839C-4F48-98D4-B4FD35DDDC34}"/>
              </a:ext>
            </a:extLst>
          </p:cNvPr>
          <p:cNvSpPr/>
          <p:nvPr/>
        </p:nvSpPr>
        <p:spPr>
          <a:xfrm>
            <a:off x="493483" y="1305395"/>
            <a:ext cx="3933371" cy="3686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/>
              <a:t>23%</a:t>
            </a:r>
          </a:p>
          <a:p>
            <a:pPr algn="ctr"/>
            <a:r>
              <a:rPr lang="en-AU" dirty="0"/>
              <a:t>Of people who use ecstasy recruited from the New York electronic dance music scene had tested their ecstasy using reagent test kits in the past year</a:t>
            </a:r>
          </a:p>
          <a:p>
            <a:pPr algn="ctr"/>
            <a:endParaRPr lang="en-AU" sz="1000" dirty="0"/>
          </a:p>
          <a:p>
            <a:pPr algn="ctr"/>
            <a:r>
              <a:rPr lang="en-AU" sz="3000" b="1" dirty="0"/>
              <a:t>51%</a:t>
            </a:r>
          </a:p>
          <a:p>
            <a:pPr algn="ctr"/>
            <a:r>
              <a:rPr lang="en-AU" dirty="0"/>
              <a:t>Had found out or suspected their ecstasy contained a drug other than MDMA</a:t>
            </a:r>
          </a:p>
          <a:p>
            <a:pPr algn="ctr"/>
            <a:endParaRPr lang="en-AU" sz="1000" dirty="0"/>
          </a:p>
          <a:p>
            <a:pPr algn="ctr"/>
            <a:r>
              <a:rPr lang="en-AU" sz="1600" dirty="0"/>
              <a:t>(</a:t>
            </a:r>
            <a:r>
              <a:rPr lang="en-AU" sz="1600" dirty="0" err="1"/>
              <a:t>Palamar</a:t>
            </a:r>
            <a:r>
              <a:rPr lang="en-AU" sz="1600" dirty="0"/>
              <a:t> &amp; Barratt, 2019)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5CE543-C6AA-413C-B7E2-D3BE75483021}"/>
              </a:ext>
            </a:extLst>
          </p:cNvPr>
          <p:cNvSpPr/>
          <p:nvPr/>
        </p:nvSpPr>
        <p:spPr>
          <a:xfrm>
            <a:off x="4717146" y="1301319"/>
            <a:ext cx="3933371" cy="3686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/>
              <a:t>84% </a:t>
            </a:r>
          </a:p>
          <a:p>
            <a:pPr algn="ctr"/>
            <a:r>
              <a:rPr lang="en-AU" dirty="0"/>
              <a:t>of people who use ecstasy in Australia interviewed in 2006 had attempted to find out content/purity of ecstasy</a:t>
            </a:r>
          </a:p>
          <a:p>
            <a:pPr algn="ctr"/>
            <a:endParaRPr lang="en-AU" sz="1000" dirty="0"/>
          </a:p>
          <a:p>
            <a:pPr algn="ctr"/>
            <a:endParaRPr lang="en-AU" sz="1000" dirty="0"/>
          </a:p>
          <a:p>
            <a:pPr algn="ctr"/>
            <a:r>
              <a:rPr lang="en-AU" sz="3000" b="1" dirty="0"/>
              <a:t>22%</a:t>
            </a:r>
          </a:p>
          <a:p>
            <a:pPr algn="ctr"/>
            <a:r>
              <a:rPr lang="en-AU" dirty="0"/>
              <a:t>Of these had personally used a reagent testing kit (+ others reporting friend/dealer using kit)</a:t>
            </a:r>
          </a:p>
          <a:p>
            <a:pPr algn="ctr"/>
            <a:endParaRPr lang="en-AU" sz="1000" dirty="0"/>
          </a:p>
          <a:p>
            <a:pPr algn="ctr"/>
            <a:r>
              <a:rPr lang="en-AU" sz="1600" dirty="0"/>
              <a:t>(Johnston et al., 2006)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848742-A3F0-4D24-9F62-3BB217D34A68}"/>
              </a:ext>
            </a:extLst>
          </p:cNvPr>
          <p:cNvSpPr/>
          <p:nvPr/>
        </p:nvSpPr>
        <p:spPr>
          <a:xfrm>
            <a:off x="493483" y="5109030"/>
            <a:ext cx="8157034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/>
              <a:t>AIMS:</a:t>
            </a:r>
          </a:p>
          <a:p>
            <a:pPr marL="342900" lvl="0" indent="-342900">
              <a:buAutoNum type="arabicPeriod"/>
            </a:pPr>
            <a:r>
              <a:rPr lang="en-AU" dirty="0"/>
              <a:t>Use of drug checking technologies among </a:t>
            </a:r>
            <a:r>
              <a:rPr lang="en-AU" b="1" dirty="0"/>
              <a:t>people who regularly use ecstasy</a:t>
            </a:r>
            <a:r>
              <a:rPr lang="en-AU" dirty="0"/>
              <a:t> and </a:t>
            </a:r>
            <a:r>
              <a:rPr lang="en-AU" b="1" dirty="0"/>
              <a:t>people who regularly inject drugs</a:t>
            </a:r>
            <a:r>
              <a:rPr lang="en-AU" dirty="0"/>
              <a:t>; and </a:t>
            </a:r>
          </a:p>
          <a:p>
            <a:pPr marL="342900" lvl="0" indent="-342900">
              <a:buAutoNum type="arabicPeriod"/>
            </a:pPr>
            <a:endParaRPr lang="en-AU" sz="500" b="1" dirty="0"/>
          </a:p>
          <a:p>
            <a:pPr lvl="0"/>
            <a:r>
              <a:rPr lang="en-AU" dirty="0"/>
              <a:t>2. Behavioural responses to receipt of results</a:t>
            </a:r>
          </a:p>
          <a:p>
            <a:pPr lvl="0"/>
            <a:endParaRPr lang="en-AU" sz="500" dirty="0"/>
          </a:p>
          <a:p>
            <a:pPr lvl="0"/>
            <a:r>
              <a:rPr lang="en-AU" dirty="0"/>
              <a:t>3. Other behaviours that may reduce risk of harm</a:t>
            </a:r>
          </a:p>
        </p:txBody>
      </p:sp>
    </p:spTree>
    <p:extLst>
      <p:ext uri="{BB962C8B-B14F-4D97-AF65-F5344CB8AC3E}">
        <p14:creationId xmlns:p14="http://schemas.microsoft.com/office/powerpoint/2010/main" val="3359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2127C-6133-4BCD-A9C4-A963A758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IDRS and EDRS interview samples,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1AF262-B4D6-4852-B9DE-1AD3D0C80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24929"/>
              </p:ext>
            </p:extLst>
          </p:nvPr>
        </p:nvGraphicFramePr>
        <p:xfrm>
          <a:off x="69368" y="1008743"/>
          <a:ext cx="9005263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64">
                  <a:extLst>
                    <a:ext uri="{9D8B030D-6E8A-4147-A177-3AD203B41FA5}">
                      <a16:colId xmlns:a16="http://schemas.microsoft.com/office/drawing/2014/main" val="2394513441"/>
                    </a:ext>
                  </a:extLst>
                </a:gridCol>
                <a:gridCol w="3691722">
                  <a:extLst>
                    <a:ext uri="{9D8B030D-6E8A-4147-A177-3AD203B41FA5}">
                      <a16:colId xmlns:a16="http://schemas.microsoft.com/office/drawing/2014/main" val="955409884"/>
                    </a:ext>
                  </a:extLst>
                </a:gridCol>
                <a:gridCol w="3623477">
                  <a:extLst>
                    <a:ext uri="{9D8B030D-6E8A-4147-A177-3AD203B41FA5}">
                      <a16:colId xmlns:a16="http://schemas.microsoft.com/office/drawing/2014/main" val="2093012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Illicit Drug Reporting System (N=902)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Ecstasy and related Drugs Reporting System</a:t>
                      </a:r>
                    </a:p>
                    <a:p>
                      <a:pPr algn="ctr"/>
                      <a:r>
                        <a:rPr lang="en-AU" sz="1800" dirty="0"/>
                        <a:t> (N=797)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211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600" b="1"/>
                        <a:t>Eligibility criteria: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/>
                        <a:t>People who regularly inject illicit drugs residing in capital cities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/>
                        <a:t>People who regularly use ecstasy or other stimulants residing in capital cities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368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600" b="1" dirty="0"/>
                        <a:t>Interviewed: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/>
                        <a:t>May-July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/>
                        <a:t>April-July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59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600" b="1" dirty="0"/>
                        <a:t>Recruited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Needle-syringe programs, word-of-mouth across all capital cities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Social media and word-of-mouth Needle-syringe programs, word-of-mouth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65675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r>
                        <a:rPr lang="en-AU" sz="1600" b="1" dirty="0"/>
                        <a:t>Demographics: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/>
                        <a:t>Mostly male (68%) and middle-aged (median 43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/>
                        <a:t>Mostly male (60%) and young (median 22 years old)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0993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 sz="17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Majority unemployed (88%)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Majority studying (45%) and/or employed (73%)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333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 sz="17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Unstable housing high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Few in unstable housing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87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 sz="17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History of incarceration high (62%)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History of incarceration lower (5%)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948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 sz="17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Two in five (41%) in drug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700" dirty="0"/>
                        <a:t>Few in drug treatment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8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1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FB35BD-2217-47E5-98DE-A041FA70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Self-reported drug checking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1BB428-0BC3-4FA9-8CE7-1EE7F3F22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7355"/>
              </p:ext>
            </p:extLst>
          </p:nvPr>
        </p:nvGraphicFramePr>
        <p:xfrm>
          <a:off x="408366" y="1314932"/>
          <a:ext cx="8327267" cy="54756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47782">
                  <a:extLst>
                    <a:ext uri="{9D8B030D-6E8A-4147-A177-3AD203B41FA5}">
                      <a16:colId xmlns:a16="http://schemas.microsoft.com/office/drawing/2014/main" val="2044383819"/>
                    </a:ext>
                  </a:extLst>
                </a:gridCol>
                <a:gridCol w="1378858">
                  <a:extLst>
                    <a:ext uri="{9D8B030D-6E8A-4147-A177-3AD203B41FA5}">
                      <a16:colId xmlns:a16="http://schemas.microsoft.com/office/drawing/2014/main" val="166837700"/>
                    </a:ext>
                  </a:extLst>
                </a:gridCol>
                <a:gridCol w="1400627">
                  <a:extLst>
                    <a:ext uri="{9D8B030D-6E8A-4147-A177-3AD203B41FA5}">
                      <a16:colId xmlns:a16="http://schemas.microsoft.com/office/drawing/2014/main" val="1235163589"/>
                    </a:ext>
                  </a:extLst>
                </a:gridCol>
              </a:tblGrid>
              <a:tr h="1173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Sample who use ecstasy %(n)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Sample who inject drugs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%(n)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574529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“</a:t>
                      </a:r>
                      <a:r>
                        <a:rPr lang="en-GB" sz="1800" dirty="0">
                          <a:effectLst/>
                        </a:rPr>
                        <a:t>Have you or someone else ever tested the content and/or purity of your illicit drugs?”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N=792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N=883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74578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indent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No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55% (435)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89% (784)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40077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indent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Yes, but not in the past year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>
                          <a:effectLst/>
                        </a:rPr>
                        <a:t>9% (73)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>
                          <a:effectLst/>
                        </a:rPr>
                        <a:t>6% (50)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8436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indent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Yes, in the past year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>
                          <a:effectLst/>
                        </a:rPr>
                        <a:t>36% (284)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6% (49)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84454"/>
                  </a:ext>
                </a:extLst>
              </a:tr>
              <a:tr h="734473">
                <a:tc>
                  <a:txBody>
                    <a:bodyPr/>
                    <a:lstStyle/>
                    <a:p>
                      <a:pPr marL="0" marR="0" lvl="0" indent="0" algn="just" defTabSz="5670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Of those who had tested in the last year:</a:t>
                      </a:r>
                    </a:p>
                    <a:p>
                      <a:pPr marL="0" marR="0" lvl="0" indent="0" algn="just" defTabSz="56701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“Last time your illicit drugs were tested, how were they tested?</a:t>
                      </a:r>
                      <a:r>
                        <a:rPr lang="en-AU" sz="1800" dirty="0">
                          <a:effectLst/>
                        </a:rPr>
                        <a:t>”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n=284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n=49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50040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Personal testing kit (e.g., colorimetric/reagent test)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86% (244)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61% (30)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50545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strips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 (4)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(5)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58997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Face-to-face testing service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4% (11)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4% (2)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49606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Postal/online testing service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1% (3)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+mn-lt"/>
                        </a:rPr>
                        <a:t>2% (1)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51964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Other/Don’t know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8% (22)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22% (11)</a:t>
                      </a:r>
                      <a:endParaRPr lang="en-A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1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60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nt Mathur - Recent trends in illicit drugs available on darknet marketplaces- Recent findings from the DNeT project_new" id="{99322A70-AC5B-480F-A866-BF878622C9C2}" vid="{806928DA-8ED3-4D0A-B32D-8F50F8694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1952</Words>
  <Application>Microsoft Office PowerPoint</Application>
  <PresentationFormat>On-screen Show (4:3)</PresentationFormat>
  <Paragraphs>362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Sommet</vt:lpstr>
      <vt:lpstr>Times</vt:lpstr>
      <vt:lpstr>Wingdings</vt:lpstr>
      <vt:lpstr>Office Theme</vt:lpstr>
      <vt:lpstr>Bitmap Image</vt:lpstr>
      <vt:lpstr>PowerPoint Presentation</vt:lpstr>
      <vt:lpstr>Acknowledgements</vt:lpstr>
      <vt:lpstr>What do we already know?</vt:lpstr>
      <vt:lpstr>What are the methods which can be used to objectively test illicit drugs?</vt:lpstr>
      <vt:lpstr>What are the methods which can be used to objectively test illicit drugs?</vt:lpstr>
      <vt:lpstr>Personal testing kits (e.g., colour reagent tests)</vt:lpstr>
      <vt:lpstr>Personal testing kits (e.g., colour reagent tests)</vt:lpstr>
      <vt:lpstr>IDRS and EDRS interview samples, 2019</vt:lpstr>
      <vt:lpstr>Results: Self-reported drug checking</vt:lpstr>
      <vt:lpstr>Results: Last occasion of using a reagent kit  (sample who use ecstasy; n=244)</vt:lpstr>
      <vt:lpstr>Results: Last occasion of using a reagent kit  (sample who use ecstasy; n=244)</vt:lpstr>
      <vt:lpstr>Results: Last occasion of using a reagent kit on ecstasy (sample who use ecstasy; n=140)</vt:lpstr>
      <vt:lpstr>Potential harm reduction behaviours on last occasion of stimulant use (sample who use ecstasy; N=797)</vt:lpstr>
      <vt:lpstr>Conclusions</vt:lpstr>
      <vt:lpstr>Conclusions</vt:lpstr>
      <vt:lpstr>Limitations and Next Steps</vt:lpstr>
      <vt:lpstr>For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Peacock</cp:lastModifiedBy>
  <cp:revision>118</cp:revision>
  <cp:lastPrinted>2019-11-10T03:00:58Z</cp:lastPrinted>
  <dcterms:created xsi:type="dcterms:W3CDTF">2019-10-21T08:12:36Z</dcterms:created>
  <dcterms:modified xsi:type="dcterms:W3CDTF">2019-11-10T21:41:46Z</dcterms:modified>
</cp:coreProperties>
</file>