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2.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notesSlides/notesSlide3.xml" ContentType="application/vnd.openxmlformats-officedocument.presentationml.notesSlid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notesSlides/notesSlide4.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notesSlides/notesSlide5.xml" ContentType="application/vnd.openxmlformats-officedocument.presentationml.notesSlid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notesSlides/notesSlide6.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notesSlides/notesSlide7.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63" r:id="rId2"/>
    <p:sldId id="270" r:id="rId3"/>
    <p:sldId id="271" r:id="rId4"/>
    <p:sldId id="315" r:id="rId5"/>
    <p:sldId id="273" r:id="rId6"/>
    <p:sldId id="274" r:id="rId7"/>
    <p:sldId id="275" r:id="rId8"/>
    <p:sldId id="276" r:id="rId9"/>
    <p:sldId id="277" r:id="rId10"/>
    <p:sldId id="278" r:id="rId11"/>
    <p:sldId id="279" r:id="rId12"/>
    <p:sldId id="280" r:id="rId13"/>
    <p:sldId id="281" r:id="rId14"/>
    <p:sldId id="285" r:id="rId15"/>
    <p:sldId id="286" r:id="rId16"/>
    <p:sldId id="287" r:id="rId17"/>
    <p:sldId id="288" r:id="rId18"/>
    <p:sldId id="292" r:id="rId19"/>
    <p:sldId id="293" r:id="rId20"/>
    <p:sldId id="296" r:id="rId21"/>
    <p:sldId id="295" r:id="rId22"/>
    <p:sldId id="297" r:id="rId23"/>
    <p:sldId id="298" r:id="rId24"/>
    <p:sldId id="299" r:id="rId25"/>
    <p:sldId id="300" r:id="rId26"/>
    <p:sldId id="301" r:id="rId27"/>
    <p:sldId id="302" r:id="rId28"/>
    <p:sldId id="304" r:id="rId29"/>
    <p:sldId id="314" r:id="rId30"/>
    <p:sldId id="307" r:id="rId31"/>
    <p:sldId id="308" r:id="rId32"/>
    <p:sldId id="309" r:id="rId33"/>
    <p:sldId id="310" r:id="rId34"/>
    <p:sldId id="317" r:id="rId35"/>
    <p:sldId id="316" r:id="rId36"/>
    <p:sldId id="311" r:id="rId37"/>
    <p:sldId id="312"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85"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isy Gibbs" initials="DG" lastIdx="2" clrIdx="0">
    <p:extLst>
      <p:ext uri="{19B8F6BF-5375-455C-9EA6-DF929625EA0E}">
        <p15:presenceInfo xmlns:p15="http://schemas.microsoft.com/office/powerpoint/2012/main" userId="S-1-5-21-1140405718-358989843-3445714273-30878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859" autoAdjust="0"/>
    <p:restoredTop sz="92689" autoAdjust="0"/>
  </p:normalViewPr>
  <p:slideViewPr>
    <p:cSldViewPr snapToGrid="0" showGuides="1">
      <p:cViewPr varScale="1">
        <p:scale>
          <a:sx n="76" d="100"/>
          <a:sy n="76" d="100"/>
        </p:scale>
        <p:origin x="132" y="510"/>
      </p:cViewPr>
      <p:guideLst>
        <p:guide orient="horz" pos="2160"/>
        <p:guide pos="3885"/>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8.xml"/><Relationship Id="rId1" Type="http://schemas.microsoft.com/office/2011/relationships/chartStyle" Target="style3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Sheet1!$B$1</c:f>
              <c:strCache>
                <c:ptCount val="1"/>
                <c:pt idx="0">
                  <c:v>Heroin</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C8B-4399-8A8A-311B4A5E4E25}"/>
                </c:ext>
              </c:extLst>
            </c:dLbl>
            <c:dLbl>
              <c:idx val="18"/>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7C8B-4399-8A8A-311B4A5E4E25}"/>
                </c:ext>
              </c:extLst>
            </c:dLbl>
            <c:dLbl>
              <c:idx val="19"/>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C07-4725-88F3-40724CECAB2A}"/>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Sheet1!$B$2:$B$21</c:f>
              <c:numCache>
                <c:formatCode>General</c:formatCode>
                <c:ptCount val="20"/>
                <c:pt idx="0">
                  <c:v>76</c:v>
                </c:pt>
                <c:pt idx="1">
                  <c:v>57</c:v>
                </c:pt>
                <c:pt idx="2">
                  <c:v>69</c:v>
                </c:pt>
                <c:pt idx="3">
                  <c:v>73</c:v>
                </c:pt>
                <c:pt idx="4">
                  <c:v>68</c:v>
                </c:pt>
                <c:pt idx="5">
                  <c:v>67</c:v>
                </c:pt>
                <c:pt idx="6">
                  <c:v>46</c:v>
                </c:pt>
                <c:pt idx="7">
                  <c:v>54</c:v>
                </c:pt>
                <c:pt idx="8">
                  <c:v>46</c:v>
                </c:pt>
                <c:pt idx="9">
                  <c:v>53</c:v>
                </c:pt>
                <c:pt idx="10">
                  <c:v>58</c:v>
                </c:pt>
                <c:pt idx="11">
                  <c:v>63</c:v>
                </c:pt>
                <c:pt idx="12">
                  <c:v>58</c:v>
                </c:pt>
                <c:pt idx="13">
                  <c:v>58</c:v>
                </c:pt>
                <c:pt idx="14">
                  <c:v>56</c:v>
                </c:pt>
                <c:pt idx="15">
                  <c:v>58</c:v>
                </c:pt>
                <c:pt idx="16">
                  <c:v>53</c:v>
                </c:pt>
                <c:pt idx="17">
                  <c:v>47</c:v>
                </c:pt>
                <c:pt idx="18">
                  <c:v>46</c:v>
                </c:pt>
                <c:pt idx="19">
                  <c:v>56</c:v>
                </c:pt>
              </c:numCache>
            </c:numRef>
          </c:val>
          <c:smooth val="0"/>
          <c:extLst>
            <c:ext xmlns:c16="http://schemas.microsoft.com/office/drawing/2014/chart" uri="{C3380CC4-5D6E-409C-BE32-E72D297353CC}">
              <c16:uniqueId val="{00000013-7C8B-4399-8A8A-311B4A5E4E25}"/>
            </c:ext>
          </c:extLst>
        </c:ser>
        <c:ser>
          <c:idx val="1"/>
          <c:order val="1"/>
          <c:tx>
            <c:strRef>
              <c:f>Sheet1!$C$1</c:f>
              <c:strCache>
                <c:ptCount val="1"/>
                <c:pt idx="0">
                  <c:v>Methamphetamine</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dLbl>
              <c:idx val="0"/>
              <c:layout>
                <c:manualLayout>
                  <c:x val="-2.4562271726032914E-2"/>
                  <c:y val="-4.396097751840339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7C8B-4399-8A8A-311B4A5E4E25}"/>
                </c:ext>
              </c:extLst>
            </c:dLbl>
            <c:dLbl>
              <c:idx val="17"/>
              <c:delete val="1"/>
              <c:extLst>
                <c:ext xmlns:c15="http://schemas.microsoft.com/office/drawing/2012/chart" uri="{CE6537A1-D6FC-4f65-9D91-7224C49458BB}"/>
                <c:ext xmlns:c16="http://schemas.microsoft.com/office/drawing/2014/chart" uri="{C3380CC4-5D6E-409C-BE32-E72D297353CC}">
                  <c16:uniqueId val="{00000025-7C8B-4399-8A8A-311B4A5E4E25}"/>
                </c:ext>
              </c:extLst>
            </c:dLbl>
            <c:dLbl>
              <c:idx val="18"/>
              <c:layout>
                <c:manualLayout>
                  <c:x val="-1.7723479185541405E-2"/>
                  <c:y val="-4.090866594516755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6-7C8B-4399-8A8A-311B4A5E4E25}"/>
                </c:ext>
              </c:extLst>
            </c:dLbl>
            <c:dLbl>
              <c:idx val="19"/>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C07-4725-88F3-40724CECAB2A}"/>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Sheet1!$C$2:$C$21</c:f>
              <c:numCache>
                <c:formatCode>General</c:formatCode>
                <c:ptCount val="20"/>
                <c:pt idx="0">
                  <c:v>8</c:v>
                </c:pt>
                <c:pt idx="1">
                  <c:v>19</c:v>
                </c:pt>
                <c:pt idx="2">
                  <c:v>10</c:v>
                </c:pt>
                <c:pt idx="3">
                  <c:v>14</c:v>
                </c:pt>
                <c:pt idx="4">
                  <c:v>20</c:v>
                </c:pt>
                <c:pt idx="5">
                  <c:v>17</c:v>
                </c:pt>
                <c:pt idx="6">
                  <c:v>34</c:v>
                </c:pt>
                <c:pt idx="7">
                  <c:v>30</c:v>
                </c:pt>
                <c:pt idx="8">
                  <c:v>37</c:v>
                </c:pt>
                <c:pt idx="9">
                  <c:v>27</c:v>
                </c:pt>
                <c:pt idx="10">
                  <c:v>22</c:v>
                </c:pt>
                <c:pt idx="11">
                  <c:v>20</c:v>
                </c:pt>
                <c:pt idx="12">
                  <c:v>24</c:v>
                </c:pt>
                <c:pt idx="13">
                  <c:v>27</c:v>
                </c:pt>
                <c:pt idx="14">
                  <c:v>33</c:v>
                </c:pt>
                <c:pt idx="15">
                  <c:v>34</c:v>
                </c:pt>
                <c:pt idx="16">
                  <c:v>37</c:v>
                </c:pt>
                <c:pt idx="17">
                  <c:v>38</c:v>
                </c:pt>
                <c:pt idx="18">
                  <c:v>37</c:v>
                </c:pt>
                <c:pt idx="19">
                  <c:v>35</c:v>
                </c:pt>
              </c:numCache>
            </c:numRef>
          </c:val>
          <c:smooth val="0"/>
          <c:extLst>
            <c:ext xmlns:c16="http://schemas.microsoft.com/office/drawing/2014/chart" uri="{C3380CC4-5D6E-409C-BE32-E72D297353CC}">
              <c16:uniqueId val="{00000027-7C8B-4399-8A8A-311B4A5E4E25}"/>
            </c:ext>
          </c:extLst>
        </c:ser>
        <c:ser>
          <c:idx val="2"/>
          <c:order val="2"/>
          <c:tx>
            <c:strRef>
              <c:f>Sheet1!$D$1</c:f>
              <c:strCache>
                <c:ptCount val="1"/>
                <c:pt idx="0">
                  <c:v>Morphine</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dLbls>
            <c:dLbl>
              <c:idx val="0"/>
              <c:layout>
                <c:manualLayout>
                  <c:x val="-1.2355073638696189E-2"/>
                  <c:y val="-3.480404279869572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F54-43C9-A26F-F0C6EF35EA9C}"/>
                </c:ext>
              </c:extLst>
            </c:dLbl>
            <c:dLbl>
              <c:idx val="18"/>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F54-43C9-A26F-F0C6EF35EA9C}"/>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Sheet1!$D$2:$D$21</c:f>
              <c:numCache>
                <c:formatCode>General</c:formatCode>
                <c:ptCount val="20"/>
                <c:pt idx="0">
                  <c:v>11</c:v>
                </c:pt>
                <c:pt idx="1">
                  <c:v>11</c:v>
                </c:pt>
                <c:pt idx="2">
                  <c:v>14</c:v>
                </c:pt>
                <c:pt idx="3">
                  <c:v>7</c:v>
                </c:pt>
                <c:pt idx="4">
                  <c:v>7</c:v>
                </c:pt>
                <c:pt idx="5">
                  <c:v>10</c:v>
                </c:pt>
                <c:pt idx="6">
                  <c:v>9</c:v>
                </c:pt>
                <c:pt idx="7">
                  <c:v>5</c:v>
                </c:pt>
                <c:pt idx="8">
                  <c:v>11</c:v>
                </c:pt>
                <c:pt idx="9">
                  <c:v>6</c:v>
                </c:pt>
                <c:pt idx="10">
                  <c:v>11</c:v>
                </c:pt>
                <c:pt idx="11">
                  <c:v>5</c:v>
                </c:pt>
                <c:pt idx="12">
                  <c:v>7</c:v>
                </c:pt>
                <c:pt idx="13">
                  <c:v>9</c:v>
                </c:pt>
                <c:pt idx="14">
                  <c:v>5</c:v>
                </c:pt>
                <c:pt idx="15">
                  <c:v>4</c:v>
                </c:pt>
                <c:pt idx="16">
                  <c:v>5</c:v>
                </c:pt>
                <c:pt idx="17">
                  <c:v>7</c:v>
                </c:pt>
                <c:pt idx="18">
                  <c:v>0</c:v>
                </c:pt>
                <c:pt idx="19">
                  <c:v>0</c:v>
                </c:pt>
              </c:numCache>
            </c:numRef>
          </c:val>
          <c:smooth val="0"/>
          <c:extLst>
            <c:ext xmlns:c16="http://schemas.microsoft.com/office/drawing/2014/chart" uri="{C3380CC4-5D6E-409C-BE32-E72D297353CC}">
              <c16:uniqueId val="{00000028-7C8B-4399-8A8A-311B4A5E4E25}"/>
            </c:ext>
          </c:extLst>
        </c:ser>
        <c:ser>
          <c:idx val="3"/>
          <c:order val="3"/>
          <c:tx>
            <c:strRef>
              <c:f>Sheet1!$E$1</c:f>
              <c:strCache>
                <c:ptCount val="1"/>
                <c:pt idx="0">
                  <c:v>Cocaine</c:v>
                </c:pt>
              </c:strCache>
            </c:strRef>
          </c:tx>
          <c:spPr>
            <a:ln w="28575" cap="rnd">
              <a:solidFill>
                <a:schemeClr val="accent1">
                  <a:lumMod val="60000"/>
                </a:schemeClr>
              </a:solidFill>
              <a:round/>
            </a:ln>
            <a:effectLst/>
          </c:spPr>
          <c:marker>
            <c:symbol val="circle"/>
            <c:size val="5"/>
            <c:spPr>
              <a:solidFill>
                <a:schemeClr val="accent1">
                  <a:lumMod val="60000"/>
                </a:schemeClr>
              </a:solidFill>
              <a:ln w="9525">
                <a:solidFill>
                  <a:schemeClr val="accent1">
                    <a:lumMod val="60000"/>
                  </a:schemeClr>
                </a:solidFill>
              </a:ln>
              <a:effectLst/>
            </c:spPr>
          </c:marker>
          <c:dLbls>
            <c:dLbl>
              <c:idx val="19"/>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C07-4725-88F3-40724CECAB2A}"/>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Sheet1!$E$2:$E$21</c:f>
              <c:numCache>
                <c:formatCode>General</c:formatCode>
                <c:ptCount val="20"/>
                <c:pt idx="0">
                  <c:v>0</c:v>
                </c:pt>
                <c:pt idx="1">
                  <c:v>1</c:v>
                </c:pt>
                <c:pt idx="2">
                  <c:v>4</c:v>
                </c:pt>
                <c:pt idx="3">
                  <c:v>3</c:v>
                </c:pt>
                <c:pt idx="4">
                  <c:v>1</c:v>
                </c:pt>
                <c:pt idx="5">
                  <c:v>2</c:v>
                </c:pt>
                <c:pt idx="6">
                  <c:v>0</c:v>
                </c:pt>
                <c:pt idx="7">
                  <c:v>1</c:v>
                </c:pt>
                <c:pt idx="8">
                  <c:v>2</c:v>
                </c:pt>
                <c:pt idx="9">
                  <c:v>2</c:v>
                </c:pt>
                <c:pt idx="10">
                  <c:v>1</c:v>
                </c:pt>
                <c:pt idx="11">
                  <c:v>1</c:v>
                </c:pt>
                <c:pt idx="12">
                  <c:v>0</c:v>
                </c:pt>
                <c:pt idx="13">
                  <c:v>1</c:v>
                </c:pt>
                <c:pt idx="14">
                  <c:v>0</c:v>
                </c:pt>
                <c:pt idx="15">
                  <c:v>0</c:v>
                </c:pt>
                <c:pt idx="16">
                  <c:v>1</c:v>
                </c:pt>
                <c:pt idx="17">
                  <c:v>2</c:v>
                </c:pt>
                <c:pt idx="18">
                  <c:v>0</c:v>
                </c:pt>
                <c:pt idx="19">
                  <c:v>0</c:v>
                </c:pt>
              </c:numCache>
            </c:numRef>
          </c:val>
          <c:smooth val="0"/>
          <c:extLst>
            <c:ext xmlns:c16="http://schemas.microsoft.com/office/drawing/2014/chart" uri="{C3380CC4-5D6E-409C-BE32-E72D297353CC}">
              <c16:uniqueId val="{0000002A-7C8B-4399-8A8A-311B4A5E4E25}"/>
            </c:ext>
          </c:extLst>
        </c:ser>
        <c:ser>
          <c:idx val="4"/>
          <c:order val="4"/>
          <c:tx>
            <c:strRef>
              <c:f>Sheet1!$F$1</c:f>
              <c:strCache>
                <c:ptCount val="1"/>
                <c:pt idx="0">
                  <c:v>Cannabis</c:v>
                </c:pt>
              </c:strCache>
            </c:strRef>
          </c:tx>
          <c:spPr>
            <a:ln w="28575" cap="rnd">
              <a:solidFill>
                <a:schemeClr val="accent3">
                  <a:lumMod val="60000"/>
                </a:schemeClr>
              </a:solidFill>
              <a:round/>
            </a:ln>
            <a:effectLst/>
          </c:spPr>
          <c:marker>
            <c:symbol val="circle"/>
            <c:size val="5"/>
            <c:spPr>
              <a:solidFill>
                <a:schemeClr val="accent3">
                  <a:lumMod val="60000"/>
                </a:schemeClr>
              </a:solidFill>
              <a:ln w="9525">
                <a:solidFill>
                  <a:schemeClr val="accent3">
                    <a:lumMod val="60000"/>
                  </a:schemeClr>
                </a:solidFill>
              </a:ln>
              <a:effectLst/>
            </c:spPr>
          </c:marker>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C07-4725-88F3-40724CECAB2A}"/>
                </c:ext>
              </c:extLst>
            </c:dLbl>
            <c:dLbl>
              <c:idx val="19"/>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C07-4725-88F3-40724CECAB2A}"/>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Sheet1!$F$2:$F$21</c:f>
              <c:numCache>
                <c:formatCode>General</c:formatCode>
                <c:ptCount val="20"/>
                <c:pt idx="0">
                  <c:v>1</c:v>
                </c:pt>
                <c:pt idx="1">
                  <c:v>0</c:v>
                </c:pt>
                <c:pt idx="2">
                  <c:v>1</c:v>
                </c:pt>
                <c:pt idx="3">
                  <c:v>0</c:v>
                </c:pt>
                <c:pt idx="4">
                  <c:v>1</c:v>
                </c:pt>
                <c:pt idx="5">
                  <c:v>2</c:v>
                </c:pt>
                <c:pt idx="6">
                  <c:v>4</c:v>
                </c:pt>
                <c:pt idx="7">
                  <c:v>7</c:v>
                </c:pt>
                <c:pt idx="8">
                  <c:v>1</c:v>
                </c:pt>
                <c:pt idx="9">
                  <c:v>1</c:v>
                </c:pt>
                <c:pt idx="10">
                  <c:v>2</c:v>
                </c:pt>
                <c:pt idx="11">
                  <c:v>1</c:v>
                </c:pt>
                <c:pt idx="12">
                  <c:v>4</c:v>
                </c:pt>
                <c:pt idx="13">
                  <c:v>1</c:v>
                </c:pt>
                <c:pt idx="14">
                  <c:v>1</c:v>
                </c:pt>
                <c:pt idx="15">
                  <c:v>1</c:v>
                </c:pt>
                <c:pt idx="16">
                  <c:v>2</c:v>
                </c:pt>
                <c:pt idx="17">
                  <c:v>1</c:v>
                </c:pt>
                <c:pt idx="18">
                  <c:v>11</c:v>
                </c:pt>
                <c:pt idx="19">
                  <c:v>6</c:v>
                </c:pt>
              </c:numCache>
            </c:numRef>
          </c:val>
          <c:smooth val="0"/>
          <c:extLst>
            <c:ext xmlns:c16="http://schemas.microsoft.com/office/drawing/2014/chart" uri="{C3380CC4-5D6E-409C-BE32-E72D297353CC}">
              <c16:uniqueId val="{0000003E-7C8B-4399-8A8A-311B4A5E4E25}"/>
            </c:ext>
          </c:extLst>
        </c:ser>
        <c:ser>
          <c:idx val="5"/>
          <c:order val="5"/>
          <c:tx>
            <c:strRef>
              <c:f>Sheet1!$G$1</c:f>
              <c:strCache>
                <c:ptCount val="1"/>
                <c:pt idx="0">
                  <c:v>Benzodiazepines</c:v>
                </c:pt>
              </c:strCache>
            </c:strRef>
          </c:tx>
          <c:spPr>
            <a:ln w="28575" cap="rnd">
              <a:solidFill>
                <a:schemeClr val="accent5">
                  <a:lumMod val="60000"/>
                </a:schemeClr>
              </a:solidFill>
              <a:round/>
            </a:ln>
            <a:effectLst/>
          </c:spPr>
          <c:marker>
            <c:symbol val="circle"/>
            <c:size val="5"/>
            <c:spPr>
              <a:solidFill>
                <a:schemeClr val="accent5">
                  <a:lumMod val="60000"/>
                </a:schemeClr>
              </a:solidFill>
              <a:ln w="9525">
                <a:solidFill>
                  <a:schemeClr val="accent5">
                    <a:lumMod val="60000"/>
                  </a:schemeClr>
                </a:solidFill>
              </a:ln>
              <a:effectLst/>
            </c:spPr>
          </c:marker>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Sheet1!$G$2:$G$21</c:f>
            </c:numRef>
          </c:val>
          <c:smooth val="0"/>
          <c:extLst>
            <c:ext xmlns:c16="http://schemas.microsoft.com/office/drawing/2014/chart" uri="{C3380CC4-5D6E-409C-BE32-E72D297353CC}">
              <c16:uniqueId val="{0000003F-7C8B-4399-8A8A-311B4A5E4E25}"/>
            </c:ext>
          </c:extLst>
        </c:ser>
        <c:dLbls>
          <c:showLegendKey val="0"/>
          <c:showVal val="0"/>
          <c:showCatName val="0"/>
          <c:showSerName val="0"/>
          <c:showPercent val="0"/>
          <c:showBubbleSize val="0"/>
        </c:dLbls>
        <c:marker val="1"/>
        <c:smooth val="0"/>
        <c:axId val="2118758328"/>
        <c:axId val="2062632024"/>
      </c:lineChart>
      <c:catAx>
        <c:axId val="2118758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62632024"/>
        <c:crosses val="autoZero"/>
        <c:auto val="1"/>
        <c:lblAlgn val="ctr"/>
        <c:lblOffset val="100"/>
        <c:noMultiLvlLbl val="0"/>
      </c:catAx>
      <c:valAx>
        <c:axId val="2062632024"/>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AU"/>
                  <a:t>% ACT IDRS participants</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18758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2307999543535316E-2"/>
          <c:y val="5.0791811556489729E-2"/>
          <c:w val="0.886799321025043"/>
          <c:h val="0.71528530052578265"/>
        </c:manualLayout>
      </c:layout>
      <c:lineChart>
        <c:grouping val="standard"/>
        <c:varyColors val="0"/>
        <c:ser>
          <c:idx val="0"/>
          <c:order val="0"/>
          <c:tx>
            <c:strRef>
              <c:f>Sheet1!$B$1</c:f>
              <c:strCache>
                <c:ptCount val="1"/>
                <c:pt idx="0">
                  <c:v>Heroin</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layout>
                <c:manualLayout>
                  <c:x val="-2.4969854311689323E-2"/>
                  <c:y val="4.380812008912413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C4B-4EF7-A141-256510CA3B49}"/>
                </c:ext>
              </c:extLst>
            </c:dLbl>
            <c:dLbl>
              <c:idx val="18"/>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C4B-4EF7-A141-256510CA3B49}"/>
                </c:ext>
              </c:extLst>
            </c:dLbl>
            <c:dLbl>
              <c:idx val="19"/>
              <c:layout>
                <c:manualLayout>
                  <c:x val="-1.6515748031496063E-2"/>
                  <c:y val="-3.831773484964794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51D-4420-847E-AD622B42A334}"/>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Sheet1!$B$2:$B$21</c:f>
              <c:numCache>
                <c:formatCode>General</c:formatCode>
                <c:ptCount val="20"/>
                <c:pt idx="0">
                  <c:v>82</c:v>
                </c:pt>
                <c:pt idx="1">
                  <c:v>48</c:v>
                </c:pt>
                <c:pt idx="2">
                  <c:v>69</c:v>
                </c:pt>
                <c:pt idx="3">
                  <c:v>63</c:v>
                </c:pt>
                <c:pt idx="4">
                  <c:v>74</c:v>
                </c:pt>
                <c:pt idx="5">
                  <c:v>66</c:v>
                </c:pt>
                <c:pt idx="6">
                  <c:v>33</c:v>
                </c:pt>
                <c:pt idx="7">
                  <c:v>47</c:v>
                </c:pt>
                <c:pt idx="8">
                  <c:v>52</c:v>
                </c:pt>
                <c:pt idx="9">
                  <c:v>48</c:v>
                </c:pt>
                <c:pt idx="10">
                  <c:v>50</c:v>
                </c:pt>
                <c:pt idx="11">
                  <c:v>50</c:v>
                </c:pt>
                <c:pt idx="12">
                  <c:v>49</c:v>
                </c:pt>
                <c:pt idx="13">
                  <c:v>55</c:v>
                </c:pt>
                <c:pt idx="14">
                  <c:v>53</c:v>
                </c:pt>
                <c:pt idx="15">
                  <c:v>55</c:v>
                </c:pt>
                <c:pt idx="16">
                  <c:v>51</c:v>
                </c:pt>
                <c:pt idx="17">
                  <c:v>43</c:v>
                </c:pt>
                <c:pt idx="18">
                  <c:v>43</c:v>
                </c:pt>
                <c:pt idx="19">
                  <c:v>53</c:v>
                </c:pt>
              </c:numCache>
            </c:numRef>
          </c:val>
          <c:smooth val="0"/>
          <c:extLst>
            <c:ext xmlns:c16="http://schemas.microsoft.com/office/drawing/2014/chart" uri="{C3380CC4-5D6E-409C-BE32-E72D297353CC}">
              <c16:uniqueId val="{00000003-2C4B-4EF7-A141-256510CA3B49}"/>
            </c:ext>
          </c:extLst>
        </c:ser>
        <c:ser>
          <c:idx val="1"/>
          <c:order val="1"/>
          <c:tx>
            <c:strRef>
              <c:f>Sheet1!$C$1</c:f>
              <c:strCache>
                <c:ptCount val="1"/>
                <c:pt idx="0">
                  <c:v>Methamphetamine</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dLbl>
              <c:idx val="0"/>
              <c:layout>
                <c:manualLayout>
                  <c:x val="-2.7385313248887377E-2"/>
                  <c:y val="-4.684981842018989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C4B-4EF7-A141-256510CA3B49}"/>
                </c:ext>
              </c:extLst>
            </c:dLbl>
            <c:dLbl>
              <c:idx val="18"/>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C4B-4EF7-A141-256510CA3B49}"/>
                </c:ext>
              </c:extLst>
            </c:dLbl>
            <c:dLbl>
              <c:idx val="19"/>
              <c:layout>
                <c:manualLayout>
                  <c:x val="-1.0477100688500893E-2"/>
                  <c:y val="2.006754486325404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51D-4420-847E-AD622B42A334}"/>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Sheet1!$C$2:$C$21</c:f>
              <c:numCache>
                <c:formatCode>General</c:formatCode>
                <c:ptCount val="20"/>
                <c:pt idx="0">
                  <c:v>13</c:v>
                </c:pt>
                <c:pt idx="1">
                  <c:v>41</c:v>
                </c:pt>
                <c:pt idx="2">
                  <c:v>17</c:v>
                </c:pt>
                <c:pt idx="3">
                  <c:v>30</c:v>
                </c:pt>
                <c:pt idx="4">
                  <c:v>24</c:v>
                </c:pt>
                <c:pt idx="5">
                  <c:v>28</c:v>
                </c:pt>
                <c:pt idx="6">
                  <c:v>47</c:v>
                </c:pt>
                <c:pt idx="7">
                  <c:v>31</c:v>
                </c:pt>
                <c:pt idx="8">
                  <c:v>25</c:v>
                </c:pt>
                <c:pt idx="9">
                  <c:v>30</c:v>
                </c:pt>
                <c:pt idx="10">
                  <c:v>22</c:v>
                </c:pt>
                <c:pt idx="11">
                  <c:v>29</c:v>
                </c:pt>
                <c:pt idx="12">
                  <c:v>35</c:v>
                </c:pt>
                <c:pt idx="13">
                  <c:v>34</c:v>
                </c:pt>
                <c:pt idx="14">
                  <c:v>39</c:v>
                </c:pt>
                <c:pt idx="15">
                  <c:v>40</c:v>
                </c:pt>
                <c:pt idx="16">
                  <c:v>44</c:v>
                </c:pt>
                <c:pt idx="17">
                  <c:v>49</c:v>
                </c:pt>
                <c:pt idx="18">
                  <c:v>52</c:v>
                </c:pt>
                <c:pt idx="19">
                  <c:v>45</c:v>
                </c:pt>
              </c:numCache>
            </c:numRef>
          </c:val>
          <c:smooth val="0"/>
          <c:extLst>
            <c:ext xmlns:c16="http://schemas.microsoft.com/office/drawing/2014/chart" uri="{C3380CC4-5D6E-409C-BE32-E72D297353CC}">
              <c16:uniqueId val="{00000007-2C4B-4EF7-A141-256510CA3B49}"/>
            </c:ext>
          </c:extLst>
        </c:ser>
        <c:ser>
          <c:idx val="2"/>
          <c:order val="2"/>
          <c:tx>
            <c:strRef>
              <c:f>Sheet1!$D$1</c:f>
              <c:strCache>
                <c:ptCount val="1"/>
                <c:pt idx="0">
                  <c:v>Morphine</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Sheet1!$D$2:$D$21</c:f>
              <c:numCache>
                <c:formatCode>General</c:formatCode>
                <c:ptCount val="20"/>
                <c:pt idx="0">
                  <c:v>0</c:v>
                </c:pt>
                <c:pt idx="1">
                  <c:v>2</c:v>
                </c:pt>
                <c:pt idx="2">
                  <c:v>3</c:v>
                </c:pt>
                <c:pt idx="3">
                  <c:v>1</c:v>
                </c:pt>
                <c:pt idx="4">
                  <c:v>1</c:v>
                </c:pt>
                <c:pt idx="5">
                  <c:v>0</c:v>
                </c:pt>
                <c:pt idx="6">
                  <c:v>5</c:v>
                </c:pt>
                <c:pt idx="7">
                  <c:v>1</c:v>
                </c:pt>
                <c:pt idx="8">
                  <c:v>5</c:v>
                </c:pt>
                <c:pt idx="9">
                  <c:v>3</c:v>
                </c:pt>
                <c:pt idx="10">
                  <c:v>4</c:v>
                </c:pt>
                <c:pt idx="11">
                  <c:v>1</c:v>
                </c:pt>
                <c:pt idx="12">
                  <c:v>0</c:v>
                </c:pt>
                <c:pt idx="13">
                  <c:v>0</c:v>
                </c:pt>
                <c:pt idx="14">
                  <c:v>2</c:v>
                </c:pt>
                <c:pt idx="15">
                  <c:v>0</c:v>
                </c:pt>
                <c:pt idx="16">
                  <c:v>0</c:v>
                </c:pt>
                <c:pt idx="17">
                  <c:v>1</c:v>
                </c:pt>
                <c:pt idx="18">
                  <c:v>0</c:v>
                </c:pt>
                <c:pt idx="19">
                  <c:v>0</c:v>
                </c:pt>
              </c:numCache>
            </c:numRef>
          </c:val>
          <c:smooth val="0"/>
          <c:extLst>
            <c:ext xmlns:c16="http://schemas.microsoft.com/office/drawing/2014/chart" uri="{C3380CC4-5D6E-409C-BE32-E72D297353CC}">
              <c16:uniqueId val="{0000000A-2C4B-4EF7-A141-256510CA3B49}"/>
            </c:ext>
          </c:extLst>
        </c:ser>
        <c:ser>
          <c:idx val="3"/>
          <c:order val="3"/>
          <c:tx>
            <c:strRef>
              <c:f>Sheet1!$E$1</c:f>
              <c:strCache>
                <c:ptCount val="1"/>
                <c:pt idx="0">
                  <c:v>Cocaine</c:v>
                </c:pt>
              </c:strCache>
            </c:strRef>
          </c:tx>
          <c:spPr>
            <a:ln w="28575" cap="rnd">
              <a:solidFill>
                <a:schemeClr val="accent1">
                  <a:lumMod val="60000"/>
                </a:schemeClr>
              </a:solidFill>
              <a:round/>
            </a:ln>
            <a:effectLst/>
          </c:spPr>
          <c:marker>
            <c:symbol val="circle"/>
            <c:size val="5"/>
            <c:spPr>
              <a:solidFill>
                <a:schemeClr val="accent1">
                  <a:lumMod val="60000"/>
                </a:schemeClr>
              </a:solidFill>
              <a:ln w="9525">
                <a:solidFill>
                  <a:schemeClr val="accent1">
                    <a:lumMod val="60000"/>
                  </a:schemeClr>
                </a:solidFill>
              </a:ln>
              <a:effectLst/>
            </c:spPr>
          </c:marker>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Sheet1!$E$2:$E$21</c:f>
              <c:numCache>
                <c:formatCode>General</c:formatCode>
                <c:ptCount val="20"/>
                <c:pt idx="0">
                  <c:v>1</c:v>
                </c:pt>
                <c:pt idx="1">
                  <c:v>0</c:v>
                </c:pt>
                <c:pt idx="2">
                  <c:v>0</c:v>
                </c:pt>
                <c:pt idx="3">
                  <c:v>0</c:v>
                </c:pt>
                <c:pt idx="4">
                  <c:v>0</c:v>
                </c:pt>
                <c:pt idx="5">
                  <c:v>0</c:v>
                </c:pt>
                <c:pt idx="6">
                  <c:v>0</c:v>
                </c:pt>
                <c:pt idx="7">
                  <c:v>1</c:v>
                </c:pt>
                <c:pt idx="8">
                  <c:v>0</c:v>
                </c:pt>
                <c:pt idx="9">
                  <c:v>0</c:v>
                </c:pt>
                <c:pt idx="10">
                  <c:v>0</c:v>
                </c:pt>
                <c:pt idx="11">
                  <c:v>1</c:v>
                </c:pt>
                <c:pt idx="12">
                  <c:v>0</c:v>
                </c:pt>
                <c:pt idx="13">
                  <c:v>0</c:v>
                </c:pt>
                <c:pt idx="14">
                  <c:v>0</c:v>
                </c:pt>
                <c:pt idx="15">
                  <c:v>0</c:v>
                </c:pt>
                <c:pt idx="16">
                  <c:v>0</c:v>
                </c:pt>
                <c:pt idx="17">
                  <c:v>0</c:v>
                </c:pt>
                <c:pt idx="18">
                  <c:v>0</c:v>
                </c:pt>
                <c:pt idx="19">
                  <c:v>0</c:v>
                </c:pt>
              </c:numCache>
            </c:numRef>
          </c:val>
          <c:smooth val="0"/>
          <c:extLst>
            <c:ext xmlns:c16="http://schemas.microsoft.com/office/drawing/2014/chart" uri="{C3380CC4-5D6E-409C-BE32-E72D297353CC}">
              <c16:uniqueId val="{0000000C-2C4B-4EF7-A141-256510CA3B49}"/>
            </c:ext>
          </c:extLst>
        </c:ser>
        <c:ser>
          <c:idx val="4"/>
          <c:order val="4"/>
          <c:tx>
            <c:strRef>
              <c:f>Sheet1!$F$1</c:f>
              <c:strCache>
                <c:ptCount val="1"/>
                <c:pt idx="0">
                  <c:v>Methadone</c:v>
                </c:pt>
              </c:strCache>
            </c:strRef>
          </c:tx>
          <c:spPr>
            <a:ln w="28575" cap="rnd">
              <a:solidFill>
                <a:schemeClr val="accent3">
                  <a:lumMod val="60000"/>
                </a:schemeClr>
              </a:solidFill>
              <a:round/>
            </a:ln>
            <a:effectLst/>
          </c:spPr>
          <c:marker>
            <c:symbol val="circle"/>
            <c:size val="5"/>
            <c:spPr>
              <a:solidFill>
                <a:schemeClr val="accent3">
                  <a:lumMod val="60000"/>
                </a:schemeClr>
              </a:solidFill>
              <a:ln w="9525">
                <a:solidFill>
                  <a:schemeClr val="accent3">
                    <a:lumMod val="60000"/>
                  </a:schemeClr>
                </a:solidFill>
              </a:ln>
              <a:effectLst/>
            </c:spPr>
          </c:marker>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Sheet1!$F$2:$F$21</c:f>
              <c:numCache>
                <c:formatCode>General</c:formatCode>
                <c:ptCount val="20"/>
                <c:pt idx="0">
                  <c:v>0</c:v>
                </c:pt>
                <c:pt idx="1">
                  <c:v>5</c:v>
                </c:pt>
                <c:pt idx="2">
                  <c:v>9</c:v>
                </c:pt>
                <c:pt idx="3">
                  <c:v>2</c:v>
                </c:pt>
                <c:pt idx="4">
                  <c:v>1</c:v>
                </c:pt>
                <c:pt idx="5">
                  <c:v>5</c:v>
                </c:pt>
                <c:pt idx="6">
                  <c:v>8</c:v>
                </c:pt>
                <c:pt idx="7">
                  <c:v>14</c:v>
                </c:pt>
                <c:pt idx="8">
                  <c:v>8</c:v>
                </c:pt>
                <c:pt idx="9">
                  <c:v>11</c:v>
                </c:pt>
                <c:pt idx="10">
                  <c:v>10</c:v>
                </c:pt>
                <c:pt idx="11">
                  <c:v>4</c:v>
                </c:pt>
                <c:pt idx="12">
                  <c:v>7</c:v>
                </c:pt>
                <c:pt idx="13">
                  <c:v>4</c:v>
                </c:pt>
                <c:pt idx="14">
                  <c:v>1</c:v>
                </c:pt>
                <c:pt idx="15">
                  <c:v>1</c:v>
                </c:pt>
                <c:pt idx="16">
                  <c:v>4</c:v>
                </c:pt>
                <c:pt idx="17">
                  <c:v>3</c:v>
                </c:pt>
                <c:pt idx="18">
                  <c:v>2</c:v>
                </c:pt>
                <c:pt idx="19">
                  <c:v>0</c:v>
                </c:pt>
              </c:numCache>
            </c:numRef>
          </c:val>
          <c:smooth val="0"/>
          <c:extLst>
            <c:ext xmlns:c16="http://schemas.microsoft.com/office/drawing/2014/chart" uri="{C3380CC4-5D6E-409C-BE32-E72D297353CC}">
              <c16:uniqueId val="{0000000F-2C4B-4EF7-A141-256510CA3B49}"/>
            </c:ext>
          </c:extLst>
        </c:ser>
        <c:ser>
          <c:idx val="5"/>
          <c:order val="5"/>
          <c:tx>
            <c:strRef>
              <c:f>Sheet1!$G$1</c:f>
              <c:strCache>
                <c:ptCount val="1"/>
                <c:pt idx="0">
                  <c:v>Benzodiazepines</c:v>
                </c:pt>
              </c:strCache>
            </c:strRef>
          </c:tx>
          <c:spPr>
            <a:ln w="28575" cap="rnd">
              <a:solidFill>
                <a:schemeClr val="accent5">
                  <a:lumMod val="60000"/>
                </a:schemeClr>
              </a:solidFill>
              <a:round/>
            </a:ln>
            <a:effectLst/>
          </c:spPr>
          <c:marker>
            <c:symbol val="circle"/>
            <c:size val="5"/>
            <c:spPr>
              <a:solidFill>
                <a:schemeClr val="accent5">
                  <a:lumMod val="60000"/>
                </a:schemeClr>
              </a:solidFill>
              <a:ln w="9525">
                <a:solidFill>
                  <a:schemeClr val="accent5">
                    <a:lumMod val="60000"/>
                  </a:schemeClr>
                </a:solidFill>
              </a:ln>
              <a:effectLst/>
            </c:spPr>
          </c:marker>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Sheet1!$G$2:$G$21</c:f>
            </c:numRef>
          </c:val>
          <c:smooth val="0"/>
          <c:extLst>
            <c:ext xmlns:c16="http://schemas.microsoft.com/office/drawing/2014/chart" uri="{C3380CC4-5D6E-409C-BE32-E72D297353CC}">
              <c16:uniqueId val="{00000010-2C4B-4EF7-A141-256510CA3B49}"/>
            </c:ext>
          </c:extLst>
        </c:ser>
        <c:dLbls>
          <c:showLegendKey val="0"/>
          <c:showVal val="0"/>
          <c:showCatName val="0"/>
          <c:showSerName val="0"/>
          <c:showPercent val="0"/>
          <c:showBubbleSize val="0"/>
        </c:dLbls>
        <c:marker val="1"/>
        <c:smooth val="0"/>
        <c:axId val="-2101729336"/>
        <c:axId val="-2101726328"/>
      </c:lineChart>
      <c:catAx>
        <c:axId val="-2101729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01726328"/>
        <c:crosses val="autoZero"/>
        <c:auto val="1"/>
        <c:lblAlgn val="ctr"/>
        <c:lblOffset val="100"/>
        <c:noMultiLvlLbl val="0"/>
      </c:catAx>
      <c:valAx>
        <c:axId val="-2101726328"/>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AU"/>
                  <a:t>% ACT IDRS participants</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01729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2308034310550874E-2"/>
          <c:y val="3.1816728200034596E-2"/>
          <c:w val="0.886799321025043"/>
          <c:h val="0.69133146040256022"/>
        </c:manualLayout>
      </c:layout>
      <c:lineChart>
        <c:grouping val="standard"/>
        <c:varyColors val="0"/>
        <c:ser>
          <c:idx val="0"/>
          <c:order val="0"/>
          <c:tx>
            <c:strRef>
              <c:f>Sheet1!$B$1</c:f>
              <c:strCache>
                <c:ptCount val="1"/>
                <c:pt idx="0">
                  <c:v>Heroin</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layout>
                <c:manualLayout>
                  <c:x val="-2.3524179032095926E-2"/>
                  <c:y val="-4.907847307625389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AE0-461A-B57B-9F7EAD429913}"/>
                </c:ext>
              </c:extLst>
            </c:dLbl>
            <c:dLbl>
              <c:idx val="17"/>
              <c:delete val="1"/>
              <c:extLst>
                <c:ext xmlns:c15="http://schemas.microsoft.com/office/drawing/2012/chart" uri="{CE6537A1-D6FC-4f65-9D91-7224C49458BB}"/>
                <c:ext xmlns:c16="http://schemas.microsoft.com/office/drawing/2014/chart" uri="{C3380CC4-5D6E-409C-BE32-E72D297353CC}">
                  <c16:uniqueId val="{00000001-DAE0-461A-B57B-9F7EAD429913}"/>
                </c:ext>
              </c:extLst>
            </c:dLbl>
            <c:dLbl>
              <c:idx val="18"/>
              <c:layout>
                <c:manualLayout>
                  <c:x val="-6.3204257196643222E-3"/>
                  <c:y val="5.808860236225046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AE0-461A-B57B-9F7EAD429913}"/>
                </c:ext>
              </c:extLst>
            </c:dLbl>
            <c:dLbl>
              <c:idx val="19"/>
              <c:layout>
                <c:manualLayout>
                  <c:x val="-5.300694063897755E-3"/>
                  <c:y val="-4.6048554700496959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B3-4583-A56B-1426C47899E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Sheet1!$B$2:$B$21</c:f>
              <c:numCache>
                <c:formatCode>General</c:formatCode>
                <c:ptCount val="20"/>
                <c:pt idx="0">
                  <c:v>79</c:v>
                </c:pt>
                <c:pt idx="1">
                  <c:v>55</c:v>
                </c:pt>
                <c:pt idx="2">
                  <c:v>59</c:v>
                </c:pt>
                <c:pt idx="3">
                  <c:v>69</c:v>
                </c:pt>
                <c:pt idx="4">
                  <c:v>69</c:v>
                </c:pt>
                <c:pt idx="5">
                  <c:v>66</c:v>
                </c:pt>
                <c:pt idx="6">
                  <c:v>42</c:v>
                </c:pt>
                <c:pt idx="7">
                  <c:v>48</c:v>
                </c:pt>
                <c:pt idx="8">
                  <c:v>59</c:v>
                </c:pt>
                <c:pt idx="9">
                  <c:v>51</c:v>
                </c:pt>
                <c:pt idx="10">
                  <c:v>57</c:v>
                </c:pt>
                <c:pt idx="11">
                  <c:v>54</c:v>
                </c:pt>
                <c:pt idx="12">
                  <c:v>55</c:v>
                </c:pt>
                <c:pt idx="13">
                  <c:v>60</c:v>
                </c:pt>
                <c:pt idx="14">
                  <c:v>56</c:v>
                </c:pt>
                <c:pt idx="15">
                  <c:v>56</c:v>
                </c:pt>
                <c:pt idx="16">
                  <c:v>44</c:v>
                </c:pt>
                <c:pt idx="17">
                  <c:v>50</c:v>
                </c:pt>
                <c:pt idx="18">
                  <c:v>48</c:v>
                </c:pt>
                <c:pt idx="19">
                  <c:v>59</c:v>
                </c:pt>
              </c:numCache>
            </c:numRef>
          </c:val>
          <c:smooth val="0"/>
          <c:extLst>
            <c:ext xmlns:c16="http://schemas.microsoft.com/office/drawing/2014/chart" uri="{C3380CC4-5D6E-409C-BE32-E72D297353CC}">
              <c16:uniqueId val="{00000003-DAE0-461A-B57B-9F7EAD429913}"/>
            </c:ext>
          </c:extLst>
        </c:ser>
        <c:ser>
          <c:idx val="1"/>
          <c:order val="1"/>
          <c:tx>
            <c:strRef>
              <c:f>Sheet1!$C$1</c:f>
              <c:strCache>
                <c:ptCount val="1"/>
                <c:pt idx="0">
                  <c:v>Cannabis</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dLbl>
              <c:idx val="0"/>
              <c:layout>
                <c:manualLayout>
                  <c:x val="-2.0408917572078029E-2"/>
                  <c:y val="5.909891985478107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0BF-4875-8909-167DE9DF5E3D}"/>
                </c:ext>
              </c:extLst>
            </c:dLbl>
            <c:dLbl>
              <c:idx val="18"/>
              <c:layout>
                <c:manualLayout>
                  <c:x val="-1.9559081673702655E-2"/>
                  <c:y val="-2.6640789991755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AE0-461A-B57B-9F7EAD429913}"/>
                </c:ext>
              </c:extLst>
            </c:dLbl>
            <c:dLbl>
              <c:idx val="19"/>
              <c:layout>
                <c:manualLayout>
                  <c:x val="0"/>
                  <c:y val="-4.596582655371864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5B3-4583-A56B-1426C47899E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Sheet1!$C$2:$C$21</c:f>
              <c:numCache>
                <c:formatCode>General</c:formatCode>
                <c:ptCount val="20"/>
                <c:pt idx="0">
                  <c:v>70</c:v>
                </c:pt>
                <c:pt idx="1">
                  <c:v>74</c:v>
                </c:pt>
                <c:pt idx="2">
                  <c:v>81</c:v>
                </c:pt>
                <c:pt idx="3">
                  <c:v>76</c:v>
                </c:pt>
                <c:pt idx="4">
                  <c:v>69</c:v>
                </c:pt>
                <c:pt idx="5">
                  <c:v>71</c:v>
                </c:pt>
                <c:pt idx="6">
                  <c:v>84</c:v>
                </c:pt>
                <c:pt idx="7">
                  <c:v>73</c:v>
                </c:pt>
                <c:pt idx="8">
                  <c:v>71</c:v>
                </c:pt>
                <c:pt idx="9">
                  <c:v>69</c:v>
                </c:pt>
                <c:pt idx="10">
                  <c:v>67</c:v>
                </c:pt>
                <c:pt idx="11">
                  <c:v>67</c:v>
                </c:pt>
                <c:pt idx="12">
                  <c:v>65</c:v>
                </c:pt>
                <c:pt idx="13">
                  <c:v>64</c:v>
                </c:pt>
                <c:pt idx="14">
                  <c:v>56</c:v>
                </c:pt>
                <c:pt idx="15">
                  <c:v>65</c:v>
                </c:pt>
                <c:pt idx="16">
                  <c:v>57</c:v>
                </c:pt>
                <c:pt idx="17">
                  <c:v>60</c:v>
                </c:pt>
                <c:pt idx="18">
                  <c:v>64</c:v>
                </c:pt>
                <c:pt idx="19">
                  <c:v>71</c:v>
                </c:pt>
              </c:numCache>
            </c:numRef>
          </c:val>
          <c:smooth val="0"/>
          <c:extLst xmlns:c15="http://schemas.microsoft.com/office/drawing/2012/chart">
            <c:ext xmlns:c16="http://schemas.microsoft.com/office/drawing/2014/chart" uri="{C3380CC4-5D6E-409C-BE32-E72D297353CC}">
              <c16:uniqueId val="{00000006-DAE0-461A-B57B-9F7EAD429913}"/>
            </c:ext>
          </c:extLst>
        </c:ser>
        <c:ser>
          <c:idx val="2"/>
          <c:order val="2"/>
          <c:tx>
            <c:strRef>
              <c:f>Sheet1!$D$1</c:f>
              <c:strCache>
                <c:ptCount val="1"/>
                <c:pt idx="0">
                  <c:v>Any methamphetamine</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AE0-461A-B57B-9F7EAD429913}"/>
                </c:ext>
              </c:extLst>
            </c:dLbl>
            <c:dLbl>
              <c:idx val="17"/>
              <c:delete val="1"/>
              <c:extLst>
                <c:ext xmlns:c15="http://schemas.microsoft.com/office/drawing/2012/chart" uri="{CE6537A1-D6FC-4f65-9D91-7224C49458BB}"/>
                <c:ext xmlns:c16="http://schemas.microsoft.com/office/drawing/2014/chart" uri="{C3380CC4-5D6E-409C-BE32-E72D297353CC}">
                  <c16:uniqueId val="{00000008-DAE0-461A-B57B-9F7EAD429913}"/>
                </c:ext>
              </c:extLst>
            </c:dLbl>
            <c:dLbl>
              <c:idx val="18"/>
              <c:layout>
                <c:manualLayout>
                  <c:x val="-1.8792542013712173E-2"/>
                  <c:y val="3.838896241065683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AE0-461A-B57B-9F7EAD429913}"/>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Sheet1!$D$2:$D$21</c:f>
              <c:numCache>
                <c:formatCode>General</c:formatCode>
                <c:ptCount val="20"/>
                <c:pt idx="0">
                  <c:v>17</c:v>
                </c:pt>
                <c:pt idx="1">
                  <c:v>40</c:v>
                </c:pt>
                <c:pt idx="2">
                  <c:v>27</c:v>
                </c:pt>
                <c:pt idx="3">
                  <c:v>42</c:v>
                </c:pt>
                <c:pt idx="4">
                  <c:v>37</c:v>
                </c:pt>
                <c:pt idx="5">
                  <c:v>30</c:v>
                </c:pt>
                <c:pt idx="6">
                  <c:v>59</c:v>
                </c:pt>
                <c:pt idx="7">
                  <c:v>44</c:v>
                </c:pt>
                <c:pt idx="8">
                  <c:v>28</c:v>
                </c:pt>
                <c:pt idx="9">
                  <c:v>39</c:v>
                </c:pt>
                <c:pt idx="10">
                  <c:v>28</c:v>
                </c:pt>
                <c:pt idx="11">
                  <c:v>37</c:v>
                </c:pt>
                <c:pt idx="12">
                  <c:v>47</c:v>
                </c:pt>
                <c:pt idx="13">
                  <c:v>43</c:v>
                </c:pt>
                <c:pt idx="14">
                  <c:v>52</c:v>
                </c:pt>
                <c:pt idx="15">
                  <c:v>53</c:v>
                </c:pt>
                <c:pt idx="16">
                  <c:v>51</c:v>
                </c:pt>
                <c:pt idx="17">
                  <c:v>55</c:v>
                </c:pt>
                <c:pt idx="18">
                  <c:v>62</c:v>
                </c:pt>
                <c:pt idx="19">
                  <c:v>52</c:v>
                </c:pt>
              </c:numCache>
            </c:numRef>
          </c:val>
          <c:smooth val="0"/>
          <c:extLst>
            <c:ext xmlns:c16="http://schemas.microsoft.com/office/drawing/2014/chart" uri="{C3380CC4-5D6E-409C-BE32-E72D297353CC}">
              <c16:uniqueId val="{0000000A-DAE0-461A-B57B-9F7EAD429913}"/>
            </c:ext>
          </c:extLst>
        </c:ser>
        <c:ser>
          <c:idx val="3"/>
          <c:order val="3"/>
          <c:tx>
            <c:strRef>
              <c:f>Sheet1!$E$1</c:f>
              <c:strCache>
                <c:ptCount val="1"/>
                <c:pt idx="0">
                  <c:v>Crystal methamphetamine</c:v>
                </c:pt>
              </c:strCache>
            </c:strRef>
          </c:tx>
          <c:spPr>
            <a:ln w="28575" cap="rnd">
              <a:solidFill>
                <a:schemeClr val="accent1">
                  <a:lumMod val="60000"/>
                </a:schemeClr>
              </a:solidFill>
              <a:round/>
            </a:ln>
            <a:effectLst/>
          </c:spPr>
          <c:marker>
            <c:symbol val="circle"/>
            <c:size val="5"/>
            <c:spPr>
              <a:solidFill>
                <a:schemeClr val="accent1">
                  <a:lumMod val="60000"/>
                </a:schemeClr>
              </a:solidFill>
              <a:ln w="9525">
                <a:solidFill>
                  <a:schemeClr val="accent1">
                    <a:lumMod val="60000"/>
                  </a:schemeClr>
                </a:solidFill>
              </a:ln>
              <a:effectLst/>
            </c:spPr>
          </c:marker>
          <c:dLbls>
            <c:dLbl>
              <c:idx val="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0BF-4875-8909-167DE9DF5E3D}"/>
                </c:ext>
              </c:extLst>
            </c:dLbl>
            <c:dLbl>
              <c:idx val="19"/>
              <c:layout>
                <c:manualLayout>
                  <c:x val="2.2676575080085035E-3"/>
                  <c:y val="2.95494599273905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5B3-4583-A56B-1426C47899E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Sheet1!$E$2:$E$21</c:f>
              <c:numCache>
                <c:formatCode>General</c:formatCode>
                <c:ptCount val="20"/>
                <c:pt idx="2">
                  <c:v>7</c:v>
                </c:pt>
                <c:pt idx="3">
                  <c:v>27</c:v>
                </c:pt>
                <c:pt idx="4">
                  <c:v>23</c:v>
                </c:pt>
                <c:pt idx="5">
                  <c:v>15</c:v>
                </c:pt>
                <c:pt idx="6">
                  <c:v>39</c:v>
                </c:pt>
                <c:pt idx="7">
                  <c:v>33</c:v>
                </c:pt>
                <c:pt idx="8">
                  <c:v>25</c:v>
                </c:pt>
                <c:pt idx="9">
                  <c:v>17</c:v>
                </c:pt>
                <c:pt idx="10">
                  <c:v>12</c:v>
                </c:pt>
                <c:pt idx="11">
                  <c:v>23</c:v>
                </c:pt>
                <c:pt idx="12">
                  <c:v>31</c:v>
                </c:pt>
                <c:pt idx="13">
                  <c:v>37</c:v>
                </c:pt>
                <c:pt idx="14">
                  <c:v>47</c:v>
                </c:pt>
                <c:pt idx="15">
                  <c:v>52</c:v>
                </c:pt>
                <c:pt idx="16">
                  <c:v>51</c:v>
                </c:pt>
                <c:pt idx="17">
                  <c:v>55</c:v>
                </c:pt>
                <c:pt idx="18">
                  <c:v>61</c:v>
                </c:pt>
                <c:pt idx="19">
                  <c:v>50</c:v>
                </c:pt>
              </c:numCache>
            </c:numRef>
          </c:val>
          <c:smooth val="0"/>
          <c:extLst>
            <c:ext xmlns:c16="http://schemas.microsoft.com/office/drawing/2014/chart" uri="{C3380CC4-5D6E-409C-BE32-E72D297353CC}">
              <c16:uniqueId val="{0000000C-DAE0-461A-B57B-9F7EAD429913}"/>
            </c:ext>
          </c:extLst>
        </c:ser>
        <c:ser>
          <c:idx val="4"/>
          <c:order val="4"/>
          <c:tx>
            <c:strRef>
              <c:f>Sheet1!$F$1</c:f>
              <c:strCache>
                <c:ptCount val="1"/>
                <c:pt idx="0">
                  <c:v>Benzodiazepines</c:v>
                </c:pt>
              </c:strCache>
            </c:strRef>
          </c:tx>
          <c:spPr>
            <a:ln w="28575" cap="rnd">
              <a:solidFill>
                <a:schemeClr val="accent3">
                  <a:lumMod val="60000"/>
                </a:schemeClr>
              </a:solidFill>
              <a:round/>
            </a:ln>
            <a:effectLst/>
          </c:spPr>
          <c:marker>
            <c:symbol val="circle"/>
            <c:size val="5"/>
            <c:spPr>
              <a:solidFill>
                <a:schemeClr val="accent3">
                  <a:lumMod val="60000"/>
                </a:schemeClr>
              </a:solidFill>
              <a:ln w="9525">
                <a:solidFill>
                  <a:schemeClr val="accent3">
                    <a:lumMod val="60000"/>
                  </a:schemeClr>
                </a:solidFill>
              </a:ln>
              <a:effectLst/>
            </c:spPr>
          </c:marker>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Sheet1!$F$2:$F$21</c:f>
            </c:numRef>
          </c:val>
          <c:smooth val="0"/>
          <c:extLst>
            <c:ext xmlns:c16="http://schemas.microsoft.com/office/drawing/2014/chart" uri="{C3380CC4-5D6E-409C-BE32-E72D297353CC}">
              <c16:uniqueId val="{0000000D-DAE0-461A-B57B-9F7EAD429913}"/>
            </c:ext>
          </c:extLst>
        </c:ser>
        <c:ser>
          <c:idx val="5"/>
          <c:order val="5"/>
          <c:tx>
            <c:strRef>
              <c:f>Sheet1!$G$1</c:f>
              <c:strCache>
                <c:ptCount val="1"/>
                <c:pt idx="0">
                  <c:v>Powder methamphetamine</c:v>
                </c:pt>
              </c:strCache>
            </c:strRef>
          </c:tx>
          <c:spPr>
            <a:ln w="28575" cap="rnd">
              <a:solidFill>
                <a:schemeClr val="accent5">
                  <a:lumMod val="60000"/>
                </a:schemeClr>
              </a:solidFill>
              <a:round/>
            </a:ln>
            <a:effectLst/>
          </c:spPr>
          <c:marker>
            <c:symbol val="circle"/>
            <c:size val="5"/>
            <c:spPr>
              <a:solidFill>
                <a:schemeClr val="accent5">
                  <a:lumMod val="60000"/>
                </a:schemeClr>
              </a:solidFill>
              <a:ln w="9525">
                <a:solidFill>
                  <a:schemeClr val="accent5">
                    <a:lumMod val="60000"/>
                  </a:schemeClr>
                </a:solidFill>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DAE0-461A-B57B-9F7EAD429913}"/>
                </c:ext>
              </c:extLst>
            </c:dLbl>
            <c:dLbl>
              <c:idx val="17"/>
              <c:delete val="1"/>
              <c:extLst>
                <c:ext xmlns:c15="http://schemas.microsoft.com/office/drawing/2012/chart" uri="{CE6537A1-D6FC-4f65-9D91-7224C49458BB}"/>
                <c:ext xmlns:c16="http://schemas.microsoft.com/office/drawing/2014/chart" uri="{C3380CC4-5D6E-409C-BE32-E72D297353CC}">
                  <c16:uniqueId val="{0000000F-DAE0-461A-B57B-9F7EAD429913}"/>
                </c:ext>
              </c:extLst>
            </c:dLbl>
            <c:dLbl>
              <c:idx val="18"/>
              <c:layout>
                <c:manualLayout>
                  <c:x val="-1.7856642263457876E-2"/>
                  <c:y val="-3.917100192317094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DAE0-461A-B57B-9F7EAD429913}"/>
                </c:ext>
              </c:extLst>
            </c:dLbl>
            <c:dLbl>
              <c:idx val="19"/>
              <c:layout>
                <c:manualLayout>
                  <c:x val="-7.1488349329246548E-3"/>
                  <c:y val="-4.695080855129830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0BF-4875-8909-167DE9DF5E3D}"/>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Sheet1!$G$2:$G$21</c:f>
              <c:numCache>
                <c:formatCode>General</c:formatCode>
                <c:ptCount val="20"/>
                <c:pt idx="0">
                  <c:v>17</c:v>
                </c:pt>
                <c:pt idx="1">
                  <c:v>41</c:v>
                </c:pt>
                <c:pt idx="2">
                  <c:v>15</c:v>
                </c:pt>
                <c:pt idx="3">
                  <c:v>14</c:v>
                </c:pt>
                <c:pt idx="4">
                  <c:v>10</c:v>
                </c:pt>
                <c:pt idx="5">
                  <c:v>13</c:v>
                </c:pt>
                <c:pt idx="6">
                  <c:v>20</c:v>
                </c:pt>
                <c:pt idx="7">
                  <c:v>20</c:v>
                </c:pt>
                <c:pt idx="8">
                  <c:v>7</c:v>
                </c:pt>
                <c:pt idx="9">
                  <c:v>17</c:v>
                </c:pt>
                <c:pt idx="10">
                  <c:v>13</c:v>
                </c:pt>
                <c:pt idx="11">
                  <c:v>15</c:v>
                </c:pt>
                <c:pt idx="12">
                  <c:v>18</c:v>
                </c:pt>
                <c:pt idx="13">
                  <c:v>12</c:v>
                </c:pt>
                <c:pt idx="14">
                  <c:v>15</c:v>
                </c:pt>
                <c:pt idx="15">
                  <c:v>6</c:v>
                </c:pt>
                <c:pt idx="16">
                  <c:v>1</c:v>
                </c:pt>
                <c:pt idx="17">
                  <c:v>7</c:v>
                </c:pt>
                <c:pt idx="18">
                  <c:v>8</c:v>
                </c:pt>
                <c:pt idx="19">
                  <c:v>11</c:v>
                </c:pt>
              </c:numCache>
            </c:numRef>
          </c:val>
          <c:smooth val="0"/>
          <c:extLst>
            <c:ext xmlns:c16="http://schemas.microsoft.com/office/drawing/2014/chart" uri="{C3380CC4-5D6E-409C-BE32-E72D297353CC}">
              <c16:uniqueId val="{00000011-DAE0-461A-B57B-9F7EAD429913}"/>
            </c:ext>
          </c:extLst>
        </c:ser>
        <c:dLbls>
          <c:showLegendKey val="0"/>
          <c:showVal val="0"/>
          <c:showCatName val="0"/>
          <c:showSerName val="0"/>
          <c:showPercent val="0"/>
          <c:showBubbleSize val="0"/>
        </c:dLbls>
        <c:marker val="1"/>
        <c:smooth val="0"/>
        <c:axId val="-2101729336"/>
        <c:axId val="-2101726328"/>
        <c:extLst/>
      </c:lineChart>
      <c:catAx>
        <c:axId val="-2101729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01726328"/>
        <c:crosses val="autoZero"/>
        <c:auto val="1"/>
        <c:lblAlgn val="ctr"/>
        <c:lblOffset val="100"/>
        <c:noMultiLvlLbl val="0"/>
      </c:catAx>
      <c:valAx>
        <c:axId val="-2101726328"/>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AU"/>
                  <a:t>% ACT IDRS participants</a:t>
                </a:r>
              </a:p>
            </c:rich>
          </c:tx>
          <c:layout>
            <c:manualLayout>
              <c:xMode val="edge"/>
              <c:yMode val="edge"/>
              <c:x val="1.6240676418083945E-2"/>
              <c:y val="0.16741022011645748"/>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01729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0105868296313706E-2"/>
          <c:y val="5.8086848054884198E-2"/>
          <c:w val="0.82003241089939849"/>
          <c:h val="0.71004738269102496"/>
        </c:manualLayout>
      </c:layout>
      <c:barChart>
        <c:barDir val="col"/>
        <c:grouping val="clustered"/>
        <c:varyColors val="0"/>
        <c:ser>
          <c:idx val="0"/>
          <c:order val="1"/>
          <c:tx>
            <c:strRef>
              <c:f>Sheet1!$A$3</c:f>
              <c:strCache>
                <c:ptCount val="1"/>
                <c:pt idx="0">
                  <c:v>% used in past 6 months</c:v>
                </c:pt>
              </c:strCache>
            </c:strRef>
          </c:tx>
          <c:spPr>
            <a:solidFill>
              <a:schemeClr val="accent1"/>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EA0-4301-8C6F-4BE0E7F2955E}"/>
                </c:ext>
              </c:extLst>
            </c:dLbl>
            <c:dLbl>
              <c:idx val="1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EA0-4301-8C6F-4BE0E7F2955E}"/>
                </c:ext>
              </c:extLst>
            </c:dLbl>
            <c:dLbl>
              <c:idx val="19"/>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8BB-46B3-BC04-B8513E6628DA}"/>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Sheet1!$B$1:$U$1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Sheet1!$B$3:$U$3</c:f>
              <c:numCache>
                <c:formatCode>General</c:formatCode>
                <c:ptCount val="20"/>
                <c:pt idx="0">
                  <c:v>92</c:v>
                </c:pt>
                <c:pt idx="1">
                  <c:v>83</c:v>
                </c:pt>
                <c:pt idx="2">
                  <c:v>89</c:v>
                </c:pt>
                <c:pt idx="3">
                  <c:v>88</c:v>
                </c:pt>
                <c:pt idx="4">
                  <c:v>91</c:v>
                </c:pt>
                <c:pt idx="5">
                  <c:v>86</c:v>
                </c:pt>
                <c:pt idx="6">
                  <c:v>71</c:v>
                </c:pt>
                <c:pt idx="7">
                  <c:v>72</c:v>
                </c:pt>
                <c:pt idx="8">
                  <c:v>86</c:v>
                </c:pt>
                <c:pt idx="9">
                  <c:v>78</c:v>
                </c:pt>
                <c:pt idx="10">
                  <c:v>78</c:v>
                </c:pt>
                <c:pt idx="11">
                  <c:v>79</c:v>
                </c:pt>
                <c:pt idx="12">
                  <c:v>74</c:v>
                </c:pt>
                <c:pt idx="13">
                  <c:v>75</c:v>
                </c:pt>
                <c:pt idx="14">
                  <c:v>75</c:v>
                </c:pt>
                <c:pt idx="15">
                  <c:v>79</c:v>
                </c:pt>
                <c:pt idx="16">
                  <c:v>70</c:v>
                </c:pt>
                <c:pt idx="17">
                  <c:v>74</c:v>
                </c:pt>
                <c:pt idx="18">
                  <c:v>75</c:v>
                </c:pt>
                <c:pt idx="19">
                  <c:v>77</c:v>
                </c:pt>
              </c:numCache>
            </c:numRef>
          </c:val>
          <c:extLst>
            <c:ext xmlns:c16="http://schemas.microsoft.com/office/drawing/2014/chart" uri="{C3380CC4-5D6E-409C-BE32-E72D297353CC}">
              <c16:uniqueId val="{00000000-36B4-4505-A4E8-2B067AD7DBBC}"/>
            </c:ext>
          </c:extLst>
        </c:ser>
        <c:dLbls>
          <c:showLegendKey val="0"/>
          <c:showVal val="1"/>
          <c:showCatName val="0"/>
          <c:showSerName val="0"/>
          <c:showPercent val="0"/>
          <c:showBubbleSize val="0"/>
        </c:dLbls>
        <c:gapWidth val="150"/>
        <c:axId val="1117406320"/>
        <c:axId val="1117406976"/>
      </c:barChart>
      <c:lineChart>
        <c:grouping val="standard"/>
        <c:varyColors val="0"/>
        <c:ser>
          <c:idx val="1"/>
          <c:order val="0"/>
          <c:tx>
            <c:strRef>
              <c:f>Sheet1!$A$2</c:f>
              <c:strCache>
                <c:ptCount val="1"/>
                <c:pt idx="0">
                  <c:v>Median frequency of use (days)</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6B4-4505-A4E8-2B067AD7DBBC}"/>
                </c:ext>
              </c:extLst>
            </c:dLbl>
            <c:dLbl>
              <c:idx val="18"/>
              <c:layout>
                <c:manualLayout>
                  <c:x val="-3.8647342995169261E-2"/>
                  <c:y val="1.216348101587083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36B4-4505-A4E8-2B067AD7DBBC}"/>
                </c:ext>
              </c:extLst>
            </c:dLbl>
            <c:dLbl>
              <c:idx val="19"/>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8BB-46B3-BC04-B8513E6628DA}"/>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Sheet1!$B$1:$U$1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Sheet1!$B$2:$U$2</c:f>
              <c:numCache>
                <c:formatCode>General</c:formatCode>
                <c:ptCount val="20"/>
                <c:pt idx="0">
                  <c:v>160</c:v>
                </c:pt>
                <c:pt idx="1">
                  <c:v>50</c:v>
                </c:pt>
                <c:pt idx="2">
                  <c:v>48</c:v>
                </c:pt>
                <c:pt idx="3">
                  <c:v>93</c:v>
                </c:pt>
                <c:pt idx="4">
                  <c:v>72</c:v>
                </c:pt>
                <c:pt idx="5">
                  <c:v>60</c:v>
                </c:pt>
                <c:pt idx="6">
                  <c:v>24</c:v>
                </c:pt>
                <c:pt idx="7">
                  <c:v>48</c:v>
                </c:pt>
                <c:pt idx="8">
                  <c:v>60</c:v>
                </c:pt>
                <c:pt idx="9">
                  <c:v>48</c:v>
                </c:pt>
                <c:pt idx="10">
                  <c:v>60</c:v>
                </c:pt>
                <c:pt idx="11">
                  <c:v>66</c:v>
                </c:pt>
                <c:pt idx="12">
                  <c:v>72</c:v>
                </c:pt>
                <c:pt idx="13">
                  <c:v>50</c:v>
                </c:pt>
                <c:pt idx="14">
                  <c:v>60</c:v>
                </c:pt>
                <c:pt idx="15">
                  <c:v>70</c:v>
                </c:pt>
                <c:pt idx="16">
                  <c:v>72</c:v>
                </c:pt>
                <c:pt idx="17">
                  <c:v>60</c:v>
                </c:pt>
                <c:pt idx="18">
                  <c:v>48</c:v>
                </c:pt>
                <c:pt idx="19">
                  <c:v>90</c:v>
                </c:pt>
              </c:numCache>
            </c:numRef>
          </c:val>
          <c:smooth val="0"/>
          <c:extLst>
            <c:ext xmlns:c16="http://schemas.microsoft.com/office/drawing/2014/chart" uri="{C3380CC4-5D6E-409C-BE32-E72D297353CC}">
              <c16:uniqueId val="{00000014-36B4-4505-A4E8-2B067AD7DBBC}"/>
            </c:ext>
          </c:extLst>
        </c:ser>
        <c:dLbls>
          <c:showLegendKey val="0"/>
          <c:showVal val="1"/>
          <c:showCatName val="0"/>
          <c:showSerName val="0"/>
          <c:showPercent val="0"/>
          <c:showBubbleSize val="0"/>
        </c:dLbls>
        <c:marker val="1"/>
        <c:smooth val="0"/>
        <c:axId val="1117404680"/>
        <c:axId val="1117405008"/>
      </c:lineChart>
      <c:valAx>
        <c:axId val="1117406976"/>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AU"/>
                  <a:t>% ACT IDRS participants</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17406320"/>
        <c:crosses val="autoZero"/>
        <c:crossBetween val="between"/>
      </c:valAx>
      <c:catAx>
        <c:axId val="1117406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17406976"/>
        <c:crosses val="autoZero"/>
        <c:auto val="0"/>
        <c:lblAlgn val="ctr"/>
        <c:lblOffset val="100"/>
        <c:noMultiLvlLbl val="0"/>
      </c:catAx>
      <c:valAx>
        <c:axId val="1117405008"/>
        <c:scaling>
          <c:orientation val="minMax"/>
          <c:max val="180"/>
        </c:scaling>
        <c:delete val="0"/>
        <c:axPos val="r"/>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AU"/>
                  <a:t>Median days used</a:t>
                </a:r>
              </a:p>
            </c:rich>
          </c:tx>
          <c:layout>
            <c:manualLayout>
              <c:xMode val="edge"/>
              <c:yMode val="edge"/>
              <c:x val="0.95928633361295357"/>
              <c:y val="0.23359627741285915"/>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17404680"/>
        <c:crosses val="max"/>
        <c:crossBetween val="between"/>
      </c:valAx>
      <c:catAx>
        <c:axId val="1117404680"/>
        <c:scaling>
          <c:orientation val="minMax"/>
        </c:scaling>
        <c:delete val="1"/>
        <c:axPos val="b"/>
        <c:numFmt formatCode="General" sourceLinked="1"/>
        <c:majorTickMark val="none"/>
        <c:minorTickMark val="none"/>
        <c:tickLblPos val="nextTo"/>
        <c:crossAx val="1117405008"/>
        <c:crosses val="autoZero"/>
        <c:auto val="0"/>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402473191298717"/>
          <c:y val="4.1542090759883125E-2"/>
          <c:w val="0.86318934842186801"/>
          <c:h val="0.74686503117309411"/>
        </c:manualLayout>
      </c:layout>
      <c:barChart>
        <c:barDir val="col"/>
        <c:grouping val="clustered"/>
        <c:varyColors val="0"/>
        <c:ser>
          <c:idx val="0"/>
          <c:order val="0"/>
          <c:tx>
            <c:strRef>
              <c:f>Sheet1!$B$1</c:f>
              <c:strCache>
                <c:ptCount val="1"/>
                <c:pt idx="0">
                  <c:v>Cap</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Sheet1!$B$2:$B$21</c:f>
              <c:numCache>
                <c:formatCode>General</c:formatCode>
                <c:ptCount val="20"/>
                <c:pt idx="0">
                  <c:v>50</c:v>
                </c:pt>
                <c:pt idx="1">
                  <c:v>50</c:v>
                </c:pt>
                <c:pt idx="2">
                  <c:v>50</c:v>
                </c:pt>
                <c:pt idx="3">
                  <c:v>50</c:v>
                </c:pt>
                <c:pt idx="4">
                  <c:v>50</c:v>
                </c:pt>
                <c:pt idx="5">
                  <c:v>50</c:v>
                </c:pt>
                <c:pt idx="6">
                  <c:v>50</c:v>
                </c:pt>
                <c:pt idx="7">
                  <c:v>50</c:v>
                </c:pt>
                <c:pt idx="8">
                  <c:v>50</c:v>
                </c:pt>
                <c:pt idx="9">
                  <c:v>50</c:v>
                </c:pt>
                <c:pt idx="10">
                  <c:v>50</c:v>
                </c:pt>
                <c:pt idx="11">
                  <c:v>50</c:v>
                </c:pt>
                <c:pt idx="12">
                  <c:v>50</c:v>
                </c:pt>
                <c:pt idx="13">
                  <c:v>50</c:v>
                </c:pt>
                <c:pt idx="14">
                  <c:v>50</c:v>
                </c:pt>
                <c:pt idx="15">
                  <c:v>50</c:v>
                </c:pt>
                <c:pt idx="16">
                  <c:v>80</c:v>
                </c:pt>
                <c:pt idx="17">
                  <c:v>80</c:v>
                </c:pt>
                <c:pt idx="18">
                  <c:v>50</c:v>
                </c:pt>
                <c:pt idx="19">
                  <c:v>65</c:v>
                </c:pt>
              </c:numCache>
            </c:numRef>
          </c:val>
          <c:extLst>
            <c:ext xmlns:c16="http://schemas.microsoft.com/office/drawing/2014/chart" uri="{C3380CC4-5D6E-409C-BE32-E72D297353CC}">
              <c16:uniqueId val="{00000000-739D-4195-93C6-ADEEFF7AA992}"/>
            </c:ext>
          </c:extLst>
        </c:ser>
        <c:ser>
          <c:idx val="1"/>
          <c:order val="1"/>
          <c:tx>
            <c:strRef>
              <c:f>Sheet1!$C$1</c:f>
              <c:strCache>
                <c:ptCount val="1"/>
                <c:pt idx="0">
                  <c:v>Gram</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Sheet1!$C$2:$C$21</c:f>
              <c:numCache>
                <c:formatCode>General</c:formatCode>
                <c:ptCount val="20"/>
                <c:pt idx="1">
                  <c:v>485</c:v>
                </c:pt>
                <c:pt idx="2">
                  <c:v>350</c:v>
                </c:pt>
                <c:pt idx="3">
                  <c:v>350</c:v>
                </c:pt>
                <c:pt idx="4">
                  <c:v>300</c:v>
                </c:pt>
                <c:pt idx="5">
                  <c:v>300</c:v>
                </c:pt>
                <c:pt idx="6">
                  <c:v>340</c:v>
                </c:pt>
                <c:pt idx="7">
                  <c:v>300</c:v>
                </c:pt>
                <c:pt idx="8">
                  <c:v>300</c:v>
                </c:pt>
                <c:pt idx="9">
                  <c:v>320</c:v>
                </c:pt>
                <c:pt idx="10">
                  <c:v>300</c:v>
                </c:pt>
                <c:pt idx="11">
                  <c:v>300</c:v>
                </c:pt>
                <c:pt idx="12">
                  <c:v>300</c:v>
                </c:pt>
                <c:pt idx="13">
                  <c:v>300</c:v>
                </c:pt>
                <c:pt idx="14">
                  <c:v>300</c:v>
                </c:pt>
                <c:pt idx="15">
                  <c:v>300</c:v>
                </c:pt>
                <c:pt idx="16">
                  <c:v>300</c:v>
                </c:pt>
                <c:pt idx="17">
                  <c:v>300</c:v>
                </c:pt>
                <c:pt idx="18">
                  <c:v>280</c:v>
                </c:pt>
                <c:pt idx="19">
                  <c:v>300</c:v>
                </c:pt>
              </c:numCache>
            </c:numRef>
          </c:val>
          <c:extLst>
            <c:ext xmlns:c16="http://schemas.microsoft.com/office/drawing/2014/chart" uri="{C3380CC4-5D6E-409C-BE32-E72D297353CC}">
              <c16:uniqueId val="{00000002-739D-4195-93C6-ADEEFF7AA992}"/>
            </c:ext>
          </c:extLst>
        </c:ser>
        <c:dLbls>
          <c:showLegendKey val="0"/>
          <c:showVal val="1"/>
          <c:showCatName val="0"/>
          <c:showSerName val="0"/>
          <c:showPercent val="0"/>
          <c:showBubbleSize val="0"/>
        </c:dLbls>
        <c:gapWidth val="219"/>
        <c:overlap val="-27"/>
        <c:axId val="-2098459304"/>
        <c:axId val="-2098456088"/>
      </c:barChart>
      <c:catAx>
        <c:axId val="-2098459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98456088"/>
        <c:crosses val="autoZero"/>
        <c:auto val="1"/>
        <c:lblAlgn val="ctr"/>
        <c:lblOffset val="100"/>
        <c:noMultiLvlLbl val="0"/>
      </c:catAx>
      <c:valAx>
        <c:axId val="-209845608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a:t>Median price ($)</a:t>
                </a:r>
              </a:p>
            </c:rich>
          </c:tx>
          <c:layout>
            <c:manualLayout>
              <c:xMode val="edge"/>
              <c:yMode val="edge"/>
              <c:x val="2.0284930811580514E-2"/>
              <c:y val="0.23162562823086782"/>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98459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3825689957755185E-2"/>
          <c:y val="2.9432859806232191E-2"/>
          <c:w val="0.89783034347013402"/>
          <c:h val="0.72464272556102127"/>
        </c:manualLayout>
      </c:layout>
      <c:barChart>
        <c:barDir val="col"/>
        <c:grouping val="percentStacked"/>
        <c:varyColors val="0"/>
        <c:ser>
          <c:idx val="1"/>
          <c:order val="0"/>
          <c:tx>
            <c:strRef>
              <c:f>Sheet1!$A$2</c:f>
              <c:strCache>
                <c:ptCount val="1"/>
                <c:pt idx="0">
                  <c:v>High</c:v>
                </c:pt>
              </c:strCache>
            </c:strRef>
          </c:tx>
          <c:spPr>
            <a:solidFill>
              <a:schemeClr val="accent2"/>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0-146A-4A9F-8679-6B00503E1F8B}"/>
                </c:ext>
              </c:extLst>
            </c:dLbl>
            <c:dLbl>
              <c:idx val="2"/>
              <c:delete val="1"/>
              <c:extLst>
                <c:ext xmlns:c15="http://schemas.microsoft.com/office/drawing/2012/chart" uri="{CE6537A1-D6FC-4f65-9D91-7224C49458BB}"/>
                <c:ext xmlns:c16="http://schemas.microsoft.com/office/drawing/2014/chart" uri="{C3380CC4-5D6E-409C-BE32-E72D297353CC}">
                  <c16:uniqueId val="{00000001-1524-4D5F-8287-95E92416BF30}"/>
                </c:ext>
              </c:extLst>
            </c:dLbl>
            <c:dLbl>
              <c:idx val="5"/>
              <c:delete val="1"/>
              <c:extLst>
                <c:ext xmlns:c15="http://schemas.microsoft.com/office/drawing/2012/chart" uri="{CE6537A1-D6FC-4f65-9D91-7224C49458BB}"/>
                <c:ext xmlns:c16="http://schemas.microsoft.com/office/drawing/2014/chart" uri="{C3380CC4-5D6E-409C-BE32-E72D297353CC}">
                  <c16:uniqueId val="{00000002-1524-4D5F-8287-95E92416BF30}"/>
                </c:ext>
              </c:extLst>
            </c:dLbl>
            <c:dLbl>
              <c:idx val="6"/>
              <c:delete val="1"/>
              <c:extLst>
                <c:ext xmlns:c15="http://schemas.microsoft.com/office/drawing/2012/chart" uri="{CE6537A1-D6FC-4f65-9D91-7224C49458BB}"/>
                <c:ext xmlns:c16="http://schemas.microsoft.com/office/drawing/2014/chart" uri="{C3380CC4-5D6E-409C-BE32-E72D297353CC}">
                  <c16:uniqueId val="{00000001-146A-4A9F-8679-6B00503E1F8B}"/>
                </c:ext>
              </c:extLst>
            </c:dLbl>
            <c:dLbl>
              <c:idx val="8"/>
              <c:delete val="1"/>
              <c:extLst>
                <c:ext xmlns:c15="http://schemas.microsoft.com/office/drawing/2012/chart" uri="{CE6537A1-D6FC-4f65-9D91-7224C49458BB}"/>
                <c:ext xmlns:c16="http://schemas.microsoft.com/office/drawing/2014/chart" uri="{C3380CC4-5D6E-409C-BE32-E72D297353CC}">
                  <c16:uniqueId val="{00000003-1524-4D5F-8287-95E92416BF30}"/>
                </c:ext>
              </c:extLst>
            </c:dLbl>
            <c:dLbl>
              <c:idx val="9"/>
              <c:delete val="1"/>
              <c:extLst>
                <c:ext xmlns:c15="http://schemas.microsoft.com/office/drawing/2012/chart" uri="{CE6537A1-D6FC-4f65-9D91-7224C49458BB}"/>
                <c:ext xmlns:c16="http://schemas.microsoft.com/office/drawing/2014/chart" uri="{C3380CC4-5D6E-409C-BE32-E72D297353CC}">
                  <c16:uniqueId val="{00000004-1524-4D5F-8287-95E92416BF30}"/>
                </c:ext>
              </c:extLst>
            </c:dLbl>
            <c:dLbl>
              <c:idx val="10"/>
              <c:delete val="1"/>
              <c:extLst>
                <c:ext xmlns:c15="http://schemas.microsoft.com/office/drawing/2012/chart" uri="{CE6537A1-D6FC-4f65-9D91-7224C49458BB}"/>
                <c:ext xmlns:c16="http://schemas.microsoft.com/office/drawing/2014/chart" uri="{C3380CC4-5D6E-409C-BE32-E72D297353CC}">
                  <c16:uniqueId val="{00000002-146A-4A9F-8679-6B00503E1F8B}"/>
                </c:ext>
              </c:extLst>
            </c:dLbl>
            <c:dLbl>
              <c:idx val="13"/>
              <c:delete val="1"/>
              <c:extLst>
                <c:ext xmlns:c15="http://schemas.microsoft.com/office/drawing/2012/chart" uri="{CE6537A1-D6FC-4f65-9D91-7224C49458BB}"/>
                <c:ext xmlns:c16="http://schemas.microsoft.com/office/drawing/2014/chart" uri="{C3380CC4-5D6E-409C-BE32-E72D297353CC}">
                  <c16:uniqueId val="{00000005-1524-4D5F-8287-95E92416BF30}"/>
                </c:ext>
              </c:extLst>
            </c:dLbl>
            <c:dLbl>
              <c:idx val="14"/>
              <c:delete val="1"/>
              <c:extLst>
                <c:ext xmlns:c15="http://schemas.microsoft.com/office/drawing/2012/chart" uri="{CE6537A1-D6FC-4f65-9D91-7224C49458BB}"/>
                <c:ext xmlns:c16="http://schemas.microsoft.com/office/drawing/2014/chart" uri="{C3380CC4-5D6E-409C-BE32-E72D297353CC}">
                  <c16:uniqueId val="{00000006-1524-4D5F-8287-95E92416BF30}"/>
                </c:ext>
              </c:extLst>
            </c:dLbl>
            <c:dLbl>
              <c:idx val="15"/>
              <c:delete val="1"/>
              <c:extLst>
                <c:ext xmlns:c15="http://schemas.microsoft.com/office/drawing/2012/chart" uri="{CE6537A1-D6FC-4f65-9D91-7224C49458BB}"/>
                <c:ext xmlns:c16="http://schemas.microsoft.com/office/drawing/2014/chart" uri="{C3380CC4-5D6E-409C-BE32-E72D297353CC}">
                  <c16:uniqueId val="{00000007-1524-4D5F-8287-95E92416BF3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Sheet1!$B$1:$U$1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Sheet1!$B$2:$U$2</c:f>
              <c:numCache>
                <c:formatCode>General</c:formatCode>
                <c:ptCount val="20"/>
                <c:pt idx="0">
                  <c:v>18</c:v>
                </c:pt>
                <c:pt idx="1">
                  <c:v>0</c:v>
                </c:pt>
                <c:pt idx="2">
                  <c:v>8</c:v>
                </c:pt>
                <c:pt idx="3">
                  <c:v>21</c:v>
                </c:pt>
                <c:pt idx="4">
                  <c:v>19</c:v>
                </c:pt>
                <c:pt idx="5">
                  <c:v>11</c:v>
                </c:pt>
                <c:pt idx="6">
                  <c:v>3</c:v>
                </c:pt>
                <c:pt idx="7">
                  <c:v>17</c:v>
                </c:pt>
                <c:pt idx="8">
                  <c:v>9</c:v>
                </c:pt>
                <c:pt idx="9">
                  <c:v>6</c:v>
                </c:pt>
                <c:pt idx="10">
                  <c:v>4</c:v>
                </c:pt>
                <c:pt idx="11">
                  <c:v>13</c:v>
                </c:pt>
                <c:pt idx="12">
                  <c:v>16</c:v>
                </c:pt>
                <c:pt idx="13">
                  <c:v>7</c:v>
                </c:pt>
                <c:pt idx="14">
                  <c:v>8</c:v>
                </c:pt>
                <c:pt idx="15">
                  <c:v>8</c:v>
                </c:pt>
                <c:pt idx="16">
                  <c:v>30</c:v>
                </c:pt>
                <c:pt idx="17">
                  <c:v>18</c:v>
                </c:pt>
                <c:pt idx="18">
                  <c:v>26</c:v>
                </c:pt>
                <c:pt idx="19">
                  <c:v>22</c:v>
                </c:pt>
              </c:numCache>
            </c:numRef>
          </c:val>
          <c:extLst>
            <c:ext xmlns:c16="http://schemas.microsoft.com/office/drawing/2014/chart" uri="{C3380CC4-5D6E-409C-BE32-E72D297353CC}">
              <c16:uniqueId val="{00000000-9F6D-4252-994F-DC7970322B76}"/>
            </c:ext>
          </c:extLst>
        </c:ser>
        <c:ser>
          <c:idx val="2"/>
          <c:order val="1"/>
          <c:tx>
            <c:strRef>
              <c:f>Sheet1!$A$3</c:f>
              <c:strCache>
                <c:ptCount val="1"/>
                <c:pt idx="0">
                  <c:v>Medium</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Sheet1!$B$1:$U$1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Sheet1!$B$3:$U$3</c:f>
              <c:numCache>
                <c:formatCode>General</c:formatCode>
                <c:ptCount val="20"/>
                <c:pt idx="0">
                  <c:v>56</c:v>
                </c:pt>
                <c:pt idx="1">
                  <c:v>17</c:v>
                </c:pt>
                <c:pt idx="2">
                  <c:v>43</c:v>
                </c:pt>
                <c:pt idx="3">
                  <c:v>38</c:v>
                </c:pt>
                <c:pt idx="4">
                  <c:v>43</c:v>
                </c:pt>
                <c:pt idx="5">
                  <c:v>44</c:v>
                </c:pt>
                <c:pt idx="6">
                  <c:v>27</c:v>
                </c:pt>
                <c:pt idx="7">
                  <c:v>39</c:v>
                </c:pt>
                <c:pt idx="8">
                  <c:v>41</c:v>
                </c:pt>
                <c:pt idx="9">
                  <c:v>37</c:v>
                </c:pt>
                <c:pt idx="10">
                  <c:v>28</c:v>
                </c:pt>
                <c:pt idx="11">
                  <c:v>31</c:v>
                </c:pt>
                <c:pt idx="12">
                  <c:v>38</c:v>
                </c:pt>
                <c:pt idx="13">
                  <c:v>26</c:v>
                </c:pt>
                <c:pt idx="14">
                  <c:v>32</c:v>
                </c:pt>
                <c:pt idx="15">
                  <c:v>34</c:v>
                </c:pt>
                <c:pt idx="16">
                  <c:v>33</c:v>
                </c:pt>
                <c:pt idx="17">
                  <c:v>38</c:v>
                </c:pt>
                <c:pt idx="18">
                  <c:v>31</c:v>
                </c:pt>
                <c:pt idx="19">
                  <c:v>26</c:v>
                </c:pt>
              </c:numCache>
            </c:numRef>
          </c:val>
          <c:extLst>
            <c:ext xmlns:c16="http://schemas.microsoft.com/office/drawing/2014/chart" uri="{C3380CC4-5D6E-409C-BE32-E72D297353CC}">
              <c16:uniqueId val="{00000001-9F6D-4252-994F-DC7970322B76}"/>
            </c:ext>
          </c:extLst>
        </c:ser>
        <c:ser>
          <c:idx val="3"/>
          <c:order val="2"/>
          <c:tx>
            <c:strRef>
              <c:f>Sheet1!$A$4</c:f>
              <c:strCache>
                <c:ptCount val="1"/>
                <c:pt idx="0">
                  <c:v>Low</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Sheet1!$B$1:$U$1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Sheet1!$B$4:$U$4</c:f>
              <c:numCache>
                <c:formatCode>General</c:formatCode>
                <c:ptCount val="20"/>
                <c:pt idx="0">
                  <c:v>26</c:v>
                </c:pt>
                <c:pt idx="1">
                  <c:v>82</c:v>
                </c:pt>
                <c:pt idx="2">
                  <c:v>39</c:v>
                </c:pt>
                <c:pt idx="3">
                  <c:v>27</c:v>
                </c:pt>
                <c:pt idx="4">
                  <c:v>27</c:v>
                </c:pt>
                <c:pt idx="5">
                  <c:v>41</c:v>
                </c:pt>
                <c:pt idx="6">
                  <c:v>65</c:v>
                </c:pt>
                <c:pt idx="7">
                  <c:v>34</c:v>
                </c:pt>
                <c:pt idx="8">
                  <c:v>39</c:v>
                </c:pt>
                <c:pt idx="9">
                  <c:v>47</c:v>
                </c:pt>
                <c:pt idx="10">
                  <c:v>57</c:v>
                </c:pt>
                <c:pt idx="11">
                  <c:v>51</c:v>
                </c:pt>
                <c:pt idx="12">
                  <c:v>32</c:v>
                </c:pt>
                <c:pt idx="13">
                  <c:v>63</c:v>
                </c:pt>
                <c:pt idx="14">
                  <c:v>55</c:v>
                </c:pt>
                <c:pt idx="15">
                  <c:v>51</c:v>
                </c:pt>
                <c:pt idx="16">
                  <c:v>27</c:v>
                </c:pt>
                <c:pt idx="17">
                  <c:v>34</c:v>
                </c:pt>
                <c:pt idx="18">
                  <c:v>32</c:v>
                </c:pt>
                <c:pt idx="19">
                  <c:v>39</c:v>
                </c:pt>
              </c:numCache>
            </c:numRef>
          </c:val>
          <c:extLst>
            <c:ext xmlns:c16="http://schemas.microsoft.com/office/drawing/2014/chart" uri="{C3380CC4-5D6E-409C-BE32-E72D297353CC}">
              <c16:uniqueId val="{00000002-9F6D-4252-994F-DC7970322B76}"/>
            </c:ext>
          </c:extLst>
        </c:ser>
        <c:ser>
          <c:idx val="4"/>
          <c:order val="3"/>
          <c:tx>
            <c:strRef>
              <c:f>Sheet1!$A$5</c:f>
              <c:strCache>
                <c:ptCount val="1"/>
                <c:pt idx="0">
                  <c:v>Fluctuates</c:v>
                </c:pt>
              </c:strCache>
            </c:strRef>
          </c:tx>
          <c:spPr>
            <a:solidFill>
              <a:schemeClr val="accent5"/>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8-146A-4A9F-8679-6B00503E1F8B}"/>
                </c:ext>
              </c:extLst>
            </c:dLbl>
            <c:dLbl>
              <c:idx val="5"/>
              <c:delete val="1"/>
              <c:extLst>
                <c:ext xmlns:c15="http://schemas.microsoft.com/office/drawing/2012/chart" uri="{CE6537A1-D6FC-4f65-9D91-7224C49458BB}"/>
                <c:ext xmlns:c16="http://schemas.microsoft.com/office/drawing/2014/chart" uri="{C3380CC4-5D6E-409C-BE32-E72D297353CC}">
                  <c16:uniqueId val="{00000007-146A-4A9F-8679-6B00503E1F8B}"/>
                </c:ext>
              </c:extLst>
            </c:dLbl>
            <c:dLbl>
              <c:idx val="6"/>
              <c:delete val="1"/>
              <c:extLst>
                <c:ext xmlns:c15="http://schemas.microsoft.com/office/drawing/2012/chart" uri="{CE6537A1-D6FC-4f65-9D91-7224C49458BB}"/>
                <c:ext xmlns:c16="http://schemas.microsoft.com/office/drawing/2014/chart" uri="{C3380CC4-5D6E-409C-BE32-E72D297353CC}">
                  <c16:uniqueId val="{00000006-146A-4A9F-8679-6B00503E1F8B}"/>
                </c:ext>
              </c:extLst>
            </c:dLbl>
            <c:dLbl>
              <c:idx val="11"/>
              <c:delete val="1"/>
              <c:extLst>
                <c:ext xmlns:c15="http://schemas.microsoft.com/office/drawing/2012/chart" uri="{CE6537A1-D6FC-4f65-9D91-7224C49458BB}"/>
                <c:ext xmlns:c16="http://schemas.microsoft.com/office/drawing/2014/chart" uri="{C3380CC4-5D6E-409C-BE32-E72D297353CC}">
                  <c16:uniqueId val="{00000005-146A-4A9F-8679-6B00503E1F8B}"/>
                </c:ext>
              </c:extLst>
            </c:dLbl>
            <c:dLbl>
              <c:idx val="13"/>
              <c:delete val="1"/>
              <c:extLst>
                <c:ext xmlns:c15="http://schemas.microsoft.com/office/drawing/2012/chart" uri="{CE6537A1-D6FC-4f65-9D91-7224C49458BB}"/>
                <c:ext xmlns:c16="http://schemas.microsoft.com/office/drawing/2014/chart" uri="{C3380CC4-5D6E-409C-BE32-E72D297353CC}">
                  <c16:uniqueId val="{00000004-146A-4A9F-8679-6B00503E1F8B}"/>
                </c:ext>
              </c:extLst>
            </c:dLbl>
            <c:dLbl>
              <c:idx val="14"/>
              <c:delete val="1"/>
              <c:extLst>
                <c:ext xmlns:c15="http://schemas.microsoft.com/office/drawing/2012/chart" uri="{CE6537A1-D6FC-4f65-9D91-7224C49458BB}"/>
                <c:ext xmlns:c16="http://schemas.microsoft.com/office/drawing/2014/chart" uri="{C3380CC4-5D6E-409C-BE32-E72D297353CC}">
                  <c16:uniqueId val="{00000003-146A-4A9F-8679-6B00503E1F8B}"/>
                </c:ext>
              </c:extLst>
            </c:dLbl>
            <c:dLbl>
              <c:idx val="15"/>
              <c:delete val="1"/>
              <c:extLst>
                <c:ext xmlns:c15="http://schemas.microsoft.com/office/drawing/2012/chart" uri="{CE6537A1-D6FC-4f65-9D91-7224C49458BB}"/>
                <c:ext xmlns:c16="http://schemas.microsoft.com/office/drawing/2014/chart" uri="{C3380CC4-5D6E-409C-BE32-E72D297353CC}">
                  <c16:uniqueId val="{00000000-1524-4D5F-8287-95E92416BF3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Sheet1!$B$1:$U$1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Sheet1!$B$5:$U$5</c:f>
              <c:numCache>
                <c:formatCode>General</c:formatCode>
                <c:ptCount val="20"/>
                <c:pt idx="1">
                  <c:v>1</c:v>
                </c:pt>
                <c:pt idx="2">
                  <c:v>11</c:v>
                </c:pt>
                <c:pt idx="3">
                  <c:v>14</c:v>
                </c:pt>
                <c:pt idx="4">
                  <c:v>10</c:v>
                </c:pt>
                <c:pt idx="5">
                  <c:v>4</c:v>
                </c:pt>
                <c:pt idx="6">
                  <c:v>5</c:v>
                </c:pt>
                <c:pt idx="7">
                  <c:v>10</c:v>
                </c:pt>
                <c:pt idx="8">
                  <c:v>11</c:v>
                </c:pt>
                <c:pt idx="9">
                  <c:v>10</c:v>
                </c:pt>
                <c:pt idx="10">
                  <c:v>11</c:v>
                </c:pt>
                <c:pt idx="11">
                  <c:v>5</c:v>
                </c:pt>
                <c:pt idx="12">
                  <c:v>15</c:v>
                </c:pt>
                <c:pt idx="13">
                  <c:v>4</c:v>
                </c:pt>
                <c:pt idx="14">
                  <c:v>5</c:v>
                </c:pt>
                <c:pt idx="15">
                  <c:v>7</c:v>
                </c:pt>
                <c:pt idx="16">
                  <c:v>9</c:v>
                </c:pt>
                <c:pt idx="17">
                  <c:v>10</c:v>
                </c:pt>
                <c:pt idx="18">
                  <c:v>11</c:v>
                </c:pt>
                <c:pt idx="19">
                  <c:v>14</c:v>
                </c:pt>
              </c:numCache>
            </c:numRef>
          </c:val>
          <c:extLst>
            <c:ext xmlns:c16="http://schemas.microsoft.com/office/drawing/2014/chart" uri="{C3380CC4-5D6E-409C-BE32-E72D297353CC}">
              <c16:uniqueId val="{00000004-9F6D-4252-994F-DC7970322B76}"/>
            </c:ext>
          </c:extLst>
        </c:ser>
        <c:dLbls>
          <c:showLegendKey val="0"/>
          <c:showVal val="1"/>
          <c:showCatName val="0"/>
          <c:showSerName val="0"/>
          <c:showPercent val="0"/>
          <c:showBubbleSize val="0"/>
        </c:dLbls>
        <c:gapWidth val="150"/>
        <c:overlap val="100"/>
        <c:axId val="-2098739512"/>
        <c:axId val="-2098600376"/>
      </c:barChart>
      <c:catAx>
        <c:axId val="-2098739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98600376"/>
        <c:crosses val="autoZero"/>
        <c:auto val="1"/>
        <c:lblAlgn val="ctr"/>
        <c:lblOffset val="100"/>
        <c:noMultiLvlLbl val="0"/>
      </c:catAx>
      <c:valAx>
        <c:axId val="-209860037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AU"/>
                  <a:t>% of those who commented</a:t>
                </a:r>
              </a:p>
            </c:rich>
          </c:tx>
          <c:layout>
            <c:manualLayout>
              <c:xMode val="edge"/>
              <c:yMode val="edge"/>
              <c:x val="6.8365711512367736E-3"/>
              <c:y val="0.12566766210419325"/>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98739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4709073176178701E-2"/>
          <c:y val="2.6715984345373193E-2"/>
          <c:w val="0.88136482939632499"/>
          <c:h val="0.71292104501172227"/>
        </c:manualLayout>
      </c:layout>
      <c:barChart>
        <c:barDir val="col"/>
        <c:grouping val="percentStacked"/>
        <c:varyColors val="0"/>
        <c:ser>
          <c:idx val="0"/>
          <c:order val="0"/>
          <c:tx>
            <c:strRef>
              <c:f>Sheet1!$A$2</c:f>
              <c:strCache>
                <c:ptCount val="1"/>
                <c:pt idx="0">
                  <c:v>Very easy</c:v>
                </c:pt>
              </c:strCache>
            </c:strRef>
          </c:tx>
          <c:spPr>
            <a:solidFill>
              <a:schemeClr val="accent1"/>
            </a:solidFill>
            <a:ln>
              <a:noFill/>
            </a:ln>
            <a:effectLst/>
          </c:spPr>
          <c:invertIfNegative val="0"/>
          <c:dLbls>
            <c:dLbl>
              <c:idx val="18"/>
              <c:tx>
                <c:rich>
                  <a:bodyPr/>
                  <a:lstStyle/>
                  <a:p>
                    <a:fld id="{ECADF0B6-AB44-44B4-90FA-EA12DEC011BE}" type="VALUE">
                      <a:rPr lang="en-US" smtClean="0"/>
                      <a:pPr/>
                      <a:t>[VALUE]</a:t>
                    </a:fld>
                    <a:endParaRPr lang="en-AU"/>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94F7-4459-8093-5AECD7ED14BE}"/>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Sheet1!$B$1:$U$1</c:f>
              <c:strCach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strCache>
            </c:strRef>
          </c:cat>
          <c:val>
            <c:numRef>
              <c:f>Sheet1!$B$2:$U$2</c:f>
              <c:numCache>
                <c:formatCode>General</c:formatCode>
                <c:ptCount val="20"/>
                <c:pt idx="0">
                  <c:v>89</c:v>
                </c:pt>
                <c:pt idx="1">
                  <c:v>24</c:v>
                </c:pt>
                <c:pt idx="2">
                  <c:v>48</c:v>
                </c:pt>
                <c:pt idx="3">
                  <c:v>44</c:v>
                </c:pt>
                <c:pt idx="4">
                  <c:v>53</c:v>
                </c:pt>
                <c:pt idx="5">
                  <c:v>40</c:v>
                </c:pt>
                <c:pt idx="6">
                  <c:v>33</c:v>
                </c:pt>
                <c:pt idx="7">
                  <c:v>43</c:v>
                </c:pt>
                <c:pt idx="8">
                  <c:v>38</c:v>
                </c:pt>
                <c:pt idx="9">
                  <c:v>51</c:v>
                </c:pt>
                <c:pt idx="10">
                  <c:v>51</c:v>
                </c:pt>
                <c:pt idx="11">
                  <c:v>48</c:v>
                </c:pt>
                <c:pt idx="12">
                  <c:v>57</c:v>
                </c:pt>
                <c:pt idx="13">
                  <c:v>43</c:v>
                </c:pt>
                <c:pt idx="14">
                  <c:v>39</c:v>
                </c:pt>
                <c:pt idx="15">
                  <c:v>52</c:v>
                </c:pt>
                <c:pt idx="16">
                  <c:v>41</c:v>
                </c:pt>
                <c:pt idx="17">
                  <c:v>41</c:v>
                </c:pt>
                <c:pt idx="18">
                  <c:v>60</c:v>
                </c:pt>
                <c:pt idx="19">
                  <c:v>61</c:v>
                </c:pt>
              </c:numCache>
            </c:numRef>
          </c:val>
          <c:extLst>
            <c:ext xmlns:c16="http://schemas.microsoft.com/office/drawing/2014/chart" uri="{C3380CC4-5D6E-409C-BE32-E72D297353CC}">
              <c16:uniqueId val="{00000000-AF9B-4004-88DB-C35F0C845707}"/>
            </c:ext>
          </c:extLst>
        </c:ser>
        <c:ser>
          <c:idx val="1"/>
          <c:order val="1"/>
          <c:tx>
            <c:strRef>
              <c:f>Sheet1!$A$3</c:f>
              <c:strCache>
                <c:ptCount val="1"/>
                <c:pt idx="0">
                  <c:v>Easy</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Sheet1!$B$1:$U$1</c:f>
              <c:strCach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strCache>
            </c:strRef>
          </c:cat>
          <c:val>
            <c:numRef>
              <c:f>Sheet1!$B$3:$U$3</c:f>
              <c:numCache>
                <c:formatCode>General</c:formatCode>
                <c:ptCount val="20"/>
                <c:pt idx="0">
                  <c:v>10</c:v>
                </c:pt>
                <c:pt idx="1">
                  <c:v>53</c:v>
                </c:pt>
                <c:pt idx="2">
                  <c:v>34</c:v>
                </c:pt>
                <c:pt idx="3">
                  <c:v>47</c:v>
                </c:pt>
                <c:pt idx="4">
                  <c:v>39</c:v>
                </c:pt>
                <c:pt idx="5">
                  <c:v>48</c:v>
                </c:pt>
                <c:pt idx="6">
                  <c:v>40</c:v>
                </c:pt>
                <c:pt idx="7">
                  <c:v>49</c:v>
                </c:pt>
                <c:pt idx="8">
                  <c:v>42</c:v>
                </c:pt>
                <c:pt idx="9">
                  <c:v>39</c:v>
                </c:pt>
                <c:pt idx="10">
                  <c:v>45</c:v>
                </c:pt>
                <c:pt idx="11">
                  <c:v>42</c:v>
                </c:pt>
                <c:pt idx="12">
                  <c:v>38</c:v>
                </c:pt>
                <c:pt idx="13">
                  <c:v>32</c:v>
                </c:pt>
                <c:pt idx="14">
                  <c:v>46</c:v>
                </c:pt>
                <c:pt idx="15">
                  <c:v>40</c:v>
                </c:pt>
                <c:pt idx="16">
                  <c:v>39</c:v>
                </c:pt>
                <c:pt idx="17">
                  <c:v>48</c:v>
                </c:pt>
                <c:pt idx="18">
                  <c:v>31</c:v>
                </c:pt>
                <c:pt idx="19">
                  <c:v>19</c:v>
                </c:pt>
              </c:numCache>
            </c:numRef>
          </c:val>
          <c:extLst>
            <c:ext xmlns:c16="http://schemas.microsoft.com/office/drawing/2014/chart" uri="{C3380CC4-5D6E-409C-BE32-E72D297353CC}">
              <c16:uniqueId val="{00000001-AF9B-4004-88DB-C35F0C845707}"/>
            </c:ext>
          </c:extLst>
        </c:ser>
        <c:ser>
          <c:idx val="2"/>
          <c:order val="2"/>
          <c:tx>
            <c:strRef>
              <c:f>Sheet1!$A$4</c:f>
              <c:strCache>
                <c:ptCount val="1"/>
                <c:pt idx="0">
                  <c:v>Difficult</c:v>
                </c:pt>
              </c:strCache>
            </c:strRef>
          </c:tx>
          <c:spPr>
            <a:solidFill>
              <a:schemeClr val="accent3"/>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0-F0E1-4E3B-96E7-11D454B4142C}"/>
                </c:ext>
              </c:extLst>
            </c:dLbl>
            <c:dLbl>
              <c:idx val="10"/>
              <c:delete val="1"/>
              <c:extLst>
                <c:ext xmlns:c15="http://schemas.microsoft.com/office/drawing/2012/chart" uri="{CE6537A1-D6FC-4f65-9D91-7224C49458BB}"/>
                <c:ext xmlns:c16="http://schemas.microsoft.com/office/drawing/2014/chart" uri="{C3380CC4-5D6E-409C-BE32-E72D297353CC}">
                  <c16:uniqueId val="{00000001-F0E1-4E3B-96E7-11D454B4142C}"/>
                </c:ext>
              </c:extLst>
            </c:dLbl>
            <c:dLbl>
              <c:idx val="12"/>
              <c:delete val="1"/>
              <c:extLst>
                <c:ext xmlns:c15="http://schemas.microsoft.com/office/drawing/2012/chart" uri="{CE6537A1-D6FC-4f65-9D91-7224C49458BB}"/>
                <c:ext xmlns:c16="http://schemas.microsoft.com/office/drawing/2014/chart" uri="{C3380CC4-5D6E-409C-BE32-E72D297353CC}">
                  <c16:uniqueId val="{00000001-F4AB-426C-BE98-79B2DC21B4D2}"/>
                </c:ext>
              </c:extLst>
            </c:dLbl>
            <c:dLbl>
              <c:idx val="15"/>
              <c:delete val="1"/>
              <c:extLst>
                <c:ext xmlns:c15="http://schemas.microsoft.com/office/drawing/2012/chart" uri="{CE6537A1-D6FC-4f65-9D91-7224C49458BB}"/>
                <c:ext xmlns:c16="http://schemas.microsoft.com/office/drawing/2014/chart" uri="{C3380CC4-5D6E-409C-BE32-E72D297353CC}">
                  <c16:uniqueId val="{00000000-F4AB-426C-BE98-79B2DC21B4D2}"/>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Sheet1!$B$1:$U$1</c:f>
              <c:strCach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strCache>
            </c:strRef>
          </c:cat>
          <c:val>
            <c:numRef>
              <c:f>Sheet1!$B$4:$U$4</c:f>
              <c:numCache>
                <c:formatCode>General</c:formatCode>
                <c:ptCount val="20"/>
                <c:pt idx="0">
                  <c:v>1</c:v>
                </c:pt>
                <c:pt idx="1">
                  <c:v>22</c:v>
                </c:pt>
                <c:pt idx="2">
                  <c:v>18</c:v>
                </c:pt>
                <c:pt idx="3">
                  <c:v>9</c:v>
                </c:pt>
                <c:pt idx="4">
                  <c:v>8</c:v>
                </c:pt>
                <c:pt idx="5">
                  <c:v>12</c:v>
                </c:pt>
                <c:pt idx="6">
                  <c:v>22</c:v>
                </c:pt>
                <c:pt idx="7">
                  <c:v>8</c:v>
                </c:pt>
                <c:pt idx="8">
                  <c:v>21</c:v>
                </c:pt>
                <c:pt idx="9">
                  <c:v>9</c:v>
                </c:pt>
                <c:pt idx="10">
                  <c:v>4</c:v>
                </c:pt>
                <c:pt idx="11">
                  <c:v>10</c:v>
                </c:pt>
                <c:pt idx="12">
                  <c:v>6</c:v>
                </c:pt>
                <c:pt idx="13">
                  <c:v>20</c:v>
                </c:pt>
                <c:pt idx="14">
                  <c:v>16</c:v>
                </c:pt>
                <c:pt idx="15">
                  <c:v>8</c:v>
                </c:pt>
                <c:pt idx="16">
                  <c:v>18</c:v>
                </c:pt>
                <c:pt idx="17">
                  <c:v>10</c:v>
                </c:pt>
                <c:pt idx="18">
                  <c:v>9</c:v>
                </c:pt>
                <c:pt idx="19">
                  <c:v>13</c:v>
                </c:pt>
              </c:numCache>
            </c:numRef>
          </c:val>
          <c:extLst>
            <c:ext xmlns:c16="http://schemas.microsoft.com/office/drawing/2014/chart" uri="{C3380CC4-5D6E-409C-BE32-E72D297353CC}">
              <c16:uniqueId val="{00000002-AF9B-4004-88DB-C35F0C845707}"/>
            </c:ext>
          </c:extLst>
        </c:ser>
        <c:ser>
          <c:idx val="3"/>
          <c:order val="3"/>
          <c:tx>
            <c:strRef>
              <c:f>Sheet1!$A$5</c:f>
              <c:strCache>
                <c:ptCount val="1"/>
                <c:pt idx="0">
                  <c:v>Very difficult</c:v>
                </c:pt>
              </c:strCache>
            </c:strRef>
          </c:tx>
          <c:spPr>
            <a:solidFill>
              <a:schemeClr val="accent4"/>
            </a:solidFill>
            <a:ln>
              <a:noFill/>
            </a:ln>
            <a:effectLst/>
          </c:spPr>
          <c:invertIfNegative val="0"/>
          <c:dLbls>
            <c:dLbl>
              <c:idx val="19"/>
              <c:tx>
                <c:rich>
                  <a:bodyPr/>
                  <a:lstStyle/>
                  <a:p>
                    <a:r>
                      <a:rPr lang="en-US" dirty="0"/>
                      <a:t>*</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0DA-4817-BEDA-78CA5DD774E4}"/>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Sheet1!$B$1:$U$1</c:f>
              <c:strCach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strCache>
            </c:strRef>
          </c:cat>
          <c:val>
            <c:numRef>
              <c:f>Sheet1!$B$5:$U$5</c:f>
              <c:numCache>
                <c:formatCode>General</c:formatCode>
                <c:ptCount val="20"/>
                <c:pt idx="0">
                  <c:v>0</c:v>
                </c:pt>
                <c:pt idx="1">
                  <c:v>1</c:v>
                </c:pt>
                <c:pt idx="2">
                  <c:v>0</c:v>
                </c:pt>
                <c:pt idx="3">
                  <c:v>0</c:v>
                </c:pt>
                <c:pt idx="4">
                  <c:v>1</c:v>
                </c:pt>
                <c:pt idx="5">
                  <c:v>0</c:v>
                </c:pt>
                <c:pt idx="6">
                  <c:v>4</c:v>
                </c:pt>
                <c:pt idx="7">
                  <c:v>0</c:v>
                </c:pt>
                <c:pt idx="8">
                  <c:v>0</c:v>
                </c:pt>
                <c:pt idx="9">
                  <c:v>1</c:v>
                </c:pt>
                <c:pt idx="10">
                  <c:v>0</c:v>
                </c:pt>
                <c:pt idx="11">
                  <c:v>0</c:v>
                </c:pt>
                <c:pt idx="12">
                  <c:v>0</c:v>
                </c:pt>
                <c:pt idx="13">
                  <c:v>4</c:v>
                </c:pt>
                <c:pt idx="14">
                  <c:v>0</c:v>
                </c:pt>
                <c:pt idx="15">
                  <c:v>0</c:v>
                </c:pt>
                <c:pt idx="16">
                  <c:v>2</c:v>
                </c:pt>
                <c:pt idx="17">
                  <c:v>2</c:v>
                </c:pt>
                <c:pt idx="18">
                  <c:v>0</c:v>
                </c:pt>
                <c:pt idx="19">
                  <c:v>7</c:v>
                </c:pt>
              </c:numCache>
            </c:numRef>
          </c:val>
          <c:extLst>
            <c:ext xmlns:c16="http://schemas.microsoft.com/office/drawing/2014/chart" uri="{C3380CC4-5D6E-409C-BE32-E72D297353CC}">
              <c16:uniqueId val="{00000003-AF9B-4004-88DB-C35F0C845707}"/>
            </c:ext>
          </c:extLst>
        </c:ser>
        <c:dLbls>
          <c:showLegendKey val="0"/>
          <c:showVal val="1"/>
          <c:showCatName val="0"/>
          <c:showSerName val="0"/>
          <c:showPercent val="0"/>
          <c:showBubbleSize val="0"/>
        </c:dLbls>
        <c:gapWidth val="150"/>
        <c:overlap val="100"/>
        <c:axId val="-2103200632"/>
        <c:axId val="-2103206152"/>
      </c:barChart>
      <c:catAx>
        <c:axId val="-2103200632"/>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03206152"/>
        <c:crosses val="autoZero"/>
        <c:auto val="1"/>
        <c:lblAlgn val="ctr"/>
        <c:lblOffset val="100"/>
        <c:noMultiLvlLbl val="0"/>
      </c:catAx>
      <c:valAx>
        <c:axId val="-21032061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AU"/>
                  <a:t>% of those who commented</a:t>
                </a:r>
              </a:p>
            </c:rich>
          </c:tx>
          <c:layout>
            <c:manualLayout>
              <c:xMode val="edge"/>
              <c:yMode val="edge"/>
              <c:x val="9.9472794190788826E-3"/>
              <c:y val="0.10644996777538036"/>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03200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3913709155920733E-2"/>
          <c:y val="2.9808767479985426E-2"/>
          <c:w val="0.88582724713758609"/>
          <c:h val="0.71648706930115358"/>
        </c:manualLayout>
      </c:layout>
      <c:lineChart>
        <c:grouping val="standard"/>
        <c:varyColors val="0"/>
        <c:ser>
          <c:idx val="3"/>
          <c:order val="0"/>
          <c:tx>
            <c:strRef>
              <c:f>Sheet1!$B$1</c:f>
              <c:strCache>
                <c:ptCount val="1"/>
                <c:pt idx="0">
                  <c:v>Speed</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dPt>
            <c:idx val="12"/>
            <c:marker>
              <c:symbol val="circle"/>
              <c:size val="5"/>
              <c:spPr>
                <a:solidFill>
                  <a:schemeClr val="accent4"/>
                </a:solidFill>
                <a:ln w="9525">
                  <a:solidFill>
                    <a:schemeClr val="accent4"/>
                  </a:solidFill>
                </a:ln>
                <a:effectLst/>
              </c:spPr>
            </c:marker>
            <c:bubble3D val="0"/>
            <c:extLst>
              <c:ext xmlns:c16="http://schemas.microsoft.com/office/drawing/2014/chart" uri="{C3380CC4-5D6E-409C-BE32-E72D297353CC}">
                <c16:uniqueId val="{00000000-2C6A-4777-A46F-66CC31D93444}"/>
              </c:ext>
            </c:extLst>
          </c:dPt>
          <c:dLbls>
            <c:dLbl>
              <c:idx val="0"/>
              <c:layout>
                <c:manualLayout>
                  <c:x val="-2.1950530640191736E-2"/>
                  <c:y val="4.317448682635414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C6A-4777-A46F-66CC31D93444}"/>
                </c:ext>
              </c:extLst>
            </c:dLbl>
            <c:dLbl>
              <c:idx val="18"/>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C6A-4777-A46F-66CC31D93444}"/>
                </c:ext>
              </c:extLst>
            </c:dLbl>
            <c:dLbl>
              <c:idx val="19"/>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E07-43E1-A6C0-2070F8CFE242}"/>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Sheet1!$B$2:$B$21</c:f>
              <c:numCache>
                <c:formatCode>General</c:formatCode>
                <c:ptCount val="20"/>
                <c:pt idx="0">
                  <c:v>63</c:v>
                </c:pt>
                <c:pt idx="1">
                  <c:v>63</c:v>
                </c:pt>
                <c:pt idx="2">
                  <c:v>51</c:v>
                </c:pt>
                <c:pt idx="3">
                  <c:v>48</c:v>
                </c:pt>
                <c:pt idx="4">
                  <c:v>41</c:v>
                </c:pt>
                <c:pt idx="5">
                  <c:v>59</c:v>
                </c:pt>
                <c:pt idx="6">
                  <c:v>58</c:v>
                </c:pt>
                <c:pt idx="7">
                  <c:v>55</c:v>
                </c:pt>
                <c:pt idx="8">
                  <c:v>37</c:v>
                </c:pt>
                <c:pt idx="9">
                  <c:v>46</c:v>
                </c:pt>
                <c:pt idx="10">
                  <c:v>48</c:v>
                </c:pt>
                <c:pt idx="11">
                  <c:v>46</c:v>
                </c:pt>
                <c:pt idx="12">
                  <c:v>42</c:v>
                </c:pt>
                <c:pt idx="13">
                  <c:v>29</c:v>
                </c:pt>
                <c:pt idx="14">
                  <c:v>36</c:v>
                </c:pt>
                <c:pt idx="15">
                  <c:v>15</c:v>
                </c:pt>
                <c:pt idx="16">
                  <c:v>18</c:v>
                </c:pt>
                <c:pt idx="17">
                  <c:v>20</c:v>
                </c:pt>
                <c:pt idx="18">
                  <c:v>23</c:v>
                </c:pt>
                <c:pt idx="19">
                  <c:v>27</c:v>
                </c:pt>
              </c:numCache>
            </c:numRef>
          </c:val>
          <c:smooth val="0"/>
          <c:extLst>
            <c:ext xmlns:c16="http://schemas.microsoft.com/office/drawing/2014/chart" uri="{C3380CC4-5D6E-409C-BE32-E72D297353CC}">
              <c16:uniqueId val="{00000004-2C6A-4777-A46F-66CC31D93444}"/>
            </c:ext>
          </c:extLst>
        </c:ser>
        <c:ser>
          <c:idx val="4"/>
          <c:order val="1"/>
          <c:tx>
            <c:strRef>
              <c:f>Sheet1!$C$1</c:f>
              <c:strCache>
                <c:ptCount val="1"/>
                <c:pt idx="0">
                  <c:v>Base#</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dLbls>
            <c:dLbl>
              <c:idx val="1"/>
              <c:layout>
                <c:manualLayout>
                  <c:x val="-1.9535071702993647E-2"/>
                  <c:y val="2.604983736047418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C6A-4777-A46F-66CC31D93444}"/>
                </c:ext>
              </c:extLst>
            </c:dLbl>
            <c:dLbl>
              <c:idx val="17"/>
              <c:delete val="1"/>
              <c:extLst>
                <c:ext xmlns:c15="http://schemas.microsoft.com/office/drawing/2012/chart" uri="{CE6537A1-D6FC-4f65-9D91-7224C49458BB}"/>
                <c:ext xmlns:c16="http://schemas.microsoft.com/office/drawing/2014/chart" uri="{C3380CC4-5D6E-409C-BE32-E72D297353CC}">
                  <c16:uniqueId val="{00000006-2C6A-4777-A46F-66CC31D93444}"/>
                </c:ext>
              </c:extLst>
            </c:dLbl>
            <c:dLbl>
              <c:idx val="18"/>
              <c:layout>
                <c:manualLayout>
                  <c:x val="-1.7919757312944578E-2"/>
                  <c:y val="3.264263014017211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C6A-4777-A46F-66CC31D93444}"/>
                </c:ext>
              </c:extLst>
            </c:dLbl>
            <c:dLbl>
              <c:idx val="19"/>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E07-43E1-A6C0-2070F8CFE242}"/>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Sheet1!$C$2:$C$21</c:f>
              <c:numCache>
                <c:formatCode>General</c:formatCode>
                <c:ptCount val="20"/>
                <c:pt idx="1">
                  <c:v>36</c:v>
                </c:pt>
                <c:pt idx="2">
                  <c:v>30</c:v>
                </c:pt>
                <c:pt idx="3">
                  <c:v>13</c:v>
                </c:pt>
                <c:pt idx="4">
                  <c:v>25</c:v>
                </c:pt>
                <c:pt idx="5">
                  <c:v>28</c:v>
                </c:pt>
                <c:pt idx="6">
                  <c:v>32</c:v>
                </c:pt>
                <c:pt idx="7">
                  <c:v>32</c:v>
                </c:pt>
                <c:pt idx="8">
                  <c:v>18</c:v>
                </c:pt>
                <c:pt idx="9">
                  <c:v>21</c:v>
                </c:pt>
                <c:pt idx="10">
                  <c:v>18</c:v>
                </c:pt>
                <c:pt idx="11">
                  <c:v>17</c:v>
                </c:pt>
                <c:pt idx="12">
                  <c:v>15</c:v>
                </c:pt>
                <c:pt idx="13">
                  <c:v>6</c:v>
                </c:pt>
                <c:pt idx="14">
                  <c:v>4</c:v>
                </c:pt>
                <c:pt idx="15">
                  <c:v>10</c:v>
                </c:pt>
                <c:pt idx="16">
                  <c:v>5</c:v>
                </c:pt>
                <c:pt idx="17">
                  <c:v>11</c:v>
                </c:pt>
                <c:pt idx="18">
                  <c:v>8</c:v>
                </c:pt>
                <c:pt idx="19">
                  <c:v>8</c:v>
                </c:pt>
              </c:numCache>
            </c:numRef>
          </c:val>
          <c:smooth val="0"/>
          <c:extLst>
            <c:ext xmlns:c16="http://schemas.microsoft.com/office/drawing/2014/chart" uri="{C3380CC4-5D6E-409C-BE32-E72D297353CC}">
              <c16:uniqueId val="{00000008-2C6A-4777-A46F-66CC31D93444}"/>
            </c:ext>
          </c:extLst>
        </c:ser>
        <c:ser>
          <c:idx val="7"/>
          <c:order val="2"/>
          <c:tx>
            <c:strRef>
              <c:f>Sheet1!$D$1</c:f>
              <c:strCache>
                <c:ptCount val="1"/>
                <c:pt idx="0">
                  <c:v>Crystal</c:v>
                </c:pt>
              </c:strCache>
            </c:strRef>
          </c:tx>
          <c:spPr>
            <a:ln w="28575" cap="rnd">
              <a:solidFill>
                <a:schemeClr val="accent2">
                  <a:lumMod val="60000"/>
                </a:schemeClr>
              </a:solidFill>
              <a:round/>
            </a:ln>
            <a:effectLst/>
          </c:spPr>
          <c:marker>
            <c:symbol val="circle"/>
            <c:size val="5"/>
            <c:spPr>
              <a:solidFill>
                <a:schemeClr val="accent2">
                  <a:lumMod val="60000"/>
                </a:schemeClr>
              </a:solidFill>
              <a:ln w="9525">
                <a:solidFill>
                  <a:schemeClr val="accent2">
                    <a:lumMod val="60000"/>
                  </a:schemeClr>
                </a:solidFill>
              </a:ln>
              <a:effectLst/>
            </c:spPr>
          </c:marker>
          <c:dLbls>
            <c:dLbl>
              <c:idx val="1"/>
              <c:delete val="1"/>
              <c:extLst>
                <c:ext xmlns:c15="http://schemas.microsoft.com/office/drawing/2012/chart" uri="{CE6537A1-D6FC-4f65-9D91-7224C49458BB}"/>
                <c:ext xmlns:c16="http://schemas.microsoft.com/office/drawing/2014/chart" uri="{C3380CC4-5D6E-409C-BE32-E72D297353CC}">
                  <c16:uniqueId val="{00000001-222F-496A-A28F-01ED4959123F}"/>
                </c:ext>
              </c:extLst>
            </c:dLbl>
            <c:dLbl>
              <c:idx val="2"/>
              <c:delete val="1"/>
              <c:extLst>
                <c:ext xmlns:c15="http://schemas.microsoft.com/office/drawing/2012/chart" uri="{CE6537A1-D6FC-4f65-9D91-7224C49458BB}"/>
                <c:ext xmlns:c16="http://schemas.microsoft.com/office/drawing/2014/chart" uri="{C3380CC4-5D6E-409C-BE32-E72D297353CC}">
                  <c16:uniqueId val="{00000010-222F-496A-A28F-01ED4959123F}"/>
                </c:ext>
              </c:extLst>
            </c:dLbl>
            <c:dLbl>
              <c:idx val="3"/>
              <c:delete val="1"/>
              <c:extLst>
                <c:ext xmlns:c15="http://schemas.microsoft.com/office/drawing/2012/chart" uri="{CE6537A1-D6FC-4f65-9D91-7224C49458BB}"/>
                <c:ext xmlns:c16="http://schemas.microsoft.com/office/drawing/2014/chart" uri="{C3380CC4-5D6E-409C-BE32-E72D297353CC}">
                  <c16:uniqueId val="{00000003-222F-496A-A28F-01ED4959123F}"/>
                </c:ext>
              </c:extLst>
            </c:dLbl>
            <c:dLbl>
              <c:idx val="4"/>
              <c:delete val="1"/>
              <c:extLst>
                <c:ext xmlns:c15="http://schemas.microsoft.com/office/drawing/2012/chart" uri="{CE6537A1-D6FC-4f65-9D91-7224C49458BB}"/>
                <c:ext xmlns:c16="http://schemas.microsoft.com/office/drawing/2014/chart" uri="{C3380CC4-5D6E-409C-BE32-E72D297353CC}">
                  <c16:uniqueId val="{00000002-222F-496A-A28F-01ED4959123F}"/>
                </c:ext>
              </c:extLst>
            </c:dLbl>
            <c:dLbl>
              <c:idx val="5"/>
              <c:delete val="1"/>
              <c:extLst>
                <c:ext xmlns:c15="http://schemas.microsoft.com/office/drawing/2012/chart" uri="{CE6537A1-D6FC-4f65-9D91-7224C49458BB}"/>
                <c:ext xmlns:c16="http://schemas.microsoft.com/office/drawing/2014/chart" uri="{C3380CC4-5D6E-409C-BE32-E72D297353CC}">
                  <c16:uniqueId val="{00000004-222F-496A-A28F-01ED4959123F}"/>
                </c:ext>
              </c:extLst>
            </c:dLbl>
            <c:dLbl>
              <c:idx val="6"/>
              <c:delete val="1"/>
              <c:extLst>
                <c:ext xmlns:c15="http://schemas.microsoft.com/office/drawing/2012/chart" uri="{CE6537A1-D6FC-4f65-9D91-7224C49458BB}"/>
                <c:ext xmlns:c16="http://schemas.microsoft.com/office/drawing/2014/chart" uri="{C3380CC4-5D6E-409C-BE32-E72D297353CC}">
                  <c16:uniqueId val="{00000005-222F-496A-A28F-01ED4959123F}"/>
                </c:ext>
              </c:extLst>
            </c:dLbl>
            <c:dLbl>
              <c:idx val="7"/>
              <c:delete val="1"/>
              <c:extLst>
                <c:ext xmlns:c15="http://schemas.microsoft.com/office/drawing/2012/chart" uri="{CE6537A1-D6FC-4f65-9D91-7224C49458BB}"/>
                <c:ext xmlns:c16="http://schemas.microsoft.com/office/drawing/2014/chart" uri="{C3380CC4-5D6E-409C-BE32-E72D297353CC}">
                  <c16:uniqueId val="{00000006-222F-496A-A28F-01ED4959123F}"/>
                </c:ext>
              </c:extLst>
            </c:dLbl>
            <c:dLbl>
              <c:idx val="8"/>
              <c:delete val="1"/>
              <c:extLst>
                <c:ext xmlns:c15="http://schemas.microsoft.com/office/drawing/2012/chart" uri="{CE6537A1-D6FC-4f65-9D91-7224C49458BB}"/>
                <c:ext xmlns:c16="http://schemas.microsoft.com/office/drawing/2014/chart" uri="{C3380CC4-5D6E-409C-BE32-E72D297353CC}">
                  <c16:uniqueId val="{00000007-222F-496A-A28F-01ED4959123F}"/>
                </c:ext>
              </c:extLst>
            </c:dLbl>
            <c:dLbl>
              <c:idx val="9"/>
              <c:delete val="1"/>
              <c:extLst>
                <c:ext xmlns:c15="http://schemas.microsoft.com/office/drawing/2012/chart" uri="{CE6537A1-D6FC-4f65-9D91-7224C49458BB}"/>
                <c:ext xmlns:c16="http://schemas.microsoft.com/office/drawing/2014/chart" uri="{C3380CC4-5D6E-409C-BE32-E72D297353CC}">
                  <c16:uniqueId val="{00000008-222F-496A-A28F-01ED4959123F}"/>
                </c:ext>
              </c:extLst>
            </c:dLbl>
            <c:dLbl>
              <c:idx val="10"/>
              <c:delete val="1"/>
              <c:extLst>
                <c:ext xmlns:c15="http://schemas.microsoft.com/office/drawing/2012/chart" uri="{CE6537A1-D6FC-4f65-9D91-7224C49458BB}"/>
                <c:ext xmlns:c16="http://schemas.microsoft.com/office/drawing/2014/chart" uri="{C3380CC4-5D6E-409C-BE32-E72D297353CC}">
                  <c16:uniqueId val="{00000009-222F-496A-A28F-01ED4959123F}"/>
                </c:ext>
              </c:extLst>
            </c:dLbl>
            <c:dLbl>
              <c:idx val="11"/>
              <c:delete val="1"/>
              <c:extLst>
                <c:ext xmlns:c15="http://schemas.microsoft.com/office/drawing/2012/chart" uri="{CE6537A1-D6FC-4f65-9D91-7224C49458BB}"/>
                <c:ext xmlns:c16="http://schemas.microsoft.com/office/drawing/2014/chart" uri="{C3380CC4-5D6E-409C-BE32-E72D297353CC}">
                  <c16:uniqueId val="{0000000A-222F-496A-A28F-01ED4959123F}"/>
                </c:ext>
              </c:extLst>
            </c:dLbl>
            <c:dLbl>
              <c:idx val="12"/>
              <c:delete val="1"/>
              <c:extLst>
                <c:ext xmlns:c15="http://schemas.microsoft.com/office/drawing/2012/chart" uri="{CE6537A1-D6FC-4f65-9D91-7224C49458BB}"/>
                <c:ext xmlns:c16="http://schemas.microsoft.com/office/drawing/2014/chart" uri="{C3380CC4-5D6E-409C-BE32-E72D297353CC}">
                  <c16:uniqueId val="{0000000B-222F-496A-A28F-01ED4959123F}"/>
                </c:ext>
              </c:extLst>
            </c:dLbl>
            <c:dLbl>
              <c:idx val="13"/>
              <c:delete val="1"/>
              <c:extLst>
                <c:ext xmlns:c15="http://schemas.microsoft.com/office/drawing/2012/chart" uri="{CE6537A1-D6FC-4f65-9D91-7224C49458BB}"/>
                <c:ext xmlns:c16="http://schemas.microsoft.com/office/drawing/2014/chart" uri="{C3380CC4-5D6E-409C-BE32-E72D297353CC}">
                  <c16:uniqueId val="{0000000C-222F-496A-A28F-01ED4959123F}"/>
                </c:ext>
              </c:extLst>
            </c:dLbl>
            <c:dLbl>
              <c:idx val="14"/>
              <c:delete val="1"/>
              <c:extLst>
                <c:ext xmlns:c15="http://schemas.microsoft.com/office/drawing/2012/chart" uri="{CE6537A1-D6FC-4f65-9D91-7224C49458BB}"/>
                <c:ext xmlns:c16="http://schemas.microsoft.com/office/drawing/2014/chart" uri="{C3380CC4-5D6E-409C-BE32-E72D297353CC}">
                  <c16:uniqueId val="{0000000D-222F-496A-A28F-01ED4959123F}"/>
                </c:ext>
              </c:extLst>
            </c:dLbl>
            <c:dLbl>
              <c:idx val="15"/>
              <c:delete val="1"/>
              <c:extLst>
                <c:ext xmlns:c15="http://schemas.microsoft.com/office/drawing/2012/chart" uri="{CE6537A1-D6FC-4f65-9D91-7224C49458BB}"/>
                <c:ext xmlns:c16="http://schemas.microsoft.com/office/drawing/2014/chart" uri="{C3380CC4-5D6E-409C-BE32-E72D297353CC}">
                  <c16:uniqueId val="{0000000E-222F-496A-A28F-01ED4959123F}"/>
                </c:ext>
              </c:extLst>
            </c:dLbl>
            <c:dLbl>
              <c:idx val="16"/>
              <c:delete val="1"/>
              <c:extLst>
                <c:ext xmlns:c15="http://schemas.microsoft.com/office/drawing/2012/chart" uri="{CE6537A1-D6FC-4f65-9D91-7224C49458BB}"/>
                <c:ext xmlns:c16="http://schemas.microsoft.com/office/drawing/2014/chart" uri="{C3380CC4-5D6E-409C-BE32-E72D297353CC}">
                  <c16:uniqueId val="{0000000F-222F-496A-A28F-01ED4959123F}"/>
                </c:ext>
              </c:extLst>
            </c:dLbl>
            <c:dLbl>
              <c:idx val="17"/>
              <c:delete val="1"/>
              <c:extLst>
                <c:ext xmlns:c15="http://schemas.microsoft.com/office/drawing/2012/chart" uri="{CE6537A1-D6FC-4f65-9D91-7224C49458BB}"/>
                <c:ext xmlns:c16="http://schemas.microsoft.com/office/drawing/2014/chart" uri="{C3380CC4-5D6E-409C-BE32-E72D297353CC}">
                  <c16:uniqueId val="{0000000A-2C6A-4777-A46F-66CC31D93444}"/>
                </c:ext>
              </c:extLst>
            </c:dLbl>
            <c:dLbl>
              <c:idx val="18"/>
              <c:layout>
                <c:manualLayout>
                  <c:x val="-1.2077294685990515E-2"/>
                  <c:y val="3.29639638984896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2C6A-4777-A46F-66CC31D93444}"/>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Sheet1!$D$2:$D$21</c:f>
              <c:numCache>
                <c:formatCode>General</c:formatCode>
                <c:ptCount val="20"/>
                <c:pt idx="0">
                  <c:v>17</c:v>
                </c:pt>
                <c:pt idx="1">
                  <c:v>72</c:v>
                </c:pt>
                <c:pt idx="2">
                  <c:v>34</c:v>
                </c:pt>
                <c:pt idx="3">
                  <c:v>65</c:v>
                </c:pt>
                <c:pt idx="4">
                  <c:v>73</c:v>
                </c:pt>
                <c:pt idx="5">
                  <c:v>62</c:v>
                </c:pt>
                <c:pt idx="6">
                  <c:v>88</c:v>
                </c:pt>
                <c:pt idx="7">
                  <c:v>80</c:v>
                </c:pt>
                <c:pt idx="8">
                  <c:v>68</c:v>
                </c:pt>
                <c:pt idx="9">
                  <c:v>57</c:v>
                </c:pt>
                <c:pt idx="10">
                  <c:v>48</c:v>
                </c:pt>
                <c:pt idx="11">
                  <c:v>57</c:v>
                </c:pt>
                <c:pt idx="12">
                  <c:v>66</c:v>
                </c:pt>
                <c:pt idx="13">
                  <c:v>61</c:v>
                </c:pt>
                <c:pt idx="14">
                  <c:v>72</c:v>
                </c:pt>
                <c:pt idx="15">
                  <c:v>79</c:v>
                </c:pt>
                <c:pt idx="16">
                  <c:v>78</c:v>
                </c:pt>
                <c:pt idx="17">
                  <c:v>79</c:v>
                </c:pt>
                <c:pt idx="18">
                  <c:v>85</c:v>
                </c:pt>
                <c:pt idx="19">
                  <c:v>77</c:v>
                </c:pt>
              </c:numCache>
            </c:numRef>
          </c:val>
          <c:smooth val="0"/>
          <c:extLst>
            <c:ext xmlns:c16="http://schemas.microsoft.com/office/drawing/2014/chart" uri="{C3380CC4-5D6E-409C-BE32-E72D297353CC}">
              <c16:uniqueId val="{0000000C-2C6A-4777-A46F-66CC31D93444}"/>
            </c:ext>
          </c:extLst>
        </c:ser>
        <c:ser>
          <c:idx val="0"/>
          <c:order val="3"/>
          <c:tx>
            <c:strRef>
              <c:f>Sheet1!$E$1</c:f>
              <c:strCache>
                <c:ptCount val="1"/>
                <c:pt idx="0">
                  <c:v>Any Methamphetamine</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layout>
                <c:manualLayout>
                  <c:x val="-2.5362318840579712E-2"/>
                  <c:y val="-4.285315306803661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2C6A-4777-A46F-66CC31D93444}"/>
                </c:ext>
              </c:extLst>
            </c:dLbl>
            <c:dLbl>
              <c:idx val="1"/>
              <c:delete val="1"/>
              <c:extLst>
                <c:ext xmlns:c15="http://schemas.microsoft.com/office/drawing/2012/chart" uri="{CE6537A1-D6FC-4f65-9D91-7224C49458BB}"/>
                <c:ext xmlns:c16="http://schemas.microsoft.com/office/drawing/2014/chart" uri="{C3380CC4-5D6E-409C-BE32-E72D297353CC}">
                  <c16:uniqueId val="{0000000E-2C6A-4777-A46F-66CC31D93444}"/>
                </c:ext>
              </c:extLst>
            </c:dLbl>
            <c:dLbl>
              <c:idx val="2"/>
              <c:delete val="1"/>
              <c:extLst>
                <c:ext xmlns:c15="http://schemas.microsoft.com/office/drawing/2012/chart" uri="{CE6537A1-D6FC-4f65-9D91-7224C49458BB}"/>
                <c:ext xmlns:c16="http://schemas.microsoft.com/office/drawing/2014/chart" uri="{C3380CC4-5D6E-409C-BE32-E72D297353CC}">
                  <c16:uniqueId val="{0000000F-2C6A-4777-A46F-66CC31D93444}"/>
                </c:ext>
              </c:extLst>
            </c:dLbl>
            <c:dLbl>
              <c:idx val="3"/>
              <c:delete val="1"/>
              <c:extLst>
                <c:ext xmlns:c15="http://schemas.microsoft.com/office/drawing/2012/chart" uri="{CE6537A1-D6FC-4f65-9D91-7224C49458BB}"/>
                <c:ext xmlns:c16="http://schemas.microsoft.com/office/drawing/2014/chart" uri="{C3380CC4-5D6E-409C-BE32-E72D297353CC}">
                  <c16:uniqueId val="{00000010-2C6A-4777-A46F-66CC31D93444}"/>
                </c:ext>
              </c:extLst>
            </c:dLbl>
            <c:dLbl>
              <c:idx val="4"/>
              <c:delete val="1"/>
              <c:extLst>
                <c:ext xmlns:c15="http://schemas.microsoft.com/office/drawing/2012/chart" uri="{CE6537A1-D6FC-4f65-9D91-7224C49458BB}"/>
                <c:ext xmlns:c16="http://schemas.microsoft.com/office/drawing/2014/chart" uri="{C3380CC4-5D6E-409C-BE32-E72D297353CC}">
                  <c16:uniqueId val="{00000011-2C6A-4777-A46F-66CC31D93444}"/>
                </c:ext>
              </c:extLst>
            </c:dLbl>
            <c:dLbl>
              <c:idx val="5"/>
              <c:delete val="1"/>
              <c:extLst>
                <c:ext xmlns:c15="http://schemas.microsoft.com/office/drawing/2012/chart" uri="{CE6537A1-D6FC-4f65-9D91-7224C49458BB}"/>
                <c:ext xmlns:c16="http://schemas.microsoft.com/office/drawing/2014/chart" uri="{C3380CC4-5D6E-409C-BE32-E72D297353CC}">
                  <c16:uniqueId val="{00000012-2C6A-4777-A46F-66CC31D93444}"/>
                </c:ext>
              </c:extLst>
            </c:dLbl>
            <c:dLbl>
              <c:idx val="6"/>
              <c:delete val="1"/>
              <c:extLst>
                <c:ext xmlns:c15="http://schemas.microsoft.com/office/drawing/2012/chart" uri="{CE6537A1-D6FC-4f65-9D91-7224C49458BB}"/>
                <c:ext xmlns:c16="http://schemas.microsoft.com/office/drawing/2014/chart" uri="{C3380CC4-5D6E-409C-BE32-E72D297353CC}">
                  <c16:uniqueId val="{00000013-2C6A-4777-A46F-66CC31D93444}"/>
                </c:ext>
              </c:extLst>
            </c:dLbl>
            <c:dLbl>
              <c:idx val="7"/>
              <c:delete val="1"/>
              <c:extLst>
                <c:ext xmlns:c15="http://schemas.microsoft.com/office/drawing/2012/chart" uri="{CE6537A1-D6FC-4f65-9D91-7224C49458BB}"/>
                <c:ext xmlns:c16="http://schemas.microsoft.com/office/drawing/2014/chart" uri="{C3380CC4-5D6E-409C-BE32-E72D297353CC}">
                  <c16:uniqueId val="{00000014-2C6A-4777-A46F-66CC31D93444}"/>
                </c:ext>
              </c:extLst>
            </c:dLbl>
            <c:dLbl>
              <c:idx val="8"/>
              <c:delete val="1"/>
              <c:extLst>
                <c:ext xmlns:c15="http://schemas.microsoft.com/office/drawing/2012/chart" uri="{CE6537A1-D6FC-4f65-9D91-7224C49458BB}"/>
                <c:ext xmlns:c16="http://schemas.microsoft.com/office/drawing/2014/chart" uri="{C3380CC4-5D6E-409C-BE32-E72D297353CC}">
                  <c16:uniqueId val="{00000015-2C6A-4777-A46F-66CC31D93444}"/>
                </c:ext>
              </c:extLst>
            </c:dLbl>
            <c:dLbl>
              <c:idx val="9"/>
              <c:delete val="1"/>
              <c:extLst>
                <c:ext xmlns:c15="http://schemas.microsoft.com/office/drawing/2012/chart" uri="{CE6537A1-D6FC-4f65-9D91-7224C49458BB}"/>
                <c:ext xmlns:c16="http://schemas.microsoft.com/office/drawing/2014/chart" uri="{C3380CC4-5D6E-409C-BE32-E72D297353CC}">
                  <c16:uniqueId val="{00000016-2C6A-4777-A46F-66CC31D93444}"/>
                </c:ext>
              </c:extLst>
            </c:dLbl>
            <c:dLbl>
              <c:idx val="10"/>
              <c:delete val="1"/>
              <c:extLst>
                <c:ext xmlns:c15="http://schemas.microsoft.com/office/drawing/2012/chart" uri="{CE6537A1-D6FC-4f65-9D91-7224C49458BB}"/>
                <c:ext xmlns:c16="http://schemas.microsoft.com/office/drawing/2014/chart" uri="{C3380CC4-5D6E-409C-BE32-E72D297353CC}">
                  <c16:uniqueId val="{00000017-2C6A-4777-A46F-66CC31D93444}"/>
                </c:ext>
              </c:extLst>
            </c:dLbl>
            <c:dLbl>
              <c:idx val="11"/>
              <c:delete val="1"/>
              <c:extLst>
                <c:ext xmlns:c15="http://schemas.microsoft.com/office/drawing/2012/chart" uri="{CE6537A1-D6FC-4f65-9D91-7224C49458BB}"/>
                <c:ext xmlns:c16="http://schemas.microsoft.com/office/drawing/2014/chart" uri="{C3380CC4-5D6E-409C-BE32-E72D297353CC}">
                  <c16:uniqueId val="{00000018-2C6A-4777-A46F-66CC31D93444}"/>
                </c:ext>
              </c:extLst>
            </c:dLbl>
            <c:dLbl>
              <c:idx val="12"/>
              <c:delete val="1"/>
              <c:extLst>
                <c:ext xmlns:c15="http://schemas.microsoft.com/office/drawing/2012/chart" uri="{CE6537A1-D6FC-4f65-9D91-7224C49458BB}"/>
                <c:ext xmlns:c16="http://schemas.microsoft.com/office/drawing/2014/chart" uri="{C3380CC4-5D6E-409C-BE32-E72D297353CC}">
                  <c16:uniqueId val="{00000019-2C6A-4777-A46F-66CC31D93444}"/>
                </c:ext>
              </c:extLst>
            </c:dLbl>
            <c:dLbl>
              <c:idx val="13"/>
              <c:delete val="1"/>
              <c:extLst>
                <c:ext xmlns:c15="http://schemas.microsoft.com/office/drawing/2012/chart" uri="{CE6537A1-D6FC-4f65-9D91-7224C49458BB}"/>
                <c:ext xmlns:c16="http://schemas.microsoft.com/office/drawing/2014/chart" uri="{C3380CC4-5D6E-409C-BE32-E72D297353CC}">
                  <c16:uniqueId val="{0000001A-2C6A-4777-A46F-66CC31D93444}"/>
                </c:ext>
              </c:extLst>
            </c:dLbl>
            <c:dLbl>
              <c:idx val="14"/>
              <c:delete val="1"/>
              <c:extLst>
                <c:ext xmlns:c15="http://schemas.microsoft.com/office/drawing/2012/chart" uri="{CE6537A1-D6FC-4f65-9D91-7224C49458BB}"/>
                <c:ext xmlns:c16="http://schemas.microsoft.com/office/drawing/2014/chart" uri="{C3380CC4-5D6E-409C-BE32-E72D297353CC}">
                  <c16:uniqueId val="{0000001B-2C6A-4777-A46F-66CC31D93444}"/>
                </c:ext>
              </c:extLst>
            </c:dLbl>
            <c:dLbl>
              <c:idx val="15"/>
              <c:delete val="1"/>
              <c:extLst>
                <c:ext xmlns:c15="http://schemas.microsoft.com/office/drawing/2012/chart" uri="{CE6537A1-D6FC-4f65-9D91-7224C49458BB}"/>
                <c:ext xmlns:c16="http://schemas.microsoft.com/office/drawing/2014/chart" uri="{C3380CC4-5D6E-409C-BE32-E72D297353CC}">
                  <c16:uniqueId val="{0000001C-2C6A-4777-A46F-66CC31D93444}"/>
                </c:ext>
              </c:extLst>
            </c:dLbl>
            <c:dLbl>
              <c:idx val="16"/>
              <c:delete val="1"/>
              <c:extLst>
                <c:ext xmlns:c15="http://schemas.microsoft.com/office/drawing/2012/chart" uri="{CE6537A1-D6FC-4f65-9D91-7224C49458BB}"/>
                <c:ext xmlns:c16="http://schemas.microsoft.com/office/drawing/2014/chart" uri="{C3380CC4-5D6E-409C-BE32-E72D297353CC}">
                  <c16:uniqueId val="{0000001D-2C6A-4777-A46F-66CC31D93444}"/>
                </c:ext>
              </c:extLst>
            </c:dLbl>
            <c:dLbl>
              <c:idx val="17"/>
              <c:delete val="1"/>
              <c:extLst>
                <c:ext xmlns:c15="http://schemas.microsoft.com/office/drawing/2012/chart" uri="{CE6537A1-D6FC-4f65-9D91-7224C49458BB}"/>
                <c:ext xmlns:c16="http://schemas.microsoft.com/office/drawing/2014/chart" uri="{C3380CC4-5D6E-409C-BE32-E72D297353CC}">
                  <c16:uniqueId val="{0000001E-2C6A-4777-A46F-66CC31D93444}"/>
                </c:ext>
              </c:extLst>
            </c:dLbl>
            <c:dLbl>
              <c:idx val="18"/>
              <c:layout>
                <c:manualLayout>
                  <c:x val="-1.6908212560386649E-2"/>
                  <c:y val="-3.955675667818761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F-2C6A-4777-A46F-66CC31D93444}"/>
                </c:ext>
              </c:extLst>
            </c:dLbl>
            <c:dLbl>
              <c:idx val="19"/>
              <c:layout>
                <c:manualLayout>
                  <c:x val="0"/>
                  <c:y val="-2.307477472894279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E07-43E1-A6C0-2070F8CFE242}"/>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Sheet1!$E$2:$E$21</c:f>
              <c:numCache>
                <c:formatCode>General</c:formatCode>
                <c:ptCount val="20"/>
                <c:pt idx="0">
                  <c:v>68</c:v>
                </c:pt>
                <c:pt idx="1">
                  <c:v>82</c:v>
                </c:pt>
                <c:pt idx="2">
                  <c:v>70</c:v>
                </c:pt>
                <c:pt idx="3">
                  <c:v>71</c:v>
                </c:pt>
                <c:pt idx="4">
                  <c:v>81</c:v>
                </c:pt>
                <c:pt idx="5">
                  <c:v>73</c:v>
                </c:pt>
                <c:pt idx="6">
                  <c:v>92</c:v>
                </c:pt>
                <c:pt idx="7">
                  <c:v>83</c:v>
                </c:pt>
                <c:pt idx="8">
                  <c:v>74</c:v>
                </c:pt>
                <c:pt idx="9">
                  <c:v>75</c:v>
                </c:pt>
                <c:pt idx="10">
                  <c:v>59</c:v>
                </c:pt>
                <c:pt idx="11">
                  <c:v>73</c:v>
                </c:pt>
                <c:pt idx="12">
                  <c:v>77</c:v>
                </c:pt>
                <c:pt idx="13">
                  <c:v>66</c:v>
                </c:pt>
                <c:pt idx="14">
                  <c:v>76</c:v>
                </c:pt>
                <c:pt idx="15">
                  <c:v>81</c:v>
                </c:pt>
                <c:pt idx="16">
                  <c:v>83</c:v>
                </c:pt>
                <c:pt idx="17">
                  <c:v>80</c:v>
                </c:pt>
                <c:pt idx="18">
                  <c:v>85</c:v>
                </c:pt>
                <c:pt idx="19">
                  <c:v>79</c:v>
                </c:pt>
              </c:numCache>
            </c:numRef>
          </c:val>
          <c:smooth val="0"/>
          <c:extLst>
            <c:ext xmlns:c16="http://schemas.microsoft.com/office/drawing/2014/chart" uri="{C3380CC4-5D6E-409C-BE32-E72D297353CC}">
              <c16:uniqueId val="{00000020-2C6A-4777-A46F-66CC31D93444}"/>
            </c:ext>
          </c:extLst>
        </c:ser>
        <c:dLbls>
          <c:showLegendKey val="0"/>
          <c:showVal val="0"/>
          <c:showCatName val="0"/>
          <c:showSerName val="0"/>
          <c:showPercent val="0"/>
          <c:showBubbleSize val="0"/>
        </c:dLbls>
        <c:marker val="1"/>
        <c:smooth val="0"/>
        <c:axId val="2116290728"/>
        <c:axId val="-2103202920"/>
      </c:lineChart>
      <c:catAx>
        <c:axId val="2116290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03202920"/>
        <c:crosses val="autoZero"/>
        <c:auto val="1"/>
        <c:lblAlgn val="ctr"/>
        <c:lblOffset val="100"/>
        <c:noMultiLvlLbl val="0"/>
      </c:catAx>
      <c:valAx>
        <c:axId val="-2103202920"/>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AU"/>
                  <a:t>% ACT IDRS participants</a:t>
                </a:r>
              </a:p>
            </c:rich>
          </c:tx>
          <c:layout>
            <c:manualLayout>
              <c:xMode val="edge"/>
              <c:yMode val="edge"/>
              <c:x val="1.3198676252424969E-2"/>
              <c:y val="9.450794405574077E-2"/>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16290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3913709155920733E-2"/>
          <c:y val="2.9808733559214037E-2"/>
          <c:w val="0.86288037567778397"/>
          <c:h val="0.73358914347877058"/>
        </c:manualLayout>
      </c:layout>
      <c:lineChart>
        <c:grouping val="standard"/>
        <c:varyColors val="0"/>
        <c:ser>
          <c:idx val="3"/>
          <c:order val="0"/>
          <c:tx>
            <c:strRef>
              <c:f>Sheet1!$B$1</c:f>
              <c:strCache>
                <c:ptCount val="1"/>
                <c:pt idx="0">
                  <c:v>Speed</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dPt>
            <c:idx val="12"/>
            <c:marker>
              <c:symbol val="circle"/>
              <c:size val="5"/>
              <c:spPr>
                <a:solidFill>
                  <a:schemeClr val="accent4"/>
                </a:solidFill>
                <a:ln w="9525">
                  <a:solidFill>
                    <a:schemeClr val="accent4"/>
                  </a:solidFill>
                </a:ln>
                <a:effectLst/>
              </c:spPr>
            </c:marker>
            <c:bubble3D val="0"/>
            <c:extLst>
              <c:ext xmlns:c16="http://schemas.microsoft.com/office/drawing/2014/chart" uri="{C3380CC4-5D6E-409C-BE32-E72D297353CC}">
                <c16:uniqueId val="{00000000-63AD-44EF-B56F-90861681ABD0}"/>
              </c:ext>
            </c:extLst>
          </c:dPt>
          <c:dLbls>
            <c:dLbl>
              <c:idx val="1"/>
              <c:delete val="1"/>
              <c:extLst>
                <c:ext xmlns:c15="http://schemas.microsoft.com/office/drawing/2012/chart" uri="{CE6537A1-D6FC-4f65-9D91-7224C49458BB}"/>
                <c:ext xmlns:c16="http://schemas.microsoft.com/office/drawing/2014/chart" uri="{C3380CC4-5D6E-409C-BE32-E72D297353CC}">
                  <c16:uniqueId val="{00000002-27C4-4AAF-95E6-A4B8B34D6333}"/>
                </c:ext>
              </c:extLst>
            </c:dLbl>
            <c:dLbl>
              <c:idx val="3"/>
              <c:delete val="1"/>
              <c:extLst>
                <c:ext xmlns:c15="http://schemas.microsoft.com/office/drawing/2012/chart" uri="{CE6537A1-D6FC-4f65-9D91-7224C49458BB}"/>
                <c:ext xmlns:c16="http://schemas.microsoft.com/office/drawing/2014/chart" uri="{C3380CC4-5D6E-409C-BE32-E72D297353CC}">
                  <c16:uniqueId val="{0000000C-27C4-4AAF-95E6-A4B8B34D6333}"/>
                </c:ext>
              </c:extLst>
            </c:dLbl>
            <c:dLbl>
              <c:idx val="4"/>
              <c:delete val="1"/>
              <c:extLst>
                <c:ext xmlns:c15="http://schemas.microsoft.com/office/drawing/2012/chart" uri="{CE6537A1-D6FC-4f65-9D91-7224C49458BB}"/>
                <c:ext xmlns:c16="http://schemas.microsoft.com/office/drawing/2014/chart" uri="{C3380CC4-5D6E-409C-BE32-E72D297353CC}">
                  <c16:uniqueId val="{0000000B-27C4-4AAF-95E6-A4B8B34D6333}"/>
                </c:ext>
              </c:extLst>
            </c:dLbl>
            <c:dLbl>
              <c:idx val="5"/>
              <c:delete val="1"/>
              <c:extLst>
                <c:ext xmlns:c15="http://schemas.microsoft.com/office/drawing/2012/chart" uri="{CE6537A1-D6FC-4f65-9D91-7224C49458BB}"/>
                <c:ext xmlns:c16="http://schemas.microsoft.com/office/drawing/2014/chart" uri="{C3380CC4-5D6E-409C-BE32-E72D297353CC}">
                  <c16:uniqueId val="{00000007-27C4-4AAF-95E6-A4B8B34D6333}"/>
                </c:ext>
              </c:extLst>
            </c:dLbl>
            <c:dLbl>
              <c:idx val="6"/>
              <c:delete val="1"/>
              <c:extLst>
                <c:ext xmlns:c15="http://schemas.microsoft.com/office/drawing/2012/chart" uri="{CE6537A1-D6FC-4f65-9D91-7224C49458BB}"/>
                <c:ext xmlns:c16="http://schemas.microsoft.com/office/drawing/2014/chart" uri="{C3380CC4-5D6E-409C-BE32-E72D297353CC}">
                  <c16:uniqueId val="{00000005-27C4-4AAF-95E6-A4B8B34D6333}"/>
                </c:ext>
              </c:extLst>
            </c:dLbl>
            <c:dLbl>
              <c:idx val="7"/>
              <c:delete val="1"/>
              <c:extLst>
                <c:ext xmlns:c15="http://schemas.microsoft.com/office/drawing/2012/chart" uri="{CE6537A1-D6FC-4f65-9D91-7224C49458BB}"/>
                <c:ext xmlns:c16="http://schemas.microsoft.com/office/drawing/2014/chart" uri="{C3380CC4-5D6E-409C-BE32-E72D297353CC}">
                  <c16:uniqueId val="{00000004-27C4-4AAF-95E6-A4B8B34D6333}"/>
                </c:ext>
              </c:extLst>
            </c:dLbl>
            <c:dLbl>
              <c:idx val="8"/>
              <c:delete val="1"/>
              <c:extLst>
                <c:ext xmlns:c15="http://schemas.microsoft.com/office/drawing/2012/chart" uri="{CE6537A1-D6FC-4f65-9D91-7224C49458BB}"/>
                <c:ext xmlns:c16="http://schemas.microsoft.com/office/drawing/2014/chart" uri="{C3380CC4-5D6E-409C-BE32-E72D297353CC}">
                  <c16:uniqueId val="{0000000D-27C4-4AAF-95E6-A4B8B34D6333}"/>
                </c:ext>
              </c:extLst>
            </c:dLbl>
            <c:dLbl>
              <c:idx val="9"/>
              <c:delete val="1"/>
              <c:extLst>
                <c:ext xmlns:c15="http://schemas.microsoft.com/office/drawing/2012/chart" uri="{CE6537A1-D6FC-4f65-9D91-7224C49458BB}"/>
                <c:ext xmlns:c16="http://schemas.microsoft.com/office/drawing/2014/chart" uri="{C3380CC4-5D6E-409C-BE32-E72D297353CC}">
                  <c16:uniqueId val="{00000003-27C4-4AAF-95E6-A4B8B34D6333}"/>
                </c:ext>
              </c:extLst>
            </c:dLbl>
            <c:dLbl>
              <c:idx val="10"/>
              <c:delete val="1"/>
              <c:extLst>
                <c:ext xmlns:c15="http://schemas.microsoft.com/office/drawing/2012/chart" uri="{CE6537A1-D6FC-4f65-9D91-7224C49458BB}"/>
                <c:ext xmlns:c16="http://schemas.microsoft.com/office/drawing/2014/chart" uri="{C3380CC4-5D6E-409C-BE32-E72D297353CC}">
                  <c16:uniqueId val="{0000000E-27C4-4AAF-95E6-A4B8B34D6333}"/>
                </c:ext>
              </c:extLst>
            </c:dLbl>
            <c:dLbl>
              <c:idx val="11"/>
              <c:delete val="1"/>
              <c:extLst>
                <c:ext xmlns:c15="http://schemas.microsoft.com/office/drawing/2012/chart" uri="{CE6537A1-D6FC-4f65-9D91-7224C49458BB}"/>
                <c:ext xmlns:c16="http://schemas.microsoft.com/office/drawing/2014/chart" uri="{C3380CC4-5D6E-409C-BE32-E72D297353CC}">
                  <c16:uniqueId val="{0000000F-27C4-4AAF-95E6-A4B8B34D6333}"/>
                </c:ext>
              </c:extLst>
            </c:dLbl>
            <c:dLbl>
              <c:idx val="12"/>
              <c:delete val="1"/>
              <c:extLst>
                <c:ext xmlns:c15="http://schemas.microsoft.com/office/drawing/2012/chart" uri="{CE6537A1-D6FC-4f65-9D91-7224C49458BB}"/>
                <c:ext xmlns:c16="http://schemas.microsoft.com/office/drawing/2014/chart" uri="{C3380CC4-5D6E-409C-BE32-E72D297353CC}">
                  <c16:uniqueId val="{00000000-63AD-44EF-B56F-90861681ABD0}"/>
                </c:ext>
              </c:extLst>
            </c:dLbl>
            <c:dLbl>
              <c:idx val="13"/>
              <c:delete val="1"/>
              <c:extLst>
                <c:ext xmlns:c15="http://schemas.microsoft.com/office/drawing/2012/chart" uri="{CE6537A1-D6FC-4f65-9D91-7224C49458BB}"/>
                <c:ext xmlns:c16="http://schemas.microsoft.com/office/drawing/2014/chart" uri="{C3380CC4-5D6E-409C-BE32-E72D297353CC}">
                  <c16:uniqueId val="{00000010-27C4-4AAF-95E6-A4B8B34D6333}"/>
                </c:ext>
              </c:extLst>
            </c:dLbl>
            <c:dLbl>
              <c:idx val="14"/>
              <c:delete val="1"/>
              <c:extLst>
                <c:ext xmlns:c15="http://schemas.microsoft.com/office/drawing/2012/chart" uri="{CE6537A1-D6FC-4f65-9D91-7224C49458BB}"/>
                <c:ext xmlns:c16="http://schemas.microsoft.com/office/drawing/2014/chart" uri="{C3380CC4-5D6E-409C-BE32-E72D297353CC}">
                  <c16:uniqueId val="{00000011-27C4-4AAF-95E6-A4B8B34D6333}"/>
                </c:ext>
              </c:extLst>
            </c:dLbl>
            <c:dLbl>
              <c:idx val="15"/>
              <c:delete val="1"/>
              <c:extLst>
                <c:ext xmlns:c15="http://schemas.microsoft.com/office/drawing/2012/chart" uri="{CE6537A1-D6FC-4f65-9D91-7224C49458BB}"/>
                <c:ext xmlns:c16="http://schemas.microsoft.com/office/drawing/2014/chart" uri="{C3380CC4-5D6E-409C-BE32-E72D297353CC}">
                  <c16:uniqueId val="{00000012-27C4-4AAF-95E6-A4B8B34D6333}"/>
                </c:ext>
              </c:extLst>
            </c:dLbl>
            <c:dLbl>
              <c:idx val="16"/>
              <c:delete val="1"/>
              <c:extLst>
                <c:ext xmlns:c15="http://schemas.microsoft.com/office/drawing/2012/chart" uri="{CE6537A1-D6FC-4f65-9D91-7224C49458BB}"/>
                <c:ext xmlns:c16="http://schemas.microsoft.com/office/drawing/2014/chart" uri="{C3380CC4-5D6E-409C-BE32-E72D297353CC}">
                  <c16:uniqueId val="{00000013-27C4-4AAF-95E6-A4B8B34D6333}"/>
                </c:ext>
              </c:extLst>
            </c:dLbl>
            <c:dLbl>
              <c:idx val="17"/>
              <c:delete val="1"/>
              <c:extLst>
                <c:ext xmlns:c15="http://schemas.microsoft.com/office/drawing/2012/chart" uri="{CE6537A1-D6FC-4f65-9D91-7224C49458BB}"/>
                <c:ext xmlns:c16="http://schemas.microsoft.com/office/drawing/2014/chart" uri="{C3380CC4-5D6E-409C-BE32-E72D297353CC}">
                  <c16:uniqueId val="{00000002-63AD-44EF-B56F-90861681ABD0}"/>
                </c:ext>
              </c:extLst>
            </c:dLbl>
            <c:dLbl>
              <c:idx val="18"/>
              <c:layout>
                <c:manualLayout>
                  <c:x val="-9.661835748792447E-3"/>
                  <c:y val="-1.570677261193981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27C4-4AAF-95E6-A4B8B34D6333}"/>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Sheet1!$B$2:$B$21</c:f>
              <c:numCache>
                <c:formatCode>General</c:formatCode>
                <c:ptCount val="20"/>
                <c:pt idx="0">
                  <c:v>10</c:v>
                </c:pt>
                <c:pt idx="1">
                  <c:v>21</c:v>
                </c:pt>
                <c:pt idx="2">
                  <c:v>7</c:v>
                </c:pt>
                <c:pt idx="3">
                  <c:v>12</c:v>
                </c:pt>
                <c:pt idx="4">
                  <c:v>7</c:v>
                </c:pt>
                <c:pt idx="5">
                  <c:v>7</c:v>
                </c:pt>
                <c:pt idx="6">
                  <c:v>10</c:v>
                </c:pt>
                <c:pt idx="7">
                  <c:v>10</c:v>
                </c:pt>
                <c:pt idx="8">
                  <c:v>6</c:v>
                </c:pt>
                <c:pt idx="9">
                  <c:v>8</c:v>
                </c:pt>
                <c:pt idx="10">
                  <c:v>11</c:v>
                </c:pt>
                <c:pt idx="11">
                  <c:v>10</c:v>
                </c:pt>
                <c:pt idx="12">
                  <c:v>14</c:v>
                </c:pt>
                <c:pt idx="13">
                  <c:v>6</c:v>
                </c:pt>
                <c:pt idx="14">
                  <c:v>9</c:v>
                </c:pt>
                <c:pt idx="15">
                  <c:v>18</c:v>
                </c:pt>
                <c:pt idx="16">
                  <c:v>8</c:v>
                </c:pt>
                <c:pt idx="17">
                  <c:v>6</c:v>
                </c:pt>
                <c:pt idx="18">
                  <c:v>15</c:v>
                </c:pt>
                <c:pt idx="19">
                  <c:v>12</c:v>
                </c:pt>
              </c:numCache>
            </c:numRef>
          </c:val>
          <c:smooth val="0"/>
          <c:extLst>
            <c:ext xmlns:c16="http://schemas.microsoft.com/office/drawing/2014/chart" uri="{C3380CC4-5D6E-409C-BE32-E72D297353CC}">
              <c16:uniqueId val="{00000003-63AD-44EF-B56F-90861681ABD0}"/>
            </c:ext>
          </c:extLst>
        </c:ser>
        <c:ser>
          <c:idx val="4"/>
          <c:order val="1"/>
          <c:tx>
            <c:strRef>
              <c:f>Sheet1!$C$1</c:f>
              <c:strCache>
                <c:ptCount val="1"/>
                <c:pt idx="0">
                  <c:v>Base</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dLbls>
            <c:dLbl>
              <c:idx val="18"/>
              <c:layout>
                <c:manualLayout>
                  <c:x val="-3.6231884057972784E-3"/>
                  <c:y val="-6.282709044775927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3AD-44EF-B56F-90861681ABD0}"/>
                </c:ext>
              </c:extLst>
            </c:dLbl>
            <c:dLbl>
              <c:idx val="19"/>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8E4-469F-967E-AA2C2E6922EC}"/>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Sheet1!$C$2:$C$21</c:f>
              <c:numCache>
                <c:formatCode>General</c:formatCode>
                <c:ptCount val="20"/>
                <c:pt idx="2">
                  <c:v>10</c:v>
                </c:pt>
                <c:pt idx="3">
                  <c:v>10</c:v>
                </c:pt>
                <c:pt idx="4">
                  <c:v>4</c:v>
                </c:pt>
                <c:pt idx="5">
                  <c:v>5</c:v>
                </c:pt>
                <c:pt idx="6">
                  <c:v>5</c:v>
                </c:pt>
                <c:pt idx="7">
                  <c:v>6</c:v>
                </c:pt>
                <c:pt idx="8">
                  <c:v>4</c:v>
                </c:pt>
                <c:pt idx="9">
                  <c:v>20</c:v>
                </c:pt>
                <c:pt idx="10">
                  <c:v>5</c:v>
                </c:pt>
                <c:pt idx="11">
                  <c:v>7</c:v>
                </c:pt>
                <c:pt idx="12">
                  <c:v>5</c:v>
                </c:pt>
                <c:pt idx="13">
                  <c:v>4</c:v>
                </c:pt>
                <c:pt idx="14">
                  <c:v>56</c:v>
                </c:pt>
                <c:pt idx="15">
                  <c:v>9</c:v>
                </c:pt>
                <c:pt idx="16">
                  <c:v>5</c:v>
                </c:pt>
                <c:pt idx="17">
                  <c:v>4</c:v>
                </c:pt>
                <c:pt idx="18">
                  <c:v>9</c:v>
                </c:pt>
                <c:pt idx="19">
                  <c:v>7</c:v>
                </c:pt>
              </c:numCache>
            </c:numRef>
          </c:val>
          <c:smooth val="0"/>
          <c:extLst>
            <c:ext xmlns:c16="http://schemas.microsoft.com/office/drawing/2014/chart" uri="{C3380CC4-5D6E-409C-BE32-E72D297353CC}">
              <c16:uniqueId val="{00000005-63AD-44EF-B56F-90861681ABD0}"/>
            </c:ext>
          </c:extLst>
        </c:ser>
        <c:ser>
          <c:idx val="7"/>
          <c:order val="2"/>
          <c:tx>
            <c:strRef>
              <c:f>Sheet1!$D$1</c:f>
              <c:strCache>
                <c:ptCount val="1"/>
                <c:pt idx="0">
                  <c:v>Crystal</c:v>
                </c:pt>
              </c:strCache>
            </c:strRef>
          </c:tx>
          <c:spPr>
            <a:ln w="28575" cap="rnd">
              <a:solidFill>
                <a:schemeClr val="accent2">
                  <a:lumMod val="60000"/>
                </a:schemeClr>
              </a:solidFill>
              <a:round/>
            </a:ln>
            <a:effectLst/>
          </c:spPr>
          <c:marker>
            <c:symbol val="circle"/>
            <c:size val="5"/>
            <c:spPr>
              <a:solidFill>
                <a:schemeClr val="accent2">
                  <a:lumMod val="60000"/>
                </a:schemeClr>
              </a:solidFill>
              <a:ln w="9525">
                <a:solidFill>
                  <a:schemeClr val="accent2">
                    <a:lumMod val="60000"/>
                  </a:schemeClr>
                </a:solidFill>
              </a:ln>
              <a:effectLst/>
            </c:spPr>
          </c:marker>
          <c:dLbls>
            <c:dLbl>
              <c:idx val="2"/>
              <c:layout>
                <c:manualLayout>
                  <c:x val="-2.2750675187340714E-2"/>
                  <c:y val="2.482461595085833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3AD-44EF-B56F-90861681ABD0}"/>
                </c:ext>
              </c:extLst>
            </c:dLbl>
            <c:dLbl>
              <c:idx val="3"/>
              <c:delete val="1"/>
              <c:extLst>
                <c:ext xmlns:c15="http://schemas.microsoft.com/office/drawing/2012/chart" uri="{CE6537A1-D6FC-4f65-9D91-7224C49458BB}"/>
                <c:ext xmlns:c16="http://schemas.microsoft.com/office/drawing/2014/chart" uri="{C3380CC4-5D6E-409C-BE32-E72D297353CC}">
                  <c16:uniqueId val="{00000007-63AD-44EF-B56F-90861681ABD0}"/>
                </c:ext>
              </c:extLst>
            </c:dLbl>
            <c:dLbl>
              <c:idx val="4"/>
              <c:delete val="1"/>
              <c:extLst>
                <c:ext xmlns:c15="http://schemas.microsoft.com/office/drawing/2012/chart" uri="{CE6537A1-D6FC-4f65-9D91-7224C49458BB}"/>
                <c:ext xmlns:c16="http://schemas.microsoft.com/office/drawing/2014/chart" uri="{C3380CC4-5D6E-409C-BE32-E72D297353CC}">
                  <c16:uniqueId val="{00000008-63AD-44EF-B56F-90861681ABD0}"/>
                </c:ext>
              </c:extLst>
            </c:dLbl>
            <c:dLbl>
              <c:idx val="5"/>
              <c:delete val="1"/>
              <c:extLst>
                <c:ext xmlns:c15="http://schemas.microsoft.com/office/drawing/2012/chart" uri="{CE6537A1-D6FC-4f65-9D91-7224C49458BB}"/>
                <c:ext xmlns:c16="http://schemas.microsoft.com/office/drawing/2014/chart" uri="{C3380CC4-5D6E-409C-BE32-E72D297353CC}">
                  <c16:uniqueId val="{00000009-63AD-44EF-B56F-90861681ABD0}"/>
                </c:ext>
              </c:extLst>
            </c:dLbl>
            <c:dLbl>
              <c:idx val="6"/>
              <c:delete val="1"/>
              <c:extLst>
                <c:ext xmlns:c15="http://schemas.microsoft.com/office/drawing/2012/chart" uri="{CE6537A1-D6FC-4f65-9D91-7224C49458BB}"/>
                <c:ext xmlns:c16="http://schemas.microsoft.com/office/drawing/2014/chart" uri="{C3380CC4-5D6E-409C-BE32-E72D297353CC}">
                  <c16:uniqueId val="{0000000A-63AD-44EF-B56F-90861681ABD0}"/>
                </c:ext>
              </c:extLst>
            </c:dLbl>
            <c:dLbl>
              <c:idx val="7"/>
              <c:delete val="1"/>
              <c:extLst>
                <c:ext xmlns:c15="http://schemas.microsoft.com/office/drawing/2012/chart" uri="{CE6537A1-D6FC-4f65-9D91-7224C49458BB}"/>
                <c:ext xmlns:c16="http://schemas.microsoft.com/office/drawing/2014/chart" uri="{C3380CC4-5D6E-409C-BE32-E72D297353CC}">
                  <c16:uniqueId val="{0000000B-63AD-44EF-B56F-90861681ABD0}"/>
                </c:ext>
              </c:extLst>
            </c:dLbl>
            <c:dLbl>
              <c:idx val="8"/>
              <c:delete val="1"/>
              <c:extLst>
                <c:ext xmlns:c15="http://schemas.microsoft.com/office/drawing/2012/chart" uri="{CE6537A1-D6FC-4f65-9D91-7224C49458BB}"/>
                <c:ext xmlns:c16="http://schemas.microsoft.com/office/drawing/2014/chart" uri="{C3380CC4-5D6E-409C-BE32-E72D297353CC}">
                  <c16:uniqueId val="{0000000C-63AD-44EF-B56F-90861681ABD0}"/>
                </c:ext>
              </c:extLst>
            </c:dLbl>
            <c:dLbl>
              <c:idx val="9"/>
              <c:delete val="1"/>
              <c:extLst>
                <c:ext xmlns:c15="http://schemas.microsoft.com/office/drawing/2012/chart" uri="{CE6537A1-D6FC-4f65-9D91-7224C49458BB}"/>
                <c:ext xmlns:c16="http://schemas.microsoft.com/office/drawing/2014/chart" uri="{C3380CC4-5D6E-409C-BE32-E72D297353CC}">
                  <c16:uniqueId val="{0000000D-63AD-44EF-B56F-90861681ABD0}"/>
                </c:ext>
              </c:extLst>
            </c:dLbl>
            <c:dLbl>
              <c:idx val="10"/>
              <c:delete val="1"/>
              <c:extLst>
                <c:ext xmlns:c15="http://schemas.microsoft.com/office/drawing/2012/chart" uri="{CE6537A1-D6FC-4f65-9D91-7224C49458BB}"/>
                <c:ext xmlns:c16="http://schemas.microsoft.com/office/drawing/2014/chart" uri="{C3380CC4-5D6E-409C-BE32-E72D297353CC}">
                  <c16:uniqueId val="{0000000E-63AD-44EF-B56F-90861681ABD0}"/>
                </c:ext>
              </c:extLst>
            </c:dLbl>
            <c:dLbl>
              <c:idx val="11"/>
              <c:delete val="1"/>
              <c:extLst>
                <c:ext xmlns:c15="http://schemas.microsoft.com/office/drawing/2012/chart" uri="{CE6537A1-D6FC-4f65-9D91-7224C49458BB}"/>
                <c:ext xmlns:c16="http://schemas.microsoft.com/office/drawing/2014/chart" uri="{C3380CC4-5D6E-409C-BE32-E72D297353CC}">
                  <c16:uniqueId val="{0000000F-63AD-44EF-B56F-90861681ABD0}"/>
                </c:ext>
              </c:extLst>
            </c:dLbl>
            <c:dLbl>
              <c:idx val="12"/>
              <c:delete val="1"/>
              <c:extLst>
                <c:ext xmlns:c15="http://schemas.microsoft.com/office/drawing/2012/chart" uri="{CE6537A1-D6FC-4f65-9D91-7224C49458BB}"/>
                <c:ext xmlns:c16="http://schemas.microsoft.com/office/drawing/2014/chart" uri="{C3380CC4-5D6E-409C-BE32-E72D297353CC}">
                  <c16:uniqueId val="{00000010-63AD-44EF-B56F-90861681ABD0}"/>
                </c:ext>
              </c:extLst>
            </c:dLbl>
            <c:dLbl>
              <c:idx val="13"/>
              <c:delete val="1"/>
              <c:extLst>
                <c:ext xmlns:c15="http://schemas.microsoft.com/office/drawing/2012/chart" uri="{CE6537A1-D6FC-4f65-9D91-7224C49458BB}"/>
                <c:ext xmlns:c16="http://schemas.microsoft.com/office/drawing/2014/chart" uri="{C3380CC4-5D6E-409C-BE32-E72D297353CC}">
                  <c16:uniqueId val="{00000011-63AD-44EF-B56F-90861681ABD0}"/>
                </c:ext>
              </c:extLst>
            </c:dLbl>
            <c:dLbl>
              <c:idx val="14"/>
              <c:delete val="1"/>
              <c:extLst>
                <c:ext xmlns:c15="http://schemas.microsoft.com/office/drawing/2012/chart" uri="{CE6537A1-D6FC-4f65-9D91-7224C49458BB}"/>
                <c:ext xmlns:c16="http://schemas.microsoft.com/office/drawing/2014/chart" uri="{C3380CC4-5D6E-409C-BE32-E72D297353CC}">
                  <c16:uniqueId val="{00000012-63AD-44EF-B56F-90861681ABD0}"/>
                </c:ext>
              </c:extLst>
            </c:dLbl>
            <c:dLbl>
              <c:idx val="15"/>
              <c:delete val="1"/>
              <c:extLst>
                <c:ext xmlns:c15="http://schemas.microsoft.com/office/drawing/2012/chart" uri="{CE6537A1-D6FC-4f65-9D91-7224C49458BB}"/>
                <c:ext xmlns:c16="http://schemas.microsoft.com/office/drawing/2014/chart" uri="{C3380CC4-5D6E-409C-BE32-E72D297353CC}">
                  <c16:uniqueId val="{00000013-63AD-44EF-B56F-90861681ABD0}"/>
                </c:ext>
              </c:extLst>
            </c:dLbl>
            <c:dLbl>
              <c:idx val="16"/>
              <c:delete val="1"/>
              <c:extLst>
                <c:ext xmlns:c15="http://schemas.microsoft.com/office/drawing/2012/chart" uri="{CE6537A1-D6FC-4f65-9D91-7224C49458BB}"/>
                <c:ext xmlns:c16="http://schemas.microsoft.com/office/drawing/2014/chart" uri="{C3380CC4-5D6E-409C-BE32-E72D297353CC}">
                  <c16:uniqueId val="{00000014-63AD-44EF-B56F-90861681ABD0}"/>
                </c:ext>
              </c:extLst>
            </c:dLbl>
            <c:dLbl>
              <c:idx val="17"/>
              <c:delete val="1"/>
              <c:extLst>
                <c:ext xmlns:c15="http://schemas.microsoft.com/office/drawing/2012/chart" uri="{CE6537A1-D6FC-4f65-9D91-7224C49458BB}"/>
                <c:ext xmlns:c16="http://schemas.microsoft.com/office/drawing/2014/chart" uri="{C3380CC4-5D6E-409C-BE32-E72D297353CC}">
                  <c16:uniqueId val="{00000002-78E4-469F-967E-AA2C2E6922EC}"/>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Sheet1!$D$2:$D$21</c:f>
              <c:numCache>
                <c:formatCode>General</c:formatCode>
                <c:ptCount val="20"/>
                <c:pt idx="2">
                  <c:v>7</c:v>
                </c:pt>
                <c:pt idx="3">
                  <c:v>15</c:v>
                </c:pt>
                <c:pt idx="4">
                  <c:v>6</c:v>
                </c:pt>
                <c:pt idx="5">
                  <c:v>9</c:v>
                </c:pt>
                <c:pt idx="6">
                  <c:v>16</c:v>
                </c:pt>
                <c:pt idx="7">
                  <c:v>15</c:v>
                </c:pt>
                <c:pt idx="8">
                  <c:v>12</c:v>
                </c:pt>
                <c:pt idx="9">
                  <c:v>7</c:v>
                </c:pt>
                <c:pt idx="10">
                  <c:v>7</c:v>
                </c:pt>
                <c:pt idx="11">
                  <c:v>12</c:v>
                </c:pt>
                <c:pt idx="12">
                  <c:v>13</c:v>
                </c:pt>
                <c:pt idx="13">
                  <c:v>32</c:v>
                </c:pt>
                <c:pt idx="14">
                  <c:v>48</c:v>
                </c:pt>
                <c:pt idx="15">
                  <c:v>40</c:v>
                </c:pt>
                <c:pt idx="16">
                  <c:v>38</c:v>
                </c:pt>
                <c:pt idx="17">
                  <c:v>60</c:v>
                </c:pt>
                <c:pt idx="18">
                  <c:v>60</c:v>
                </c:pt>
                <c:pt idx="19">
                  <c:v>58</c:v>
                </c:pt>
              </c:numCache>
            </c:numRef>
          </c:val>
          <c:smooth val="0"/>
          <c:extLst>
            <c:ext xmlns:c16="http://schemas.microsoft.com/office/drawing/2014/chart" uri="{C3380CC4-5D6E-409C-BE32-E72D297353CC}">
              <c16:uniqueId val="{00000015-63AD-44EF-B56F-90861681ABD0}"/>
            </c:ext>
          </c:extLst>
        </c:ser>
        <c:ser>
          <c:idx val="0"/>
          <c:order val="3"/>
          <c:tx>
            <c:strRef>
              <c:f>Sheet1!$E$1</c:f>
              <c:strCache>
                <c:ptCount val="1"/>
                <c:pt idx="0">
                  <c:v>Any Methamphetamine</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3"/>
              <c:delete val="1"/>
              <c:extLst>
                <c:ext xmlns:c15="http://schemas.microsoft.com/office/drawing/2012/chart" uri="{CE6537A1-D6FC-4f65-9D91-7224C49458BB}"/>
                <c:ext xmlns:c16="http://schemas.microsoft.com/office/drawing/2014/chart" uri="{C3380CC4-5D6E-409C-BE32-E72D297353CC}">
                  <c16:uniqueId val="{00000017-63AD-44EF-B56F-90861681ABD0}"/>
                </c:ext>
              </c:extLst>
            </c:dLbl>
            <c:dLbl>
              <c:idx val="4"/>
              <c:delete val="1"/>
              <c:extLst>
                <c:ext xmlns:c15="http://schemas.microsoft.com/office/drawing/2012/chart" uri="{CE6537A1-D6FC-4f65-9D91-7224C49458BB}"/>
                <c:ext xmlns:c16="http://schemas.microsoft.com/office/drawing/2014/chart" uri="{C3380CC4-5D6E-409C-BE32-E72D297353CC}">
                  <c16:uniqueId val="{00000018-63AD-44EF-B56F-90861681ABD0}"/>
                </c:ext>
              </c:extLst>
            </c:dLbl>
            <c:dLbl>
              <c:idx val="5"/>
              <c:delete val="1"/>
              <c:extLst>
                <c:ext xmlns:c15="http://schemas.microsoft.com/office/drawing/2012/chart" uri="{CE6537A1-D6FC-4f65-9D91-7224C49458BB}"/>
                <c:ext xmlns:c16="http://schemas.microsoft.com/office/drawing/2014/chart" uri="{C3380CC4-5D6E-409C-BE32-E72D297353CC}">
                  <c16:uniqueId val="{00000019-63AD-44EF-B56F-90861681ABD0}"/>
                </c:ext>
              </c:extLst>
            </c:dLbl>
            <c:dLbl>
              <c:idx val="6"/>
              <c:delete val="1"/>
              <c:extLst>
                <c:ext xmlns:c15="http://schemas.microsoft.com/office/drawing/2012/chart" uri="{CE6537A1-D6FC-4f65-9D91-7224C49458BB}"/>
                <c:ext xmlns:c16="http://schemas.microsoft.com/office/drawing/2014/chart" uri="{C3380CC4-5D6E-409C-BE32-E72D297353CC}">
                  <c16:uniqueId val="{0000001A-63AD-44EF-B56F-90861681ABD0}"/>
                </c:ext>
              </c:extLst>
            </c:dLbl>
            <c:dLbl>
              <c:idx val="7"/>
              <c:delete val="1"/>
              <c:extLst>
                <c:ext xmlns:c15="http://schemas.microsoft.com/office/drawing/2012/chart" uri="{CE6537A1-D6FC-4f65-9D91-7224C49458BB}"/>
                <c:ext xmlns:c16="http://schemas.microsoft.com/office/drawing/2014/chart" uri="{C3380CC4-5D6E-409C-BE32-E72D297353CC}">
                  <c16:uniqueId val="{0000001B-63AD-44EF-B56F-90861681ABD0}"/>
                </c:ext>
              </c:extLst>
            </c:dLbl>
            <c:dLbl>
              <c:idx val="8"/>
              <c:delete val="1"/>
              <c:extLst>
                <c:ext xmlns:c15="http://schemas.microsoft.com/office/drawing/2012/chart" uri="{CE6537A1-D6FC-4f65-9D91-7224C49458BB}"/>
                <c:ext xmlns:c16="http://schemas.microsoft.com/office/drawing/2014/chart" uri="{C3380CC4-5D6E-409C-BE32-E72D297353CC}">
                  <c16:uniqueId val="{0000001C-63AD-44EF-B56F-90861681ABD0}"/>
                </c:ext>
              </c:extLst>
            </c:dLbl>
            <c:dLbl>
              <c:idx val="9"/>
              <c:delete val="1"/>
              <c:extLst>
                <c:ext xmlns:c15="http://schemas.microsoft.com/office/drawing/2012/chart" uri="{CE6537A1-D6FC-4f65-9D91-7224C49458BB}"/>
                <c:ext xmlns:c16="http://schemas.microsoft.com/office/drawing/2014/chart" uri="{C3380CC4-5D6E-409C-BE32-E72D297353CC}">
                  <c16:uniqueId val="{0000001D-63AD-44EF-B56F-90861681ABD0}"/>
                </c:ext>
              </c:extLst>
            </c:dLbl>
            <c:dLbl>
              <c:idx val="10"/>
              <c:delete val="1"/>
              <c:extLst>
                <c:ext xmlns:c15="http://schemas.microsoft.com/office/drawing/2012/chart" uri="{CE6537A1-D6FC-4f65-9D91-7224C49458BB}"/>
                <c:ext xmlns:c16="http://schemas.microsoft.com/office/drawing/2014/chart" uri="{C3380CC4-5D6E-409C-BE32-E72D297353CC}">
                  <c16:uniqueId val="{0000001E-63AD-44EF-B56F-90861681ABD0}"/>
                </c:ext>
              </c:extLst>
            </c:dLbl>
            <c:dLbl>
              <c:idx val="11"/>
              <c:delete val="1"/>
              <c:extLst>
                <c:ext xmlns:c15="http://schemas.microsoft.com/office/drawing/2012/chart" uri="{CE6537A1-D6FC-4f65-9D91-7224C49458BB}"/>
                <c:ext xmlns:c16="http://schemas.microsoft.com/office/drawing/2014/chart" uri="{C3380CC4-5D6E-409C-BE32-E72D297353CC}">
                  <c16:uniqueId val="{0000001F-63AD-44EF-B56F-90861681ABD0}"/>
                </c:ext>
              </c:extLst>
            </c:dLbl>
            <c:dLbl>
              <c:idx val="12"/>
              <c:delete val="1"/>
              <c:extLst>
                <c:ext xmlns:c15="http://schemas.microsoft.com/office/drawing/2012/chart" uri="{CE6537A1-D6FC-4f65-9D91-7224C49458BB}"/>
                <c:ext xmlns:c16="http://schemas.microsoft.com/office/drawing/2014/chart" uri="{C3380CC4-5D6E-409C-BE32-E72D297353CC}">
                  <c16:uniqueId val="{00000020-63AD-44EF-B56F-90861681ABD0}"/>
                </c:ext>
              </c:extLst>
            </c:dLbl>
            <c:dLbl>
              <c:idx val="13"/>
              <c:delete val="1"/>
              <c:extLst>
                <c:ext xmlns:c15="http://schemas.microsoft.com/office/drawing/2012/chart" uri="{CE6537A1-D6FC-4f65-9D91-7224C49458BB}"/>
                <c:ext xmlns:c16="http://schemas.microsoft.com/office/drawing/2014/chart" uri="{C3380CC4-5D6E-409C-BE32-E72D297353CC}">
                  <c16:uniqueId val="{00000021-63AD-44EF-B56F-90861681ABD0}"/>
                </c:ext>
              </c:extLst>
            </c:dLbl>
            <c:dLbl>
              <c:idx val="14"/>
              <c:delete val="1"/>
              <c:extLst>
                <c:ext xmlns:c15="http://schemas.microsoft.com/office/drawing/2012/chart" uri="{CE6537A1-D6FC-4f65-9D91-7224C49458BB}"/>
                <c:ext xmlns:c16="http://schemas.microsoft.com/office/drawing/2014/chart" uri="{C3380CC4-5D6E-409C-BE32-E72D297353CC}">
                  <c16:uniqueId val="{00000022-63AD-44EF-B56F-90861681ABD0}"/>
                </c:ext>
              </c:extLst>
            </c:dLbl>
            <c:dLbl>
              <c:idx val="15"/>
              <c:delete val="1"/>
              <c:extLst>
                <c:ext xmlns:c15="http://schemas.microsoft.com/office/drawing/2012/chart" uri="{CE6537A1-D6FC-4f65-9D91-7224C49458BB}"/>
                <c:ext xmlns:c16="http://schemas.microsoft.com/office/drawing/2014/chart" uri="{C3380CC4-5D6E-409C-BE32-E72D297353CC}">
                  <c16:uniqueId val="{00000023-63AD-44EF-B56F-90861681ABD0}"/>
                </c:ext>
              </c:extLst>
            </c:dLbl>
            <c:dLbl>
              <c:idx val="16"/>
              <c:delete val="1"/>
              <c:extLst>
                <c:ext xmlns:c15="http://schemas.microsoft.com/office/drawing/2012/chart" uri="{CE6537A1-D6FC-4f65-9D91-7224C49458BB}"/>
                <c:ext xmlns:c16="http://schemas.microsoft.com/office/drawing/2014/chart" uri="{C3380CC4-5D6E-409C-BE32-E72D297353CC}">
                  <c16:uniqueId val="{00000024-63AD-44EF-B56F-90861681ABD0}"/>
                </c:ext>
              </c:extLst>
            </c:dLbl>
            <c:dLbl>
              <c:idx val="17"/>
              <c:delete val="1"/>
              <c:extLst>
                <c:ext xmlns:c15="http://schemas.microsoft.com/office/drawing/2012/chart" uri="{CE6537A1-D6FC-4f65-9D91-7224C49458BB}"/>
                <c:ext xmlns:c16="http://schemas.microsoft.com/office/drawing/2014/chart" uri="{C3380CC4-5D6E-409C-BE32-E72D297353CC}">
                  <c16:uniqueId val="{00000001-78E4-469F-967E-AA2C2E6922EC}"/>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Sheet1!$E$2:$E$21</c:f>
              <c:numCache>
                <c:formatCode>General</c:formatCode>
                <c:ptCount val="20"/>
                <c:pt idx="2">
                  <c:v>11</c:v>
                </c:pt>
                <c:pt idx="3">
                  <c:v>30</c:v>
                </c:pt>
                <c:pt idx="4">
                  <c:v>21</c:v>
                </c:pt>
                <c:pt idx="5">
                  <c:v>20</c:v>
                </c:pt>
                <c:pt idx="6">
                  <c:v>30</c:v>
                </c:pt>
                <c:pt idx="7">
                  <c:v>30</c:v>
                </c:pt>
                <c:pt idx="8">
                  <c:v>13</c:v>
                </c:pt>
                <c:pt idx="9">
                  <c:v>24</c:v>
                </c:pt>
                <c:pt idx="10">
                  <c:v>20</c:v>
                </c:pt>
                <c:pt idx="11">
                  <c:v>24</c:v>
                </c:pt>
                <c:pt idx="12">
                  <c:v>32</c:v>
                </c:pt>
                <c:pt idx="13">
                  <c:v>44</c:v>
                </c:pt>
                <c:pt idx="14">
                  <c:v>48</c:v>
                </c:pt>
                <c:pt idx="15">
                  <c:v>32</c:v>
                </c:pt>
                <c:pt idx="16">
                  <c:v>35</c:v>
                </c:pt>
                <c:pt idx="17">
                  <c:v>70</c:v>
                </c:pt>
                <c:pt idx="18">
                  <c:v>66</c:v>
                </c:pt>
                <c:pt idx="19">
                  <c:v>65</c:v>
                </c:pt>
              </c:numCache>
            </c:numRef>
          </c:val>
          <c:smooth val="0"/>
          <c:extLst>
            <c:ext xmlns:c16="http://schemas.microsoft.com/office/drawing/2014/chart" uri="{C3380CC4-5D6E-409C-BE32-E72D297353CC}">
              <c16:uniqueId val="{00000027-63AD-44EF-B56F-90861681ABD0}"/>
            </c:ext>
          </c:extLst>
        </c:ser>
        <c:dLbls>
          <c:showLegendKey val="0"/>
          <c:showVal val="0"/>
          <c:showCatName val="0"/>
          <c:showSerName val="0"/>
          <c:showPercent val="0"/>
          <c:showBubbleSize val="0"/>
        </c:dLbls>
        <c:marker val="1"/>
        <c:smooth val="0"/>
        <c:axId val="2116290728"/>
        <c:axId val="-2103202920"/>
      </c:lineChart>
      <c:catAx>
        <c:axId val="2116290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03202920"/>
        <c:crosses val="autoZero"/>
        <c:auto val="1"/>
        <c:lblAlgn val="ctr"/>
        <c:lblOffset val="100"/>
        <c:noMultiLvlLbl val="0"/>
      </c:catAx>
      <c:valAx>
        <c:axId val="-2103202920"/>
        <c:scaling>
          <c:orientation val="minMax"/>
          <c:max val="8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AU"/>
                  <a:t>Median days</a:t>
                </a:r>
              </a:p>
            </c:rich>
          </c:tx>
          <c:layout>
            <c:manualLayout>
              <c:xMode val="edge"/>
              <c:yMode val="edge"/>
              <c:x val="1.5614135189623034E-2"/>
              <c:y val="0.23811343604325866"/>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16290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4833403458155515E-2"/>
          <c:y val="3.9215686274509803E-2"/>
          <c:w val="0.89349970948287949"/>
          <c:h val="0.72105047562696267"/>
        </c:manualLayout>
      </c:layout>
      <c:barChart>
        <c:barDir val="col"/>
        <c:grouping val="clustered"/>
        <c:varyColors val="0"/>
        <c:ser>
          <c:idx val="0"/>
          <c:order val="0"/>
          <c:tx>
            <c:strRef>
              <c:f>Sheet1!$B$1</c:f>
              <c:strCache>
                <c:ptCount val="1"/>
                <c:pt idx="0">
                  <c:v>Point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Sheet1!$A$2:$A$20</c:f>
              <c:numCache>
                <c:formatCode>General</c:formatCode>
                <c:ptCount val="18"/>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numCache>
            </c:numRef>
          </c:cat>
          <c:val>
            <c:numRef>
              <c:f>Sheet1!$B$2:$B$20</c:f>
              <c:numCache>
                <c:formatCode>General</c:formatCode>
                <c:ptCount val="18"/>
                <c:pt idx="0">
                  <c:v>50</c:v>
                </c:pt>
                <c:pt idx="1">
                  <c:v>50</c:v>
                </c:pt>
                <c:pt idx="2">
                  <c:v>50</c:v>
                </c:pt>
                <c:pt idx="3">
                  <c:v>50</c:v>
                </c:pt>
                <c:pt idx="4">
                  <c:v>50</c:v>
                </c:pt>
                <c:pt idx="5">
                  <c:v>50</c:v>
                </c:pt>
                <c:pt idx="6">
                  <c:v>50</c:v>
                </c:pt>
                <c:pt idx="7">
                  <c:v>50</c:v>
                </c:pt>
                <c:pt idx="8">
                  <c:v>50</c:v>
                </c:pt>
                <c:pt idx="9">
                  <c:v>50</c:v>
                </c:pt>
                <c:pt idx="10">
                  <c:v>50</c:v>
                </c:pt>
                <c:pt idx="11">
                  <c:v>50</c:v>
                </c:pt>
                <c:pt idx="12">
                  <c:v>50</c:v>
                </c:pt>
                <c:pt idx="13">
                  <c:v>50</c:v>
                </c:pt>
                <c:pt idx="14">
                  <c:v>50</c:v>
                </c:pt>
                <c:pt idx="15">
                  <c:v>65</c:v>
                </c:pt>
                <c:pt idx="16">
                  <c:v>50</c:v>
                </c:pt>
                <c:pt idx="17">
                  <c:v>50</c:v>
                </c:pt>
              </c:numCache>
            </c:numRef>
          </c:val>
          <c:extLst>
            <c:ext xmlns:c16="http://schemas.microsoft.com/office/drawing/2014/chart" uri="{C3380CC4-5D6E-409C-BE32-E72D297353CC}">
              <c16:uniqueId val="{00000000-508F-407A-BAD3-D5D1DC1D6AFC}"/>
            </c:ext>
          </c:extLst>
        </c:ser>
        <c:ser>
          <c:idx val="1"/>
          <c:order val="1"/>
          <c:tx>
            <c:strRef>
              <c:f>Sheet1!$C$1</c:f>
              <c:strCache>
                <c:ptCount val="1"/>
                <c:pt idx="0">
                  <c:v>Gram</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Sheet1!$A$2:$A$20</c:f>
              <c:numCache>
                <c:formatCode>General</c:formatCode>
                <c:ptCount val="18"/>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numCache>
            </c:numRef>
          </c:cat>
          <c:val>
            <c:numRef>
              <c:f>Sheet1!$C$2:$C$20</c:f>
              <c:numCache>
                <c:formatCode>General</c:formatCode>
                <c:ptCount val="18"/>
                <c:pt idx="0">
                  <c:v>300</c:v>
                </c:pt>
                <c:pt idx="1">
                  <c:v>175</c:v>
                </c:pt>
                <c:pt idx="2">
                  <c:v>200</c:v>
                </c:pt>
                <c:pt idx="3">
                  <c:v>125</c:v>
                </c:pt>
                <c:pt idx="4">
                  <c:v>175</c:v>
                </c:pt>
                <c:pt idx="5">
                  <c:v>235</c:v>
                </c:pt>
                <c:pt idx="6">
                  <c:v>200</c:v>
                </c:pt>
                <c:pt idx="7">
                  <c:v>250</c:v>
                </c:pt>
                <c:pt idx="8">
                  <c:v>250</c:v>
                </c:pt>
                <c:pt idx="9">
                  <c:v>235</c:v>
                </c:pt>
                <c:pt idx="10">
                  <c:v>250</c:v>
                </c:pt>
                <c:pt idx="11">
                  <c:v>200</c:v>
                </c:pt>
                <c:pt idx="12">
                  <c:v>275</c:v>
                </c:pt>
                <c:pt idx="13">
                  <c:v>250</c:v>
                </c:pt>
                <c:pt idx="14">
                  <c:v>150</c:v>
                </c:pt>
                <c:pt idx="16">
                  <c:v>220</c:v>
                </c:pt>
                <c:pt idx="17">
                  <c:v>300</c:v>
                </c:pt>
              </c:numCache>
            </c:numRef>
          </c:val>
          <c:extLst>
            <c:ext xmlns:c16="http://schemas.microsoft.com/office/drawing/2014/chart" uri="{C3380CC4-5D6E-409C-BE32-E72D297353CC}">
              <c16:uniqueId val="{00000002-508F-407A-BAD3-D5D1DC1D6AFC}"/>
            </c:ext>
          </c:extLst>
        </c:ser>
        <c:dLbls>
          <c:showLegendKey val="0"/>
          <c:showVal val="1"/>
          <c:showCatName val="0"/>
          <c:showSerName val="0"/>
          <c:showPercent val="0"/>
          <c:showBubbleSize val="0"/>
        </c:dLbls>
        <c:gapWidth val="219"/>
        <c:overlap val="-27"/>
        <c:axId val="-2121395128"/>
        <c:axId val="-2121391560"/>
      </c:barChart>
      <c:catAx>
        <c:axId val="-2121395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21391560"/>
        <c:crosses val="autoZero"/>
        <c:auto val="1"/>
        <c:lblAlgn val="ctr"/>
        <c:lblOffset val="100"/>
        <c:noMultiLvlLbl val="0"/>
      </c:catAx>
      <c:valAx>
        <c:axId val="-21213915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a:t>Median price ($)</a:t>
                </a:r>
              </a:p>
            </c:rich>
          </c:tx>
          <c:layout>
            <c:manualLayout>
              <c:xMode val="edge"/>
              <c:yMode val="edge"/>
              <c:x val="5.357944387386359E-3"/>
              <c:y val="0.18949318468939788"/>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21395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6126241100596366E-2"/>
          <c:y val="5.1823823391939E-2"/>
          <c:w val="0.90265115943075924"/>
          <c:h val="0.71709736178183392"/>
        </c:manualLayout>
      </c:layout>
      <c:barChart>
        <c:barDir val="col"/>
        <c:grouping val="percentStacked"/>
        <c:varyColors val="0"/>
        <c:ser>
          <c:idx val="0"/>
          <c:order val="0"/>
          <c:tx>
            <c:strRef>
              <c:f>Sheet1!$A$2</c:f>
              <c:strCache>
                <c:ptCount val="1"/>
                <c:pt idx="0">
                  <c:v>High</c:v>
                </c:pt>
              </c:strCache>
            </c:strRef>
          </c:tx>
          <c:spPr>
            <a:solidFill>
              <a:schemeClr val="accent1"/>
            </a:solidFill>
            <a:ln>
              <a:noFill/>
            </a:ln>
            <a:effectLst/>
          </c:spPr>
          <c:invertIfNegative val="0"/>
          <c:dLbls>
            <c:dLbl>
              <c:idx val="6"/>
              <c:delete val="1"/>
              <c:extLst>
                <c:ext xmlns:c15="http://schemas.microsoft.com/office/drawing/2012/chart" uri="{CE6537A1-D6FC-4f65-9D91-7224C49458BB}"/>
                <c:ext xmlns:c16="http://schemas.microsoft.com/office/drawing/2014/chart" uri="{C3380CC4-5D6E-409C-BE32-E72D297353CC}">
                  <c16:uniqueId val="{0000000C-1794-4E41-ACA2-3F08E50D71B3}"/>
                </c:ext>
              </c:extLst>
            </c:dLbl>
            <c:dLbl>
              <c:idx val="7"/>
              <c:delete val="1"/>
              <c:extLst>
                <c:ext xmlns:c15="http://schemas.microsoft.com/office/drawing/2012/chart" uri="{CE6537A1-D6FC-4f65-9D91-7224C49458BB}"/>
                <c:ext xmlns:c16="http://schemas.microsoft.com/office/drawing/2014/chart" uri="{C3380CC4-5D6E-409C-BE32-E72D297353CC}">
                  <c16:uniqueId val="{0000000B-1794-4E41-ACA2-3F08E50D71B3}"/>
                </c:ext>
              </c:extLst>
            </c:dLbl>
            <c:dLbl>
              <c:idx val="8"/>
              <c:delete val="1"/>
              <c:extLst>
                <c:ext xmlns:c15="http://schemas.microsoft.com/office/drawing/2012/chart" uri="{CE6537A1-D6FC-4f65-9D91-7224C49458BB}"/>
                <c:ext xmlns:c16="http://schemas.microsoft.com/office/drawing/2014/chart" uri="{C3380CC4-5D6E-409C-BE32-E72D297353CC}">
                  <c16:uniqueId val="{0000000A-1794-4E41-ACA2-3F08E50D71B3}"/>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Sheet1!$B$1:$S$1</c:f>
              <c:numCache>
                <c:formatCode>General</c:formatCode>
                <c:ptCount val="18"/>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numCache>
            </c:numRef>
          </c:cat>
          <c:val>
            <c:numRef>
              <c:f>Sheet1!$B$2:$S$2</c:f>
              <c:numCache>
                <c:formatCode>General</c:formatCode>
                <c:ptCount val="18"/>
                <c:pt idx="0">
                  <c:v>33</c:v>
                </c:pt>
                <c:pt idx="1">
                  <c:v>41</c:v>
                </c:pt>
                <c:pt idx="2">
                  <c:v>25</c:v>
                </c:pt>
                <c:pt idx="3">
                  <c:v>23</c:v>
                </c:pt>
                <c:pt idx="4">
                  <c:v>21</c:v>
                </c:pt>
                <c:pt idx="5">
                  <c:v>14</c:v>
                </c:pt>
                <c:pt idx="6">
                  <c:v>13</c:v>
                </c:pt>
                <c:pt idx="7">
                  <c:v>7</c:v>
                </c:pt>
                <c:pt idx="8">
                  <c:v>11</c:v>
                </c:pt>
                <c:pt idx="9">
                  <c:v>25</c:v>
                </c:pt>
                <c:pt idx="10">
                  <c:v>24</c:v>
                </c:pt>
                <c:pt idx="11">
                  <c:v>17</c:v>
                </c:pt>
                <c:pt idx="12">
                  <c:v>31</c:v>
                </c:pt>
                <c:pt idx="13">
                  <c:v>35</c:v>
                </c:pt>
                <c:pt idx="14">
                  <c:v>25</c:v>
                </c:pt>
                <c:pt idx="15">
                  <c:v>19</c:v>
                </c:pt>
                <c:pt idx="16">
                  <c:v>21</c:v>
                </c:pt>
                <c:pt idx="17">
                  <c:v>29</c:v>
                </c:pt>
              </c:numCache>
            </c:numRef>
          </c:val>
          <c:extLst>
            <c:ext xmlns:c16="http://schemas.microsoft.com/office/drawing/2014/chart" uri="{C3380CC4-5D6E-409C-BE32-E72D297353CC}">
              <c16:uniqueId val="{00000000-7566-4EC2-A476-23E7690A8CA2}"/>
            </c:ext>
          </c:extLst>
        </c:ser>
        <c:ser>
          <c:idx val="1"/>
          <c:order val="1"/>
          <c:tx>
            <c:strRef>
              <c:f>Sheet1!$A$3</c:f>
              <c:strCache>
                <c:ptCount val="1"/>
                <c:pt idx="0">
                  <c:v>Medium</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Sheet1!$B$1:$S$1</c:f>
              <c:numCache>
                <c:formatCode>General</c:formatCode>
                <c:ptCount val="18"/>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numCache>
            </c:numRef>
          </c:cat>
          <c:val>
            <c:numRef>
              <c:f>Sheet1!$B$3:$S$3</c:f>
              <c:numCache>
                <c:formatCode>General</c:formatCode>
                <c:ptCount val="18"/>
                <c:pt idx="0">
                  <c:v>19</c:v>
                </c:pt>
                <c:pt idx="1">
                  <c:v>39</c:v>
                </c:pt>
                <c:pt idx="2">
                  <c:v>50</c:v>
                </c:pt>
                <c:pt idx="3">
                  <c:v>26</c:v>
                </c:pt>
                <c:pt idx="4">
                  <c:v>30</c:v>
                </c:pt>
                <c:pt idx="5">
                  <c:v>38</c:v>
                </c:pt>
                <c:pt idx="6">
                  <c:v>39</c:v>
                </c:pt>
                <c:pt idx="7">
                  <c:v>27</c:v>
                </c:pt>
                <c:pt idx="8">
                  <c:v>33</c:v>
                </c:pt>
                <c:pt idx="9">
                  <c:v>33</c:v>
                </c:pt>
                <c:pt idx="10">
                  <c:v>41</c:v>
                </c:pt>
                <c:pt idx="11">
                  <c:v>39</c:v>
                </c:pt>
                <c:pt idx="12">
                  <c:v>46</c:v>
                </c:pt>
                <c:pt idx="13">
                  <c:v>24</c:v>
                </c:pt>
                <c:pt idx="14">
                  <c:v>38</c:v>
                </c:pt>
                <c:pt idx="15">
                  <c:v>44</c:v>
                </c:pt>
                <c:pt idx="16">
                  <c:v>63</c:v>
                </c:pt>
                <c:pt idx="17">
                  <c:v>43</c:v>
                </c:pt>
              </c:numCache>
            </c:numRef>
          </c:val>
          <c:extLst>
            <c:ext xmlns:c16="http://schemas.microsoft.com/office/drawing/2014/chart" uri="{C3380CC4-5D6E-409C-BE32-E72D297353CC}">
              <c16:uniqueId val="{00000001-7566-4EC2-A476-23E7690A8CA2}"/>
            </c:ext>
          </c:extLst>
        </c:ser>
        <c:ser>
          <c:idx val="2"/>
          <c:order val="2"/>
          <c:tx>
            <c:strRef>
              <c:f>Sheet1!$A$4</c:f>
              <c:strCache>
                <c:ptCount val="1"/>
                <c:pt idx="0">
                  <c:v>Low</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Sheet1!$B$1:$S$1</c:f>
              <c:numCache>
                <c:formatCode>General</c:formatCode>
                <c:ptCount val="18"/>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numCache>
            </c:numRef>
          </c:cat>
          <c:val>
            <c:numRef>
              <c:f>Sheet1!$B$4:$S$4</c:f>
              <c:numCache>
                <c:formatCode>General</c:formatCode>
                <c:ptCount val="18"/>
                <c:pt idx="0">
                  <c:v>48</c:v>
                </c:pt>
                <c:pt idx="1">
                  <c:v>18</c:v>
                </c:pt>
                <c:pt idx="2">
                  <c:v>22</c:v>
                </c:pt>
                <c:pt idx="3">
                  <c:v>44</c:v>
                </c:pt>
                <c:pt idx="4">
                  <c:v>40</c:v>
                </c:pt>
                <c:pt idx="5">
                  <c:v>40</c:v>
                </c:pt>
                <c:pt idx="6">
                  <c:v>28</c:v>
                </c:pt>
                <c:pt idx="7">
                  <c:v>57</c:v>
                </c:pt>
                <c:pt idx="8">
                  <c:v>44</c:v>
                </c:pt>
                <c:pt idx="9">
                  <c:v>38</c:v>
                </c:pt>
                <c:pt idx="10">
                  <c:v>24</c:v>
                </c:pt>
                <c:pt idx="11">
                  <c:v>30</c:v>
                </c:pt>
                <c:pt idx="12">
                  <c:v>15</c:v>
                </c:pt>
                <c:pt idx="13">
                  <c:v>18</c:v>
                </c:pt>
                <c:pt idx="14">
                  <c:v>21</c:v>
                </c:pt>
                <c:pt idx="15">
                  <c:v>31</c:v>
                </c:pt>
                <c:pt idx="16">
                  <c:v>5</c:v>
                </c:pt>
                <c:pt idx="17">
                  <c:v>21</c:v>
                </c:pt>
              </c:numCache>
            </c:numRef>
          </c:val>
          <c:extLst>
            <c:ext xmlns:c16="http://schemas.microsoft.com/office/drawing/2014/chart" uri="{C3380CC4-5D6E-409C-BE32-E72D297353CC}">
              <c16:uniqueId val="{00000002-7566-4EC2-A476-23E7690A8CA2}"/>
            </c:ext>
          </c:extLst>
        </c:ser>
        <c:ser>
          <c:idx val="3"/>
          <c:order val="3"/>
          <c:tx>
            <c:strRef>
              <c:f>Sheet1!$A$5</c:f>
              <c:strCache>
                <c:ptCount val="1"/>
                <c:pt idx="0">
                  <c:v>Fluctuates</c:v>
                </c:pt>
              </c:strCache>
            </c:strRef>
          </c:tx>
          <c:spPr>
            <a:solidFill>
              <a:schemeClr val="accent4"/>
            </a:solidFill>
            <a:ln>
              <a:noFill/>
            </a:ln>
            <a:effectLst/>
          </c:spPr>
          <c:invertIfNegative val="0"/>
          <c:dLbls>
            <c:dLbl>
              <c:idx val="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D89-48E9-878F-8034458FB907}"/>
                </c:ext>
              </c:extLst>
            </c:dLbl>
            <c:dLbl>
              <c:idx val="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D89-48E9-878F-8034458FB907}"/>
                </c:ext>
              </c:extLst>
            </c:dLbl>
            <c:dLbl>
              <c:idx val="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0D89-48E9-878F-8034458FB907}"/>
                </c:ext>
              </c:extLst>
            </c:dLbl>
            <c:dLbl>
              <c:idx val="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794-4E41-ACA2-3F08E50D71B3}"/>
                </c:ext>
              </c:extLst>
            </c:dLbl>
            <c:dLbl>
              <c:idx val="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D89-48E9-878F-8034458FB907}"/>
                </c:ext>
              </c:extLst>
            </c:dLbl>
            <c:dLbl>
              <c:idx val="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0D89-48E9-878F-8034458FB907}"/>
                </c:ext>
              </c:extLst>
            </c:dLbl>
            <c:dLbl>
              <c:idx val="1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0D89-48E9-878F-8034458FB907}"/>
                </c:ext>
              </c:extLst>
            </c:dLbl>
            <c:dLbl>
              <c:idx val="1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0D89-48E9-878F-8034458FB907}"/>
                </c:ext>
              </c:extLst>
            </c:dLbl>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0D89-48E9-878F-8034458FB907}"/>
                </c:ext>
              </c:extLst>
            </c:dLbl>
            <c:dLbl>
              <c:idx val="1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D89-48E9-878F-8034458FB907}"/>
                </c:ext>
              </c:extLst>
            </c:dLbl>
            <c:dLbl>
              <c:idx val="1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D89-48E9-878F-8034458FB907}"/>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D89-48E9-878F-8034458FB907}"/>
                </c:ext>
              </c:extLst>
            </c:dLbl>
            <c:dLbl>
              <c:idx val="1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D89-48E9-878F-8034458FB907}"/>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Sheet1!$B$1:$S$1</c:f>
              <c:numCache>
                <c:formatCode>General</c:formatCode>
                <c:ptCount val="18"/>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numCache>
            </c:numRef>
          </c:cat>
          <c:val>
            <c:numRef>
              <c:f>Sheet1!$B$5:$S$5</c:f>
              <c:numCache>
                <c:formatCode>General</c:formatCode>
                <c:ptCount val="18"/>
                <c:pt idx="0">
                  <c:v>0</c:v>
                </c:pt>
                <c:pt idx="1">
                  <c:v>3</c:v>
                </c:pt>
                <c:pt idx="2">
                  <c:v>3</c:v>
                </c:pt>
                <c:pt idx="3">
                  <c:v>8</c:v>
                </c:pt>
                <c:pt idx="4">
                  <c:v>9</c:v>
                </c:pt>
                <c:pt idx="5">
                  <c:v>9</c:v>
                </c:pt>
                <c:pt idx="6">
                  <c:v>21</c:v>
                </c:pt>
                <c:pt idx="7">
                  <c:v>9</c:v>
                </c:pt>
                <c:pt idx="8">
                  <c:v>11</c:v>
                </c:pt>
                <c:pt idx="9">
                  <c:v>4</c:v>
                </c:pt>
                <c:pt idx="10">
                  <c:v>11</c:v>
                </c:pt>
                <c:pt idx="11">
                  <c:v>13</c:v>
                </c:pt>
                <c:pt idx="12">
                  <c:v>8</c:v>
                </c:pt>
                <c:pt idx="13">
                  <c:v>24</c:v>
                </c:pt>
                <c:pt idx="14">
                  <c:v>17</c:v>
                </c:pt>
                <c:pt idx="15">
                  <c:v>6</c:v>
                </c:pt>
                <c:pt idx="16">
                  <c:v>11</c:v>
                </c:pt>
                <c:pt idx="17">
                  <c:v>7</c:v>
                </c:pt>
              </c:numCache>
            </c:numRef>
          </c:val>
          <c:extLst>
            <c:ext xmlns:c16="http://schemas.microsoft.com/office/drawing/2014/chart" uri="{C3380CC4-5D6E-409C-BE32-E72D297353CC}">
              <c16:uniqueId val="{00000003-7566-4EC2-A476-23E7690A8CA2}"/>
            </c:ext>
          </c:extLst>
        </c:ser>
        <c:dLbls>
          <c:showLegendKey val="0"/>
          <c:showVal val="1"/>
          <c:showCatName val="0"/>
          <c:showSerName val="0"/>
          <c:showPercent val="0"/>
          <c:showBubbleSize val="0"/>
        </c:dLbls>
        <c:gapWidth val="150"/>
        <c:overlap val="100"/>
        <c:axId val="-2121289624"/>
        <c:axId val="-2098314936"/>
      </c:barChart>
      <c:catAx>
        <c:axId val="-2121289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98314936"/>
        <c:crosses val="autoZero"/>
        <c:auto val="1"/>
        <c:lblAlgn val="ctr"/>
        <c:lblOffset val="100"/>
        <c:noMultiLvlLbl val="0"/>
      </c:catAx>
      <c:valAx>
        <c:axId val="-209831493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AU"/>
                  <a:t>% of those who commented</a:t>
                </a:r>
              </a:p>
            </c:rich>
          </c:tx>
          <c:layout>
            <c:manualLayout>
              <c:xMode val="edge"/>
              <c:yMode val="edge"/>
              <c:x val="6.7930184875687029E-3"/>
              <c:y val="0.11861436724926838"/>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21289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4709073176178701E-2"/>
          <c:y val="5.9930693716666199E-2"/>
          <c:w val="0.88136482939632499"/>
          <c:h val="0.67970633564042926"/>
        </c:manualLayout>
      </c:layout>
      <c:barChart>
        <c:barDir val="col"/>
        <c:grouping val="percentStacked"/>
        <c:varyColors val="0"/>
        <c:ser>
          <c:idx val="0"/>
          <c:order val="0"/>
          <c:tx>
            <c:strRef>
              <c:f>Sheet1!$A$2</c:f>
              <c:strCache>
                <c:ptCount val="1"/>
                <c:pt idx="0">
                  <c:v>Very easy</c:v>
                </c:pt>
              </c:strCache>
            </c:strRef>
          </c:tx>
          <c:spPr>
            <a:solidFill>
              <a:schemeClr val="accent1"/>
            </a:solidFill>
            <a:ln>
              <a:noFill/>
            </a:ln>
            <a:effectLst/>
          </c:spPr>
          <c:invertIfNegative val="0"/>
          <c:dLbls>
            <c:dLbl>
              <c:idx val="16"/>
              <c:tx>
                <c:rich>
                  <a:bodyPr/>
                  <a:lstStyle/>
                  <a:p>
                    <a:fld id="{F799BEC7-0F1B-4427-87D3-7852C0B3574B}" type="VALUE">
                      <a:rPr lang="en-US" smtClean="0"/>
                      <a:pPr/>
                      <a:t>[VALUE]</a:t>
                    </a:fld>
                    <a:endParaRPr lang="en-AU"/>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9F54-49FD-A8E8-CDD4B3248802}"/>
                </c:ext>
              </c:extLst>
            </c:dLbl>
            <c:dLbl>
              <c:idx val="17"/>
              <c:tx>
                <c:rich>
                  <a:bodyPr/>
                  <a:lstStyle/>
                  <a:p>
                    <a:fld id="{8CE8E480-F06C-4A4A-AA7A-23A863358479}" type="VALUE">
                      <a:rPr lang="en-US" smtClean="0"/>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906D-4F2F-B765-AF72111C91F7}"/>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Sheet1!$B$1:$S$1</c:f>
              <c:strCache>
                <c:ptCount val="18"/>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strCache>
            </c:strRef>
          </c:cat>
          <c:val>
            <c:numRef>
              <c:f>Sheet1!$B$2:$S$2</c:f>
              <c:numCache>
                <c:formatCode>General</c:formatCode>
                <c:ptCount val="18"/>
                <c:pt idx="0">
                  <c:v>54</c:v>
                </c:pt>
                <c:pt idx="1">
                  <c:v>51</c:v>
                </c:pt>
                <c:pt idx="2">
                  <c:v>31</c:v>
                </c:pt>
                <c:pt idx="3">
                  <c:v>48</c:v>
                </c:pt>
                <c:pt idx="4">
                  <c:v>34</c:v>
                </c:pt>
                <c:pt idx="5">
                  <c:v>42</c:v>
                </c:pt>
                <c:pt idx="6">
                  <c:v>20</c:v>
                </c:pt>
                <c:pt idx="7">
                  <c:v>41</c:v>
                </c:pt>
                <c:pt idx="8">
                  <c:v>49</c:v>
                </c:pt>
                <c:pt idx="9">
                  <c:v>34</c:v>
                </c:pt>
                <c:pt idx="10">
                  <c:v>58</c:v>
                </c:pt>
                <c:pt idx="11">
                  <c:v>28</c:v>
                </c:pt>
                <c:pt idx="12">
                  <c:v>30</c:v>
                </c:pt>
                <c:pt idx="13">
                  <c:v>65</c:v>
                </c:pt>
                <c:pt idx="14">
                  <c:v>44</c:v>
                </c:pt>
                <c:pt idx="15">
                  <c:v>28</c:v>
                </c:pt>
                <c:pt idx="16">
                  <c:v>67</c:v>
                </c:pt>
                <c:pt idx="17">
                  <c:v>36</c:v>
                </c:pt>
              </c:numCache>
            </c:numRef>
          </c:val>
          <c:extLst>
            <c:ext xmlns:c16="http://schemas.microsoft.com/office/drawing/2014/chart" uri="{C3380CC4-5D6E-409C-BE32-E72D297353CC}">
              <c16:uniqueId val="{00000001-38C8-4E6A-A03A-E77B24C10D5C}"/>
            </c:ext>
          </c:extLst>
        </c:ser>
        <c:ser>
          <c:idx val="1"/>
          <c:order val="1"/>
          <c:tx>
            <c:strRef>
              <c:f>Sheet1!$A$3</c:f>
              <c:strCache>
                <c:ptCount val="1"/>
                <c:pt idx="0">
                  <c:v>Easy</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Sheet1!$B$1:$S$1</c:f>
              <c:strCache>
                <c:ptCount val="18"/>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strCache>
            </c:strRef>
          </c:cat>
          <c:val>
            <c:numRef>
              <c:f>Sheet1!$B$3:$S$3</c:f>
              <c:numCache>
                <c:formatCode>General</c:formatCode>
                <c:ptCount val="18"/>
                <c:pt idx="0">
                  <c:v>25</c:v>
                </c:pt>
                <c:pt idx="1">
                  <c:v>35</c:v>
                </c:pt>
                <c:pt idx="2">
                  <c:v>44</c:v>
                </c:pt>
                <c:pt idx="3">
                  <c:v>44</c:v>
                </c:pt>
                <c:pt idx="4">
                  <c:v>56</c:v>
                </c:pt>
                <c:pt idx="5">
                  <c:v>43</c:v>
                </c:pt>
                <c:pt idx="6">
                  <c:v>56</c:v>
                </c:pt>
                <c:pt idx="7">
                  <c:v>30</c:v>
                </c:pt>
                <c:pt idx="8">
                  <c:v>31</c:v>
                </c:pt>
                <c:pt idx="9">
                  <c:v>47</c:v>
                </c:pt>
                <c:pt idx="10">
                  <c:v>40</c:v>
                </c:pt>
                <c:pt idx="11">
                  <c:v>52</c:v>
                </c:pt>
                <c:pt idx="12">
                  <c:v>67</c:v>
                </c:pt>
                <c:pt idx="13">
                  <c:v>29</c:v>
                </c:pt>
                <c:pt idx="14">
                  <c:v>40</c:v>
                </c:pt>
                <c:pt idx="15">
                  <c:v>44</c:v>
                </c:pt>
                <c:pt idx="16">
                  <c:v>11</c:v>
                </c:pt>
                <c:pt idx="17">
                  <c:v>21</c:v>
                </c:pt>
              </c:numCache>
            </c:numRef>
          </c:val>
          <c:extLst>
            <c:ext xmlns:c16="http://schemas.microsoft.com/office/drawing/2014/chart" uri="{C3380CC4-5D6E-409C-BE32-E72D297353CC}">
              <c16:uniqueId val="{00000002-38C8-4E6A-A03A-E77B24C10D5C}"/>
            </c:ext>
          </c:extLst>
        </c:ser>
        <c:ser>
          <c:idx val="2"/>
          <c:order val="2"/>
          <c:tx>
            <c:strRef>
              <c:f>Sheet1!$A$4</c:f>
              <c:strCache>
                <c:ptCount val="1"/>
                <c:pt idx="0">
                  <c:v>Difficult</c:v>
                </c:pt>
              </c:strCache>
            </c:strRef>
          </c:tx>
          <c:spPr>
            <a:solidFill>
              <a:schemeClr val="accent3"/>
            </a:solidFill>
            <a:ln>
              <a:noFill/>
            </a:ln>
            <a:effectLst/>
          </c:spPr>
          <c:invertIfNegative val="0"/>
          <c:dLbls>
            <c:dLbl>
              <c:idx val="10"/>
              <c:delete val="1"/>
              <c:extLst>
                <c:ext xmlns:c15="http://schemas.microsoft.com/office/drawing/2012/chart" uri="{CE6537A1-D6FC-4f65-9D91-7224C49458BB}"/>
                <c:ext xmlns:c16="http://schemas.microsoft.com/office/drawing/2014/chart" uri="{C3380CC4-5D6E-409C-BE32-E72D297353CC}">
                  <c16:uniqueId val="{00000009-637B-4119-96FD-1A33C2EFFDF8}"/>
                </c:ext>
              </c:extLst>
            </c:dLbl>
            <c:dLbl>
              <c:idx val="12"/>
              <c:delete val="1"/>
              <c:extLst>
                <c:ext xmlns:c15="http://schemas.microsoft.com/office/drawing/2012/chart" uri="{CE6537A1-D6FC-4f65-9D91-7224C49458BB}"/>
                <c:ext xmlns:c16="http://schemas.microsoft.com/office/drawing/2014/chart" uri="{C3380CC4-5D6E-409C-BE32-E72D297353CC}">
                  <c16:uniqueId val="{0000000D-637B-4119-96FD-1A33C2EFFDF8}"/>
                </c:ext>
              </c:extLst>
            </c:dLbl>
            <c:dLbl>
              <c:idx val="13"/>
              <c:delete val="1"/>
              <c:extLst>
                <c:ext xmlns:c15="http://schemas.microsoft.com/office/drawing/2012/chart" uri="{CE6537A1-D6FC-4f65-9D91-7224C49458BB}"/>
                <c:ext xmlns:c16="http://schemas.microsoft.com/office/drawing/2014/chart" uri="{C3380CC4-5D6E-409C-BE32-E72D297353CC}">
                  <c16:uniqueId val="{00000003-6F4C-4E25-939D-5BB98ACAD630}"/>
                </c:ext>
              </c:extLst>
            </c:dLbl>
            <c:dLbl>
              <c:idx val="14"/>
              <c:delete val="1"/>
              <c:extLst>
                <c:ext xmlns:c15="http://schemas.microsoft.com/office/drawing/2012/chart" uri="{CE6537A1-D6FC-4f65-9D91-7224C49458BB}"/>
                <c:ext xmlns:c16="http://schemas.microsoft.com/office/drawing/2014/chart" uri="{C3380CC4-5D6E-409C-BE32-E72D297353CC}">
                  <c16:uniqueId val="{00000010-637B-4119-96FD-1A33C2EFFDF8}"/>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Sheet1!$B$1:$S$1</c:f>
              <c:strCache>
                <c:ptCount val="18"/>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strCache>
            </c:strRef>
          </c:cat>
          <c:val>
            <c:numRef>
              <c:f>Sheet1!$B$4:$S$4</c:f>
              <c:numCache>
                <c:formatCode>General</c:formatCode>
                <c:ptCount val="18"/>
                <c:pt idx="0">
                  <c:v>18</c:v>
                </c:pt>
                <c:pt idx="1">
                  <c:v>14</c:v>
                </c:pt>
                <c:pt idx="2">
                  <c:v>23</c:v>
                </c:pt>
                <c:pt idx="3">
                  <c:v>8</c:v>
                </c:pt>
                <c:pt idx="4">
                  <c:v>7</c:v>
                </c:pt>
                <c:pt idx="5">
                  <c:v>13</c:v>
                </c:pt>
                <c:pt idx="6">
                  <c:v>20</c:v>
                </c:pt>
                <c:pt idx="7">
                  <c:v>22</c:v>
                </c:pt>
                <c:pt idx="8">
                  <c:v>20</c:v>
                </c:pt>
                <c:pt idx="9">
                  <c:v>15</c:v>
                </c:pt>
                <c:pt idx="10">
                  <c:v>3</c:v>
                </c:pt>
                <c:pt idx="11">
                  <c:v>20</c:v>
                </c:pt>
                <c:pt idx="12">
                  <c:v>4</c:v>
                </c:pt>
                <c:pt idx="13">
                  <c:v>6</c:v>
                </c:pt>
                <c:pt idx="14">
                  <c:v>4</c:v>
                </c:pt>
                <c:pt idx="15">
                  <c:v>28</c:v>
                </c:pt>
                <c:pt idx="16">
                  <c:v>11</c:v>
                </c:pt>
                <c:pt idx="17">
                  <c:v>33</c:v>
                </c:pt>
              </c:numCache>
            </c:numRef>
          </c:val>
          <c:extLst>
            <c:ext xmlns:c16="http://schemas.microsoft.com/office/drawing/2014/chart" uri="{C3380CC4-5D6E-409C-BE32-E72D297353CC}">
              <c16:uniqueId val="{00000004-38C8-4E6A-A03A-E77B24C10D5C}"/>
            </c:ext>
          </c:extLst>
        </c:ser>
        <c:ser>
          <c:idx val="3"/>
          <c:order val="3"/>
          <c:tx>
            <c:strRef>
              <c:f>Sheet1!$A$5</c:f>
              <c:strCache>
                <c:ptCount val="1"/>
                <c:pt idx="0">
                  <c:v>Very difficult</c:v>
                </c:pt>
              </c:strCache>
            </c:strRef>
          </c:tx>
          <c:spPr>
            <a:solidFill>
              <a:schemeClr val="accent4"/>
            </a:solidFill>
            <a:ln>
              <a:noFill/>
            </a:ln>
            <a:effectLst/>
          </c:spPr>
          <c:invertIfNegative val="0"/>
          <c:dLbls>
            <c:dLbl>
              <c:idx val="1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F59-4AEB-8308-A16113F53FA8}"/>
                </c:ext>
              </c:extLst>
            </c:dLbl>
            <c:dLbl>
              <c:idx val="1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F59-4AEB-8308-A16113F53FA8}"/>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Sheet1!$B$1:$S$1</c:f>
              <c:strCache>
                <c:ptCount val="18"/>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strCache>
            </c:strRef>
          </c:cat>
          <c:val>
            <c:numRef>
              <c:f>Sheet1!$B$5:$S$5</c:f>
              <c:numCache>
                <c:formatCode>General</c:formatCode>
                <c:ptCount val="18"/>
                <c:pt idx="0">
                  <c:v>4</c:v>
                </c:pt>
                <c:pt idx="1">
                  <c:v>0</c:v>
                </c:pt>
                <c:pt idx="2">
                  <c:v>3</c:v>
                </c:pt>
                <c:pt idx="3">
                  <c:v>0</c:v>
                </c:pt>
                <c:pt idx="4">
                  <c:v>3</c:v>
                </c:pt>
                <c:pt idx="5">
                  <c:v>2</c:v>
                </c:pt>
                <c:pt idx="6">
                  <c:v>4</c:v>
                </c:pt>
                <c:pt idx="7">
                  <c:v>7</c:v>
                </c:pt>
                <c:pt idx="8">
                  <c:v>0</c:v>
                </c:pt>
                <c:pt idx="9">
                  <c:v>4</c:v>
                </c:pt>
                <c:pt idx="10">
                  <c:v>0</c:v>
                </c:pt>
                <c:pt idx="11">
                  <c:v>0</c:v>
                </c:pt>
                <c:pt idx="12">
                  <c:v>0</c:v>
                </c:pt>
                <c:pt idx="13">
                  <c:v>0</c:v>
                </c:pt>
                <c:pt idx="14">
                  <c:v>12</c:v>
                </c:pt>
                <c:pt idx="15">
                  <c:v>0</c:v>
                </c:pt>
                <c:pt idx="16">
                  <c:v>11</c:v>
                </c:pt>
                <c:pt idx="17">
                  <c:v>9</c:v>
                </c:pt>
              </c:numCache>
            </c:numRef>
          </c:val>
          <c:extLst>
            <c:ext xmlns:c16="http://schemas.microsoft.com/office/drawing/2014/chart" uri="{C3380CC4-5D6E-409C-BE32-E72D297353CC}">
              <c16:uniqueId val="{00000005-38C8-4E6A-A03A-E77B24C10D5C}"/>
            </c:ext>
          </c:extLst>
        </c:ser>
        <c:dLbls>
          <c:showLegendKey val="0"/>
          <c:showVal val="1"/>
          <c:showCatName val="0"/>
          <c:showSerName val="0"/>
          <c:showPercent val="0"/>
          <c:showBubbleSize val="0"/>
        </c:dLbls>
        <c:gapWidth val="150"/>
        <c:overlap val="100"/>
        <c:axId val="-2103200632"/>
        <c:axId val="-2103206152"/>
      </c:barChart>
      <c:catAx>
        <c:axId val="-2103200632"/>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03206152"/>
        <c:crosses val="autoZero"/>
        <c:auto val="1"/>
        <c:lblAlgn val="ctr"/>
        <c:lblOffset val="100"/>
        <c:noMultiLvlLbl val="0"/>
      </c:catAx>
      <c:valAx>
        <c:axId val="-21032061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AU"/>
                  <a:t>% of those who commented</a:t>
                </a:r>
              </a:p>
            </c:rich>
          </c:tx>
          <c:layout>
            <c:manualLayout>
              <c:xMode val="edge"/>
              <c:yMode val="edge"/>
              <c:x val="0"/>
              <c:y val="8.8550412799578537E-2"/>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03200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2020917110131861E-2"/>
          <c:y val="3.77035132819213E-2"/>
          <c:w val="0.90554391710210547"/>
          <c:h val="0.74489620243847077"/>
        </c:manualLayout>
      </c:layout>
      <c:barChart>
        <c:barDir val="col"/>
        <c:grouping val="clustered"/>
        <c:varyColors val="0"/>
        <c:ser>
          <c:idx val="0"/>
          <c:order val="0"/>
          <c:tx>
            <c:strRef>
              <c:f>Sheet1!$B$1</c:f>
              <c:strCache>
                <c:ptCount val="1"/>
                <c:pt idx="0">
                  <c:v>Point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Sheet1!$A$2:$A$19</c:f>
              <c:numCache>
                <c:formatCode>General</c:formatCode>
                <c:ptCount val="18"/>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numCache>
            </c:numRef>
          </c:cat>
          <c:val>
            <c:numRef>
              <c:f>Sheet1!$B$2:$B$19</c:f>
              <c:numCache>
                <c:formatCode>General</c:formatCode>
                <c:ptCount val="18"/>
                <c:pt idx="0">
                  <c:v>50</c:v>
                </c:pt>
                <c:pt idx="1">
                  <c:v>50</c:v>
                </c:pt>
                <c:pt idx="2">
                  <c:v>50</c:v>
                </c:pt>
                <c:pt idx="3">
                  <c:v>50</c:v>
                </c:pt>
                <c:pt idx="4">
                  <c:v>50</c:v>
                </c:pt>
                <c:pt idx="5">
                  <c:v>50</c:v>
                </c:pt>
                <c:pt idx="6">
                  <c:v>50</c:v>
                </c:pt>
                <c:pt idx="7">
                  <c:v>50</c:v>
                </c:pt>
                <c:pt idx="8">
                  <c:v>50</c:v>
                </c:pt>
                <c:pt idx="9">
                  <c:v>93</c:v>
                </c:pt>
                <c:pt idx="10">
                  <c:v>100</c:v>
                </c:pt>
                <c:pt idx="11">
                  <c:v>100</c:v>
                </c:pt>
                <c:pt idx="13">
                  <c:v>100</c:v>
                </c:pt>
                <c:pt idx="14">
                  <c:v>85</c:v>
                </c:pt>
                <c:pt idx="15">
                  <c:v>50</c:v>
                </c:pt>
                <c:pt idx="16">
                  <c:v>50</c:v>
                </c:pt>
                <c:pt idx="17">
                  <c:v>50</c:v>
                </c:pt>
              </c:numCache>
            </c:numRef>
          </c:val>
          <c:extLst>
            <c:ext xmlns:c16="http://schemas.microsoft.com/office/drawing/2014/chart" uri="{C3380CC4-5D6E-409C-BE32-E72D297353CC}">
              <c16:uniqueId val="{00000000-04E0-40EF-A60F-5BDD9F2E3E38}"/>
            </c:ext>
          </c:extLst>
        </c:ser>
        <c:ser>
          <c:idx val="1"/>
          <c:order val="1"/>
          <c:tx>
            <c:strRef>
              <c:f>Sheet1!$C$1</c:f>
              <c:strCache>
                <c:ptCount val="1"/>
                <c:pt idx="0">
                  <c:v>Gram</c:v>
                </c:pt>
              </c:strCache>
            </c:strRef>
          </c:tx>
          <c:spPr>
            <a:solidFill>
              <a:schemeClr val="accent2"/>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0-ABC9-41F4-B815-B9F634C6E46B}"/>
                </c:ext>
              </c:extLst>
            </c:dLbl>
            <c:dLbl>
              <c:idx val="2"/>
              <c:delete val="1"/>
              <c:extLst>
                <c:ext xmlns:c15="http://schemas.microsoft.com/office/drawing/2012/chart" uri="{CE6537A1-D6FC-4f65-9D91-7224C49458BB}"/>
                <c:ext xmlns:c16="http://schemas.microsoft.com/office/drawing/2014/chart" uri="{C3380CC4-5D6E-409C-BE32-E72D297353CC}">
                  <c16:uniqueId val="{00000001-ABC9-41F4-B815-B9F634C6E46B}"/>
                </c:ext>
              </c:extLst>
            </c:dLbl>
            <c:dLbl>
              <c:idx val="3"/>
              <c:delete val="1"/>
              <c:extLst>
                <c:ext xmlns:c15="http://schemas.microsoft.com/office/drawing/2012/chart" uri="{CE6537A1-D6FC-4f65-9D91-7224C49458BB}"/>
                <c:ext xmlns:c16="http://schemas.microsoft.com/office/drawing/2014/chart" uri="{C3380CC4-5D6E-409C-BE32-E72D297353CC}">
                  <c16:uniqueId val="{00000002-ABC9-41F4-B815-B9F634C6E46B}"/>
                </c:ext>
              </c:extLst>
            </c:dLbl>
            <c:dLbl>
              <c:idx val="6"/>
              <c:delete val="1"/>
              <c:extLst>
                <c:ext xmlns:c15="http://schemas.microsoft.com/office/drawing/2012/chart" uri="{CE6537A1-D6FC-4f65-9D91-7224C49458BB}"/>
                <c:ext xmlns:c16="http://schemas.microsoft.com/office/drawing/2014/chart" uri="{C3380CC4-5D6E-409C-BE32-E72D297353CC}">
                  <c16:uniqueId val="{00000003-ABC9-41F4-B815-B9F634C6E46B}"/>
                </c:ext>
              </c:extLst>
            </c:dLbl>
            <c:dLbl>
              <c:idx val="7"/>
              <c:delete val="1"/>
              <c:extLst>
                <c:ext xmlns:c15="http://schemas.microsoft.com/office/drawing/2012/chart" uri="{CE6537A1-D6FC-4f65-9D91-7224C49458BB}"/>
                <c:ext xmlns:c16="http://schemas.microsoft.com/office/drawing/2014/chart" uri="{C3380CC4-5D6E-409C-BE32-E72D297353CC}">
                  <c16:uniqueId val="{00000004-ABC9-41F4-B815-B9F634C6E46B}"/>
                </c:ext>
              </c:extLst>
            </c:dLbl>
            <c:dLbl>
              <c:idx val="8"/>
              <c:delete val="1"/>
              <c:extLst>
                <c:ext xmlns:c15="http://schemas.microsoft.com/office/drawing/2012/chart" uri="{CE6537A1-D6FC-4f65-9D91-7224C49458BB}"/>
                <c:ext xmlns:c16="http://schemas.microsoft.com/office/drawing/2014/chart" uri="{C3380CC4-5D6E-409C-BE32-E72D297353CC}">
                  <c16:uniqueId val="{00000005-ABC9-41F4-B815-B9F634C6E46B}"/>
                </c:ext>
              </c:extLst>
            </c:dLbl>
            <c:dLbl>
              <c:idx val="9"/>
              <c:delete val="1"/>
              <c:extLst>
                <c:ext xmlns:c15="http://schemas.microsoft.com/office/drawing/2012/chart" uri="{CE6537A1-D6FC-4f65-9D91-7224C49458BB}"/>
                <c:ext xmlns:c16="http://schemas.microsoft.com/office/drawing/2014/chart" uri="{C3380CC4-5D6E-409C-BE32-E72D297353CC}">
                  <c16:uniqueId val="{00000006-ABC9-41F4-B815-B9F634C6E46B}"/>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Sheet1!$A$2:$A$19</c:f>
              <c:numCache>
                <c:formatCode>General</c:formatCode>
                <c:ptCount val="18"/>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numCache>
            </c:numRef>
          </c:cat>
          <c:val>
            <c:numRef>
              <c:f>Sheet1!$C$2:$C$19</c:f>
              <c:numCache>
                <c:formatCode>General</c:formatCode>
                <c:ptCount val="18"/>
                <c:pt idx="0">
                  <c:v>335</c:v>
                </c:pt>
                <c:pt idx="1">
                  <c:v>300</c:v>
                </c:pt>
                <c:pt idx="2">
                  <c:v>300</c:v>
                </c:pt>
                <c:pt idx="3">
                  <c:v>300</c:v>
                </c:pt>
                <c:pt idx="4">
                  <c:v>410</c:v>
                </c:pt>
                <c:pt idx="5">
                  <c:v>380</c:v>
                </c:pt>
                <c:pt idx="6">
                  <c:v>450</c:v>
                </c:pt>
                <c:pt idx="7">
                  <c:v>450</c:v>
                </c:pt>
                <c:pt idx="8">
                  <c:v>275</c:v>
                </c:pt>
                <c:pt idx="9">
                  <c:v>600</c:v>
                </c:pt>
                <c:pt idx="10">
                  <c:v>575</c:v>
                </c:pt>
                <c:pt idx="11">
                  <c:v>700</c:v>
                </c:pt>
                <c:pt idx="12">
                  <c:v>500</c:v>
                </c:pt>
                <c:pt idx="13">
                  <c:v>500</c:v>
                </c:pt>
                <c:pt idx="14">
                  <c:v>500</c:v>
                </c:pt>
                <c:pt idx="15">
                  <c:v>390</c:v>
                </c:pt>
                <c:pt idx="16">
                  <c:v>325</c:v>
                </c:pt>
                <c:pt idx="17">
                  <c:v>325</c:v>
                </c:pt>
              </c:numCache>
            </c:numRef>
          </c:val>
          <c:extLst>
            <c:ext xmlns:c16="http://schemas.microsoft.com/office/drawing/2014/chart" uri="{C3380CC4-5D6E-409C-BE32-E72D297353CC}">
              <c16:uniqueId val="{00000002-04E0-40EF-A60F-5BDD9F2E3E38}"/>
            </c:ext>
          </c:extLst>
        </c:ser>
        <c:dLbls>
          <c:showLegendKey val="0"/>
          <c:showVal val="1"/>
          <c:showCatName val="0"/>
          <c:showSerName val="0"/>
          <c:showPercent val="0"/>
          <c:showBubbleSize val="0"/>
        </c:dLbls>
        <c:gapWidth val="219"/>
        <c:overlap val="-27"/>
        <c:axId val="-2102714328"/>
        <c:axId val="-2102845512"/>
      </c:barChart>
      <c:catAx>
        <c:axId val="-2102714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02845512"/>
        <c:crosses val="autoZero"/>
        <c:auto val="1"/>
        <c:lblAlgn val="ctr"/>
        <c:lblOffset val="100"/>
        <c:noMultiLvlLbl val="0"/>
      </c:catAx>
      <c:valAx>
        <c:axId val="-210284551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a:t>Median price ($)</a:t>
                </a:r>
              </a:p>
            </c:rich>
          </c:tx>
          <c:layout>
            <c:manualLayout>
              <c:xMode val="edge"/>
              <c:yMode val="edge"/>
              <c:x val="4.1262838674182506E-3"/>
              <c:y val="0.23907340906161584"/>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02714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615114904530063E-2"/>
          <c:y val="2.7536821798230901E-2"/>
          <c:w val="0.89695241529923264"/>
          <c:h val="0.73465716163468264"/>
        </c:manualLayout>
      </c:layout>
      <c:barChart>
        <c:barDir val="col"/>
        <c:grouping val="percentStacked"/>
        <c:varyColors val="0"/>
        <c:ser>
          <c:idx val="0"/>
          <c:order val="0"/>
          <c:tx>
            <c:strRef>
              <c:f>Sheet1!$A$2</c:f>
              <c:strCache>
                <c:ptCount val="1"/>
                <c:pt idx="0">
                  <c:v>High</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Sheet1!$B$1:$S$1</c:f>
              <c:numCache>
                <c:formatCode>General</c:formatCode>
                <c:ptCount val="18"/>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numCache>
            </c:numRef>
          </c:cat>
          <c:val>
            <c:numRef>
              <c:f>Sheet1!$B$2:$S$2</c:f>
              <c:numCache>
                <c:formatCode>General</c:formatCode>
                <c:ptCount val="18"/>
                <c:pt idx="0">
                  <c:v>54</c:v>
                </c:pt>
                <c:pt idx="1">
                  <c:v>71</c:v>
                </c:pt>
                <c:pt idx="2">
                  <c:v>60</c:v>
                </c:pt>
                <c:pt idx="3">
                  <c:v>54</c:v>
                </c:pt>
                <c:pt idx="4">
                  <c:v>43</c:v>
                </c:pt>
                <c:pt idx="5">
                  <c:v>31</c:v>
                </c:pt>
                <c:pt idx="6">
                  <c:v>39</c:v>
                </c:pt>
                <c:pt idx="7">
                  <c:v>21</c:v>
                </c:pt>
                <c:pt idx="8">
                  <c:v>33</c:v>
                </c:pt>
                <c:pt idx="9">
                  <c:v>31</c:v>
                </c:pt>
                <c:pt idx="10">
                  <c:v>45</c:v>
                </c:pt>
                <c:pt idx="11">
                  <c:v>35</c:v>
                </c:pt>
                <c:pt idx="12">
                  <c:v>38</c:v>
                </c:pt>
                <c:pt idx="13">
                  <c:v>34</c:v>
                </c:pt>
                <c:pt idx="14">
                  <c:v>24</c:v>
                </c:pt>
                <c:pt idx="15">
                  <c:v>21</c:v>
                </c:pt>
                <c:pt idx="16">
                  <c:v>29</c:v>
                </c:pt>
                <c:pt idx="17">
                  <c:v>35</c:v>
                </c:pt>
              </c:numCache>
            </c:numRef>
          </c:val>
          <c:extLst>
            <c:ext xmlns:c16="http://schemas.microsoft.com/office/drawing/2014/chart" uri="{C3380CC4-5D6E-409C-BE32-E72D297353CC}">
              <c16:uniqueId val="{00000001-C8F0-438E-8219-A5488F5434DC}"/>
            </c:ext>
          </c:extLst>
        </c:ser>
        <c:ser>
          <c:idx val="1"/>
          <c:order val="1"/>
          <c:tx>
            <c:strRef>
              <c:f>Sheet1!$A$3</c:f>
              <c:strCache>
                <c:ptCount val="1"/>
                <c:pt idx="0">
                  <c:v>Medium</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Sheet1!$B$1:$S$1</c:f>
              <c:numCache>
                <c:formatCode>General</c:formatCode>
                <c:ptCount val="18"/>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numCache>
            </c:numRef>
          </c:cat>
          <c:val>
            <c:numRef>
              <c:f>Sheet1!$B$3:$S$3</c:f>
              <c:numCache>
                <c:formatCode>General</c:formatCode>
                <c:ptCount val="18"/>
                <c:pt idx="0">
                  <c:v>15</c:v>
                </c:pt>
                <c:pt idx="1">
                  <c:v>18</c:v>
                </c:pt>
                <c:pt idx="2">
                  <c:v>25</c:v>
                </c:pt>
                <c:pt idx="3">
                  <c:v>26</c:v>
                </c:pt>
                <c:pt idx="4">
                  <c:v>27</c:v>
                </c:pt>
                <c:pt idx="5">
                  <c:v>35</c:v>
                </c:pt>
                <c:pt idx="6">
                  <c:v>27</c:v>
                </c:pt>
                <c:pt idx="7">
                  <c:v>19</c:v>
                </c:pt>
                <c:pt idx="8">
                  <c:v>39</c:v>
                </c:pt>
                <c:pt idx="9">
                  <c:v>27</c:v>
                </c:pt>
                <c:pt idx="10">
                  <c:v>15</c:v>
                </c:pt>
                <c:pt idx="11">
                  <c:v>35</c:v>
                </c:pt>
                <c:pt idx="12">
                  <c:v>38</c:v>
                </c:pt>
                <c:pt idx="13">
                  <c:v>30</c:v>
                </c:pt>
                <c:pt idx="14">
                  <c:v>43</c:v>
                </c:pt>
                <c:pt idx="15">
                  <c:v>41</c:v>
                </c:pt>
                <c:pt idx="16">
                  <c:v>35</c:v>
                </c:pt>
                <c:pt idx="17">
                  <c:v>30</c:v>
                </c:pt>
              </c:numCache>
            </c:numRef>
          </c:val>
          <c:extLst>
            <c:ext xmlns:c16="http://schemas.microsoft.com/office/drawing/2014/chart" uri="{C3380CC4-5D6E-409C-BE32-E72D297353CC}">
              <c16:uniqueId val="{00000002-C8F0-438E-8219-A5488F5434DC}"/>
            </c:ext>
          </c:extLst>
        </c:ser>
        <c:ser>
          <c:idx val="2"/>
          <c:order val="2"/>
          <c:tx>
            <c:strRef>
              <c:f>Sheet1!$A$4</c:f>
              <c:strCache>
                <c:ptCount val="1"/>
                <c:pt idx="0">
                  <c:v>Low</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Sheet1!$B$1:$S$1</c:f>
              <c:numCache>
                <c:formatCode>General</c:formatCode>
                <c:ptCount val="18"/>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numCache>
            </c:numRef>
          </c:cat>
          <c:val>
            <c:numRef>
              <c:f>Sheet1!$B$4:$S$4</c:f>
              <c:numCache>
                <c:formatCode>General</c:formatCode>
                <c:ptCount val="18"/>
                <c:pt idx="0">
                  <c:v>15</c:v>
                </c:pt>
                <c:pt idx="1">
                  <c:v>10</c:v>
                </c:pt>
                <c:pt idx="2">
                  <c:v>8</c:v>
                </c:pt>
                <c:pt idx="3">
                  <c:v>13</c:v>
                </c:pt>
                <c:pt idx="4">
                  <c:v>14</c:v>
                </c:pt>
                <c:pt idx="5">
                  <c:v>22</c:v>
                </c:pt>
                <c:pt idx="6">
                  <c:v>15</c:v>
                </c:pt>
                <c:pt idx="7">
                  <c:v>54</c:v>
                </c:pt>
                <c:pt idx="8">
                  <c:v>22</c:v>
                </c:pt>
                <c:pt idx="9">
                  <c:v>27</c:v>
                </c:pt>
                <c:pt idx="10">
                  <c:v>19</c:v>
                </c:pt>
                <c:pt idx="11">
                  <c:v>17</c:v>
                </c:pt>
                <c:pt idx="12">
                  <c:v>12</c:v>
                </c:pt>
                <c:pt idx="13">
                  <c:v>20</c:v>
                </c:pt>
                <c:pt idx="14">
                  <c:v>16</c:v>
                </c:pt>
                <c:pt idx="15">
                  <c:v>22</c:v>
                </c:pt>
                <c:pt idx="16">
                  <c:v>19</c:v>
                </c:pt>
                <c:pt idx="17">
                  <c:v>16</c:v>
                </c:pt>
              </c:numCache>
            </c:numRef>
          </c:val>
          <c:extLst>
            <c:ext xmlns:c16="http://schemas.microsoft.com/office/drawing/2014/chart" uri="{C3380CC4-5D6E-409C-BE32-E72D297353CC}">
              <c16:uniqueId val="{00000003-C8F0-438E-8219-A5488F5434DC}"/>
            </c:ext>
          </c:extLst>
        </c:ser>
        <c:ser>
          <c:idx val="3"/>
          <c:order val="3"/>
          <c:tx>
            <c:strRef>
              <c:f>Sheet1!$A$5</c:f>
              <c:strCache>
                <c:ptCount val="1"/>
                <c:pt idx="0">
                  <c:v>Fluctuates</c:v>
                </c:pt>
              </c:strCache>
            </c:strRef>
          </c:tx>
          <c:spPr>
            <a:solidFill>
              <a:schemeClr val="accent4"/>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0-76D1-401B-9195-AB7556628FD8}"/>
                </c:ext>
              </c:extLst>
            </c:dLbl>
            <c:dLbl>
              <c:idx val="2"/>
              <c:delete val="1"/>
              <c:extLst>
                <c:ext xmlns:c15="http://schemas.microsoft.com/office/drawing/2012/chart" uri="{CE6537A1-D6FC-4f65-9D91-7224C49458BB}"/>
                <c:ext xmlns:c16="http://schemas.microsoft.com/office/drawing/2014/chart" uri="{C3380CC4-5D6E-409C-BE32-E72D297353CC}">
                  <c16:uniqueId val="{00000005-F9C9-4D9E-A34E-45814D5F1682}"/>
                </c:ext>
              </c:extLst>
            </c:dLbl>
            <c:dLbl>
              <c:idx val="3"/>
              <c:delete val="1"/>
              <c:extLst>
                <c:ext xmlns:c15="http://schemas.microsoft.com/office/drawing/2012/chart" uri="{CE6537A1-D6FC-4f65-9D91-7224C49458BB}"/>
                <c:ext xmlns:c16="http://schemas.microsoft.com/office/drawing/2014/chart" uri="{C3380CC4-5D6E-409C-BE32-E72D297353CC}">
                  <c16:uniqueId val="{00000006-F9C9-4D9E-A34E-45814D5F1682}"/>
                </c:ext>
              </c:extLst>
            </c:dLbl>
            <c:dLbl>
              <c:idx val="7"/>
              <c:delete val="1"/>
              <c:extLst>
                <c:ext xmlns:c15="http://schemas.microsoft.com/office/drawing/2012/chart" uri="{CE6537A1-D6FC-4f65-9D91-7224C49458BB}"/>
                <c:ext xmlns:c16="http://schemas.microsoft.com/office/drawing/2014/chart" uri="{C3380CC4-5D6E-409C-BE32-E72D297353CC}">
                  <c16:uniqueId val="{00000007-F9C9-4D9E-A34E-45814D5F1682}"/>
                </c:ext>
              </c:extLst>
            </c:dLbl>
            <c:dLbl>
              <c:idx val="8"/>
              <c:delete val="1"/>
              <c:extLst>
                <c:ext xmlns:c15="http://schemas.microsoft.com/office/drawing/2012/chart" uri="{CE6537A1-D6FC-4f65-9D91-7224C49458BB}"/>
                <c:ext xmlns:c16="http://schemas.microsoft.com/office/drawing/2014/chart" uri="{C3380CC4-5D6E-409C-BE32-E72D297353CC}">
                  <c16:uniqueId val="{00000008-F9C9-4D9E-A34E-45814D5F1682}"/>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Sheet1!$B$1:$S$1</c:f>
              <c:numCache>
                <c:formatCode>General</c:formatCode>
                <c:ptCount val="18"/>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numCache>
            </c:numRef>
          </c:cat>
          <c:val>
            <c:numRef>
              <c:f>Sheet1!$B$5:$S$5</c:f>
              <c:numCache>
                <c:formatCode>General</c:formatCode>
                <c:ptCount val="18"/>
                <c:pt idx="0">
                  <c:v>15</c:v>
                </c:pt>
                <c:pt idx="1">
                  <c:v>1</c:v>
                </c:pt>
                <c:pt idx="2">
                  <c:v>6</c:v>
                </c:pt>
                <c:pt idx="3">
                  <c:v>7</c:v>
                </c:pt>
                <c:pt idx="4">
                  <c:v>16</c:v>
                </c:pt>
                <c:pt idx="5">
                  <c:v>13</c:v>
                </c:pt>
                <c:pt idx="6">
                  <c:v>18</c:v>
                </c:pt>
                <c:pt idx="7">
                  <c:v>7</c:v>
                </c:pt>
                <c:pt idx="8">
                  <c:v>6</c:v>
                </c:pt>
                <c:pt idx="9">
                  <c:v>15</c:v>
                </c:pt>
                <c:pt idx="10">
                  <c:v>21</c:v>
                </c:pt>
                <c:pt idx="11">
                  <c:v>14</c:v>
                </c:pt>
                <c:pt idx="12">
                  <c:v>13</c:v>
                </c:pt>
                <c:pt idx="13">
                  <c:v>16</c:v>
                </c:pt>
                <c:pt idx="14">
                  <c:v>18</c:v>
                </c:pt>
                <c:pt idx="15">
                  <c:v>16</c:v>
                </c:pt>
                <c:pt idx="16">
                  <c:v>17</c:v>
                </c:pt>
                <c:pt idx="17">
                  <c:v>19</c:v>
                </c:pt>
              </c:numCache>
            </c:numRef>
          </c:val>
          <c:extLst>
            <c:ext xmlns:c16="http://schemas.microsoft.com/office/drawing/2014/chart" uri="{C3380CC4-5D6E-409C-BE32-E72D297353CC}">
              <c16:uniqueId val="{00000004-C8F0-438E-8219-A5488F5434DC}"/>
            </c:ext>
          </c:extLst>
        </c:ser>
        <c:dLbls>
          <c:showLegendKey val="0"/>
          <c:showVal val="1"/>
          <c:showCatName val="0"/>
          <c:showSerName val="0"/>
          <c:showPercent val="0"/>
          <c:showBubbleSize val="0"/>
        </c:dLbls>
        <c:gapWidth val="150"/>
        <c:overlap val="100"/>
        <c:axId val="-2101073144"/>
        <c:axId val="-2101069896"/>
      </c:barChart>
      <c:catAx>
        <c:axId val="-2101073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01069896"/>
        <c:crosses val="autoZero"/>
        <c:auto val="1"/>
        <c:lblAlgn val="ctr"/>
        <c:lblOffset val="100"/>
        <c:noMultiLvlLbl val="0"/>
      </c:catAx>
      <c:valAx>
        <c:axId val="-21010698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AU"/>
                  <a:t>% of those who commented</a:t>
                </a:r>
              </a:p>
            </c:rich>
          </c:tx>
          <c:layout>
            <c:manualLayout>
              <c:xMode val="edge"/>
              <c:yMode val="edge"/>
              <c:x val="7.5648537569334593E-3"/>
              <c:y val="9.4515542640264391E-2"/>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01073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025959083881639"/>
          <c:y val="5.48339418466589E-2"/>
          <c:w val="0.89285873512386293"/>
          <c:h val="0.6998843941404792"/>
        </c:manualLayout>
      </c:layout>
      <c:barChart>
        <c:barDir val="col"/>
        <c:grouping val="percentStacked"/>
        <c:varyColors val="0"/>
        <c:ser>
          <c:idx val="0"/>
          <c:order val="0"/>
          <c:tx>
            <c:strRef>
              <c:f>Sheet1!$A$2</c:f>
              <c:strCache>
                <c:ptCount val="1"/>
                <c:pt idx="0">
                  <c:v>Very easy</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Sheet1!$B$1:$S$1</c:f>
              <c:numCache>
                <c:formatCode>General</c:formatCode>
                <c:ptCount val="18"/>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numCache>
            </c:numRef>
          </c:cat>
          <c:val>
            <c:numRef>
              <c:f>Sheet1!$B$2:$S$2</c:f>
              <c:numCache>
                <c:formatCode>General</c:formatCode>
                <c:ptCount val="18"/>
                <c:pt idx="0">
                  <c:v>29</c:v>
                </c:pt>
                <c:pt idx="1">
                  <c:v>68</c:v>
                </c:pt>
                <c:pt idx="2">
                  <c:v>32</c:v>
                </c:pt>
                <c:pt idx="3">
                  <c:v>39</c:v>
                </c:pt>
                <c:pt idx="4">
                  <c:v>51</c:v>
                </c:pt>
                <c:pt idx="5">
                  <c:v>45</c:v>
                </c:pt>
                <c:pt idx="6">
                  <c:v>47</c:v>
                </c:pt>
                <c:pt idx="7">
                  <c:v>36</c:v>
                </c:pt>
                <c:pt idx="8">
                  <c:v>19</c:v>
                </c:pt>
                <c:pt idx="9">
                  <c:v>38</c:v>
                </c:pt>
                <c:pt idx="10">
                  <c:v>57</c:v>
                </c:pt>
                <c:pt idx="11">
                  <c:v>39</c:v>
                </c:pt>
                <c:pt idx="12">
                  <c:v>48</c:v>
                </c:pt>
                <c:pt idx="13">
                  <c:v>52</c:v>
                </c:pt>
                <c:pt idx="14">
                  <c:v>34</c:v>
                </c:pt>
                <c:pt idx="15">
                  <c:v>51</c:v>
                </c:pt>
                <c:pt idx="16">
                  <c:v>62</c:v>
                </c:pt>
                <c:pt idx="17">
                  <c:v>61</c:v>
                </c:pt>
              </c:numCache>
            </c:numRef>
          </c:val>
          <c:extLst>
            <c:ext xmlns:c16="http://schemas.microsoft.com/office/drawing/2014/chart" uri="{C3380CC4-5D6E-409C-BE32-E72D297353CC}">
              <c16:uniqueId val="{00000001-4080-4480-9E2B-600F4B2AC2EF}"/>
            </c:ext>
          </c:extLst>
        </c:ser>
        <c:ser>
          <c:idx val="1"/>
          <c:order val="1"/>
          <c:tx>
            <c:strRef>
              <c:f>Sheet1!$A$3</c:f>
              <c:strCache>
                <c:ptCount val="1"/>
                <c:pt idx="0">
                  <c:v>Easy</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Sheet1!$B$1:$S$1</c:f>
              <c:numCache>
                <c:formatCode>General</c:formatCode>
                <c:ptCount val="18"/>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numCache>
            </c:numRef>
          </c:cat>
          <c:val>
            <c:numRef>
              <c:f>Sheet1!$B$3:$S$3</c:f>
              <c:numCache>
                <c:formatCode>General</c:formatCode>
                <c:ptCount val="18"/>
                <c:pt idx="0">
                  <c:v>21</c:v>
                </c:pt>
                <c:pt idx="1">
                  <c:v>25</c:v>
                </c:pt>
                <c:pt idx="2">
                  <c:v>44</c:v>
                </c:pt>
                <c:pt idx="3">
                  <c:v>50</c:v>
                </c:pt>
                <c:pt idx="4">
                  <c:v>42</c:v>
                </c:pt>
                <c:pt idx="5">
                  <c:v>43</c:v>
                </c:pt>
                <c:pt idx="6">
                  <c:v>43</c:v>
                </c:pt>
                <c:pt idx="7">
                  <c:v>29</c:v>
                </c:pt>
                <c:pt idx="8">
                  <c:v>43</c:v>
                </c:pt>
                <c:pt idx="9">
                  <c:v>42</c:v>
                </c:pt>
                <c:pt idx="10">
                  <c:v>34</c:v>
                </c:pt>
                <c:pt idx="11">
                  <c:v>50</c:v>
                </c:pt>
                <c:pt idx="12">
                  <c:v>44</c:v>
                </c:pt>
                <c:pt idx="13">
                  <c:v>47</c:v>
                </c:pt>
                <c:pt idx="14">
                  <c:v>45</c:v>
                </c:pt>
                <c:pt idx="15">
                  <c:v>45</c:v>
                </c:pt>
                <c:pt idx="16">
                  <c:v>30</c:v>
                </c:pt>
                <c:pt idx="17">
                  <c:v>32</c:v>
                </c:pt>
              </c:numCache>
            </c:numRef>
          </c:val>
          <c:extLst>
            <c:ext xmlns:c16="http://schemas.microsoft.com/office/drawing/2014/chart" uri="{C3380CC4-5D6E-409C-BE32-E72D297353CC}">
              <c16:uniqueId val="{00000003-4080-4480-9E2B-600F4B2AC2EF}"/>
            </c:ext>
          </c:extLst>
        </c:ser>
        <c:ser>
          <c:idx val="2"/>
          <c:order val="2"/>
          <c:tx>
            <c:strRef>
              <c:f>Sheet1!$A$4</c:f>
              <c:strCache>
                <c:ptCount val="1"/>
                <c:pt idx="0">
                  <c:v>Difficult</c:v>
                </c:pt>
              </c:strCache>
            </c:strRef>
          </c:tx>
          <c:spPr>
            <a:solidFill>
              <a:schemeClr val="accent3"/>
            </a:solidFill>
            <a:ln>
              <a:noFill/>
            </a:ln>
            <a:effectLst/>
          </c:spPr>
          <c:invertIfNegative val="0"/>
          <c:dLbls>
            <c:dLbl>
              <c:idx val="10"/>
              <c:delete val="1"/>
              <c:extLst>
                <c:ext xmlns:c15="http://schemas.microsoft.com/office/drawing/2012/chart" uri="{CE6537A1-D6FC-4f65-9D91-7224C49458BB}"/>
                <c:ext xmlns:c16="http://schemas.microsoft.com/office/drawing/2014/chart" uri="{C3380CC4-5D6E-409C-BE32-E72D297353CC}">
                  <c16:uniqueId val="{00000009-57EC-47A3-82FE-042BB07E08F5}"/>
                </c:ext>
              </c:extLst>
            </c:dLbl>
            <c:dLbl>
              <c:idx val="13"/>
              <c:delete val="1"/>
              <c:extLst>
                <c:ext xmlns:c15="http://schemas.microsoft.com/office/drawing/2012/chart" uri="{CE6537A1-D6FC-4f65-9D91-7224C49458BB}"/>
                <c:ext xmlns:c16="http://schemas.microsoft.com/office/drawing/2014/chart" uri="{C3380CC4-5D6E-409C-BE32-E72D297353CC}">
                  <c16:uniqueId val="{00000012-57EC-47A3-82FE-042BB07E08F5}"/>
                </c:ext>
              </c:extLst>
            </c:dLbl>
            <c:dLbl>
              <c:idx val="14"/>
              <c:delete val="1"/>
              <c:extLst>
                <c:ext xmlns:c15="http://schemas.microsoft.com/office/drawing/2012/chart" uri="{CE6537A1-D6FC-4f65-9D91-7224C49458BB}"/>
                <c:ext xmlns:c16="http://schemas.microsoft.com/office/drawing/2014/chart" uri="{C3380CC4-5D6E-409C-BE32-E72D297353CC}">
                  <c16:uniqueId val="{00000011-57EC-47A3-82FE-042BB07E08F5}"/>
                </c:ext>
              </c:extLst>
            </c:dLbl>
            <c:dLbl>
              <c:idx val="15"/>
              <c:delete val="1"/>
              <c:extLst>
                <c:ext xmlns:c15="http://schemas.microsoft.com/office/drawing/2012/chart" uri="{CE6537A1-D6FC-4f65-9D91-7224C49458BB}"/>
                <c:ext xmlns:c16="http://schemas.microsoft.com/office/drawing/2014/chart" uri="{C3380CC4-5D6E-409C-BE32-E72D297353CC}">
                  <c16:uniqueId val="{00000010-57EC-47A3-82FE-042BB07E08F5}"/>
                </c:ext>
              </c:extLst>
            </c:dLbl>
            <c:dLbl>
              <c:idx val="17"/>
              <c:delete val="1"/>
              <c:extLst>
                <c:ext xmlns:c15="http://schemas.microsoft.com/office/drawing/2012/chart" uri="{CE6537A1-D6FC-4f65-9D91-7224C49458BB}"/>
                <c:ext xmlns:c16="http://schemas.microsoft.com/office/drawing/2014/chart" uri="{C3380CC4-5D6E-409C-BE32-E72D297353CC}">
                  <c16:uniqueId val="{00000000-FAA8-4228-90E3-38636DE21961}"/>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Sheet1!$B$1:$S$1</c:f>
              <c:numCache>
                <c:formatCode>General</c:formatCode>
                <c:ptCount val="18"/>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numCache>
            </c:numRef>
          </c:cat>
          <c:val>
            <c:numRef>
              <c:f>Sheet1!$B$4:$S$4</c:f>
              <c:numCache>
                <c:formatCode>General</c:formatCode>
                <c:ptCount val="18"/>
                <c:pt idx="0">
                  <c:v>21</c:v>
                </c:pt>
                <c:pt idx="1">
                  <c:v>7</c:v>
                </c:pt>
                <c:pt idx="2">
                  <c:v>20</c:v>
                </c:pt>
                <c:pt idx="3">
                  <c:v>11</c:v>
                </c:pt>
                <c:pt idx="4">
                  <c:v>7</c:v>
                </c:pt>
                <c:pt idx="5">
                  <c:v>11</c:v>
                </c:pt>
                <c:pt idx="6">
                  <c:v>10</c:v>
                </c:pt>
                <c:pt idx="7">
                  <c:v>27</c:v>
                </c:pt>
                <c:pt idx="8">
                  <c:v>35</c:v>
                </c:pt>
                <c:pt idx="9">
                  <c:v>18</c:v>
                </c:pt>
                <c:pt idx="10">
                  <c:v>5</c:v>
                </c:pt>
                <c:pt idx="11">
                  <c:v>12</c:v>
                </c:pt>
                <c:pt idx="12">
                  <c:v>8</c:v>
                </c:pt>
                <c:pt idx="13">
                  <c:v>2</c:v>
                </c:pt>
                <c:pt idx="14">
                  <c:v>2</c:v>
                </c:pt>
                <c:pt idx="15">
                  <c:v>5</c:v>
                </c:pt>
                <c:pt idx="16">
                  <c:v>8</c:v>
                </c:pt>
                <c:pt idx="17">
                  <c:v>7</c:v>
                </c:pt>
              </c:numCache>
            </c:numRef>
          </c:val>
          <c:extLst>
            <c:ext xmlns:c16="http://schemas.microsoft.com/office/drawing/2014/chart" uri="{C3380CC4-5D6E-409C-BE32-E72D297353CC}">
              <c16:uniqueId val="{00000004-4080-4480-9E2B-600F4B2AC2EF}"/>
            </c:ext>
          </c:extLst>
        </c:ser>
        <c:ser>
          <c:idx val="3"/>
          <c:order val="3"/>
          <c:tx>
            <c:strRef>
              <c:f>Sheet1!$A$5</c:f>
              <c:strCache>
                <c:ptCount val="1"/>
                <c:pt idx="0">
                  <c:v>Very Difficult</c:v>
                </c:pt>
              </c:strCache>
            </c:strRef>
          </c:tx>
          <c:spPr>
            <a:solidFill>
              <a:schemeClr val="accent4"/>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761-46C5-B92C-EAF19682D914}"/>
                </c:ext>
              </c:extLst>
            </c:dLbl>
            <c:dLbl>
              <c:idx val="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761-46C5-B92C-EAF19682D914}"/>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Sheet1!$B$1:$S$1</c:f>
              <c:numCache>
                <c:formatCode>General</c:formatCode>
                <c:ptCount val="18"/>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numCache>
            </c:numRef>
          </c:cat>
          <c:val>
            <c:numRef>
              <c:f>Sheet1!$B$5:$S$5</c:f>
              <c:numCache>
                <c:formatCode>General</c:formatCode>
                <c:ptCount val="18"/>
                <c:pt idx="0">
                  <c:v>29</c:v>
                </c:pt>
                <c:pt idx="1">
                  <c:v>0</c:v>
                </c:pt>
                <c:pt idx="2">
                  <c:v>5</c:v>
                </c:pt>
                <c:pt idx="3">
                  <c:v>0</c:v>
                </c:pt>
                <c:pt idx="4">
                  <c:v>0</c:v>
                </c:pt>
                <c:pt idx="5">
                  <c:v>1</c:v>
                </c:pt>
                <c:pt idx="6">
                  <c:v>0</c:v>
                </c:pt>
                <c:pt idx="7">
                  <c:v>9</c:v>
                </c:pt>
                <c:pt idx="8">
                  <c:v>3</c:v>
                </c:pt>
                <c:pt idx="9">
                  <c:v>2</c:v>
                </c:pt>
                <c:pt idx="10">
                  <c:v>4</c:v>
                </c:pt>
                <c:pt idx="11">
                  <c:v>0</c:v>
                </c:pt>
                <c:pt idx="12">
                  <c:v>0</c:v>
                </c:pt>
                <c:pt idx="13">
                  <c:v>0</c:v>
                </c:pt>
                <c:pt idx="14">
                  <c:v>0</c:v>
                </c:pt>
                <c:pt idx="15">
                  <c:v>0</c:v>
                </c:pt>
                <c:pt idx="16">
                  <c:v>0</c:v>
                </c:pt>
                <c:pt idx="17">
                  <c:v>0</c:v>
                </c:pt>
              </c:numCache>
            </c:numRef>
          </c:val>
          <c:extLst>
            <c:ext xmlns:c16="http://schemas.microsoft.com/office/drawing/2014/chart" uri="{C3380CC4-5D6E-409C-BE32-E72D297353CC}">
              <c16:uniqueId val="{00000006-4080-4480-9E2B-600F4B2AC2EF}"/>
            </c:ext>
          </c:extLst>
        </c:ser>
        <c:dLbls>
          <c:showLegendKey val="0"/>
          <c:showVal val="1"/>
          <c:showCatName val="0"/>
          <c:showSerName val="0"/>
          <c:showPercent val="0"/>
          <c:showBubbleSize val="0"/>
        </c:dLbls>
        <c:gapWidth val="150"/>
        <c:overlap val="100"/>
        <c:axId val="-2102840984"/>
        <c:axId val="-2099049016"/>
      </c:barChart>
      <c:catAx>
        <c:axId val="-2102840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99049016"/>
        <c:crosses val="autoZero"/>
        <c:auto val="1"/>
        <c:lblAlgn val="ctr"/>
        <c:lblOffset val="100"/>
        <c:noMultiLvlLbl val="0"/>
      </c:catAx>
      <c:valAx>
        <c:axId val="-2099049016"/>
        <c:scaling>
          <c:orientation val="minMax"/>
          <c:max val="1"/>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AU"/>
                  <a:t>% of those who commented</a:t>
                </a:r>
              </a:p>
            </c:rich>
          </c:tx>
          <c:layout>
            <c:manualLayout>
              <c:xMode val="edge"/>
              <c:yMode val="edge"/>
              <c:x val="1.5787479556311846E-3"/>
              <c:y val="8.9844088976309619E-2"/>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02840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0921501706485"/>
          <c:y val="9.2436974789915902E-2"/>
          <c:w val="0.79854923243135545"/>
          <c:h val="0.62184873949584396"/>
        </c:manualLayout>
      </c:layout>
      <c:barChart>
        <c:barDir val="col"/>
        <c:grouping val="clustered"/>
        <c:varyColors val="0"/>
        <c:ser>
          <c:idx val="1"/>
          <c:order val="1"/>
          <c:tx>
            <c:strRef>
              <c:f>Sheet1!$A$2</c:f>
              <c:strCache>
                <c:ptCount val="1"/>
                <c:pt idx="0">
                  <c:v>% Used</c:v>
                </c:pt>
              </c:strCache>
            </c:strRef>
          </c:tx>
          <c:spPr>
            <a:solidFill>
              <a:schemeClr val="accent2"/>
            </a:solidFill>
            <a:ln>
              <a:noFill/>
            </a:ln>
            <a:effectLst/>
          </c:spPr>
          <c:invertIfNegative val="0"/>
          <c:dLbls>
            <c:dLbl>
              <c:idx val="0"/>
              <c:layout>
                <c:manualLayout>
                  <c:x val="-1.207182794660488E-3"/>
                  <c:y val="-4.058557287359633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799-48E4-94D8-182C41435499}"/>
                </c:ext>
              </c:extLst>
            </c:dLbl>
            <c:dLbl>
              <c:idx val="18"/>
              <c:layout>
                <c:manualLayout>
                  <c:x val="0"/>
                  <c:y val="6.556131002657851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799-48E4-94D8-182C41435499}"/>
                </c:ext>
              </c:extLst>
            </c:dLbl>
            <c:dLbl>
              <c:idx val="19"/>
              <c:layout>
                <c:manualLayout>
                  <c:x val="0"/>
                  <c:y val="7.180524431482396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856-4031-AB0D-CB31C16E8605}"/>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Sheet1!$B$1:$U$1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Sheet1!$B$2:$U$2</c:f>
              <c:numCache>
                <c:formatCode>General</c:formatCode>
                <c:ptCount val="20"/>
                <c:pt idx="0">
                  <c:v>15</c:v>
                </c:pt>
                <c:pt idx="1">
                  <c:v>40</c:v>
                </c:pt>
                <c:pt idx="2">
                  <c:v>18</c:v>
                </c:pt>
                <c:pt idx="3">
                  <c:v>13</c:v>
                </c:pt>
                <c:pt idx="4">
                  <c:v>10</c:v>
                </c:pt>
                <c:pt idx="5">
                  <c:v>20</c:v>
                </c:pt>
                <c:pt idx="6">
                  <c:v>8</c:v>
                </c:pt>
                <c:pt idx="7">
                  <c:v>18</c:v>
                </c:pt>
                <c:pt idx="8">
                  <c:v>18</c:v>
                </c:pt>
                <c:pt idx="9">
                  <c:v>22</c:v>
                </c:pt>
                <c:pt idx="10">
                  <c:v>6</c:v>
                </c:pt>
                <c:pt idx="11">
                  <c:v>8</c:v>
                </c:pt>
                <c:pt idx="12">
                  <c:v>16</c:v>
                </c:pt>
                <c:pt idx="13">
                  <c:v>16</c:v>
                </c:pt>
                <c:pt idx="14">
                  <c:v>15</c:v>
                </c:pt>
                <c:pt idx="15">
                  <c:v>12</c:v>
                </c:pt>
                <c:pt idx="16">
                  <c:v>8</c:v>
                </c:pt>
                <c:pt idx="17">
                  <c:v>18</c:v>
                </c:pt>
                <c:pt idx="18">
                  <c:v>14</c:v>
                </c:pt>
                <c:pt idx="19">
                  <c:v>15</c:v>
                </c:pt>
              </c:numCache>
            </c:numRef>
          </c:val>
          <c:extLst>
            <c:ext xmlns:c16="http://schemas.microsoft.com/office/drawing/2014/chart" uri="{C3380CC4-5D6E-409C-BE32-E72D297353CC}">
              <c16:uniqueId val="{00000001-A8FA-46D3-A864-0D59E32FFF87}"/>
            </c:ext>
          </c:extLst>
        </c:ser>
        <c:dLbls>
          <c:showLegendKey val="0"/>
          <c:showVal val="1"/>
          <c:showCatName val="0"/>
          <c:showSerName val="0"/>
          <c:showPercent val="0"/>
          <c:showBubbleSize val="0"/>
        </c:dLbls>
        <c:gapWidth val="150"/>
        <c:axId val="-2101155768"/>
        <c:axId val="-2101152552"/>
      </c:barChart>
      <c:lineChart>
        <c:grouping val="standard"/>
        <c:varyColors val="0"/>
        <c:ser>
          <c:idx val="0"/>
          <c:order val="0"/>
          <c:tx>
            <c:strRef>
              <c:f>Sheet1!$A$3</c:f>
              <c:strCache>
                <c:ptCount val="1"/>
                <c:pt idx="0">
                  <c:v>Median days</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1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799-48E4-94D8-182C41435499}"/>
                </c:ext>
              </c:extLst>
            </c:dLbl>
            <c:dLbl>
              <c:idx val="19"/>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856-4031-AB0D-CB31C16E8605}"/>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Sheet1!$B$1:$U$1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Sheet1!$B$3:$U$3</c:f>
              <c:numCache>
                <c:formatCode>General</c:formatCode>
                <c:ptCount val="20"/>
                <c:pt idx="0">
                  <c:v>2</c:v>
                </c:pt>
                <c:pt idx="1">
                  <c:v>3</c:v>
                </c:pt>
                <c:pt idx="2">
                  <c:v>5</c:v>
                </c:pt>
                <c:pt idx="3">
                  <c:v>4</c:v>
                </c:pt>
                <c:pt idx="4">
                  <c:v>5</c:v>
                </c:pt>
                <c:pt idx="5">
                  <c:v>2</c:v>
                </c:pt>
                <c:pt idx="6">
                  <c:v>3</c:v>
                </c:pt>
                <c:pt idx="7">
                  <c:v>3</c:v>
                </c:pt>
                <c:pt idx="8">
                  <c:v>3</c:v>
                </c:pt>
                <c:pt idx="9">
                  <c:v>2</c:v>
                </c:pt>
                <c:pt idx="10">
                  <c:v>2</c:v>
                </c:pt>
                <c:pt idx="11">
                  <c:v>8</c:v>
                </c:pt>
                <c:pt idx="12">
                  <c:v>2</c:v>
                </c:pt>
                <c:pt idx="13">
                  <c:v>4</c:v>
                </c:pt>
                <c:pt idx="14">
                  <c:v>2</c:v>
                </c:pt>
                <c:pt idx="15">
                  <c:v>3</c:v>
                </c:pt>
                <c:pt idx="16">
                  <c:v>4</c:v>
                </c:pt>
                <c:pt idx="17">
                  <c:v>3</c:v>
                </c:pt>
                <c:pt idx="18">
                  <c:v>6</c:v>
                </c:pt>
                <c:pt idx="19">
                  <c:v>2</c:v>
                </c:pt>
              </c:numCache>
            </c:numRef>
          </c:val>
          <c:smooth val="0"/>
          <c:extLst>
            <c:ext xmlns:c16="http://schemas.microsoft.com/office/drawing/2014/chart" uri="{C3380CC4-5D6E-409C-BE32-E72D297353CC}">
              <c16:uniqueId val="{00000002-A8FA-46D3-A864-0D59E32FFF87}"/>
            </c:ext>
          </c:extLst>
        </c:ser>
        <c:dLbls>
          <c:showLegendKey val="0"/>
          <c:showVal val="1"/>
          <c:showCatName val="0"/>
          <c:showSerName val="0"/>
          <c:showPercent val="0"/>
          <c:showBubbleSize val="0"/>
        </c:dLbls>
        <c:marker val="1"/>
        <c:smooth val="0"/>
        <c:axId val="-2101145992"/>
        <c:axId val="-2101183640"/>
      </c:lineChart>
      <c:catAx>
        <c:axId val="-2101155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01152552"/>
        <c:crosses val="autoZero"/>
        <c:auto val="0"/>
        <c:lblAlgn val="ctr"/>
        <c:lblOffset val="100"/>
        <c:tickLblSkip val="1"/>
        <c:tickMarkSkip val="1"/>
        <c:noMultiLvlLbl val="0"/>
      </c:catAx>
      <c:valAx>
        <c:axId val="-2101152552"/>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AU"/>
                  <a:t>% ACT IDRS participants</a:t>
                </a:r>
              </a:p>
            </c:rich>
          </c:tx>
          <c:layout>
            <c:manualLayout>
              <c:xMode val="edge"/>
              <c:yMode val="edge"/>
              <c:x val="2.4612936322913604E-2"/>
              <c:y val="0.13020913738327039"/>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01155768"/>
        <c:crosses val="autoZero"/>
        <c:crossBetween val="between"/>
        <c:majorUnit val="10"/>
      </c:valAx>
      <c:catAx>
        <c:axId val="-2101145992"/>
        <c:scaling>
          <c:orientation val="minMax"/>
        </c:scaling>
        <c:delete val="1"/>
        <c:axPos val="b"/>
        <c:numFmt formatCode="General" sourceLinked="1"/>
        <c:majorTickMark val="none"/>
        <c:minorTickMark val="none"/>
        <c:tickLblPos val="none"/>
        <c:crossAx val="-2101183640"/>
        <c:crosses val="autoZero"/>
        <c:auto val="0"/>
        <c:lblAlgn val="ctr"/>
        <c:lblOffset val="100"/>
        <c:noMultiLvlLbl val="0"/>
      </c:catAx>
      <c:valAx>
        <c:axId val="-2101183640"/>
        <c:scaling>
          <c:orientation val="minMax"/>
          <c:max val="10"/>
        </c:scaling>
        <c:delete val="0"/>
        <c:axPos val="r"/>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AU"/>
                  <a:t>Median days used</a:t>
                </a:r>
              </a:p>
            </c:rich>
          </c:tx>
          <c:layout>
            <c:manualLayout>
              <c:xMode val="edge"/>
              <c:yMode val="edge"/>
              <c:x val="0.93165955648732768"/>
              <c:y val="0.22050304728858044"/>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01145992"/>
        <c:crosses val="max"/>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897824691418233E-2"/>
          <c:y val="5.8718310500204825E-2"/>
          <c:w val="0.84563207462844237"/>
          <c:h val="0.70373712317752202"/>
        </c:manualLayout>
      </c:layout>
      <c:barChart>
        <c:barDir val="col"/>
        <c:grouping val="clustered"/>
        <c:varyColors val="0"/>
        <c:ser>
          <c:idx val="1"/>
          <c:order val="0"/>
          <c:tx>
            <c:strRef>
              <c:f>Sheet1!$A$2</c:f>
              <c:strCache>
                <c:ptCount val="1"/>
                <c:pt idx="0">
                  <c:v>% Used</c:v>
                </c:pt>
              </c:strCache>
            </c:strRef>
          </c:tx>
          <c:spPr>
            <a:solidFill>
              <a:schemeClr val="accent2"/>
            </a:solidFill>
            <a:ln>
              <a:noFill/>
            </a:ln>
            <a:effectLst/>
          </c:spPr>
          <c:invertIfNegative val="0"/>
          <c:dLbls>
            <c:dLbl>
              <c:idx val="2"/>
              <c:layout>
                <c:manualLayout>
                  <c:x val="0"/>
                  <c:y val="1.426194437841692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961-4140-A7A2-5293284FAD1F}"/>
                </c:ext>
              </c:extLst>
            </c:dLbl>
            <c:dLbl>
              <c:idx val="5"/>
              <c:layout>
                <c:manualLayout>
                  <c:x val="0"/>
                  <c:y val="1.426194437841692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961-4140-A7A2-5293284FAD1F}"/>
                </c:ext>
              </c:extLst>
            </c:dLbl>
            <c:dLbl>
              <c:idx val="6"/>
              <c:layout>
                <c:manualLayout>
                  <c:x val="-4.0204213920063137E-17"/>
                  <c:y val="1.901592583788923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961-4140-A7A2-5293284FAD1F}"/>
                </c:ext>
              </c:extLst>
            </c:dLbl>
            <c:dLbl>
              <c:idx val="11"/>
              <c:layout>
                <c:manualLayout>
                  <c:x val="0"/>
                  <c:y val="1.426194437841691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961-4140-A7A2-5293284FAD1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Sheet1!$B$1:$U$1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Sheet1!$B$2:$U$2</c:f>
              <c:numCache>
                <c:formatCode>General</c:formatCode>
                <c:ptCount val="20"/>
                <c:pt idx="0">
                  <c:v>84</c:v>
                </c:pt>
                <c:pt idx="1">
                  <c:v>85</c:v>
                </c:pt>
                <c:pt idx="2">
                  <c:v>89</c:v>
                </c:pt>
                <c:pt idx="3">
                  <c:v>86</c:v>
                </c:pt>
                <c:pt idx="4">
                  <c:v>85</c:v>
                </c:pt>
                <c:pt idx="5">
                  <c:v>89</c:v>
                </c:pt>
                <c:pt idx="6">
                  <c:v>90</c:v>
                </c:pt>
                <c:pt idx="7">
                  <c:v>83</c:v>
                </c:pt>
                <c:pt idx="8">
                  <c:v>80</c:v>
                </c:pt>
                <c:pt idx="9">
                  <c:v>81</c:v>
                </c:pt>
                <c:pt idx="10">
                  <c:v>81</c:v>
                </c:pt>
                <c:pt idx="11">
                  <c:v>87</c:v>
                </c:pt>
                <c:pt idx="12">
                  <c:v>81</c:v>
                </c:pt>
                <c:pt idx="13">
                  <c:v>75</c:v>
                </c:pt>
                <c:pt idx="14">
                  <c:v>74</c:v>
                </c:pt>
                <c:pt idx="15">
                  <c:v>81</c:v>
                </c:pt>
                <c:pt idx="16">
                  <c:v>69</c:v>
                </c:pt>
                <c:pt idx="17">
                  <c:v>76</c:v>
                </c:pt>
                <c:pt idx="18">
                  <c:v>79</c:v>
                </c:pt>
                <c:pt idx="19">
                  <c:v>79</c:v>
                </c:pt>
              </c:numCache>
            </c:numRef>
          </c:val>
          <c:extLst>
            <c:ext xmlns:c16="http://schemas.microsoft.com/office/drawing/2014/chart" uri="{C3380CC4-5D6E-409C-BE32-E72D297353CC}">
              <c16:uniqueId val="{00000004-3961-4140-A7A2-5293284FAD1F}"/>
            </c:ext>
          </c:extLst>
        </c:ser>
        <c:dLbls>
          <c:showLegendKey val="0"/>
          <c:showVal val="1"/>
          <c:showCatName val="0"/>
          <c:showSerName val="0"/>
          <c:showPercent val="0"/>
          <c:showBubbleSize val="0"/>
        </c:dLbls>
        <c:gapWidth val="150"/>
        <c:axId val="-2102392408"/>
        <c:axId val="-2098153928"/>
      </c:barChart>
      <c:lineChart>
        <c:grouping val="standard"/>
        <c:varyColors val="0"/>
        <c:ser>
          <c:idx val="0"/>
          <c:order val="1"/>
          <c:tx>
            <c:strRef>
              <c:f>Sheet1!$A$3</c:f>
              <c:strCache>
                <c:ptCount val="1"/>
                <c:pt idx="0">
                  <c:v>Median days</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Sheet1!$B$1:$U$1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Sheet1!$B$3:$U$3</c:f>
              <c:numCache>
                <c:formatCode>General</c:formatCode>
                <c:ptCount val="20"/>
                <c:pt idx="0">
                  <c:v>180</c:v>
                </c:pt>
                <c:pt idx="1">
                  <c:v>180</c:v>
                </c:pt>
                <c:pt idx="2">
                  <c:v>180</c:v>
                </c:pt>
                <c:pt idx="3">
                  <c:v>180</c:v>
                </c:pt>
                <c:pt idx="4">
                  <c:v>180</c:v>
                </c:pt>
                <c:pt idx="5">
                  <c:v>180</c:v>
                </c:pt>
                <c:pt idx="6">
                  <c:v>180</c:v>
                </c:pt>
                <c:pt idx="7">
                  <c:v>175</c:v>
                </c:pt>
                <c:pt idx="8">
                  <c:v>180</c:v>
                </c:pt>
                <c:pt idx="9">
                  <c:v>180</c:v>
                </c:pt>
                <c:pt idx="10">
                  <c:v>180</c:v>
                </c:pt>
                <c:pt idx="11">
                  <c:v>180</c:v>
                </c:pt>
                <c:pt idx="12">
                  <c:v>180</c:v>
                </c:pt>
                <c:pt idx="13">
                  <c:v>180</c:v>
                </c:pt>
                <c:pt idx="14">
                  <c:v>180</c:v>
                </c:pt>
                <c:pt idx="15">
                  <c:v>180</c:v>
                </c:pt>
                <c:pt idx="16">
                  <c:v>180</c:v>
                </c:pt>
                <c:pt idx="17">
                  <c:v>180</c:v>
                </c:pt>
                <c:pt idx="18">
                  <c:v>170</c:v>
                </c:pt>
                <c:pt idx="19">
                  <c:v>180</c:v>
                </c:pt>
              </c:numCache>
            </c:numRef>
          </c:val>
          <c:smooth val="0"/>
          <c:extLst>
            <c:ext xmlns:c16="http://schemas.microsoft.com/office/drawing/2014/chart" uri="{C3380CC4-5D6E-409C-BE32-E72D297353CC}">
              <c16:uniqueId val="{00000005-3961-4140-A7A2-5293284FAD1F}"/>
            </c:ext>
          </c:extLst>
        </c:ser>
        <c:dLbls>
          <c:showLegendKey val="0"/>
          <c:showVal val="0"/>
          <c:showCatName val="0"/>
          <c:showSerName val="0"/>
          <c:showPercent val="0"/>
          <c:showBubbleSize val="0"/>
        </c:dLbls>
        <c:marker val="1"/>
        <c:smooth val="0"/>
        <c:axId val="933168696"/>
        <c:axId val="933165744"/>
      </c:lineChart>
      <c:catAx>
        <c:axId val="-2102392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98153928"/>
        <c:crosses val="autoZero"/>
        <c:auto val="0"/>
        <c:lblAlgn val="ctr"/>
        <c:lblOffset val="100"/>
        <c:noMultiLvlLbl val="0"/>
      </c:catAx>
      <c:valAx>
        <c:axId val="-2098153928"/>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AU"/>
                  <a:t>% ACT IDRS participants</a:t>
                </a:r>
              </a:p>
            </c:rich>
          </c:tx>
          <c:layout>
            <c:manualLayout>
              <c:xMode val="edge"/>
              <c:yMode val="edge"/>
              <c:x val="1.0515427057685902E-2"/>
              <c:y val="0.20618201265304265"/>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02392408"/>
        <c:crosses val="autoZero"/>
        <c:crossBetween val="between"/>
        <c:majorUnit val="10"/>
      </c:valAx>
      <c:valAx>
        <c:axId val="933165744"/>
        <c:scaling>
          <c:orientation val="minMax"/>
          <c:max val="180"/>
          <c:min val="0"/>
        </c:scaling>
        <c:delete val="0"/>
        <c:axPos val="r"/>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AU"/>
                  <a:t>Median Days</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33168696"/>
        <c:crosses val="max"/>
        <c:crossBetween val="between"/>
      </c:valAx>
      <c:catAx>
        <c:axId val="933168696"/>
        <c:scaling>
          <c:orientation val="minMax"/>
        </c:scaling>
        <c:delete val="1"/>
        <c:axPos val="b"/>
        <c:numFmt formatCode="General" sourceLinked="1"/>
        <c:majorTickMark val="none"/>
        <c:minorTickMark val="none"/>
        <c:tickLblPos val="nextTo"/>
        <c:crossAx val="933165744"/>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068931389165386"/>
          <c:y val="5.5037194819177016E-2"/>
          <c:w val="0.89399356653339146"/>
          <c:h val="0.71040163262301415"/>
        </c:manualLayout>
      </c:layout>
      <c:barChart>
        <c:barDir val="col"/>
        <c:grouping val="clustered"/>
        <c:varyColors val="0"/>
        <c:ser>
          <c:idx val="0"/>
          <c:order val="0"/>
          <c:tx>
            <c:strRef>
              <c:f>Sheet1!$B$1</c:f>
              <c:strCache>
                <c:ptCount val="1"/>
                <c:pt idx="0">
                  <c:v>Ounce</c:v>
                </c:pt>
              </c:strCache>
            </c:strRef>
          </c:tx>
          <c:spPr>
            <a:solidFill>
              <a:schemeClr val="accent1"/>
            </a:solidFill>
            <a:ln>
              <a:noFill/>
            </a:ln>
            <a:effectLst/>
          </c:spPr>
          <c:invertIfNegative val="0"/>
          <c:dLbls>
            <c:dLbl>
              <c:idx val="16"/>
              <c:tx>
                <c:rich>
                  <a:bodyPr/>
                  <a:lstStyle/>
                  <a:p>
                    <a:fld id="{00E551F7-2FB0-491C-86D8-5EC3607FD83D}" type="VALUE">
                      <a:rPr lang="en-US" smtClean="0"/>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E57C-489E-B4EC-6EACF8A5E824}"/>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Sheet1!$B$2:$B$18</c:f>
              <c:numCache>
                <c:formatCode>General</c:formatCode>
                <c:ptCount val="17"/>
                <c:pt idx="0">
                  <c:v>323</c:v>
                </c:pt>
                <c:pt idx="1">
                  <c:v>280</c:v>
                </c:pt>
                <c:pt idx="2">
                  <c:v>290</c:v>
                </c:pt>
                <c:pt idx="3">
                  <c:v>300</c:v>
                </c:pt>
                <c:pt idx="4">
                  <c:v>300</c:v>
                </c:pt>
                <c:pt idx="5">
                  <c:v>295</c:v>
                </c:pt>
                <c:pt idx="6">
                  <c:v>300</c:v>
                </c:pt>
                <c:pt idx="7">
                  <c:v>280</c:v>
                </c:pt>
                <c:pt idx="8">
                  <c:v>300</c:v>
                </c:pt>
                <c:pt idx="9">
                  <c:v>290</c:v>
                </c:pt>
                <c:pt idx="10">
                  <c:v>300</c:v>
                </c:pt>
                <c:pt idx="11">
                  <c:v>280</c:v>
                </c:pt>
                <c:pt idx="12">
                  <c:v>300</c:v>
                </c:pt>
                <c:pt idx="13">
                  <c:v>250</c:v>
                </c:pt>
                <c:pt idx="14">
                  <c:v>290</c:v>
                </c:pt>
                <c:pt idx="15">
                  <c:v>265</c:v>
                </c:pt>
                <c:pt idx="16">
                  <c:v>280</c:v>
                </c:pt>
              </c:numCache>
            </c:numRef>
          </c:val>
          <c:extLst>
            <c:ext xmlns:c16="http://schemas.microsoft.com/office/drawing/2014/chart" uri="{C3380CC4-5D6E-409C-BE32-E72D297353CC}">
              <c16:uniqueId val="{00000000-ECDD-46DF-B633-F0A95F2011A6}"/>
            </c:ext>
          </c:extLst>
        </c:ser>
        <c:ser>
          <c:idx val="1"/>
          <c:order val="1"/>
          <c:tx>
            <c:strRef>
              <c:f>Sheet1!$C$1</c:f>
              <c:strCache>
                <c:ptCount val="1"/>
                <c:pt idx="0">
                  <c:v>Gram</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Sheet1!$C$2:$C$18</c:f>
              <c:numCache>
                <c:formatCode>General</c:formatCode>
                <c:ptCount val="17"/>
                <c:pt idx="0">
                  <c:v>20</c:v>
                </c:pt>
                <c:pt idx="1">
                  <c:v>20</c:v>
                </c:pt>
                <c:pt idx="2">
                  <c:v>20</c:v>
                </c:pt>
                <c:pt idx="3">
                  <c:v>20</c:v>
                </c:pt>
                <c:pt idx="4">
                  <c:v>20</c:v>
                </c:pt>
                <c:pt idx="5">
                  <c:v>20</c:v>
                </c:pt>
                <c:pt idx="6">
                  <c:v>20</c:v>
                </c:pt>
                <c:pt idx="7">
                  <c:v>20</c:v>
                </c:pt>
                <c:pt idx="8">
                  <c:v>20</c:v>
                </c:pt>
                <c:pt idx="9">
                  <c:v>20</c:v>
                </c:pt>
                <c:pt idx="10">
                  <c:v>20</c:v>
                </c:pt>
                <c:pt idx="11">
                  <c:v>20</c:v>
                </c:pt>
                <c:pt idx="12">
                  <c:v>20</c:v>
                </c:pt>
                <c:pt idx="13">
                  <c:v>20</c:v>
                </c:pt>
                <c:pt idx="14">
                  <c:v>20</c:v>
                </c:pt>
                <c:pt idx="15">
                  <c:v>20</c:v>
                </c:pt>
                <c:pt idx="16">
                  <c:v>20</c:v>
                </c:pt>
              </c:numCache>
            </c:numRef>
          </c:val>
          <c:extLst>
            <c:ext xmlns:c16="http://schemas.microsoft.com/office/drawing/2014/chart" uri="{C3380CC4-5D6E-409C-BE32-E72D297353CC}">
              <c16:uniqueId val="{00000001-ECDD-46DF-B633-F0A95F2011A6}"/>
            </c:ext>
          </c:extLst>
        </c:ser>
        <c:dLbls>
          <c:showLegendKey val="0"/>
          <c:showVal val="1"/>
          <c:showCatName val="0"/>
          <c:showSerName val="0"/>
          <c:showPercent val="0"/>
          <c:showBubbleSize val="0"/>
        </c:dLbls>
        <c:gapWidth val="219"/>
        <c:overlap val="-27"/>
        <c:axId val="-2098062520"/>
        <c:axId val="-2098059192"/>
      </c:barChart>
      <c:catAx>
        <c:axId val="-2098062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98059192"/>
        <c:crosses val="autoZero"/>
        <c:auto val="1"/>
        <c:lblAlgn val="ctr"/>
        <c:lblOffset val="100"/>
        <c:noMultiLvlLbl val="0"/>
      </c:catAx>
      <c:valAx>
        <c:axId val="-20980591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a:t>Median price ($)</a:t>
                </a:r>
              </a:p>
            </c:rich>
          </c:tx>
          <c:layout>
            <c:manualLayout>
              <c:xMode val="edge"/>
              <c:yMode val="edge"/>
              <c:x val="7.0925734628501276E-3"/>
              <c:y val="0.27651722222995662"/>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98062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8634365436247401E-2"/>
          <c:y val="4.2748041148279098E-2"/>
          <c:w val="0.877870494114669"/>
          <c:h val="0.72421245514793198"/>
        </c:manualLayout>
      </c:layout>
      <c:barChart>
        <c:barDir val="col"/>
        <c:grouping val="clustered"/>
        <c:varyColors val="0"/>
        <c:ser>
          <c:idx val="0"/>
          <c:order val="0"/>
          <c:tx>
            <c:strRef>
              <c:f>Sheet1!$B$1</c:f>
              <c:strCache>
                <c:ptCount val="1"/>
                <c:pt idx="0">
                  <c:v>Ounce</c:v>
                </c:pt>
              </c:strCache>
            </c:strRef>
          </c:tx>
          <c:spPr>
            <a:solidFill>
              <a:schemeClr val="accent1"/>
            </a:solidFill>
            <a:ln>
              <a:noFill/>
            </a:ln>
            <a:effectLst/>
          </c:spPr>
          <c:invertIfNegative val="0"/>
          <c:dLbls>
            <c:dLbl>
              <c:idx val="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8BE-4573-A6B5-EF1DF58305A2}"/>
                </c:ext>
              </c:extLst>
            </c:dLbl>
            <c:dLbl>
              <c:idx val="9"/>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8BE-4573-A6B5-EF1DF58305A2}"/>
                </c:ext>
              </c:extLst>
            </c:dLbl>
            <c:dLbl>
              <c:idx val="1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8BE-4573-A6B5-EF1DF58305A2}"/>
                </c:ext>
              </c:extLst>
            </c:dLbl>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8BE-4573-A6B5-EF1DF58305A2}"/>
                </c:ext>
              </c:extLst>
            </c:dLbl>
            <c:dLbl>
              <c:idx val="1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8BE-4573-A6B5-EF1DF58305A2}"/>
                </c:ext>
              </c:extLst>
            </c:dLbl>
            <c:dLbl>
              <c:idx val="1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8BE-4573-A6B5-EF1DF58305A2}"/>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Sheet1!$B$2:$B$18</c:f>
              <c:numCache>
                <c:formatCode>General</c:formatCode>
                <c:ptCount val="17"/>
                <c:pt idx="0">
                  <c:v>200</c:v>
                </c:pt>
                <c:pt idx="1">
                  <c:v>200</c:v>
                </c:pt>
                <c:pt idx="2">
                  <c:v>250</c:v>
                </c:pt>
                <c:pt idx="3">
                  <c:v>190</c:v>
                </c:pt>
                <c:pt idx="4">
                  <c:v>240</c:v>
                </c:pt>
                <c:pt idx="5">
                  <c:v>200</c:v>
                </c:pt>
                <c:pt idx="6">
                  <c:v>250</c:v>
                </c:pt>
                <c:pt idx="7">
                  <c:v>250</c:v>
                </c:pt>
                <c:pt idx="8">
                  <c:v>240</c:v>
                </c:pt>
                <c:pt idx="9">
                  <c:v>220</c:v>
                </c:pt>
                <c:pt idx="10">
                  <c:v>265</c:v>
                </c:pt>
                <c:pt idx="11">
                  <c:v>210</c:v>
                </c:pt>
                <c:pt idx="12">
                  <c:v>250</c:v>
                </c:pt>
                <c:pt idx="13">
                  <c:v>255</c:v>
                </c:pt>
                <c:pt idx="14">
                  <c:v>230</c:v>
                </c:pt>
                <c:pt idx="15">
                  <c:v>250</c:v>
                </c:pt>
                <c:pt idx="16">
                  <c:v>250</c:v>
                </c:pt>
              </c:numCache>
            </c:numRef>
          </c:val>
          <c:extLst>
            <c:ext xmlns:c16="http://schemas.microsoft.com/office/drawing/2014/chart" uri="{C3380CC4-5D6E-409C-BE32-E72D297353CC}">
              <c16:uniqueId val="{00000001-A32F-47AB-A73B-94010C4DD48E}"/>
            </c:ext>
          </c:extLst>
        </c:ser>
        <c:ser>
          <c:idx val="1"/>
          <c:order val="1"/>
          <c:tx>
            <c:strRef>
              <c:f>Sheet1!$C$1</c:f>
              <c:strCache>
                <c:ptCount val="1"/>
                <c:pt idx="0">
                  <c:v>Gram</c:v>
                </c:pt>
              </c:strCache>
            </c:strRef>
          </c:tx>
          <c:spPr>
            <a:solidFill>
              <a:schemeClr val="accent3"/>
            </a:solidFill>
            <a:ln>
              <a:noFill/>
            </a:ln>
            <a:effectLst/>
          </c:spPr>
          <c:invertIfNegative val="0"/>
          <c:dLbls>
            <c:dLbl>
              <c:idx val="1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78BE-4573-A6B5-EF1DF58305A2}"/>
                </c:ext>
              </c:extLst>
            </c:dLbl>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78BE-4573-A6B5-EF1DF58305A2}"/>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Sheet1!$C$2:$C$18</c:f>
              <c:numCache>
                <c:formatCode>General</c:formatCode>
                <c:ptCount val="17"/>
                <c:pt idx="0">
                  <c:v>20</c:v>
                </c:pt>
                <c:pt idx="1">
                  <c:v>20</c:v>
                </c:pt>
                <c:pt idx="2">
                  <c:v>20</c:v>
                </c:pt>
                <c:pt idx="3">
                  <c:v>15</c:v>
                </c:pt>
                <c:pt idx="4">
                  <c:v>20</c:v>
                </c:pt>
                <c:pt idx="5">
                  <c:v>20</c:v>
                </c:pt>
                <c:pt idx="6">
                  <c:v>20</c:v>
                </c:pt>
                <c:pt idx="7">
                  <c:v>20</c:v>
                </c:pt>
                <c:pt idx="8">
                  <c:v>20</c:v>
                </c:pt>
                <c:pt idx="9">
                  <c:v>20</c:v>
                </c:pt>
                <c:pt idx="10">
                  <c:v>20</c:v>
                </c:pt>
                <c:pt idx="11">
                  <c:v>13</c:v>
                </c:pt>
                <c:pt idx="12">
                  <c:v>20</c:v>
                </c:pt>
                <c:pt idx="13">
                  <c:v>20</c:v>
                </c:pt>
                <c:pt idx="14">
                  <c:v>20</c:v>
                </c:pt>
                <c:pt idx="15">
                  <c:v>20</c:v>
                </c:pt>
                <c:pt idx="16">
                  <c:v>20</c:v>
                </c:pt>
              </c:numCache>
            </c:numRef>
          </c:val>
          <c:extLst>
            <c:ext xmlns:c16="http://schemas.microsoft.com/office/drawing/2014/chart" uri="{C3380CC4-5D6E-409C-BE32-E72D297353CC}">
              <c16:uniqueId val="{00000002-A32F-47AB-A73B-94010C4DD48E}"/>
            </c:ext>
          </c:extLst>
        </c:ser>
        <c:dLbls>
          <c:dLblPos val="outEnd"/>
          <c:showLegendKey val="0"/>
          <c:showVal val="1"/>
          <c:showCatName val="0"/>
          <c:showSerName val="0"/>
          <c:showPercent val="0"/>
          <c:showBubbleSize val="0"/>
        </c:dLbls>
        <c:gapWidth val="219"/>
        <c:overlap val="-27"/>
        <c:axId val="-2098494040"/>
        <c:axId val="-2098317256"/>
      </c:barChart>
      <c:catAx>
        <c:axId val="-2098494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98317256"/>
        <c:crosses val="autoZero"/>
        <c:auto val="1"/>
        <c:lblAlgn val="ctr"/>
        <c:lblOffset val="100"/>
        <c:noMultiLvlLbl val="0"/>
      </c:catAx>
      <c:valAx>
        <c:axId val="-209831725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a:t>Median price ($)</a:t>
                </a:r>
              </a:p>
            </c:rich>
          </c:tx>
          <c:layout>
            <c:manualLayout>
              <c:xMode val="edge"/>
              <c:yMode val="edge"/>
              <c:x val="3.2036663516228289E-4"/>
              <c:y val="0.25302392657903194"/>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98494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837729758666"/>
          <c:y val="5.9870828450232699E-2"/>
          <c:w val="0.87662258694400497"/>
          <c:h val="0.73513093286547371"/>
        </c:manualLayout>
      </c:layout>
      <c:barChart>
        <c:barDir val="col"/>
        <c:grouping val="percentStacked"/>
        <c:varyColors val="0"/>
        <c:ser>
          <c:idx val="0"/>
          <c:order val="0"/>
          <c:tx>
            <c:strRef>
              <c:f>Sheet1!$A$2</c:f>
              <c:strCache>
                <c:ptCount val="1"/>
                <c:pt idx="0">
                  <c:v>High</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Sheet1!$B$1:$Q$1</c:f>
              <c:numCache>
                <c:formatCode>General</c:formatCode>
                <c:ptCount val="16"/>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numCache>
            </c:numRef>
          </c:cat>
          <c:val>
            <c:numRef>
              <c:f>Sheet1!$B$2:$Q$2</c:f>
              <c:numCache>
                <c:formatCode>General</c:formatCode>
                <c:ptCount val="16"/>
                <c:pt idx="0">
                  <c:v>61</c:v>
                </c:pt>
                <c:pt idx="1">
                  <c:v>61</c:v>
                </c:pt>
                <c:pt idx="2">
                  <c:v>73</c:v>
                </c:pt>
                <c:pt idx="3">
                  <c:v>68</c:v>
                </c:pt>
                <c:pt idx="4">
                  <c:v>64</c:v>
                </c:pt>
                <c:pt idx="5">
                  <c:v>54</c:v>
                </c:pt>
                <c:pt idx="6">
                  <c:v>52</c:v>
                </c:pt>
                <c:pt idx="7">
                  <c:v>50</c:v>
                </c:pt>
                <c:pt idx="8">
                  <c:v>53</c:v>
                </c:pt>
                <c:pt idx="9">
                  <c:v>49</c:v>
                </c:pt>
                <c:pt idx="10">
                  <c:v>45</c:v>
                </c:pt>
                <c:pt idx="11">
                  <c:v>58</c:v>
                </c:pt>
                <c:pt idx="12">
                  <c:v>60</c:v>
                </c:pt>
                <c:pt idx="13">
                  <c:v>49</c:v>
                </c:pt>
                <c:pt idx="14">
                  <c:v>53</c:v>
                </c:pt>
                <c:pt idx="15">
                  <c:v>63</c:v>
                </c:pt>
              </c:numCache>
            </c:numRef>
          </c:val>
          <c:extLst>
            <c:ext xmlns:c16="http://schemas.microsoft.com/office/drawing/2014/chart" uri="{C3380CC4-5D6E-409C-BE32-E72D297353CC}">
              <c16:uniqueId val="{00000000-7D76-426E-9713-0F59C79DCAC6}"/>
            </c:ext>
          </c:extLst>
        </c:ser>
        <c:ser>
          <c:idx val="1"/>
          <c:order val="1"/>
          <c:tx>
            <c:strRef>
              <c:f>Sheet1!$A$3</c:f>
              <c:strCache>
                <c:ptCount val="1"/>
                <c:pt idx="0">
                  <c:v>Medium</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Sheet1!$B$1:$Q$1</c:f>
              <c:numCache>
                <c:formatCode>General</c:formatCode>
                <c:ptCount val="16"/>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numCache>
            </c:numRef>
          </c:cat>
          <c:val>
            <c:numRef>
              <c:f>Sheet1!$B$3:$Q$3</c:f>
              <c:numCache>
                <c:formatCode>General</c:formatCode>
                <c:ptCount val="16"/>
                <c:pt idx="0">
                  <c:v>31</c:v>
                </c:pt>
                <c:pt idx="1">
                  <c:v>27</c:v>
                </c:pt>
                <c:pt idx="2">
                  <c:v>20</c:v>
                </c:pt>
                <c:pt idx="3">
                  <c:v>25</c:v>
                </c:pt>
                <c:pt idx="4">
                  <c:v>28</c:v>
                </c:pt>
                <c:pt idx="5">
                  <c:v>42</c:v>
                </c:pt>
                <c:pt idx="6">
                  <c:v>31</c:v>
                </c:pt>
                <c:pt idx="7">
                  <c:v>35</c:v>
                </c:pt>
                <c:pt idx="8">
                  <c:v>31</c:v>
                </c:pt>
                <c:pt idx="9">
                  <c:v>39</c:v>
                </c:pt>
                <c:pt idx="10">
                  <c:v>45</c:v>
                </c:pt>
                <c:pt idx="11">
                  <c:v>26</c:v>
                </c:pt>
                <c:pt idx="12">
                  <c:v>33</c:v>
                </c:pt>
                <c:pt idx="13">
                  <c:v>37</c:v>
                </c:pt>
                <c:pt idx="14">
                  <c:v>35</c:v>
                </c:pt>
                <c:pt idx="15">
                  <c:v>24</c:v>
                </c:pt>
              </c:numCache>
            </c:numRef>
          </c:val>
          <c:extLst>
            <c:ext xmlns:c16="http://schemas.microsoft.com/office/drawing/2014/chart" uri="{C3380CC4-5D6E-409C-BE32-E72D297353CC}">
              <c16:uniqueId val="{00000001-7D76-426E-9713-0F59C79DCAC6}"/>
            </c:ext>
          </c:extLst>
        </c:ser>
        <c:ser>
          <c:idx val="2"/>
          <c:order val="2"/>
          <c:tx>
            <c:strRef>
              <c:f>Sheet1!$A$4</c:f>
              <c:strCache>
                <c:ptCount val="1"/>
                <c:pt idx="0">
                  <c:v>Low</c:v>
                </c:pt>
              </c:strCache>
            </c:strRef>
          </c:tx>
          <c:spPr>
            <a:solidFill>
              <a:schemeClr val="accent3"/>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C-BB30-417F-BA08-105E710F18F0}"/>
                </c:ext>
              </c:extLst>
            </c:dLbl>
            <c:dLbl>
              <c:idx val="1"/>
              <c:delete val="1"/>
              <c:extLst>
                <c:ext xmlns:c15="http://schemas.microsoft.com/office/drawing/2012/chart" uri="{CE6537A1-D6FC-4f65-9D91-7224C49458BB}"/>
                <c:ext xmlns:c16="http://schemas.microsoft.com/office/drawing/2014/chart" uri="{C3380CC4-5D6E-409C-BE32-E72D297353CC}">
                  <c16:uniqueId val="{0000000B-BB30-417F-BA08-105E710F18F0}"/>
                </c:ext>
              </c:extLst>
            </c:dLbl>
            <c:dLbl>
              <c:idx val="2"/>
              <c:delete val="1"/>
              <c:extLst>
                <c:ext xmlns:c15="http://schemas.microsoft.com/office/drawing/2012/chart" uri="{CE6537A1-D6FC-4f65-9D91-7224C49458BB}"/>
                <c:ext xmlns:c16="http://schemas.microsoft.com/office/drawing/2014/chart" uri="{C3380CC4-5D6E-409C-BE32-E72D297353CC}">
                  <c16:uniqueId val="{0000000A-BB30-417F-BA08-105E710F18F0}"/>
                </c:ext>
              </c:extLst>
            </c:dLbl>
            <c:dLbl>
              <c:idx val="3"/>
              <c:delete val="1"/>
              <c:extLst>
                <c:ext xmlns:c15="http://schemas.microsoft.com/office/drawing/2012/chart" uri="{CE6537A1-D6FC-4f65-9D91-7224C49458BB}"/>
                <c:ext xmlns:c16="http://schemas.microsoft.com/office/drawing/2014/chart" uri="{C3380CC4-5D6E-409C-BE32-E72D297353CC}">
                  <c16:uniqueId val="{00000009-BB30-417F-BA08-105E710F18F0}"/>
                </c:ext>
              </c:extLst>
            </c:dLbl>
            <c:dLbl>
              <c:idx val="4"/>
              <c:delete val="1"/>
              <c:extLst>
                <c:ext xmlns:c15="http://schemas.microsoft.com/office/drawing/2012/chart" uri="{CE6537A1-D6FC-4f65-9D91-7224C49458BB}"/>
                <c:ext xmlns:c16="http://schemas.microsoft.com/office/drawing/2014/chart" uri="{C3380CC4-5D6E-409C-BE32-E72D297353CC}">
                  <c16:uniqueId val="{00000007-BB30-417F-BA08-105E710F18F0}"/>
                </c:ext>
              </c:extLst>
            </c:dLbl>
            <c:dLbl>
              <c:idx val="5"/>
              <c:delete val="1"/>
              <c:extLst>
                <c:ext xmlns:c15="http://schemas.microsoft.com/office/drawing/2012/chart" uri="{CE6537A1-D6FC-4f65-9D91-7224C49458BB}"/>
                <c:ext xmlns:c16="http://schemas.microsoft.com/office/drawing/2014/chart" uri="{C3380CC4-5D6E-409C-BE32-E72D297353CC}">
                  <c16:uniqueId val="{00000010-BB30-417F-BA08-105E710F18F0}"/>
                </c:ext>
              </c:extLst>
            </c:dLbl>
            <c:dLbl>
              <c:idx val="8"/>
              <c:delete val="1"/>
              <c:extLst>
                <c:ext xmlns:c15="http://schemas.microsoft.com/office/drawing/2012/chart" uri="{CE6537A1-D6FC-4f65-9D91-7224C49458BB}"/>
                <c:ext xmlns:c16="http://schemas.microsoft.com/office/drawing/2014/chart" uri="{C3380CC4-5D6E-409C-BE32-E72D297353CC}">
                  <c16:uniqueId val="{00000006-BB30-417F-BA08-105E710F18F0}"/>
                </c:ext>
              </c:extLst>
            </c:dLbl>
            <c:dLbl>
              <c:idx val="9"/>
              <c:delete val="1"/>
              <c:extLst>
                <c:ext xmlns:c15="http://schemas.microsoft.com/office/drawing/2012/chart" uri="{CE6537A1-D6FC-4f65-9D91-7224C49458BB}"/>
                <c:ext xmlns:c16="http://schemas.microsoft.com/office/drawing/2014/chart" uri="{C3380CC4-5D6E-409C-BE32-E72D297353CC}">
                  <c16:uniqueId val="{00000005-BB30-417F-BA08-105E710F18F0}"/>
                </c:ext>
              </c:extLst>
            </c:dLbl>
            <c:dLbl>
              <c:idx val="11"/>
              <c:delete val="1"/>
              <c:extLst>
                <c:ext xmlns:c15="http://schemas.microsoft.com/office/drawing/2012/chart" uri="{CE6537A1-D6FC-4f65-9D91-7224C49458BB}"/>
                <c:ext xmlns:c16="http://schemas.microsoft.com/office/drawing/2014/chart" uri="{C3380CC4-5D6E-409C-BE32-E72D297353CC}">
                  <c16:uniqueId val="{00000004-BB30-417F-BA08-105E710F18F0}"/>
                </c:ext>
              </c:extLst>
            </c:dLbl>
            <c:dLbl>
              <c:idx val="12"/>
              <c:delete val="1"/>
              <c:extLst>
                <c:ext xmlns:c15="http://schemas.microsoft.com/office/drawing/2012/chart" uri="{CE6537A1-D6FC-4f65-9D91-7224C49458BB}"/>
                <c:ext xmlns:c16="http://schemas.microsoft.com/office/drawing/2014/chart" uri="{C3380CC4-5D6E-409C-BE32-E72D297353CC}">
                  <c16:uniqueId val="{00000001-BB30-417F-BA08-105E710F18F0}"/>
                </c:ext>
              </c:extLst>
            </c:dLbl>
            <c:dLbl>
              <c:idx val="13"/>
              <c:delete val="1"/>
              <c:extLst>
                <c:ext xmlns:c15="http://schemas.microsoft.com/office/drawing/2012/chart" uri="{CE6537A1-D6FC-4f65-9D91-7224C49458BB}"/>
                <c:ext xmlns:c16="http://schemas.microsoft.com/office/drawing/2014/chart" uri="{C3380CC4-5D6E-409C-BE32-E72D297353CC}">
                  <c16:uniqueId val="{00000002-BB30-417F-BA08-105E710F18F0}"/>
                </c:ext>
              </c:extLst>
            </c:dLbl>
            <c:dLbl>
              <c:idx val="14"/>
              <c:delete val="1"/>
              <c:extLst>
                <c:ext xmlns:c15="http://schemas.microsoft.com/office/drawing/2012/chart" uri="{CE6537A1-D6FC-4f65-9D91-7224C49458BB}"/>
                <c:ext xmlns:c16="http://schemas.microsoft.com/office/drawing/2014/chart" uri="{C3380CC4-5D6E-409C-BE32-E72D297353CC}">
                  <c16:uniqueId val="{00000003-BB30-417F-BA08-105E710F18F0}"/>
                </c:ext>
              </c:extLst>
            </c:dLbl>
            <c:dLbl>
              <c:idx val="15"/>
              <c:delete val="1"/>
              <c:extLst>
                <c:ext xmlns:c15="http://schemas.microsoft.com/office/drawing/2012/chart" uri="{CE6537A1-D6FC-4f65-9D91-7224C49458BB}"/>
                <c:ext xmlns:c16="http://schemas.microsoft.com/office/drawing/2014/chart" uri="{C3380CC4-5D6E-409C-BE32-E72D297353CC}">
                  <c16:uniqueId val="{00000000-C2B8-4290-836F-38409B1F26B5}"/>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Sheet1!$B$1:$Q$1</c:f>
              <c:numCache>
                <c:formatCode>General</c:formatCode>
                <c:ptCount val="16"/>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numCache>
            </c:numRef>
          </c:cat>
          <c:val>
            <c:numRef>
              <c:f>Sheet1!$B$4:$Q$4</c:f>
              <c:numCache>
                <c:formatCode>General</c:formatCode>
                <c:ptCount val="16"/>
                <c:pt idx="0">
                  <c:v>4</c:v>
                </c:pt>
                <c:pt idx="1">
                  <c:v>5</c:v>
                </c:pt>
                <c:pt idx="2">
                  <c:v>5</c:v>
                </c:pt>
                <c:pt idx="3">
                  <c:v>1</c:v>
                </c:pt>
                <c:pt idx="4">
                  <c:v>3</c:v>
                </c:pt>
                <c:pt idx="5">
                  <c:v>3</c:v>
                </c:pt>
                <c:pt idx="6">
                  <c:v>14</c:v>
                </c:pt>
                <c:pt idx="7">
                  <c:v>10</c:v>
                </c:pt>
                <c:pt idx="8">
                  <c:v>0</c:v>
                </c:pt>
                <c:pt idx="9">
                  <c:v>5</c:v>
                </c:pt>
                <c:pt idx="10">
                  <c:v>9</c:v>
                </c:pt>
                <c:pt idx="11">
                  <c:v>4</c:v>
                </c:pt>
                <c:pt idx="12">
                  <c:v>2</c:v>
                </c:pt>
                <c:pt idx="13">
                  <c:v>4</c:v>
                </c:pt>
                <c:pt idx="14">
                  <c:v>3</c:v>
                </c:pt>
                <c:pt idx="15">
                  <c:v>3</c:v>
                </c:pt>
              </c:numCache>
            </c:numRef>
          </c:val>
          <c:extLst>
            <c:ext xmlns:c16="http://schemas.microsoft.com/office/drawing/2014/chart" uri="{C3380CC4-5D6E-409C-BE32-E72D297353CC}">
              <c16:uniqueId val="{00000002-7D76-426E-9713-0F59C79DCAC6}"/>
            </c:ext>
          </c:extLst>
        </c:ser>
        <c:ser>
          <c:idx val="3"/>
          <c:order val="3"/>
          <c:tx>
            <c:strRef>
              <c:f>Sheet1!$A$5</c:f>
              <c:strCache>
                <c:ptCount val="1"/>
                <c:pt idx="0">
                  <c:v>Fluctuates</c:v>
                </c:pt>
              </c:strCache>
            </c:strRef>
          </c:tx>
          <c:spPr>
            <a:solidFill>
              <a:schemeClr val="accent4"/>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D-BB30-417F-BA08-105E710F18F0}"/>
                </c:ext>
              </c:extLst>
            </c:dLbl>
            <c:dLbl>
              <c:idx val="2"/>
              <c:delete val="1"/>
              <c:extLst>
                <c:ext xmlns:c15="http://schemas.microsoft.com/office/drawing/2012/chart" uri="{CE6537A1-D6FC-4f65-9D91-7224C49458BB}"/>
                <c:ext xmlns:c16="http://schemas.microsoft.com/office/drawing/2014/chart" uri="{C3380CC4-5D6E-409C-BE32-E72D297353CC}">
                  <c16:uniqueId val="{0000000E-BB30-417F-BA08-105E710F18F0}"/>
                </c:ext>
              </c:extLst>
            </c:dLbl>
            <c:dLbl>
              <c:idx val="3"/>
              <c:delete val="1"/>
              <c:extLst>
                <c:ext xmlns:c15="http://schemas.microsoft.com/office/drawing/2012/chart" uri="{CE6537A1-D6FC-4f65-9D91-7224C49458BB}"/>
                <c:ext xmlns:c16="http://schemas.microsoft.com/office/drawing/2014/chart" uri="{C3380CC4-5D6E-409C-BE32-E72D297353CC}">
                  <c16:uniqueId val="{00000008-BB30-417F-BA08-105E710F18F0}"/>
                </c:ext>
              </c:extLst>
            </c:dLbl>
            <c:dLbl>
              <c:idx val="4"/>
              <c:delete val="1"/>
              <c:extLst>
                <c:ext xmlns:c15="http://schemas.microsoft.com/office/drawing/2012/chart" uri="{CE6537A1-D6FC-4f65-9D91-7224C49458BB}"/>
                <c:ext xmlns:c16="http://schemas.microsoft.com/office/drawing/2014/chart" uri="{C3380CC4-5D6E-409C-BE32-E72D297353CC}">
                  <c16:uniqueId val="{00000000-CA4F-4E31-B2D2-10851A506ABD}"/>
                </c:ext>
              </c:extLst>
            </c:dLbl>
            <c:dLbl>
              <c:idx val="5"/>
              <c:delete val="1"/>
              <c:extLst>
                <c:ext xmlns:c15="http://schemas.microsoft.com/office/drawing/2012/chart" uri="{CE6537A1-D6FC-4f65-9D91-7224C49458BB}"/>
                <c:ext xmlns:c16="http://schemas.microsoft.com/office/drawing/2014/chart" uri="{C3380CC4-5D6E-409C-BE32-E72D297353CC}">
                  <c16:uniqueId val="{0000000F-BB30-417F-BA08-105E710F18F0}"/>
                </c:ext>
              </c:extLst>
            </c:dLbl>
            <c:dLbl>
              <c:idx val="6"/>
              <c:delete val="1"/>
              <c:extLst>
                <c:ext xmlns:c15="http://schemas.microsoft.com/office/drawing/2012/chart" uri="{CE6537A1-D6FC-4f65-9D91-7224C49458BB}"/>
                <c:ext xmlns:c16="http://schemas.microsoft.com/office/drawing/2014/chart" uri="{C3380CC4-5D6E-409C-BE32-E72D297353CC}">
                  <c16:uniqueId val="{00000011-BB30-417F-BA08-105E710F18F0}"/>
                </c:ext>
              </c:extLst>
            </c:dLbl>
            <c:dLbl>
              <c:idx val="7"/>
              <c:delete val="1"/>
              <c:extLst>
                <c:ext xmlns:c15="http://schemas.microsoft.com/office/drawing/2012/chart" uri="{CE6537A1-D6FC-4f65-9D91-7224C49458BB}"/>
                <c:ext xmlns:c16="http://schemas.microsoft.com/office/drawing/2014/chart" uri="{C3380CC4-5D6E-409C-BE32-E72D297353CC}">
                  <c16:uniqueId val="{00000001-CA4F-4E31-B2D2-10851A506ABD}"/>
                </c:ext>
              </c:extLst>
            </c:dLbl>
            <c:dLbl>
              <c:idx val="9"/>
              <c:delete val="1"/>
              <c:extLst>
                <c:ext xmlns:c15="http://schemas.microsoft.com/office/drawing/2012/chart" uri="{CE6537A1-D6FC-4f65-9D91-7224C49458BB}"/>
                <c:ext xmlns:c16="http://schemas.microsoft.com/office/drawing/2014/chart" uri="{C3380CC4-5D6E-409C-BE32-E72D297353CC}">
                  <c16:uniqueId val="{00000002-CA4F-4E31-B2D2-10851A506ABD}"/>
                </c:ext>
              </c:extLst>
            </c:dLbl>
            <c:dLbl>
              <c:idx val="10"/>
              <c:delete val="1"/>
              <c:extLst>
                <c:ext xmlns:c15="http://schemas.microsoft.com/office/drawing/2012/chart" uri="{CE6537A1-D6FC-4f65-9D91-7224C49458BB}"/>
                <c:ext xmlns:c16="http://schemas.microsoft.com/office/drawing/2014/chart" uri="{C3380CC4-5D6E-409C-BE32-E72D297353CC}">
                  <c16:uniqueId val="{00000012-BB30-417F-BA08-105E710F18F0}"/>
                </c:ext>
              </c:extLst>
            </c:dLbl>
            <c:dLbl>
              <c:idx val="12"/>
              <c:delete val="1"/>
              <c:extLst>
                <c:ext xmlns:c15="http://schemas.microsoft.com/office/drawing/2012/chart" uri="{CE6537A1-D6FC-4f65-9D91-7224C49458BB}"/>
                <c:ext xmlns:c16="http://schemas.microsoft.com/office/drawing/2014/chart" uri="{C3380CC4-5D6E-409C-BE32-E72D297353CC}">
                  <c16:uniqueId val="{00000000-BB30-417F-BA08-105E710F18F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Sheet1!$B$1:$Q$1</c:f>
              <c:numCache>
                <c:formatCode>General</c:formatCode>
                <c:ptCount val="16"/>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numCache>
            </c:numRef>
          </c:cat>
          <c:val>
            <c:numRef>
              <c:f>Sheet1!$B$5:$Q$5</c:f>
              <c:numCache>
                <c:formatCode>General</c:formatCode>
                <c:ptCount val="16"/>
                <c:pt idx="0">
                  <c:v>4</c:v>
                </c:pt>
                <c:pt idx="1">
                  <c:v>6</c:v>
                </c:pt>
                <c:pt idx="2">
                  <c:v>2</c:v>
                </c:pt>
                <c:pt idx="3">
                  <c:v>5</c:v>
                </c:pt>
                <c:pt idx="4">
                  <c:v>6</c:v>
                </c:pt>
                <c:pt idx="5">
                  <c:v>1</c:v>
                </c:pt>
                <c:pt idx="6">
                  <c:v>4</c:v>
                </c:pt>
                <c:pt idx="7">
                  <c:v>6</c:v>
                </c:pt>
                <c:pt idx="8">
                  <c:v>16</c:v>
                </c:pt>
                <c:pt idx="9">
                  <c:v>7</c:v>
                </c:pt>
                <c:pt idx="10">
                  <c:v>2</c:v>
                </c:pt>
                <c:pt idx="11">
                  <c:v>12</c:v>
                </c:pt>
                <c:pt idx="12">
                  <c:v>6</c:v>
                </c:pt>
                <c:pt idx="13">
                  <c:v>10</c:v>
                </c:pt>
                <c:pt idx="14">
                  <c:v>8</c:v>
                </c:pt>
                <c:pt idx="15">
                  <c:v>10</c:v>
                </c:pt>
              </c:numCache>
            </c:numRef>
          </c:val>
          <c:extLst>
            <c:ext xmlns:c16="http://schemas.microsoft.com/office/drawing/2014/chart" uri="{C3380CC4-5D6E-409C-BE32-E72D297353CC}">
              <c16:uniqueId val="{00000003-7D76-426E-9713-0F59C79DCAC6}"/>
            </c:ext>
          </c:extLst>
        </c:ser>
        <c:dLbls>
          <c:showLegendKey val="0"/>
          <c:showVal val="1"/>
          <c:showCatName val="0"/>
          <c:showSerName val="0"/>
          <c:showPercent val="0"/>
          <c:showBubbleSize val="0"/>
        </c:dLbls>
        <c:gapWidth val="150"/>
        <c:overlap val="100"/>
        <c:axId val="-2121696920"/>
        <c:axId val="-2121693560"/>
      </c:barChart>
      <c:catAx>
        <c:axId val="-2121696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21693560"/>
        <c:crosses val="autoZero"/>
        <c:auto val="1"/>
        <c:lblAlgn val="ctr"/>
        <c:lblOffset val="100"/>
        <c:noMultiLvlLbl val="0"/>
      </c:catAx>
      <c:valAx>
        <c:axId val="-21216935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AU"/>
                  <a:t>% of those who commented</a:t>
                </a:r>
              </a:p>
            </c:rich>
          </c:tx>
          <c:layout>
            <c:manualLayout>
              <c:xMode val="edge"/>
              <c:yMode val="edge"/>
              <c:x val="9.3356299212598399E-4"/>
              <c:y val="0.15045683542950797"/>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21696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2436115843271"/>
          <c:y val="5.5078015373669097E-2"/>
          <c:w val="0.87662242714029504"/>
          <c:h val="0.74971888694908606"/>
        </c:manualLayout>
      </c:layout>
      <c:barChart>
        <c:barDir val="col"/>
        <c:grouping val="percentStacked"/>
        <c:varyColors val="0"/>
        <c:ser>
          <c:idx val="0"/>
          <c:order val="0"/>
          <c:tx>
            <c:strRef>
              <c:f>Sheet1!$A$2</c:f>
              <c:strCache>
                <c:ptCount val="1"/>
                <c:pt idx="0">
                  <c:v>High</c:v>
                </c:pt>
              </c:strCache>
            </c:strRef>
          </c:tx>
          <c:spPr>
            <a:solidFill>
              <a:schemeClr val="accent1"/>
            </a:solidFill>
            <a:ln>
              <a:noFill/>
            </a:ln>
            <a:effectLst/>
          </c:spPr>
          <c:invertIfNegative val="0"/>
          <c:dLbls>
            <c:dLbl>
              <c:idx val="10"/>
              <c:delete val="1"/>
              <c:extLst>
                <c:ext xmlns:c15="http://schemas.microsoft.com/office/drawing/2012/chart" uri="{CE6537A1-D6FC-4f65-9D91-7224C49458BB}"/>
                <c:ext xmlns:c16="http://schemas.microsoft.com/office/drawing/2014/chart" uri="{C3380CC4-5D6E-409C-BE32-E72D297353CC}">
                  <c16:uniqueId val="{00000009-C3F6-4546-BB72-32057442B880}"/>
                </c:ext>
              </c:extLst>
            </c:dLbl>
            <c:dLbl>
              <c:idx val="11"/>
              <c:delete val="1"/>
              <c:extLst>
                <c:ext xmlns:c15="http://schemas.microsoft.com/office/drawing/2012/chart" uri="{CE6537A1-D6FC-4f65-9D91-7224C49458BB}"/>
                <c:ext xmlns:c16="http://schemas.microsoft.com/office/drawing/2014/chart" uri="{C3380CC4-5D6E-409C-BE32-E72D297353CC}">
                  <c16:uniqueId val="{0000000A-C3F6-4546-BB72-32057442B88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Sheet1!$B$1:$Q$1</c:f>
              <c:numCache>
                <c:formatCode>General</c:formatCode>
                <c:ptCount val="16"/>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numCache>
            </c:numRef>
          </c:cat>
          <c:val>
            <c:numRef>
              <c:f>Sheet1!$B$2:$Q$2</c:f>
              <c:numCache>
                <c:formatCode>General</c:formatCode>
                <c:ptCount val="16"/>
                <c:pt idx="0">
                  <c:v>22</c:v>
                </c:pt>
                <c:pt idx="1">
                  <c:v>15</c:v>
                </c:pt>
                <c:pt idx="2">
                  <c:v>27</c:v>
                </c:pt>
                <c:pt idx="3">
                  <c:v>24</c:v>
                </c:pt>
                <c:pt idx="4">
                  <c:v>23</c:v>
                </c:pt>
                <c:pt idx="5">
                  <c:v>15</c:v>
                </c:pt>
                <c:pt idx="6">
                  <c:v>14</c:v>
                </c:pt>
                <c:pt idx="7">
                  <c:v>24</c:v>
                </c:pt>
                <c:pt idx="8">
                  <c:v>28</c:v>
                </c:pt>
                <c:pt idx="9">
                  <c:v>37</c:v>
                </c:pt>
                <c:pt idx="10">
                  <c:v>17</c:v>
                </c:pt>
                <c:pt idx="11">
                  <c:v>28</c:v>
                </c:pt>
                <c:pt idx="12">
                  <c:v>27</c:v>
                </c:pt>
                <c:pt idx="13">
                  <c:v>31</c:v>
                </c:pt>
                <c:pt idx="14">
                  <c:v>24</c:v>
                </c:pt>
                <c:pt idx="15">
                  <c:v>25</c:v>
                </c:pt>
              </c:numCache>
            </c:numRef>
          </c:val>
          <c:extLst>
            <c:ext xmlns:c16="http://schemas.microsoft.com/office/drawing/2014/chart" uri="{C3380CC4-5D6E-409C-BE32-E72D297353CC}">
              <c16:uniqueId val="{00000000-7AE4-4882-8471-2F339BEEFD82}"/>
            </c:ext>
          </c:extLst>
        </c:ser>
        <c:ser>
          <c:idx val="1"/>
          <c:order val="1"/>
          <c:tx>
            <c:strRef>
              <c:f>Sheet1!$A$3</c:f>
              <c:strCache>
                <c:ptCount val="1"/>
                <c:pt idx="0">
                  <c:v>Medium</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Sheet1!$B$1:$Q$1</c:f>
              <c:numCache>
                <c:formatCode>General</c:formatCode>
                <c:ptCount val="16"/>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numCache>
            </c:numRef>
          </c:cat>
          <c:val>
            <c:numRef>
              <c:f>Sheet1!$B$3:$Q$3</c:f>
              <c:numCache>
                <c:formatCode>General</c:formatCode>
                <c:ptCount val="16"/>
                <c:pt idx="0">
                  <c:v>59</c:v>
                </c:pt>
                <c:pt idx="1">
                  <c:v>55</c:v>
                </c:pt>
                <c:pt idx="2">
                  <c:v>59</c:v>
                </c:pt>
                <c:pt idx="3">
                  <c:v>48</c:v>
                </c:pt>
                <c:pt idx="4">
                  <c:v>40</c:v>
                </c:pt>
                <c:pt idx="5">
                  <c:v>64</c:v>
                </c:pt>
                <c:pt idx="6">
                  <c:v>56</c:v>
                </c:pt>
                <c:pt idx="7">
                  <c:v>61</c:v>
                </c:pt>
                <c:pt idx="8">
                  <c:v>48</c:v>
                </c:pt>
                <c:pt idx="9">
                  <c:v>48</c:v>
                </c:pt>
                <c:pt idx="10">
                  <c:v>50</c:v>
                </c:pt>
                <c:pt idx="11">
                  <c:v>56</c:v>
                </c:pt>
                <c:pt idx="12">
                  <c:v>65</c:v>
                </c:pt>
                <c:pt idx="13">
                  <c:v>49</c:v>
                </c:pt>
                <c:pt idx="14">
                  <c:v>45</c:v>
                </c:pt>
                <c:pt idx="15">
                  <c:v>51</c:v>
                </c:pt>
              </c:numCache>
            </c:numRef>
          </c:val>
          <c:extLst>
            <c:ext xmlns:c16="http://schemas.microsoft.com/office/drawing/2014/chart" uri="{C3380CC4-5D6E-409C-BE32-E72D297353CC}">
              <c16:uniqueId val="{00000002-7AE4-4882-8471-2F339BEEFD82}"/>
            </c:ext>
          </c:extLst>
        </c:ser>
        <c:ser>
          <c:idx val="2"/>
          <c:order val="2"/>
          <c:tx>
            <c:strRef>
              <c:f>Sheet1!$A$4</c:f>
              <c:strCache>
                <c:ptCount val="1"/>
                <c:pt idx="0">
                  <c:v>Low</c:v>
                </c:pt>
              </c:strCache>
            </c:strRef>
          </c:tx>
          <c:spPr>
            <a:solidFill>
              <a:schemeClr val="accent3"/>
            </a:solidFill>
            <a:ln>
              <a:noFill/>
            </a:ln>
            <a:effectLst/>
          </c:spPr>
          <c:invertIfNegative val="0"/>
          <c:dLbls>
            <c:dLbl>
              <c:idx val="2"/>
              <c:delete val="1"/>
              <c:extLst>
                <c:ext xmlns:c15="http://schemas.microsoft.com/office/drawing/2012/chart" uri="{CE6537A1-D6FC-4f65-9D91-7224C49458BB}"/>
                <c:ext xmlns:c16="http://schemas.microsoft.com/office/drawing/2014/chart" uri="{C3380CC4-5D6E-409C-BE32-E72D297353CC}">
                  <c16:uniqueId val="{00000008-C3F6-4546-BB72-32057442B88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Sheet1!$B$1:$Q$1</c:f>
              <c:numCache>
                <c:formatCode>General</c:formatCode>
                <c:ptCount val="16"/>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numCache>
            </c:numRef>
          </c:cat>
          <c:val>
            <c:numRef>
              <c:f>Sheet1!$B$4:$Q$4</c:f>
              <c:numCache>
                <c:formatCode>General</c:formatCode>
                <c:ptCount val="16"/>
                <c:pt idx="0">
                  <c:v>13</c:v>
                </c:pt>
                <c:pt idx="1">
                  <c:v>22</c:v>
                </c:pt>
                <c:pt idx="2">
                  <c:v>7</c:v>
                </c:pt>
                <c:pt idx="3">
                  <c:v>19</c:v>
                </c:pt>
                <c:pt idx="4">
                  <c:v>21</c:v>
                </c:pt>
                <c:pt idx="5">
                  <c:v>15</c:v>
                </c:pt>
                <c:pt idx="6">
                  <c:v>21</c:v>
                </c:pt>
                <c:pt idx="7">
                  <c:v>15</c:v>
                </c:pt>
                <c:pt idx="8">
                  <c:v>16</c:v>
                </c:pt>
                <c:pt idx="9">
                  <c:v>7</c:v>
                </c:pt>
                <c:pt idx="10">
                  <c:v>25</c:v>
                </c:pt>
                <c:pt idx="11">
                  <c:v>11</c:v>
                </c:pt>
                <c:pt idx="12">
                  <c:v>8</c:v>
                </c:pt>
                <c:pt idx="13">
                  <c:v>14</c:v>
                </c:pt>
                <c:pt idx="14">
                  <c:v>28</c:v>
                </c:pt>
                <c:pt idx="15">
                  <c:v>14</c:v>
                </c:pt>
              </c:numCache>
            </c:numRef>
          </c:val>
          <c:extLst>
            <c:ext xmlns:c16="http://schemas.microsoft.com/office/drawing/2014/chart" uri="{C3380CC4-5D6E-409C-BE32-E72D297353CC}">
              <c16:uniqueId val="{00000003-7AE4-4882-8471-2F339BEEFD82}"/>
            </c:ext>
          </c:extLst>
        </c:ser>
        <c:ser>
          <c:idx val="3"/>
          <c:order val="3"/>
          <c:tx>
            <c:strRef>
              <c:f>Sheet1!$A$5</c:f>
              <c:strCache>
                <c:ptCount val="1"/>
                <c:pt idx="0">
                  <c:v>Fluctuates</c:v>
                </c:pt>
              </c:strCache>
            </c:strRef>
          </c:tx>
          <c:spPr>
            <a:solidFill>
              <a:schemeClr val="accent4"/>
            </a:solidFill>
            <a:ln>
              <a:noFill/>
            </a:ln>
            <a:effectLst/>
          </c:spPr>
          <c:invertIfNegative val="0"/>
          <c:dLbls>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3F6-4546-BB72-32057442B880}"/>
                </c:ext>
              </c:extLst>
            </c:dLbl>
            <c:dLbl>
              <c:idx val="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5698-4D44-A779-37CBD9EB3ABF}"/>
                </c:ext>
              </c:extLst>
            </c:dLbl>
            <c:dLbl>
              <c:idx val="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3F6-4546-BB72-32057442B880}"/>
                </c:ext>
              </c:extLst>
            </c:dLbl>
            <c:dLbl>
              <c:idx val="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698-4D44-A779-37CBD9EB3ABF}"/>
                </c:ext>
              </c:extLst>
            </c:dLbl>
            <c:dLbl>
              <c:idx val="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698-4D44-A779-37CBD9EB3ABF}"/>
                </c:ext>
              </c:extLst>
            </c:dLbl>
            <c:dLbl>
              <c:idx val="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698-4D44-A779-37CBD9EB3ABF}"/>
                </c:ext>
              </c:extLst>
            </c:dLbl>
            <c:dLbl>
              <c:idx val="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698-4D44-A779-37CBD9EB3ABF}"/>
                </c:ext>
              </c:extLst>
            </c:dLbl>
            <c:dLbl>
              <c:idx val="9"/>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698-4D44-A779-37CBD9EB3ABF}"/>
                </c:ext>
              </c:extLst>
            </c:dLbl>
            <c:dLbl>
              <c:idx val="1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698-4D44-A779-37CBD9EB3AB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Sheet1!$B$1:$Q$1</c:f>
              <c:numCache>
                <c:formatCode>General</c:formatCode>
                <c:ptCount val="16"/>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numCache>
            </c:numRef>
          </c:cat>
          <c:val>
            <c:numRef>
              <c:f>Sheet1!$B$5:$Q$5</c:f>
              <c:numCache>
                <c:formatCode>General</c:formatCode>
                <c:ptCount val="16"/>
                <c:pt idx="0">
                  <c:v>6</c:v>
                </c:pt>
                <c:pt idx="1">
                  <c:v>8</c:v>
                </c:pt>
                <c:pt idx="2">
                  <c:v>7</c:v>
                </c:pt>
                <c:pt idx="3">
                  <c:v>10</c:v>
                </c:pt>
                <c:pt idx="4">
                  <c:v>9</c:v>
                </c:pt>
                <c:pt idx="5">
                  <c:v>7</c:v>
                </c:pt>
                <c:pt idx="6">
                  <c:v>9</c:v>
                </c:pt>
                <c:pt idx="7">
                  <c:v>0</c:v>
                </c:pt>
                <c:pt idx="8">
                  <c:v>8</c:v>
                </c:pt>
                <c:pt idx="9">
                  <c:v>7</c:v>
                </c:pt>
                <c:pt idx="10">
                  <c:v>8</c:v>
                </c:pt>
                <c:pt idx="11">
                  <c:v>6</c:v>
                </c:pt>
                <c:pt idx="12">
                  <c:v>0</c:v>
                </c:pt>
                <c:pt idx="13">
                  <c:v>6</c:v>
                </c:pt>
                <c:pt idx="14">
                  <c:v>3</c:v>
                </c:pt>
                <c:pt idx="15">
                  <c:v>10</c:v>
                </c:pt>
              </c:numCache>
            </c:numRef>
          </c:val>
          <c:extLst>
            <c:ext xmlns:c16="http://schemas.microsoft.com/office/drawing/2014/chart" uri="{C3380CC4-5D6E-409C-BE32-E72D297353CC}">
              <c16:uniqueId val="{00000004-7AE4-4882-8471-2F339BEEFD82}"/>
            </c:ext>
          </c:extLst>
        </c:ser>
        <c:dLbls>
          <c:showLegendKey val="0"/>
          <c:showVal val="1"/>
          <c:showCatName val="0"/>
          <c:showSerName val="0"/>
          <c:showPercent val="0"/>
          <c:showBubbleSize val="0"/>
        </c:dLbls>
        <c:gapWidth val="150"/>
        <c:overlap val="100"/>
        <c:axId val="-2097985672"/>
        <c:axId val="-2097982200"/>
      </c:barChart>
      <c:catAx>
        <c:axId val="-2097985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97982200"/>
        <c:crosses val="autoZero"/>
        <c:auto val="1"/>
        <c:lblAlgn val="ctr"/>
        <c:lblOffset val="100"/>
        <c:noMultiLvlLbl val="0"/>
      </c:catAx>
      <c:valAx>
        <c:axId val="-209798220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AU"/>
                  <a:t>% of those who commented</a:t>
                </a:r>
              </a:p>
            </c:rich>
          </c:tx>
          <c:layout>
            <c:manualLayout>
              <c:xMode val="edge"/>
              <c:yMode val="edge"/>
              <c:x val="5.101007535348403E-3"/>
              <c:y val="0.1741709480885025"/>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97985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375213254593177"/>
          <c:y val="6.5490238984666854E-2"/>
          <c:w val="0.862751448521765"/>
          <c:h val="0.71831308325605381"/>
        </c:manualLayout>
      </c:layout>
      <c:barChart>
        <c:barDir val="col"/>
        <c:grouping val="percentStacked"/>
        <c:varyColors val="0"/>
        <c:ser>
          <c:idx val="0"/>
          <c:order val="0"/>
          <c:tx>
            <c:strRef>
              <c:f>Sheet1!$A$2</c:f>
              <c:strCache>
                <c:ptCount val="1"/>
                <c:pt idx="0">
                  <c:v>Very easy</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Sheet1!$B$1:$Q$1</c:f>
              <c:numCache>
                <c:formatCode>General</c:formatCode>
                <c:ptCount val="16"/>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numCache>
            </c:numRef>
          </c:cat>
          <c:val>
            <c:numRef>
              <c:f>Sheet1!$B$2:$Q$2</c:f>
              <c:numCache>
                <c:formatCode>General</c:formatCode>
                <c:ptCount val="16"/>
                <c:pt idx="0">
                  <c:v>55</c:v>
                </c:pt>
                <c:pt idx="1">
                  <c:v>56</c:v>
                </c:pt>
                <c:pt idx="2">
                  <c:v>42</c:v>
                </c:pt>
                <c:pt idx="3">
                  <c:v>47</c:v>
                </c:pt>
                <c:pt idx="4">
                  <c:v>52</c:v>
                </c:pt>
                <c:pt idx="5">
                  <c:v>42</c:v>
                </c:pt>
                <c:pt idx="6">
                  <c:v>53</c:v>
                </c:pt>
                <c:pt idx="7">
                  <c:v>57</c:v>
                </c:pt>
                <c:pt idx="8">
                  <c:v>58</c:v>
                </c:pt>
                <c:pt idx="9">
                  <c:v>53</c:v>
                </c:pt>
                <c:pt idx="10">
                  <c:v>64</c:v>
                </c:pt>
                <c:pt idx="11">
                  <c:v>64</c:v>
                </c:pt>
                <c:pt idx="12">
                  <c:v>42</c:v>
                </c:pt>
                <c:pt idx="13">
                  <c:v>53</c:v>
                </c:pt>
                <c:pt idx="14">
                  <c:v>44</c:v>
                </c:pt>
                <c:pt idx="15">
                  <c:v>52</c:v>
                </c:pt>
              </c:numCache>
            </c:numRef>
          </c:val>
          <c:extLst>
            <c:ext xmlns:c16="http://schemas.microsoft.com/office/drawing/2014/chart" uri="{C3380CC4-5D6E-409C-BE32-E72D297353CC}">
              <c16:uniqueId val="{00000000-E54E-4FD0-AA25-2337D369137D}"/>
            </c:ext>
          </c:extLst>
        </c:ser>
        <c:ser>
          <c:idx val="1"/>
          <c:order val="1"/>
          <c:tx>
            <c:strRef>
              <c:f>Sheet1!$A$3</c:f>
              <c:strCache>
                <c:ptCount val="1"/>
                <c:pt idx="0">
                  <c:v>Easy</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Sheet1!$B$1:$Q$1</c:f>
              <c:numCache>
                <c:formatCode>General</c:formatCode>
                <c:ptCount val="16"/>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numCache>
            </c:numRef>
          </c:cat>
          <c:val>
            <c:numRef>
              <c:f>Sheet1!$B$3:$Q$3</c:f>
              <c:numCache>
                <c:formatCode>General</c:formatCode>
                <c:ptCount val="16"/>
                <c:pt idx="0">
                  <c:v>39</c:v>
                </c:pt>
                <c:pt idx="1">
                  <c:v>39</c:v>
                </c:pt>
                <c:pt idx="2">
                  <c:v>52</c:v>
                </c:pt>
                <c:pt idx="3">
                  <c:v>48</c:v>
                </c:pt>
                <c:pt idx="4">
                  <c:v>42</c:v>
                </c:pt>
                <c:pt idx="5">
                  <c:v>44</c:v>
                </c:pt>
                <c:pt idx="6">
                  <c:v>43</c:v>
                </c:pt>
                <c:pt idx="7">
                  <c:v>38</c:v>
                </c:pt>
                <c:pt idx="8">
                  <c:v>39</c:v>
                </c:pt>
                <c:pt idx="9">
                  <c:v>39</c:v>
                </c:pt>
                <c:pt idx="10">
                  <c:v>33</c:v>
                </c:pt>
                <c:pt idx="11">
                  <c:v>27</c:v>
                </c:pt>
                <c:pt idx="12">
                  <c:v>51</c:v>
                </c:pt>
                <c:pt idx="13">
                  <c:v>39</c:v>
                </c:pt>
                <c:pt idx="14">
                  <c:v>48</c:v>
                </c:pt>
                <c:pt idx="15">
                  <c:v>35</c:v>
                </c:pt>
              </c:numCache>
            </c:numRef>
          </c:val>
          <c:extLst>
            <c:ext xmlns:c16="http://schemas.microsoft.com/office/drawing/2014/chart" uri="{C3380CC4-5D6E-409C-BE32-E72D297353CC}">
              <c16:uniqueId val="{00000001-E54E-4FD0-AA25-2337D369137D}"/>
            </c:ext>
          </c:extLst>
        </c:ser>
        <c:ser>
          <c:idx val="2"/>
          <c:order val="2"/>
          <c:tx>
            <c:strRef>
              <c:f>Sheet1!$A$4</c:f>
              <c:strCache>
                <c:ptCount val="1"/>
                <c:pt idx="0">
                  <c:v>Difficult</c:v>
                </c:pt>
              </c:strCache>
            </c:strRef>
          </c:tx>
          <c:spPr>
            <a:solidFill>
              <a:schemeClr val="accent3"/>
            </a:solidFill>
            <a:ln>
              <a:noFill/>
            </a:ln>
            <a:effectLst/>
          </c:spPr>
          <c:invertIfNegative val="0"/>
          <c:dLbls>
            <c:dLbl>
              <c:idx val="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62D-4F59-9060-5FC29B361755}"/>
                </c:ext>
              </c:extLst>
            </c:dLbl>
            <c:dLbl>
              <c:idx val="1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BF4-48F0-8194-AD1D6EE645C4}"/>
                </c:ext>
              </c:extLst>
            </c:dLbl>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BF4-48F0-8194-AD1D6EE645C4}"/>
                </c:ext>
              </c:extLst>
            </c:dLbl>
            <c:dLbl>
              <c:idx val="1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BF4-48F0-8194-AD1D6EE645C4}"/>
                </c:ext>
              </c:extLst>
            </c:dLbl>
            <c:dLbl>
              <c:idx val="1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BF4-48F0-8194-AD1D6EE645C4}"/>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BF4-48F0-8194-AD1D6EE645C4}"/>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Sheet1!$B$1:$Q$1</c:f>
              <c:numCache>
                <c:formatCode>General</c:formatCode>
                <c:ptCount val="16"/>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numCache>
            </c:numRef>
          </c:cat>
          <c:val>
            <c:numRef>
              <c:f>Sheet1!$B$4:$Q$4</c:f>
              <c:numCache>
                <c:formatCode>General</c:formatCode>
                <c:ptCount val="16"/>
                <c:pt idx="0">
                  <c:v>5</c:v>
                </c:pt>
                <c:pt idx="1">
                  <c:v>4</c:v>
                </c:pt>
                <c:pt idx="2">
                  <c:v>6</c:v>
                </c:pt>
                <c:pt idx="3">
                  <c:v>4</c:v>
                </c:pt>
                <c:pt idx="4">
                  <c:v>6</c:v>
                </c:pt>
                <c:pt idx="5">
                  <c:v>11</c:v>
                </c:pt>
                <c:pt idx="6">
                  <c:v>4</c:v>
                </c:pt>
                <c:pt idx="7">
                  <c:v>6</c:v>
                </c:pt>
                <c:pt idx="8">
                  <c:v>3</c:v>
                </c:pt>
                <c:pt idx="9">
                  <c:v>7</c:v>
                </c:pt>
                <c:pt idx="10">
                  <c:v>3</c:v>
                </c:pt>
                <c:pt idx="11">
                  <c:v>10</c:v>
                </c:pt>
                <c:pt idx="12">
                  <c:v>7</c:v>
                </c:pt>
                <c:pt idx="13">
                  <c:v>8</c:v>
                </c:pt>
                <c:pt idx="14">
                  <c:v>8</c:v>
                </c:pt>
                <c:pt idx="15">
                  <c:v>11</c:v>
                </c:pt>
              </c:numCache>
            </c:numRef>
          </c:val>
          <c:extLst>
            <c:ext xmlns:c16="http://schemas.microsoft.com/office/drawing/2014/chart" uri="{C3380CC4-5D6E-409C-BE32-E72D297353CC}">
              <c16:uniqueId val="{00000002-E54E-4FD0-AA25-2337D369137D}"/>
            </c:ext>
          </c:extLst>
        </c:ser>
        <c:ser>
          <c:idx val="3"/>
          <c:order val="3"/>
          <c:tx>
            <c:strRef>
              <c:f>Sheet1!$A$5</c:f>
              <c:strCache>
                <c:ptCount val="1"/>
                <c:pt idx="0">
                  <c:v>Very difficult</c:v>
                </c:pt>
              </c:strCache>
            </c:strRef>
          </c:tx>
          <c:spPr>
            <a:solidFill>
              <a:schemeClr val="accent4"/>
            </a:solidFill>
            <a:ln>
              <a:noFill/>
            </a:ln>
            <a:effectLst/>
          </c:spPr>
          <c:invertIfNegative val="0"/>
          <c:dLbls>
            <c:delete val="1"/>
          </c:dLbls>
          <c:cat>
            <c:numRef>
              <c:f>Sheet1!$B$1:$Q$1</c:f>
              <c:numCache>
                <c:formatCode>General</c:formatCode>
                <c:ptCount val="16"/>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numCache>
            </c:numRef>
          </c:cat>
          <c:val>
            <c:numRef>
              <c:f>Sheet1!$B$5:$Q$5</c:f>
              <c:numCache>
                <c:formatCode>General</c:formatCode>
                <c:ptCount val="16"/>
                <c:pt idx="0">
                  <c:v>0</c:v>
                </c:pt>
                <c:pt idx="1">
                  <c:v>0</c:v>
                </c:pt>
                <c:pt idx="2">
                  <c:v>0</c:v>
                </c:pt>
                <c:pt idx="3">
                  <c:v>1</c:v>
                </c:pt>
                <c:pt idx="4">
                  <c:v>0</c:v>
                </c:pt>
                <c:pt idx="5">
                  <c:v>3</c:v>
                </c:pt>
                <c:pt idx="6">
                  <c:v>0</c:v>
                </c:pt>
                <c:pt idx="7">
                  <c:v>0</c:v>
                </c:pt>
                <c:pt idx="8">
                  <c:v>0</c:v>
                </c:pt>
                <c:pt idx="9">
                  <c:v>2</c:v>
                </c:pt>
                <c:pt idx="10">
                  <c:v>0</c:v>
                </c:pt>
                <c:pt idx="11">
                  <c:v>0</c:v>
                </c:pt>
                <c:pt idx="12">
                  <c:v>0</c:v>
                </c:pt>
                <c:pt idx="13">
                  <c:v>0</c:v>
                </c:pt>
                <c:pt idx="14">
                  <c:v>0</c:v>
                </c:pt>
                <c:pt idx="15">
                  <c:v>2</c:v>
                </c:pt>
              </c:numCache>
            </c:numRef>
          </c:val>
          <c:extLst>
            <c:ext xmlns:c16="http://schemas.microsoft.com/office/drawing/2014/chart" uri="{C3380CC4-5D6E-409C-BE32-E72D297353CC}">
              <c16:uniqueId val="{00000003-E54E-4FD0-AA25-2337D369137D}"/>
            </c:ext>
          </c:extLst>
        </c:ser>
        <c:dLbls>
          <c:showLegendKey val="0"/>
          <c:showVal val="1"/>
          <c:showCatName val="0"/>
          <c:showSerName val="0"/>
          <c:showPercent val="0"/>
          <c:showBubbleSize val="0"/>
        </c:dLbls>
        <c:gapWidth val="150"/>
        <c:overlap val="100"/>
        <c:axId val="-2097953896"/>
        <c:axId val="-2097950424"/>
      </c:barChart>
      <c:catAx>
        <c:axId val="-2097953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97950424"/>
        <c:crosses val="autoZero"/>
        <c:auto val="1"/>
        <c:lblAlgn val="ctr"/>
        <c:lblOffset val="100"/>
        <c:noMultiLvlLbl val="0"/>
      </c:catAx>
      <c:valAx>
        <c:axId val="-209795042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AU"/>
                  <a:t>% of those who commented</a:t>
                </a:r>
              </a:p>
            </c:rich>
          </c:tx>
          <c:layout>
            <c:manualLayout>
              <c:xMode val="edge"/>
              <c:yMode val="edge"/>
              <c:x val="2.9775262467191606E-3"/>
              <c:y val="0.1520156253193656"/>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97953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887755335309709"/>
          <c:y val="5.80502863278455E-2"/>
          <c:w val="0.87424080349224886"/>
          <c:h val="0.74579792190562766"/>
        </c:manualLayout>
      </c:layout>
      <c:barChart>
        <c:barDir val="col"/>
        <c:grouping val="percentStacked"/>
        <c:varyColors val="0"/>
        <c:ser>
          <c:idx val="0"/>
          <c:order val="0"/>
          <c:tx>
            <c:strRef>
              <c:f>Sheet1!$A$2</c:f>
              <c:strCache>
                <c:ptCount val="1"/>
                <c:pt idx="0">
                  <c:v>Very easy</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Sheet1!$B$1:$Q$1</c:f>
              <c:numCache>
                <c:formatCode>General</c:formatCode>
                <c:ptCount val="16"/>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numCache>
            </c:numRef>
          </c:cat>
          <c:val>
            <c:numRef>
              <c:f>Sheet1!$B$2:$Q$2</c:f>
              <c:numCache>
                <c:formatCode>General</c:formatCode>
                <c:ptCount val="16"/>
                <c:pt idx="0">
                  <c:v>32</c:v>
                </c:pt>
                <c:pt idx="1">
                  <c:v>41</c:v>
                </c:pt>
                <c:pt idx="2">
                  <c:v>23</c:v>
                </c:pt>
                <c:pt idx="3">
                  <c:v>27</c:v>
                </c:pt>
                <c:pt idx="4">
                  <c:v>21</c:v>
                </c:pt>
                <c:pt idx="5">
                  <c:v>29</c:v>
                </c:pt>
                <c:pt idx="6">
                  <c:v>35</c:v>
                </c:pt>
                <c:pt idx="7">
                  <c:v>61</c:v>
                </c:pt>
                <c:pt idx="8">
                  <c:v>56</c:v>
                </c:pt>
                <c:pt idx="9">
                  <c:v>23</c:v>
                </c:pt>
                <c:pt idx="10">
                  <c:v>50</c:v>
                </c:pt>
                <c:pt idx="11">
                  <c:v>35</c:v>
                </c:pt>
                <c:pt idx="12">
                  <c:v>27</c:v>
                </c:pt>
                <c:pt idx="13">
                  <c:v>32</c:v>
                </c:pt>
                <c:pt idx="14">
                  <c:v>35</c:v>
                </c:pt>
                <c:pt idx="15">
                  <c:v>37</c:v>
                </c:pt>
              </c:numCache>
            </c:numRef>
          </c:val>
          <c:extLst>
            <c:ext xmlns:c16="http://schemas.microsoft.com/office/drawing/2014/chart" uri="{C3380CC4-5D6E-409C-BE32-E72D297353CC}">
              <c16:uniqueId val="{00000000-DC96-421D-A16C-20991E4D4616}"/>
            </c:ext>
          </c:extLst>
        </c:ser>
        <c:ser>
          <c:idx val="1"/>
          <c:order val="1"/>
          <c:tx>
            <c:strRef>
              <c:f>Sheet1!$A$3</c:f>
              <c:strCache>
                <c:ptCount val="1"/>
                <c:pt idx="0">
                  <c:v>Easy</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Sheet1!$B$1:$Q$1</c:f>
              <c:numCache>
                <c:formatCode>General</c:formatCode>
                <c:ptCount val="16"/>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numCache>
            </c:numRef>
          </c:cat>
          <c:val>
            <c:numRef>
              <c:f>Sheet1!$B$3:$Q$3</c:f>
              <c:numCache>
                <c:formatCode>General</c:formatCode>
                <c:ptCount val="16"/>
                <c:pt idx="0">
                  <c:v>43</c:v>
                </c:pt>
                <c:pt idx="1">
                  <c:v>35</c:v>
                </c:pt>
                <c:pt idx="2">
                  <c:v>57</c:v>
                </c:pt>
                <c:pt idx="3">
                  <c:v>46</c:v>
                </c:pt>
                <c:pt idx="4">
                  <c:v>45</c:v>
                </c:pt>
                <c:pt idx="5">
                  <c:v>44</c:v>
                </c:pt>
                <c:pt idx="6">
                  <c:v>37</c:v>
                </c:pt>
                <c:pt idx="7">
                  <c:v>27</c:v>
                </c:pt>
                <c:pt idx="8">
                  <c:v>32</c:v>
                </c:pt>
                <c:pt idx="9">
                  <c:v>54</c:v>
                </c:pt>
                <c:pt idx="10">
                  <c:v>33</c:v>
                </c:pt>
                <c:pt idx="11">
                  <c:v>41</c:v>
                </c:pt>
                <c:pt idx="12">
                  <c:v>42</c:v>
                </c:pt>
                <c:pt idx="13">
                  <c:v>50</c:v>
                </c:pt>
                <c:pt idx="14">
                  <c:v>41</c:v>
                </c:pt>
                <c:pt idx="15">
                  <c:v>43</c:v>
                </c:pt>
              </c:numCache>
            </c:numRef>
          </c:val>
          <c:extLst>
            <c:ext xmlns:c16="http://schemas.microsoft.com/office/drawing/2014/chart" uri="{C3380CC4-5D6E-409C-BE32-E72D297353CC}">
              <c16:uniqueId val="{00000001-DC96-421D-A16C-20991E4D4616}"/>
            </c:ext>
          </c:extLst>
        </c:ser>
        <c:ser>
          <c:idx val="2"/>
          <c:order val="2"/>
          <c:tx>
            <c:strRef>
              <c:f>Sheet1!$A$4</c:f>
              <c:strCache>
                <c:ptCount val="1"/>
                <c:pt idx="0">
                  <c:v>Difficult</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Sheet1!$B$1:$Q$1</c:f>
              <c:numCache>
                <c:formatCode>General</c:formatCode>
                <c:ptCount val="16"/>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numCache>
            </c:numRef>
          </c:cat>
          <c:val>
            <c:numRef>
              <c:f>Sheet1!$B$4:$Q$4</c:f>
              <c:numCache>
                <c:formatCode>General</c:formatCode>
                <c:ptCount val="16"/>
                <c:pt idx="0">
                  <c:v>25</c:v>
                </c:pt>
                <c:pt idx="1">
                  <c:v>19</c:v>
                </c:pt>
                <c:pt idx="2">
                  <c:v>21</c:v>
                </c:pt>
                <c:pt idx="3">
                  <c:v>24</c:v>
                </c:pt>
                <c:pt idx="4">
                  <c:v>31</c:v>
                </c:pt>
                <c:pt idx="5">
                  <c:v>20</c:v>
                </c:pt>
                <c:pt idx="6">
                  <c:v>26</c:v>
                </c:pt>
                <c:pt idx="7">
                  <c:v>12</c:v>
                </c:pt>
                <c:pt idx="8">
                  <c:v>12</c:v>
                </c:pt>
                <c:pt idx="9">
                  <c:v>19</c:v>
                </c:pt>
                <c:pt idx="10">
                  <c:v>17</c:v>
                </c:pt>
                <c:pt idx="11">
                  <c:v>18</c:v>
                </c:pt>
                <c:pt idx="12">
                  <c:v>23</c:v>
                </c:pt>
                <c:pt idx="13">
                  <c:v>15</c:v>
                </c:pt>
                <c:pt idx="14">
                  <c:v>21</c:v>
                </c:pt>
                <c:pt idx="15">
                  <c:v>20</c:v>
                </c:pt>
              </c:numCache>
            </c:numRef>
          </c:val>
          <c:extLst>
            <c:ext xmlns:c16="http://schemas.microsoft.com/office/drawing/2014/chart" uri="{C3380CC4-5D6E-409C-BE32-E72D297353CC}">
              <c16:uniqueId val="{00000002-DC96-421D-A16C-20991E4D4616}"/>
            </c:ext>
          </c:extLst>
        </c:ser>
        <c:ser>
          <c:idx val="3"/>
          <c:order val="3"/>
          <c:tx>
            <c:strRef>
              <c:f>Sheet1!$A$5</c:f>
              <c:strCache>
                <c:ptCount val="1"/>
                <c:pt idx="0">
                  <c:v>Very difficult</c:v>
                </c:pt>
              </c:strCache>
            </c:strRef>
          </c:tx>
          <c:spPr>
            <a:solidFill>
              <a:schemeClr val="accent4"/>
            </a:solidFill>
            <a:ln>
              <a:noFill/>
            </a:ln>
            <a:effectLst/>
          </c:spPr>
          <c:invertIfNegative val="0"/>
          <c:dLbls>
            <c:delete val="1"/>
          </c:dLbls>
          <c:cat>
            <c:numRef>
              <c:f>Sheet1!$B$1:$Q$1</c:f>
              <c:numCache>
                <c:formatCode>General</c:formatCode>
                <c:ptCount val="16"/>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numCache>
            </c:numRef>
          </c:cat>
          <c:val>
            <c:numRef>
              <c:f>Sheet1!$B$5:$Q$5</c:f>
              <c:numCache>
                <c:formatCode>General</c:formatCode>
                <c:ptCount val="16"/>
                <c:pt idx="0">
                  <c:v>0</c:v>
                </c:pt>
                <c:pt idx="1">
                  <c:v>5</c:v>
                </c:pt>
                <c:pt idx="2">
                  <c:v>0</c:v>
                </c:pt>
                <c:pt idx="3">
                  <c:v>3</c:v>
                </c:pt>
                <c:pt idx="4">
                  <c:v>2</c:v>
                </c:pt>
                <c:pt idx="5">
                  <c:v>7</c:v>
                </c:pt>
                <c:pt idx="6">
                  <c:v>2</c:v>
                </c:pt>
                <c:pt idx="7">
                  <c:v>0</c:v>
                </c:pt>
                <c:pt idx="8">
                  <c:v>0</c:v>
                </c:pt>
                <c:pt idx="9">
                  <c:v>4</c:v>
                </c:pt>
                <c:pt idx="10">
                  <c:v>0</c:v>
                </c:pt>
                <c:pt idx="11">
                  <c:v>6</c:v>
                </c:pt>
                <c:pt idx="12">
                  <c:v>8</c:v>
                </c:pt>
                <c:pt idx="13">
                  <c:v>3</c:v>
                </c:pt>
                <c:pt idx="14">
                  <c:v>3</c:v>
                </c:pt>
                <c:pt idx="15">
                  <c:v>0</c:v>
                </c:pt>
              </c:numCache>
            </c:numRef>
          </c:val>
          <c:extLst>
            <c:ext xmlns:c16="http://schemas.microsoft.com/office/drawing/2014/chart" uri="{C3380CC4-5D6E-409C-BE32-E72D297353CC}">
              <c16:uniqueId val="{00000003-DC96-421D-A16C-20991E4D4616}"/>
            </c:ext>
          </c:extLst>
        </c:ser>
        <c:dLbls>
          <c:showLegendKey val="0"/>
          <c:showVal val="1"/>
          <c:showCatName val="0"/>
          <c:showSerName val="0"/>
          <c:showPercent val="0"/>
          <c:showBubbleSize val="0"/>
        </c:dLbls>
        <c:gapWidth val="150"/>
        <c:overlap val="100"/>
        <c:axId val="-2097857688"/>
        <c:axId val="-2097854216"/>
      </c:barChart>
      <c:catAx>
        <c:axId val="-2097857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97854216"/>
        <c:crosses val="autoZero"/>
        <c:auto val="1"/>
        <c:lblAlgn val="ctr"/>
        <c:lblOffset val="100"/>
        <c:noMultiLvlLbl val="0"/>
      </c:catAx>
      <c:valAx>
        <c:axId val="-209785421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AU"/>
                  <a:t>% of those who commented</a:t>
                </a:r>
              </a:p>
            </c:rich>
          </c:tx>
          <c:layout>
            <c:manualLayout>
              <c:xMode val="edge"/>
              <c:yMode val="edge"/>
              <c:x val="9.2067949092875911E-4"/>
              <c:y val="0.12899515105317008"/>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97857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10489905801438E-2"/>
          <c:y val="2.8843970020440615E-2"/>
          <c:w val="0.84427419650319024"/>
          <c:h val="0.68342738615262399"/>
        </c:manualLayout>
      </c:layout>
      <c:barChart>
        <c:barDir val="col"/>
        <c:grouping val="clustered"/>
        <c:varyColors val="0"/>
        <c:ser>
          <c:idx val="1"/>
          <c:order val="0"/>
          <c:tx>
            <c:strRef>
              <c:f>Sheet1!$A$2</c:f>
              <c:strCache>
                <c:ptCount val="1"/>
                <c:pt idx="0">
                  <c:v>% Any Use</c:v>
                </c:pt>
              </c:strCache>
            </c:strRef>
          </c:tx>
          <c:spPr>
            <a:solidFill>
              <a:schemeClr val="accent2"/>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334-4602-A5B5-F4178F8B968A}"/>
                </c:ext>
              </c:extLst>
            </c:dLbl>
            <c:dLbl>
              <c:idx val="1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3334-4602-A5B5-F4178F8B968A}"/>
                </c:ext>
              </c:extLst>
            </c:dLbl>
            <c:dLbl>
              <c:idx val="19"/>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664-4C06-804F-B0E8D406B474}"/>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Sheet1!$B$1:$U$1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Sheet1!$B$2:$U$2</c:f>
              <c:numCache>
                <c:formatCode>General</c:formatCode>
                <c:ptCount val="20"/>
                <c:pt idx="0">
                  <c:v>51</c:v>
                </c:pt>
                <c:pt idx="1">
                  <c:v>61</c:v>
                </c:pt>
                <c:pt idx="2">
                  <c:v>64</c:v>
                </c:pt>
                <c:pt idx="3">
                  <c:v>62</c:v>
                </c:pt>
                <c:pt idx="4">
                  <c:v>51</c:v>
                </c:pt>
                <c:pt idx="5">
                  <c:v>66</c:v>
                </c:pt>
                <c:pt idx="6">
                  <c:v>61</c:v>
                </c:pt>
                <c:pt idx="7">
                  <c:v>57</c:v>
                </c:pt>
                <c:pt idx="8">
                  <c:v>62</c:v>
                </c:pt>
                <c:pt idx="9">
                  <c:v>59</c:v>
                </c:pt>
                <c:pt idx="10">
                  <c:v>57</c:v>
                </c:pt>
                <c:pt idx="11">
                  <c:v>56</c:v>
                </c:pt>
                <c:pt idx="12">
                  <c:v>56</c:v>
                </c:pt>
                <c:pt idx="13">
                  <c:v>55</c:v>
                </c:pt>
                <c:pt idx="14">
                  <c:v>65</c:v>
                </c:pt>
                <c:pt idx="15">
                  <c:v>50</c:v>
                </c:pt>
                <c:pt idx="16">
                  <c:v>44</c:v>
                </c:pt>
                <c:pt idx="17">
                  <c:v>48</c:v>
                </c:pt>
                <c:pt idx="18">
                  <c:v>45</c:v>
                </c:pt>
                <c:pt idx="19">
                  <c:v>45</c:v>
                </c:pt>
              </c:numCache>
            </c:numRef>
          </c:val>
          <c:extLst>
            <c:ext xmlns:c16="http://schemas.microsoft.com/office/drawing/2014/chart" uri="{C3380CC4-5D6E-409C-BE32-E72D297353CC}">
              <c16:uniqueId val="{00000013-3334-4602-A5B5-F4178F8B968A}"/>
            </c:ext>
          </c:extLst>
        </c:ser>
        <c:ser>
          <c:idx val="0"/>
          <c:order val="1"/>
          <c:tx>
            <c:strRef>
              <c:f>Sheet1!$A$3</c:f>
              <c:strCache>
                <c:ptCount val="1"/>
                <c:pt idx="0">
                  <c:v>% Non-Prescribed Use</c:v>
                </c:pt>
              </c:strCache>
            </c:strRef>
          </c:tx>
          <c:spPr>
            <a:solidFill>
              <a:schemeClr val="accent1"/>
            </a:solidFill>
            <a:ln>
              <a:noFill/>
            </a:ln>
            <a:effectLst/>
          </c:spPr>
          <c:invertIfNegative val="0"/>
          <c:dLbls>
            <c:dLbl>
              <c:idx val="1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334-4602-A5B5-F4178F8B968A}"/>
                </c:ext>
              </c:extLst>
            </c:dLbl>
            <c:dLbl>
              <c:idx val="19"/>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664-4C06-804F-B0E8D406B474}"/>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Sheet1!$B$1:$U$1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Sheet1!$B$3:$U$3</c:f>
              <c:numCache>
                <c:formatCode>General</c:formatCode>
                <c:ptCount val="20"/>
                <c:pt idx="3">
                  <c:v>27</c:v>
                </c:pt>
                <c:pt idx="4">
                  <c:v>30</c:v>
                </c:pt>
                <c:pt idx="5">
                  <c:v>34</c:v>
                </c:pt>
                <c:pt idx="6">
                  <c:v>39</c:v>
                </c:pt>
                <c:pt idx="7">
                  <c:v>34</c:v>
                </c:pt>
                <c:pt idx="8">
                  <c:v>35</c:v>
                </c:pt>
                <c:pt idx="9">
                  <c:v>26</c:v>
                </c:pt>
                <c:pt idx="10">
                  <c:v>25</c:v>
                </c:pt>
                <c:pt idx="11">
                  <c:v>25</c:v>
                </c:pt>
                <c:pt idx="12">
                  <c:v>27</c:v>
                </c:pt>
                <c:pt idx="13">
                  <c:v>29</c:v>
                </c:pt>
                <c:pt idx="14">
                  <c:v>27</c:v>
                </c:pt>
                <c:pt idx="15">
                  <c:v>16</c:v>
                </c:pt>
                <c:pt idx="16">
                  <c:v>12</c:v>
                </c:pt>
                <c:pt idx="17">
                  <c:v>13</c:v>
                </c:pt>
                <c:pt idx="18">
                  <c:v>13</c:v>
                </c:pt>
                <c:pt idx="19">
                  <c:v>15</c:v>
                </c:pt>
              </c:numCache>
            </c:numRef>
          </c:val>
          <c:extLst>
            <c:ext xmlns:c16="http://schemas.microsoft.com/office/drawing/2014/chart" uri="{C3380CC4-5D6E-409C-BE32-E72D297353CC}">
              <c16:uniqueId val="{00000024-3334-4602-A5B5-F4178F8B968A}"/>
            </c:ext>
          </c:extLst>
        </c:ser>
        <c:dLbls>
          <c:showLegendKey val="0"/>
          <c:showVal val="0"/>
          <c:showCatName val="0"/>
          <c:showSerName val="0"/>
          <c:showPercent val="0"/>
          <c:showBubbleSize val="0"/>
        </c:dLbls>
        <c:gapWidth val="150"/>
        <c:axId val="-2097785448"/>
        <c:axId val="-2097782216"/>
      </c:barChart>
      <c:lineChart>
        <c:grouping val="standard"/>
        <c:varyColors val="0"/>
        <c:ser>
          <c:idx val="2"/>
          <c:order val="2"/>
          <c:tx>
            <c:strRef>
              <c:f>Sheet1!$A$4</c:f>
              <c:strCache>
                <c:ptCount val="1"/>
                <c:pt idx="0">
                  <c:v>Median days (any)</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dLbl>
              <c:idx val="0"/>
              <c:layout>
                <c:manualLayout>
                  <c:x val="-6.0359139733024399E-3"/>
                  <c:y val="-5.6221767529892769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334-4602-A5B5-F4178F8B968A}"/>
                </c:ext>
              </c:extLst>
            </c:dLbl>
            <c:dLbl>
              <c:idx val="18"/>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7-3334-4602-A5B5-F4178F8B968A}"/>
                </c:ext>
              </c:extLst>
            </c:dLbl>
            <c:dLbl>
              <c:idx val="19"/>
              <c:layout>
                <c:manualLayout>
                  <c:x val="-2.2936473098549272E-2"/>
                  <c:y val="4.600015937063088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664-4C06-804F-B0E8D406B474}"/>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Sheet1!$B$1:$U$1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Sheet1!$B$4:$U$4</c:f>
              <c:numCache>
                <c:formatCode>General</c:formatCode>
                <c:ptCount val="20"/>
                <c:pt idx="0">
                  <c:v>114</c:v>
                </c:pt>
                <c:pt idx="1">
                  <c:v>180</c:v>
                </c:pt>
                <c:pt idx="2">
                  <c:v>180</c:v>
                </c:pt>
                <c:pt idx="3">
                  <c:v>120</c:v>
                </c:pt>
                <c:pt idx="4">
                  <c:v>161</c:v>
                </c:pt>
                <c:pt idx="5">
                  <c:v>180</c:v>
                </c:pt>
                <c:pt idx="6">
                  <c:v>120</c:v>
                </c:pt>
                <c:pt idx="7">
                  <c:v>180</c:v>
                </c:pt>
                <c:pt idx="8">
                  <c:v>180</c:v>
                </c:pt>
                <c:pt idx="9">
                  <c:v>180</c:v>
                </c:pt>
                <c:pt idx="10">
                  <c:v>180</c:v>
                </c:pt>
                <c:pt idx="11">
                  <c:v>180</c:v>
                </c:pt>
                <c:pt idx="12">
                  <c:v>180</c:v>
                </c:pt>
                <c:pt idx="13">
                  <c:v>180</c:v>
                </c:pt>
                <c:pt idx="14">
                  <c:v>180</c:v>
                </c:pt>
                <c:pt idx="15">
                  <c:v>180</c:v>
                </c:pt>
                <c:pt idx="16">
                  <c:v>180</c:v>
                </c:pt>
                <c:pt idx="17">
                  <c:v>180</c:v>
                </c:pt>
                <c:pt idx="18">
                  <c:v>180</c:v>
                </c:pt>
                <c:pt idx="19">
                  <c:v>180</c:v>
                </c:pt>
              </c:numCache>
            </c:numRef>
          </c:val>
          <c:smooth val="0"/>
          <c:extLst xmlns:c15="http://schemas.microsoft.com/office/drawing/2012/chart">
            <c:ext xmlns:c16="http://schemas.microsoft.com/office/drawing/2014/chart" uri="{C3380CC4-5D6E-409C-BE32-E72D297353CC}">
              <c16:uniqueId val="{00000028-3334-4602-A5B5-F4178F8B968A}"/>
            </c:ext>
          </c:extLst>
        </c:ser>
        <c:dLbls>
          <c:showLegendKey val="0"/>
          <c:showVal val="1"/>
          <c:showCatName val="0"/>
          <c:showSerName val="0"/>
          <c:showPercent val="0"/>
          <c:showBubbleSize val="0"/>
        </c:dLbls>
        <c:marker val="1"/>
        <c:smooth val="0"/>
        <c:axId val="-2097775736"/>
        <c:axId val="-2097772776"/>
        <c:extLst/>
      </c:lineChart>
      <c:catAx>
        <c:axId val="-2097785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97782216"/>
        <c:crosses val="autoZero"/>
        <c:auto val="0"/>
        <c:lblAlgn val="ctr"/>
        <c:lblOffset val="100"/>
        <c:tickLblSkip val="1"/>
        <c:tickMarkSkip val="1"/>
        <c:noMultiLvlLbl val="0"/>
      </c:catAx>
      <c:valAx>
        <c:axId val="-2097782216"/>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AU"/>
                  <a:t>% ACT IDRS participants</a:t>
                </a:r>
              </a:p>
            </c:rich>
          </c:tx>
          <c:layout>
            <c:manualLayout>
              <c:xMode val="edge"/>
              <c:yMode val="edge"/>
              <c:x val="4.3734236521518927E-4"/>
              <c:y val="0.1072165919314996"/>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97785448"/>
        <c:crosses val="autoZero"/>
        <c:crossBetween val="between"/>
        <c:majorUnit val="10"/>
      </c:valAx>
      <c:catAx>
        <c:axId val="-2097775736"/>
        <c:scaling>
          <c:orientation val="minMax"/>
        </c:scaling>
        <c:delete val="1"/>
        <c:axPos val="b"/>
        <c:numFmt formatCode="General" sourceLinked="1"/>
        <c:majorTickMark val="none"/>
        <c:minorTickMark val="none"/>
        <c:tickLblPos val="none"/>
        <c:crossAx val="-2097772776"/>
        <c:crosses val="autoZero"/>
        <c:auto val="0"/>
        <c:lblAlgn val="ctr"/>
        <c:lblOffset val="100"/>
        <c:noMultiLvlLbl val="0"/>
      </c:catAx>
      <c:valAx>
        <c:axId val="-2097772776"/>
        <c:scaling>
          <c:orientation val="minMax"/>
          <c:max val="180"/>
        </c:scaling>
        <c:delete val="0"/>
        <c:axPos val="r"/>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AU"/>
                  <a:t>Median days</a:t>
                </a:r>
              </a:p>
            </c:rich>
          </c:tx>
          <c:layout>
            <c:manualLayout>
              <c:xMode val="edge"/>
              <c:yMode val="edge"/>
              <c:x val="0.96874252045699571"/>
              <c:y val="0.18964622134648865"/>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97775736"/>
        <c:crosses val="max"/>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0991294249653798E-2"/>
          <c:y val="9.2436974789915902E-2"/>
          <c:w val="0.83538308832472197"/>
          <c:h val="0.60828933671426699"/>
        </c:manualLayout>
      </c:layout>
      <c:barChart>
        <c:barDir val="col"/>
        <c:grouping val="clustered"/>
        <c:varyColors val="0"/>
        <c:ser>
          <c:idx val="1"/>
          <c:order val="0"/>
          <c:tx>
            <c:strRef>
              <c:f>Sheet1!$A$2</c:f>
              <c:strCache>
                <c:ptCount val="1"/>
                <c:pt idx="0">
                  <c:v>% Any Use</c:v>
                </c:pt>
              </c:strCache>
            </c:strRef>
          </c:tx>
          <c:spPr>
            <a:solidFill>
              <a:schemeClr val="accent2"/>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9D3-4D7B-83B5-F087F5B2BCA5}"/>
                </c:ext>
              </c:extLst>
            </c:dLbl>
            <c:dLbl>
              <c:idx val="1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9D3-4D7B-83B5-F087F5B2BCA5}"/>
                </c:ext>
              </c:extLst>
            </c:dLbl>
            <c:dLbl>
              <c:idx val="1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721-4C31-8709-1313923CC4D6}"/>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Sheet1!$B$1:$S$1</c:f>
              <c:numCache>
                <c:formatCode>General</c:formatCode>
                <c:ptCount val="18"/>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numCache>
            </c:numRef>
          </c:cat>
          <c:val>
            <c:numRef>
              <c:f>Sheet1!$B$2:$S$2</c:f>
              <c:numCache>
                <c:formatCode>General</c:formatCode>
                <c:ptCount val="18"/>
                <c:pt idx="0">
                  <c:v>10</c:v>
                </c:pt>
                <c:pt idx="1">
                  <c:v>10</c:v>
                </c:pt>
                <c:pt idx="2">
                  <c:v>28</c:v>
                </c:pt>
                <c:pt idx="3">
                  <c:v>33</c:v>
                </c:pt>
                <c:pt idx="4">
                  <c:v>44</c:v>
                </c:pt>
                <c:pt idx="5">
                  <c:v>40</c:v>
                </c:pt>
                <c:pt idx="6">
                  <c:v>37</c:v>
                </c:pt>
                <c:pt idx="7">
                  <c:v>30</c:v>
                </c:pt>
                <c:pt idx="8">
                  <c:v>35</c:v>
                </c:pt>
                <c:pt idx="9">
                  <c:v>28</c:v>
                </c:pt>
                <c:pt idx="10">
                  <c:v>28</c:v>
                </c:pt>
                <c:pt idx="11">
                  <c:v>19</c:v>
                </c:pt>
                <c:pt idx="12">
                  <c:v>17</c:v>
                </c:pt>
                <c:pt idx="13">
                  <c:v>16</c:v>
                </c:pt>
                <c:pt idx="14">
                  <c:v>9</c:v>
                </c:pt>
                <c:pt idx="15">
                  <c:v>16</c:v>
                </c:pt>
                <c:pt idx="16">
                  <c:v>9</c:v>
                </c:pt>
                <c:pt idx="17">
                  <c:v>6</c:v>
                </c:pt>
              </c:numCache>
            </c:numRef>
          </c:val>
          <c:extLst>
            <c:ext xmlns:c16="http://schemas.microsoft.com/office/drawing/2014/chart" uri="{C3380CC4-5D6E-409C-BE32-E72D297353CC}">
              <c16:uniqueId val="{00000005-4708-4162-95F2-25F9E2883FBB}"/>
            </c:ext>
          </c:extLst>
        </c:ser>
        <c:ser>
          <c:idx val="2"/>
          <c:order val="2"/>
          <c:tx>
            <c:strRef>
              <c:f>Sheet1!$A$4</c:f>
              <c:strCache>
                <c:ptCount val="1"/>
                <c:pt idx="0">
                  <c:v>% Non-Prescribed Use</c:v>
                </c:pt>
              </c:strCache>
            </c:strRef>
          </c:tx>
          <c:spPr>
            <a:solidFill>
              <a:schemeClr val="accent3"/>
            </a:solidFill>
            <a:ln>
              <a:noFill/>
            </a:ln>
            <a:effectLst/>
          </c:spPr>
          <c:invertIfNegative val="0"/>
          <c:dLbls>
            <c:dLbl>
              <c:idx val="1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4708-4162-95F2-25F9E2883FBB}"/>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Sheet1!$B$1:$S$1</c:f>
              <c:numCache>
                <c:formatCode>General</c:formatCode>
                <c:ptCount val="18"/>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numCache>
            </c:numRef>
          </c:cat>
          <c:val>
            <c:numRef>
              <c:f>Sheet1!$B$4:$S$4</c:f>
              <c:numCache>
                <c:formatCode>General</c:formatCode>
                <c:ptCount val="18"/>
                <c:pt idx="1">
                  <c:v>0</c:v>
                </c:pt>
                <c:pt idx="2">
                  <c:v>5</c:v>
                </c:pt>
                <c:pt idx="3">
                  <c:v>15</c:v>
                </c:pt>
                <c:pt idx="4">
                  <c:v>34</c:v>
                </c:pt>
                <c:pt idx="5">
                  <c:v>28</c:v>
                </c:pt>
                <c:pt idx="6">
                  <c:v>25</c:v>
                </c:pt>
                <c:pt idx="7">
                  <c:v>23</c:v>
                </c:pt>
                <c:pt idx="8">
                  <c:v>27</c:v>
                </c:pt>
                <c:pt idx="9">
                  <c:v>21</c:v>
                </c:pt>
                <c:pt idx="10">
                  <c:v>20</c:v>
                </c:pt>
                <c:pt idx="11">
                  <c:v>16</c:v>
                </c:pt>
                <c:pt idx="12">
                  <c:v>12</c:v>
                </c:pt>
                <c:pt idx="13">
                  <c:v>11</c:v>
                </c:pt>
                <c:pt idx="14">
                  <c:v>8</c:v>
                </c:pt>
                <c:pt idx="15">
                  <c:v>14</c:v>
                </c:pt>
                <c:pt idx="16">
                  <c:v>9</c:v>
                </c:pt>
                <c:pt idx="17">
                  <c:v>5</c:v>
                </c:pt>
              </c:numCache>
            </c:numRef>
          </c:val>
          <c:extLst>
            <c:ext xmlns:c16="http://schemas.microsoft.com/office/drawing/2014/chart" uri="{C3380CC4-5D6E-409C-BE32-E72D297353CC}">
              <c16:uniqueId val="{00000008-4708-4162-95F2-25F9E2883FBB}"/>
            </c:ext>
          </c:extLst>
        </c:ser>
        <c:dLbls>
          <c:showLegendKey val="0"/>
          <c:showVal val="0"/>
          <c:showCatName val="0"/>
          <c:showSerName val="0"/>
          <c:showPercent val="0"/>
          <c:showBubbleSize val="0"/>
        </c:dLbls>
        <c:gapWidth val="150"/>
        <c:axId val="-2121550808"/>
        <c:axId val="-2121547656"/>
      </c:barChart>
      <c:lineChart>
        <c:grouping val="standard"/>
        <c:varyColors val="0"/>
        <c:ser>
          <c:idx val="0"/>
          <c:order val="1"/>
          <c:tx>
            <c:strRef>
              <c:f>Sheet1!$A$3</c:f>
              <c:strCache>
                <c:ptCount val="1"/>
                <c:pt idx="0">
                  <c:v>Median days (any)</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layout>
                <c:manualLayout>
                  <c:x val="-8.4502795626234146E-3"/>
                  <c:y val="9.236144207967908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4708-4162-95F2-25F9E2883FBB}"/>
                </c:ext>
              </c:extLst>
            </c:dLbl>
            <c:dLbl>
              <c:idx val="1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76E-48A9-9BA9-580E1645711A}"/>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Sheet1!$B$1:$S$1</c:f>
              <c:numCache>
                <c:formatCode>General</c:formatCode>
                <c:ptCount val="18"/>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numCache>
            </c:numRef>
          </c:cat>
          <c:val>
            <c:numRef>
              <c:f>Sheet1!$B$3:$S$3</c:f>
              <c:numCache>
                <c:formatCode>General</c:formatCode>
                <c:ptCount val="18"/>
                <c:pt idx="0">
                  <c:v>13</c:v>
                </c:pt>
                <c:pt idx="1">
                  <c:v>21</c:v>
                </c:pt>
                <c:pt idx="2">
                  <c:v>10</c:v>
                </c:pt>
                <c:pt idx="3">
                  <c:v>12</c:v>
                </c:pt>
                <c:pt idx="4">
                  <c:v>21</c:v>
                </c:pt>
                <c:pt idx="5">
                  <c:v>47</c:v>
                </c:pt>
                <c:pt idx="6">
                  <c:v>81</c:v>
                </c:pt>
                <c:pt idx="7">
                  <c:v>17</c:v>
                </c:pt>
                <c:pt idx="8">
                  <c:v>178</c:v>
                </c:pt>
                <c:pt idx="9">
                  <c:v>90</c:v>
                </c:pt>
                <c:pt idx="10">
                  <c:v>81</c:v>
                </c:pt>
                <c:pt idx="11">
                  <c:v>90</c:v>
                </c:pt>
                <c:pt idx="12">
                  <c:v>9</c:v>
                </c:pt>
                <c:pt idx="13">
                  <c:v>25</c:v>
                </c:pt>
                <c:pt idx="14">
                  <c:v>3</c:v>
                </c:pt>
                <c:pt idx="15">
                  <c:v>19</c:v>
                </c:pt>
                <c:pt idx="16">
                  <c:v>2</c:v>
                </c:pt>
                <c:pt idx="17">
                  <c:v>14</c:v>
                </c:pt>
              </c:numCache>
            </c:numRef>
          </c:val>
          <c:smooth val="0"/>
          <c:extLst>
            <c:ext xmlns:c16="http://schemas.microsoft.com/office/drawing/2014/chart" uri="{C3380CC4-5D6E-409C-BE32-E72D297353CC}">
              <c16:uniqueId val="{0000000B-4708-4162-95F2-25F9E2883FBB}"/>
            </c:ext>
          </c:extLst>
        </c:ser>
        <c:dLbls>
          <c:showLegendKey val="0"/>
          <c:showVal val="1"/>
          <c:showCatName val="0"/>
          <c:showSerName val="0"/>
          <c:showPercent val="0"/>
          <c:showBubbleSize val="0"/>
        </c:dLbls>
        <c:marker val="1"/>
        <c:smooth val="0"/>
        <c:axId val="-2121541096"/>
        <c:axId val="-2121538136"/>
      </c:lineChart>
      <c:catAx>
        <c:axId val="-2121550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21547656"/>
        <c:crosses val="autoZero"/>
        <c:auto val="0"/>
        <c:lblAlgn val="ctr"/>
        <c:lblOffset val="100"/>
        <c:tickLblSkip val="1"/>
        <c:tickMarkSkip val="1"/>
        <c:noMultiLvlLbl val="0"/>
      </c:catAx>
      <c:valAx>
        <c:axId val="-2121547656"/>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AU"/>
                  <a:t>% ACT IDRS participants</a:t>
                </a:r>
              </a:p>
            </c:rich>
          </c:tx>
          <c:layout>
            <c:manualLayout>
              <c:xMode val="edge"/>
              <c:yMode val="edge"/>
              <c:x val="1.0285957840614229E-2"/>
              <c:y val="0.12652499407286807"/>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21550808"/>
        <c:crosses val="autoZero"/>
        <c:crossBetween val="between"/>
        <c:majorUnit val="10"/>
      </c:valAx>
      <c:catAx>
        <c:axId val="-2121541096"/>
        <c:scaling>
          <c:orientation val="minMax"/>
        </c:scaling>
        <c:delete val="1"/>
        <c:axPos val="b"/>
        <c:numFmt formatCode="General" sourceLinked="1"/>
        <c:majorTickMark val="none"/>
        <c:minorTickMark val="none"/>
        <c:tickLblPos val="none"/>
        <c:crossAx val="-2121538136"/>
        <c:crosses val="autoZero"/>
        <c:auto val="0"/>
        <c:lblAlgn val="ctr"/>
        <c:lblOffset val="100"/>
        <c:noMultiLvlLbl val="0"/>
      </c:catAx>
      <c:valAx>
        <c:axId val="-2121538136"/>
        <c:scaling>
          <c:orientation val="minMax"/>
          <c:max val="180"/>
        </c:scaling>
        <c:delete val="0"/>
        <c:axPos val="r"/>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AU"/>
                  <a:t>Median days used</a:t>
                </a:r>
              </a:p>
            </c:rich>
          </c:tx>
          <c:layout>
            <c:manualLayout>
              <c:xMode val="edge"/>
              <c:yMode val="edge"/>
              <c:x val="0.97416628819426554"/>
              <c:y val="0.20604262007835936"/>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21541096"/>
        <c:crosses val="max"/>
        <c:crossBetween val="between"/>
        <c:majorUnit val="20"/>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690862756557452E-2"/>
          <c:y val="3.0093298200797772E-2"/>
          <c:w val="0.83946572334898784"/>
          <c:h val="0.74188315938489391"/>
        </c:manualLayout>
      </c:layout>
      <c:barChart>
        <c:barDir val="col"/>
        <c:grouping val="clustered"/>
        <c:varyColors val="0"/>
        <c:ser>
          <c:idx val="1"/>
          <c:order val="0"/>
          <c:tx>
            <c:strRef>
              <c:f>Sheet1!$A$2</c:f>
              <c:strCache>
                <c:ptCount val="1"/>
                <c:pt idx="0">
                  <c:v>% Any Use</c:v>
                </c:pt>
              </c:strCache>
            </c:strRef>
          </c:tx>
          <c:spPr>
            <a:solidFill>
              <a:schemeClr val="accent2"/>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0-AB92-4E7A-A81E-E2BC02066C8C}"/>
                </c:ext>
              </c:extLst>
            </c:dLbl>
            <c:dLbl>
              <c:idx val="10"/>
              <c:layout>
                <c:manualLayout>
                  <c:x val="0"/>
                  <c:y val="2.279981760145918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B92-4E7A-A81E-E2BC02066C8C}"/>
                </c:ext>
              </c:extLst>
            </c:dLbl>
            <c:dLbl>
              <c:idx val="12"/>
              <c:tx>
                <c:rich>
                  <a:bodyPr/>
                  <a:lstStyle/>
                  <a:p>
                    <a:fld id="{EE4BE075-5237-4874-8FC1-93150F01B05F}" type="VALUE">
                      <a:rPr lang="en-US"/>
                      <a:pPr/>
                      <a:t>[VALUE]</a:t>
                    </a:fld>
                    <a:endParaRPr lang="en-AU"/>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AB92-4E7A-A81E-E2BC02066C8C}"/>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Sheet1!$B$1:$O$1</c:f>
              <c:numCache>
                <c:formatCode>General</c:formatCode>
                <c:ptCount val="14"/>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numCache>
            </c:numRef>
          </c:cat>
          <c:val>
            <c:numRef>
              <c:f>Sheet1!$B$2:$O$2</c:f>
              <c:numCache>
                <c:formatCode>General</c:formatCode>
                <c:ptCount val="14"/>
                <c:pt idx="0">
                  <c:v>1</c:v>
                </c:pt>
                <c:pt idx="1">
                  <c:v>12</c:v>
                </c:pt>
                <c:pt idx="2">
                  <c:v>16</c:v>
                </c:pt>
                <c:pt idx="3">
                  <c:v>19</c:v>
                </c:pt>
                <c:pt idx="4">
                  <c:v>19</c:v>
                </c:pt>
                <c:pt idx="5">
                  <c:v>20</c:v>
                </c:pt>
                <c:pt idx="6">
                  <c:v>17</c:v>
                </c:pt>
                <c:pt idx="7">
                  <c:v>21</c:v>
                </c:pt>
                <c:pt idx="8">
                  <c:v>23</c:v>
                </c:pt>
                <c:pt idx="9">
                  <c:v>25</c:v>
                </c:pt>
                <c:pt idx="10">
                  <c:v>16</c:v>
                </c:pt>
                <c:pt idx="11">
                  <c:v>19</c:v>
                </c:pt>
                <c:pt idx="12">
                  <c:v>27</c:v>
                </c:pt>
                <c:pt idx="13">
                  <c:v>21</c:v>
                </c:pt>
              </c:numCache>
            </c:numRef>
          </c:val>
          <c:extLst>
            <c:ext xmlns:c16="http://schemas.microsoft.com/office/drawing/2014/chart" uri="{C3380CC4-5D6E-409C-BE32-E72D297353CC}">
              <c16:uniqueId val="{00000003-AB92-4E7A-A81E-E2BC02066C8C}"/>
            </c:ext>
          </c:extLst>
        </c:ser>
        <c:ser>
          <c:idx val="2"/>
          <c:order val="2"/>
          <c:tx>
            <c:strRef>
              <c:f>Sheet1!$A$4</c:f>
              <c:strCache>
                <c:ptCount val="1"/>
                <c:pt idx="0">
                  <c:v>% Non-Prescribed Use</c:v>
                </c:pt>
              </c:strCache>
            </c:strRef>
          </c:tx>
          <c:spPr>
            <a:solidFill>
              <a:schemeClr val="accent3"/>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4-AB92-4E7A-A81E-E2BC02066C8C}"/>
                </c:ext>
              </c:extLst>
            </c:dLbl>
            <c:dLbl>
              <c:idx val="4"/>
              <c:layout>
                <c:manualLayout>
                  <c:x val="8.8632838466651889E-3"/>
                  <c:y val="1.367989056087551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B92-4E7A-A81E-E2BC02066C8C}"/>
                </c:ext>
              </c:extLst>
            </c:dLbl>
            <c:dLbl>
              <c:idx val="10"/>
              <c:layout>
                <c:manualLayout>
                  <c:x val="0"/>
                  <c:y val="2.279981760145918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AB92-4E7A-A81E-E2BC02066C8C}"/>
                </c:ext>
              </c:extLst>
            </c:dLbl>
            <c:dLbl>
              <c:idx val="12"/>
              <c:tx>
                <c:rich>
                  <a:bodyPr/>
                  <a:lstStyle/>
                  <a:p>
                    <a:fld id="{B81806E4-3556-436D-BD22-2F8ABB5B86E8}" type="VALUE">
                      <a:rPr lang="en-US"/>
                      <a:pPr/>
                      <a:t>[VALUE]</a:t>
                    </a:fld>
                    <a:endParaRPr lang="en-AU"/>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AB92-4E7A-A81E-E2BC02066C8C}"/>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Sheet1!$B$1:$O$1</c:f>
              <c:numCache>
                <c:formatCode>General</c:formatCode>
                <c:ptCount val="14"/>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numCache>
            </c:numRef>
          </c:cat>
          <c:val>
            <c:numRef>
              <c:f>Sheet1!$B$4:$O$4</c:f>
              <c:numCache>
                <c:formatCode>General</c:formatCode>
                <c:ptCount val="14"/>
                <c:pt idx="0">
                  <c:v>1</c:v>
                </c:pt>
                <c:pt idx="1">
                  <c:v>6</c:v>
                </c:pt>
                <c:pt idx="2">
                  <c:v>10</c:v>
                </c:pt>
                <c:pt idx="3">
                  <c:v>11</c:v>
                </c:pt>
                <c:pt idx="4">
                  <c:v>12</c:v>
                </c:pt>
                <c:pt idx="5">
                  <c:v>12</c:v>
                </c:pt>
                <c:pt idx="6">
                  <c:v>9</c:v>
                </c:pt>
                <c:pt idx="7">
                  <c:v>11</c:v>
                </c:pt>
                <c:pt idx="8">
                  <c:v>16</c:v>
                </c:pt>
                <c:pt idx="9">
                  <c:v>12</c:v>
                </c:pt>
                <c:pt idx="10">
                  <c:v>7</c:v>
                </c:pt>
                <c:pt idx="11">
                  <c:v>13</c:v>
                </c:pt>
                <c:pt idx="12">
                  <c:v>16</c:v>
                </c:pt>
                <c:pt idx="13">
                  <c:v>14</c:v>
                </c:pt>
              </c:numCache>
            </c:numRef>
          </c:val>
          <c:extLst>
            <c:ext xmlns:c16="http://schemas.microsoft.com/office/drawing/2014/chart" uri="{C3380CC4-5D6E-409C-BE32-E72D297353CC}">
              <c16:uniqueId val="{00000008-AB92-4E7A-A81E-E2BC02066C8C}"/>
            </c:ext>
          </c:extLst>
        </c:ser>
        <c:dLbls>
          <c:showLegendKey val="0"/>
          <c:showVal val="0"/>
          <c:showCatName val="0"/>
          <c:showSerName val="0"/>
          <c:showPercent val="0"/>
          <c:showBubbleSize val="0"/>
        </c:dLbls>
        <c:gapWidth val="150"/>
        <c:axId val="-2121422840"/>
        <c:axId val="-2121725192"/>
      </c:barChart>
      <c:lineChart>
        <c:grouping val="standard"/>
        <c:varyColors val="0"/>
        <c:ser>
          <c:idx val="0"/>
          <c:order val="1"/>
          <c:tx>
            <c:strRef>
              <c:f>Sheet1!$A$3</c:f>
              <c:strCache>
                <c:ptCount val="1"/>
                <c:pt idx="0">
                  <c:v>Median days</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1"/>
              <c:layout>
                <c:manualLayout>
                  <c:x val="-6.6474628849989325E-3"/>
                  <c:y val="4.559963520291754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AB92-4E7A-A81E-E2BC02066C8C}"/>
                </c:ext>
              </c:extLst>
            </c:dLbl>
            <c:dLbl>
              <c:idx val="10"/>
              <c:layout>
                <c:manualLayout>
                  <c:x val="-2.8805672501662029E-2"/>
                  <c:y val="-2.735978112175106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AB92-4E7A-A81E-E2BC02066C8C}"/>
                </c:ext>
              </c:extLst>
            </c:dLbl>
            <c:dLbl>
              <c:idx val="11"/>
              <c:layout>
                <c:manualLayout>
                  <c:x val="-1.994238865499684E-2"/>
                  <c:y val="-2.279981760145927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AB92-4E7A-A81E-E2BC02066C8C}"/>
                </c:ext>
              </c:extLst>
            </c:dLbl>
            <c:dLbl>
              <c:idx val="12"/>
              <c:layout>
                <c:manualLayout>
                  <c:x val="-1.7726567693330378E-2"/>
                  <c:y val="-2.735978112175094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AB92-4E7A-A81E-E2BC02066C8C}"/>
                </c:ext>
              </c:extLst>
            </c:dLbl>
            <c:dLbl>
              <c:idx val="13"/>
              <c:layout>
                <c:manualLayout>
                  <c:x val="-2.2158209616663135E-2"/>
                  <c:y val="-2.279981760145927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AB92-4E7A-A81E-E2BC02066C8C}"/>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Sheet1!$B$1:$O$1</c:f>
              <c:numCache>
                <c:formatCode>General</c:formatCode>
                <c:ptCount val="14"/>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numCache>
            </c:numRef>
          </c:cat>
          <c:val>
            <c:numRef>
              <c:f>Sheet1!$B$3:$O$3</c:f>
              <c:numCache>
                <c:formatCode>General</c:formatCode>
                <c:ptCount val="14"/>
                <c:pt idx="1">
                  <c:v>23</c:v>
                </c:pt>
                <c:pt idx="2">
                  <c:v>10</c:v>
                </c:pt>
                <c:pt idx="3">
                  <c:v>30</c:v>
                </c:pt>
                <c:pt idx="4">
                  <c:v>48</c:v>
                </c:pt>
                <c:pt idx="5">
                  <c:v>5</c:v>
                </c:pt>
                <c:pt idx="10">
                  <c:v>90</c:v>
                </c:pt>
                <c:pt idx="11">
                  <c:v>15</c:v>
                </c:pt>
                <c:pt idx="12">
                  <c:v>9</c:v>
                </c:pt>
                <c:pt idx="13">
                  <c:v>6</c:v>
                </c:pt>
              </c:numCache>
            </c:numRef>
          </c:val>
          <c:smooth val="0"/>
          <c:extLst>
            <c:ext xmlns:c16="http://schemas.microsoft.com/office/drawing/2014/chart" uri="{C3380CC4-5D6E-409C-BE32-E72D297353CC}">
              <c16:uniqueId val="{0000000E-AB92-4E7A-A81E-E2BC02066C8C}"/>
            </c:ext>
          </c:extLst>
        </c:ser>
        <c:dLbls>
          <c:showLegendKey val="0"/>
          <c:showVal val="1"/>
          <c:showCatName val="0"/>
          <c:showSerName val="0"/>
          <c:showPercent val="0"/>
          <c:showBubbleSize val="0"/>
        </c:dLbls>
        <c:marker val="1"/>
        <c:smooth val="0"/>
        <c:axId val="-2121763704"/>
        <c:axId val="-2121760744"/>
      </c:lineChart>
      <c:catAx>
        <c:axId val="-2121422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21725192"/>
        <c:crosses val="autoZero"/>
        <c:auto val="0"/>
        <c:lblAlgn val="ctr"/>
        <c:lblOffset val="100"/>
        <c:tickLblSkip val="1"/>
        <c:tickMarkSkip val="1"/>
        <c:noMultiLvlLbl val="0"/>
      </c:catAx>
      <c:valAx>
        <c:axId val="-2121725192"/>
        <c:scaling>
          <c:orientation val="minMax"/>
          <c:max val="4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AU"/>
                  <a:t>% ACT IDRS participants</a:t>
                </a:r>
              </a:p>
            </c:rich>
          </c:tx>
          <c:layout>
            <c:manualLayout>
              <c:xMode val="edge"/>
              <c:yMode val="edge"/>
              <c:x val="1.1837020261676245E-2"/>
              <c:y val="0.13884442625246399"/>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21422840"/>
        <c:crosses val="autoZero"/>
        <c:crossBetween val="between"/>
        <c:majorUnit val="10"/>
      </c:valAx>
      <c:catAx>
        <c:axId val="-2121763704"/>
        <c:scaling>
          <c:orientation val="minMax"/>
        </c:scaling>
        <c:delete val="1"/>
        <c:axPos val="b"/>
        <c:numFmt formatCode="General" sourceLinked="1"/>
        <c:majorTickMark val="none"/>
        <c:minorTickMark val="none"/>
        <c:tickLblPos val="none"/>
        <c:crossAx val="-2121760744"/>
        <c:crosses val="autoZero"/>
        <c:auto val="0"/>
        <c:lblAlgn val="ctr"/>
        <c:lblOffset val="100"/>
        <c:noMultiLvlLbl val="0"/>
      </c:catAx>
      <c:valAx>
        <c:axId val="-2121760744"/>
        <c:scaling>
          <c:orientation val="minMax"/>
          <c:max val="180"/>
          <c:min val="0"/>
        </c:scaling>
        <c:delete val="0"/>
        <c:axPos val="r"/>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AU"/>
                  <a:t>Median Days</a:t>
                </a:r>
              </a:p>
            </c:rich>
          </c:tx>
          <c:layout>
            <c:manualLayout>
              <c:xMode val="edge"/>
              <c:yMode val="edge"/>
              <c:x val="0.97080498934570392"/>
              <c:y val="0.24625121077689419"/>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21763704"/>
        <c:crosses val="max"/>
        <c:crossBetween val="between"/>
        <c:majorUnit val="20"/>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343916350141601E-2"/>
          <c:y val="6.2361810036903269E-2"/>
          <c:w val="0.83538308832472197"/>
          <c:h val="0.62878416513725255"/>
        </c:manualLayout>
      </c:layout>
      <c:barChart>
        <c:barDir val="col"/>
        <c:grouping val="clustered"/>
        <c:varyColors val="0"/>
        <c:ser>
          <c:idx val="1"/>
          <c:order val="0"/>
          <c:tx>
            <c:strRef>
              <c:f>Sheet1!$A$2</c:f>
              <c:strCache>
                <c:ptCount val="1"/>
                <c:pt idx="0">
                  <c:v>% Any Use</c:v>
                </c:pt>
              </c:strCache>
            </c:strRef>
          </c:tx>
          <c:spPr>
            <a:solidFill>
              <a:schemeClr val="accent2"/>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17F-485D-BDDB-3F6E4BF25B95}"/>
                </c:ext>
              </c:extLst>
            </c:dLbl>
            <c:dLbl>
              <c:idx val="1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17F-485D-BDDB-3F6E4BF25B95}"/>
                </c:ext>
              </c:extLst>
            </c:dLbl>
            <c:dLbl>
              <c:idx val="1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EED-4616-9549-74859DEE36DC}"/>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Sheet1!$B$1:$T$1</c:f>
              <c:numCache>
                <c:formatCode>General</c:formatCode>
                <c:ptCount val="19"/>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pt idx="15">
                  <c:v>2016</c:v>
                </c:pt>
                <c:pt idx="16">
                  <c:v>2017</c:v>
                </c:pt>
                <c:pt idx="17">
                  <c:v>2018</c:v>
                </c:pt>
                <c:pt idx="18">
                  <c:v>2019</c:v>
                </c:pt>
              </c:numCache>
            </c:numRef>
          </c:cat>
          <c:val>
            <c:numRef>
              <c:f>Sheet1!$B$2:$T$2</c:f>
              <c:numCache>
                <c:formatCode>General</c:formatCode>
                <c:ptCount val="19"/>
                <c:pt idx="0">
                  <c:v>39</c:v>
                </c:pt>
                <c:pt idx="1">
                  <c:v>37</c:v>
                </c:pt>
                <c:pt idx="2">
                  <c:v>50</c:v>
                </c:pt>
                <c:pt idx="3">
                  <c:v>40</c:v>
                </c:pt>
                <c:pt idx="4">
                  <c:v>37</c:v>
                </c:pt>
                <c:pt idx="5">
                  <c:v>57</c:v>
                </c:pt>
                <c:pt idx="6">
                  <c:v>56</c:v>
                </c:pt>
                <c:pt idx="7">
                  <c:v>40</c:v>
                </c:pt>
                <c:pt idx="8">
                  <c:v>43</c:v>
                </c:pt>
                <c:pt idx="9">
                  <c:v>43</c:v>
                </c:pt>
                <c:pt idx="10">
                  <c:v>34</c:v>
                </c:pt>
                <c:pt idx="11">
                  <c:v>36</c:v>
                </c:pt>
                <c:pt idx="12">
                  <c:v>29</c:v>
                </c:pt>
                <c:pt idx="13">
                  <c:v>17</c:v>
                </c:pt>
                <c:pt idx="14">
                  <c:v>24</c:v>
                </c:pt>
                <c:pt idx="15">
                  <c:v>16</c:v>
                </c:pt>
                <c:pt idx="16">
                  <c:v>27</c:v>
                </c:pt>
                <c:pt idx="17">
                  <c:v>17</c:v>
                </c:pt>
                <c:pt idx="18">
                  <c:v>15</c:v>
                </c:pt>
              </c:numCache>
            </c:numRef>
          </c:val>
          <c:extLst>
            <c:ext xmlns:c16="http://schemas.microsoft.com/office/drawing/2014/chart" uri="{C3380CC4-5D6E-409C-BE32-E72D297353CC}">
              <c16:uniqueId val="{00000000-D349-4E49-B809-7A15758D297E}"/>
            </c:ext>
          </c:extLst>
        </c:ser>
        <c:ser>
          <c:idx val="2"/>
          <c:order val="2"/>
          <c:tx>
            <c:strRef>
              <c:f>Sheet1!$A$4</c:f>
              <c:strCache>
                <c:ptCount val="1"/>
                <c:pt idx="0">
                  <c:v>% Non-Prescribed Use</c:v>
                </c:pt>
              </c:strCache>
            </c:strRef>
          </c:tx>
          <c:spPr>
            <a:solidFill>
              <a:schemeClr val="accent3"/>
            </a:solidFill>
            <a:ln>
              <a:noFill/>
            </a:ln>
            <a:effectLst/>
          </c:spPr>
          <c:invertIfNegative val="0"/>
          <c:dLbls>
            <c:dLbl>
              <c:idx val="1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17F-485D-BDDB-3F6E4BF25B95}"/>
                </c:ext>
              </c:extLst>
            </c:dLbl>
            <c:dLbl>
              <c:idx val="1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EED-4616-9549-74859DEE36DC}"/>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Sheet1!$B$1:$T$1</c:f>
              <c:numCache>
                <c:formatCode>General</c:formatCode>
                <c:ptCount val="19"/>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pt idx="15">
                  <c:v>2016</c:v>
                </c:pt>
                <c:pt idx="16">
                  <c:v>2017</c:v>
                </c:pt>
                <c:pt idx="17">
                  <c:v>2018</c:v>
                </c:pt>
                <c:pt idx="18">
                  <c:v>2019</c:v>
                </c:pt>
              </c:numCache>
            </c:numRef>
          </c:cat>
          <c:val>
            <c:numRef>
              <c:f>Sheet1!$B$4:$T$4</c:f>
              <c:numCache>
                <c:formatCode>General</c:formatCode>
                <c:ptCount val="19"/>
                <c:pt idx="5">
                  <c:v>52</c:v>
                </c:pt>
                <c:pt idx="6">
                  <c:v>53</c:v>
                </c:pt>
                <c:pt idx="7">
                  <c:v>35</c:v>
                </c:pt>
                <c:pt idx="8">
                  <c:v>38</c:v>
                </c:pt>
                <c:pt idx="9">
                  <c:v>36</c:v>
                </c:pt>
                <c:pt idx="10">
                  <c:v>30</c:v>
                </c:pt>
                <c:pt idx="11">
                  <c:v>30</c:v>
                </c:pt>
                <c:pt idx="12">
                  <c:v>23</c:v>
                </c:pt>
                <c:pt idx="13">
                  <c:v>12</c:v>
                </c:pt>
                <c:pt idx="14">
                  <c:v>20</c:v>
                </c:pt>
                <c:pt idx="15">
                  <c:v>12</c:v>
                </c:pt>
                <c:pt idx="16">
                  <c:v>21</c:v>
                </c:pt>
                <c:pt idx="17">
                  <c:v>10</c:v>
                </c:pt>
                <c:pt idx="18">
                  <c:v>11</c:v>
                </c:pt>
              </c:numCache>
            </c:numRef>
          </c:val>
          <c:extLst>
            <c:ext xmlns:c16="http://schemas.microsoft.com/office/drawing/2014/chart" uri="{C3380CC4-5D6E-409C-BE32-E72D297353CC}">
              <c16:uniqueId val="{0000000D-D349-4E49-B809-7A15758D297E}"/>
            </c:ext>
          </c:extLst>
        </c:ser>
        <c:dLbls>
          <c:showLegendKey val="0"/>
          <c:showVal val="0"/>
          <c:showCatName val="0"/>
          <c:showSerName val="0"/>
          <c:showPercent val="0"/>
          <c:showBubbleSize val="0"/>
        </c:dLbls>
        <c:gapWidth val="150"/>
        <c:axId val="-2121773176"/>
        <c:axId val="-2121770040"/>
      </c:barChart>
      <c:lineChart>
        <c:grouping val="standard"/>
        <c:varyColors val="0"/>
        <c:ser>
          <c:idx val="0"/>
          <c:order val="1"/>
          <c:tx>
            <c:strRef>
              <c:f>Sheet1!$A$3</c:f>
              <c:strCache>
                <c:ptCount val="1"/>
                <c:pt idx="0">
                  <c:v>Median days</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17"/>
              <c:layout>
                <c:manualLayout>
                  <c:x val="2.4143653598264624E-3"/>
                  <c:y val="-1.878458786195152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DDA-45F0-B0D4-BE135C222CDF}"/>
                </c:ext>
              </c:extLst>
            </c:dLbl>
            <c:dLbl>
              <c:idx val="1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DDA-45F0-B0D4-BE135C222CD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Sheet1!$B$1:$T$1</c:f>
              <c:numCache>
                <c:formatCode>General</c:formatCode>
                <c:ptCount val="19"/>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pt idx="15">
                  <c:v>2016</c:v>
                </c:pt>
                <c:pt idx="16">
                  <c:v>2017</c:v>
                </c:pt>
                <c:pt idx="17">
                  <c:v>2018</c:v>
                </c:pt>
                <c:pt idx="18">
                  <c:v>2019</c:v>
                </c:pt>
              </c:numCache>
            </c:numRef>
          </c:cat>
          <c:val>
            <c:numRef>
              <c:f>Sheet1!$B$3:$T$3</c:f>
              <c:numCache>
                <c:formatCode>General</c:formatCode>
                <c:ptCount val="19"/>
                <c:pt idx="0">
                  <c:v>6</c:v>
                </c:pt>
                <c:pt idx="1">
                  <c:v>4</c:v>
                </c:pt>
                <c:pt idx="2">
                  <c:v>5</c:v>
                </c:pt>
                <c:pt idx="3">
                  <c:v>6</c:v>
                </c:pt>
                <c:pt idx="4">
                  <c:v>5</c:v>
                </c:pt>
                <c:pt idx="5">
                  <c:v>5</c:v>
                </c:pt>
                <c:pt idx="6">
                  <c:v>4</c:v>
                </c:pt>
                <c:pt idx="7">
                  <c:v>5</c:v>
                </c:pt>
                <c:pt idx="8">
                  <c:v>4</c:v>
                </c:pt>
                <c:pt idx="9">
                  <c:v>4</c:v>
                </c:pt>
                <c:pt idx="10">
                  <c:v>5</c:v>
                </c:pt>
                <c:pt idx="11">
                  <c:v>7</c:v>
                </c:pt>
                <c:pt idx="12">
                  <c:v>10</c:v>
                </c:pt>
                <c:pt idx="13">
                  <c:v>20</c:v>
                </c:pt>
                <c:pt idx="14">
                  <c:v>4</c:v>
                </c:pt>
                <c:pt idx="15">
                  <c:v>6</c:v>
                </c:pt>
                <c:pt idx="16">
                  <c:v>6</c:v>
                </c:pt>
                <c:pt idx="17">
                  <c:v>3</c:v>
                </c:pt>
                <c:pt idx="18">
                  <c:v>5</c:v>
                </c:pt>
              </c:numCache>
            </c:numRef>
          </c:val>
          <c:smooth val="0"/>
          <c:extLst>
            <c:ext xmlns:c16="http://schemas.microsoft.com/office/drawing/2014/chart" uri="{C3380CC4-5D6E-409C-BE32-E72D297353CC}">
              <c16:uniqueId val="{00000010-D349-4E49-B809-7A15758D297E}"/>
            </c:ext>
          </c:extLst>
        </c:ser>
        <c:dLbls>
          <c:showLegendKey val="0"/>
          <c:showVal val="0"/>
          <c:showCatName val="0"/>
          <c:showSerName val="0"/>
          <c:showPercent val="0"/>
          <c:showBubbleSize val="0"/>
        </c:dLbls>
        <c:marker val="1"/>
        <c:smooth val="0"/>
        <c:axId val="983028256"/>
        <c:axId val="983033176"/>
      </c:lineChart>
      <c:catAx>
        <c:axId val="-2121773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21770040"/>
        <c:crosses val="autoZero"/>
        <c:auto val="0"/>
        <c:lblAlgn val="ctr"/>
        <c:lblOffset val="100"/>
        <c:noMultiLvlLbl val="0"/>
      </c:catAx>
      <c:valAx>
        <c:axId val="-2121770040"/>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AU"/>
                  <a:t>% ACT IDRS participants</a:t>
                </a:r>
              </a:p>
            </c:rich>
          </c:tx>
          <c:layout>
            <c:manualLayout>
              <c:xMode val="edge"/>
              <c:yMode val="edge"/>
              <c:x val="1.8122948799390286E-3"/>
              <c:y val="0.11826253902054397"/>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21773176"/>
        <c:crosses val="autoZero"/>
        <c:crossBetween val="between"/>
        <c:majorUnit val="10"/>
      </c:valAx>
      <c:valAx>
        <c:axId val="983033176"/>
        <c:scaling>
          <c:orientation val="minMax"/>
          <c:max val="180"/>
          <c:min val="0"/>
        </c:scaling>
        <c:delete val="0"/>
        <c:axPos val="r"/>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AU"/>
                  <a:t>Median days used</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83028256"/>
        <c:crosses val="max"/>
        <c:crossBetween val="between"/>
      </c:valAx>
      <c:catAx>
        <c:axId val="983028256"/>
        <c:scaling>
          <c:orientation val="minMax"/>
        </c:scaling>
        <c:delete val="1"/>
        <c:axPos val="b"/>
        <c:numFmt formatCode="General" sourceLinked="1"/>
        <c:majorTickMark val="none"/>
        <c:minorTickMark val="none"/>
        <c:tickLblPos val="nextTo"/>
        <c:crossAx val="983033176"/>
        <c:crosses val="autoZero"/>
        <c:auto val="0"/>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0991294249653798E-2"/>
          <c:y val="9.2436974789915902E-2"/>
          <c:w val="0.83538308832472197"/>
          <c:h val="0.60828933671426699"/>
        </c:manualLayout>
      </c:layout>
      <c:barChart>
        <c:barDir val="col"/>
        <c:grouping val="clustered"/>
        <c:varyColors val="0"/>
        <c:ser>
          <c:idx val="1"/>
          <c:order val="0"/>
          <c:tx>
            <c:strRef>
              <c:f>Sheet1!$A$2</c:f>
              <c:strCache>
                <c:ptCount val="1"/>
                <c:pt idx="0">
                  <c:v>% Any Use</c:v>
                </c:pt>
              </c:strCache>
            </c:strRef>
          </c:tx>
          <c:spPr>
            <a:solidFill>
              <a:schemeClr val="accent2"/>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B76-44D6-80FD-830BA9648DF6}"/>
                </c:ext>
              </c:extLst>
            </c:dLbl>
            <c:dLbl>
              <c:idx val="1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B76-44D6-80FD-830BA9648DF6}"/>
                </c:ext>
              </c:extLst>
            </c:dLbl>
            <c:dLbl>
              <c:idx val="1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8D2-4B32-8715-9F755F5B0404}"/>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Sheet1!$B$1:$P$1</c:f>
              <c:numCache>
                <c:formatCode>General</c:formatCode>
                <c:ptCount val="15"/>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numCache>
            </c:numRef>
          </c:cat>
          <c:val>
            <c:numRef>
              <c:f>Sheet1!$B$2:$P$2</c:f>
              <c:numCache>
                <c:formatCode>General</c:formatCode>
                <c:ptCount val="15"/>
                <c:pt idx="0">
                  <c:v>17</c:v>
                </c:pt>
                <c:pt idx="1">
                  <c:v>26</c:v>
                </c:pt>
                <c:pt idx="2">
                  <c:v>26</c:v>
                </c:pt>
                <c:pt idx="3">
                  <c:v>31</c:v>
                </c:pt>
                <c:pt idx="4">
                  <c:v>30</c:v>
                </c:pt>
                <c:pt idx="5">
                  <c:v>14</c:v>
                </c:pt>
                <c:pt idx="6">
                  <c:v>25</c:v>
                </c:pt>
                <c:pt idx="7">
                  <c:v>35</c:v>
                </c:pt>
                <c:pt idx="8">
                  <c:v>20</c:v>
                </c:pt>
                <c:pt idx="9">
                  <c:v>21</c:v>
                </c:pt>
                <c:pt idx="10">
                  <c:v>17</c:v>
                </c:pt>
                <c:pt idx="11">
                  <c:v>14</c:v>
                </c:pt>
                <c:pt idx="12">
                  <c:v>14</c:v>
                </c:pt>
                <c:pt idx="13">
                  <c:v>15</c:v>
                </c:pt>
                <c:pt idx="14">
                  <c:v>17</c:v>
                </c:pt>
              </c:numCache>
            </c:numRef>
          </c:val>
          <c:extLst>
            <c:ext xmlns:c16="http://schemas.microsoft.com/office/drawing/2014/chart" uri="{C3380CC4-5D6E-409C-BE32-E72D297353CC}">
              <c16:uniqueId val="{00000001-F720-4497-8A95-34D4981A4FB1}"/>
            </c:ext>
          </c:extLst>
        </c:ser>
        <c:ser>
          <c:idx val="0"/>
          <c:order val="1"/>
          <c:tx>
            <c:strRef>
              <c:f>Sheet1!$A$3</c:f>
              <c:strCache>
                <c:ptCount val="1"/>
                <c:pt idx="0">
                  <c:v>% Non-Prescribed Use</c:v>
                </c:pt>
              </c:strCache>
            </c:strRef>
          </c:tx>
          <c:spPr>
            <a:solidFill>
              <a:schemeClr val="accent1"/>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720-4497-8A95-34D4981A4FB1}"/>
                </c:ext>
              </c:extLst>
            </c:dLbl>
            <c:dLbl>
              <c:idx val="1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B76-44D6-80FD-830BA9648DF6}"/>
                </c:ext>
              </c:extLst>
            </c:dLbl>
            <c:dLbl>
              <c:idx val="1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8D2-4B32-8715-9F755F5B0404}"/>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Sheet1!$B$1:$P$1</c:f>
              <c:numCache>
                <c:formatCode>General</c:formatCode>
                <c:ptCount val="15"/>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numCache>
            </c:numRef>
          </c:cat>
          <c:val>
            <c:numRef>
              <c:f>Sheet1!$B$3:$P$3</c:f>
              <c:numCache>
                <c:formatCode>General</c:formatCode>
                <c:ptCount val="15"/>
                <c:pt idx="0">
                  <c:v>14</c:v>
                </c:pt>
                <c:pt idx="1">
                  <c:v>22</c:v>
                </c:pt>
                <c:pt idx="2">
                  <c:v>23</c:v>
                </c:pt>
                <c:pt idx="3">
                  <c:v>27</c:v>
                </c:pt>
                <c:pt idx="4">
                  <c:v>27</c:v>
                </c:pt>
                <c:pt idx="5">
                  <c:v>13</c:v>
                </c:pt>
                <c:pt idx="6">
                  <c:v>23</c:v>
                </c:pt>
                <c:pt idx="7">
                  <c:v>34</c:v>
                </c:pt>
                <c:pt idx="8">
                  <c:v>17</c:v>
                </c:pt>
                <c:pt idx="9">
                  <c:v>16</c:v>
                </c:pt>
                <c:pt idx="10">
                  <c:v>15</c:v>
                </c:pt>
                <c:pt idx="11">
                  <c:v>12</c:v>
                </c:pt>
                <c:pt idx="12">
                  <c:v>9</c:v>
                </c:pt>
                <c:pt idx="13">
                  <c:v>10</c:v>
                </c:pt>
                <c:pt idx="14">
                  <c:v>14</c:v>
                </c:pt>
              </c:numCache>
            </c:numRef>
          </c:val>
          <c:extLst>
            <c:ext xmlns:c16="http://schemas.microsoft.com/office/drawing/2014/chart" uri="{C3380CC4-5D6E-409C-BE32-E72D297353CC}">
              <c16:uniqueId val="{00000008-F720-4497-8A95-34D4981A4FB1}"/>
            </c:ext>
          </c:extLst>
        </c:ser>
        <c:dLbls>
          <c:showLegendKey val="0"/>
          <c:showVal val="0"/>
          <c:showCatName val="0"/>
          <c:showSerName val="0"/>
          <c:showPercent val="0"/>
          <c:showBubbleSize val="0"/>
        </c:dLbls>
        <c:gapWidth val="150"/>
        <c:axId val="-2121854680"/>
        <c:axId val="-2121851528"/>
      </c:barChart>
      <c:lineChart>
        <c:grouping val="standard"/>
        <c:varyColors val="0"/>
        <c:ser>
          <c:idx val="2"/>
          <c:order val="2"/>
          <c:tx>
            <c:strRef>
              <c:f>Sheet1!$A$4</c:f>
              <c:strCache>
                <c:ptCount val="1"/>
                <c:pt idx="0">
                  <c:v>Median days (any)</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dLbl>
              <c:idx val="1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F720-4497-8A95-34D4981A4FB1}"/>
                </c:ext>
              </c:extLst>
            </c:dLbl>
            <c:dLbl>
              <c:idx val="14"/>
              <c:layout>
                <c:manualLayout>
                  <c:x val="8.3371916680976196E-3"/>
                  <c:y val="1.0276416729466865E-2"/>
                </c:manualLayout>
              </c:layout>
              <c:tx>
                <c:rich>
                  <a:bodyPr/>
                  <a:lstStyle/>
                  <a:p>
                    <a:fld id="{2851577D-4032-4F1D-8681-AD8E87C0DF02}" type="VALUE">
                      <a:rPr lang="en-US" smtClean="0"/>
                      <a:pPr/>
                      <a:t>[VALUE]</a:t>
                    </a:fld>
                    <a:r>
                      <a:rPr lang="en-US" dirty="0"/>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F8D2-4B32-8715-9F755F5B0404}"/>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Sheet1!$B$1:$P$1</c:f>
              <c:numCache>
                <c:formatCode>General</c:formatCode>
                <c:ptCount val="15"/>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numCache>
            </c:numRef>
          </c:cat>
          <c:val>
            <c:numRef>
              <c:f>Sheet1!$B$4:$P$4</c:f>
              <c:numCache>
                <c:formatCode>General</c:formatCode>
                <c:ptCount val="15"/>
                <c:pt idx="0">
                  <c:v>2</c:v>
                </c:pt>
                <c:pt idx="1">
                  <c:v>4</c:v>
                </c:pt>
                <c:pt idx="2">
                  <c:v>5</c:v>
                </c:pt>
                <c:pt idx="3">
                  <c:v>5</c:v>
                </c:pt>
                <c:pt idx="4">
                  <c:v>5</c:v>
                </c:pt>
                <c:pt idx="5">
                  <c:v>3</c:v>
                </c:pt>
                <c:pt idx="6">
                  <c:v>4</c:v>
                </c:pt>
                <c:pt idx="7">
                  <c:v>3</c:v>
                </c:pt>
                <c:pt idx="8">
                  <c:v>10</c:v>
                </c:pt>
                <c:pt idx="9">
                  <c:v>6</c:v>
                </c:pt>
                <c:pt idx="10">
                  <c:v>2</c:v>
                </c:pt>
                <c:pt idx="11">
                  <c:v>1</c:v>
                </c:pt>
                <c:pt idx="12">
                  <c:v>5</c:v>
                </c:pt>
                <c:pt idx="13">
                  <c:v>30</c:v>
                </c:pt>
                <c:pt idx="14">
                  <c:v>3</c:v>
                </c:pt>
              </c:numCache>
            </c:numRef>
          </c:val>
          <c:smooth val="0"/>
          <c:extLst>
            <c:ext xmlns:c16="http://schemas.microsoft.com/office/drawing/2014/chart" uri="{C3380CC4-5D6E-409C-BE32-E72D297353CC}">
              <c16:uniqueId val="{0000000C-F720-4497-8A95-34D4981A4FB1}"/>
            </c:ext>
          </c:extLst>
        </c:ser>
        <c:dLbls>
          <c:showLegendKey val="0"/>
          <c:showVal val="1"/>
          <c:showCatName val="0"/>
          <c:showSerName val="0"/>
          <c:showPercent val="0"/>
          <c:showBubbleSize val="0"/>
        </c:dLbls>
        <c:marker val="1"/>
        <c:smooth val="0"/>
        <c:axId val="-2121844968"/>
        <c:axId val="-2121842008"/>
      </c:lineChart>
      <c:catAx>
        <c:axId val="-2121854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21851528"/>
        <c:crosses val="autoZero"/>
        <c:auto val="0"/>
        <c:lblAlgn val="ctr"/>
        <c:lblOffset val="100"/>
        <c:tickLblSkip val="1"/>
        <c:tickMarkSkip val="1"/>
        <c:noMultiLvlLbl val="0"/>
      </c:catAx>
      <c:valAx>
        <c:axId val="-2121851528"/>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AU"/>
                  <a:t>% ACT IDRS participants</a:t>
                </a:r>
              </a:p>
            </c:rich>
          </c:tx>
          <c:layout>
            <c:manualLayout>
              <c:xMode val="edge"/>
              <c:yMode val="edge"/>
              <c:x val="5.1870649174632095E-3"/>
              <c:y val="0.12242260719970574"/>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21854680"/>
        <c:crosses val="autoZero"/>
        <c:crossBetween val="between"/>
        <c:majorUnit val="10"/>
      </c:valAx>
      <c:catAx>
        <c:axId val="-2121844968"/>
        <c:scaling>
          <c:orientation val="minMax"/>
        </c:scaling>
        <c:delete val="1"/>
        <c:axPos val="b"/>
        <c:numFmt formatCode="General" sourceLinked="1"/>
        <c:majorTickMark val="none"/>
        <c:minorTickMark val="none"/>
        <c:tickLblPos val="none"/>
        <c:crossAx val="-2121842008"/>
        <c:crosses val="autoZero"/>
        <c:auto val="0"/>
        <c:lblAlgn val="ctr"/>
        <c:lblOffset val="100"/>
        <c:noMultiLvlLbl val="0"/>
      </c:catAx>
      <c:valAx>
        <c:axId val="-2121842008"/>
        <c:scaling>
          <c:orientation val="minMax"/>
          <c:max val="40"/>
        </c:scaling>
        <c:delete val="0"/>
        <c:axPos val="r"/>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AU"/>
                  <a:t>Median days used</a:t>
                </a:r>
              </a:p>
            </c:rich>
          </c:tx>
          <c:layout>
            <c:manualLayout>
              <c:xMode val="edge"/>
              <c:yMode val="edge"/>
              <c:x val="0.9673713828756334"/>
              <c:y val="0.17168601743808121"/>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21844968"/>
        <c:crosses val="max"/>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0991294249653798E-2"/>
          <c:y val="6.8369576546613978E-2"/>
          <c:w val="0.83538308832472197"/>
          <c:h val="0.70751778587891168"/>
        </c:manualLayout>
      </c:layout>
      <c:barChart>
        <c:barDir val="col"/>
        <c:grouping val="clustered"/>
        <c:varyColors val="0"/>
        <c:ser>
          <c:idx val="1"/>
          <c:order val="0"/>
          <c:tx>
            <c:strRef>
              <c:f>Sheet1!$A$2</c:f>
              <c:strCache>
                <c:ptCount val="1"/>
                <c:pt idx="0">
                  <c:v>% Any Use</c:v>
                </c:pt>
              </c:strCache>
            </c:strRef>
          </c:tx>
          <c:spPr>
            <a:solidFill>
              <a:schemeClr val="accent2"/>
            </a:solidFill>
            <a:ln>
              <a:noFill/>
            </a:ln>
            <a:effectLst/>
          </c:spPr>
          <c:invertIfNegative val="0"/>
          <c:dLbls>
            <c:dLbl>
              <c:idx val="0"/>
              <c:layout>
                <c:manualLayout>
                  <c:x val="-2.2158209616662972E-3"/>
                  <c:y val="-6.7388688327316579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2E5-4F70-BDB1-12795B94234F}"/>
                </c:ext>
              </c:extLst>
            </c:dLbl>
            <c:dLbl>
              <c:idx val="1"/>
              <c:layout>
                <c:manualLayout>
                  <c:x val="0"/>
                  <c:y val="-6.257521058965111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2E5-4F70-BDB1-12795B94234F}"/>
                </c:ext>
              </c:extLst>
            </c:dLbl>
            <c:dLbl>
              <c:idx val="2"/>
              <c:layout>
                <c:manualLayout>
                  <c:x val="0"/>
                  <c:y val="-5.7761732851985645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2E5-4F70-BDB1-12795B94234F}"/>
                </c:ext>
              </c:extLst>
            </c:dLbl>
            <c:dLbl>
              <c:idx val="3"/>
              <c:layout>
                <c:manualLayout>
                  <c:x val="0"/>
                  <c:y val="-6.257521058965111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2E5-4F70-BDB1-12795B94234F}"/>
                </c:ext>
              </c:extLst>
            </c:dLbl>
            <c:dLbl>
              <c:idx val="4"/>
              <c:layout>
                <c:manualLayout>
                  <c:x val="-8.1245830035669357E-17"/>
                  <c:y val="-5.776173285198556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2E5-4F70-BDB1-12795B94234F}"/>
                </c:ext>
              </c:extLst>
            </c:dLbl>
            <c:dLbl>
              <c:idx val="5"/>
              <c:layout>
                <c:manualLayout>
                  <c:x val="-2.2158209616662972E-3"/>
                  <c:y val="-5.7761732851985645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2E5-4F70-BDB1-12795B94234F}"/>
                </c:ext>
              </c:extLst>
            </c:dLbl>
            <c:dLbl>
              <c:idx val="6"/>
              <c:layout>
                <c:manualLayout>
                  <c:x val="0"/>
                  <c:y val="6.5050186604839371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84B-43DC-AA6B-402990B82C7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Sheet1!$B$1:$H$1</c:f>
              <c:numCache>
                <c:formatCode>General</c:formatCode>
                <c:ptCount val="7"/>
                <c:pt idx="0">
                  <c:v>2013</c:v>
                </c:pt>
                <c:pt idx="1">
                  <c:v>2014</c:v>
                </c:pt>
                <c:pt idx="2">
                  <c:v>2015</c:v>
                </c:pt>
                <c:pt idx="3">
                  <c:v>2016</c:v>
                </c:pt>
                <c:pt idx="4">
                  <c:v>2017</c:v>
                </c:pt>
                <c:pt idx="5">
                  <c:v>2018</c:v>
                </c:pt>
                <c:pt idx="6">
                  <c:v>2019</c:v>
                </c:pt>
              </c:numCache>
            </c:numRef>
          </c:cat>
          <c:val>
            <c:numRef>
              <c:f>Sheet1!$B$2:$H$2</c:f>
              <c:numCache>
                <c:formatCode>General</c:formatCode>
                <c:ptCount val="7"/>
                <c:pt idx="5">
                  <c:v>8</c:v>
                </c:pt>
                <c:pt idx="6">
                  <c:v>14</c:v>
                </c:pt>
              </c:numCache>
            </c:numRef>
          </c:val>
          <c:extLst>
            <c:ext xmlns:c16="http://schemas.microsoft.com/office/drawing/2014/chart" uri="{C3380CC4-5D6E-409C-BE32-E72D297353CC}">
              <c16:uniqueId val="{00000006-C2E5-4F70-BDB1-12795B94234F}"/>
            </c:ext>
          </c:extLst>
        </c:ser>
        <c:ser>
          <c:idx val="2"/>
          <c:order val="2"/>
          <c:tx>
            <c:strRef>
              <c:f>Sheet1!$A$4</c:f>
              <c:strCache>
                <c:ptCount val="1"/>
                <c:pt idx="0">
                  <c:v>% Non-Prescribed Use</c:v>
                </c:pt>
              </c:strCache>
            </c:strRef>
          </c:tx>
          <c:spPr>
            <a:solidFill>
              <a:schemeClr val="accent3"/>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F12-4E4D-9E0A-E6E621F39084}"/>
                </c:ext>
              </c:extLst>
            </c:dLbl>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337-483C-9396-A284B16D8291}"/>
                </c:ext>
              </c:extLst>
            </c:dLbl>
            <c:dLbl>
              <c:idx val="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337-483C-9396-A284B16D8291}"/>
                </c:ext>
              </c:extLst>
            </c:dLbl>
            <c:dLbl>
              <c:idx val="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84B-43DC-AA6B-402990B82C70}"/>
                </c:ext>
              </c:extLst>
            </c:dLbl>
            <c:dLbl>
              <c:idx val="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337-483C-9396-A284B16D8291}"/>
                </c:ext>
              </c:extLst>
            </c:dLbl>
            <c:dLbl>
              <c:idx val="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F12-4E4D-9E0A-E6E621F39084}"/>
                </c:ext>
              </c:extLst>
            </c:dLbl>
            <c:dLbl>
              <c:idx val="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84B-43DC-AA6B-402990B82C7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Sheet1!$B$1:$H$1</c:f>
              <c:numCache>
                <c:formatCode>General</c:formatCode>
                <c:ptCount val="7"/>
                <c:pt idx="0">
                  <c:v>2013</c:v>
                </c:pt>
                <c:pt idx="1">
                  <c:v>2014</c:v>
                </c:pt>
                <c:pt idx="2">
                  <c:v>2015</c:v>
                </c:pt>
                <c:pt idx="3">
                  <c:v>2016</c:v>
                </c:pt>
                <c:pt idx="4">
                  <c:v>2017</c:v>
                </c:pt>
                <c:pt idx="5">
                  <c:v>2018</c:v>
                </c:pt>
                <c:pt idx="6">
                  <c:v>2019</c:v>
                </c:pt>
              </c:numCache>
            </c:numRef>
          </c:cat>
          <c:val>
            <c:numRef>
              <c:f>Sheet1!$B$4:$H$4</c:f>
              <c:numCache>
                <c:formatCode>General</c:formatCode>
                <c:ptCount val="7"/>
                <c:pt idx="0">
                  <c:v>11</c:v>
                </c:pt>
                <c:pt idx="1">
                  <c:v>7</c:v>
                </c:pt>
                <c:pt idx="2">
                  <c:v>10</c:v>
                </c:pt>
                <c:pt idx="3">
                  <c:v>5</c:v>
                </c:pt>
                <c:pt idx="4">
                  <c:v>8</c:v>
                </c:pt>
                <c:pt idx="5">
                  <c:v>6</c:v>
                </c:pt>
                <c:pt idx="6">
                  <c:v>10</c:v>
                </c:pt>
              </c:numCache>
            </c:numRef>
          </c:val>
          <c:extLst>
            <c:ext xmlns:c16="http://schemas.microsoft.com/office/drawing/2014/chart" uri="{C3380CC4-5D6E-409C-BE32-E72D297353CC}">
              <c16:uniqueId val="{00000007-C2E5-4F70-BDB1-12795B94234F}"/>
            </c:ext>
          </c:extLst>
        </c:ser>
        <c:dLbls>
          <c:showLegendKey val="0"/>
          <c:showVal val="0"/>
          <c:showCatName val="0"/>
          <c:showSerName val="0"/>
          <c:showPercent val="0"/>
          <c:showBubbleSize val="0"/>
        </c:dLbls>
        <c:gapWidth val="150"/>
        <c:axId val="-2100127656"/>
        <c:axId val="-2100124504"/>
      </c:barChart>
      <c:lineChart>
        <c:grouping val="standard"/>
        <c:varyColors val="0"/>
        <c:ser>
          <c:idx val="0"/>
          <c:order val="1"/>
          <c:tx>
            <c:strRef>
              <c:f>Sheet1!$A$3</c:f>
              <c:strCache>
                <c:ptCount val="1"/>
                <c:pt idx="0">
                  <c:v>Median days</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Pt>
            <c:idx val="2"/>
            <c:marker>
              <c:symbol val="circle"/>
              <c:size val="5"/>
              <c:spPr>
                <a:solidFill>
                  <a:schemeClr val="accent1"/>
                </a:solidFill>
                <a:ln w="9525">
                  <a:solidFill>
                    <a:schemeClr val="accent1"/>
                  </a:solidFill>
                </a:ln>
                <a:effectLst/>
              </c:spPr>
            </c:marker>
            <c:bubble3D val="0"/>
            <c:extLst>
              <c:ext xmlns:c16="http://schemas.microsoft.com/office/drawing/2014/chart" uri="{C3380CC4-5D6E-409C-BE32-E72D297353CC}">
                <c16:uniqueId val="{00000009-C2E5-4F70-BDB1-12795B94234F}"/>
              </c:ext>
            </c:extLst>
          </c:dPt>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14F-4264-AB72-86137EA004A0}"/>
                </c:ext>
              </c:extLst>
            </c:dLbl>
            <c:dLbl>
              <c:idx val="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14F-4264-AB72-86137EA004A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Sheet1!$B$1:$H$1</c:f>
              <c:numCache>
                <c:formatCode>General</c:formatCode>
                <c:ptCount val="7"/>
                <c:pt idx="0">
                  <c:v>2013</c:v>
                </c:pt>
                <c:pt idx="1">
                  <c:v>2014</c:v>
                </c:pt>
                <c:pt idx="2">
                  <c:v>2015</c:v>
                </c:pt>
                <c:pt idx="3">
                  <c:v>2016</c:v>
                </c:pt>
                <c:pt idx="4">
                  <c:v>2017</c:v>
                </c:pt>
                <c:pt idx="5">
                  <c:v>2018</c:v>
                </c:pt>
                <c:pt idx="6">
                  <c:v>2019</c:v>
                </c:pt>
              </c:numCache>
            </c:numRef>
          </c:cat>
          <c:val>
            <c:numRef>
              <c:f>Sheet1!$B$3:$H$3</c:f>
              <c:numCache>
                <c:formatCode>General</c:formatCode>
                <c:ptCount val="7"/>
                <c:pt idx="0">
                  <c:v>5</c:v>
                </c:pt>
                <c:pt idx="1">
                  <c:v>5</c:v>
                </c:pt>
                <c:pt idx="2">
                  <c:v>4</c:v>
                </c:pt>
                <c:pt idx="3">
                  <c:v>5</c:v>
                </c:pt>
                <c:pt idx="4">
                  <c:v>4</c:v>
                </c:pt>
                <c:pt idx="5">
                  <c:v>5</c:v>
                </c:pt>
                <c:pt idx="6">
                  <c:v>3</c:v>
                </c:pt>
              </c:numCache>
            </c:numRef>
          </c:val>
          <c:smooth val="0"/>
          <c:extLst>
            <c:ext xmlns:c16="http://schemas.microsoft.com/office/drawing/2014/chart" uri="{C3380CC4-5D6E-409C-BE32-E72D297353CC}">
              <c16:uniqueId val="{0000000F-C2E5-4F70-BDB1-12795B94234F}"/>
            </c:ext>
          </c:extLst>
        </c:ser>
        <c:dLbls>
          <c:showLegendKey val="0"/>
          <c:showVal val="1"/>
          <c:showCatName val="0"/>
          <c:showSerName val="0"/>
          <c:showPercent val="0"/>
          <c:showBubbleSize val="0"/>
        </c:dLbls>
        <c:marker val="1"/>
        <c:smooth val="0"/>
        <c:axId val="-2100117944"/>
        <c:axId val="-2100114984"/>
      </c:lineChart>
      <c:catAx>
        <c:axId val="-2100127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00124504"/>
        <c:crosses val="autoZero"/>
        <c:auto val="0"/>
        <c:lblAlgn val="ctr"/>
        <c:lblOffset val="100"/>
        <c:tickLblSkip val="1"/>
        <c:tickMarkSkip val="1"/>
        <c:noMultiLvlLbl val="0"/>
      </c:catAx>
      <c:valAx>
        <c:axId val="-2100124504"/>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AU"/>
                  <a:t>% ACT IDRS participants</a:t>
                </a:r>
              </a:p>
            </c:rich>
          </c:tx>
          <c:layout>
            <c:manualLayout>
              <c:xMode val="edge"/>
              <c:yMode val="edge"/>
              <c:x val="4.2222982996690632E-3"/>
              <c:y val="0.11031083312807634"/>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00127656"/>
        <c:crosses val="autoZero"/>
        <c:crossBetween val="between"/>
        <c:majorUnit val="10"/>
      </c:valAx>
      <c:catAx>
        <c:axId val="-2100117944"/>
        <c:scaling>
          <c:orientation val="minMax"/>
        </c:scaling>
        <c:delete val="1"/>
        <c:axPos val="b"/>
        <c:numFmt formatCode="General" sourceLinked="1"/>
        <c:majorTickMark val="none"/>
        <c:minorTickMark val="none"/>
        <c:tickLblPos val="none"/>
        <c:crossAx val="-2100114984"/>
        <c:crosses val="autoZero"/>
        <c:auto val="0"/>
        <c:lblAlgn val="ctr"/>
        <c:lblOffset val="100"/>
        <c:noMultiLvlLbl val="0"/>
      </c:catAx>
      <c:valAx>
        <c:axId val="-2100114984"/>
        <c:scaling>
          <c:orientation val="minMax"/>
          <c:max val="180"/>
        </c:scaling>
        <c:delete val="0"/>
        <c:axPos val="r"/>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AU"/>
                  <a:t>Median Days</a:t>
                </a:r>
              </a:p>
            </c:rich>
          </c:tx>
          <c:layout>
            <c:manualLayout>
              <c:xMode val="edge"/>
              <c:yMode val="edge"/>
              <c:x val="0.97080498934570392"/>
              <c:y val="0.24527199243558956"/>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00117944"/>
        <c:crosses val="max"/>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3583843686205903E-2"/>
          <c:y val="6.8469270477653513E-2"/>
          <c:w val="0.84772252653200941"/>
          <c:h val="0.6806327482311999"/>
        </c:manualLayout>
      </c:layout>
      <c:barChart>
        <c:barDir val="col"/>
        <c:grouping val="clustered"/>
        <c:varyColors val="0"/>
        <c:ser>
          <c:idx val="1"/>
          <c:order val="0"/>
          <c:tx>
            <c:strRef>
              <c:f>Sheet1!$A$2</c:f>
              <c:strCache>
                <c:ptCount val="1"/>
                <c:pt idx="0">
                  <c:v>% Any Use</c:v>
                </c:pt>
              </c:strCache>
            </c:strRef>
          </c:tx>
          <c:spPr>
            <a:solidFill>
              <a:schemeClr val="accent2"/>
            </a:solidFill>
            <a:ln>
              <a:noFill/>
            </a:ln>
            <a:effectLst/>
          </c:spPr>
          <c:invertIfNegative val="0"/>
          <c:dLbls>
            <c:dLbl>
              <c:idx val="6"/>
              <c:delete val="1"/>
              <c:extLst>
                <c:ext xmlns:c15="http://schemas.microsoft.com/office/drawing/2012/chart" uri="{CE6537A1-D6FC-4f65-9D91-7224C49458BB}"/>
                <c:ext xmlns:c16="http://schemas.microsoft.com/office/drawing/2014/chart" uri="{C3380CC4-5D6E-409C-BE32-E72D297353CC}">
                  <c16:uniqueId val="{00000001-9095-4341-87D5-8C2796B50547}"/>
                </c:ext>
              </c:extLst>
            </c:dLbl>
            <c:dLbl>
              <c:idx val="7"/>
              <c:delete val="1"/>
              <c:extLst>
                <c:ext xmlns:c15="http://schemas.microsoft.com/office/drawing/2012/chart" uri="{CE6537A1-D6FC-4f65-9D91-7224C49458BB}"/>
                <c:ext xmlns:c16="http://schemas.microsoft.com/office/drawing/2014/chart" uri="{C3380CC4-5D6E-409C-BE32-E72D297353CC}">
                  <c16:uniqueId val="{00000000-9095-4341-87D5-8C2796B50547}"/>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Sheet1!$B$1:$I$1</c:f>
              <c:numCache>
                <c:formatCode>General</c:formatCode>
                <c:ptCount val="8"/>
                <c:pt idx="0">
                  <c:v>2012</c:v>
                </c:pt>
                <c:pt idx="1">
                  <c:v>2013</c:v>
                </c:pt>
                <c:pt idx="2">
                  <c:v>2014</c:v>
                </c:pt>
                <c:pt idx="3">
                  <c:v>2015</c:v>
                </c:pt>
                <c:pt idx="4">
                  <c:v>2016</c:v>
                </c:pt>
                <c:pt idx="5">
                  <c:v>2017</c:v>
                </c:pt>
                <c:pt idx="6">
                  <c:v>2018</c:v>
                </c:pt>
                <c:pt idx="7">
                  <c:v>2019</c:v>
                </c:pt>
              </c:numCache>
            </c:numRef>
          </c:cat>
          <c:val>
            <c:numRef>
              <c:f>Sheet1!$B$2:$I$2</c:f>
              <c:numCache>
                <c:formatCode>General</c:formatCode>
                <c:ptCount val="8"/>
                <c:pt idx="0">
                  <c:v>13</c:v>
                </c:pt>
                <c:pt idx="1">
                  <c:v>10</c:v>
                </c:pt>
                <c:pt idx="2">
                  <c:v>26</c:v>
                </c:pt>
                <c:pt idx="3">
                  <c:v>8</c:v>
                </c:pt>
                <c:pt idx="4">
                  <c:v>19</c:v>
                </c:pt>
                <c:pt idx="5">
                  <c:v>17</c:v>
                </c:pt>
                <c:pt idx="6">
                  <c:v>5</c:v>
                </c:pt>
                <c:pt idx="7">
                  <c:v>2</c:v>
                </c:pt>
              </c:numCache>
            </c:numRef>
          </c:val>
          <c:extLst>
            <c:ext xmlns:c16="http://schemas.microsoft.com/office/drawing/2014/chart" uri="{C3380CC4-5D6E-409C-BE32-E72D297353CC}">
              <c16:uniqueId val="{00000006-68E8-4D43-90D8-20751C6E2DAB}"/>
            </c:ext>
          </c:extLst>
        </c:ser>
        <c:dLbls>
          <c:showLegendKey val="0"/>
          <c:showVal val="1"/>
          <c:showCatName val="0"/>
          <c:showSerName val="0"/>
          <c:showPercent val="0"/>
          <c:showBubbleSize val="0"/>
        </c:dLbls>
        <c:gapWidth val="219"/>
        <c:overlap val="-27"/>
        <c:axId val="-2100127656"/>
        <c:axId val="-2100124504"/>
      </c:barChart>
      <c:catAx>
        <c:axId val="-2100127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00124504"/>
        <c:crosses val="autoZero"/>
        <c:auto val="0"/>
        <c:lblAlgn val="ctr"/>
        <c:lblOffset val="100"/>
        <c:tickLblSkip val="1"/>
        <c:tickMarkSkip val="1"/>
        <c:noMultiLvlLbl val="0"/>
      </c:catAx>
      <c:valAx>
        <c:axId val="-2100124504"/>
        <c:scaling>
          <c:orientation val="minMax"/>
          <c:max val="5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AU"/>
                  <a:t>% ACT IDRS participants</a:t>
                </a:r>
              </a:p>
            </c:rich>
          </c:tx>
          <c:layout>
            <c:manualLayout>
              <c:xMode val="edge"/>
              <c:yMode val="edge"/>
              <c:x val="6.7784054167142147E-3"/>
              <c:y val="0.11073174926998158"/>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00127656"/>
        <c:crosses val="autoZero"/>
        <c:crossBetween val="between"/>
        <c:majorUnit val="10"/>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2307991415602905E-2"/>
          <c:y val="4.1666666666666699E-2"/>
          <c:w val="0.886799321025043"/>
          <c:h val="0.58196162353807024"/>
        </c:manualLayout>
      </c:layout>
      <c:lineChart>
        <c:grouping val="standard"/>
        <c:varyColors val="0"/>
        <c:ser>
          <c:idx val="0"/>
          <c:order val="0"/>
          <c:tx>
            <c:strRef>
              <c:f>Sheet1!$B$1</c:f>
              <c:strCache>
                <c:ptCount val="1"/>
                <c:pt idx="0">
                  <c:v>Benzodiazepines</c:v>
                </c:pt>
              </c:strCache>
            </c:strRef>
          </c:tx>
          <c:spPr>
            <a:ln w="28575" cap="rnd">
              <a:solidFill>
                <a:schemeClr val="accent1"/>
              </a:solidFill>
              <a:round/>
            </a:ln>
            <a:effectLst/>
          </c:spPr>
          <c:marker>
            <c:symbol val="none"/>
          </c:marker>
          <c:dLbls>
            <c:dLbl>
              <c:idx val="8"/>
              <c:delete val="1"/>
              <c:extLst>
                <c:ext xmlns:c15="http://schemas.microsoft.com/office/drawing/2012/chart" uri="{CE6537A1-D6FC-4f65-9D91-7224C49458BB}"/>
                <c:ext xmlns:c16="http://schemas.microsoft.com/office/drawing/2014/chart" uri="{C3380CC4-5D6E-409C-BE32-E72D297353CC}">
                  <c16:uniqueId val="{00000017-B53F-4BC5-8BB6-F1C6FB101727}"/>
                </c:ext>
              </c:extLst>
            </c:dLbl>
            <c:dLbl>
              <c:idx val="9"/>
              <c:delete val="1"/>
              <c:extLst>
                <c:ext xmlns:c15="http://schemas.microsoft.com/office/drawing/2012/chart" uri="{CE6537A1-D6FC-4f65-9D91-7224C49458BB}"/>
                <c:ext xmlns:c16="http://schemas.microsoft.com/office/drawing/2014/chart" uri="{C3380CC4-5D6E-409C-BE32-E72D297353CC}">
                  <c16:uniqueId val="{00000018-B53F-4BC5-8BB6-F1C6FB101727}"/>
                </c:ext>
              </c:extLst>
            </c:dLbl>
            <c:dLbl>
              <c:idx val="10"/>
              <c:delete val="1"/>
              <c:extLst>
                <c:ext xmlns:c15="http://schemas.microsoft.com/office/drawing/2012/chart" uri="{CE6537A1-D6FC-4f65-9D91-7224C49458BB}"/>
                <c:ext xmlns:c16="http://schemas.microsoft.com/office/drawing/2014/chart" uri="{C3380CC4-5D6E-409C-BE32-E72D297353CC}">
                  <c16:uniqueId val="{00000019-B53F-4BC5-8BB6-F1C6FB101727}"/>
                </c:ext>
              </c:extLst>
            </c:dLbl>
            <c:dLbl>
              <c:idx val="11"/>
              <c:delete val="1"/>
              <c:extLst>
                <c:ext xmlns:c15="http://schemas.microsoft.com/office/drawing/2012/chart" uri="{CE6537A1-D6FC-4f65-9D91-7224C49458BB}"/>
                <c:ext xmlns:c16="http://schemas.microsoft.com/office/drawing/2014/chart" uri="{C3380CC4-5D6E-409C-BE32-E72D297353CC}">
                  <c16:uniqueId val="{0000001A-B53F-4BC5-8BB6-F1C6FB101727}"/>
                </c:ext>
              </c:extLst>
            </c:dLbl>
            <c:dLbl>
              <c:idx val="12"/>
              <c:delete val="1"/>
              <c:extLst>
                <c:ext xmlns:c15="http://schemas.microsoft.com/office/drawing/2012/chart" uri="{CE6537A1-D6FC-4f65-9D91-7224C49458BB}"/>
                <c:ext xmlns:c16="http://schemas.microsoft.com/office/drawing/2014/chart" uri="{C3380CC4-5D6E-409C-BE32-E72D297353CC}">
                  <c16:uniqueId val="{0000001B-B53F-4BC5-8BB6-F1C6FB101727}"/>
                </c:ext>
              </c:extLst>
            </c:dLbl>
            <c:dLbl>
              <c:idx val="13"/>
              <c:delete val="1"/>
              <c:extLst>
                <c:ext xmlns:c15="http://schemas.microsoft.com/office/drawing/2012/chart" uri="{CE6537A1-D6FC-4f65-9D91-7224C49458BB}"/>
                <c:ext xmlns:c16="http://schemas.microsoft.com/office/drawing/2014/chart" uri="{C3380CC4-5D6E-409C-BE32-E72D297353CC}">
                  <c16:uniqueId val="{0000001C-B53F-4BC5-8BB6-F1C6FB101727}"/>
                </c:ext>
              </c:extLst>
            </c:dLbl>
            <c:dLbl>
              <c:idx val="14"/>
              <c:delete val="1"/>
              <c:extLst>
                <c:ext xmlns:c15="http://schemas.microsoft.com/office/drawing/2012/chart" uri="{CE6537A1-D6FC-4f65-9D91-7224C49458BB}"/>
                <c:ext xmlns:c16="http://schemas.microsoft.com/office/drawing/2014/chart" uri="{C3380CC4-5D6E-409C-BE32-E72D297353CC}">
                  <c16:uniqueId val="{0000001D-B53F-4BC5-8BB6-F1C6FB101727}"/>
                </c:ext>
              </c:extLst>
            </c:dLbl>
            <c:dLbl>
              <c:idx val="15"/>
              <c:delete val="1"/>
              <c:extLst>
                <c:ext xmlns:c15="http://schemas.microsoft.com/office/drawing/2012/chart" uri="{CE6537A1-D6FC-4f65-9D91-7224C49458BB}"/>
                <c:ext xmlns:c16="http://schemas.microsoft.com/office/drawing/2014/chart" uri="{C3380CC4-5D6E-409C-BE32-E72D297353CC}">
                  <c16:uniqueId val="{0000001E-B53F-4BC5-8BB6-F1C6FB101727}"/>
                </c:ext>
              </c:extLst>
            </c:dLbl>
            <c:dLbl>
              <c:idx val="16"/>
              <c:delete val="1"/>
              <c:extLst>
                <c:ext xmlns:c15="http://schemas.microsoft.com/office/drawing/2012/chart" uri="{CE6537A1-D6FC-4f65-9D91-7224C49458BB}"/>
                <c:ext xmlns:c16="http://schemas.microsoft.com/office/drawing/2014/chart" uri="{C3380CC4-5D6E-409C-BE32-E72D297353CC}">
                  <c16:uniqueId val="{0000001F-B53F-4BC5-8BB6-F1C6FB101727}"/>
                </c:ext>
              </c:extLst>
            </c:dLbl>
            <c:dLbl>
              <c:idx val="17"/>
              <c:delete val="1"/>
              <c:extLst>
                <c:ext xmlns:c15="http://schemas.microsoft.com/office/drawing/2012/chart" uri="{CE6537A1-D6FC-4f65-9D91-7224C49458BB}"/>
                <c:ext xmlns:c16="http://schemas.microsoft.com/office/drawing/2014/chart" uri="{C3380CC4-5D6E-409C-BE32-E72D297353CC}">
                  <c16:uniqueId val="{00000002-63D9-44E1-9A6E-EC0F6760DB28}"/>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Sheet1!$B$2:$B$21</c:f>
              <c:numCache>
                <c:formatCode>General</c:formatCode>
                <c:ptCount val="20"/>
                <c:pt idx="7">
                  <c:v>51</c:v>
                </c:pt>
                <c:pt idx="8">
                  <c:v>47</c:v>
                </c:pt>
                <c:pt idx="9">
                  <c:v>50</c:v>
                </c:pt>
                <c:pt idx="10">
                  <c:v>41</c:v>
                </c:pt>
                <c:pt idx="11">
                  <c:v>47</c:v>
                </c:pt>
                <c:pt idx="12">
                  <c:v>49</c:v>
                </c:pt>
                <c:pt idx="13">
                  <c:v>29</c:v>
                </c:pt>
                <c:pt idx="14">
                  <c:v>33</c:v>
                </c:pt>
                <c:pt idx="15">
                  <c:v>35</c:v>
                </c:pt>
                <c:pt idx="16">
                  <c:v>27</c:v>
                </c:pt>
                <c:pt idx="17">
                  <c:v>29</c:v>
                </c:pt>
                <c:pt idx="18">
                  <c:v>28</c:v>
                </c:pt>
                <c:pt idx="19">
                  <c:v>26</c:v>
                </c:pt>
              </c:numCache>
            </c:numRef>
          </c:val>
          <c:smooth val="0"/>
          <c:extLst>
            <c:ext xmlns:c16="http://schemas.microsoft.com/office/drawing/2014/chart" uri="{C3380CC4-5D6E-409C-BE32-E72D297353CC}">
              <c16:uniqueId val="{00000003-4A67-42C5-BAB3-9FD3B2EF865D}"/>
            </c:ext>
          </c:extLst>
        </c:ser>
        <c:ser>
          <c:idx val="1"/>
          <c:order val="1"/>
          <c:tx>
            <c:strRef>
              <c:f>Sheet1!$C$1</c:f>
              <c:strCache>
                <c:ptCount val="1"/>
                <c:pt idx="0">
                  <c:v>Pharmaceutical stimulants</c:v>
                </c:pt>
              </c:strCache>
            </c:strRef>
          </c:tx>
          <c:spPr>
            <a:ln w="28575" cap="rnd">
              <a:solidFill>
                <a:schemeClr val="accent2"/>
              </a:solidFill>
              <a:round/>
            </a:ln>
            <a:effectLst/>
          </c:spPr>
          <c:marker>
            <c:symbol val="none"/>
          </c:marker>
          <c:dLbls>
            <c:dLbl>
              <c:idx val="7"/>
              <c:delete val="1"/>
              <c:extLst>
                <c:ext xmlns:c15="http://schemas.microsoft.com/office/drawing/2012/chart" uri="{CE6537A1-D6FC-4f65-9D91-7224C49458BB}"/>
                <c:ext xmlns:c16="http://schemas.microsoft.com/office/drawing/2014/chart" uri="{C3380CC4-5D6E-409C-BE32-E72D297353CC}">
                  <c16:uniqueId val="{00000020-B53F-4BC5-8BB6-F1C6FB101727}"/>
                </c:ext>
              </c:extLst>
            </c:dLbl>
            <c:dLbl>
              <c:idx val="8"/>
              <c:delete val="1"/>
              <c:extLst>
                <c:ext xmlns:c15="http://schemas.microsoft.com/office/drawing/2012/chart" uri="{CE6537A1-D6FC-4f65-9D91-7224C49458BB}"/>
                <c:ext xmlns:c16="http://schemas.microsoft.com/office/drawing/2014/chart" uri="{C3380CC4-5D6E-409C-BE32-E72D297353CC}">
                  <c16:uniqueId val="{00000021-B53F-4BC5-8BB6-F1C6FB101727}"/>
                </c:ext>
              </c:extLst>
            </c:dLbl>
            <c:dLbl>
              <c:idx val="9"/>
              <c:delete val="1"/>
              <c:extLst>
                <c:ext xmlns:c15="http://schemas.microsoft.com/office/drawing/2012/chart" uri="{CE6537A1-D6FC-4f65-9D91-7224C49458BB}"/>
                <c:ext xmlns:c16="http://schemas.microsoft.com/office/drawing/2014/chart" uri="{C3380CC4-5D6E-409C-BE32-E72D297353CC}">
                  <c16:uniqueId val="{00000022-B53F-4BC5-8BB6-F1C6FB101727}"/>
                </c:ext>
              </c:extLst>
            </c:dLbl>
            <c:dLbl>
              <c:idx val="10"/>
              <c:delete val="1"/>
              <c:extLst>
                <c:ext xmlns:c15="http://schemas.microsoft.com/office/drawing/2012/chart" uri="{CE6537A1-D6FC-4f65-9D91-7224C49458BB}"/>
                <c:ext xmlns:c16="http://schemas.microsoft.com/office/drawing/2014/chart" uri="{C3380CC4-5D6E-409C-BE32-E72D297353CC}">
                  <c16:uniqueId val="{00000023-B53F-4BC5-8BB6-F1C6FB101727}"/>
                </c:ext>
              </c:extLst>
            </c:dLbl>
            <c:dLbl>
              <c:idx val="11"/>
              <c:delete val="1"/>
              <c:extLst>
                <c:ext xmlns:c15="http://schemas.microsoft.com/office/drawing/2012/chart" uri="{CE6537A1-D6FC-4f65-9D91-7224C49458BB}"/>
                <c:ext xmlns:c16="http://schemas.microsoft.com/office/drawing/2014/chart" uri="{C3380CC4-5D6E-409C-BE32-E72D297353CC}">
                  <c16:uniqueId val="{00000024-B53F-4BC5-8BB6-F1C6FB101727}"/>
                </c:ext>
              </c:extLst>
            </c:dLbl>
            <c:dLbl>
              <c:idx val="12"/>
              <c:delete val="1"/>
              <c:extLst>
                <c:ext xmlns:c15="http://schemas.microsoft.com/office/drawing/2012/chart" uri="{CE6537A1-D6FC-4f65-9D91-7224C49458BB}"/>
                <c:ext xmlns:c16="http://schemas.microsoft.com/office/drawing/2014/chart" uri="{C3380CC4-5D6E-409C-BE32-E72D297353CC}">
                  <c16:uniqueId val="{00000027-B53F-4BC5-8BB6-F1C6FB101727}"/>
                </c:ext>
              </c:extLst>
            </c:dLbl>
            <c:dLbl>
              <c:idx val="13"/>
              <c:delete val="1"/>
              <c:extLst>
                <c:ext xmlns:c15="http://schemas.microsoft.com/office/drawing/2012/chart" uri="{CE6537A1-D6FC-4f65-9D91-7224C49458BB}"/>
                <c:ext xmlns:c16="http://schemas.microsoft.com/office/drawing/2014/chart" uri="{C3380CC4-5D6E-409C-BE32-E72D297353CC}">
                  <c16:uniqueId val="{0000002A-B53F-4BC5-8BB6-F1C6FB101727}"/>
                </c:ext>
              </c:extLst>
            </c:dLbl>
            <c:dLbl>
              <c:idx val="14"/>
              <c:delete val="1"/>
              <c:extLst>
                <c:ext xmlns:c15="http://schemas.microsoft.com/office/drawing/2012/chart" uri="{CE6537A1-D6FC-4f65-9D91-7224C49458BB}"/>
                <c:ext xmlns:c16="http://schemas.microsoft.com/office/drawing/2014/chart" uri="{C3380CC4-5D6E-409C-BE32-E72D297353CC}">
                  <c16:uniqueId val="{0000002B-B53F-4BC5-8BB6-F1C6FB101727}"/>
                </c:ext>
              </c:extLst>
            </c:dLbl>
            <c:dLbl>
              <c:idx val="15"/>
              <c:delete val="1"/>
              <c:extLst>
                <c:ext xmlns:c15="http://schemas.microsoft.com/office/drawing/2012/chart" uri="{CE6537A1-D6FC-4f65-9D91-7224C49458BB}"/>
                <c:ext xmlns:c16="http://schemas.microsoft.com/office/drawing/2014/chart" uri="{C3380CC4-5D6E-409C-BE32-E72D297353CC}">
                  <c16:uniqueId val="{0000002D-B53F-4BC5-8BB6-F1C6FB101727}"/>
                </c:ext>
              </c:extLst>
            </c:dLbl>
            <c:dLbl>
              <c:idx val="16"/>
              <c:delete val="1"/>
              <c:extLst>
                <c:ext xmlns:c15="http://schemas.microsoft.com/office/drawing/2012/chart" uri="{CE6537A1-D6FC-4f65-9D91-7224C49458BB}"/>
                <c:ext xmlns:c16="http://schemas.microsoft.com/office/drawing/2014/chart" uri="{C3380CC4-5D6E-409C-BE32-E72D297353CC}">
                  <c16:uniqueId val="{00000026-B53F-4BC5-8BB6-F1C6FB101727}"/>
                </c:ext>
              </c:extLst>
            </c:dLbl>
            <c:dLbl>
              <c:idx val="17"/>
              <c:delete val="1"/>
              <c:extLst>
                <c:ext xmlns:c15="http://schemas.microsoft.com/office/drawing/2012/chart" uri="{CE6537A1-D6FC-4f65-9D91-7224C49458BB}"/>
                <c:ext xmlns:c16="http://schemas.microsoft.com/office/drawing/2014/chart" uri="{C3380CC4-5D6E-409C-BE32-E72D297353CC}">
                  <c16:uniqueId val="{00000000-93BF-4E83-BF97-4AAE16859050}"/>
                </c:ext>
              </c:extLst>
            </c:dLbl>
            <c:dLbl>
              <c:idx val="18"/>
              <c:delete val="1"/>
              <c:extLst>
                <c:ext xmlns:c15="http://schemas.microsoft.com/office/drawing/2012/chart" uri="{CE6537A1-D6FC-4f65-9D91-7224C49458BB}"/>
                <c:ext xmlns:c16="http://schemas.microsoft.com/office/drawing/2014/chart" uri="{C3380CC4-5D6E-409C-BE32-E72D297353CC}">
                  <c16:uniqueId val="{00000003-63D9-44E1-9A6E-EC0F6760DB28}"/>
                </c:ext>
              </c:extLst>
            </c:dLbl>
            <c:dLbl>
              <c:idx val="19"/>
              <c:delete val="1"/>
              <c:extLst>
                <c:ext xmlns:c15="http://schemas.microsoft.com/office/drawing/2012/chart" uri="{CE6537A1-D6FC-4f65-9D91-7224C49458BB}"/>
                <c:ext xmlns:c16="http://schemas.microsoft.com/office/drawing/2014/chart" uri="{C3380CC4-5D6E-409C-BE32-E72D297353CC}">
                  <c16:uniqueId val="{00000000-45AE-410B-9BA2-022CA36E0FCB}"/>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Sheet1!$C$2:$C$21</c:f>
              <c:numCache>
                <c:formatCode>General</c:formatCode>
                <c:ptCount val="20"/>
                <c:pt idx="6">
                  <c:v>35</c:v>
                </c:pt>
                <c:pt idx="7">
                  <c:v>28</c:v>
                </c:pt>
                <c:pt idx="8">
                  <c:v>28</c:v>
                </c:pt>
                <c:pt idx="9">
                  <c:v>22</c:v>
                </c:pt>
                <c:pt idx="10">
                  <c:v>30</c:v>
                </c:pt>
                <c:pt idx="11">
                  <c:v>25</c:v>
                </c:pt>
                <c:pt idx="12">
                  <c:v>12</c:v>
                </c:pt>
                <c:pt idx="13">
                  <c:v>7</c:v>
                </c:pt>
                <c:pt idx="14">
                  <c:v>11</c:v>
                </c:pt>
                <c:pt idx="15">
                  <c:v>10</c:v>
                </c:pt>
                <c:pt idx="16">
                  <c:v>4</c:v>
                </c:pt>
                <c:pt idx="17">
                  <c:v>5</c:v>
                </c:pt>
                <c:pt idx="18">
                  <c:v>8</c:v>
                </c:pt>
                <c:pt idx="19">
                  <c:v>2</c:v>
                </c:pt>
              </c:numCache>
            </c:numRef>
          </c:val>
          <c:smooth val="0"/>
          <c:extLst>
            <c:ext xmlns:c16="http://schemas.microsoft.com/office/drawing/2014/chart" uri="{C3380CC4-5D6E-409C-BE32-E72D297353CC}">
              <c16:uniqueId val="{00000005-4A67-42C5-BAB3-9FD3B2EF865D}"/>
            </c:ext>
          </c:extLst>
        </c:ser>
        <c:ser>
          <c:idx val="2"/>
          <c:order val="2"/>
          <c:tx>
            <c:strRef>
              <c:f>Sheet1!$D$1</c:f>
              <c:strCache>
                <c:ptCount val="1"/>
                <c:pt idx="0">
                  <c:v>Anti-psychotics</c:v>
                </c:pt>
              </c:strCache>
            </c:strRef>
          </c:tx>
          <c:spPr>
            <a:ln w="28575" cap="rnd">
              <a:solidFill>
                <a:schemeClr val="accent3"/>
              </a:solidFill>
              <a:round/>
            </a:ln>
            <a:effectLst/>
          </c:spPr>
          <c:marker>
            <c:symbol val="none"/>
          </c:marker>
          <c:dLbls>
            <c:dLbl>
              <c:idx val="11"/>
              <c:layout>
                <c:manualLayout>
                  <c:x val="-3.3801118250493749E-2"/>
                  <c:y val="-3.449020356009573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4A67-42C5-BAB3-9FD3B2EF865D}"/>
                </c:ext>
              </c:extLst>
            </c:dLbl>
            <c:dLbl>
              <c:idx val="12"/>
              <c:delete val="1"/>
              <c:extLst>
                <c:ext xmlns:c15="http://schemas.microsoft.com/office/drawing/2012/chart" uri="{CE6537A1-D6FC-4f65-9D91-7224C49458BB}"/>
                <c:ext xmlns:c16="http://schemas.microsoft.com/office/drawing/2014/chart" uri="{C3380CC4-5D6E-409C-BE32-E72D297353CC}">
                  <c16:uniqueId val="{00000028-B53F-4BC5-8BB6-F1C6FB101727}"/>
                </c:ext>
              </c:extLst>
            </c:dLbl>
            <c:dLbl>
              <c:idx val="13"/>
              <c:delete val="1"/>
              <c:extLst>
                <c:ext xmlns:c15="http://schemas.microsoft.com/office/drawing/2012/chart" uri="{CE6537A1-D6FC-4f65-9D91-7224C49458BB}"/>
                <c:ext xmlns:c16="http://schemas.microsoft.com/office/drawing/2014/chart" uri="{C3380CC4-5D6E-409C-BE32-E72D297353CC}">
                  <c16:uniqueId val="{00000029-B53F-4BC5-8BB6-F1C6FB101727}"/>
                </c:ext>
              </c:extLst>
            </c:dLbl>
            <c:dLbl>
              <c:idx val="14"/>
              <c:delete val="1"/>
              <c:extLst>
                <c:ext xmlns:c15="http://schemas.microsoft.com/office/drawing/2012/chart" uri="{CE6537A1-D6FC-4f65-9D91-7224C49458BB}"/>
                <c:ext xmlns:c16="http://schemas.microsoft.com/office/drawing/2014/chart" uri="{C3380CC4-5D6E-409C-BE32-E72D297353CC}">
                  <c16:uniqueId val="{0000002C-B53F-4BC5-8BB6-F1C6FB101727}"/>
                </c:ext>
              </c:extLst>
            </c:dLbl>
            <c:dLbl>
              <c:idx val="15"/>
              <c:delete val="1"/>
              <c:extLst>
                <c:ext xmlns:c15="http://schemas.microsoft.com/office/drawing/2012/chart" uri="{CE6537A1-D6FC-4f65-9D91-7224C49458BB}"/>
                <c:ext xmlns:c16="http://schemas.microsoft.com/office/drawing/2014/chart" uri="{C3380CC4-5D6E-409C-BE32-E72D297353CC}">
                  <c16:uniqueId val="{0000002E-B53F-4BC5-8BB6-F1C6FB101727}"/>
                </c:ext>
              </c:extLst>
            </c:dLbl>
            <c:dLbl>
              <c:idx val="16"/>
              <c:delete val="1"/>
              <c:extLst>
                <c:ext xmlns:c15="http://schemas.microsoft.com/office/drawing/2012/chart" uri="{CE6537A1-D6FC-4f65-9D91-7224C49458BB}"/>
                <c:ext xmlns:c16="http://schemas.microsoft.com/office/drawing/2014/chart" uri="{C3380CC4-5D6E-409C-BE32-E72D297353CC}">
                  <c16:uniqueId val="{00000025-B53F-4BC5-8BB6-F1C6FB101727}"/>
                </c:ext>
              </c:extLst>
            </c:dLbl>
            <c:dLbl>
              <c:idx val="17"/>
              <c:delete val="1"/>
              <c:extLst>
                <c:ext xmlns:c15="http://schemas.microsoft.com/office/drawing/2012/chart" uri="{CE6537A1-D6FC-4f65-9D91-7224C49458BB}"/>
                <c:ext xmlns:c16="http://schemas.microsoft.com/office/drawing/2014/chart" uri="{C3380CC4-5D6E-409C-BE32-E72D297353CC}">
                  <c16:uniqueId val="{00000040-B53F-4BC5-8BB6-F1C6FB101727}"/>
                </c:ext>
              </c:extLst>
            </c:dLbl>
            <c:dLbl>
              <c:idx val="19"/>
              <c:layout>
                <c:manualLayout>
                  <c:x val="-1.7705143123696287E-16"/>
                  <c:y val="-1.379608142403804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5AE-410B-9BA2-022CA36E0FCB}"/>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Sheet1!$D$2:$D$21</c:f>
              <c:numCache>
                <c:formatCode>General</c:formatCode>
                <c:ptCount val="20"/>
                <c:pt idx="11">
                  <c:v>13</c:v>
                </c:pt>
                <c:pt idx="12">
                  <c:v>13</c:v>
                </c:pt>
                <c:pt idx="13">
                  <c:v>12</c:v>
                </c:pt>
                <c:pt idx="14">
                  <c:v>11</c:v>
                </c:pt>
                <c:pt idx="15">
                  <c:v>16</c:v>
                </c:pt>
                <c:pt idx="16">
                  <c:v>13</c:v>
                </c:pt>
                <c:pt idx="17">
                  <c:v>23</c:v>
                </c:pt>
                <c:pt idx="18">
                  <c:v>18</c:v>
                </c:pt>
                <c:pt idx="19">
                  <c:v>11</c:v>
                </c:pt>
              </c:numCache>
            </c:numRef>
          </c:val>
          <c:smooth val="0"/>
          <c:extLst>
            <c:ext xmlns:c16="http://schemas.microsoft.com/office/drawing/2014/chart" uri="{C3380CC4-5D6E-409C-BE32-E72D297353CC}">
              <c16:uniqueId val="{00000008-4A67-42C5-BAB3-9FD3B2EF865D}"/>
            </c:ext>
          </c:extLst>
        </c:ser>
        <c:ser>
          <c:idx val="3"/>
          <c:order val="3"/>
          <c:tx>
            <c:strRef>
              <c:f>Sheet1!$E$1</c:f>
              <c:strCache>
                <c:ptCount val="1"/>
                <c:pt idx="0">
                  <c:v>Steroids</c:v>
                </c:pt>
              </c:strCache>
            </c:strRef>
          </c:tx>
          <c:spPr>
            <a:ln w="28575" cap="rnd">
              <a:solidFill>
                <a:schemeClr val="accent4"/>
              </a:solidFill>
              <a:round/>
            </a:ln>
            <a:effectLst/>
          </c:spPr>
          <c:marker>
            <c:symbol val="none"/>
          </c:marker>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Sheet1!$E$2:$E$21</c:f>
              <c:numCache>
                <c:formatCode>General</c:formatCode>
                <c:ptCount val="20"/>
                <c:pt idx="10">
                  <c:v>1</c:v>
                </c:pt>
                <c:pt idx="11">
                  <c:v>1</c:v>
                </c:pt>
                <c:pt idx="12">
                  <c:v>1</c:v>
                </c:pt>
                <c:pt idx="13">
                  <c:v>2</c:v>
                </c:pt>
                <c:pt idx="14">
                  <c:v>0</c:v>
                </c:pt>
                <c:pt idx="15">
                  <c:v>0</c:v>
                </c:pt>
                <c:pt idx="16">
                  <c:v>0</c:v>
                </c:pt>
                <c:pt idx="17">
                  <c:v>1</c:v>
                </c:pt>
                <c:pt idx="18">
                  <c:v>6</c:v>
                </c:pt>
                <c:pt idx="19">
                  <c:v>1</c:v>
                </c:pt>
              </c:numCache>
            </c:numRef>
          </c:val>
          <c:smooth val="0"/>
          <c:extLst>
            <c:ext xmlns:c16="http://schemas.microsoft.com/office/drawing/2014/chart" uri="{C3380CC4-5D6E-409C-BE32-E72D297353CC}">
              <c16:uniqueId val="{0000000B-4A67-42C5-BAB3-9FD3B2EF865D}"/>
            </c:ext>
          </c:extLst>
        </c:ser>
        <c:ser>
          <c:idx val="4"/>
          <c:order val="4"/>
          <c:tx>
            <c:strRef>
              <c:f>Sheet1!$F$1</c:f>
              <c:strCache>
                <c:ptCount val="1"/>
                <c:pt idx="0">
                  <c:v>Alcohol</c:v>
                </c:pt>
              </c:strCache>
            </c:strRef>
          </c:tx>
          <c:spPr>
            <a:ln w="28575" cap="rnd">
              <a:solidFill>
                <a:schemeClr val="accent5"/>
              </a:solidFill>
              <a:round/>
            </a:ln>
            <a:effectLst/>
          </c:spPr>
          <c:marker>
            <c:symbol val="none"/>
          </c:marker>
          <c:dLbls>
            <c:dLbl>
              <c:idx val="1"/>
              <c:delete val="1"/>
              <c:extLst>
                <c:ext xmlns:c15="http://schemas.microsoft.com/office/drawing/2012/chart" uri="{CE6537A1-D6FC-4f65-9D91-7224C49458BB}"/>
                <c:ext xmlns:c16="http://schemas.microsoft.com/office/drawing/2014/chart" uri="{C3380CC4-5D6E-409C-BE32-E72D297353CC}">
                  <c16:uniqueId val="{00000007-B53F-4BC5-8BB6-F1C6FB101727}"/>
                </c:ext>
              </c:extLst>
            </c:dLbl>
            <c:dLbl>
              <c:idx val="2"/>
              <c:delete val="1"/>
              <c:extLst>
                <c:ext xmlns:c15="http://schemas.microsoft.com/office/drawing/2012/chart" uri="{CE6537A1-D6FC-4f65-9D91-7224C49458BB}"/>
                <c:ext xmlns:c16="http://schemas.microsoft.com/office/drawing/2014/chart" uri="{C3380CC4-5D6E-409C-BE32-E72D297353CC}">
                  <c16:uniqueId val="{00000008-B53F-4BC5-8BB6-F1C6FB101727}"/>
                </c:ext>
              </c:extLst>
            </c:dLbl>
            <c:dLbl>
              <c:idx val="3"/>
              <c:delete val="1"/>
              <c:extLst>
                <c:ext xmlns:c15="http://schemas.microsoft.com/office/drawing/2012/chart" uri="{CE6537A1-D6FC-4f65-9D91-7224C49458BB}"/>
                <c:ext xmlns:c16="http://schemas.microsoft.com/office/drawing/2014/chart" uri="{C3380CC4-5D6E-409C-BE32-E72D297353CC}">
                  <c16:uniqueId val="{00000009-B53F-4BC5-8BB6-F1C6FB101727}"/>
                </c:ext>
              </c:extLst>
            </c:dLbl>
            <c:dLbl>
              <c:idx val="4"/>
              <c:delete val="1"/>
              <c:extLst>
                <c:ext xmlns:c15="http://schemas.microsoft.com/office/drawing/2012/chart" uri="{CE6537A1-D6FC-4f65-9D91-7224C49458BB}"/>
                <c:ext xmlns:c16="http://schemas.microsoft.com/office/drawing/2014/chart" uri="{C3380CC4-5D6E-409C-BE32-E72D297353CC}">
                  <c16:uniqueId val="{0000000A-B53F-4BC5-8BB6-F1C6FB101727}"/>
                </c:ext>
              </c:extLst>
            </c:dLbl>
            <c:dLbl>
              <c:idx val="5"/>
              <c:delete val="1"/>
              <c:extLst>
                <c:ext xmlns:c15="http://schemas.microsoft.com/office/drawing/2012/chart" uri="{CE6537A1-D6FC-4f65-9D91-7224C49458BB}"/>
                <c:ext xmlns:c16="http://schemas.microsoft.com/office/drawing/2014/chart" uri="{C3380CC4-5D6E-409C-BE32-E72D297353CC}">
                  <c16:uniqueId val="{0000000B-B53F-4BC5-8BB6-F1C6FB101727}"/>
                </c:ext>
              </c:extLst>
            </c:dLbl>
            <c:dLbl>
              <c:idx val="6"/>
              <c:delete val="1"/>
              <c:extLst>
                <c:ext xmlns:c15="http://schemas.microsoft.com/office/drawing/2012/chart" uri="{CE6537A1-D6FC-4f65-9D91-7224C49458BB}"/>
                <c:ext xmlns:c16="http://schemas.microsoft.com/office/drawing/2014/chart" uri="{C3380CC4-5D6E-409C-BE32-E72D297353CC}">
                  <c16:uniqueId val="{0000000C-B53F-4BC5-8BB6-F1C6FB101727}"/>
                </c:ext>
              </c:extLst>
            </c:dLbl>
            <c:dLbl>
              <c:idx val="7"/>
              <c:delete val="1"/>
              <c:extLst>
                <c:ext xmlns:c15="http://schemas.microsoft.com/office/drawing/2012/chart" uri="{CE6537A1-D6FC-4f65-9D91-7224C49458BB}"/>
                <c:ext xmlns:c16="http://schemas.microsoft.com/office/drawing/2014/chart" uri="{C3380CC4-5D6E-409C-BE32-E72D297353CC}">
                  <c16:uniqueId val="{0000000D-B53F-4BC5-8BB6-F1C6FB101727}"/>
                </c:ext>
              </c:extLst>
            </c:dLbl>
            <c:dLbl>
              <c:idx val="8"/>
              <c:delete val="1"/>
              <c:extLst>
                <c:ext xmlns:c15="http://schemas.microsoft.com/office/drawing/2012/chart" uri="{CE6537A1-D6FC-4f65-9D91-7224C49458BB}"/>
                <c:ext xmlns:c16="http://schemas.microsoft.com/office/drawing/2014/chart" uri="{C3380CC4-5D6E-409C-BE32-E72D297353CC}">
                  <c16:uniqueId val="{0000000E-B53F-4BC5-8BB6-F1C6FB101727}"/>
                </c:ext>
              </c:extLst>
            </c:dLbl>
            <c:dLbl>
              <c:idx val="9"/>
              <c:delete val="1"/>
              <c:extLst>
                <c:ext xmlns:c15="http://schemas.microsoft.com/office/drawing/2012/chart" uri="{CE6537A1-D6FC-4f65-9D91-7224C49458BB}"/>
                <c:ext xmlns:c16="http://schemas.microsoft.com/office/drawing/2014/chart" uri="{C3380CC4-5D6E-409C-BE32-E72D297353CC}">
                  <c16:uniqueId val="{0000000F-B53F-4BC5-8BB6-F1C6FB101727}"/>
                </c:ext>
              </c:extLst>
            </c:dLbl>
            <c:dLbl>
              <c:idx val="10"/>
              <c:delete val="1"/>
              <c:extLst>
                <c:ext xmlns:c15="http://schemas.microsoft.com/office/drawing/2012/chart" uri="{CE6537A1-D6FC-4f65-9D91-7224C49458BB}"/>
                <c:ext xmlns:c16="http://schemas.microsoft.com/office/drawing/2014/chart" uri="{C3380CC4-5D6E-409C-BE32-E72D297353CC}">
                  <c16:uniqueId val="{00000010-B53F-4BC5-8BB6-F1C6FB101727}"/>
                </c:ext>
              </c:extLst>
            </c:dLbl>
            <c:dLbl>
              <c:idx val="11"/>
              <c:delete val="1"/>
              <c:extLst>
                <c:ext xmlns:c15="http://schemas.microsoft.com/office/drawing/2012/chart" uri="{CE6537A1-D6FC-4f65-9D91-7224C49458BB}"/>
                <c:ext xmlns:c16="http://schemas.microsoft.com/office/drawing/2014/chart" uri="{C3380CC4-5D6E-409C-BE32-E72D297353CC}">
                  <c16:uniqueId val="{00000011-B53F-4BC5-8BB6-F1C6FB101727}"/>
                </c:ext>
              </c:extLst>
            </c:dLbl>
            <c:dLbl>
              <c:idx val="12"/>
              <c:delete val="1"/>
              <c:extLst>
                <c:ext xmlns:c15="http://schemas.microsoft.com/office/drawing/2012/chart" uri="{CE6537A1-D6FC-4f65-9D91-7224C49458BB}"/>
                <c:ext xmlns:c16="http://schemas.microsoft.com/office/drawing/2014/chart" uri="{C3380CC4-5D6E-409C-BE32-E72D297353CC}">
                  <c16:uniqueId val="{00000012-B53F-4BC5-8BB6-F1C6FB101727}"/>
                </c:ext>
              </c:extLst>
            </c:dLbl>
            <c:dLbl>
              <c:idx val="13"/>
              <c:delete val="1"/>
              <c:extLst>
                <c:ext xmlns:c15="http://schemas.microsoft.com/office/drawing/2012/chart" uri="{CE6537A1-D6FC-4f65-9D91-7224C49458BB}"/>
                <c:ext xmlns:c16="http://schemas.microsoft.com/office/drawing/2014/chart" uri="{C3380CC4-5D6E-409C-BE32-E72D297353CC}">
                  <c16:uniqueId val="{00000013-B53F-4BC5-8BB6-F1C6FB101727}"/>
                </c:ext>
              </c:extLst>
            </c:dLbl>
            <c:dLbl>
              <c:idx val="14"/>
              <c:delete val="1"/>
              <c:extLst>
                <c:ext xmlns:c15="http://schemas.microsoft.com/office/drawing/2012/chart" uri="{CE6537A1-D6FC-4f65-9D91-7224C49458BB}"/>
                <c:ext xmlns:c16="http://schemas.microsoft.com/office/drawing/2014/chart" uri="{C3380CC4-5D6E-409C-BE32-E72D297353CC}">
                  <c16:uniqueId val="{00000014-B53F-4BC5-8BB6-F1C6FB101727}"/>
                </c:ext>
              </c:extLst>
            </c:dLbl>
            <c:dLbl>
              <c:idx val="15"/>
              <c:delete val="1"/>
              <c:extLst>
                <c:ext xmlns:c15="http://schemas.microsoft.com/office/drawing/2012/chart" uri="{CE6537A1-D6FC-4f65-9D91-7224C49458BB}"/>
                <c:ext xmlns:c16="http://schemas.microsoft.com/office/drawing/2014/chart" uri="{C3380CC4-5D6E-409C-BE32-E72D297353CC}">
                  <c16:uniqueId val="{00000015-B53F-4BC5-8BB6-F1C6FB101727}"/>
                </c:ext>
              </c:extLst>
            </c:dLbl>
            <c:dLbl>
              <c:idx val="16"/>
              <c:delete val="1"/>
              <c:extLst>
                <c:ext xmlns:c15="http://schemas.microsoft.com/office/drawing/2012/chart" uri="{CE6537A1-D6FC-4f65-9D91-7224C49458BB}"/>
                <c:ext xmlns:c16="http://schemas.microsoft.com/office/drawing/2014/chart" uri="{C3380CC4-5D6E-409C-BE32-E72D297353CC}">
                  <c16:uniqueId val="{00000016-B53F-4BC5-8BB6-F1C6FB101727}"/>
                </c:ext>
              </c:extLst>
            </c:dLbl>
            <c:dLbl>
              <c:idx val="17"/>
              <c:delete val="1"/>
              <c:extLst>
                <c:ext xmlns:c15="http://schemas.microsoft.com/office/drawing/2012/chart" uri="{CE6537A1-D6FC-4f65-9D91-7224C49458BB}"/>
                <c:ext xmlns:c16="http://schemas.microsoft.com/office/drawing/2014/chart" uri="{C3380CC4-5D6E-409C-BE32-E72D297353CC}">
                  <c16:uniqueId val="{00000001-63D9-44E1-9A6E-EC0F6760DB28}"/>
                </c:ext>
              </c:extLst>
            </c:dLbl>
            <c:dLbl>
              <c:idx val="19"/>
              <c:tx>
                <c:rich>
                  <a:bodyPr/>
                  <a:lstStyle/>
                  <a:p>
                    <a:fld id="{727FF94B-EF4A-47B5-8080-E3D3A3375180}" type="VALUE">
                      <a:rPr lang="en-US" smtClean="0"/>
                      <a:pPr/>
                      <a:t>[VALUE]</a:t>
                    </a:fld>
                    <a:r>
                      <a:rPr lang="en-US"/>
                      <a:t>*</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45AE-410B-9BA2-022CA36E0FCB}"/>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Sheet1!$F$2:$F$21</c:f>
              <c:numCache>
                <c:formatCode>General</c:formatCode>
                <c:ptCount val="20"/>
                <c:pt idx="0">
                  <c:v>57</c:v>
                </c:pt>
                <c:pt idx="1">
                  <c:v>66</c:v>
                </c:pt>
                <c:pt idx="2">
                  <c:v>73</c:v>
                </c:pt>
                <c:pt idx="3">
                  <c:v>73</c:v>
                </c:pt>
                <c:pt idx="4">
                  <c:v>58</c:v>
                </c:pt>
                <c:pt idx="5">
                  <c:v>74</c:v>
                </c:pt>
                <c:pt idx="6">
                  <c:v>68</c:v>
                </c:pt>
                <c:pt idx="7">
                  <c:v>75</c:v>
                </c:pt>
                <c:pt idx="8">
                  <c:v>62</c:v>
                </c:pt>
                <c:pt idx="9">
                  <c:v>68</c:v>
                </c:pt>
                <c:pt idx="10">
                  <c:v>66</c:v>
                </c:pt>
                <c:pt idx="11">
                  <c:v>70</c:v>
                </c:pt>
                <c:pt idx="12">
                  <c:v>65</c:v>
                </c:pt>
                <c:pt idx="13">
                  <c:v>61</c:v>
                </c:pt>
                <c:pt idx="14">
                  <c:v>54</c:v>
                </c:pt>
                <c:pt idx="15">
                  <c:v>60</c:v>
                </c:pt>
                <c:pt idx="16">
                  <c:v>55</c:v>
                </c:pt>
                <c:pt idx="17">
                  <c:v>66</c:v>
                </c:pt>
                <c:pt idx="18">
                  <c:v>75</c:v>
                </c:pt>
                <c:pt idx="19">
                  <c:v>62</c:v>
                </c:pt>
              </c:numCache>
            </c:numRef>
          </c:val>
          <c:smooth val="0"/>
          <c:extLst>
            <c:ext xmlns:c16="http://schemas.microsoft.com/office/drawing/2014/chart" uri="{C3380CC4-5D6E-409C-BE32-E72D297353CC}">
              <c16:uniqueId val="{0000000F-4A67-42C5-BAB3-9FD3B2EF865D}"/>
            </c:ext>
          </c:extLst>
        </c:ser>
        <c:ser>
          <c:idx val="5"/>
          <c:order val="5"/>
          <c:tx>
            <c:strRef>
              <c:f>Sheet1!$G$1</c:f>
              <c:strCache>
                <c:ptCount val="1"/>
                <c:pt idx="0">
                  <c:v>Tobacco</c:v>
                </c:pt>
              </c:strCache>
            </c:strRef>
          </c:tx>
          <c:spPr>
            <a:ln w="28575" cap="rnd">
              <a:solidFill>
                <a:schemeClr val="accent6"/>
              </a:solidFill>
              <a:round/>
            </a:ln>
            <a:effectLst/>
          </c:spPr>
          <c:marker>
            <c:symbol val="none"/>
          </c:marker>
          <c:dLbls>
            <c:dLbl>
              <c:idx val="1"/>
              <c:delete val="1"/>
              <c:extLst>
                <c:ext xmlns:c15="http://schemas.microsoft.com/office/drawing/2012/chart" uri="{CE6537A1-D6FC-4f65-9D91-7224C49458BB}"/>
                <c:ext xmlns:c16="http://schemas.microsoft.com/office/drawing/2014/chart" uri="{C3380CC4-5D6E-409C-BE32-E72D297353CC}">
                  <c16:uniqueId val="{00000030-B53F-4BC5-8BB6-F1C6FB101727}"/>
                </c:ext>
              </c:extLst>
            </c:dLbl>
            <c:dLbl>
              <c:idx val="2"/>
              <c:delete val="1"/>
              <c:extLst>
                <c:ext xmlns:c15="http://schemas.microsoft.com/office/drawing/2012/chart" uri="{CE6537A1-D6FC-4f65-9D91-7224C49458BB}"/>
                <c:ext xmlns:c16="http://schemas.microsoft.com/office/drawing/2014/chart" uri="{C3380CC4-5D6E-409C-BE32-E72D297353CC}">
                  <c16:uniqueId val="{00000031-B53F-4BC5-8BB6-F1C6FB101727}"/>
                </c:ext>
              </c:extLst>
            </c:dLbl>
            <c:dLbl>
              <c:idx val="3"/>
              <c:delete val="1"/>
              <c:extLst>
                <c:ext xmlns:c15="http://schemas.microsoft.com/office/drawing/2012/chart" uri="{CE6537A1-D6FC-4f65-9D91-7224C49458BB}"/>
                <c:ext xmlns:c16="http://schemas.microsoft.com/office/drawing/2014/chart" uri="{C3380CC4-5D6E-409C-BE32-E72D297353CC}">
                  <c16:uniqueId val="{00000032-B53F-4BC5-8BB6-F1C6FB101727}"/>
                </c:ext>
              </c:extLst>
            </c:dLbl>
            <c:dLbl>
              <c:idx val="4"/>
              <c:delete val="1"/>
              <c:extLst>
                <c:ext xmlns:c15="http://schemas.microsoft.com/office/drawing/2012/chart" uri="{CE6537A1-D6FC-4f65-9D91-7224C49458BB}"/>
                <c:ext xmlns:c16="http://schemas.microsoft.com/office/drawing/2014/chart" uri="{C3380CC4-5D6E-409C-BE32-E72D297353CC}">
                  <c16:uniqueId val="{00000033-B53F-4BC5-8BB6-F1C6FB101727}"/>
                </c:ext>
              </c:extLst>
            </c:dLbl>
            <c:dLbl>
              <c:idx val="5"/>
              <c:delete val="1"/>
              <c:extLst>
                <c:ext xmlns:c15="http://schemas.microsoft.com/office/drawing/2012/chart" uri="{CE6537A1-D6FC-4f65-9D91-7224C49458BB}"/>
                <c:ext xmlns:c16="http://schemas.microsoft.com/office/drawing/2014/chart" uri="{C3380CC4-5D6E-409C-BE32-E72D297353CC}">
                  <c16:uniqueId val="{00000034-B53F-4BC5-8BB6-F1C6FB101727}"/>
                </c:ext>
              </c:extLst>
            </c:dLbl>
            <c:dLbl>
              <c:idx val="6"/>
              <c:delete val="1"/>
              <c:extLst>
                <c:ext xmlns:c15="http://schemas.microsoft.com/office/drawing/2012/chart" uri="{CE6537A1-D6FC-4f65-9D91-7224C49458BB}"/>
                <c:ext xmlns:c16="http://schemas.microsoft.com/office/drawing/2014/chart" uri="{C3380CC4-5D6E-409C-BE32-E72D297353CC}">
                  <c16:uniqueId val="{00000035-B53F-4BC5-8BB6-F1C6FB101727}"/>
                </c:ext>
              </c:extLst>
            </c:dLbl>
            <c:dLbl>
              <c:idx val="7"/>
              <c:delete val="1"/>
              <c:extLst>
                <c:ext xmlns:c15="http://schemas.microsoft.com/office/drawing/2012/chart" uri="{CE6537A1-D6FC-4f65-9D91-7224C49458BB}"/>
                <c:ext xmlns:c16="http://schemas.microsoft.com/office/drawing/2014/chart" uri="{C3380CC4-5D6E-409C-BE32-E72D297353CC}">
                  <c16:uniqueId val="{00000036-B53F-4BC5-8BB6-F1C6FB101727}"/>
                </c:ext>
              </c:extLst>
            </c:dLbl>
            <c:dLbl>
              <c:idx val="8"/>
              <c:delete val="1"/>
              <c:extLst>
                <c:ext xmlns:c15="http://schemas.microsoft.com/office/drawing/2012/chart" uri="{CE6537A1-D6FC-4f65-9D91-7224C49458BB}"/>
                <c:ext xmlns:c16="http://schemas.microsoft.com/office/drawing/2014/chart" uri="{C3380CC4-5D6E-409C-BE32-E72D297353CC}">
                  <c16:uniqueId val="{00000037-B53F-4BC5-8BB6-F1C6FB101727}"/>
                </c:ext>
              </c:extLst>
            </c:dLbl>
            <c:dLbl>
              <c:idx val="9"/>
              <c:delete val="1"/>
              <c:extLst>
                <c:ext xmlns:c15="http://schemas.microsoft.com/office/drawing/2012/chart" uri="{CE6537A1-D6FC-4f65-9D91-7224C49458BB}"/>
                <c:ext xmlns:c16="http://schemas.microsoft.com/office/drawing/2014/chart" uri="{C3380CC4-5D6E-409C-BE32-E72D297353CC}">
                  <c16:uniqueId val="{00000038-B53F-4BC5-8BB6-F1C6FB101727}"/>
                </c:ext>
              </c:extLst>
            </c:dLbl>
            <c:dLbl>
              <c:idx val="10"/>
              <c:delete val="1"/>
              <c:extLst>
                <c:ext xmlns:c15="http://schemas.microsoft.com/office/drawing/2012/chart" uri="{CE6537A1-D6FC-4f65-9D91-7224C49458BB}"/>
                <c:ext xmlns:c16="http://schemas.microsoft.com/office/drawing/2014/chart" uri="{C3380CC4-5D6E-409C-BE32-E72D297353CC}">
                  <c16:uniqueId val="{00000039-B53F-4BC5-8BB6-F1C6FB101727}"/>
                </c:ext>
              </c:extLst>
            </c:dLbl>
            <c:dLbl>
              <c:idx val="11"/>
              <c:delete val="1"/>
              <c:extLst>
                <c:ext xmlns:c15="http://schemas.microsoft.com/office/drawing/2012/chart" uri="{CE6537A1-D6FC-4f65-9D91-7224C49458BB}"/>
                <c:ext xmlns:c16="http://schemas.microsoft.com/office/drawing/2014/chart" uri="{C3380CC4-5D6E-409C-BE32-E72D297353CC}">
                  <c16:uniqueId val="{0000003A-B53F-4BC5-8BB6-F1C6FB101727}"/>
                </c:ext>
              </c:extLst>
            </c:dLbl>
            <c:dLbl>
              <c:idx val="12"/>
              <c:delete val="1"/>
              <c:extLst>
                <c:ext xmlns:c15="http://schemas.microsoft.com/office/drawing/2012/chart" uri="{CE6537A1-D6FC-4f65-9D91-7224C49458BB}"/>
                <c:ext xmlns:c16="http://schemas.microsoft.com/office/drawing/2014/chart" uri="{C3380CC4-5D6E-409C-BE32-E72D297353CC}">
                  <c16:uniqueId val="{0000003B-B53F-4BC5-8BB6-F1C6FB101727}"/>
                </c:ext>
              </c:extLst>
            </c:dLbl>
            <c:dLbl>
              <c:idx val="13"/>
              <c:delete val="1"/>
              <c:extLst>
                <c:ext xmlns:c15="http://schemas.microsoft.com/office/drawing/2012/chart" uri="{CE6537A1-D6FC-4f65-9D91-7224C49458BB}"/>
                <c:ext xmlns:c16="http://schemas.microsoft.com/office/drawing/2014/chart" uri="{C3380CC4-5D6E-409C-BE32-E72D297353CC}">
                  <c16:uniqueId val="{0000003C-B53F-4BC5-8BB6-F1C6FB101727}"/>
                </c:ext>
              </c:extLst>
            </c:dLbl>
            <c:dLbl>
              <c:idx val="14"/>
              <c:delete val="1"/>
              <c:extLst>
                <c:ext xmlns:c15="http://schemas.microsoft.com/office/drawing/2012/chart" uri="{CE6537A1-D6FC-4f65-9D91-7224C49458BB}"/>
                <c:ext xmlns:c16="http://schemas.microsoft.com/office/drawing/2014/chart" uri="{C3380CC4-5D6E-409C-BE32-E72D297353CC}">
                  <c16:uniqueId val="{0000003D-B53F-4BC5-8BB6-F1C6FB101727}"/>
                </c:ext>
              </c:extLst>
            </c:dLbl>
            <c:dLbl>
              <c:idx val="15"/>
              <c:delete val="1"/>
              <c:extLst>
                <c:ext xmlns:c15="http://schemas.microsoft.com/office/drawing/2012/chart" uri="{CE6537A1-D6FC-4f65-9D91-7224C49458BB}"/>
                <c:ext xmlns:c16="http://schemas.microsoft.com/office/drawing/2014/chart" uri="{C3380CC4-5D6E-409C-BE32-E72D297353CC}">
                  <c16:uniqueId val="{0000003E-B53F-4BC5-8BB6-F1C6FB101727}"/>
                </c:ext>
              </c:extLst>
            </c:dLbl>
            <c:dLbl>
              <c:idx val="16"/>
              <c:delete val="1"/>
              <c:extLst>
                <c:ext xmlns:c15="http://schemas.microsoft.com/office/drawing/2012/chart" uri="{CE6537A1-D6FC-4f65-9D91-7224C49458BB}"/>
                <c:ext xmlns:c16="http://schemas.microsoft.com/office/drawing/2014/chart" uri="{C3380CC4-5D6E-409C-BE32-E72D297353CC}">
                  <c16:uniqueId val="{0000003F-B53F-4BC5-8BB6-F1C6FB101727}"/>
                </c:ext>
              </c:extLst>
            </c:dLbl>
            <c:dLbl>
              <c:idx val="17"/>
              <c:delete val="1"/>
              <c:extLst>
                <c:ext xmlns:c15="http://schemas.microsoft.com/office/drawing/2012/chart" uri="{CE6537A1-D6FC-4f65-9D91-7224C49458BB}"/>
                <c:ext xmlns:c16="http://schemas.microsoft.com/office/drawing/2014/chart" uri="{C3380CC4-5D6E-409C-BE32-E72D297353CC}">
                  <c16:uniqueId val="{00000000-63D9-44E1-9A6E-EC0F6760DB28}"/>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Sheet1!$G$2:$G$21</c:f>
              <c:numCache>
                <c:formatCode>General</c:formatCode>
                <c:ptCount val="20"/>
                <c:pt idx="0">
                  <c:v>93</c:v>
                </c:pt>
                <c:pt idx="1">
                  <c:v>96</c:v>
                </c:pt>
                <c:pt idx="2">
                  <c:v>93</c:v>
                </c:pt>
                <c:pt idx="3">
                  <c:v>97</c:v>
                </c:pt>
                <c:pt idx="4">
                  <c:v>91</c:v>
                </c:pt>
                <c:pt idx="5">
                  <c:v>96</c:v>
                </c:pt>
                <c:pt idx="6">
                  <c:v>99</c:v>
                </c:pt>
                <c:pt idx="7">
                  <c:v>98</c:v>
                </c:pt>
                <c:pt idx="8">
                  <c:v>99</c:v>
                </c:pt>
                <c:pt idx="9">
                  <c:v>96</c:v>
                </c:pt>
                <c:pt idx="10">
                  <c:v>94</c:v>
                </c:pt>
                <c:pt idx="11">
                  <c:v>96</c:v>
                </c:pt>
                <c:pt idx="12">
                  <c:v>94</c:v>
                </c:pt>
                <c:pt idx="13">
                  <c:v>89</c:v>
                </c:pt>
                <c:pt idx="14">
                  <c:v>88</c:v>
                </c:pt>
                <c:pt idx="15">
                  <c:v>96</c:v>
                </c:pt>
                <c:pt idx="16">
                  <c:v>90</c:v>
                </c:pt>
                <c:pt idx="17">
                  <c:v>93</c:v>
                </c:pt>
                <c:pt idx="18">
                  <c:v>97</c:v>
                </c:pt>
                <c:pt idx="19">
                  <c:v>97</c:v>
                </c:pt>
              </c:numCache>
            </c:numRef>
          </c:val>
          <c:smooth val="0"/>
          <c:extLst>
            <c:ext xmlns:c16="http://schemas.microsoft.com/office/drawing/2014/chart" uri="{C3380CC4-5D6E-409C-BE32-E72D297353CC}">
              <c16:uniqueId val="{00000013-4A67-42C5-BAB3-9FD3B2EF865D}"/>
            </c:ext>
          </c:extLst>
        </c:ser>
        <c:ser>
          <c:idx val="6"/>
          <c:order val="6"/>
          <c:tx>
            <c:strRef>
              <c:f>Sheet1!$H$1</c:f>
              <c:strCache>
                <c:ptCount val="1"/>
                <c:pt idx="0">
                  <c:v>E-cigarettes</c:v>
                </c:pt>
              </c:strCache>
            </c:strRef>
          </c:tx>
          <c:spPr>
            <a:ln w="28575" cap="rnd">
              <a:solidFill>
                <a:schemeClr val="accent1">
                  <a:lumMod val="60000"/>
                </a:schemeClr>
              </a:solidFill>
              <a:round/>
            </a:ln>
            <a:effectLst/>
          </c:spPr>
          <c:marker>
            <c:symbol val="none"/>
          </c:marker>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F-B53F-4BC5-8BB6-F1C6FB101727}"/>
                </c:ext>
              </c:extLst>
            </c:dLbl>
            <c:dLbl>
              <c:idx val="19"/>
              <c:layout>
                <c:manualLayout>
                  <c:x val="-2.414365589320976E-3"/>
                  <c:y val="2.759216284807608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5AE-410B-9BA2-022CA36E0FCB}"/>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Sheet1!$H$2:$H$21</c:f>
              <c:numCache>
                <c:formatCode>General</c:formatCode>
                <c:ptCount val="20"/>
                <c:pt idx="14">
                  <c:v>24</c:v>
                </c:pt>
                <c:pt idx="15">
                  <c:v>19</c:v>
                </c:pt>
                <c:pt idx="16">
                  <c:v>13</c:v>
                </c:pt>
                <c:pt idx="17">
                  <c:v>15</c:v>
                </c:pt>
                <c:pt idx="18">
                  <c:v>18</c:v>
                </c:pt>
                <c:pt idx="19">
                  <c:v>10</c:v>
                </c:pt>
              </c:numCache>
            </c:numRef>
          </c:val>
          <c:smooth val="0"/>
          <c:extLst>
            <c:ext xmlns:c16="http://schemas.microsoft.com/office/drawing/2014/chart" uri="{C3380CC4-5D6E-409C-BE32-E72D297353CC}">
              <c16:uniqueId val="{00000016-4A67-42C5-BAB3-9FD3B2EF865D}"/>
            </c:ext>
          </c:extLst>
        </c:ser>
        <c:dLbls>
          <c:showLegendKey val="0"/>
          <c:showVal val="0"/>
          <c:showCatName val="0"/>
          <c:showSerName val="0"/>
          <c:showPercent val="0"/>
          <c:showBubbleSize val="0"/>
        </c:dLbls>
        <c:smooth val="0"/>
        <c:axId val="-2097444712"/>
        <c:axId val="-2097441288"/>
      </c:lineChart>
      <c:catAx>
        <c:axId val="-2097444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97441288"/>
        <c:crosses val="autoZero"/>
        <c:auto val="1"/>
        <c:lblAlgn val="ctr"/>
        <c:lblOffset val="100"/>
        <c:noMultiLvlLbl val="0"/>
      </c:catAx>
      <c:valAx>
        <c:axId val="-2097441288"/>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AU"/>
                  <a:t>% ACT IDRS participants</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97444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5858585858585898E-2"/>
          <c:y val="2.7777995412265E-2"/>
          <c:w val="0.89730639730639705"/>
          <c:h val="0.82355768295637199"/>
        </c:manualLayout>
      </c:layout>
      <c:lineChart>
        <c:grouping val="standard"/>
        <c:varyColors val="0"/>
        <c:ser>
          <c:idx val="0"/>
          <c:order val="0"/>
          <c:tx>
            <c:strRef>
              <c:f>Sheet1!$C$1</c:f>
              <c:strCache>
                <c:ptCount val="1"/>
                <c:pt idx="0">
                  <c:v>Past 12 month</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Sheet1!$C$2:$C$21</c:f>
              <c:numCache>
                <c:formatCode>General</c:formatCode>
                <c:ptCount val="20"/>
                <c:pt idx="0">
                  <c:v>34</c:v>
                </c:pt>
                <c:pt idx="1">
                  <c:v>15</c:v>
                </c:pt>
                <c:pt idx="2">
                  <c:v>14</c:v>
                </c:pt>
                <c:pt idx="3">
                  <c:v>19</c:v>
                </c:pt>
                <c:pt idx="4">
                  <c:v>28</c:v>
                </c:pt>
                <c:pt idx="5">
                  <c:v>12</c:v>
                </c:pt>
                <c:pt idx="6">
                  <c:v>15</c:v>
                </c:pt>
                <c:pt idx="7">
                  <c:v>21</c:v>
                </c:pt>
                <c:pt idx="8">
                  <c:v>22</c:v>
                </c:pt>
                <c:pt idx="9">
                  <c:v>12</c:v>
                </c:pt>
                <c:pt idx="10">
                  <c:v>17</c:v>
                </c:pt>
                <c:pt idx="11">
                  <c:v>16</c:v>
                </c:pt>
                <c:pt idx="12">
                  <c:v>15</c:v>
                </c:pt>
                <c:pt idx="13">
                  <c:v>16</c:v>
                </c:pt>
                <c:pt idx="14">
                  <c:v>12</c:v>
                </c:pt>
                <c:pt idx="15">
                  <c:v>20</c:v>
                </c:pt>
                <c:pt idx="16">
                  <c:v>13</c:v>
                </c:pt>
                <c:pt idx="17">
                  <c:v>17</c:v>
                </c:pt>
                <c:pt idx="18">
                  <c:v>19</c:v>
                </c:pt>
                <c:pt idx="19">
                  <c:v>19</c:v>
                </c:pt>
              </c:numCache>
            </c:numRef>
          </c:val>
          <c:smooth val="0"/>
          <c:extLst>
            <c:ext xmlns:c16="http://schemas.microsoft.com/office/drawing/2014/chart" uri="{C3380CC4-5D6E-409C-BE32-E72D297353CC}">
              <c16:uniqueId val="{00000002-C4A5-4416-B418-076C6ECB96B0}"/>
            </c:ext>
          </c:extLst>
        </c:ser>
        <c:dLbls>
          <c:showLegendKey val="0"/>
          <c:showVal val="1"/>
          <c:showCatName val="0"/>
          <c:showSerName val="0"/>
          <c:showPercent val="0"/>
          <c:showBubbleSize val="0"/>
        </c:dLbls>
        <c:marker val="1"/>
        <c:smooth val="0"/>
        <c:axId val="-2071821512"/>
        <c:axId val="-2071818120"/>
      </c:lineChart>
      <c:catAx>
        <c:axId val="-2071821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71818120"/>
        <c:crosses val="autoZero"/>
        <c:auto val="1"/>
        <c:lblAlgn val="ctr"/>
        <c:lblOffset val="100"/>
        <c:tickLblSkip val="1"/>
        <c:tickMarkSkip val="1"/>
        <c:noMultiLvlLbl val="0"/>
      </c:catAx>
      <c:valAx>
        <c:axId val="-2071818120"/>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AU"/>
                  <a:t>% ACT IDRS participants</a:t>
                </a:r>
              </a:p>
            </c:rich>
          </c:tx>
          <c:layout>
            <c:manualLayout>
              <c:xMode val="edge"/>
              <c:yMode val="edge"/>
              <c:x val="5.2778728745863268E-4"/>
              <c:y val="0.13006384116172848"/>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71821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5858585858585898E-2"/>
          <c:y val="2.7777995412265E-2"/>
          <c:w val="0.89730639730639705"/>
          <c:h val="0.6300091138242756"/>
        </c:manualLayout>
      </c:layout>
      <c:lineChart>
        <c:grouping val="standard"/>
        <c:varyColors val="0"/>
        <c:ser>
          <c:idx val="1"/>
          <c:order val="0"/>
          <c:tx>
            <c:strRef>
              <c:f>Sheet1!$B$1</c:f>
              <c:strCache>
                <c:ptCount val="1"/>
                <c:pt idx="0">
                  <c:v>Heard of naloxone</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Sheet1!$A$2:$A$8</c:f>
              <c:numCache>
                <c:formatCode>General</c:formatCode>
                <c:ptCount val="7"/>
                <c:pt idx="0">
                  <c:v>2013</c:v>
                </c:pt>
                <c:pt idx="1">
                  <c:v>2014</c:v>
                </c:pt>
                <c:pt idx="2">
                  <c:v>2015</c:v>
                </c:pt>
                <c:pt idx="3">
                  <c:v>2016</c:v>
                </c:pt>
                <c:pt idx="4">
                  <c:v>2017</c:v>
                </c:pt>
                <c:pt idx="5">
                  <c:v>2018</c:v>
                </c:pt>
                <c:pt idx="6">
                  <c:v>2019</c:v>
                </c:pt>
              </c:numCache>
            </c:numRef>
          </c:cat>
          <c:val>
            <c:numRef>
              <c:f>Sheet1!$B$2:$B$8</c:f>
              <c:numCache>
                <c:formatCode>General</c:formatCode>
                <c:ptCount val="7"/>
                <c:pt idx="0">
                  <c:v>92</c:v>
                </c:pt>
                <c:pt idx="1">
                  <c:v>97</c:v>
                </c:pt>
                <c:pt idx="2">
                  <c:v>94</c:v>
                </c:pt>
                <c:pt idx="3">
                  <c:v>95</c:v>
                </c:pt>
                <c:pt idx="4">
                  <c:v>89</c:v>
                </c:pt>
                <c:pt idx="5">
                  <c:v>94</c:v>
                </c:pt>
                <c:pt idx="6">
                  <c:v>93</c:v>
                </c:pt>
              </c:numCache>
            </c:numRef>
          </c:val>
          <c:smooth val="0"/>
          <c:extLst>
            <c:ext xmlns:c16="http://schemas.microsoft.com/office/drawing/2014/chart" uri="{C3380CC4-5D6E-409C-BE32-E72D297353CC}">
              <c16:uniqueId val="{00000000-AAF1-4802-A4C0-AD2DED606A43}"/>
            </c:ext>
          </c:extLst>
        </c:ser>
        <c:ser>
          <c:idx val="0"/>
          <c:order val="1"/>
          <c:tx>
            <c:strRef>
              <c:f>Sheet1!$C$1</c:f>
              <c:strCache>
                <c:ptCount val="1"/>
                <c:pt idx="0">
                  <c:v>Heard of take-home programs</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Sheet1!$A$2:$A$8</c:f>
              <c:numCache>
                <c:formatCode>General</c:formatCode>
                <c:ptCount val="7"/>
                <c:pt idx="0">
                  <c:v>2013</c:v>
                </c:pt>
                <c:pt idx="1">
                  <c:v>2014</c:v>
                </c:pt>
                <c:pt idx="2">
                  <c:v>2015</c:v>
                </c:pt>
                <c:pt idx="3">
                  <c:v>2016</c:v>
                </c:pt>
                <c:pt idx="4">
                  <c:v>2017</c:v>
                </c:pt>
                <c:pt idx="5">
                  <c:v>2018</c:v>
                </c:pt>
                <c:pt idx="6">
                  <c:v>2019</c:v>
                </c:pt>
              </c:numCache>
            </c:numRef>
          </c:cat>
          <c:val>
            <c:numRef>
              <c:f>Sheet1!$C$2:$C$8</c:f>
              <c:numCache>
                <c:formatCode>General</c:formatCode>
                <c:ptCount val="7"/>
                <c:pt idx="0">
                  <c:v>70</c:v>
                </c:pt>
                <c:pt idx="1">
                  <c:v>85</c:v>
                </c:pt>
                <c:pt idx="2">
                  <c:v>81</c:v>
                </c:pt>
                <c:pt idx="3">
                  <c:v>80</c:v>
                </c:pt>
                <c:pt idx="4">
                  <c:v>70</c:v>
                </c:pt>
                <c:pt idx="5">
                  <c:v>77</c:v>
                </c:pt>
                <c:pt idx="6">
                  <c:v>77</c:v>
                </c:pt>
              </c:numCache>
            </c:numRef>
          </c:val>
          <c:smooth val="0"/>
          <c:extLst>
            <c:ext xmlns:c16="http://schemas.microsoft.com/office/drawing/2014/chart" uri="{C3380CC4-5D6E-409C-BE32-E72D297353CC}">
              <c16:uniqueId val="{00000001-AAF1-4802-A4C0-AD2DED606A43}"/>
            </c:ext>
          </c:extLst>
        </c:ser>
        <c:ser>
          <c:idx val="2"/>
          <c:order val="2"/>
          <c:tx>
            <c:strRef>
              <c:f>Sheet1!$D$1</c:f>
              <c:strCache>
                <c:ptCount val="1"/>
                <c:pt idx="0">
                  <c:v>Trained in naloxone administration</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Sheet1!$A$2:$A$8</c:f>
              <c:numCache>
                <c:formatCode>General</c:formatCode>
                <c:ptCount val="7"/>
                <c:pt idx="0">
                  <c:v>2013</c:v>
                </c:pt>
                <c:pt idx="1">
                  <c:v>2014</c:v>
                </c:pt>
                <c:pt idx="2">
                  <c:v>2015</c:v>
                </c:pt>
                <c:pt idx="3">
                  <c:v>2016</c:v>
                </c:pt>
                <c:pt idx="4">
                  <c:v>2017</c:v>
                </c:pt>
                <c:pt idx="5">
                  <c:v>2018</c:v>
                </c:pt>
                <c:pt idx="6">
                  <c:v>2019</c:v>
                </c:pt>
              </c:numCache>
            </c:numRef>
          </c:cat>
          <c:val>
            <c:numRef>
              <c:f>Sheet1!$D$2:$D$8</c:f>
              <c:numCache>
                <c:formatCode>General</c:formatCode>
                <c:ptCount val="7"/>
                <c:pt idx="0">
                  <c:v>32</c:v>
                </c:pt>
                <c:pt idx="1">
                  <c:v>45</c:v>
                </c:pt>
                <c:pt idx="2">
                  <c:v>51</c:v>
                </c:pt>
                <c:pt idx="3">
                  <c:v>48</c:v>
                </c:pt>
                <c:pt idx="4">
                  <c:v>38</c:v>
                </c:pt>
                <c:pt idx="5">
                  <c:v>43</c:v>
                </c:pt>
                <c:pt idx="6">
                  <c:v>45</c:v>
                </c:pt>
              </c:numCache>
            </c:numRef>
          </c:val>
          <c:smooth val="0"/>
          <c:extLst>
            <c:ext xmlns:c16="http://schemas.microsoft.com/office/drawing/2014/chart" uri="{C3380CC4-5D6E-409C-BE32-E72D297353CC}">
              <c16:uniqueId val="{00000008-AAF1-4802-A4C0-AD2DED606A43}"/>
            </c:ext>
          </c:extLst>
        </c:ser>
        <c:ser>
          <c:idx val="3"/>
          <c:order val="3"/>
          <c:tx>
            <c:strRef>
              <c:f>Sheet1!$E$1</c:f>
              <c:strCache>
                <c:ptCount val="1"/>
                <c:pt idx="0">
                  <c:v>Heard of naloxone rescheduling</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dLbls>
            <c:dLbl>
              <c:idx val="5"/>
              <c:tx>
                <c:rich>
                  <a:bodyPr/>
                  <a:lstStyle/>
                  <a:p>
                    <a:fld id="{CAB5178D-37D5-4E55-A4AA-6B2A9877A4E5}" type="VALUE">
                      <a:rPr lang="en-US" smtClean="0"/>
                      <a:pPr/>
                      <a:t>[VALUE]</a:t>
                    </a:fld>
                    <a:endParaRPr lang="en-AU"/>
                  </a:p>
                </c:rich>
              </c:tx>
              <c:dLblPos val="b"/>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A62B-46ED-A3EF-17BFCA91A0B2}"/>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Sheet1!$A$2:$A$8</c:f>
              <c:numCache>
                <c:formatCode>General</c:formatCode>
                <c:ptCount val="7"/>
                <c:pt idx="0">
                  <c:v>2013</c:v>
                </c:pt>
                <c:pt idx="1">
                  <c:v>2014</c:v>
                </c:pt>
                <c:pt idx="2">
                  <c:v>2015</c:v>
                </c:pt>
                <c:pt idx="3">
                  <c:v>2016</c:v>
                </c:pt>
                <c:pt idx="4">
                  <c:v>2017</c:v>
                </c:pt>
                <c:pt idx="5">
                  <c:v>2018</c:v>
                </c:pt>
                <c:pt idx="6">
                  <c:v>2019</c:v>
                </c:pt>
              </c:numCache>
            </c:numRef>
          </c:cat>
          <c:val>
            <c:numRef>
              <c:f>Sheet1!$E$2:$E$8</c:f>
              <c:numCache>
                <c:formatCode>General</c:formatCode>
                <c:ptCount val="7"/>
                <c:pt idx="3">
                  <c:v>14</c:v>
                </c:pt>
                <c:pt idx="4">
                  <c:v>18</c:v>
                </c:pt>
                <c:pt idx="5">
                  <c:v>30</c:v>
                </c:pt>
                <c:pt idx="6">
                  <c:v>34</c:v>
                </c:pt>
              </c:numCache>
            </c:numRef>
          </c:val>
          <c:smooth val="0"/>
          <c:extLst>
            <c:ext xmlns:c16="http://schemas.microsoft.com/office/drawing/2014/chart" uri="{C3380CC4-5D6E-409C-BE32-E72D297353CC}">
              <c16:uniqueId val="{0000000C-AAF1-4802-A4C0-AD2DED606A43}"/>
            </c:ext>
          </c:extLst>
        </c:ser>
        <c:dLbls>
          <c:showLegendKey val="0"/>
          <c:showVal val="1"/>
          <c:showCatName val="0"/>
          <c:showSerName val="0"/>
          <c:showPercent val="0"/>
          <c:showBubbleSize val="0"/>
        </c:dLbls>
        <c:marker val="1"/>
        <c:smooth val="0"/>
        <c:axId val="-2071821512"/>
        <c:axId val="-2071818120"/>
      </c:lineChart>
      <c:catAx>
        <c:axId val="-2071821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71818120"/>
        <c:crosses val="autoZero"/>
        <c:auto val="1"/>
        <c:lblAlgn val="ctr"/>
        <c:lblOffset val="100"/>
        <c:tickLblSkip val="1"/>
        <c:tickMarkSkip val="1"/>
        <c:noMultiLvlLbl val="0"/>
      </c:catAx>
      <c:valAx>
        <c:axId val="-2071818120"/>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AU"/>
                  <a:t>% ACT IDRS participants</a:t>
                </a:r>
              </a:p>
            </c:rich>
          </c:tx>
          <c:layout>
            <c:manualLayout>
              <c:xMode val="edge"/>
              <c:yMode val="edge"/>
              <c:x val="3.7516641941496443E-3"/>
              <c:y val="8.1928646828778415E-2"/>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71821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0808080808080801E-2"/>
          <c:y val="7.8291814946619395E-2"/>
          <c:w val="0.90404040404040498"/>
          <c:h val="0.65183524538520787"/>
        </c:manualLayout>
      </c:layout>
      <c:lineChart>
        <c:grouping val="standard"/>
        <c:varyColors val="0"/>
        <c:ser>
          <c:idx val="0"/>
          <c:order val="0"/>
          <c:tx>
            <c:strRef>
              <c:f>Sheet1!$A$2</c:f>
              <c:strCache>
                <c:ptCount val="1"/>
                <c:pt idx="0">
                  <c:v>Borrowed needles</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layout>
                <c:manualLayout>
                  <c:x val="-1.9607845029319605E-2"/>
                  <c:y val="2.788010918855699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444-4EBD-B034-0EE2F1356CD7}"/>
                </c:ext>
              </c:extLst>
            </c:dLbl>
            <c:dLbl>
              <c:idx val="1"/>
              <c:delete val="1"/>
              <c:extLst>
                <c:ext xmlns:c15="http://schemas.microsoft.com/office/drawing/2012/chart" uri="{CE6537A1-D6FC-4f65-9D91-7224C49458BB}"/>
                <c:ext xmlns:c16="http://schemas.microsoft.com/office/drawing/2014/chart" uri="{C3380CC4-5D6E-409C-BE32-E72D297353CC}">
                  <c16:uniqueId val="{00000019-C752-451D-810F-945DA6AADD8E}"/>
                </c:ext>
              </c:extLst>
            </c:dLbl>
            <c:dLbl>
              <c:idx val="2"/>
              <c:delete val="1"/>
              <c:extLst>
                <c:ext xmlns:c15="http://schemas.microsoft.com/office/drawing/2012/chart" uri="{CE6537A1-D6FC-4f65-9D91-7224C49458BB}"/>
                <c:ext xmlns:c16="http://schemas.microsoft.com/office/drawing/2014/chart" uri="{C3380CC4-5D6E-409C-BE32-E72D297353CC}">
                  <c16:uniqueId val="{0000001B-C752-451D-810F-945DA6AADD8E}"/>
                </c:ext>
              </c:extLst>
            </c:dLbl>
            <c:dLbl>
              <c:idx val="3"/>
              <c:delete val="1"/>
              <c:extLst>
                <c:ext xmlns:c15="http://schemas.microsoft.com/office/drawing/2012/chart" uri="{CE6537A1-D6FC-4f65-9D91-7224C49458BB}"/>
                <c:ext xmlns:c16="http://schemas.microsoft.com/office/drawing/2014/chart" uri="{C3380CC4-5D6E-409C-BE32-E72D297353CC}">
                  <c16:uniqueId val="{00000037-C752-451D-810F-945DA6AADD8E}"/>
                </c:ext>
              </c:extLst>
            </c:dLbl>
            <c:dLbl>
              <c:idx val="4"/>
              <c:delete val="1"/>
              <c:extLst>
                <c:ext xmlns:c15="http://schemas.microsoft.com/office/drawing/2012/chart" uri="{CE6537A1-D6FC-4f65-9D91-7224C49458BB}"/>
                <c:ext xmlns:c16="http://schemas.microsoft.com/office/drawing/2014/chart" uri="{C3380CC4-5D6E-409C-BE32-E72D297353CC}">
                  <c16:uniqueId val="{0000001F-C752-451D-810F-945DA6AADD8E}"/>
                </c:ext>
              </c:extLst>
            </c:dLbl>
            <c:dLbl>
              <c:idx val="5"/>
              <c:delete val="1"/>
              <c:extLst>
                <c:ext xmlns:c15="http://schemas.microsoft.com/office/drawing/2012/chart" uri="{CE6537A1-D6FC-4f65-9D91-7224C49458BB}"/>
                <c:ext xmlns:c16="http://schemas.microsoft.com/office/drawing/2014/chart" uri="{C3380CC4-5D6E-409C-BE32-E72D297353CC}">
                  <c16:uniqueId val="{00000036-C752-451D-810F-945DA6AADD8E}"/>
                </c:ext>
              </c:extLst>
            </c:dLbl>
            <c:dLbl>
              <c:idx val="6"/>
              <c:delete val="1"/>
              <c:extLst>
                <c:ext xmlns:c15="http://schemas.microsoft.com/office/drawing/2012/chart" uri="{CE6537A1-D6FC-4f65-9D91-7224C49458BB}"/>
                <c:ext xmlns:c16="http://schemas.microsoft.com/office/drawing/2014/chart" uri="{C3380CC4-5D6E-409C-BE32-E72D297353CC}">
                  <c16:uniqueId val="{00000035-C752-451D-810F-945DA6AADD8E}"/>
                </c:ext>
              </c:extLst>
            </c:dLbl>
            <c:dLbl>
              <c:idx val="7"/>
              <c:delete val="1"/>
              <c:extLst>
                <c:ext xmlns:c15="http://schemas.microsoft.com/office/drawing/2012/chart" uri="{CE6537A1-D6FC-4f65-9D91-7224C49458BB}"/>
                <c:ext xmlns:c16="http://schemas.microsoft.com/office/drawing/2014/chart" uri="{C3380CC4-5D6E-409C-BE32-E72D297353CC}">
                  <c16:uniqueId val="{00000034-C752-451D-810F-945DA6AADD8E}"/>
                </c:ext>
              </c:extLst>
            </c:dLbl>
            <c:dLbl>
              <c:idx val="8"/>
              <c:delete val="1"/>
              <c:extLst>
                <c:ext xmlns:c15="http://schemas.microsoft.com/office/drawing/2012/chart" uri="{CE6537A1-D6FC-4f65-9D91-7224C49458BB}"/>
                <c:ext xmlns:c16="http://schemas.microsoft.com/office/drawing/2014/chart" uri="{C3380CC4-5D6E-409C-BE32-E72D297353CC}">
                  <c16:uniqueId val="{00000032-C752-451D-810F-945DA6AADD8E}"/>
                </c:ext>
              </c:extLst>
            </c:dLbl>
            <c:dLbl>
              <c:idx val="9"/>
              <c:delete val="1"/>
              <c:extLst>
                <c:ext xmlns:c15="http://schemas.microsoft.com/office/drawing/2012/chart" uri="{CE6537A1-D6FC-4f65-9D91-7224C49458BB}"/>
                <c:ext xmlns:c16="http://schemas.microsoft.com/office/drawing/2014/chart" uri="{C3380CC4-5D6E-409C-BE32-E72D297353CC}">
                  <c16:uniqueId val="{00000031-C752-451D-810F-945DA6AADD8E}"/>
                </c:ext>
              </c:extLst>
            </c:dLbl>
            <c:dLbl>
              <c:idx val="10"/>
              <c:delete val="1"/>
              <c:extLst>
                <c:ext xmlns:c15="http://schemas.microsoft.com/office/drawing/2012/chart" uri="{CE6537A1-D6FC-4f65-9D91-7224C49458BB}"/>
                <c:ext xmlns:c16="http://schemas.microsoft.com/office/drawing/2014/chart" uri="{C3380CC4-5D6E-409C-BE32-E72D297353CC}">
                  <c16:uniqueId val="{00000030-C752-451D-810F-945DA6AADD8E}"/>
                </c:ext>
              </c:extLst>
            </c:dLbl>
            <c:dLbl>
              <c:idx val="11"/>
              <c:delete val="1"/>
              <c:extLst>
                <c:ext xmlns:c15="http://schemas.microsoft.com/office/drawing/2012/chart" uri="{CE6537A1-D6FC-4f65-9D91-7224C49458BB}"/>
                <c:ext xmlns:c16="http://schemas.microsoft.com/office/drawing/2014/chart" uri="{C3380CC4-5D6E-409C-BE32-E72D297353CC}">
                  <c16:uniqueId val="{00000024-C752-451D-810F-945DA6AADD8E}"/>
                </c:ext>
              </c:extLst>
            </c:dLbl>
            <c:dLbl>
              <c:idx val="12"/>
              <c:delete val="1"/>
              <c:extLst>
                <c:ext xmlns:c15="http://schemas.microsoft.com/office/drawing/2012/chart" uri="{CE6537A1-D6FC-4f65-9D91-7224C49458BB}"/>
                <c:ext xmlns:c16="http://schemas.microsoft.com/office/drawing/2014/chart" uri="{C3380CC4-5D6E-409C-BE32-E72D297353CC}">
                  <c16:uniqueId val="{0000002F-C752-451D-810F-945DA6AADD8E}"/>
                </c:ext>
              </c:extLst>
            </c:dLbl>
            <c:dLbl>
              <c:idx val="13"/>
              <c:delete val="1"/>
              <c:extLst>
                <c:ext xmlns:c15="http://schemas.microsoft.com/office/drawing/2012/chart" uri="{CE6537A1-D6FC-4f65-9D91-7224C49458BB}"/>
                <c:ext xmlns:c16="http://schemas.microsoft.com/office/drawing/2014/chart" uri="{C3380CC4-5D6E-409C-BE32-E72D297353CC}">
                  <c16:uniqueId val="{0000002E-C752-451D-810F-945DA6AADD8E}"/>
                </c:ext>
              </c:extLst>
            </c:dLbl>
            <c:dLbl>
              <c:idx val="14"/>
              <c:delete val="1"/>
              <c:extLst>
                <c:ext xmlns:c15="http://schemas.microsoft.com/office/drawing/2012/chart" uri="{CE6537A1-D6FC-4f65-9D91-7224C49458BB}"/>
                <c:ext xmlns:c16="http://schemas.microsoft.com/office/drawing/2014/chart" uri="{C3380CC4-5D6E-409C-BE32-E72D297353CC}">
                  <c16:uniqueId val="{0000002D-C752-451D-810F-945DA6AADD8E}"/>
                </c:ext>
              </c:extLst>
            </c:dLbl>
            <c:dLbl>
              <c:idx val="15"/>
              <c:delete val="1"/>
              <c:extLst>
                <c:ext xmlns:c15="http://schemas.microsoft.com/office/drawing/2012/chart" uri="{CE6537A1-D6FC-4f65-9D91-7224C49458BB}"/>
                <c:ext xmlns:c16="http://schemas.microsoft.com/office/drawing/2014/chart" uri="{C3380CC4-5D6E-409C-BE32-E72D297353CC}">
                  <c16:uniqueId val="{0000002A-C752-451D-810F-945DA6AADD8E}"/>
                </c:ext>
              </c:extLst>
            </c:dLbl>
            <c:dLbl>
              <c:idx val="16"/>
              <c:delete val="1"/>
              <c:extLst>
                <c:ext xmlns:c15="http://schemas.microsoft.com/office/drawing/2012/chart" uri="{CE6537A1-D6FC-4f65-9D91-7224C49458BB}"/>
                <c:ext xmlns:c16="http://schemas.microsoft.com/office/drawing/2014/chart" uri="{C3380CC4-5D6E-409C-BE32-E72D297353CC}">
                  <c16:uniqueId val="{0000002B-C752-451D-810F-945DA6AADD8E}"/>
                </c:ext>
              </c:extLst>
            </c:dLbl>
            <c:dLbl>
              <c:idx val="17"/>
              <c:delete val="1"/>
              <c:extLst>
                <c:ext xmlns:c15="http://schemas.microsoft.com/office/drawing/2012/chart" uri="{CE6537A1-D6FC-4f65-9D91-7224C49458BB}"/>
                <c:ext xmlns:c16="http://schemas.microsoft.com/office/drawing/2014/chart" uri="{C3380CC4-5D6E-409C-BE32-E72D297353CC}">
                  <c16:uniqueId val="{0000002C-C752-451D-810F-945DA6AADD8E}"/>
                </c:ext>
              </c:extLst>
            </c:dLbl>
            <c:dLbl>
              <c:idx val="18"/>
              <c:layout>
                <c:manualLayout>
                  <c:x val="-1.2254903143324938E-2"/>
                  <c:y val="-2.1684529368877749E-2"/>
                </c:manualLayout>
              </c:layout>
              <c:tx>
                <c:rich>
                  <a:bodyPr/>
                  <a:lstStyle/>
                  <a:p>
                    <a:fld id="{100214C4-8719-420B-AF16-B10017BD1B45}" type="VALUE">
                      <a:rPr lang="en-US" smtClean="0"/>
                      <a:pPr/>
                      <a:t>[VALUE]</a:t>
                    </a:fld>
                    <a:endParaRPr lang="en-AU"/>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0444-4EBD-B034-0EE2F1356CD7}"/>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Sheet1!$B$1:$U$1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Sheet1!$B$2:$U$2</c:f>
              <c:numCache>
                <c:formatCode>General</c:formatCode>
                <c:ptCount val="20"/>
                <c:pt idx="0">
                  <c:v>10</c:v>
                </c:pt>
                <c:pt idx="1">
                  <c:v>15</c:v>
                </c:pt>
                <c:pt idx="2">
                  <c:v>12</c:v>
                </c:pt>
                <c:pt idx="3">
                  <c:v>11</c:v>
                </c:pt>
                <c:pt idx="4">
                  <c:v>14</c:v>
                </c:pt>
                <c:pt idx="5">
                  <c:v>9</c:v>
                </c:pt>
                <c:pt idx="6">
                  <c:v>6</c:v>
                </c:pt>
                <c:pt idx="7">
                  <c:v>17</c:v>
                </c:pt>
                <c:pt idx="8">
                  <c:v>10</c:v>
                </c:pt>
                <c:pt idx="9">
                  <c:v>10</c:v>
                </c:pt>
                <c:pt idx="10">
                  <c:v>11</c:v>
                </c:pt>
                <c:pt idx="11">
                  <c:v>13</c:v>
                </c:pt>
                <c:pt idx="12">
                  <c:v>8</c:v>
                </c:pt>
                <c:pt idx="13">
                  <c:v>6</c:v>
                </c:pt>
                <c:pt idx="14">
                  <c:v>8</c:v>
                </c:pt>
                <c:pt idx="15">
                  <c:v>9</c:v>
                </c:pt>
                <c:pt idx="16">
                  <c:v>3</c:v>
                </c:pt>
                <c:pt idx="17">
                  <c:v>2</c:v>
                </c:pt>
                <c:pt idx="18">
                  <c:v>10</c:v>
                </c:pt>
                <c:pt idx="19">
                  <c:v>8</c:v>
                </c:pt>
              </c:numCache>
            </c:numRef>
          </c:val>
          <c:smooth val="0"/>
          <c:extLst>
            <c:ext xmlns:c16="http://schemas.microsoft.com/office/drawing/2014/chart" uri="{C3380CC4-5D6E-409C-BE32-E72D297353CC}">
              <c16:uniqueId val="{00000002-0444-4EBD-B034-0EE2F1356CD7}"/>
            </c:ext>
          </c:extLst>
        </c:ser>
        <c:ser>
          <c:idx val="1"/>
          <c:order val="1"/>
          <c:tx>
            <c:strRef>
              <c:f>Sheet1!$A$3</c:f>
              <c:strCache>
                <c:ptCount val="1"/>
                <c:pt idx="0">
                  <c:v>Lent needles</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dLbl>
              <c:idx val="0"/>
              <c:layout>
                <c:manualLayout>
                  <c:x val="-1.8382354714987129E-2"/>
                  <c:y val="-3.407568900823645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444-4EBD-B034-0EE2F1356CD7}"/>
                </c:ext>
              </c:extLst>
            </c:dLbl>
            <c:dLbl>
              <c:idx val="1"/>
              <c:delete val="1"/>
              <c:extLst>
                <c:ext xmlns:c15="http://schemas.microsoft.com/office/drawing/2012/chart" uri="{CE6537A1-D6FC-4f65-9D91-7224C49458BB}"/>
                <c:ext xmlns:c16="http://schemas.microsoft.com/office/drawing/2014/chart" uri="{C3380CC4-5D6E-409C-BE32-E72D297353CC}">
                  <c16:uniqueId val="{0000001A-C752-451D-810F-945DA6AADD8E}"/>
                </c:ext>
              </c:extLst>
            </c:dLbl>
            <c:dLbl>
              <c:idx val="2"/>
              <c:delete val="1"/>
              <c:extLst>
                <c:ext xmlns:c15="http://schemas.microsoft.com/office/drawing/2012/chart" uri="{CE6537A1-D6FC-4f65-9D91-7224C49458BB}"/>
                <c:ext xmlns:c16="http://schemas.microsoft.com/office/drawing/2014/chart" uri="{C3380CC4-5D6E-409C-BE32-E72D297353CC}">
                  <c16:uniqueId val="{0000001C-C752-451D-810F-945DA6AADD8E}"/>
                </c:ext>
              </c:extLst>
            </c:dLbl>
            <c:dLbl>
              <c:idx val="3"/>
              <c:delete val="1"/>
              <c:extLst>
                <c:ext xmlns:c15="http://schemas.microsoft.com/office/drawing/2012/chart" uri="{CE6537A1-D6FC-4f65-9D91-7224C49458BB}"/>
                <c:ext xmlns:c16="http://schemas.microsoft.com/office/drawing/2014/chart" uri="{C3380CC4-5D6E-409C-BE32-E72D297353CC}">
                  <c16:uniqueId val="{0000001D-C752-451D-810F-945DA6AADD8E}"/>
                </c:ext>
              </c:extLst>
            </c:dLbl>
            <c:dLbl>
              <c:idx val="4"/>
              <c:delete val="1"/>
              <c:extLst>
                <c:ext xmlns:c15="http://schemas.microsoft.com/office/drawing/2012/chart" uri="{CE6537A1-D6FC-4f65-9D91-7224C49458BB}"/>
                <c:ext xmlns:c16="http://schemas.microsoft.com/office/drawing/2014/chart" uri="{C3380CC4-5D6E-409C-BE32-E72D297353CC}">
                  <c16:uniqueId val="{00000020-C752-451D-810F-945DA6AADD8E}"/>
                </c:ext>
              </c:extLst>
            </c:dLbl>
            <c:dLbl>
              <c:idx val="5"/>
              <c:delete val="1"/>
              <c:extLst>
                <c:ext xmlns:c15="http://schemas.microsoft.com/office/drawing/2012/chart" uri="{CE6537A1-D6FC-4f65-9D91-7224C49458BB}"/>
                <c:ext xmlns:c16="http://schemas.microsoft.com/office/drawing/2014/chart" uri="{C3380CC4-5D6E-409C-BE32-E72D297353CC}">
                  <c16:uniqueId val="{0000001E-C752-451D-810F-945DA6AADD8E}"/>
                </c:ext>
              </c:extLst>
            </c:dLbl>
            <c:dLbl>
              <c:idx val="6"/>
              <c:delete val="1"/>
              <c:extLst>
                <c:ext xmlns:c15="http://schemas.microsoft.com/office/drawing/2012/chart" uri="{CE6537A1-D6FC-4f65-9D91-7224C49458BB}"/>
                <c:ext xmlns:c16="http://schemas.microsoft.com/office/drawing/2014/chart" uri="{C3380CC4-5D6E-409C-BE32-E72D297353CC}">
                  <c16:uniqueId val="{00000038-C752-451D-810F-945DA6AADD8E}"/>
                </c:ext>
              </c:extLst>
            </c:dLbl>
            <c:dLbl>
              <c:idx val="7"/>
              <c:delete val="1"/>
              <c:extLst>
                <c:ext xmlns:c15="http://schemas.microsoft.com/office/drawing/2012/chart" uri="{CE6537A1-D6FC-4f65-9D91-7224C49458BB}"/>
                <c:ext xmlns:c16="http://schemas.microsoft.com/office/drawing/2014/chart" uri="{C3380CC4-5D6E-409C-BE32-E72D297353CC}">
                  <c16:uniqueId val="{00000021-C752-451D-810F-945DA6AADD8E}"/>
                </c:ext>
              </c:extLst>
            </c:dLbl>
            <c:dLbl>
              <c:idx val="8"/>
              <c:delete val="1"/>
              <c:extLst>
                <c:ext xmlns:c15="http://schemas.microsoft.com/office/drawing/2012/chart" uri="{CE6537A1-D6FC-4f65-9D91-7224C49458BB}"/>
                <c:ext xmlns:c16="http://schemas.microsoft.com/office/drawing/2014/chart" uri="{C3380CC4-5D6E-409C-BE32-E72D297353CC}">
                  <c16:uniqueId val="{00000033-C752-451D-810F-945DA6AADD8E}"/>
                </c:ext>
              </c:extLst>
            </c:dLbl>
            <c:dLbl>
              <c:idx val="9"/>
              <c:delete val="1"/>
              <c:extLst>
                <c:ext xmlns:c15="http://schemas.microsoft.com/office/drawing/2012/chart" uri="{CE6537A1-D6FC-4f65-9D91-7224C49458BB}"/>
                <c:ext xmlns:c16="http://schemas.microsoft.com/office/drawing/2014/chart" uri="{C3380CC4-5D6E-409C-BE32-E72D297353CC}">
                  <c16:uniqueId val="{00000022-C752-451D-810F-945DA6AADD8E}"/>
                </c:ext>
              </c:extLst>
            </c:dLbl>
            <c:dLbl>
              <c:idx val="10"/>
              <c:delete val="1"/>
              <c:extLst>
                <c:ext xmlns:c15="http://schemas.microsoft.com/office/drawing/2012/chart" uri="{CE6537A1-D6FC-4f65-9D91-7224C49458BB}"/>
                <c:ext xmlns:c16="http://schemas.microsoft.com/office/drawing/2014/chart" uri="{C3380CC4-5D6E-409C-BE32-E72D297353CC}">
                  <c16:uniqueId val="{00000023-C752-451D-810F-945DA6AADD8E}"/>
                </c:ext>
              </c:extLst>
            </c:dLbl>
            <c:dLbl>
              <c:idx val="11"/>
              <c:delete val="1"/>
              <c:extLst>
                <c:ext xmlns:c15="http://schemas.microsoft.com/office/drawing/2012/chart" uri="{CE6537A1-D6FC-4f65-9D91-7224C49458BB}"/>
                <c:ext xmlns:c16="http://schemas.microsoft.com/office/drawing/2014/chart" uri="{C3380CC4-5D6E-409C-BE32-E72D297353CC}">
                  <c16:uniqueId val="{00000026-C752-451D-810F-945DA6AADD8E}"/>
                </c:ext>
              </c:extLst>
            </c:dLbl>
            <c:dLbl>
              <c:idx val="12"/>
              <c:delete val="1"/>
              <c:extLst>
                <c:ext xmlns:c15="http://schemas.microsoft.com/office/drawing/2012/chart" uri="{CE6537A1-D6FC-4f65-9D91-7224C49458BB}"/>
                <c:ext xmlns:c16="http://schemas.microsoft.com/office/drawing/2014/chart" uri="{C3380CC4-5D6E-409C-BE32-E72D297353CC}">
                  <c16:uniqueId val="{00000025-C752-451D-810F-945DA6AADD8E}"/>
                </c:ext>
              </c:extLst>
            </c:dLbl>
            <c:dLbl>
              <c:idx val="13"/>
              <c:delete val="1"/>
              <c:extLst>
                <c:ext xmlns:c15="http://schemas.microsoft.com/office/drawing/2012/chart" uri="{CE6537A1-D6FC-4f65-9D91-7224C49458BB}"/>
                <c:ext xmlns:c16="http://schemas.microsoft.com/office/drawing/2014/chart" uri="{C3380CC4-5D6E-409C-BE32-E72D297353CC}">
                  <c16:uniqueId val="{00000027-C752-451D-810F-945DA6AADD8E}"/>
                </c:ext>
              </c:extLst>
            </c:dLbl>
            <c:dLbl>
              <c:idx val="14"/>
              <c:delete val="1"/>
              <c:extLst>
                <c:ext xmlns:c15="http://schemas.microsoft.com/office/drawing/2012/chart" uri="{CE6537A1-D6FC-4f65-9D91-7224C49458BB}"/>
                <c:ext xmlns:c16="http://schemas.microsoft.com/office/drawing/2014/chart" uri="{C3380CC4-5D6E-409C-BE32-E72D297353CC}">
                  <c16:uniqueId val="{00000028-C752-451D-810F-945DA6AADD8E}"/>
                </c:ext>
              </c:extLst>
            </c:dLbl>
            <c:dLbl>
              <c:idx val="15"/>
              <c:delete val="1"/>
              <c:extLst>
                <c:ext xmlns:c15="http://schemas.microsoft.com/office/drawing/2012/chart" uri="{CE6537A1-D6FC-4f65-9D91-7224C49458BB}"/>
                <c:ext xmlns:c16="http://schemas.microsoft.com/office/drawing/2014/chart" uri="{C3380CC4-5D6E-409C-BE32-E72D297353CC}">
                  <c16:uniqueId val="{00000029-C752-451D-810F-945DA6AADD8E}"/>
                </c:ext>
              </c:extLst>
            </c:dLbl>
            <c:dLbl>
              <c:idx val="16"/>
              <c:delete val="1"/>
              <c:extLst>
                <c:ext xmlns:c15="http://schemas.microsoft.com/office/drawing/2012/chart" uri="{CE6537A1-D6FC-4f65-9D91-7224C49458BB}"/>
                <c:ext xmlns:c16="http://schemas.microsoft.com/office/drawing/2014/chart" uri="{C3380CC4-5D6E-409C-BE32-E72D297353CC}">
                  <c16:uniqueId val="{00000018-C752-451D-810F-945DA6AADD8E}"/>
                </c:ext>
              </c:extLst>
            </c:dLbl>
            <c:dLbl>
              <c:idx val="17"/>
              <c:delete val="1"/>
              <c:extLst>
                <c:ext xmlns:c15="http://schemas.microsoft.com/office/drawing/2012/chart" uri="{CE6537A1-D6FC-4f65-9D91-7224C49458BB}"/>
                <c:ext xmlns:c16="http://schemas.microsoft.com/office/drawing/2014/chart" uri="{C3380CC4-5D6E-409C-BE32-E72D297353CC}">
                  <c16:uniqueId val="{00000004-0444-4EBD-B034-0EE2F1356CD7}"/>
                </c:ext>
              </c:extLst>
            </c:dLbl>
            <c:dLbl>
              <c:idx val="18"/>
              <c:layout>
                <c:manualLayout>
                  <c:x val="-9.8039225146598075E-3"/>
                  <c:y val="2.168452936887774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444-4EBD-B034-0EE2F1356CD7}"/>
                </c:ext>
              </c:extLst>
            </c:dLbl>
            <c:dLbl>
              <c:idx val="19"/>
              <c:layout>
                <c:manualLayout>
                  <c:x val="-3.6764709429976073E-3"/>
                  <c:y val="-2.620009861139489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2D5-482D-BC56-AF2CE10B91BE}"/>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Sheet1!$B$1:$U$1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Sheet1!$B$3:$U$3</c:f>
              <c:numCache>
                <c:formatCode>General</c:formatCode>
                <c:ptCount val="20"/>
                <c:pt idx="0">
                  <c:v>14</c:v>
                </c:pt>
                <c:pt idx="1">
                  <c:v>17</c:v>
                </c:pt>
                <c:pt idx="2">
                  <c:v>16</c:v>
                </c:pt>
                <c:pt idx="3">
                  <c:v>24</c:v>
                </c:pt>
                <c:pt idx="4">
                  <c:v>17</c:v>
                </c:pt>
                <c:pt idx="5">
                  <c:v>19</c:v>
                </c:pt>
                <c:pt idx="6">
                  <c:v>12</c:v>
                </c:pt>
                <c:pt idx="7">
                  <c:v>21</c:v>
                </c:pt>
                <c:pt idx="8">
                  <c:v>13</c:v>
                </c:pt>
                <c:pt idx="9">
                  <c:v>20</c:v>
                </c:pt>
                <c:pt idx="10">
                  <c:v>16</c:v>
                </c:pt>
                <c:pt idx="11">
                  <c:v>13</c:v>
                </c:pt>
                <c:pt idx="12">
                  <c:v>17</c:v>
                </c:pt>
                <c:pt idx="13">
                  <c:v>10</c:v>
                </c:pt>
                <c:pt idx="14">
                  <c:v>11</c:v>
                </c:pt>
                <c:pt idx="15">
                  <c:v>13</c:v>
                </c:pt>
                <c:pt idx="16">
                  <c:v>9</c:v>
                </c:pt>
                <c:pt idx="17">
                  <c:v>7</c:v>
                </c:pt>
                <c:pt idx="18">
                  <c:v>9</c:v>
                </c:pt>
                <c:pt idx="19">
                  <c:v>11</c:v>
                </c:pt>
              </c:numCache>
            </c:numRef>
          </c:val>
          <c:smooth val="0"/>
          <c:extLst>
            <c:ext xmlns:c16="http://schemas.microsoft.com/office/drawing/2014/chart" uri="{C3380CC4-5D6E-409C-BE32-E72D297353CC}">
              <c16:uniqueId val="{00000006-0444-4EBD-B034-0EE2F1356CD7}"/>
            </c:ext>
          </c:extLst>
        </c:ser>
        <c:ser>
          <c:idx val="2"/>
          <c:order val="2"/>
          <c:tx>
            <c:strRef>
              <c:f>Sheet1!$A$4</c:f>
              <c:strCache>
                <c:ptCount val="1"/>
                <c:pt idx="0">
                  <c:v>Shared other equipment</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dLbls>
            <c:dLbl>
              <c:idx val="1"/>
              <c:delete val="1"/>
              <c:extLst>
                <c:ext xmlns:c15="http://schemas.microsoft.com/office/drawing/2012/chart" uri="{CE6537A1-D6FC-4f65-9D91-7224C49458BB}"/>
                <c:ext xmlns:c16="http://schemas.microsoft.com/office/drawing/2014/chart" uri="{C3380CC4-5D6E-409C-BE32-E72D297353CC}">
                  <c16:uniqueId val="{00000017-C752-451D-810F-945DA6AADD8E}"/>
                </c:ext>
              </c:extLst>
            </c:dLbl>
            <c:dLbl>
              <c:idx val="2"/>
              <c:delete val="1"/>
              <c:extLst>
                <c:ext xmlns:c15="http://schemas.microsoft.com/office/drawing/2012/chart" uri="{CE6537A1-D6FC-4f65-9D91-7224C49458BB}"/>
                <c:ext xmlns:c16="http://schemas.microsoft.com/office/drawing/2014/chart" uri="{C3380CC4-5D6E-409C-BE32-E72D297353CC}">
                  <c16:uniqueId val="{00000016-C752-451D-810F-945DA6AADD8E}"/>
                </c:ext>
              </c:extLst>
            </c:dLbl>
            <c:dLbl>
              <c:idx val="3"/>
              <c:delete val="1"/>
              <c:extLst>
                <c:ext xmlns:c15="http://schemas.microsoft.com/office/drawing/2012/chart" uri="{CE6537A1-D6FC-4f65-9D91-7224C49458BB}"/>
                <c:ext xmlns:c16="http://schemas.microsoft.com/office/drawing/2014/chart" uri="{C3380CC4-5D6E-409C-BE32-E72D297353CC}">
                  <c16:uniqueId val="{00000015-C752-451D-810F-945DA6AADD8E}"/>
                </c:ext>
              </c:extLst>
            </c:dLbl>
            <c:dLbl>
              <c:idx val="4"/>
              <c:delete val="1"/>
              <c:extLst>
                <c:ext xmlns:c15="http://schemas.microsoft.com/office/drawing/2012/chart" uri="{CE6537A1-D6FC-4f65-9D91-7224C49458BB}"/>
                <c:ext xmlns:c16="http://schemas.microsoft.com/office/drawing/2014/chart" uri="{C3380CC4-5D6E-409C-BE32-E72D297353CC}">
                  <c16:uniqueId val="{00000014-C752-451D-810F-945DA6AADD8E}"/>
                </c:ext>
              </c:extLst>
            </c:dLbl>
            <c:dLbl>
              <c:idx val="5"/>
              <c:delete val="1"/>
              <c:extLst>
                <c:ext xmlns:c15="http://schemas.microsoft.com/office/drawing/2012/chart" uri="{CE6537A1-D6FC-4f65-9D91-7224C49458BB}"/>
                <c:ext xmlns:c16="http://schemas.microsoft.com/office/drawing/2014/chart" uri="{C3380CC4-5D6E-409C-BE32-E72D297353CC}">
                  <c16:uniqueId val="{00000013-C752-451D-810F-945DA6AADD8E}"/>
                </c:ext>
              </c:extLst>
            </c:dLbl>
            <c:dLbl>
              <c:idx val="6"/>
              <c:delete val="1"/>
              <c:extLst>
                <c:ext xmlns:c15="http://schemas.microsoft.com/office/drawing/2012/chart" uri="{CE6537A1-D6FC-4f65-9D91-7224C49458BB}"/>
                <c:ext xmlns:c16="http://schemas.microsoft.com/office/drawing/2014/chart" uri="{C3380CC4-5D6E-409C-BE32-E72D297353CC}">
                  <c16:uniqueId val="{00000012-C752-451D-810F-945DA6AADD8E}"/>
                </c:ext>
              </c:extLst>
            </c:dLbl>
            <c:dLbl>
              <c:idx val="7"/>
              <c:delete val="1"/>
              <c:extLst>
                <c:ext xmlns:c15="http://schemas.microsoft.com/office/drawing/2012/chart" uri="{CE6537A1-D6FC-4f65-9D91-7224C49458BB}"/>
                <c:ext xmlns:c16="http://schemas.microsoft.com/office/drawing/2014/chart" uri="{C3380CC4-5D6E-409C-BE32-E72D297353CC}">
                  <c16:uniqueId val="{00000011-C752-451D-810F-945DA6AADD8E}"/>
                </c:ext>
              </c:extLst>
            </c:dLbl>
            <c:dLbl>
              <c:idx val="8"/>
              <c:delete val="1"/>
              <c:extLst>
                <c:ext xmlns:c15="http://schemas.microsoft.com/office/drawing/2012/chart" uri="{CE6537A1-D6FC-4f65-9D91-7224C49458BB}"/>
                <c:ext xmlns:c16="http://schemas.microsoft.com/office/drawing/2014/chart" uri="{C3380CC4-5D6E-409C-BE32-E72D297353CC}">
                  <c16:uniqueId val="{00000010-C752-451D-810F-945DA6AADD8E}"/>
                </c:ext>
              </c:extLst>
            </c:dLbl>
            <c:dLbl>
              <c:idx val="9"/>
              <c:delete val="1"/>
              <c:extLst>
                <c:ext xmlns:c15="http://schemas.microsoft.com/office/drawing/2012/chart" uri="{CE6537A1-D6FC-4f65-9D91-7224C49458BB}"/>
                <c:ext xmlns:c16="http://schemas.microsoft.com/office/drawing/2014/chart" uri="{C3380CC4-5D6E-409C-BE32-E72D297353CC}">
                  <c16:uniqueId val="{0000000F-C752-451D-810F-945DA6AADD8E}"/>
                </c:ext>
              </c:extLst>
            </c:dLbl>
            <c:dLbl>
              <c:idx val="10"/>
              <c:delete val="1"/>
              <c:extLst>
                <c:ext xmlns:c15="http://schemas.microsoft.com/office/drawing/2012/chart" uri="{CE6537A1-D6FC-4f65-9D91-7224C49458BB}"/>
                <c:ext xmlns:c16="http://schemas.microsoft.com/office/drawing/2014/chart" uri="{C3380CC4-5D6E-409C-BE32-E72D297353CC}">
                  <c16:uniqueId val="{0000000E-C752-451D-810F-945DA6AADD8E}"/>
                </c:ext>
              </c:extLst>
            </c:dLbl>
            <c:dLbl>
              <c:idx val="11"/>
              <c:delete val="1"/>
              <c:extLst>
                <c:ext xmlns:c15="http://schemas.microsoft.com/office/drawing/2012/chart" uri="{CE6537A1-D6FC-4f65-9D91-7224C49458BB}"/>
                <c:ext xmlns:c16="http://schemas.microsoft.com/office/drawing/2014/chart" uri="{C3380CC4-5D6E-409C-BE32-E72D297353CC}">
                  <c16:uniqueId val="{0000000D-C752-451D-810F-945DA6AADD8E}"/>
                </c:ext>
              </c:extLst>
            </c:dLbl>
            <c:dLbl>
              <c:idx val="12"/>
              <c:delete val="1"/>
              <c:extLst>
                <c:ext xmlns:c15="http://schemas.microsoft.com/office/drawing/2012/chart" uri="{CE6537A1-D6FC-4f65-9D91-7224C49458BB}"/>
                <c:ext xmlns:c16="http://schemas.microsoft.com/office/drawing/2014/chart" uri="{C3380CC4-5D6E-409C-BE32-E72D297353CC}">
                  <c16:uniqueId val="{0000000C-C752-451D-810F-945DA6AADD8E}"/>
                </c:ext>
              </c:extLst>
            </c:dLbl>
            <c:dLbl>
              <c:idx val="13"/>
              <c:delete val="1"/>
              <c:extLst>
                <c:ext xmlns:c15="http://schemas.microsoft.com/office/drawing/2012/chart" uri="{CE6537A1-D6FC-4f65-9D91-7224C49458BB}"/>
                <c:ext xmlns:c16="http://schemas.microsoft.com/office/drawing/2014/chart" uri="{C3380CC4-5D6E-409C-BE32-E72D297353CC}">
                  <c16:uniqueId val="{0000000B-C752-451D-810F-945DA6AADD8E}"/>
                </c:ext>
              </c:extLst>
            </c:dLbl>
            <c:dLbl>
              <c:idx val="14"/>
              <c:delete val="1"/>
              <c:extLst>
                <c:ext xmlns:c15="http://schemas.microsoft.com/office/drawing/2012/chart" uri="{CE6537A1-D6FC-4f65-9D91-7224C49458BB}"/>
                <c:ext xmlns:c16="http://schemas.microsoft.com/office/drawing/2014/chart" uri="{C3380CC4-5D6E-409C-BE32-E72D297353CC}">
                  <c16:uniqueId val="{0000000A-C752-451D-810F-945DA6AADD8E}"/>
                </c:ext>
              </c:extLst>
            </c:dLbl>
            <c:dLbl>
              <c:idx val="15"/>
              <c:delete val="1"/>
              <c:extLst>
                <c:ext xmlns:c15="http://schemas.microsoft.com/office/drawing/2012/chart" uri="{CE6537A1-D6FC-4f65-9D91-7224C49458BB}"/>
                <c:ext xmlns:c16="http://schemas.microsoft.com/office/drawing/2014/chart" uri="{C3380CC4-5D6E-409C-BE32-E72D297353CC}">
                  <c16:uniqueId val="{00000009-C752-451D-810F-945DA6AADD8E}"/>
                </c:ext>
              </c:extLst>
            </c:dLbl>
            <c:dLbl>
              <c:idx val="16"/>
              <c:delete val="1"/>
              <c:extLst>
                <c:ext xmlns:c15="http://schemas.microsoft.com/office/drawing/2012/chart" uri="{CE6537A1-D6FC-4f65-9D91-7224C49458BB}"/>
                <c:ext xmlns:c16="http://schemas.microsoft.com/office/drawing/2014/chart" uri="{C3380CC4-5D6E-409C-BE32-E72D297353CC}">
                  <c16:uniqueId val="{00000008-C752-451D-810F-945DA6AADD8E}"/>
                </c:ext>
              </c:extLst>
            </c:dLbl>
            <c:dLbl>
              <c:idx val="17"/>
              <c:delete val="1"/>
              <c:extLst>
                <c:ext xmlns:c15="http://schemas.microsoft.com/office/drawing/2012/chart" uri="{CE6537A1-D6FC-4f65-9D91-7224C49458BB}"/>
                <c:ext xmlns:c16="http://schemas.microsoft.com/office/drawing/2014/chart" uri="{C3380CC4-5D6E-409C-BE32-E72D297353CC}">
                  <c16:uniqueId val="{00000001-D249-4205-AF0F-F293F2E9D31D}"/>
                </c:ext>
              </c:extLst>
            </c:dLbl>
            <c:dLbl>
              <c:idx val="19"/>
              <c:layout>
                <c:manualLayout>
                  <c:x val="-5.6816432840863136E-4"/>
                  <c:y val="1.9969323191625872E-2"/>
                </c:manualLayout>
              </c:layout>
              <c:tx>
                <c:rich>
                  <a:bodyPr/>
                  <a:lstStyle/>
                  <a:p>
                    <a:fld id="{BDDED94F-315B-4BBC-895F-0ADE6F630B0D}" type="VALUE">
                      <a:rPr lang="en-US" smtClean="0"/>
                      <a:pPr/>
                      <a:t>[VALUE]</a:t>
                    </a:fld>
                    <a:r>
                      <a:rPr lang="en-US"/>
                      <a:t>***</a:t>
                    </a:r>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82D5-482D-BC56-AF2CE10B91BE}"/>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Sheet1!$B$1:$U$1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Sheet1!$B$4:$U$4</c:f>
              <c:numCache>
                <c:formatCode>General</c:formatCode>
                <c:ptCount val="20"/>
                <c:pt idx="0">
                  <c:v>43</c:v>
                </c:pt>
                <c:pt idx="1">
                  <c:v>38</c:v>
                </c:pt>
                <c:pt idx="2">
                  <c:v>28</c:v>
                </c:pt>
                <c:pt idx="3">
                  <c:v>35</c:v>
                </c:pt>
                <c:pt idx="4">
                  <c:v>49</c:v>
                </c:pt>
                <c:pt idx="5">
                  <c:v>38</c:v>
                </c:pt>
                <c:pt idx="6">
                  <c:v>35</c:v>
                </c:pt>
                <c:pt idx="7">
                  <c:v>33</c:v>
                </c:pt>
                <c:pt idx="8">
                  <c:v>45</c:v>
                </c:pt>
                <c:pt idx="9">
                  <c:v>39</c:v>
                </c:pt>
                <c:pt idx="10">
                  <c:v>32</c:v>
                </c:pt>
                <c:pt idx="11">
                  <c:v>22</c:v>
                </c:pt>
                <c:pt idx="12">
                  <c:v>26</c:v>
                </c:pt>
                <c:pt idx="13">
                  <c:v>24</c:v>
                </c:pt>
                <c:pt idx="14">
                  <c:v>18</c:v>
                </c:pt>
                <c:pt idx="15">
                  <c:v>22</c:v>
                </c:pt>
                <c:pt idx="16">
                  <c:v>25</c:v>
                </c:pt>
                <c:pt idx="17">
                  <c:v>24</c:v>
                </c:pt>
                <c:pt idx="18">
                  <c:v>27</c:v>
                </c:pt>
                <c:pt idx="19">
                  <c:v>6</c:v>
                </c:pt>
              </c:numCache>
            </c:numRef>
          </c:val>
          <c:smooth val="0"/>
          <c:extLst>
            <c:ext xmlns:c16="http://schemas.microsoft.com/office/drawing/2014/chart" uri="{C3380CC4-5D6E-409C-BE32-E72D297353CC}">
              <c16:uniqueId val="{0000000A-0444-4EBD-B034-0EE2F1356CD7}"/>
            </c:ext>
          </c:extLst>
        </c:ser>
        <c:ser>
          <c:idx val="3"/>
          <c:order val="3"/>
          <c:tx>
            <c:strRef>
              <c:f>Sheet1!$A$5</c:f>
              <c:strCache>
                <c:ptCount val="1"/>
                <c:pt idx="0">
                  <c:v>Re-used needle</c:v>
                </c:pt>
              </c:strCache>
            </c:strRef>
          </c:tx>
          <c:spPr>
            <a:ln w="28575" cap="rnd">
              <a:solidFill>
                <a:schemeClr val="accent1">
                  <a:lumMod val="60000"/>
                </a:schemeClr>
              </a:solidFill>
              <a:round/>
            </a:ln>
            <a:effectLst/>
          </c:spPr>
          <c:marker>
            <c:symbol val="circle"/>
            <c:size val="5"/>
            <c:spPr>
              <a:solidFill>
                <a:schemeClr val="accent1">
                  <a:lumMod val="60000"/>
                </a:schemeClr>
              </a:solidFill>
              <a:ln w="9525">
                <a:solidFill>
                  <a:schemeClr val="accent1">
                    <a:lumMod val="60000"/>
                  </a:schemeClr>
                </a:solidFill>
              </a:ln>
              <a:effectLst/>
            </c:spPr>
          </c:marker>
          <c:dLbls>
            <c:dLbl>
              <c:idx val="9"/>
              <c:delete val="1"/>
              <c:extLst>
                <c:ext xmlns:c15="http://schemas.microsoft.com/office/drawing/2012/chart" uri="{CE6537A1-D6FC-4f65-9D91-7224C49458BB}"/>
                <c:ext xmlns:c16="http://schemas.microsoft.com/office/drawing/2014/chart" uri="{C3380CC4-5D6E-409C-BE32-E72D297353CC}">
                  <c16:uniqueId val="{00000000-C752-451D-810F-945DA6AADD8E}"/>
                </c:ext>
              </c:extLst>
            </c:dLbl>
            <c:dLbl>
              <c:idx val="10"/>
              <c:delete val="1"/>
              <c:extLst>
                <c:ext xmlns:c15="http://schemas.microsoft.com/office/drawing/2012/chart" uri="{CE6537A1-D6FC-4f65-9D91-7224C49458BB}"/>
                <c:ext xmlns:c16="http://schemas.microsoft.com/office/drawing/2014/chart" uri="{C3380CC4-5D6E-409C-BE32-E72D297353CC}">
                  <c16:uniqueId val="{00000001-C752-451D-810F-945DA6AADD8E}"/>
                </c:ext>
              </c:extLst>
            </c:dLbl>
            <c:dLbl>
              <c:idx val="11"/>
              <c:delete val="1"/>
              <c:extLst>
                <c:ext xmlns:c15="http://schemas.microsoft.com/office/drawing/2012/chart" uri="{CE6537A1-D6FC-4f65-9D91-7224C49458BB}"/>
                <c:ext xmlns:c16="http://schemas.microsoft.com/office/drawing/2014/chart" uri="{C3380CC4-5D6E-409C-BE32-E72D297353CC}">
                  <c16:uniqueId val="{00000002-C752-451D-810F-945DA6AADD8E}"/>
                </c:ext>
              </c:extLst>
            </c:dLbl>
            <c:dLbl>
              <c:idx val="12"/>
              <c:delete val="1"/>
              <c:extLst>
                <c:ext xmlns:c15="http://schemas.microsoft.com/office/drawing/2012/chart" uri="{CE6537A1-D6FC-4f65-9D91-7224C49458BB}"/>
                <c:ext xmlns:c16="http://schemas.microsoft.com/office/drawing/2014/chart" uri="{C3380CC4-5D6E-409C-BE32-E72D297353CC}">
                  <c16:uniqueId val="{00000003-C752-451D-810F-945DA6AADD8E}"/>
                </c:ext>
              </c:extLst>
            </c:dLbl>
            <c:dLbl>
              <c:idx val="13"/>
              <c:delete val="1"/>
              <c:extLst>
                <c:ext xmlns:c15="http://schemas.microsoft.com/office/drawing/2012/chart" uri="{CE6537A1-D6FC-4f65-9D91-7224C49458BB}"/>
                <c:ext xmlns:c16="http://schemas.microsoft.com/office/drawing/2014/chart" uri="{C3380CC4-5D6E-409C-BE32-E72D297353CC}">
                  <c16:uniqueId val="{00000004-C752-451D-810F-945DA6AADD8E}"/>
                </c:ext>
              </c:extLst>
            </c:dLbl>
            <c:dLbl>
              <c:idx val="14"/>
              <c:delete val="1"/>
              <c:extLst>
                <c:ext xmlns:c15="http://schemas.microsoft.com/office/drawing/2012/chart" uri="{CE6537A1-D6FC-4f65-9D91-7224C49458BB}"/>
                <c:ext xmlns:c16="http://schemas.microsoft.com/office/drawing/2014/chart" uri="{C3380CC4-5D6E-409C-BE32-E72D297353CC}">
                  <c16:uniqueId val="{00000005-C752-451D-810F-945DA6AADD8E}"/>
                </c:ext>
              </c:extLst>
            </c:dLbl>
            <c:dLbl>
              <c:idx val="15"/>
              <c:delete val="1"/>
              <c:extLst>
                <c:ext xmlns:c15="http://schemas.microsoft.com/office/drawing/2012/chart" uri="{CE6537A1-D6FC-4f65-9D91-7224C49458BB}"/>
                <c:ext xmlns:c16="http://schemas.microsoft.com/office/drawing/2014/chart" uri="{C3380CC4-5D6E-409C-BE32-E72D297353CC}">
                  <c16:uniqueId val="{00000006-C752-451D-810F-945DA6AADD8E}"/>
                </c:ext>
              </c:extLst>
            </c:dLbl>
            <c:dLbl>
              <c:idx val="16"/>
              <c:delete val="1"/>
              <c:extLst>
                <c:ext xmlns:c15="http://schemas.microsoft.com/office/drawing/2012/chart" uri="{CE6537A1-D6FC-4f65-9D91-7224C49458BB}"/>
                <c:ext xmlns:c16="http://schemas.microsoft.com/office/drawing/2014/chart" uri="{C3380CC4-5D6E-409C-BE32-E72D297353CC}">
                  <c16:uniqueId val="{00000007-C752-451D-810F-945DA6AADD8E}"/>
                </c:ext>
              </c:extLst>
            </c:dLbl>
            <c:dLbl>
              <c:idx val="17"/>
              <c:delete val="1"/>
              <c:extLst>
                <c:ext xmlns:c15="http://schemas.microsoft.com/office/drawing/2012/chart" uri="{CE6537A1-D6FC-4f65-9D91-7224C49458BB}"/>
                <c:ext xmlns:c16="http://schemas.microsoft.com/office/drawing/2014/chart" uri="{C3380CC4-5D6E-409C-BE32-E72D297353CC}">
                  <c16:uniqueId val="{00000000-D249-4205-AF0F-F293F2E9D31D}"/>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Sheet1!$B$1:$U$1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Sheet1!$B$5:$U$5</c:f>
              <c:numCache>
                <c:formatCode>General</c:formatCode>
                <c:ptCount val="20"/>
                <c:pt idx="8">
                  <c:v>64</c:v>
                </c:pt>
                <c:pt idx="9">
                  <c:v>67</c:v>
                </c:pt>
                <c:pt idx="10">
                  <c:v>52</c:v>
                </c:pt>
                <c:pt idx="11">
                  <c:v>53</c:v>
                </c:pt>
                <c:pt idx="12">
                  <c:v>53</c:v>
                </c:pt>
                <c:pt idx="13">
                  <c:v>49</c:v>
                </c:pt>
                <c:pt idx="14">
                  <c:v>42</c:v>
                </c:pt>
                <c:pt idx="15">
                  <c:v>49</c:v>
                </c:pt>
                <c:pt idx="16">
                  <c:v>35</c:v>
                </c:pt>
                <c:pt idx="17">
                  <c:v>47</c:v>
                </c:pt>
                <c:pt idx="18">
                  <c:v>37</c:v>
                </c:pt>
                <c:pt idx="19">
                  <c:v>47</c:v>
                </c:pt>
              </c:numCache>
            </c:numRef>
          </c:val>
          <c:smooth val="0"/>
          <c:extLst>
            <c:ext xmlns:c16="http://schemas.microsoft.com/office/drawing/2014/chart" uri="{C3380CC4-5D6E-409C-BE32-E72D297353CC}">
              <c16:uniqueId val="{0000000E-0444-4EBD-B034-0EE2F1356CD7}"/>
            </c:ext>
          </c:extLst>
        </c:ser>
        <c:dLbls>
          <c:showLegendKey val="0"/>
          <c:showVal val="1"/>
          <c:showCatName val="0"/>
          <c:showSerName val="0"/>
          <c:showPercent val="0"/>
          <c:showBubbleSize val="0"/>
        </c:dLbls>
        <c:marker val="1"/>
        <c:smooth val="0"/>
        <c:axId val="-2071736168"/>
        <c:axId val="-2071732520"/>
      </c:lineChart>
      <c:catAx>
        <c:axId val="-2071736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71732520"/>
        <c:crosses val="autoZero"/>
        <c:auto val="1"/>
        <c:lblAlgn val="ctr"/>
        <c:lblOffset val="100"/>
        <c:tickLblSkip val="1"/>
        <c:tickMarkSkip val="1"/>
        <c:noMultiLvlLbl val="0"/>
      </c:catAx>
      <c:valAx>
        <c:axId val="-2071732520"/>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AU"/>
                  <a:t>% ACT IDRS participants</a:t>
                </a:r>
              </a:p>
            </c:rich>
          </c:tx>
          <c:layout>
            <c:manualLayout>
              <c:xMode val="edge"/>
              <c:yMode val="edge"/>
              <c:x val="0"/>
              <c:y val="0.12675863606505555"/>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71736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1364317790634571E-2"/>
          <c:y val="4.4265694809450015E-2"/>
          <c:w val="0.92519904482215176"/>
          <c:h val="0.77763984602444614"/>
        </c:manualLayout>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Lbls>
            <c:dLbl>
              <c:idx val="3"/>
              <c:delete val="1"/>
              <c:extLst>
                <c:ext xmlns:c15="http://schemas.microsoft.com/office/drawing/2012/chart" uri="{CE6537A1-D6FC-4f65-9D91-7224C49458BB}"/>
                <c:ext xmlns:c16="http://schemas.microsoft.com/office/drawing/2014/chart" uri="{C3380CC4-5D6E-409C-BE32-E72D297353CC}">
                  <c16:uniqueId val="{00000000-86D6-49A1-93D3-4B3C5E51267A}"/>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 Artery injection</c:v>
                </c:pt>
                <c:pt idx="1">
                  <c:v>% Nerve damage</c:v>
                </c:pt>
                <c:pt idx="2">
                  <c:v>% Any thrombosis</c:v>
                </c:pt>
                <c:pt idx="3">
                  <c:v>% Septic arthritis</c:v>
                </c:pt>
                <c:pt idx="4">
                  <c:v>% Infection/abscess</c:v>
                </c:pt>
                <c:pt idx="5">
                  <c:v>% Dirty hit</c:v>
                </c:pt>
                <c:pt idx="6">
                  <c:v>% Any injection related problem</c:v>
                </c:pt>
              </c:strCache>
            </c:strRef>
          </c:cat>
          <c:val>
            <c:numRef>
              <c:f>Sheet1!$B$2:$B$8</c:f>
              <c:numCache>
                <c:formatCode>General</c:formatCode>
                <c:ptCount val="7"/>
                <c:pt idx="0">
                  <c:v>15</c:v>
                </c:pt>
                <c:pt idx="1">
                  <c:v>20</c:v>
                </c:pt>
                <c:pt idx="2">
                  <c:v>10</c:v>
                </c:pt>
                <c:pt idx="3">
                  <c:v>2</c:v>
                </c:pt>
                <c:pt idx="4">
                  <c:v>18</c:v>
                </c:pt>
                <c:pt idx="5">
                  <c:v>24</c:v>
                </c:pt>
                <c:pt idx="6">
                  <c:v>48</c:v>
                </c:pt>
              </c:numCache>
            </c:numRef>
          </c:val>
          <c:extLst>
            <c:ext xmlns:c16="http://schemas.microsoft.com/office/drawing/2014/chart" uri="{C3380CC4-5D6E-409C-BE32-E72D297353CC}">
              <c16:uniqueId val="{00000001-86D6-49A1-93D3-4B3C5E51267A}"/>
            </c:ext>
          </c:extLst>
        </c:ser>
        <c:dLbls>
          <c:showLegendKey val="0"/>
          <c:showVal val="0"/>
          <c:showCatName val="0"/>
          <c:showSerName val="0"/>
          <c:showPercent val="0"/>
          <c:showBubbleSize val="0"/>
        </c:dLbls>
        <c:gapWidth val="219"/>
        <c:overlap val="-27"/>
        <c:axId val="813347144"/>
        <c:axId val="813346488"/>
      </c:barChart>
      <c:catAx>
        <c:axId val="813347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13346488"/>
        <c:crosses val="autoZero"/>
        <c:auto val="1"/>
        <c:lblAlgn val="ctr"/>
        <c:lblOffset val="100"/>
        <c:noMultiLvlLbl val="0"/>
      </c:catAx>
      <c:valAx>
        <c:axId val="81334648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AU"/>
                  <a:t>% ACT IRDRS Participants</a:t>
                </a:r>
              </a:p>
            </c:rich>
          </c:tx>
          <c:layout>
            <c:manualLayout>
              <c:xMode val="edge"/>
              <c:yMode val="edge"/>
              <c:x val="1.3699797592415042E-2"/>
              <c:y val="0.11433197610862023"/>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13347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5858585858585898E-2"/>
          <c:y val="2.7777995412265E-2"/>
          <c:w val="0.89730639730639705"/>
          <c:h val="0.82355768295637199"/>
        </c:manualLayout>
      </c:layout>
      <c:lineChart>
        <c:grouping val="standard"/>
        <c:varyColors val="0"/>
        <c:ser>
          <c:idx val="1"/>
          <c:order val="0"/>
          <c:tx>
            <c:strRef>
              <c:f>Sheet1!$B$1</c:f>
              <c:strCache>
                <c:ptCount val="1"/>
                <c:pt idx="0">
                  <c:v>Lifetime</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Sheet1!$A$2:$A$16</c:f>
              <c:numCache>
                <c:formatCode>General</c:formatCode>
                <c:ptCount val="15"/>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numCache>
            </c:numRef>
          </c:cat>
          <c:val>
            <c:numRef>
              <c:f>Sheet1!$B$2:$B$16</c:f>
            </c:numRef>
          </c:val>
          <c:smooth val="0"/>
          <c:extLst>
            <c:ext xmlns:c16="http://schemas.microsoft.com/office/drawing/2014/chart" uri="{C3380CC4-5D6E-409C-BE32-E72D297353CC}">
              <c16:uniqueId val="{00000000-B43C-4DD7-874C-BFFEB9838325}"/>
            </c:ext>
          </c:extLst>
        </c:ser>
        <c:ser>
          <c:idx val="0"/>
          <c:order val="1"/>
          <c:tx>
            <c:strRef>
              <c:f>Sheet1!$C$1</c:f>
              <c:strCache>
                <c:ptCount val="1"/>
                <c:pt idx="0">
                  <c:v>Driven over legal alcohol limit</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2"/>
              <c:layout>
                <c:manualLayout>
                  <c:x val="-7.2463768115942472E-3"/>
                  <c:y val="-3.134550196983032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CA3-4BCC-8E5C-2FC16FB71D3D}"/>
                </c:ext>
              </c:extLst>
            </c:dLbl>
            <c:dLbl>
              <c:idx val="14"/>
              <c:tx>
                <c:rich>
                  <a:bodyPr/>
                  <a:lstStyle/>
                  <a:p>
                    <a:fld id="{F26216A9-9563-4221-8DBE-37EFB18D01A1}" type="VALUE">
                      <a:rPr lang="en-US" smtClean="0"/>
                      <a:pPr/>
                      <a:t>[VALUE]</a:t>
                    </a:fld>
                    <a:r>
                      <a:rPr lang="en-US" dirty="0"/>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6CA3-4BCC-8E5C-2FC16FB71D3D}"/>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Sheet1!$A$2:$A$16</c:f>
              <c:numCache>
                <c:formatCode>General</c:formatCode>
                <c:ptCount val="15"/>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numCache>
            </c:numRef>
          </c:cat>
          <c:val>
            <c:numRef>
              <c:f>Sheet1!$C$2:$C$16</c:f>
              <c:numCache>
                <c:formatCode>General</c:formatCode>
                <c:ptCount val="15"/>
                <c:pt idx="2">
                  <c:v>6</c:v>
                </c:pt>
                <c:pt idx="3">
                  <c:v>6</c:v>
                </c:pt>
                <c:pt idx="4">
                  <c:v>5</c:v>
                </c:pt>
                <c:pt idx="5">
                  <c:v>6</c:v>
                </c:pt>
                <c:pt idx="6">
                  <c:v>2</c:v>
                </c:pt>
                <c:pt idx="7">
                  <c:v>5</c:v>
                </c:pt>
                <c:pt idx="8">
                  <c:v>3</c:v>
                </c:pt>
                <c:pt idx="10">
                  <c:v>9</c:v>
                </c:pt>
                <c:pt idx="11">
                  <c:v>8</c:v>
                </c:pt>
                <c:pt idx="12">
                  <c:v>6</c:v>
                </c:pt>
                <c:pt idx="13">
                  <c:v>1</c:v>
                </c:pt>
                <c:pt idx="14">
                  <c:v>8</c:v>
                </c:pt>
              </c:numCache>
            </c:numRef>
          </c:val>
          <c:smooth val="0"/>
          <c:extLst>
            <c:ext xmlns:c16="http://schemas.microsoft.com/office/drawing/2014/chart" uri="{C3380CC4-5D6E-409C-BE32-E72D297353CC}">
              <c16:uniqueId val="{00000001-B43C-4DD7-874C-BFFEB9838325}"/>
            </c:ext>
          </c:extLst>
        </c:ser>
        <c:ser>
          <c:idx val="2"/>
          <c:order val="2"/>
          <c:tx>
            <c:strRef>
              <c:f>Sheet1!$D$1</c:f>
              <c:strCache>
                <c:ptCount val="1"/>
                <c:pt idx="0">
                  <c:v>Driven after consuming an illicit drug within 3 hours</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CA3-4BCC-8E5C-2FC16FB71D3D}"/>
                </c:ext>
              </c:extLst>
            </c:dLbl>
            <c:dLbl>
              <c:idx val="1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CA3-4BCC-8E5C-2FC16FB71D3D}"/>
                </c:ext>
              </c:extLst>
            </c:dLbl>
            <c:dLbl>
              <c:idx val="1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CA3-4BCC-8E5C-2FC16FB71D3D}"/>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Sheet1!$A$2:$A$16</c:f>
              <c:numCache>
                <c:formatCode>General</c:formatCode>
                <c:ptCount val="15"/>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numCache>
            </c:numRef>
          </c:cat>
          <c:val>
            <c:numRef>
              <c:f>Sheet1!$D$2:$D$16</c:f>
              <c:numCache>
                <c:formatCode>General</c:formatCode>
                <c:ptCount val="15"/>
                <c:pt idx="0">
                  <c:v>38</c:v>
                </c:pt>
                <c:pt idx="1">
                  <c:v>44</c:v>
                </c:pt>
                <c:pt idx="2">
                  <c:v>42</c:v>
                </c:pt>
                <c:pt idx="3">
                  <c:v>40</c:v>
                </c:pt>
                <c:pt idx="4">
                  <c:v>33</c:v>
                </c:pt>
                <c:pt idx="5">
                  <c:v>34</c:v>
                </c:pt>
                <c:pt idx="6">
                  <c:v>29</c:v>
                </c:pt>
                <c:pt idx="7">
                  <c:v>11</c:v>
                </c:pt>
                <c:pt idx="8">
                  <c:v>9</c:v>
                </c:pt>
                <c:pt idx="10">
                  <c:v>31</c:v>
                </c:pt>
                <c:pt idx="11">
                  <c:v>22</c:v>
                </c:pt>
                <c:pt idx="12">
                  <c:v>31</c:v>
                </c:pt>
                <c:pt idx="13">
                  <c:v>18</c:v>
                </c:pt>
                <c:pt idx="14">
                  <c:v>27</c:v>
                </c:pt>
              </c:numCache>
            </c:numRef>
          </c:val>
          <c:smooth val="0"/>
          <c:extLst>
            <c:ext xmlns:c16="http://schemas.microsoft.com/office/drawing/2014/chart" uri="{C3380CC4-5D6E-409C-BE32-E72D297353CC}">
              <c16:uniqueId val="{00000002-B43C-4DD7-874C-BFFEB9838325}"/>
            </c:ext>
          </c:extLst>
        </c:ser>
        <c:dLbls>
          <c:showLegendKey val="0"/>
          <c:showVal val="1"/>
          <c:showCatName val="0"/>
          <c:showSerName val="0"/>
          <c:showPercent val="0"/>
          <c:showBubbleSize val="0"/>
        </c:dLbls>
        <c:marker val="1"/>
        <c:smooth val="0"/>
        <c:axId val="-2071821512"/>
        <c:axId val="-2071818120"/>
      </c:lineChart>
      <c:catAx>
        <c:axId val="-2071821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71818120"/>
        <c:crosses val="autoZero"/>
        <c:auto val="1"/>
        <c:lblAlgn val="ctr"/>
        <c:lblOffset val="100"/>
        <c:tickLblSkip val="1"/>
        <c:tickMarkSkip val="1"/>
        <c:noMultiLvlLbl val="0"/>
      </c:catAx>
      <c:valAx>
        <c:axId val="-2071818120"/>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AU"/>
                  <a:t>% ACT IDRS participants</a:t>
                </a:r>
              </a:p>
            </c:rich>
          </c:tx>
          <c:layout>
            <c:manualLayout>
              <c:xMode val="edge"/>
              <c:yMode val="edge"/>
              <c:x val="5.2778728745863268E-4"/>
              <c:y val="0.13006384116172848"/>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7182151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837729758666"/>
          <c:y val="5.9870828450232699E-2"/>
          <c:w val="0.87662258694400497"/>
          <c:h val="0.68884368892032788"/>
        </c:manualLayout>
      </c:layout>
      <c:barChart>
        <c:barDir val="col"/>
        <c:grouping val="stacked"/>
        <c:varyColors val="0"/>
        <c:ser>
          <c:idx val="0"/>
          <c:order val="0"/>
          <c:tx>
            <c:strRef>
              <c:f>Sheet1!$A$2</c:f>
              <c:strCache>
                <c:ptCount val="1"/>
                <c:pt idx="0">
                  <c:v>Attendance</c:v>
                </c:pt>
              </c:strCache>
            </c:strRef>
          </c:tx>
          <c:spPr>
            <a:solidFill>
              <a:schemeClr val="accent1"/>
            </a:solidFill>
            <a:ln>
              <a:noFill/>
            </a:ln>
            <a:effectLst/>
          </c:spPr>
          <c:invertIfNegative val="0"/>
          <c:dLbls>
            <c:dLbl>
              <c:idx val="15"/>
              <c:tx>
                <c:rich>
                  <a:bodyPr/>
                  <a:lstStyle/>
                  <a:p>
                    <a:fld id="{BA9A79AA-ED04-481B-9973-8FBFD3B628EE}" type="VALUE">
                      <a:rPr lang="en-US" smtClean="0"/>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64AD-4D8B-9891-3FF890D6578C}"/>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Sheet1!$B$1:$Q$1</c:f>
              <c:numCache>
                <c:formatCode>General</c:formatCode>
                <c:ptCount val="16"/>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numCache>
            </c:numRef>
          </c:cat>
          <c:val>
            <c:numRef>
              <c:f>Sheet1!$B$2:$Q$2</c:f>
              <c:numCache>
                <c:formatCode>General</c:formatCode>
                <c:ptCount val="16"/>
                <c:pt idx="0">
                  <c:v>13</c:v>
                </c:pt>
                <c:pt idx="1">
                  <c:v>22</c:v>
                </c:pt>
                <c:pt idx="2">
                  <c:v>19</c:v>
                </c:pt>
                <c:pt idx="3">
                  <c:v>33</c:v>
                </c:pt>
                <c:pt idx="4">
                  <c:v>38</c:v>
                </c:pt>
                <c:pt idx="5">
                  <c:v>41</c:v>
                </c:pt>
                <c:pt idx="6">
                  <c:v>33</c:v>
                </c:pt>
                <c:pt idx="7">
                  <c:v>23</c:v>
                </c:pt>
                <c:pt idx="8">
                  <c:v>17</c:v>
                </c:pt>
                <c:pt idx="9">
                  <c:v>29</c:v>
                </c:pt>
                <c:pt idx="10">
                  <c:v>25</c:v>
                </c:pt>
                <c:pt idx="11">
                  <c:v>29</c:v>
                </c:pt>
                <c:pt idx="12">
                  <c:v>29</c:v>
                </c:pt>
                <c:pt idx="13">
                  <c:v>30</c:v>
                </c:pt>
                <c:pt idx="14">
                  <c:v>24</c:v>
                </c:pt>
                <c:pt idx="15">
                  <c:v>38</c:v>
                </c:pt>
              </c:numCache>
            </c:numRef>
          </c:val>
          <c:extLst>
            <c:ext xmlns:c16="http://schemas.microsoft.com/office/drawing/2014/chart" uri="{C3380CC4-5D6E-409C-BE32-E72D297353CC}">
              <c16:uniqueId val="{00000000-E9C7-4376-9BCB-F73D85724A91}"/>
            </c:ext>
          </c:extLst>
        </c:ser>
        <c:ser>
          <c:idx val="1"/>
          <c:order val="1"/>
          <c:tx>
            <c:strRef>
              <c:f>Sheet1!$A$3</c:f>
              <c:strCache>
                <c:ptCount val="1"/>
                <c:pt idx="0">
                  <c:v>No attendance</c:v>
                </c:pt>
              </c:strCache>
            </c:strRef>
          </c:tx>
          <c:spPr>
            <a:solidFill>
              <a:schemeClr val="accent2"/>
            </a:solidFill>
            <a:ln>
              <a:noFill/>
            </a:ln>
            <a:effectLst/>
          </c:spPr>
          <c:invertIfNegative val="0"/>
          <c:dLbls>
            <c:dLbl>
              <c:idx val="11"/>
              <c:delete val="1"/>
              <c:extLst>
                <c:ext xmlns:c15="http://schemas.microsoft.com/office/drawing/2012/chart" uri="{CE6537A1-D6FC-4f65-9D91-7224C49458BB}"/>
                <c:ext xmlns:c16="http://schemas.microsoft.com/office/drawing/2014/chart" uri="{C3380CC4-5D6E-409C-BE32-E72D297353CC}">
                  <c16:uniqueId val="{00000000-285D-4461-8619-D8784301A0ED}"/>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Sheet1!$B$1:$Q$1</c:f>
              <c:numCache>
                <c:formatCode>General</c:formatCode>
                <c:ptCount val="16"/>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numCache>
            </c:numRef>
          </c:cat>
          <c:val>
            <c:numRef>
              <c:f>Sheet1!$B$3:$Q$3</c:f>
              <c:numCache>
                <c:formatCode>General</c:formatCode>
                <c:ptCount val="16"/>
                <c:pt idx="0">
                  <c:v>29</c:v>
                </c:pt>
                <c:pt idx="1">
                  <c:v>14</c:v>
                </c:pt>
                <c:pt idx="2">
                  <c:v>15</c:v>
                </c:pt>
                <c:pt idx="3">
                  <c:v>8</c:v>
                </c:pt>
                <c:pt idx="4">
                  <c:v>17</c:v>
                </c:pt>
                <c:pt idx="5">
                  <c:v>7</c:v>
                </c:pt>
                <c:pt idx="6">
                  <c:v>10</c:v>
                </c:pt>
                <c:pt idx="7">
                  <c:v>15</c:v>
                </c:pt>
                <c:pt idx="8">
                  <c:v>18</c:v>
                </c:pt>
                <c:pt idx="9">
                  <c:v>7</c:v>
                </c:pt>
                <c:pt idx="10">
                  <c:v>9</c:v>
                </c:pt>
                <c:pt idx="11">
                  <c:v>3</c:v>
                </c:pt>
                <c:pt idx="12">
                  <c:v>11</c:v>
                </c:pt>
                <c:pt idx="13">
                  <c:v>16</c:v>
                </c:pt>
                <c:pt idx="14">
                  <c:v>18</c:v>
                </c:pt>
                <c:pt idx="15">
                  <c:v>14</c:v>
                </c:pt>
              </c:numCache>
            </c:numRef>
          </c:val>
          <c:extLst>
            <c:ext xmlns:c16="http://schemas.microsoft.com/office/drawing/2014/chart" uri="{C3380CC4-5D6E-409C-BE32-E72D297353CC}">
              <c16:uniqueId val="{00000001-E9C7-4376-9BCB-F73D85724A91}"/>
            </c:ext>
          </c:extLst>
        </c:ser>
        <c:dLbls>
          <c:showLegendKey val="0"/>
          <c:showVal val="1"/>
          <c:showCatName val="0"/>
          <c:showSerName val="0"/>
          <c:showPercent val="0"/>
          <c:showBubbleSize val="0"/>
        </c:dLbls>
        <c:gapWidth val="150"/>
        <c:overlap val="100"/>
        <c:axId val="-2121696920"/>
        <c:axId val="-2121693560"/>
      </c:barChart>
      <c:catAx>
        <c:axId val="-2121696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21693560"/>
        <c:crosses val="autoZero"/>
        <c:auto val="1"/>
        <c:lblAlgn val="ctr"/>
        <c:lblOffset val="100"/>
        <c:noMultiLvlLbl val="0"/>
      </c:catAx>
      <c:valAx>
        <c:axId val="-2121693560"/>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AU"/>
                  <a:t>% ACT IDRS participants</a:t>
                </a:r>
              </a:p>
            </c:rich>
          </c:tx>
          <c:layout>
            <c:manualLayout>
              <c:xMode val="edge"/>
              <c:yMode val="edge"/>
              <c:x val="1.6381776015396463E-2"/>
              <c:y val="0.12251916421613525"/>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21696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0348837209303E-2"/>
          <c:y val="4.5045045045045001E-2"/>
          <c:w val="0.91630312654360402"/>
          <c:h val="0.70658197752507901"/>
        </c:manualLayout>
      </c:layout>
      <c:lineChart>
        <c:grouping val="standard"/>
        <c:varyColors val="0"/>
        <c:ser>
          <c:idx val="0"/>
          <c:order val="0"/>
          <c:tx>
            <c:strRef>
              <c:f>Sheet1!$A$2:$B$2</c:f>
              <c:strCache>
                <c:ptCount val="2"/>
                <c:pt idx="0">
                  <c:v>Property crime</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1"/>
              <c:delete val="1"/>
              <c:extLst>
                <c:ext xmlns:c15="http://schemas.microsoft.com/office/drawing/2012/chart" uri="{CE6537A1-D6FC-4f65-9D91-7224C49458BB}"/>
                <c:ext xmlns:c16="http://schemas.microsoft.com/office/drawing/2014/chart" uri="{C3380CC4-5D6E-409C-BE32-E72D297353CC}">
                  <c16:uniqueId val="{0000001B-00F7-4D6B-978C-B07563A20D6F}"/>
                </c:ext>
              </c:extLst>
            </c:dLbl>
            <c:dLbl>
              <c:idx val="2"/>
              <c:delete val="1"/>
              <c:extLst>
                <c:ext xmlns:c15="http://schemas.microsoft.com/office/drawing/2012/chart" uri="{CE6537A1-D6FC-4f65-9D91-7224C49458BB}"/>
                <c:ext xmlns:c16="http://schemas.microsoft.com/office/drawing/2014/chart" uri="{C3380CC4-5D6E-409C-BE32-E72D297353CC}">
                  <c16:uniqueId val="{0000001A-00F7-4D6B-978C-B07563A20D6F}"/>
                </c:ext>
              </c:extLst>
            </c:dLbl>
            <c:dLbl>
              <c:idx val="3"/>
              <c:delete val="1"/>
              <c:extLst>
                <c:ext xmlns:c15="http://schemas.microsoft.com/office/drawing/2012/chart" uri="{CE6537A1-D6FC-4f65-9D91-7224C49458BB}"/>
                <c:ext xmlns:c16="http://schemas.microsoft.com/office/drawing/2014/chart" uri="{C3380CC4-5D6E-409C-BE32-E72D297353CC}">
                  <c16:uniqueId val="{00000019-00F7-4D6B-978C-B07563A20D6F}"/>
                </c:ext>
              </c:extLst>
            </c:dLbl>
            <c:dLbl>
              <c:idx val="4"/>
              <c:delete val="1"/>
              <c:extLst>
                <c:ext xmlns:c15="http://schemas.microsoft.com/office/drawing/2012/chart" uri="{CE6537A1-D6FC-4f65-9D91-7224C49458BB}"/>
                <c:ext xmlns:c16="http://schemas.microsoft.com/office/drawing/2014/chart" uri="{C3380CC4-5D6E-409C-BE32-E72D297353CC}">
                  <c16:uniqueId val="{00000018-00F7-4D6B-978C-B07563A20D6F}"/>
                </c:ext>
              </c:extLst>
            </c:dLbl>
            <c:dLbl>
              <c:idx val="5"/>
              <c:delete val="1"/>
              <c:extLst>
                <c:ext xmlns:c15="http://schemas.microsoft.com/office/drawing/2012/chart" uri="{CE6537A1-D6FC-4f65-9D91-7224C49458BB}"/>
                <c:ext xmlns:c16="http://schemas.microsoft.com/office/drawing/2014/chart" uri="{C3380CC4-5D6E-409C-BE32-E72D297353CC}">
                  <c16:uniqueId val="{00000017-00F7-4D6B-978C-B07563A20D6F}"/>
                </c:ext>
              </c:extLst>
            </c:dLbl>
            <c:dLbl>
              <c:idx val="6"/>
              <c:delete val="1"/>
              <c:extLst>
                <c:ext xmlns:c15="http://schemas.microsoft.com/office/drawing/2012/chart" uri="{CE6537A1-D6FC-4f65-9D91-7224C49458BB}"/>
                <c:ext xmlns:c16="http://schemas.microsoft.com/office/drawing/2014/chart" uri="{C3380CC4-5D6E-409C-BE32-E72D297353CC}">
                  <c16:uniqueId val="{00000016-00F7-4D6B-978C-B07563A20D6F}"/>
                </c:ext>
              </c:extLst>
            </c:dLbl>
            <c:dLbl>
              <c:idx val="7"/>
              <c:delete val="1"/>
              <c:extLst>
                <c:ext xmlns:c15="http://schemas.microsoft.com/office/drawing/2012/chart" uri="{CE6537A1-D6FC-4f65-9D91-7224C49458BB}"/>
                <c:ext xmlns:c16="http://schemas.microsoft.com/office/drawing/2014/chart" uri="{C3380CC4-5D6E-409C-BE32-E72D297353CC}">
                  <c16:uniqueId val="{00000015-00F7-4D6B-978C-B07563A20D6F}"/>
                </c:ext>
              </c:extLst>
            </c:dLbl>
            <c:dLbl>
              <c:idx val="8"/>
              <c:delete val="1"/>
              <c:extLst>
                <c:ext xmlns:c15="http://schemas.microsoft.com/office/drawing/2012/chart" uri="{CE6537A1-D6FC-4f65-9D91-7224C49458BB}"/>
                <c:ext xmlns:c16="http://schemas.microsoft.com/office/drawing/2014/chart" uri="{C3380CC4-5D6E-409C-BE32-E72D297353CC}">
                  <c16:uniqueId val="{00000014-00F7-4D6B-978C-B07563A20D6F}"/>
                </c:ext>
              </c:extLst>
            </c:dLbl>
            <c:dLbl>
              <c:idx val="9"/>
              <c:delete val="1"/>
              <c:extLst>
                <c:ext xmlns:c15="http://schemas.microsoft.com/office/drawing/2012/chart" uri="{CE6537A1-D6FC-4f65-9D91-7224C49458BB}"/>
                <c:ext xmlns:c16="http://schemas.microsoft.com/office/drawing/2014/chart" uri="{C3380CC4-5D6E-409C-BE32-E72D297353CC}">
                  <c16:uniqueId val="{00000008-00F7-4D6B-978C-B07563A20D6F}"/>
                </c:ext>
              </c:extLst>
            </c:dLbl>
            <c:dLbl>
              <c:idx val="10"/>
              <c:delete val="1"/>
              <c:extLst>
                <c:ext xmlns:c15="http://schemas.microsoft.com/office/drawing/2012/chart" uri="{CE6537A1-D6FC-4f65-9D91-7224C49458BB}"/>
                <c:ext xmlns:c16="http://schemas.microsoft.com/office/drawing/2014/chart" uri="{C3380CC4-5D6E-409C-BE32-E72D297353CC}">
                  <c16:uniqueId val="{00000012-00F7-4D6B-978C-B07563A20D6F}"/>
                </c:ext>
              </c:extLst>
            </c:dLbl>
            <c:dLbl>
              <c:idx val="11"/>
              <c:delete val="1"/>
              <c:extLst>
                <c:ext xmlns:c15="http://schemas.microsoft.com/office/drawing/2012/chart" uri="{CE6537A1-D6FC-4f65-9D91-7224C49458BB}"/>
                <c:ext xmlns:c16="http://schemas.microsoft.com/office/drawing/2014/chart" uri="{C3380CC4-5D6E-409C-BE32-E72D297353CC}">
                  <c16:uniqueId val="{00000010-00F7-4D6B-978C-B07563A20D6F}"/>
                </c:ext>
              </c:extLst>
            </c:dLbl>
            <c:dLbl>
              <c:idx val="12"/>
              <c:delete val="1"/>
              <c:extLst>
                <c:ext xmlns:c15="http://schemas.microsoft.com/office/drawing/2012/chart" uri="{CE6537A1-D6FC-4f65-9D91-7224C49458BB}"/>
                <c:ext xmlns:c16="http://schemas.microsoft.com/office/drawing/2014/chart" uri="{C3380CC4-5D6E-409C-BE32-E72D297353CC}">
                  <c16:uniqueId val="{0000000D-00F7-4D6B-978C-B07563A20D6F}"/>
                </c:ext>
              </c:extLst>
            </c:dLbl>
            <c:dLbl>
              <c:idx val="13"/>
              <c:delete val="1"/>
              <c:extLst>
                <c:ext xmlns:c15="http://schemas.microsoft.com/office/drawing/2012/chart" uri="{CE6537A1-D6FC-4f65-9D91-7224C49458BB}"/>
                <c:ext xmlns:c16="http://schemas.microsoft.com/office/drawing/2014/chart" uri="{C3380CC4-5D6E-409C-BE32-E72D297353CC}">
                  <c16:uniqueId val="{0000000C-00F7-4D6B-978C-B07563A20D6F}"/>
                </c:ext>
              </c:extLst>
            </c:dLbl>
            <c:dLbl>
              <c:idx val="14"/>
              <c:delete val="1"/>
              <c:extLst>
                <c:ext xmlns:c15="http://schemas.microsoft.com/office/drawing/2012/chart" uri="{CE6537A1-D6FC-4f65-9D91-7224C49458BB}"/>
                <c:ext xmlns:c16="http://schemas.microsoft.com/office/drawing/2014/chart" uri="{C3380CC4-5D6E-409C-BE32-E72D297353CC}">
                  <c16:uniqueId val="{0000001D-00F7-4D6B-978C-B07563A20D6F}"/>
                </c:ext>
              </c:extLst>
            </c:dLbl>
            <c:dLbl>
              <c:idx val="15"/>
              <c:delete val="1"/>
              <c:extLst>
                <c:ext xmlns:c15="http://schemas.microsoft.com/office/drawing/2012/chart" uri="{CE6537A1-D6FC-4f65-9D91-7224C49458BB}"/>
                <c:ext xmlns:c16="http://schemas.microsoft.com/office/drawing/2014/chart" uri="{C3380CC4-5D6E-409C-BE32-E72D297353CC}">
                  <c16:uniqueId val="{0000001E-00F7-4D6B-978C-B07563A20D6F}"/>
                </c:ext>
              </c:extLst>
            </c:dLbl>
            <c:dLbl>
              <c:idx val="16"/>
              <c:delete val="1"/>
              <c:extLst>
                <c:ext xmlns:c15="http://schemas.microsoft.com/office/drawing/2012/chart" uri="{CE6537A1-D6FC-4f65-9D91-7224C49458BB}"/>
                <c:ext xmlns:c16="http://schemas.microsoft.com/office/drawing/2014/chart" uri="{C3380CC4-5D6E-409C-BE32-E72D297353CC}">
                  <c16:uniqueId val="{0000001F-00F7-4D6B-978C-B07563A20D6F}"/>
                </c:ext>
              </c:extLst>
            </c:dLbl>
            <c:dLbl>
              <c:idx val="17"/>
              <c:delete val="1"/>
              <c:extLst>
                <c:ext xmlns:c15="http://schemas.microsoft.com/office/drawing/2012/chart" uri="{CE6537A1-D6FC-4f65-9D91-7224C49458BB}"/>
                <c:ext xmlns:c16="http://schemas.microsoft.com/office/drawing/2014/chart" uri="{C3380CC4-5D6E-409C-BE32-E72D297353CC}">
                  <c16:uniqueId val="{00000001-48C2-42EF-B6B8-35FA9A784B29}"/>
                </c:ext>
              </c:extLst>
            </c:dLbl>
            <c:dLbl>
              <c:idx val="18"/>
              <c:layout>
                <c:manualLayout>
                  <c:x val="-2.4354958094126598E-2"/>
                  <c:y val="3.589965783528664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8C2-42EF-B6B8-35FA9A784B29}"/>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Sheet1!$C$1:$X$1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Sheet1!$C$2:$X$2</c:f>
              <c:numCache>
                <c:formatCode>General</c:formatCode>
                <c:ptCount val="20"/>
                <c:pt idx="0">
                  <c:v>16</c:v>
                </c:pt>
                <c:pt idx="1">
                  <c:v>19</c:v>
                </c:pt>
                <c:pt idx="2">
                  <c:v>17</c:v>
                </c:pt>
                <c:pt idx="3">
                  <c:v>22</c:v>
                </c:pt>
                <c:pt idx="4">
                  <c:v>13</c:v>
                </c:pt>
                <c:pt idx="5">
                  <c:v>16</c:v>
                </c:pt>
                <c:pt idx="6">
                  <c:v>18</c:v>
                </c:pt>
                <c:pt idx="7">
                  <c:v>26</c:v>
                </c:pt>
                <c:pt idx="8">
                  <c:v>22</c:v>
                </c:pt>
                <c:pt idx="9">
                  <c:v>30</c:v>
                </c:pt>
                <c:pt idx="10">
                  <c:v>15</c:v>
                </c:pt>
                <c:pt idx="11">
                  <c:v>20</c:v>
                </c:pt>
                <c:pt idx="12">
                  <c:v>19</c:v>
                </c:pt>
                <c:pt idx="13">
                  <c:v>18</c:v>
                </c:pt>
                <c:pt idx="14">
                  <c:v>10</c:v>
                </c:pt>
                <c:pt idx="15">
                  <c:v>13</c:v>
                </c:pt>
                <c:pt idx="16">
                  <c:v>14</c:v>
                </c:pt>
                <c:pt idx="17">
                  <c:v>18</c:v>
                </c:pt>
                <c:pt idx="18">
                  <c:v>21</c:v>
                </c:pt>
                <c:pt idx="19">
                  <c:v>17</c:v>
                </c:pt>
              </c:numCache>
            </c:numRef>
          </c:val>
          <c:smooth val="0"/>
          <c:extLst>
            <c:ext xmlns:c16="http://schemas.microsoft.com/office/drawing/2014/chart" uri="{C3380CC4-5D6E-409C-BE32-E72D297353CC}">
              <c16:uniqueId val="{00000003-48C2-42EF-B6B8-35FA9A784B29}"/>
            </c:ext>
          </c:extLst>
        </c:ser>
        <c:ser>
          <c:idx val="1"/>
          <c:order val="1"/>
          <c:tx>
            <c:strRef>
              <c:f>Sheet1!$A$3:$B$3</c:f>
              <c:strCache>
                <c:ptCount val="2"/>
                <c:pt idx="0">
                  <c:v>Drug dealing</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0"/>
              <c:layout>
                <c:manualLayout>
                  <c:x val="-8.4502787593926289E-3"/>
                  <c:y val="-1.940962641054110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8C2-42EF-B6B8-35FA9A784B29}"/>
                </c:ext>
              </c:extLst>
            </c:dLbl>
            <c:dLbl>
              <c:idx val="1"/>
              <c:delete val="1"/>
              <c:extLst>
                <c:ext xmlns:c15="http://schemas.microsoft.com/office/drawing/2012/chart" uri="{CE6537A1-D6FC-4f65-9D91-7224C49458BB}"/>
                <c:ext xmlns:c16="http://schemas.microsoft.com/office/drawing/2014/chart" uri="{C3380CC4-5D6E-409C-BE32-E72D297353CC}">
                  <c16:uniqueId val="{00000001-00F7-4D6B-978C-B07563A20D6F}"/>
                </c:ext>
              </c:extLst>
            </c:dLbl>
            <c:dLbl>
              <c:idx val="2"/>
              <c:delete val="1"/>
              <c:extLst>
                <c:ext xmlns:c15="http://schemas.microsoft.com/office/drawing/2012/chart" uri="{CE6537A1-D6FC-4f65-9D91-7224C49458BB}"/>
                <c:ext xmlns:c16="http://schemas.microsoft.com/office/drawing/2014/chart" uri="{C3380CC4-5D6E-409C-BE32-E72D297353CC}">
                  <c16:uniqueId val="{00000002-00F7-4D6B-978C-B07563A20D6F}"/>
                </c:ext>
              </c:extLst>
            </c:dLbl>
            <c:dLbl>
              <c:idx val="3"/>
              <c:delete val="1"/>
              <c:extLst>
                <c:ext xmlns:c15="http://schemas.microsoft.com/office/drawing/2012/chart" uri="{CE6537A1-D6FC-4f65-9D91-7224C49458BB}"/>
                <c:ext xmlns:c16="http://schemas.microsoft.com/office/drawing/2014/chart" uri="{C3380CC4-5D6E-409C-BE32-E72D297353CC}">
                  <c16:uniqueId val="{00000000-00F7-4D6B-978C-B07563A20D6F}"/>
                </c:ext>
              </c:extLst>
            </c:dLbl>
            <c:dLbl>
              <c:idx val="4"/>
              <c:delete val="1"/>
              <c:extLst>
                <c:ext xmlns:c15="http://schemas.microsoft.com/office/drawing/2012/chart" uri="{CE6537A1-D6FC-4f65-9D91-7224C49458BB}"/>
                <c:ext xmlns:c16="http://schemas.microsoft.com/office/drawing/2014/chart" uri="{C3380CC4-5D6E-409C-BE32-E72D297353CC}">
                  <c16:uniqueId val="{00000004-00F7-4D6B-978C-B07563A20D6F}"/>
                </c:ext>
              </c:extLst>
            </c:dLbl>
            <c:dLbl>
              <c:idx val="5"/>
              <c:delete val="1"/>
              <c:extLst>
                <c:ext xmlns:c15="http://schemas.microsoft.com/office/drawing/2012/chart" uri="{CE6537A1-D6FC-4f65-9D91-7224C49458BB}"/>
                <c:ext xmlns:c16="http://schemas.microsoft.com/office/drawing/2014/chart" uri="{C3380CC4-5D6E-409C-BE32-E72D297353CC}">
                  <c16:uniqueId val="{00000003-00F7-4D6B-978C-B07563A20D6F}"/>
                </c:ext>
              </c:extLst>
            </c:dLbl>
            <c:dLbl>
              <c:idx val="6"/>
              <c:delete val="1"/>
              <c:extLst>
                <c:ext xmlns:c15="http://schemas.microsoft.com/office/drawing/2012/chart" uri="{CE6537A1-D6FC-4f65-9D91-7224C49458BB}"/>
                <c:ext xmlns:c16="http://schemas.microsoft.com/office/drawing/2014/chart" uri="{C3380CC4-5D6E-409C-BE32-E72D297353CC}">
                  <c16:uniqueId val="{00000005-00F7-4D6B-978C-B07563A20D6F}"/>
                </c:ext>
              </c:extLst>
            </c:dLbl>
            <c:dLbl>
              <c:idx val="7"/>
              <c:delete val="1"/>
              <c:extLst>
                <c:ext xmlns:c15="http://schemas.microsoft.com/office/drawing/2012/chart" uri="{CE6537A1-D6FC-4f65-9D91-7224C49458BB}"/>
                <c:ext xmlns:c16="http://schemas.microsoft.com/office/drawing/2014/chart" uri="{C3380CC4-5D6E-409C-BE32-E72D297353CC}">
                  <c16:uniqueId val="{00000006-00F7-4D6B-978C-B07563A20D6F}"/>
                </c:ext>
              </c:extLst>
            </c:dLbl>
            <c:dLbl>
              <c:idx val="8"/>
              <c:delete val="1"/>
              <c:extLst>
                <c:ext xmlns:c15="http://schemas.microsoft.com/office/drawing/2012/chart" uri="{CE6537A1-D6FC-4f65-9D91-7224C49458BB}"/>
                <c:ext xmlns:c16="http://schemas.microsoft.com/office/drawing/2014/chart" uri="{C3380CC4-5D6E-409C-BE32-E72D297353CC}">
                  <c16:uniqueId val="{00000007-00F7-4D6B-978C-B07563A20D6F}"/>
                </c:ext>
              </c:extLst>
            </c:dLbl>
            <c:dLbl>
              <c:idx val="9"/>
              <c:delete val="1"/>
              <c:extLst>
                <c:ext xmlns:c15="http://schemas.microsoft.com/office/drawing/2012/chart" uri="{CE6537A1-D6FC-4f65-9D91-7224C49458BB}"/>
                <c:ext xmlns:c16="http://schemas.microsoft.com/office/drawing/2014/chart" uri="{C3380CC4-5D6E-409C-BE32-E72D297353CC}">
                  <c16:uniqueId val="{00000009-00F7-4D6B-978C-B07563A20D6F}"/>
                </c:ext>
              </c:extLst>
            </c:dLbl>
            <c:dLbl>
              <c:idx val="10"/>
              <c:delete val="1"/>
              <c:extLst>
                <c:ext xmlns:c15="http://schemas.microsoft.com/office/drawing/2012/chart" uri="{CE6537A1-D6FC-4f65-9D91-7224C49458BB}"/>
                <c:ext xmlns:c16="http://schemas.microsoft.com/office/drawing/2014/chart" uri="{C3380CC4-5D6E-409C-BE32-E72D297353CC}">
                  <c16:uniqueId val="{00000013-00F7-4D6B-978C-B07563A20D6F}"/>
                </c:ext>
              </c:extLst>
            </c:dLbl>
            <c:dLbl>
              <c:idx val="11"/>
              <c:delete val="1"/>
              <c:extLst>
                <c:ext xmlns:c15="http://schemas.microsoft.com/office/drawing/2012/chart" uri="{CE6537A1-D6FC-4f65-9D91-7224C49458BB}"/>
                <c:ext xmlns:c16="http://schemas.microsoft.com/office/drawing/2014/chart" uri="{C3380CC4-5D6E-409C-BE32-E72D297353CC}">
                  <c16:uniqueId val="{00000011-00F7-4D6B-978C-B07563A20D6F}"/>
                </c:ext>
              </c:extLst>
            </c:dLbl>
            <c:dLbl>
              <c:idx val="12"/>
              <c:delete val="1"/>
              <c:extLst>
                <c:ext xmlns:c15="http://schemas.microsoft.com/office/drawing/2012/chart" uri="{CE6537A1-D6FC-4f65-9D91-7224C49458BB}"/>
                <c:ext xmlns:c16="http://schemas.microsoft.com/office/drawing/2014/chart" uri="{C3380CC4-5D6E-409C-BE32-E72D297353CC}">
                  <c16:uniqueId val="{0000000F-00F7-4D6B-978C-B07563A20D6F}"/>
                </c:ext>
              </c:extLst>
            </c:dLbl>
            <c:dLbl>
              <c:idx val="13"/>
              <c:delete val="1"/>
              <c:extLst>
                <c:ext xmlns:c15="http://schemas.microsoft.com/office/drawing/2012/chart" uri="{CE6537A1-D6FC-4f65-9D91-7224C49458BB}"/>
                <c:ext xmlns:c16="http://schemas.microsoft.com/office/drawing/2014/chart" uri="{C3380CC4-5D6E-409C-BE32-E72D297353CC}">
                  <c16:uniqueId val="{0000000E-00F7-4D6B-978C-B07563A20D6F}"/>
                </c:ext>
              </c:extLst>
            </c:dLbl>
            <c:dLbl>
              <c:idx val="14"/>
              <c:delete val="1"/>
              <c:extLst>
                <c:ext xmlns:c15="http://schemas.microsoft.com/office/drawing/2012/chart" uri="{CE6537A1-D6FC-4f65-9D91-7224C49458BB}"/>
                <c:ext xmlns:c16="http://schemas.microsoft.com/office/drawing/2014/chart" uri="{C3380CC4-5D6E-409C-BE32-E72D297353CC}">
                  <c16:uniqueId val="{0000001C-00F7-4D6B-978C-B07563A20D6F}"/>
                </c:ext>
              </c:extLst>
            </c:dLbl>
            <c:dLbl>
              <c:idx val="15"/>
              <c:delete val="1"/>
              <c:extLst>
                <c:ext xmlns:c15="http://schemas.microsoft.com/office/drawing/2012/chart" uri="{CE6537A1-D6FC-4f65-9D91-7224C49458BB}"/>
                <c:ext xmlns:c16="http://schemas.microsoft.com/office/drawing/2014/chart" uri="{C3380CC4-5D6E-409C-BE32-E72D297353CC}">
                  <c16:uniqueId val="{0000000B-00F7-4D6B-978C-B07563A20D6F}"/>
                </c:ext>
              </c:extLst>
            </c:dLbl>
            <c:dLbl>
              <c:idx val="16"/>
              <c:delete val="1"/>
              <c:extLst>
                <c:ext xmlns:c15="http://schemas.microsoft.com/office/drawing/2012/chart" uri="{CE6537A1-D6FC-4f65-9D91-7224C49458BB}"/>
                <c:ext xmlns:c16="http://schemas.microsoft.com/office/drawing/2014/chart" uri="{C3380CC4-5D6E-409C-BE32-E72D297353CC}">
                  <c16:uniqueId val="{0000000A-00F7-4D6B-978C-B07563A20D6F}"/>
                </c:ext>
              </c:extLst>
            </c:dLbl>
            <c:dLbl>
              <c:idx val="17"/>
              <c:delete val="1"/>
              <c:extLst>
                <c:ext xmlns:c15="http://schemas.microsoft.com/office/drawing/2012/chart" uri="{CE6537A1-D6FC-4f65-9D91-7224C49458BB}"/>
                <c:ext xmlns:c16="http://schemas.microsoft.com/office/drawing/2014/chart" uri="{C3380CC4-5D6E-409C-BE32-E72D297353CC}">
                  <c16:uniqueId val="{00000000-3DA3-4F96-A747-340044693B2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Sheet1!$C$1:$X$1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Sheet1!$C$3:$X$3</c:f>
              <c:numCache>
                <c:formatCode>General</c:formatCode>
                <c:ptCount val="20"/>
                <c:pt idx="0">
                  <c:v>40</c:v>
                </c:pt>
                <c:pt idx="1">
                  <c:v>36</c:v>
                </c:pt>
                <c:pt idx="2">
                  <c:v>23</c:v>
                </c:pt>
                <c:pt idx="3">
                  <c:v>35</c:v>
                </c:pt>
                <c:pt idx="4">
                  <c:v>21</c:v>
                </c:pt>
                <c:pt idx="5">
                  <c:v>27</c:v>
                </c:pt>
                <c:pt idx="6">
                  <c:v>29</c:v>
                </c:pt>
                <c:pt idx="7">
                  <c:v>42</c:v>
                </c:pt>
                <c:pt idx="8">
                  <c:v>38</c:v>
                </c:pt>
                <c:pt idx="9">
                  <c:v>31</c:v>
                </c:pt>
                <c:pt idx="10">
                  <c:v>13</c:v>
                </c:pt>
                <c:pt idx="11">
                  <c:v>22</c:v>
                </c:pt>
                <c:pt idx="12">
                  <c:v>25</c:v>
                </c:pt>
                <c:pt idx="13">
                  <c:v>18</c:v>
                </c:pt>
                <c:pt idx="14">
                  <c:v>14</c:v>
                </c:pt>
                <c:pt idx="15">
                  <c:v>27</c:v>
                </c:pt>
                <c:pt idx="16">
                  <c:v>26</c:v>
                </c:pt>
                <c:pt idx="17">
                  <c:v>33</c:v>
                </c:pt>
                <c:pt idx="18">
                  <c:v>26</c:v>
                </c:pt>
                <c:pt idx="19">
                  <c:v>27</c:v>
                </c:pt>
              </c:numCache>
            </c:numRef>
          </c:val>
          <c:smooth val="0"/>
          <c:extLst>
            <c:ext xmlns:c16="http://schemas.microsoft.com/office/drawing/2014/chart" uri="{C3380CC4-5D6E-409C-BE32-E72D297353CC}">
              <c16:uniqueId val="{00000007-48C2-42EF-B6B8-35FA9A784B29}"/>
            </c:ext>
          </c:extLst>
        </c:ser>
        <c:ser>
          <c:idx val="2"/>
          <c:order val="2"/>
          <c:tx>
            <c:strRef>
              <c:f>Sheet1!$A$4:$B$4</c:f>
              <c:strCache>
                <c:ptCount val="2"/>
                <c:pt idx="0">
                  <c:v>Fraud</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dLbl>
              <c:idx val="0"/>
              <c:layout>
                <c:manualLayout>
                  <c:x val="-2.4143653598264623E-2"/>
                  <c:y val="2.264456414563117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48C2-42EF-B6B8-35FA9A784B29}"/>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Sheet1!$C$1:$X$1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Sheet1!$C$4:$X$4</c:f>
              <c:numCache>
                <c:formatCode>General</c:formatCode>
                <c:ptCount val="20"/>
                <c:pt idx="0">
                  <c:v>12</c:v>
                </c:pt>
                <c:pt idx="1">
                  <c:v>5</c:v>
                </c:pt>
                <c:pt idx="2">
                  <c:v>4</c:v>
                </c:pt>
                <c:pt idx="3">
                  <c:v>5</c:v>
                </c:pt>
                <c:pt idx="4">
                  <c:v>5</c:v>
                </c:pt>
                <c:pt idx="5">
                  <c:v>4</c:v>
                </c:pt>
                <c:pt idx="6">
                  <c:v>3</c:v>
                </c:pt>
                <c:pt idx="7">
                  <c:v>7</c:v>
                </c:pt>
                <c:pt idx="8">
                  <c:v>4</c:v>
                </c:pt>
                <c:pt idx="9">
                  <c:v>3</c:v>
                </c:pt>
                <c:pt idx="10">
                  <c:v>3</c:v>
                </c:pt>
                <c:pt idx="11">
                  <c:v>1</c:v>
                </c:pt>
                <c:pt idx="12">
                  <c:v>3</c:v>
                </c:pt>
                <c:pt idx="13">
                  <c:v>3</c:v>
                </c:pt>
                <c:pt idx="14">
                  <c:v>3</c:v>
                </c:pt>
                <c:pt idx="15">
                  <c:v>0</c:v>
                </c:pt>
                <c:pt idx="16">
                  <c:v>0</c:v>
                </c:pt>
                <c:pt idx="17">
                  <c:v>4</c:v>
                </c:pt>
                <c:pt idx="18">
                  <c:v>4</c:v>
                </c:pt>
                <c:pt idx="19">
                  <c:v>6</c:v>
                </c:pt>
              </c:numCache>
            </c:numRef>
          </c:val>
          <c:smooth val="0"/>
          <c:extLst>
            <c:ext xmlns:c16="http://schemas.microsoft.com/office/drawing/2014/chart" uri="{C3380CC4-5D6E-409C-BE32-E72D297353CC}">
              <c16:uniqueId val="{0000000A-48C2-42EF-B6B8-35FA9A784B29}"/>
            </c:ext>
          </c:extLst>
        </c:ser>
        <c:ser>
          <c:idx val="3"/>
          <c:order val="3"/>
          <c:tx>
            <c:strRef>
              <c:f>Sheet1!$A$5:$B$5</c:f>
              <c:strCache>
                <c:ptCount val="2"/>
                <c:pt idx="0">
                  <c:v>Violent crime</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48C2-42EF-B6B8-35FA9A784B29}"/>
                </c:ext>
              </c:extLst>
            </c:dLbl>
            <c:dLbl>
              <c:idx val="19"/>
              <c:layout>
                <c:manualLayout>
                  <c:x val="6.0359133995661557E-3"/>
                  <c:y val="-2.5879501880721596E-2"/>
                </c:manualLayout>
              </c:layout>
              <c:tx>
                <c:rich>
                  <a:bodyPr/>
                  <a:lstStyle/>
                  <a:p>
                    <a:r>
                      <a:rPr lang="en-US" dirty="0"/>
                      <a:t>8**</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DA3-4F96-A747-340044693B2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Sheet1!$C$1:$X$1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Sheet1!$C$5:$X$5</c:f>
              <c:numCache>
                <c:formatCode>General</c:formatCode>
                <c:ptCount val="20"/>
                <c:pt idx="0">
                  <c:v>12</c:v>
                </c:pt>
                <c:pt idx="1">
                  <c:v>15</c:v>
                </c:pt>
                <c:pt idx="2">
                  <c:v>7</c:v>
                </c:pt>
                <c:pt idx="3">
                  <c:v>6</c:v>
                </c:pt>
                <c:pt idx="4">
                  <c:v>9</c:v>
                </c:pt>
                <c:pt idx="5">
                  <c:v>9</c:v>
                </c:pt>
                <c:pt idx="6">
                  <c:v>12</c:v>
                </c:pt>
                <c:pt idx="7">
                  <c:v>5</c:v>
                </c:pt>
                <c:pt idx="8">
                  <c:v>7</c:v>
                </c:pt>
                <c:pt idx="9">
                  <c:v>5</c:v>
                </c:pt>
                <c:pt idx="10">
                  <c:v>5</c:v>
                </c:pt>
                <c:pt idx="11">
                  <c:v>5</c:v>
                </c:pt>
                <c:pt idx="12">
                  <c:v>3</c:v>
                </c:pt>
                <c:pt idx="13">
                  <c:v>5</c:v>
                </c:pt>
                <c:pt idx="14">
                  <c:v>3</c:v>
                </c:pt>
                <c:pt idx="15">
                  <c:v>5</c:v>
                </c:pt>
                <c:pt idx="16">
                  <c:v>1</c:v>
                </c:pt>
                <c:pt idx="17">
                  <c:v>3</c:v>
                </c:pt>
                <c:pt idx="18">
                  <c:v>1</c:v>
                </c:pt>
                <c:pt idx="19">
                  <c:v>8</c:v>
                </c:pt>
              </c:numCache>
            </c:numRef>
          </c:val>
          <c:smooth val="0"/>
          <c:extLst>
            <c:ext xmlns:c16="http://schemas.microsoft.com/office/drawing/2014/chart" uri="{C3380CC4-5D6E-409C-BE32-E72D297353CC}">
              <c16:uniqueId val="{0000000D-48C2-42EF-B6B8-35FA9A784B29}"/>
            </c:ext>
          </c:extLst>
        </c:ser>
        <c:ser>
          <c:idx val="4"/>
          <c:order val="4"/>
          <c:tx>
            <c:strRef>
              <c:f>Sheet1!$A$6:$B$6</c:f>
              <c:strCache>
                <c:ptCount val="2"/>
                <c:pt idx="0">
                  <c:v>Any crime</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Sheet1!$C$1:$X$1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Sheet1!$C$6:$X$6</c:f>
              <c:numCache>
                <c:formatCode>General</c:formatCode>
                <c:ptCount val="20"/>
                <c:pt idx="0">
                  <c:v>58</c:v>
                </c:pt>
                <c:pt idx="1">
                  <c:v>46</c:v>
                </c:pt>
                <c:pt idx="2">
                  <c:v>39</c:v>
                </c:pt>
                <c:pt idx="3">
                  <c:v>50</c:v>
                </c:pt>
                <c:pt idx="4">
                  <c:v>34</c:v>
                </c:pt>
                <c:pt idx="5">
                  <c:v>41</c:v>
                </c:pt>
                <c:pt idx="6">
                  <c:v>38</c:v>
                </c:pt>
                <c:pt idx="7">
                  <c:v>55</c:v>
                </c:pt>
                <c:pt idx="8">
                  <c:v>50</c:v>
                </c:pt>
                <c:pt idx="9">
                  <c:v>51</c:v>
                </c:pt>
                <c:pt idx="10">
                  <c:v>26</c:v>
                </c:pt>
                <c:pt idx="11">
                  <c:v>34</c:v>
                </c:pt>
                <c:pt idx="12">
                  <c:v>35</c:v>
                </c:pt>
                <c:pt idx="13">
                  <c:v>32</c:v>
                </c:pt>
                <c:pt idx="14">
                  <c:v>22</c:v>
                </c:pt>
                <c:pt idx="15">
                  <c:v>34</c:v>
                </c:pt>
                <c:pt idx="16">
                  <c:v>33</c:v>
                </c:pt>
                <c:pt idx="17">
                  <c:v>40</c:v>
                </c:pt>
                <c:pt idx="18">
                  <c:v>38</c:v>
                </c:pt>
                <c:pt idx="19">
                  <c:v>40</c:v>
                </c:pt>
              </c:numCache>
            </c:numRef>
          </c:val>
          <c:smooth val="0"/>
          <c:extLst>
            <c:ext xmlns:c16="http://schemas.microsoft.com/office/drawing/2014/chart" uri="{C3380CC4-5D6E-409C-BE32-E72D297353CC}">
              <c16:uniqueId val="{00000021-48C2-42EF-B6B8-35FA9A784B29}"/>
            </c:ext>
          </c:extLst>
        </c:ser>
        <c:dLbls>
          <c:showLegendKey val="0"/>
          <c:showVal val="1"/>
          <c:showCatName val="0"/>
          <c:showSerName val="0"/>
          <c:showPercent val="0"/>
          <c:showBubbleSize val="0"/>
        </c:dLbls>
        <c:marker val="1"/>
        <c:smooth val="0"/>
        <c:axId val="-2071644056"/>
        <c:axId val="-2071638392"/>
      </c:lineChart>
      <c:catAx>
        <c:axId val="-2071644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71638392"/>
        <c:crosses val="autoZero"/>
        <c:auto val="1"/>
        <c:lblAlgn val="ctr"/>
        <c:lblOffset val="100"/>
        <c:noMultiLvlLbl val="0"/>
      </c:catAx>
      <c:valAx>
        <c:axId val="-2071638392"/>
        <c:scaling>
          <c:orientation val="minMax"/>
          <c:max val="1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AU"/>
                  <a:t>% ACT IDRS participants</a:t>
                </a:r>
              </a:p>
            </c:rich>
          </c:tx>
          <c:layout>
            <c:manualLayout>
              <c:xMode val="edge"/>
              <c:yMode val="edge"/>
              <c:x val="0"/>
              <c:y val="0.11847844830989787"/>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71644056"/>
        <c:crosses val="autoZero"/>
        <c:crossBetween val="between"/>
        <c:majorUnit val="10"/>
        <c:minorUnit val="1"/>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4E1119-4E74-4065-8AE8-82674A9298CB}" type="datetimeFigureOut">
              <a:rPr lang="en-AU" smtClean="0"/>
              <a:t>6/12/2019</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41AF9E-9122-4275-BC4B-9027CF9D318E}" type="slidenum">
              <a:rPr lang="en-AU" smtClean="0"/>
              <a:t>‹#›</a:t>
            </a:fld>
            <a:endParaRPr lang="en-AU"/>
          </a:p>
        </p:txBody>
      </p:sp>
    </p:spTree>
    <p:extLst>
      <p:ext uri="{BB962C8B-B14F-4D97-AF65-F5344CB8AC3E}">
        <p14:creationId xmlns:p14="http://schemas.microsoft.com/office/powerpoint/2010/main" val="5256114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3141AF9E-9122-4275-BC4B-9027CF9D318E}" type="slidenum">
              <a:rPr lang="en-AU" smtClean="0"/>
              <a:t>4</a:t>
            </a:fld>
            <a:endParaRPr lang="en-AU"/>
          </a:p>
        </p:txBody>
      </p:sp>
    </p:spTree>
    <p:extLst>
      <p:ext uri="{BB962C8B-B14F-4D97-AF65-F5344CB8AC3E}">
        <p14:creationId xmlns:p14="http://schemas.microsoft.com/office/powerpoint/2010/main" val="28836807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‘2019’ not showing</a:t>
            </a:r>
          </a:p>
        </p:txBody>
      </p:sp>
      <p:sp>
        <p:nvSpPr>
          <p:cNvPr id="4" name="Slide Number Placeholder 3"/>
          <p:cNvSpPr>
            <a:spLocks noGrp="1"/>
          </p:cNvSpPr>
          <p:nvPr>
            <p:ph type="sldNum" sz="quarter" idx="5"/>
          </p:nvPr>
        </p:nvSpPr>
        <p:spPr/>
        <p:txBody>
          <a:bodyPr/>
          <a:lstStyle/>
          <a:p>
            <a:fld id="{3141AF9E-9122-4275-BC4B-9027CF9D318E}" type="slidenum">
              <a:rPr lang="en-AU" smtClean="0"/>
              <a:t>17</a:t>
            </a:fld>
            <a:endParaRPr lang="en-AU"/>
          </a:p>
        </p:txBody>
      </p:sp>
    </p:spTree>
    <p:extLst>
      <p:ext uri="{BB962C8B-B14F-4D97-AF65-F5344CB8AC3E}">
        <p14:creationId xmlns:p14="http://schemas.microsoft.com/office/powerpoint/2010/main" val="42157983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Waiting for 2019 data</a:t>
            </a:r>
          </a:p>
        </p:txBody>
      </p:sp>
      <p:sp>
        <p:nvSpPr>
          <p:cNvPr id="4" name="Slide Number Placeholder 3"/>
          <p:cNvSpPr>
            <a:spLocks noGrp="1"/>
          </p:cNvSpPr>
          <p:nvPr>
            <p:ph type="sldNum" sz="quarter" idx="5"/>
          </p:nvPr>
        </p:nvSpPr>
        <p:spPr/>
        <p:txBody>
          <a:bodyPr/>
          <a:lstStyle/>
          <a:p>
            <a:fld id="{3141AF9E-9122-4275-BC4B-9027CF9D318E}" type="slidenum">
              <a:rPr lang="en-AU" smtClean="0"/>
              <a:t>28</a:t>
            </a:fld>
            <a:endParaRPr lang="en-AU"/>
          </a:p>
        </p:txBody>
      </p:sp>
    </p:spTree>
    <p:extLst>
      <p:ext uri="{BB962C8B-B14F-4D97-AF65-F5344CB8AC3E}">
        <p14:creationId xmlns:p14="http://schemas.microsoft.com/office/powerpoint/2010/main" val="33959904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Waiting for 2019 data</a:t>
            </a:r>
          </a:p>
        </p:txBody>
      </p:sp>
      <p:sp>
        <p:nvSpPr>
          <p:cNvPr id="4" name="Slide Number Placeholder 3"/>
          <p:cNvSpPr>
            <a:spLocks noGrp="1"/>
          </p:cNvSpPr>
          <p:nvPr>
            <p:ph type="sldNum" sz="quarter" idx="5"/>
          </p:nvPr>
        </p:nvSpPr>
        <p:spPr/>
        <p:txBody>
          <a:bodyPr/>
          <a:lstStyle/>
          <a:p>
            <a:fld id="{3141AF9E-9122-4275-BC4B-9027CF9D318E}" type="slidenum">
              <a:rPr lang="en-AU" smtClean="0"/>
              <a:t>30</a:t>
            </a:fld>
            <a:endParaRPr lang="en-AU"/>
          </a:p>
        </p:txBody>
      </p:sp>
    </p:spTree>
    <p:extLst>
      <p:ext uri="{BB962C8B-B14F-4D97-AF65-F5344CB8AC3E}">
        <p14:creationId xmlns:p14="http://schemas.microsoft.com/office/powerpoint/2010/main" val="8973838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Waiting for 2019 data</a:t>
            </a:r>
          </a:p>
        </p:txBody>
      </p:sp>
      <p:sp>
        <p:nvSpPr>
          <p:cNvPr id="4" name="Slide Number Placeholder 3"/>
          <p:cNvSpPr>
            <a:spLocks noGrp="1"/>
          </p:cNvSpPr>
          <p:nvPr>
            <p:ph type="sldNum" sz="quarter" idx="5"/>
          </p:nvPr>
        </p:nvSpPr>
        <p:spPr/>
        <p:txBody>
          <a:bodyPr/>
          <a:lstStyle/>
          <a:p>
            <a:fld id="{3141AF9E-9122-4275-BC4B-9027CF9D318E}" type="slidenum">
              <a:rPr lang="en-AU" smtClean="0"/>
              <a:t>34</a:t>
            </a:fld>
            <a:endParaRPr lang="en-AU"/>
          </a:p>
        </p:txBody>
      </p:sp>
    </p:spTree>
    <p:extLst>
      <p:ext uri="{BB962C8B-B14F-4D97-AF65-F5344CB8AC3E}">
        <p14:creationId xmlns:p14="http://schemas.microsoft.com/office/powerpoint/2010/main" val="14278609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Waiting for 2019 data</a:t>
            </a:r>
          </a:p>
        </p:txBody>
      </p:sp>
      <p:sp>
        <p:nvSpPr>
          <p:cNvPr id="4" name="Slide Number Placeholder 3"/>
          <p:cNvSpPr>
            <a:spLocks noGrp="1"/>
          </p:cNvSpPr>
          <p:nvPr>
            <p:ph type="sldNum" sz="quarter" idx="5"/>
          </p:nvPr>
        </p:nvSpPr>
        <p:spPr/>
        <p:txBody>
          <a:bodyPr/>
          <a:lstStyle/>
          <a:p>
            <a:fld id="{3141AF9E-9122-4275-BC4B-9027CF9D318E}" type="slidenum">
              <a:rPr lang="en-AU" smtClean="0"/>
              <a:t>35</a:t>
            </a:fld>
            <a:endParaRPr lang="en-AU"/>
          </a:p>
        </p:txBody>
      </p:sp>
    </p:spTree>
    <p:extLst>
      <p:ext uri="{BB962C8B-B14F-4D97-AF65-F5344CB8AC3E}">
        <p14:creationId xmlns:p14="http://schemas.microsoft.com/office/powerpoint/2010/main" val="37589389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Had trouble finding 2019 figures</a:t>
            </a:r>
          </a:p>
        </p:txBody>
      </p:sp>
      <p:sp>
        <p:nvSpPr>
          <p:cNvPr id="4" name="Slide Number Placeholder 3"/>
          <p:cNvSpPr>
            <a:spLocks noGrp="1"/>
          </p:cNvSpPr>
          <p:nvPr>
            <p:ph type="sldNum" sz="quarter" idx="5"/>
          </p:nvPr>
        </p:nvSpPr>
        <p:spPr/>
        <p:txBody>
          <a:bodyPr/>
          <a:lstStyle/>
          <a:p>
            <a:fld id="{3141AF9E-9122-4275-BC4B-9027CF9D318E}" type="slidenum">
              <a:rPr lang="en-AU" smtClean="0"/>
              <a:t>36</a:t>
            </a:fld>
            <a:endParaRPr lang="en-AU"/>
          </a:p>
        </p:txBody>
      </p:sp>
    </p:spTree>
    <p:extLst>
      <p:ext uri="{BB962C8B-B14F-4D97-AF65-F5344CB8AC3E}">
        <p14:creationId xmlns:p14="http://schemas.microsoft.com/office/powerpoint/2010/main" val="146800739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DC45214-CDD5-4364-B81E-0D13B8F7656A}"/>
              </a:ext>
            </a:extLst>
          </p:cNvPr>
          <p:cNvSpPr/>
          <p:nvPr userDrawn="1"/>
        </p:nvSpPr>
        <p:spPr>
          <a:xfrm>
            <a:off x="0" y="4310743"/>
            <a:ext cx="12192000" cy="1094015"/>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23" name="Straight Connector 22">
            <a:extLst>
              <a:ext uri="{FF2B5EF4-FFF2-40B4-BE49-F238E27FC236}">
                <a16:creationId xmlns:a16="http://schemas.microsoft.com/office/drawing/2014/main" id="{7FA54AE3-8B1A-41C1-BF6E-99A04E937919}"/>
              </a:ext>
            </a:extLst>
          </p:cNvPr>
          <p:cNvCxnSpPr>
            <a:cxnSpLocks/>
          </p:cNvCxnSpPr>
          <p:nvPr userDrawn="1"/>
        </p:nvCxnSpPr>
        <p:spPr>
          <a:xfrm>
            <a:off x="3858016" y="-237995"/>
            <a:ext cx="0" cy="278525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4183DE5-1525-4F2A-83C9-1DAEA89F8B7F}"/>
              </a:ext>
            </a:extLst>
          </p:cNvPr>
          <p:cNvCxnSpPr>
            <a:cxnSpLocks/>
          </p:cNvCxnSpPr>
          <p:nvPr userDrawn="1"/>
        </p:nvCxnSpPr>
        <p:spPr>
          <a:xfrm>
            <a:off x="-100179" y="4353018"/>
            <a:ext cx="10832709" cy="0"/>
          </a:xfrm>
          <a:prstGeom prst="line">
            <a:avLst/>
          </a:prstGeom>
          <a:ln w="11430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749B3247-EB1F-4504-AED9-A51444168D85}"/>
              </a:ext>
            </a:extLst>
          </p:cNvPr>
          <p:cNvSpPr/>
          <p:nvPr userDrawn="1"/>
        </p:nvSpPr>
        <p:spPr>
          <a:xfrm>
            <a:off x="494841" y="4614855"/>
            <a:ext cx="6271719" cy="286232"/>
          </a:xfrm>
          <a:prstGeom prst="rect">
            <a:avLst/>
          </a:prstGeom>
        </p:spPr>
        <p:txBody>
          <a:bodyPr wrap="square">
            <a:spAutoFit/>
          </a:bodyPr>
          <a:lstStyle/>
          <a:p>
            <a:pPr eaLnBrk="1" hangingPunct="1">
              <a:lnSpc>
                <a:spcPct val="90000"/>
              </a:lnSpc>
              <a:buFont typeface="Times" pitchFamily="18" charset="0"/>
              <a:buNone/>
            </a:pPr>
            <a:r>
              <a:rPr lang="en-US" sz="1400" dirty="0">
                <a:solidFill>
                  <a:schemeClr val="tx1">
                    <a:lumMod val="65000"/>
                    <a:lumOff val="35000"/>
                  </a:schemeClr>
                </a:solidFill>
              </a:rPr>
              <a:t>Funded by the Australian Government under the Drug and Alcohol Program</a:t>
            </a:r>
          </a:p>
        </p:txBody>
      </p:sp>
      <p:pic>
        <p:nvPicPr>
          <p:cNvPr id="9" name="Picture 8">
            <a:extLst>
              <a:ext uri="{FF2B5EF4-FFF2-40B4-BE49-F238E27FC236}">
                <a16:creationId xmlns:a16="http://schemas.microsoft.com/office/drawing/2014/main" id="{0300DF58-F9EF-4CB0-BDBD-E04756A006F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96000" y="559282"/>
            <a:ext cx="5315712" cy="2509543"/>
          </a:xfrm>
          <a:prstGeom prst="rect">
            <a:avLst/>
          </a:prstGeom>
        </p:spPr>
      </p:pic>
    </p:spTree>
    <p:extLst>
      <p:ext uri="{BB962C8B-B14F-4D97-AF65-F5344CB8AC3E}">
        <p14:creationId xmlns:p14="http://schemas.microsoft.com/office/powerpoint/2010/main" val="6129851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C52126D-F4F1-473C-848E-325F40908DD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429" t="16248" r="65334" b="41965"/>
          <a:stretch/>
        </p:blipFill>
        <p:spPr>
          <a:xfrm>
            <a:off x="-4738624" y="0"/>
            <a:ext cx="9477248" cy="6864355"/>
          </a:xfrm>
          <a:prstGeom prst="rect">
            <a:avLst/>
          </a:prstGeom>
        </p:spPr>
      </p:pic>
    </p:spTree>
    <p:extLst>
      <p:ext uri="{BB962C8B-B14F-4D97-AF65-F5344CB8AC3E}">
        <p14:creationId xmlns:p14="http://schemas.microsoft.com/office/powerpoint/2010/main" val="18759480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2604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67695B5-F742-446E-A5EE-6FB410A61A4D}"/>
              </a:ext>
            </a:extLst>
          </p:cNvPr>
          <p:cNvSpPr>
            <a:spLocks noGrp="1"/>
          </p:cNvSpPr>
          <p:nvPr>
            <p:ph type="body" idx="1"/>
          </p:nvPr>
        </p:nvSpPr>
        <p:spPr>
          <a:xfrm>
            <a:off x="831850" y="1339635"/>
            <a:ext cx="10515600" cy="4750015"/>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7" name="Title 6">
            <a:extLst>
              <a:ext uri="{FF2B5EF4-FFF2-40B4-BE49-F238E27FC236}">
                <a16:creationId xmlns:a16="http://schemas.microsoft.com/office/drawing/2014/main" id="{91D848D8-D8DC-406B-AEF9-7DF80A83B126}"/>
              </a:ext>
            </a:extLst>
          </p:cNvPr>
          <p:cNvSpPr>
            <a:spLocks noGrp="1"/>
          </p:cNvSpPr>
          <p:nvPr>
            <p:ph type="title"/>
          </p:nvPr>
        </p:nvSpPr>
        <p:spPr>
          <a:xfrm>
            <a:off x="838200" y="365126"/>
            <a:ext cx="10515600" cy="874952"/>
          </a:xfrm>
        </p:spPr>
        <p:txBody>
          <a:bodyPr/>
          <a:lstStyle/>
          <a:p>
            <a:r>
              <a:rPr lang="en-US" dirty="0"/>
              <a:t>Click to edit Master title style</a:t>
            </a:r>
            <a:endParaRPr lang="en-AU" dirty="0"/>
          </a:p>
        </p:txBody>
      </p:sp>
      <p:sp>
        <p:nvSpPr>
          <p:cNvPr id="26" name="Slide Number Placeholder 25">
            <a:extLst>
              <a:ext uri="{FF2B5EF4-FFF2-40B4-BE49-F238E27FC236}">
                <a16:creationId xmlns:a16="http://schemas.microsoft.com/office/drawing/2014/main" id="{A93A6962-E847-4906-BD06-AECF82E507EB}"/>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4" name="Picture 3" descr="A picture containing object&#10;&#10;Description generated with high confidence">
            <a:extLst>
              <a:ext uri="{FF2B5EF4-FFF2-40B4-BE49-F238E27FC236}">
                <a16:creationId xmlns:a16="http://schemas.microsoft.com/office/drawing/2014/main" id="{D2E037A3-15D9-41C5-9654-4B68CD3ADC35}"/>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10" name="Straight Connector 9">
            <a:extLst>
              <a:ext uri="{FF2B5EF4-FFF2-40B4-BE49-F238E27FC236}">
                <a16:creationId xmlns:a16="http://schemas.microsoft.com/office/drawing/2014/main" id="{74669CA6-1E50-4D47-8437-F34ACE8DD405}"/>
              </a:ext>
            </a:extLst>
          </p:cNvPr>
          <p:cNvCxnSpPr>
            <a:cxnSpLocks/>
          </p:cNvCxnSpPr>
          <p:nvPr userDrawn="1"/>
        </p:nvCxnSpPr>
        <p:spPr>
          <a:xfrm>
            <a:off x="0" y="1249696"/>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02728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Section Header">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67695B5-F742-446E-A5EE-6FB410A61A4D}"/>
              </a:ext>
            </a:extLst>
          </p:cNvPr>
          <p:cNvSpPr>
            <a:spLocks noGrp="1"/>
          </p:cNvSpPr>
          <p:nvPr>
            <p:ph type="body" idx="1"/>
          </p:nvPr>
        </p:nvSpPr>
        <p:spPr>
          <a:xfrm>
            <a:off x="831850" y="1816276"/>
            <a:ext cx="10515600" cy="4273374"/>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7" name="Title 6">
            <a:extLst>
              <a:ext uri="{FF2B5EF4-FFF2-40B4-BE49-F238E27FC236}">
                <a16:creationId xmlns:a16="http://schemas.microsoft.com/office/drawing/2014/main" id="{91D848D8-D8DC-406B-AEF9-7DF80A83B126}"/>
              </a:ext>
            </a:extLst>
          </p:cNvPr>
          <p:cNvSpPr>
            <a:spLocks noGrp="1"/>
          </p:cNvSpPr>
          <p:nvPr>
            <p:ph type="title"/>
          </p:nvPr>
        </p:nvSpPr>
        <p:spPr>
          <a:xfrm>
            <a:off x="838200" y="365125"/>
            <a:ext cx="10515600" cy="1275455"/>
          </a:xfrm>
        </p:spPr>
        <p:txBody>
          <a:bodyPr/>
          <a:lstStyle/>
          <a:p>
            <a:r>
              <a:rPr lang="en-US" dirty="0"/>
              <a:t>Click to edit Master title style</a:t>
            </a:r>
            <a:endParaRPr lang="en-AU" dirty="0"/>
          </a:p>
        </p:txBody>
      </p:sp>
      <p:sp>
        <p:nvSpPr>
          <p:cNvPr id="26" name="Slide Number Placeholder 25">
            <a:extLst>
              <a:ext uri="{FF2B5EF4-FFF2-40B4-BE49-F238E27FC236}">
                <a16:creationId xmlns:a16="http://schemas.microsoft.com/office/drawing/2014/main" id="{A93A6962-E847-4906-BD06-AECF82E507EB}"/>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8" name="Picture 7" descr="A picture containing object&#10;&#10;Description generated with high confidence">
            <a:extLst>
              <a:ext uri="{FF2B5EF4-FFF2-40B4-BE49-F238E27FC236}">
                <a16:creationId xmlns:a16="http://schemas.microsoft.com/office/drawing/2014/main" id="{439FB86A-5D30-4612-9E1A-CE1ED2CDF102}"/>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9" name="Straight Connector 8">
            <a:extLst>
              <a:ext uri="{FF2B5EF4-FFF2-40B4-BE49-F238E27FC236}">
                <a16:creationId xmlns:a16="http://schemas.microsoft.com/office/drawing/2014/main" id="{B2193FEE-3EB6-474E-875F-935EAE9C3F40}"/>
              </a:ext>
            </a:extLst>
          </p:cNvPr>
          <p:cNvCxnSpPr>
            <a:cxnSpLocks/>
          </p:cNvCxnSpPr>
          <p:nvPr userDrawn="1"/>
        </p:nvCxnSpPr>
        <p:spPr>
          <a:xfrm>
            <a:off x="0" y="1681962"/>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8905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3E240-C32A-4547-9FC5-755138431A11}"/>
              </a:ext>
            </a:extLst>
          </p:cNvPr>
          <p:cNvSpPr>
            <a:spLocks noGrp="1"/>
          </p:cNvSpPr>
          <p:nvPr>
            <p:ph type="title"/>
          </p:nvPr>
        </p:nvSpPr>
        <p:spPr>
          <a:xfrm>
            <a:off x="838200" y="365126"/>
            <a:ext cx="10515600" cy="918242"/>
          </a:xfrm>
        </p:spPr>
        <p:txBody>
          <a:bodyPr/>
          <a:lstStyle/>
          <a:p>
            <a:r>
              <a:rPr lang="en-US" dirty="0"/>
              <a:t>Click to edit Master title style</a:t>
            </a:r>
            <a:endParaRPr lang="en-AU" dirty="0"/>
          </a:p>
        </p:txBody>
      </p:sp>
      <p:sp>
        <p:nvSpPr>
          <p:cNvPr id="3" name="Content Placeholder 2">
            <a:extLst>
              <a:ext uri="{FF2B5EF4-FFF2-40B4-BE49-F238E27FC236}">
                <a16:creationId xmlns:a16="http://schemas.microsoft.com/office/drawing/2014/main" id="{C1603422-F95D-421C-9744-1534AD4CB65E}"/>
              </a:ext>
            </a:extLst>
          </p:cNvPr>
          <p:cNvSpPr>
            <a:spLocks noGrp="1"/>
          </p:cNvSpPr>
          <p:nvPr>
            <p:ph sz="half" idx="1"/>
          </p:nvPr>
        </p:nvSpPr>
        <p:spPr>
          <a:xfrm>
            <a:off x="838200" y="1459833"/>
            <a:ext cx="5181600" cy="471713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Content Placeholder 3">
            <a:extLst>
              <a:ext uri="{FF2B5EF4-FFF2-40B4-BE49-F238E27FC236}">
                <a16:creationId xmlns:a16="http://schemas.microsoft.com/office/drawing/2014/main" id="{72048081-8248-4CE4-9A56-6296FF09D2C3}"/>
              </a:ext>
            </a:extLst>
          </p:cNvPr>
          <p:cNvSpPr>
            <a:spLocks noGrp="1"/>
          </p:cNvSpPr>
          <p:nvPr>
            <p:ph sz="half" idx="2"/>
          </p:nvPr>
        </p:nvSpPr>
        <p:spPr>
          <a:xfrm>
            <a:off x="6172200" y="1459833"/>
            <a:ext cx="5181600" cy="471713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7" name="Slide Number Placeholder 6">
            <a:extLst>
              <a:ext uri="{FF2B5EF4-FFF2-40B4-BE49-F238E27FC236}">
                <a16:creationId xmlns:a16="http://schemas.microsoft.com/office/drawing/2014/main" id="{043A14B9-9F56-4AD5-8FB5-6DA9375A7FC0}"/>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9" name="Picture 8" descr="A picture containing object&#10;&#10;Description generated with high confidence">
            <a:extLst>
              <a:ext uri="{FF2B5EF4-FFF2-40B4-BE49-F238E27FC236}">
                <a16:creationId xmlns:a16="http://schemas.microsoft.com/office/drawing/2014/main" id="{B0D7BBCC-A504-4613-B71F-BD58DD69486A}"/>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10" name="Straight Connector 9">
            <a:extLst>
              <a:ext uri="{FF2B5EF4-FFF2-40B4-BE49-F238E27FC236}">
                <a16:creationId xmlns:a16="http://schemas.microsoft.com/office/drawing/2014/main" id="{B019B4A1-9C73-4A65-945A-8244A7B68FDB}"/>
              </a:ext>
            </a:extLst>
          </p:cNvPr>
          <p:cNvCxnSpPr>
            <a:cxnSpLocks/>
          </p:cNvCxnSpPr>
          <p:nvPr userDrawn="1"/>
        </p:nvCxnSpPr>
        <p:spPr>
          <a:xfrm>
            <a:off x="0" y="1324750"/>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3007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9AF13-24CC-4A1F-934E-B635D0A7FCEA}"/>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6EB5A6C5-71ED-4C2E-8ED0-27F2EA3BCA9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1126A8A1-8503-4169-8B2F-9EC42EFD54C0}"/>
              </a:ext>
            </a:extLst>
          </p:cNvPr>
          <p:cNvSpPr>
            <a:spLocks noGrp="1"/>
          </p:cNvSpPr>
          <p:nvPr>
            <p:ph sz="half" idx="2"/>
          </p:nvPr>
        </p:nvSpPr>
        <p:spPr>
          <a:xfrm>
            <a:off x="839788" y="2505075"/>
            <a:ext cx="5157787"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Text Placeholder 4">
            <a:extLst>
              <a:ext uri="{FF2B5EF4-FFF2-40B4-BE49-F238E27FC236}">
                <a16:creationId xmlns:a16="http://schemas.microsoft.com/office/drawing/2014/main" id="{D920716D-3DFF-49FD-84B3-859FE0EE512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AEB6B97-8442-4978-8AA3-767D9C2FA6C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9" name="Slide Number Placeholder 8">
            <a:extLst>
              <a:ext uri="{FF2B5EF4-FFF2-40B4-BE49-F238E27FC236}">
                <a16:creationId xmlns:a16="http://schemas.microsoft.com/office/drawing/2014/main" id="{65A4239D-A060-471D-A9F2-186EAD3EE3A2}"/>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11" name="Picture 10" descr="A picture containing object&#10;&#10;Description generated with high confidence">
            <a:extLst>
              <a:ext uri="{FF2B5EF4-FFF2-40B4-BE49-F238E27FC236}">
                <a16:creationId xmlns:a16="http://schemas.microsoft.com/office/drawing/2014/main" id="{185E5685-36B3-444D-8C5E-B6963DB295E7}"/>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12" name="Straight Connector 11">
            <a:extLst>
              <a:ext uri="{FF2B5EF4-FFF2-40B4-BE49-F238E27FC236}">
                <a16:creationId xmlns:a16="http://schemas.microsoft.com/office/drawing/2014/main" id="{E5453B9A-A45C-4C2C-88D7-7818C5A66537}"/>
              </a:ext>
            </a:extLst>
          </p:cNvPr>
          <p:cNvCxnSpPr>
            <a:cxnSpLocks/>
          </p:cNvCxnSpPr>
          <p:nvPr userDrawn="1"/>
        </p:nvCxnSpPr>
        <p:spPr>
          <a:xfrm>
            <a:off x="0" y="1681163"/>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6997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4F758-AB07-4D20-99C6-D6914EDE520C}"/>
              </a:ext>
            </a:extLst>
          </p:cNvPr>
          <p:cNvSpPr>
            <a:spLocks noGrp="1"/>
          </p:cNvSpPr>
          <p:nvPr>
            <p:ph type="title"/>
          </p:nvPr>
        </p:nvSpPr>
        <p:spPr>
          <a:xfrm>
            <a:off x="838200" y="2103437"/>
            <a:ext cx="10515600" cy="1325563"/>
          </a:xfrm>
        </p:spPr>
        <p:txBody>
          <a:bodyPr/>
          <a:lstStyle/>
          <a:p>
            <a:r>
              <a:rPr lang="en-US" dirty="0"/>
              <a:t>Click to edit Master title style</a:t>
            </a:r>
            <a:endParaRPr lang="en-AU" dirty="0"/>
          </a:p>
        </p:txBody>
      </p:sp>
      <p:sp>
        <p:nvSpPr>
          <p:cNvPr id="5" name="Slide Number Placeholder 4">
            <a:extLst>
              <a:ext uri="{FF2B5EF4-FFF2-40B4-BE49-F238E27FC236}">
                <a16:creationId xmlns:a16="http://schemas.microsoft.com/office/drawing/2014/main" id="{5CAB7C03-0257-4FB5-866B-E4A34431C395}"/>
              </a:ext>
            </a:extLst>
          </p:cNvPr>
          <p:cNvSpPr>
            <a:spLocks noGrp="1"/>
          </p:cNvSpPr>
          <p:nvPr>
            <p:ph type="sldNum" sz="quarter" idx="12"/>
          </p:nvPr>
        </p:nvSpPr>
        <p:spPr/>
        <p:txBody>
          <a:bodyPr/>
          <a:lstStyle/>
          <a:p>
            <a:fld id="{CF634D4E-71F9-419F-BCBC-F2DBA0F81E58}" type="slidenum">
              <a:rPr lang="en-AU" smtClean="0"/>
              <a:t>‹#›</a:t>
            </a:fld>
            <a:endParaRPr lang="en-AU"/>
          </a:p>
        </p:txBody>
      </p:sp>
      <p:cxnSp>
        <p:nvCxnSpPr>
          <p:cNvPr id="8" name="Straight Connector 7">
            <a:extLst>
              <a:ext uri="{FF2B5EF4-FFF2-40B4-BE49-F238E27FC236}">
                <a16:creationId xmlns:a16="http://schemas.microsoft.com/office/drawing/2014/main" id="{17CBEC2C-60D7-4F2E-A8FC-6CCA74E0AC70}"/>
              </a:ext>
            </a:extLst>
          </p:cNvPr>
          <p:cNvCxnSpPr>
            <a:cxnSpLocks/>
          </p:cNvCxnSpPr>
          <p:nvPr userDrawn="1"/>
        </p:nvCxnSpPr>
        <p:spPr>
          <a:xfrm>
            <a:off x="0" y="3454053"/>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08549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hart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015EE-8CE7-427C-B73C-B135F65AE2E9}"/>
              </a:ext>
            </a:extLst>
          </p:cNvPr>
          <p:cNvSpPr>
            <a:spLocks noGrp="1"/>
          </p:cNvSpPr>
          <p:nvPr>
            <p:ph type="title"/>
          </p:nvPr>
        </p:nvSpPr>
        <p:spPr>
          <a:xfrm>
            <a:off x="838200" y="365126"/>
            <a:ext cx="10515600" cy="946150"/>
          </a:xfrm>
        </p:spPr>
        <p:txBody>
          <a:bodyPr/>
          <a:lstStyle/>
          <a:p>
            <a:r>
              <a:rPr lang="en-US"/>
              <a:t>Click to edit Master title style</a:t>
            </a:r>
            <a:endParaRPr lang="en-AU"/>
          </a:p>
        </p:txBody>
      </p:sp>
      <p:sp>
        <p:nvSpPr>
          <p:cNvPr id="5" name="Slide Number Placeholder 4">
            <a:extLst>
              <a:ext uri="{FF2B5EF4-FFF2-40B4-BE49-F238E27FC236}">
                <a16:creationId xmlns:a16="http://schemas.microsoft.com/office/drawing/2014/main" id="{E2EA46FA-EF5F-4EF4-8F7B-750D607D5027}"/>
              </a:ext>
            </a:extLst>
          </p:cNvPr>
          <p:cNvSpPr>
            <a:spLocks noGrp="1"/>
          </p:cNvSpPr>
          <p:nvPr>
            <p:ph type="sldNum" sz="quarter" idx="12"/>
          </p:nvPr>
        </p:nvSpPr>
        <p:spPr/>
        <p:txBody>
          <a:bodyPr/>
          <a:lstStyle/>
          <a:p>
            <a:fld id="{CF634D4E-71F9-419F-BCBC-F2DBA0F81E58}" type="slidenum">
              <a:rPr lang="en-AU" smtClean="0"/>
              <a:t>‹#›</a:t>
            </a:fld>
            <a:endParaRPr lang="en-AU"/>
          </a:p>
        </p:txBody>
      </p:sp>
      <p:sp>
        <p:nvSpPr>
          <p:cNvPr id="9" name="Chart Placeholder 8">
            <a:extLst>
              <a:ext uri="{FF2B5EF4-FFF2-40B4-BE49-F238E27FC236}">
                <a16:creationId xmlns:a16="http://schemas.microsoft.com/office/drawing/2014/main" id="{48E3FAE3-DC8D-4FA0-8E85-7597668A6460}"/>
              </a:ext>
            </a:extLst>
          </p:cNvPr>
          <p:cNvSpPr>
            <a:spLocks noGrp="1"/>
          </p:cNvSpPr>
          <p:nvPr>
            <p:ph type="chart" sz="quarter" idx="13"/>
          </p:nvPr>
        </p:nvSpPr>
        <p:spPr>
          <a:xfrm>
            <a:off x="832757" y="2468362"/>
            <a:ext cx="10521043" cy="3508576"/>
          </a:xfrm>
        </p:spPr>
        <p:txBody>
          <a:bodyPr/>
          <a:lstStyle/>
          <a:p>
            <a:endParaRPr lang="en-AU"/>
          </a:p>
        </p:txBody>
      </p:sp>
      <p:sp>
        <p:nvSpPr>
          <p:cNvPr id="11" name="Text Placeholder 10">
            <a:extLst>
              <a:ext uri="{FF2B5EF4-FFF2-40B4-BE49-F238E27FC236}">
                <a16:creationId xmlns:a16="http://schemas.microsoft.com/office/drawing/2014/main" id="{6E6C4FFE-ABF9-4958-B91B-C037692C77DE}"/>
              </a:ext>
            </a:extLst>
          </p:cNvPr>
          <p:cNvSpPr>
            <a:spLocks noGrp="1"/>
          </p:cNvSpPr>
          <p:nvPr>
            <p:ph type="body" sz="quarter" idx="14"/>
          </p:nvPr>
        </p:nvSpPr>
        <p:spPr>
          <a:xfrm>
            <a:off x="832757" y="1562208"/>
            <a:ext cx="10515600" cy="679948"/>
          </a:xfrm>
        </p:spPr>
        <p:txBody>
          <a:bodyPr/>
          <a:lstStyle/>
          <a:p>
            <a:pPr lvl="0"/>
            <a:r>
              <a:rPr lang="en-US" dirty="0"/>
              <a:t>Edit Master text styles</a:t>
            </a:r>
          </a:p>
        </p:txBody>
      </p:sp>
      <p:pic>
        <p:nvPicPr>
          <p:cNvPr id="10" name="Picture 9" descr="A picture containing object&#10;&#10;Description generated with high confidence">
            <a:extLst>
              <a:ext uri="{FF2B5EF4-FFF2-40B4-BE49-F238E27FC236}">
                <a16:creationId xmlns:a16="http://schemas.microsoft.com/office/drawing/2014/main" id="{1EC95515-CDA2-4299-A9D2-3DFEC1C50E4E}"/>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15" name="Straight Connector 14">
            <a:extLst>
              <a:ext uri="{FF2B5EF4-FFF2-40B4-BE49-F238E27FC236}">
                <a16:creationId xmlns:a16="http://schemas.microsoft.com/office/drawing/2014/main" id="{7B36E429-9D76-44A7-98B2-7DB4AE7B3AD4}"/>
              </a:ext>
            </a:extLst>
          </p:cNvPr>
          <p:cNvCxnSpPr>
            <a:cxnSpLocks/>
          </p:cNvCxnSpPr>
          <p:nvPr userDrawn="1"/>
        </p:nvCxnSpPr>
        <p:spPr>
          <a:xfrm>
            <a:off x="0" y="1445639"/>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5261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710DCED-A14B-4D9D-B2F1-85EA11C18CDF}"/>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5" name="Picture 4" descr="A picture containing object&#10;&#10;Description generated with high confidence">
            <a:extLst>
              <a:ext uri="{FF2B5EF4-FFF2-40B4-BE49-F238E27FC236}">
                <a16:creationId xmlns:a16="http://schemas.microsoft.com/office/drawing/2014/main" id="{78290F5A-703B-4B36-B990-5D109491C33D}"/>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spTree>
    <p:extLst>
      <p:ext uri="{BB962C8B-B14F-4D97-AF65-F5344CB8AC3E}">
        <p14:creationId xmlns:p14="http://schemas.microsoft.com/office/powerpoint/2010/main" val="11777332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3B67B-928F-4AD2-8E7F-5A466A81CD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835AC0E2-C00C-4801-82B0-344DCEEA0C2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D7851B1E-6061-48ED-94A8-9EF004D9BC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a:extLst>
              <a:ext uri="{FF2B5EF4-FFF2-40B4-BE49-F238E27FC236}">
                <a16:creationId xmlns:a16="http://schemas.microsoft.com/office/drawing/2014/main" id="{A4F3F467-CBE2-40F0-9AE5-3C64E3CFDE37}"/>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9" name="Picture 8" descr="A picture containing object&#10;&#10;Description generated with high confidence">
            <a:extLst>
              <a:ext uri="{FF2B5EF4-FFF2-40B4-BE49-F238E27FC236}">
                <a16:creationId xmlns:a16="http://schemas.microsoft.com/office/drawing/2014/main" id="{19FD7175-8B4B-44C4-AB93-D8F65D5FF188}"/>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10" name="Straight Connector 9">
            <a:extLst>
              <a:ext uri="{FF2B5EF4-FFF2-40B4-BE49-F238E27FC236}">
                <a16:creationId xmlns:a16="http://schemas.microsoft.com/office/drawing/2014/main" id="{54EB806D-BFA5-468D-9493-8E021F402312}"/>
              </a:ext>
            </a:extLst>
          </p:cNvPr>
          <p:cNvCxnSpPr>
            <a:cxnSpLocks/>
          </p:cNvCxnSpPr>
          <p:nvPr userDrawn="1"/>
        </p:nvCxnSpPr>
        <p:spPr>
          <a:xfrm>
            <a:off x="0" y="2049796"/>
            <a:ext cx="4772025" cy="7604"/>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83166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4D677-D93C-4B07-80C1-9B0B7F5A91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3626430F-4D50-41A6-9086-CE1DBED924E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3C5B1865-932F-4135-AC9F-C6C4B8A9FE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a:extLst>
              <a:ext uri="{FF2B5EF4-FFF2-40B4-BE49-F238E27FC236}">
                <a16:creationId xmlns:a16="http://schemas.microsoft.com/office/drawing/2014/main" id="{4A5308FB-C4AA-42AF-A31A-B5FA59D51B36}"/>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9" name="Picture 8" descr="A picture containing object&#10;&#10;Description generated with high confidence">
            <a:extLst>
              <a:ext uri="{FF2B5EF4-FFF2-40B4-BE49-F238E27FC236}">
                <a16:creationId xmlns:a16="http://schemas.microsoft.com/office/drawing/2014/main" id="{9C7470A7-FCD9-40F0-A4FF-6FBEC8A297DD}"/>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10" name="Straight Connector 9">
            <a:extLst>
              <a:ext uri="{FF2B5EF4-FFF2-40B4-BE49-F238E27FC236}">
                <a16:creationId xmlns:a16="http://schemas.microsoft.com/office/drawing/2014/main" id="{B8E4FC64-E619-4F69-B0ED-30983B2D7C17}"/>
              </a:ext>
            </a:extLst>
          </p:cNvPr>
          <p:cNvCxnSpPr>
            <a:cxnSpLocks/>
          </p:cNvCxnSpPr>
          <p:nvPr userDrawn="1"/>
        </p:nvCxnSpPr>
        <p:spPr>
          <a:xfrm>
            <a:off x="0" y="2049796"/>
            <a:ext cx="4772025" cy="7604"/>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63777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FE1AD-8693-4D59-81CE-A9C76E872C5C}"/>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A237C2D3-1FF3-49E3-BAEE-AE7BD8BC70D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Slide Number Placeholder 5">
            <a:extLst>
              <a:ext uri="{FF2B5EF4-FFF2-40B4-BE49-F238E27FC236}">
                <a16:creationId xmlns:a16="http://schemas.microsoft.com/office/drawing/2014/main" id="{28D48EE4-BF94-448E-BBF0-4DF7792C1AFC}"/>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8" name="Picture 7" descr="A picture containing object&#10;&#10;Description generated with high confidence">
            <a:extLst>
              <a:ext uri="{FF2B5EF4-FFF2-40B4-BE49-F238E27FC236}">
                <a16:creationId xmlns:a16="http://schemas.microsoft.com/office/drawing/2014/main" id="{C1A4E784-0C06-4E2E-A578-8AEFA2833476}"/>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9" name="Straight Connector 8">
            <a:extLst>
              <a:ext uri="{FF2B5EF4-FFF2-40B4-BE49-F238E27FC236}">
                <a16:creationId xmlns:a16="http://schemas.microsoft.com/office/drawing/2014/main" id="{CD1CB4F5-363B-4E7C-86B1-697B58AF5CFE}"/>
              </a:ext>
            </a:extLst>
          </p:cNvPr>
          <p:cNvCxnSpPr>
            <a:cxnSpLocks/>
          </p:cNvCxnSpPr>
          <p:nvPr userDrawn="1"/>
        </p:nvCxnSpPr>
        <p:spPr>
          <a:xfrm>
            <a:off x="0" y="1681962"/>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69778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1680DCA-815C-4630-9C03-1905167763C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76462F1A-14D0-4EF9-908D-DF08B2889AFB}"/>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Slide Number Placeholder 5">
            <a:extLst>
              <a:ext uri="{FF2B5EF4-FFF2-40B4-BE49-F238E27FC236}">
                <a16:creationId xmlns:a16="http://schemas.microsoft.com/office/drawing/2014/main" id="{923B7BD9-4F36-4DAC-A7BB-920FDD96BBED}"/>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8" name="Picture 7" descr="A picture containing object&#10;&#10;Description generated with high confidence">
            <a:extLst>
              <a:ext uri="{FF2B5EF4-FFF2-40B4-BE49-F238E27FC236}">
                <a16:creationId xmlns:a16="http://schemas.microsoft.com/office/drawing/2014/main" id="{5EE405CA-F80E-4C16-91B0-713CA98CCB19}"/>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spTree>
    <p:extLst>
      <p:ext uri="{BB962C8B-B14F-4D97-AF65-F5344CB8AC3E}">
        <p14:creationId xmlns:p14="http://schemas.microsoft.com/office/powerpoint/2010/main" val="33657486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F431165-8484-48C6-8889-39A4F0D14E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CF284EF7-E8D8-412D-AC90-F57A3CC3019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8F6EB249-DC72-4E13-87B6-58A1C14A9D9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25C246-26BF-4F91-8813-E8BFAD1D2AF8}" type="datetimeFigureOut">
              <a:rPr lang="en-AU" smtClean="0"/>
              <a:t>6/12/2019</a:t>
            </a:fld>
            <a:endParaRPr lang="en-AU"/>
          </a:p>
        </p:txBody>
      </p:sp>
      <p:sp>
        <p:nvSpPr>
          <p:cNvPr id="5" name="Footer Placeholder 4">
            <a:extLst>
              <a:ext uri="{FF2B5EF4-FFF2-40B4-BE49-F238E27FC236}">
                <a16:creationId xmlns:a16="http://schemas.microsoft.com/office/drawing/2014/main" id="{1D725A0A-07BC-4FEB-9F3D-CAF31460D64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40587063-2CAF-436A-8E44-3FDC67AF3F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634D4E-71F9-419F-BCBC-F2DBA0F81E58}" type="slidenum">
              <a:rPr lang="en-AU" smtClean="0"/>
              <a:t>‹#›</a:t>
            </a:fld>
            <a:endParaRPr lang="en-AU"/>
          </a:p>
        </p:txBody>
      </p:sp>
    </p:spTree>
    <p:extLst>
      <p:ext uri="{BB962C8B-B14F-4D97-AF65-F5344CB8AC3E}">
        <p14:creationId xmlns:p14="http://schemas.microsoft.com/office/powerpoint/2010/main" val="3179362226"/>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51" r:id="rId4"/>
    <p:sldLayoutId id="2147483660" r:id="rId5"/>
    <p:sldLayoutId id="2147483652" r:id="rId6"/>
    <p:sldLayoutId id="2147483653" r:id="rId7"/>
    <p:sldLayoutId id="2147483654" r:id="rId8"/>
    <p:sldLayoutId id="2147483661" r:id="rId9"/>
    <p:sldLayoutId id="2147483655" r:id="rId10"/>
    <p:sldLayoutId id="2147483656" r:id="rId11"/>
    <p:sldLayoutId id="2147483657" r:id="rId12"/>
    <p:sldLayoutId id="2147483658" r:id="rId13"/>
    <p:sldLayoutId id="2147483659"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cid:image018.jpg@01CBC39A.E1A6B550" TargetMode="Externa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chart" Target="../charts/chart18.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chart" Target="../charts/chart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chart" Target="../charts/chart22.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chart" Target="../charts/chart27.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chart" Target="../charts/chart28.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chart" Target="../charts/chart29.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chart" Target="../charts/chart31.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image" Target="../media/image10.png"/></Relationships>
</file>

<file path=ppt/slides/_rels/slide31.xml.rels><?xml version="1.0" encoding="UTF-8" standalone="yes"?>
<Relationships xmlns="http://schemas.openxmlformats.org/package/2006/relationships"><Relationship Id="rId2" Type="http://schemas.openxmlformats.org/officeDocument/2006/relationships/chart" Target="../charts/chart32.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chart" Target="../charts/chart33.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chart" Target="../charts/chart34.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3" Type="http://schemas.openxmlformats.org/officeDocument/2006/relationships/chart" Target="../charts/chart36.xml"/><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chart" Target="../charts/chart37.xml"/><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2" Type="http://schemas.openxmlformats.org/officeDocument/2006/relationships/chart" Target="../charts/chart38.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F5690561-C7B7-442C-A8FB-691D9A55CD91}"/>
              </a:ext>
            </a:extLst>
          </p:cNvPr>
          <p:cNvSpPr txBox="1">
            <a:spLocks/>
          </p:cNvSpPr>
          <p:nvPr/>
        </p:nvSpPr>
        <p:spPr>
          <a:xfrm>
            <a:off x="476942" y="3429000"/>
            <a:ext cx="6696744" cy="809296"/>
          </a:xfrm>
          <a:prstGeom prst="rect">
            <a:avLst/>
          </a:prstGeom>
        </p:spPr>
        <p:txBody>
          <a:bodyPr anchor="b"/>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400"/>
              </a:spcAft>
              <a:buNone/>
            </a:pPr>
            <a:r>
              <a:rPr lang="en-AU" altLang="en-US" dirty="0">
                <a:solidFill>
                  <a:schemeClr val="accent3"/>
                </a:solidFill>
                <a:latin typeface="Sommet" panose="02000505000000020004" pitchFamily="50" charset="0"/>
                <a:ea typeface="Microsoft Sans Serif" charset="0"/>
                <a:cs typeface="Arial" charset="0"/>
              </a:rPr>
              <a:t>Findings from the Australian Capital Territory 2019 Illicit Drug Reporting System </a:t>
            </a:r>
          </a:p>
        </p:txBody>
      </p:sp>
      <p:pic>
        <p:nvPicPr>
          <p:cNvPr id="6" name="Picture 5" descr="Burnet Logo">
            <a:extLst>
              <a:ext uri="{FF2B5EF4-FFF2-40B4-BE49-F238E27FC236}">
                <a16:creationId xmlns:a16="http://schemas.microsoft.com/office/drawing/2014/main" id="{C9C806AE-C739-40D1-9FD6-E8B9E2093B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5329" y="5742582"/>
            <a:ext cx="970678" cy="67408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UQ logo col">
            <a:extLst>
              <a:ext uri="{FF2B5EF4-FFF2-40B4-BE49-F238E27FC236}">
                <a16:creationId xmlns:a16="http://schemas.microsoft.com/office/drawing/2014/main" id="{7AD119CA-981A-46C0-9898-30982A96A2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6094" y="5804665"/>
            <a:ext cx="647119" cy="56622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cid:image018.jpg@01CBC39A.E1A6B550">
            <a:extLst>
              <a:ext uri="{FF2B5EF4-FFF2-40B4-BE49-F238E27FC236}">
                <a16:creationId xmlns:a16="http://schemas.microsoft.com/office/drawing/2014/main" id="{A1292CD8-D43D-461F-B861-95AA365EFA82}"/>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2270409" y="5812972"/>
            <a:ext cx="647119" cy="48533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Utas_vert">
            <a:extLst>
              <a:ext uri="{FF2B5EF4-FFF2-40B4-BE49-F238E27FC236}">
                <a16:creationId xmlns:a16="http://schemas.microsoft.com/office/drawing/2014/main" id="{F9947462-483B-45ED-A32A-57E223F620E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47290" y="5772526"/>
            <a:ext cx="444894" cy="56622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A close up of a logo&#10;&#10;Description generated with very high confidence">
            <a:extLst>
              <a:ext uri="{FF2B5EF4-FFF2-40B4-BE49-F238E27FC236}">
                <a16:creationId xmlns:a16="http://schemas.microsoft.com/office/drawing/2014/main" id="{07C5AC91-8D33-4489-9BC3-CFCD5C43E5F5}"/>
              </a:ext>
            </a:extLst>
          </p:cNvPr>
          <p:cNvPicPr>
            <a:picLocks noChangeAspect="1"/>
          </p:cNvPicPr>
          <p:nvPr/>
        </p:nvPicPr>
        <p:blipFill rotWithShape="1">
          <a:blip r:embed="rId7">
            <a:extLst>
              <a:ext uri="{28A0092B-C50C-407E-A947-70E740481C1C}">
                <a14:useLocalDpi xmlns:a14="http://schemas.microsoft.com/office/drawing/2010/main" val="0"/>
              </a:ext>
            </a:extLst>
          </a:blip>
          <a:srcRect l="3266" t="16232" r="4276" b="18605"/>
          <a:stretch/>
        </p:blipFill>
        <p:spPr>
          <a:xfrm>
            <a:off x="7497346" y="5788836"/>
            <a:ext cx="3047889" cy="549918"/>
          </a:xfrm>
          <a:prstGeom prst="rect">
            <a:avLst/>
          </a:prstGeom>
        </p:spPr>
      </p:pic>
      <p:pic>
        <p:nvPicPr>
          <p:cNvPr id="12" name="Picture 11">
            <a:extLst>
              <a:ext uri="{FF2B5EF4-FFF2-40B4-BE49-F238E27FC236}">
                <a16:creationId xmlns:a16="http://schemas.microsoft.com/office/drawing/2014/main" id="{39DF7AAB-7E19-4858-BE71-367227C01B7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21437" y="5742581"/>
            <a:ext cx="3097685" cy="596173"/>
          </a:xfrm>
          <a:prstGeom prst="rect">
            <a:avLst/>
          </a:prstGeom>
        </p:spPr>
      </p:pic>
    </p:spTree>
    <p:extLst>
      <p:ext uri="{BB962C8B-B14F-4D97-AF65-F5344CB8AC3E}">
        <p14:creationId xmlns:p14="http://schemas.microsoft.com/office/powerpoint/2010/main" val="6233180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A1A01-083B-4357-AEF1-22CC99759ECC}"/>
              </a:ext>
            </a:extLst>
          </p:cNvPr>
          <p:cNvSpPr>
            <a:spLocks noGrp="1"/>
          </p:cNvSpPr>
          <p:nvPr>
            <p:ph type="title"/>
          </p:nvPr>
        </p:nvSpPr>
        <p:spPr/>
        <p:txBody>
          <a:bodyPr>
            <a:normAutofit/>
          </a:bodyPr>
          <a:lstStyle/>
          <a:p>
            <a:r>
              <a:rPr lang="en-AU" sz="3200" dirty="0"/>
              <a:t>Figure 1: Drug of choice, ACT, 2000-2019</a:t>
            </a:r>
          </a:p>
        </p:txBody>
      </p:sp>
      <p:sp>
        <p:nvSpPr>
          <p:cNvPr id="4" name="Text Placeholder 3">
            <a:extLst>
              <a:ext uri="{FF2B5EF4-FFF2-40B4-BE49-F238E27FC236}">
                <a16:creationId xmlns:a16="http://schemas.microsoft.com/office/drawing/2014/main" id="{83E55F47-DC01-41DF-946E-7C9617A44828}"/>
              </a:ext>
            </a:extLst>
          </p:cNvPr>
          <p:cNvSpPr>
            <a:spLocks noGrp="1"/>
          </p:cNvSpPr>
          <p:nvPr>
            <p:ph type="body" sz="quarter" idx="14"/>
          </p:nvPr>
        </p:nvSpPr>
        <p:spPr>
          <a:xfrm>
            <a:off x="733988" y="5751635"/>
            <a:ext cx="10515600" cy="451223"/>
          </a:xfrm>
        </p:spPr>
        <p:txBody>
          <a:bodyPr>
            <a:normAutofit/>
          </a:bodyPr>
          <a:lstStyle/>
          <a:p>
            <a:pPr marL="0" indent="0">
              <a:buNone/>
            </a:pPr>
            <a:r>
              <a:rPr lang="en-AU" sz="1200" dirty="0"/>
              <a:t>Note. Substances listed in this figure are the primary endorsed; nominal percentages have endorsed other substances. Data labels have been removed from figures in years 2000, 2017 and 2018 with small cell size (i.e. n≤5).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p:txBody>
      </p:sp>
      <p:graphicFrame>
        <p:nvGraphicFramePr>
          <p:cNvPr id="7" name="Object 65">
            <a:extLst>
              <a:ext uri="{FF2B5EF4-FFF2-40B4-BE49-F238E27FC236}">
                <a16:creationId xmlns:a16="http://schemas.microsoft.com/office/drawing/2014/main" id="{BFE22CA7-A190-467D-933A-944FD0BC922E}"/>
              </a:ext>
            </a:extLst>
          </p:cNvPr>
          <p:cNvGraphicFramePr>
            <a:graphicFrameLocks/>
          </p:cNvGraphicFramePr>
          <p:nvPr>
            <p:extLst>
              <p:ext uri="{D42A27DB-BD31-4B8C-83A1-F6EECF244321}">
                <p14:modId xmlns:p14="http://schemas.microsoft.com/office/powerpoint/2010/main" val="1634648314"/>
              </p:ext>
            </p:extLst>
          </p:nvPr>
        </p:nvGraphicFramePr>
        <p:xfrm>
          <a:off x="733988" y="1590854"/>
          <a:ext cx="10515599" cy="416078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47848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1CE9F-EC5C-4BAE-A0B5-C262A9844339}"/>
              </a:ext>
            </a:extLst>
          </p:cNvPr>
          <p:cNvSpPr>
            <a:spLocks noGrp="1"/>
          </p:cNvSpPr>
          <p:nvPr>
            <p:ph type="title"/>
          </p:nvPr>
        </p:nvSpPr>
        <p:spPr/>
        <p:txBody>
          <a:bodyPr>
            <a:noAutofit/>
          </a:bodyPr>
          <a:lstStyle/>
          <a:p>
            <a:r>
              <a:rPr lang="en-AU" sz="3200" dirty="0"/>
              <a:t>Figure 2: Drug injected most often in the past month, ACT, 2000-2019</a:t>
            </a:r>
          </a:p>
        </p:txBody>
      </p:sp>
      <p:sp>
        <p:nvSpPr>
          <p:cNvPr id="4" name="Text Placeholder 3">
            <a:extLst>
              <a:ext uri="{FF2B5EF4-FFF2-40B4-BE49-F238E27FC236}">
                <a16:creationId xmlns:a16="http://schemas.microsoft.com/office/drawing/2014/main" id="{C126340E-3416-42FD-A2B9-E0DC2739FD8A}"/>
              </a:ext>
            </a:extLst>
          </p:cNvPr>
          <p:cNvSpPr>
            <a:spLocks noGrp="1"/>
          </p:cNvSpPr>
          <p:nvPr>
            <p:ph type="body" sz="quarter" idx="14"/>
          </p:nvPr>
        </p:nvSpPr>
        <p:spPr>
          <a:xfrm>
            <a:off x="838200" y="5765138"/>
            <a:ext cx="10515600" cy="361342"/>
          </a:xfrm>
        </p:spPr>
        <p:txBody>
          <a:bodyPr>
            <a:noAutofit/>
          </a:bodyPr>
          <a:lstStyle/>
          <a:p>
            <a:pPr marL="0" indent="0">
              <a:spcBef>
                <a:spcPts val="0"/>
              </a:spcBef>
              <a:buNone/>
            </a:pPr>
            <a:r>
              <a:rPr lang="en-AU" sz="1200" dirty="0"/>
              <a:t>Note. Substances listed in this figure are the primary endorsed; nominal percentages have endorsed other substances. Data labels have been removed from figures in years 2000, 2017 and 2018 with small cell size (i.e. n≤5).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p:txBody>
      </p:sp>
      <p:graphicFrame>
        <p:nvGraphicFramePr>
          <p:cNvPr id="5" name="Object 66">
            <a:extLst>
              <a:ext uri="{FF2B5EF4-FFF2-40B4-BE49-F238E27FC236}">
                <a16:creationId xmlns:a16="http://schemas.microsoft.com/office/drawing/2014/main" id="{0DE7387D-985D-4742-A04B-33873F1D156A}"/>
              </a:ext>
            </a:extLst>
          </p:cNvPr>
          <p:cNvGraphicFramePr>
            <a:graphicFrameLocks/>
          </p:cNvGraphicFramePr>
          <p:nvPr>
            <p:extLst>
              <p:ext uri="{D42A27DB-BD31-4B8C-83A1-F6EECF244321}">
                <p14:modId xmlns:p14="http://schemas.microsoft.com/office/powerpoint/2010/main" val="1737121260"/>
              </p:ext>
            </p:extLst>
          </p:nvPr>
        </p:nvGraphicFramePr>
        <p:xfrm>
          <a:off x="838200" y="1589838"/>
          <a:ext cx="10515600" cy="417529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211345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12201-378D-4BE5-B658-49771BDCBCBB}"/>
              </a:ext>
            </a:extLst>
          </p:cNvPr>
          <p:cNvSpPr>
            <a:spLocks noGrp="1"/>
          </p:cNvSpPr>
          <p:nvPr>
            <p:ph type="title"/>
          </p:nvPr>
        </p:nvSpPr>
        <p:spPr/>
        <p:txBody>
          <a:bodyPr>
            <a:noAutofit/>
          </a:bodyPr>
          <a:lstStyle/>
          <a:p>
            <a:r>
              <a:rPr lang="en-AU" sz="3200" dirty="0"/>
              <a:t>Figure 3: Weekly or more frequent substance use in the past six months, ACT, 2000-2019</a:t>
            </a:r>
          </a:p>
        </p:txBody>
      </p:sp>
      <p:sp>
        <p:nvSpPr>
          <p:cNvPr id="4" name="Text Placeholder 3">
            <a:extLst>
              <a:ext uri="{FF2B5EF4-FFF2-40B4-BE49-F238E27FC236}">
                <a16:creationId xmlns:a16="http://schemas.microsoft.com/office/drawing/2014/main" id="{2DC824F2-94D4-4C54-B718-4756DF585629}"/>
              </a:ext>
            </a:extLst>
          </p:cNvPr>
          <p:cNvSpPr>
            <a:spLocks noGrp="1"/>
          </p:cNvSpPr>
          <p:nvPr>
            <p:ph type="body" sz="quarter" idx="14"/>
          </p:nvPr>
        </p:nvSpPr>
        <p:spPr>
          <a:xfrm>
            <a:off x="832757" y="5902780"/>
            <a:ext cx="10515600" cy="249735"/>
          </a:xfrm>
        </p:spPr>
        <p:txBody>
          <a:bodyPr>
            <a:normAutofit lnSpcReduction="10000"/>
          </a:bodyPr>
          <a:lstStyle/>
          <a:p>
            <a:pPr marL="0" indent="0">
              <a:buNone/>
            </a:pPr>
            <a:r>
              <a:rPr lang="en-AU" sz="1200" dirty="0"/>
              <a:t>Note. These figures are of the entire sample. Y axis reduced to 80% to improve visibility of trends.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p:txBody>
      </p:sp>
      <p:graphicFrame>
        <p:nvGraphicFramePr>
          <p:cNvPr id="6" name="Object 66">
            <a:extLst>
              <a:ext uri="{FF2B5EF4-FFF2-40B4-BE49-F238E27FC236}">
                <a16:creationId xmlns:a16="http://schemas.microsoft.com/office/drawing/2014/main" id="{2A9DB52B-1451-473B-AFB4-9E71BB244CE6}"/>
              </a:ext>
            </a:extLst>
          </p:cNvPr>
          <p:cNvGraphicFramePr>
            <a:graphicFrameLocks/>
          </p:cNvGraphicFramePr>
          <p:nvPr>
            <p:extLst>
              <p:ext uri="{D42A27DB-BD31-4B8C-83A1-F6EECF244321}">
                <p14:modId xmlns:p14="http://schemas.microsoft.com/office/powerpoint/2010/main" val="1778664640"/>
              </p:ext>
            </p:extLst>
          </p:nvPr>
        </p:nvGraphicFramePr>
        <p:xfrm>
          <a:off x="620900" y="1748938"/>
          <a:ext cx="11200986" cy="386809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692464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CC9F6-FADA-4B2B-83D1-162A02897E83}"/>
              </a:ext>
            </a:extLst>
          </p:cNvPr>
          <p:cNvSpPr>
            <a:spLocks noGrp="1"/>
          </p:cNvSpPr>
          <p:nvPr>
            <p:ph type="title"/>
          </p:nvPr>
        </p:nvSpPr>
        <p:spPr/>
        <p:txBody>
          <a:bodyPr>
            <a:noAutofit/>
          </a:bodyPr>
          <a:lstStyle/>
          <a:p>
            <a:r>
              <a:rPr lang="en-AU" sz="3200" dirty="0"/>
              <a:t>Figure 4: Past six month use and frequency of use of heroin, ACT, 2000-2019</a:t>
            </a:r>
          </a:p>
        </p:txBody>
      </p:sp>
      <p:sp>
        <p:nvSpPr>
          <p:cNvPr id="4" name="Text Placeholder 3">
            <a:extLst>
              <a:ext uri="{FF2B5EF4-FFF2-40B4-BE49-F238E27FC236}">
                <a16:creationId xmlns:a16="http://schemas.microsoft.com/office/drawing/2014/main" id="{5533BAAB-DAB9-4989-B853-D8FFE3FD0257}"/>
              </a:ext>
            </a:extLst>
          </p:cNvPr>
          <p:cNvSpPr>
            <a:spLocks noGrp="1"/>
          </p:cNvSpPr>
          <p:nvPr>
            <p:ph type="body" sz="quarter" idx="14"/>
          </p:nvPr>
        </p:nvSpPr>
        <p:spPr>
          <a:xfrm>
            <a:off x="838200" y="5796935"/>
            <a:ext cx="10515600" cy="400501"/>
          </a:xfrm>
        </p:spPr>
        <p:txBody>
          <a:bodyPr>
            <a:noAutofit/>
          </a:bodyPr>
          <a:lstStyle/>
          <a:p>
            <a:pPr marL="0" indent="0">
              <a:buNone/>
            </a:pPr>
            <a:r>
              <a:rPr lang="en-AU" sz="1200" dirty="0"/>
              <a:t>Note. Median days computed among those who reported recent use (maximum 180 days). Median days rounded to the nearest whole number.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p:txBody>
      </p:sp>
      <p:graphicFrame>
        <p:nvGraphicFramePr>
          <p:cNvPr id="6" name="Chart 5">
            <a:extLst>
              <a:ext uri="{FF2B5EF4-FFF2-40B4-BE49-F238E27FC236}">
                <a16:creationId xmlns:a16="http://schemas.microsoft.com/office/drawing/2014/main" id="{81E01D9F-40B5-4149-9F77-78C3CFD54CDF}"/>
              </a:ext>
            </a:extLst>
          </p:cNvPr>
          <p:cNvGraphicFramePr/>
          <p:nvPr>
            <p:extLst>
              <p:ext uri="{D42A27DB-BD31-4B8C-83A1-F6EECF244321}">
                <p14:modId xmlns:p14="http://schemas.microsoft.com/office/powerpoint/2010/main" val="3919628269"/>
              </p:ext>
            </p:extLst>
          </p:nvPr>
        </p:nvGraphicFramePr>
        <p:xfrm>
          <a:off x="832756" y="1620499"/>
          <a:ext cx="10515600" cy="417643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64792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FFA75-FBA0-424F-999C-A6460FC2FEAB}"/>
              </a:ext>
            </a:extLst>
          </p:cNvPr>
          <p:cNvSpPr>
            <a:spLocks noGrp="1"/>
          </p:cNvSpPr>
          <p:nvPr>
            <p:ph type="title"/>
          </p:nvPr>
        </p:nvSpPr>
        <p:spPr/>
        <p:txBody>
          <a:bodyPr>
            <a:noAutofit/>
          </a:bodyPr>
          <a:lstStyle/>
          <a:p>
            <a:r>
              <a:rPr lang="en-AU" sz="3200" dirty="0"/>
              <a:t>Figure 5: Median price of heroin per cap and gram, ACT, 2000-2019</a:t>
            </a:r>
          </a:p>
        </p:txBody>
      </p:sp>
      <p:sp>
        <p:nvSpPr>
          <p:cNvPr id="4" name="Text Placeholder 3">
            <a:extLst>
              <a:ext uri="{FF2B5EF4-FFF2-40B4-BE49-F238E27FC236}">
                <a16:creationId xmlns:a16="http://schemas.microsoft.com/office/drawing/2014/main" id="{6D33D9E2-D027-4476-B995-142399B0DCF4}"/>
              </a:ext>
            </a:extLst>
          </p:cNvPr>
          <p:cNvSpPr>
            <a:spLocks noGrp="1"/>
          </p:cNvSpPr>
          <p:nvPr>
            <p:ph type="body" sz="quarter" idx="14"/>
          </p:nvPr>
        </p:nvSpPr>
        <p:spPr>
          <a:xfrm>
            <a:off x="838200" y="5925640"/>
            <a:ext cx="10515600" cy="209034"/>
          </a:xfrm>
        </p:spPr>
        <p:txBody>
          <a:bodyPr>
            <a:noAutofit/>
          </a:bodyPr>
          <a:lstStyle/>
          <a:p>
            <a:pPr marL="0" indent="0">
              <a:buNone/>
            </a:pPr>
            <a:r>
              <a:rPr lang="en-AU" sz="1200" dirty="0"/>
              <a:t>Note. Among those who commented. Price for a gram of heroin was not collected in 2000.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a:p>
            <a:pPr marL="0" indent="0">
              <a:buNone/>
            </a:pPr>
            <a:endParaRPr lang="en-AU" sz="1800" dirty="0"/>
          </a:p>
        </p:txBody>
      </p:sp>
      <p:graphicFrame>
        <p:nvGraphicFramePr>
          <p:cNvPr id="5" name="Chart 4">
            <a:extLst>
              <a:ext uri="{FF2B5EF4-FFF2-40B4-BE49-F238E27FC236}">
                <a16:creationId xmlns:a16="http://schemas.microsoft.com/office/drawing/2014/main" id="{B665E6AD-35E2-4996-95E5-731B15E1657A}"/>
              </a:ext>
            </a:extLst>
          </p:cNvPr>
          <p:cNvGraphicFramePr/>
          <p:nvPr>
            <p:extLst>
              <p:ext uri="{D42A27DB-BD31-4B8C-83A1-F6EECF244321}">
                <p14:modId xmlns:p14="http://schemas.microsoft.com/office/powerpoint/2010/main" val="108296405"/>
              </p:ext>
            </p:extLst>
          </p:nvPr>
        </p:nvGraphicFramePr>
        <p:xfrm>
          <a:off x="838200" y="1601488"/>
          <a:ext cx="10515600" cy="432415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505090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5BFF8-8FAA-41E5-8D31-0559A2B0415B}"/>
              </a:ext>
            </a:extLst>
          </p:cNvPr>
          <p:cNvSpPr>
            <a:spLocks noGrp="1"/>
          </p:cNvSpPr>
          <p:nvPr>
            <p:ph type="title"/>
          </p:nvPr>
        </p:nvSpPr>
        <p:spPr/>
        <p:txBody>
          <a:bodyPr>
            <a:noAutofit/>
          </a:bodyPr>
          <a:lstStyle/>
          <a:p>
            <a:r>
              <a:rPr lang="en-AU" sz="3200" dirty="0"/>
              <a:t>Figure 6: Current perceived purity of heroin, ACT, 2000-2019</a:t>
            </a:r>
          </a:p>
        </p:txBody>
      </p:sp>
      <p:sp>
        <p:nvSpPr>
          <p:cNvPr id="4" name="Text Placeholder 3">
            <a:extLst>
              <a:ext uri="{FF2B5EF4-FFF2-40B4-BE49-F238E27FC236}">
                <a16:creationId xmlns:a16="http://schemas.microsoft.com/office/drawing/2014/main" id="{71CE6C56-A91B-4C60-AC45-E117FA4A59BC}"/>
              </a:ext>
            </a:extLst>
          </p:cNvPr>
          <p:cNvSpPr>
            <a:spLocks noGrp="1"/>
          </p:cNvSpPr>
          <p:nvPr>
            <p:ph type="body" sz="quarter" idx="14"/>
          </p:nvPr>
        </p:nvSpPr>
        <p:spPr>
          <a:xfrm>
            <a:off x="832757" y="5711687"/>
            <a:ext cx="10515600" cy="448726"/>
          </a:xfrm>
        </p:spPr>
        <p:txBody>
          <a:bodyPr>
            <a:noAutofit/>
          </a:bodyPr>
          <a:lstStyle/>
          <a:p>
            <a:pPr marL="0" indent="0">
              <a:buNone/>
            </a:pPr>
            <a:r>
              <a:rPr lang="en-GB" sz="1200" dirty="0"/>
              <a:t>Note. The response ‘Don’t know’ was excluded from analysis. </a:t>
            </a:r>
            <a:r>
              <a:rPr lang="en-AU" sz="1200" dirty="0"/>
              <a:t>Data labels have been removed from figures throughout all years with small cell size (i.e. n≤5).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p:txBody>
      </p:sp>
      <p:graphicFrame>
        <p:nvGraphicFramePr>
          <p:cNvPr id="5" name="Chart 4">
            <a:extLst>
              <a:ext uri="{FF2B5EF4-FFF2-40B4-BE49-F238E27FC236}">
                <a16:creationId xmlns:a16="http://schemas.microsoft.com/office/drawing/2014/main" id="{8D85E282-6071-4622-ABCC-542C51B3D958}"/>
              </a:ext>
            </a:extLst>
          </p:cNvPr>
          <p:cNvGraphicFramePr/>
          <p:nvPr>
            <p:extLst>
              <p:ext uri="{D42A27DB-BD31-4B8C-83A1-F6EECF244321}">
                <p14:modId xmlns:p14="http://schemas.microsoft.com/office/powerpoint/2010/main" val="1264129220"/>
              </p:ext>
            </p:extLst>
          </p:nvPr>
        </p:nvGraphicFramePr>
        <p:xfrm>
          <a:off x="832757" y="1484243"/>
          <a:ext cx="10515600" cy="422744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010501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B14B8-A9C9-4545-BCBA-1BA796C594EB}"/>
              </a:ext>
            </a:extLst>
          </p:cNvPr>
          <p:cNvSpPr>
            <a:spLocks noGrp="1"/>
          </p:cNvSpPr>
          <p:nvPr>
            <p:ph type="title"/>
          </p:nvPr>
        </p:nvSpPr>
        <p:spPr/>
        <p:txBody>
          <a:bodyPr>
            <a:noAutofit/>
          </a:bodyPr>
          <a:lstStyle/>
          <a:p>
            <a:r>
              <a:rPr lang="en-AU" sz="3200" dirty="0"/>
              <a:t>Figure 7: Current perceived availability of heroin, ACT, 2000-2019</a:t>
            </a:r>
          </a:p>
        </p:txBody>
      </p:sp>
      <p:sp>
        <p:nvSpPr>
          <p:cNvPr id="4" name="Text Placeholder 3">
            <a:extLst>
              <a:ext uri="{FF2B5EF4-FFF2-40B4-BE49-F238E27FC236}">
                <a16:creationId xmlns:a16="http://schemas.microsoft.com/office/drawing/2014/main" id="{62704AEE-2507-4D37-8234-C53A048969D8}"/>
              </a:ext>
            </a:extLst>
          </p:cNvPr>
          <p:cNvSpPr>
            <a:spLocks noGrp="1"/>
          </p:cNvSpPr>
          <p:nvPr>
            <p:ph type="body" sz="quarter" idx="14"/>
          </p:nvPr>
        </p:nvSpPr>
        <p:spPr>
          <a:xfrm>
            <a:off x="838200" y="5817705"/>
            <a:ext cx="10515600" cy="424069"/>
          </a:xfrm>
        </p:spPr>
        <p:txBody>
          <a:bodyPr>
            <a:noAutofit/>
          </a:bodyPr>
          <a:lstStyle/>
          <a:p>
            <a:pPr marL="0" indent="0">
              <a:buNone/>
            </a:pPr>
            <a:r>
              <a:rPr lang="en-GB" sz="1200" dirty="0"/>
              <a:t>Note. The response ‘Don’t know’ was excluded from analysis. </a:t>
            </a:r>
            <a:r>
              <a:rPr lang="en-AU" sz="1200" dirty="0"/>
              <a:t>Data labels have been removed from figures throughout all years with small cell size (i.e. n≤5).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p:txBody>
      </p:sp>
      <p:graphicFrame>
        <p:nvGraphicFramePr>
          <p:cNvPr id="5" name="Chart 4">
            <a:extLst>
              <a:ext uri="{FF2B5EF4-FFF2-40B4-BE49-F238E27FC236}">
                <a16:creationId xmlns:a16="http://schemas.microsoft.com/office/drawing/2014/main" id="{B304BDCF-0A1C-4656-974F-44C554ED6ED2}"/>
              </a:ext>
            </a:extLst>
          </p:cNvPr>
          <p:cNvGraphicFramePr/>
          <p:nvPr>
            <p:extLst>
              <p:ext uri="{D42A27DB-BD31-4B8C-83A1-F6EECF244321}">
                <p14:modId xmlns:p14="http://schemas.microsoft.com/office/powerpoint/2010/main" val="861298312"/>
              </p:ext>
            </p:extLst>
          </p:nvPr>
        </p:nvGraphicFramePr>
        <p:xfrm>
          <a:off x="832756" y="1626713"/>
          <a:ext cx="10515599" cy="41909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704326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C1D9D-75F8-43D8-B266-4B246CD43AFB}"/>
              </a:ext>
            </a:extLst>
          </p:cNvPr>
          <p:cNvSpPr>
            <a:spLocks noGrp="1"/>
          </p:cNvSpPr>
          <p:nvPr>
            <p:ph type="title"/>
          </p:nvPr>
        </p:nvSpPr>
        <p:spPr/>
        <p:txBody>
          <a:bodyPr>
            <a:noAutofit/>
          </a:bodyPr>
          <a:lstStyle/>
          <a:p>
            <a:r>
              <a:rPr lang="en-AU" sz="3200" dirty="0"/>
              <a:t>Figure 8: Past six month use of any methamphetamine, powder, base, and crystal, ACT, 2000-2019</a:t>
            </a:r>
          </a:p>
        </p:txBody>
      </p:sp>
      <p:sp>
        <p:nvSpPr>
          <p:cNvPr id="4" name="Text Placeholder 3">
            <a:extLst>
              <a:ext uri="{FF2B5EF4-FFF2-40B4-BE49-F238E27FC236}">
                <a16:creationId xmlns:a16="http://schemas.microsoft.com/office/drawing/2014/main" id="{B997CE14-555C-4903-99FD-BF987D90B256}"/>
              </a:ext>
            </a:extLst>
          </p:cNvPr>
          <p:cNvSpPr>
            <a:spLocks noGrp="1"/>
          </p:cNvSpPr>
          <p:nvPr>
            <p:ph type="body" sz="quarter" idx="14"/>
          </p:nvPr>
        </p:nvSpPr>
        <p:spPr>
          <a:xfrm>
            <a:off x="832757" y="5546724"/>
            <a:ext cx="10515600" cy="577224"/>
          </a:xfrm>
        </p:spPr>
        <p:txBody>
          <a:bodyPr>
            <a:noAutofit/>
          </a:bodyPr>
          <a:lstStyle/>
          <a:p>
            <a:pPr marL="0" indent="0">
              <a:buNone/>
            </a:pPr>
            <a:r>
              <a:rPr lang="en-GB" sz="1200" dirty="0"/>
              <a:t>Note.</a:t>
            </a:r>
            <a:r>
              <a:rPr lang="en-GB" sz="1200" baseline="30000" dirty="0"/>
              <a:t> #</a:t>
            </a:r>
            <a:r>
              <a:rPr lang="en-AU" sz="1200" dirty="0"/>
              <a:t> Base asked separately from 2001 onwards. ‘Any methamphetamine’ includes crystal, speed, base and liquid methamphetamine combined. Figures for liquid not reported historically due to small numbers, however in 2018 3% of the national sample reported use of liquid amphetamine in the six months preceding interview.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 </a:t>
            </a:r>
          </a:p>
        </p:txBody>
      </p:sp>
      <p:graphicFrame>
        <p:nvGraphicFramePr>
          <p:cNvPr id="5" name="Chart 4">
            <a:extLst>
              <a:ext uri="{FF2B5EF4-FFF2-40B4-BE49-F238E27FC236}">
                <a16:creationId xmlns:a16="http://schemas.microsoft.com/office/drawing/2014/main" id="{69E71BFB-1D72-4FB4-950B-EC05F771897D}"/>
              </a:ext>
            </a:extLst>
          </p:cNvPr>
          <p:cNvGraphicFramePr/>
          <p:nvPr>
            <p:extLst>
              <p:ext uri="{D42A27DB-BD31-4B8C-83A1-F6EECF244321}">
                <p14:modId xmlns:p14="http://schemas.microsoft.com/office/powerpoint/2010/main" val="2049582763"/>
              </p:ext>
            </p:extLst>
          </p:nvPr>
        </p:nvGraphicFramePr>
        <p:xfrm>
          <a:off x="832757" y="1694032"/>
          <a:ext cx="10515600" cy="38526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075325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19ED1-0223-4BD8-BF02-3D8689A31C9D}"/>
              </a:ext>
            </a:extLst>
          </p:cNvPr>
          <p:cNvSpPr>
            <a:spLocks noGrp="1"/>
          </p:cNvSpPr>
          <p:nvPr>
            <p:ph type="title"/>
          </p:nvPr>
        </p:nvSpPr>
        <p:spPr/>
        <p:txBody>
          <a:bodyPr>
            <a:noAutofit/>
          </a:bodyPr>
          <a:lstStyle/>
          <a:p>
            <a:r>
              <a:rPr lang="en-AU" sz="3200" dirty="0"/>
              <a:t>Figure 9: Frequency of use of any methamphetamine, powder, base, and crystal, ACT, 2000-2019</a:t>
            </a:r>
          </a:p>
        </p:txBody>
      </p:sp>
      <p:sp>
        <p:nvSpPr>
          <p:cNvPr id="4" name="Text Placeholder 3">
            <a:extLst>
              <a:ext uri="{FF2B5EF4-FFF2-40B4-BE49-F238E27FC236}">
                <a16:creationId xmlns:a16="http://schemas.microsoft.com/office/drawing/2014/main" id="{38BC7AED-DFC3-4E11-8B2E-388958C4D7C3}"/>
              </a:ext>
            </a:extLst>
          </p:cNvPr>
          <p:cNvSpPr>
            <a:spLocks noGrp="1"/>
          </p:cNvSpPr>
          <p:nvPr>
            <p:ph type="body" sz="quarter" idx="14"/>
          </p:nvPr>
        </p:nvSpPr>
        <p:spPr>
          <a:xfrm>
            <a:off x="838200" y="5640501"/>
            <a:ext cx="10515600" cy="565989"/>
          </a:xfrm>
        </p:spPr>
        <p:txBody>
          <a:bodyPr>
            <a:normAutofit lnSpcReduction="10000"/>
          </a:bodyPr>
          <a:lstStyle/>
          <a:p>
            <a:pPr marL="0" indent="0">
              <a:buNone/>
            </a:pPr>
            <a:r>
              <a:rPr lang="en-AU" sz="1200" dirty="0"/>
              <a:t>Note. Median days computed among those who reported recent use (maximum 180 days). Median days rounded to the nearest whole number. Y axis reduced to 80 to improve visibility of trends. Median days used base and crystal not collected in 2000-2001. Data labels have been removed from figures in years 2000, 2017 and 2018 with small cell size (i.e. n≤5).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p:txBody>
      </p:sp>
      <p:graphicFrame>
        <p:nvGraphicFramePr>
          <p:cNvPr id="5" name="Chart 4">
            <a:extLst>
              <a:ext uri="{FF2B5EF4-FFF2-40B4-BE49-F238E27FC236}">
                <a16:creationId xmlns:a16="http://schemas.microsoft.com/office/drawing/2014/main" id="{FC013CFA-1F92-425E-B7B5-AD0B6C3E8F01}"/>
              </a:ext>
            </a:extLst>
          </p:cNvPr>
          <p:cNvGraphicFramePr/>
          <p:nvPr>
            <p:extLst>
              <p:ext uri="{D42A27DB-BD31-4B8C-83A1-F6EECF244321}">
                <p14:modId xmlns:p14="http://schemas.microsoft.com/office/powerpoint/2010/main" val="2525961777"/>
              </p:ext>
            </p:extLst>
          </p:nvPr>
        </p:nvGraphicFramePr>
        <p:xfrm>
          <a:off x="838200" y="1597659"/>
          <a:ext cx="10515600" cy="404284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61791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C37D5-43B4-4B51-BE2D-A9808CC36A99}"/>
              </a:ext>
            </a:extLst>
          </p:cNvPr>
          <p:cNvSpPr>
            <a:spLocks noGrp="1"/>
          </p:cNvSpPr>
          <p:nvPr>
            <p:ph type="title"/>
          </p:nvPr>
        </p:nvSpPr>
        <p:spPr/>
        <p:txBody>
          <a:bodyPr>
            <a:noAutofit/>
          </a:bodyPr>
          <a:lstStyle/>
          <a:p>
            <a:r>
              <a:rPr lang="en-AU" sz="3200" dirty="0"/>
              <a:t>Figure 10: Median price of powder methamphetamine per point and gram, ACT, 2002-2019</a:t>
            </a:r>
          </a:p>
        </p:txBody>
      </p:sp>
      <p:sp>
        <p:nvSpPr>
          <p:cNvPr id="4" name="Text Placeholder 3">
            <a:extLst>
              <a:ext uri="{FF2B5EF4-FFF2-40B4-BE49-F238E27FC236}">
                <a16:creationId xmlns:a16="http://schemas.microsoft.com/office/drawing/2014/main" id="{DEF57D9A-55AC-4AC2-A08A-845C2FAFC2D7}"/>
              </a:ext>
            </a:extLst>
          </p:cNvPr>
          <p:cNvSpPr>
            <a:spLocks noGrp="1"/>
          </p:cNvSpPr>
          <p:nvPr>
            <p:ph type="body" sz="quarter" idx="14"/>
          </p:nvPr>
        </p:nvSpPr>
        <p:spPr>
          <a:xfrm>
            <a:off x="838200" y="5918194"/>
            <a:ext cx="10515600" cy="226696"/>
          </a:xfrm>
        </p:spPr>
        <p:txBody>
          <a:bodyPr>
            <a:noAutofit/>
          </a:bodyPr>
          <a:lstStyle/>
          <a:p>
            <a:pPr marL="0" indent="0">
              <a:buNone/>
            </a:pPr>
            <a:r>
              <a:rPr lang="en-AU" sz="1200" dirty="0"/>
              <a:t>Note. Among those who commented.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 </a:t>
            </a:r>
            <a:r>
              <a:rPr lang="en-AU" sz="1200" dirty="0">
                <a:latin typeface="Arial" panose="020B0604020202020204" pitchFamily="34" charset="0"/>
                <a:ea typeface="Calibri" panose="020F0502020204030204" pitchFamily="34" charset="0"/>
                <a:cs typeface="Times New Roman" panose="02020603050405020304" pitchFamily="18" charset="0"/>
              </a:rPr>
              <a:t>No respondents for the price of a gram in 2017</a:t>
            </a:r>
            <a:endParaRPr lang="en-AU" sz="1200" dirty="0"/>
          </a:p>
        </p:txBody>
      </p:sp>
      <p:graphicFrame>
        <p:nvGraphicFramePr>
          <p:cNvPr id="6" name="Chart 5">
            <a:extLst>
              <a:ext uri="{FF2B5EF4-FFF2-40B4-BE49-F238E27FC236}">
                <a16:creationId xmlns:a16="http://schemas.microsoft.com/office/drawing/2014/main" id="{82A4EE77-F43C-465D-9C6D-B38D330C0ACB}"/>
              </a:ext>
            </a:extLst>
          </p:cNvPr>
          <p:cNvGraphicFramePr>
            <a:graphicFrameLocks/>
          </p:cNvGraphicFramePr>
          <p:nvPr>
            <p:extLst>
              <p:ext uri="{D42A27DB-BD31-4B8C-83A1-F6EECF244321}">
                <p14:modId xmlns:p14="http://schemas.microsoft.com/office/powerpoint/2010/main" val="3512420516"/>
              </p:ext>
            </p:extLst>
          </p:nvPr>
        </p:nvGraphicFramePr>
        <p:xfrm>
          <a:off x="838200" y="1678622"/>
          <a:ext cx="10515600" cy="423957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935948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A3D25-E5AC-4A12-B8D8-40E8F22EB076}"/>
              </a:ext>
            </a:extLst>
          </p:cNvPr>
          <p:cNvSpPr>
            <a:spLocks noGrp="1"/>
          </p:cNvSpPr>
          <p:nvPr>
            <p:ph type="title"/>
          </p:nvPr>
        </p:nvSpPr>
        <p:spPr/>
        <p:txBody>
          <a:bodyPr>
            <a:noAutofit/>
          </a:bodyPr>
          <a:lstStyle/>
          <a:p>
            <a:r>
              <a:rPr lang="en-AU" sz="3200" dirty="0"/>
              <a:t>Figure 11: Current perceived purity of powder methamphetamine, ACT, 2002-2019</a:t>
            </a:r>
          </a:p>
        </p:txBody>
      </p:sp>
      <p:sp>
        <p:nvSpPr>
          <p:cNvPr id="4" name="Text Placeholder 3">
            <a:extLst>
              <a:ext uri="{FF2B5EF4-FFF2-40B4-BE49-F238E27FC236}">
                <a16:creationId xmlns:a16="http://schemas.microsoft.com/office/drawing/2014/main" id="{822AD562-E5FA-41F8-B5AE-1761E63AEF37}"/>
              </a:ext>
            </a:extLst>
          </p:cNvPr>
          <p:cNvSpPr>
            <a:spLocks noGrp="1"/>
          </p:cNvSpPr>
          <p:nvPr>
            <p:ph type="body" sz="quarter" idx="14"/>
          </p:nvPr>
        </p:nvSpPr>
        <p:spPr>
          <a:xfrm>
            <a:off x="838200" y="5685610"/>
            <a:ext cx="10515600" cy="418010"/>
          </a:xfrm>
        </p:spPr>
        <p:txBody>
          <a:bodyPr>
            <a:normAutofit lnSpcReduction="10000"/>
          </a:bodyPr>
          <a:lstStyle/>
          <a:p>
            <a:pPr marL="0" indent="0">
              <a:buNone/>
            </a:pPr>
            <a:r>
              <a:rPr lang="en-AU" sz="1200" dirty="0"/>
              <a:t>Note. Methamphetamine asked separately for the three different forms from 2002 onwards. </a:t>
            </a:r>
            <a:r>
              <a:rPr lang="en-GB" sz="1200" dirty="0"/>
              <a:t>The response ‘Don’t know’ was excluded from analysis. </a:t>
            </a:r>
            <a:r>
              <a:rPr lang="en-AU" sz="1200" dirty="0"/>
              <a:t>Data labels have been removed from figures throughout all years with small cell size (i.e. n≤5).</a:t>
            </a:r>
            <a:r>
              <a:rPr lang="en-GB" sz="1200" dirty="0"/>
              <a:t> </a:t>
            </a:r>
            <a:r>
              <a:rPr lang="en-AU" sz="1200" dirty="0"/>
              <a:t>*</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p:txBody>
      </p:sp>
      <p:graphicFrame>
        <p:nvGraphicFramePr>
          <p:cNvPr id="5" name="Chart 4">
            <a:extLst>
              <a:ext uri="{FF2B5EF4-FFF2-40B4-BE49-F238E27FC236}">
                <a16:creationId xmlns:a16="http://schemas.microsoft.com/office/drawing/2014/main" id="{A55ACB22-7C03-4BED-A829-279C6672120C}"/>
              </a:ext>
            </a:extLst>
          </p:cNvPr>
          <p:cNvGraphicFramePr>
            <a:graphicFrameLocks/>
          </p:cNvGraphicFramePr>
          <p:nvPr>
            <p:extLst>
              <p:ext uri="{D42A27DB-BD31-4B8C-83A1-F6EECF244321}">
                <p14:modId xmlns:p14="http://schemas.microsoft.com/office/powerpoint/2010/main" val="894001943"/>
              </p:ext>
            </p:extLst>
          </p:nvPr>
        </p:nvGraphicFramePr>
        <p:xfrm>
          <a:off x="832756" y="1565274"/>
          <a:ext cx="10515599" cy="412033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153258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B28C7-78B4-400A-89DE-93CFE94017DE}"/>
              </a:ext>
            </a:extLst>
          </p:cNvPr>
          <p:cNvSpPr>
            <a:spLocks noGrp="1"/>
          </p:cNvSpPr>
          <p:nvPr>
            <p:ph type="title"/>
          </p:nvPr>
        </p:nvSpPr>
        <p:spPr/>
        <p:txBody>
          <a:bodyPr>
            <a:noAutofit/>
          </a:bodyPr>
          <a:lstStyle/>
          <a:p>
            <a:r>
              <a:rPr lang="en-AU" sz="3200" dirty="0"/>
              <a:t>Figure 12: Current perceived availability of powder methamphetamine, ACT, 2002-2019</a:t>
            </a:r>
          </a:p>
        </p:txBody>
      </p:sp>
      <p:sp>
        <p:nvSpPr>
          <p:cNvPr id="4" name="Text Placeholder 3">
            <a:extLst>
              <a:ext uri="{FF2B5EF4-FFF2-40B4-BE49-F238E27FC236}">
                <a16:creationId xmlns:a16="http://schemas.microsoft.com/office/drawing/2014/main" id="{C90608BB-1B69-4C28-8E47-6C330D5B1BEA}"/>
              </a:ext>
            </a:extLst>
          </p:cNvPr>
          <p:cNvSpPr>
            <a:spLocks noGrp="1"/>
          </p:cNvSpPr>
          <p:nvPr>
            <p:ph type="body" sz="quarter" idx="14"/>
          </p:nvPr>
        </p:nvSpPr>
        <p:spPr>
          <a:xfrm>
            <a:off x="832756" y="5742760"/>
            <a:ext cx="10515600" cy="406580"/>
          </a:xfrm>
        </p:spPr>
        <p:txBody>
          <a:bodyPr>
            <a:noAutofit/>
          </a:bodyPr>
          <a:lstStyle/>
          <a:p>
            <a:pPr marL="0" indent="0">
              <a:buNone/>
            </a:pPr>
            <a:r>
              <a:rPr lang="en-AU" sz="1200" dirty="0"/>
              <a:t>Note. Methamphetamine asked separately for the three different forms from 2002 onwards. </a:t>
            </a:r>
            <a:r>
              <a:rPr lang="en-GB" sz="1200" dirty="0"/>
              <a:t>The response ‘Don’t know’ was excluded from analysis. </a:t>
            </a:r>
            <a:r>
              <a:rPr lang="en-AU" sz="1200" dirty="0"/>
              <a:t>Data labels have been removed from figures throughout all years with small cell size (i.e. n≤5).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a:p>
            <a:pPr marL="0" indent="0">
              <a:buNone/>
            </a:pPr>
            <a:endParaRPr lang="en-AU" dirty="0"/>
          </a:p>
        </p:txBody>
      </p:sp>
      <p:graphicFrame>
        <p:nvGraphicFramePr>
          <p:cNvPr id="5" name="Chart 4">
            <a:extLst>
              <a:ext uri="{FF2B5EF4-FFF2-40B4-BE49-F238E27FC236}">
                <a16:creationId xmlns:a16="http://schemas.microsoft.com/office/drawing/2014/main" id="{48950D57-F656-437F-BE57-0C80E41E71BD}"/>
              </a:ext>
            </a:extLst>
          </p:cNvPr>
          <p:cNvGraphicFramePr/>
          <p:nvPr>
            <p:extLst>
              <p:ext uri="{D42A27DB-BD31-4B8C-83A1-F6EECF244321}">
                <p14:modId xmlns:p14="http://schemas.microsoft.com/office/powerpoint/2010/main" val="3223878600"/>
              </p:ext>
            </p:extLst>
          </p:nvPr>
        </p:nvGraphicFramePr>
        <p:xfrm>
          <a:off x="832756" y="1551622"/>
          <a:ext cx="10515600" cy="41911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211872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D4699-BD95-4E51-BD80-EBB51734A45D}"/>
              </a:ext>
            </a:extLst>
          </p:cNvPr>
          <p:cNvSpPr>
            <a:spLocks noGrp="1"/>
          </p:cNvSpPr>
          <p:nvPr>
            <p:ph type="title"/>
          </p:nvPr>
        </p:nvSpPr>
        <p:spPr/>
        <p:txBody>
          <a:bodyPr>
            <a:noAutofit/>
          </a:bodyPr>
          <a:lstStyle/>
          <a:p>
            <a:r>
              <a:rPr lang="en-AU" sz="3200" dirty="0"/>
              <a:t>Figure 13: Median price of crystal methamphetamine per point and gram, ACT, 2002-2019 </a:t>
            </a:r>
          </a:p>
        </p:txBody>
      </p:sp>
      <p:sp>
        <p:nvSpPr>
          <p:cNvPr id="4" name="Text Placeholder 3">
            <a:extLst>
              <a:ext uri="{FF2B5EF4-FFF2-40B4-BE49-F238E27FC236}">
                <a16:creationId xmlns:a16="http://schemas.microsoft.com/office/drawing/2014/main" id="{05B2A7AF-F149-40FC-98CE-DC1289632CBA}"/>
              </a:ext>
            </a:extLst>
          </p:cNvPr>
          <p:cNvSpPr>
            <a:spLocks noGrp="1"/>
          </p:cNvSpPr>
          <p:nvPr>
            <p:ph type="body" sz="quarter" idx="14"/>
          </p:nvPr>
        </p:nvSpPr>
        <p:spPr>
          <a:xfrm>
            <a:off x="833438" y="5902780"/>
            <a:ext cx="10515600" cy="249733"/>
          </a:xfrm>
        </p:spPr>
        <p:txBody>
          <a:bodyPr>
            <a:normAutofit lnSpcReduction="10000"/>
          </a:bodyPr>
          <a:lstStyle/>
          <a:p>
            <a:pPr marL="0" indent="0">
              <a:buNone/>
            </a:pPr>
            <a:r>
              <a:rPr lang="en-AU" sz="1200" dirty="0"/>
              <a:t>Note. Among those who commented. No data available for gram in 2001.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p:txBody>
      </p:sp>
      <p:graphicFrame>
        <p:nvGraphicFramePr>
          <p:cNvPr id="5" name="Chart Placeholder 4">
            <a:extLst>
              <a:ext uri="{FF2B5EF4-FFF2-40B4-BE49-F238E27FC236}">
                <a16:creationId xmlns:a16="http://schemas.microsoft.com/office/drawing/2014/main" id="{9E680220-C58B-472C-87A4-6AB22D19D33D}"/>
              </a:ext>
            </a:extLst>
          </p:cNvPr>
          <p:cNvGraphicFramePr>
            <a:graphicFrameLocks noGrp="1"/>
          </p:cNvGraphicFramePr>
          <p:nvPr>
            <p:ph type="chart" sz="quarter" idx="13"/>
            <p:extLst>
              <p:ext uri="{D42A27DB-BD31-4B8C-83A1-F6EECF244321}">
                <p14:modId xmlns:p14="http://schemas.microsoft.com/office/powerpoint/2010/main" val="58947446"/>
              </p:ext>
            </p:extLst>
          </p:nvPr>
        </p:nvGraphicFramePr>
        <p:xfrm>
          <a:off x="833438" y="1674812"/>
          <a:ext cx="10520362" cy="414305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071131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74630-EEE8-4D28-BA6F-BF99EBD1EEC9}"/>
              </a:ext>
            </a:extLst>
          </p:cNvPr>
          <p:cNvSpPr>
            <a:spLocks noGrp="1"/>
          </p:cNvSpPr>
          <p:nvPr>
            <p:ph type="title"/>
          </p:nvPr>
        </p:nvSpPr>
        <p:spPr/>
        <p:txBody>
          <a:bodyPr>
            <a:noAutofit/>
          </a:bodyPr>
          <a:lstStyle/>
          <a:p>
            <a:r>
              <a:rPr lang="en-AU" sz="3200" dirty="0"/>
              <a:t>Figure 14: Current perceive purity of crystal methamphetamine, ACT, 2002-2019</a:t>
            </a:r>
          </a:p>
        </p:txBody>
      </p:sp>
      <p:sp>
        <p:nvSpPr>
          <p:cNvPr id="4" name="Text Placeholder 3">
            <a:extLst>
              <a:ext uri="{FF2B5EF4-FFF2-40B4-BE49-F238E27FC236}">
                <a16:creationId xmlns:a16="http://schemas.microsoft.com/office/drawing/2014/main" id="{52C8DEA7-CEE0-46EF-9A5D-1FD7860E38DC}"/>
              </a:ext>
            </a:extLst>
          </p:cNvPr>
          <p:cNvSpPr>
            <a:spLocks noGrp="1"/>
          </p:cNvSpPr>
          <p:nvPr>
            <p:ph type="body" sz="quarter" idx="14"/>
          </p:nvPr>
        </p:nvSpPr>
        <p:spPr>
          <a:xfrm>
            <a:off x="838200" y="5731330"/>
            <a:ext cx="10515600" cy="383720"/>
          </a:xfrm>
        </p:spPr>
        <p:txBody>
          <a:bodyPr>
            <a:noAutofit/>
          </a:bodyPr>
          <a:lstStyle/>
          <a:p>
            <a:pPr marL="0" indent="0">
              <a:buNone/>
            </a:pPr>
            <a:r>
              <a:rPr lang="en-AU" sz="1200" dirty="0"/>
              <a:t>Note. Methamphetamine asked separately for the three different forms from 2002 onwards. </a:t>
            </a:r>
            <a:r>
              <a:rPr lang="en-GB" sz="1200" dirty="0"/>
              <a:t>The response ‘Don’t know’ was excluded from analysis. </a:t>
            </a:r>
            <a:r>
              <a:rPr lang="en-AU" sz="1200" dirty="0"/>
              <a:t>Data labels have been removed from figures throughout all years with small cell size (i.e. n≤5).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a:p>
            <a:pPr marL="0" indent="0">
              <a:buNone/>
            </a:pPr>
            <a:endParaRPr lang="en-AU" dirty="0"/>
          </a:p>
        </p:txBody>
      </p:sp>
      <p:graphicFrame>
        <p:nvGraphicFramePr>
          <p:cNvPr id="5" name="Chart Placeholder 4">
            <a:extLst>
              <a:ext uri="{FF2B5EF4-FFF2-40B4-BE49-F238E27FC236}">
                <a16:creationId xmlns:a16="http://schemas.microsoft.com/office/drawing/2014/main" id="{B7F7ADCB-82DE-46EC-9B3E-E1AC839B30BE}"/>
              </a:ext>
            </a:extLst>
          </p:cNvPr>
          <p:cNvGraphicFramePr>
            <a:graphicFrameLocks noGrp="1"/>
          </p:cNvGraphicFramePr>
          <p:nvPr>
            <p:ph type="chart" sz="quarter" idx="13"/>
            <p:extLst>
              <p:ext uri="{D42A27DB-BD31-4B8C-83A1-F6EECF244321}">
                <p14:modId xmlns:p14="http://schemas.microsoft.com/office/powerpoint/2010/main" val="787206364"/>
              </p:ext>
            </p:extLst>
          </p:nvPr>
        </p:nvGraphicFramePr>
        <p:xfrm>
          <a:off x="828676" y="1674812"/>
          <a:ext cx="10520362" cy="405651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307849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E694F-B438-4126-AAFC-51E6D05C7B33}"/>
              </a:ext>
            </a:extLst>
          </p:cNvPr>
          <p:cNvSpPr>
            <a:spLocks noGrp="1"/>
          </p:cNvSpPr>
          <p:nvPr>
            <p:ph type="title"/>
          </p:nvPr>
        </p:nvSpPr>
        <p:spPr/>
        <p:txBody>
          <a:bodyPr>
            <a:noAutofit/>
          </a:bodyPr>
          <a:lstStyle/>
          <a:p>
            <a:r>
              <a:rPr lang="en-AU" sz="3200" dirty="0"/>
              <a:t>Figure 15: Current perceived availability of crystal methamphetamine, ACT, 2002-2019</a:t>
            </a:r>
          </a:p>
        </p:txBody>
      </p:sp>
      <p:sp>
        <p:nvSpPr>
          <p:cNvPr id="4" name="Text Placeholder 3">
            <a:extLst>
              <a:ext uri="{FF2B5EF4-FFF2-40B4-BE49-F238E27FC236}">
                <a16:creationId xmlns:a16="http://schemas.microsoft.com/office/drawing/2014/main" id="{D78A6B3A-29C2-49BB-8068-6981A8C99678}"/>
              </a:ext>
            </a:extLst>
          </p:cNvPr>
          <p:cNvSpPr>
            <a:spLocks noGrp="1"/>
          </p:cNvSpPr>
          <p:nvPr>
            <p:ph type="body" sz="quarter" idx="14"/>
          </p:nvPr>
        </p:nvSpPr>
        <p:spPr>
          <a:xfrm>
            <a:off x="833438" y="5754190"/>
            <a:ext cx="10515600" cy="360860"/>
          </a:xfrm>
        </p:spPr>
        <p:txBody>
          <a:bodyPr>
            <a:noAutofit/>
          </a:bodyPr>
          <a:lstStyle/>
          <a:p>
            <a:pPr marL="0" indent="0">
              <a:buNone/>
            </a:pPr>
            <a:r>
              <a:rPr lang="en-AU" sz="1200" dirty="0"/>
              <a:t>Note. Methamphetamine asked separately for the three different forms from 2002 onwards. The response ‘Don’t know’ was excluded from analysis. Data labels have been removed from figures throughout all years with small cell size (i.e. n≤5).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a:p>
            <a:pPr marL="0" indent="0">
              <a:buNone/>
            </a:pPr>
            <a:endParaRPr lang="en-AU" dirty="0"/>
          </a:p>
        </p:txBody>
      </p:sp>
      <p:graphicFrame>
        <p:nvGraphicFramePr>
          <p:cNvPr id="5" name="Chart Placeholder 4">
            <a:extLst>
              <a:ext uri="{FF2B5EF4-FFF2-40B4-BE49-F238E27FC236}">
                <a16:creationId xmlns:a16="http://schemas.microsoft.com/office/drawing/2014/main" id="{729C2476-39E0-448A-BFBA-CDAA37517B23}"/>
              </a:ext>
            </a:extLst>
          </p:cNvPr>
          <p:cNvGraphicFramePr>
            <a:graphicFrameLocks noGrp="1"/>
          </p:cNvGraphicFramePr>
          <p:nvPr>
            <p:ph type="chart" sz="quarter" idx="13"/>
            <p:extLst>
              <p:ext uri="{D42A27DB-BD31-4B8C-83A1-F6EECF244321}">
                <p14:modId xmlns:p14="http://schemas.microsoft.com/office/powerpoint/2010/main" val="3401205042"/>
              </p:ext>
            </p:extLst>
          </p:nvPr>
        </p:nvGraphicFramePr>
        <p:xfrm>
          <a:off x="833438" y="1674812"/>
          <a:ext cx="10520362" cy="407937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989484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75F64-3F02-4929-B00C-59A35F81F7F9}"/>
              </a:ext>
            </a:extLst>
          </p:cNvPr>
          <p:cNvSpPr>
            <a:spLocks noGrp="1"/>
          </p:cNvSpPr>
          <p:nvPr>
            <p:ph type="title"/>
          </p:nvPr>
        </p:nvSpPr>
        <p:spPr/>
        <p:txBody>
          <a:bodyPr>
            <a:noAutofit/>
          </a:bodyPr>
          <a:lstStyle/>
          <a:p>
            <a:r>
              <a:rPr lang="en-AU" sz="3200" dirty="0"/>
              <a:t>Figure 16: Past six month use and frequency of use of cocaine, ACT, 2000-2019</a:t>
            </a:r>
          </a:p>
        </p:txBody>
      </p:sp>
      <p:sp>
        <p:nvSpPr>
          <p:cNvPr id="4" name="Text Placeholder 3">
            <a:extLst>
              <a:ext uri="{FF2B5EF4-FFF2-40B4-BE49-F238E27FC236}">
                <a16:creationId xmlns:a16="http://schemas.microsoft.com/office/drawing/2014/main" id="{FD3CFA7E-A0EA-4DAF-BE88-F00D97A0C5B8}"/>
              </a:ext>
            </a:extLst>
          </p:cNvPr>
          <p:cNvSpPr>
            <a:spLocks noGrp="1"/>
          </p:cNvSpPr>
          <p:nvPr>
            <p:ph type="body" sz="quarter" idx="14"/>
          </p:nvPr>
        </p:nvSpPr>
        <p:spPr>
          <a:xfrm>
            <a:off x="827995" y="5618922"/>
            <a:ext cx="10515600" cy="530418"/>
          </a:xfrm>
        </p:spPr>
        <p:txBody>
          <a:bodyPr>
            <a:noAutofit/>
          </a:bodyPr>
          <a:lstStyle/>
          <a:p>
            <a:pPr marL="0" indent="0">
              <a:buNone/>
            </a:pPr>
            <a:r>
              <a:rPr lang="en-AU" sz="1200" dirty="0"/>
              <a:t>Note. Median days computed among those who reported recent use (maximum 180 days). Median days rounded to the nearest whole number. Y axis reduced to 10 to improve visibility of trends. Data labels have been removed from figures in years 2000, 2017 and 2018 with small cell size (i.e. n≤5).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a:p>
            <a:pPr marL="0" indent="0">
              <a:buNone/>
            </a:pPr>
            <a:endParaRPr lang="en-AU" dirty="0"/>
          </a:p>
        </p:txBody>
      </p:sp>
      <p:graphicFrame>
        <p:nvGraphicFramePr>
          <p:cNvPr id="5" name="Chart Placeholder 4">
            <a:extLst>
              <a:ext uri="{FF2B5EF4-FFF2-40B4-BE49-F238E27FC236}">
                <a16:creationId xmlns:a16="http://schemas.microsoft.com/office/drawing/2014/main" id="{5CF319ED-F64E-4F22-B583-17BBCBA09D1B}"/>
              </a:ext>
            </a:extLst>
          </p:cNvPr>
          <p:cNvGraphicFramePr>
            <a:graphicFrameLocks noGrp="1" noChangeAspect="1"/>
          </p:cNvGraphicFramePr>
          <p:nvPr>
            <p:ph type="chart" sz="quarter" idx="13"/>
            <p:extLst>
              <p:ext uri="{D42A27DB-BD31-4B8C-83A1-F6EECF244321}">
                <p14:modId xmlns:p14="http://schemas.microsoft.com/office/powerpoint/2010/main" val="3017028834"/>
              </p:ext>
            </p:extLst>
          </p:nvPr>
        </p:nvGraphicFramePr>
        <p:xfrm>
          <a:off x="629557" y="1550974"/>
          <a:ext cx="10520362" cy="406794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170104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B9FD3-54A3-4AAF-B6AC-8E528B3029C4}"/>
              </a:ext>
            </a:extLst>
          </p:cNvPr>
          <p:cNvSpPr>
            <a:spLocks noGrp="1"/>
          </p:cNvSpPr>
          <p:nvPr>
            <p:ph type="title"/>
          </p:nvPr>
        </p:nvSpPr>
        <p:spPr/>
        <p:txBody>
          <a:bodyPr>
            <a:noAutofit/>
          </a:bodyPr>
          <a:lstStyle/>
          <a:p>
            <a:r>
              <a:rPr lang="en-AU" sz="3200" dirty="0"/>
              <a:t>Figure 17: Past six month use and frequency of use of cannabis, ACT, 2000-2019</a:t>
            </a:r>
          </a:p>
        </p:txBody>
      </p:sp>
      <p:sp>
        <p:nvSpPr>
          <p:cNvPr id="4" name="Text Placeholder 3">
            <a:extLst>
              <a:ext uri="{FF2B5EF4-FFF2-40B4-BE49-F238E27FC236}">
                <a16:creationId xmlns:a16="http://schemas.microsoft.com/office/drawing/2014/main" id="{5BB525D5-4EDA-4C49-8677-F374022C6AD6}"/>
              </a:ext>
            </a:extLst>
          </p:cNvPr>
          <p:cNvSpPr>
            <a:spLocks noGrp="1"/>
          </p:cNvSpPr>
          <p:nvPr>
            <p:ph type="body" sz="quarter" idx="14"/>
          </p:nvPr>
        </p:nvSpPr>
        <p:spPr>
          <a:xfrm>
            <a:off x="838200" y="5719900"/>
            <a:ext cx="10515600" cy="383720"/>
          </a:xfrm>
        </p:spPr>
        <p:txBody>
          <a:bodyPr>
            <a:noAutofit/>
          </a:bodyPr>
          <a:lstStyle/>
          <a:p>
            <a:pPr marL="0" indent="0">
              <a:buNone/>
            </a:pPr>
            <a:r>
              <a:rPr lang="en-AU" sz="1200" dirty="0"/>
              <a:t>Note. Median days computed among those who reported recent use (maximum 180 days). Median days rounded to the nearest whole number.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p:txBody>
      </p:sp>
      <p:graphicFrame>
        <p:nvGraphicFramePr>
          <p:cNvPr id="6" name="Chart 5">
            <a:extLst>
              <a:ext uri="{FF2B5EF4-FFF2-40B4-BE49-F238E27FC236}">
                <a16:creationId xmlns:a16="http://schemas.microsoft.com/office/drawing/2014/main" id="{C1029333-E8D1-459E-8800-590E32AD13D6}"/>
              </a:ext>
            </a:extLst>
          </p:cNvPr>
          <p:cNvGraphicFramePr>
            <a:graphicFrameLocks noChangeAspect="1"/>
          </p:cNvGraphicFramePr>
          <p:nvPr>
            <p:extLst>
              <p:ext uri="{D42A27DB-BD31-4B8C-83A1-F6EECF244321}">
                <p14:modId xmlns:p14="http://schemas.microsoft.com/office/powerpoint/2010/main" val="4125569219"/>
              </p:ext>
            </p:extLst>
          </p:nvPr>
        </p:nvGraphicFramePr>
        <p:xfrm>
          <a:off x="933855" y="1553487"/>
          <a:ext cx="9925715" cy="416641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608905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F39FB-E5BF-4669-965A-F34085F6A616}"/>
              </a:ext>
            </a:extLst>
          </p:cNvPr>
          <p:cNvSpPr>
            <a:spLocks noGrp="1"/>
          </p:cNvSpPr>
          <p:nvPr>
            <p:ph type="title"/>
          </p:nvPr>
        </p:nvSpPr>
        <p:spPr/>
        <p:txBody>
          <a:bodyPr>
            <a:noAutofit/>
          </a:bodyPr>
          <a:lstStyle/>
          <a:p>
            <a:r>
              <a:rPr lang="en-AU" sz="3200" dirty="0"/>
              <a:t>Figure 18: Median price of hydroponic (a) and bush (b) cannabis per ounce and gram, ACT, 2003-2019</a:t>
            </a:r>
          </a:p>
        </p:txBody>
      </p:sp>
      <p:sp>
        <p:nvSpPr>
          <p:cNvPr id="4" name="Text Placeholder 3">
            <a:extLst>
              <a:ext uri="{FF2B5EF4-FFF2-40B4-BE49-F238E27FC236}">
                <a16:creationId xmlns:a16="http://schemas.microsoft.com/office/drawing/2014/main" id="{95E9735D-7078-48B9-90D4-35953CC4BF22}"/>
              </a:ext>
            </a:extLst>
          </p:cNvPr>
          <p:cNvSpPr>
            <a:spLocks noGrp="1"/>
          </p:cNvSpPr>
          <p:nvPr>
            <p:ph type="body" sz="quarter" idx="14"/>
          </p:nvPr>
        </p:nvSpPr>
        <p:spPr>
          <a:xfrm>
            <a:off x="838200" y="5729606"/>
            <a:ext cx="10515600" cy="361896"/>
          </a:xfrm>
        </p:spPr>
        <p:txBody>
          <a:bodyPr>
            <a:noAutofit/>
          </a:bodyPr>
          <a:lstStyle/>
          <a:p>
            <a:pPr marL="0" indent="0">
              <a:buNone/>
            </a:pPr>
            <a:r>
              <a:rPr lang="en-AU" sz="1200" dirty="0"/>
              <a:t>Note. Among those who commented. From 2003 onwards hydroponic and bush cannabis data collected separately. No data available for ounce in 2000 and 2001.</a:t>
            </a:r>
          </a:p>
        </p:txBody>
      </p:sp>
      <p:graphicFrame>
        <p:nvGraphicFramePr>
          <p:cNvPr id="5" name="Chart Placeholder 4">
            <a:extLst>
              <a:ext uri="{FF2B5EF4-FFF2-40B4-BE49-F238E27FC236}">
                <a16:creationId xmlns:a16="http://schemas.microsoft.com/office/drawing/2014/main" id="{8F571C43-FF89-4A5E-B0A4-C8E0707C07CE}"/>
              </a:ext>
            </a:extLst>
          </p:cNvPr>
          <p:cNvGraphicFramePr>
            <a:graphicFrameLocks noGrp="1"/>
          </p:cNvGraphicFramePr>
          <p:nvPr>
            <p:ph type="chart" sz="quarter" idx="13"/>
            <p:extLst>
              <p:ext uri="{D42A27DB-BD31-4B8C-83A1-F6EECF244321}">
                <p14:modId xmlns:p14="http://schemas.microsoft.com/office/powerpoint/2010/main" val="1183939373"/>
              </p:ext>
            </p:extLst>
          </p:nvPr>
        </p:nvGraphicFramePr>
        <p:xfrm>
          <a:off x="0" y="2006047"/>
          <a:ext cx="6167437" cy="342320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Chart Placeholder 4">
            <a:extLst>
              <a:ext uri="{FF2B5EF4-FFF2-40B4-BE49-F238E27FC236}">
                <a16:creationId xmlns:a16="http://schemas.microsoft.com/office/drawing/2014/main" id="{9E130953-1AF5-4EC7-A3E4-8DE7E2E456EE}"/>
              </a:ext>
            </a:extLst>
          </p:cNvPr>
          <p:cNvGraphicFramePr>
            <a:graphicFrameLocks/>
          </p:cNvGraphicFramePr>
          <p:nvPr>
            <p:extLst>
              <p:ext uri="{D42A27DB-BD31-4B8C-83A1-F6EECF244321}">
                <p14:modId xmlns:p14="http://schemas.microsoft.com/office/powerpoint/2010/main" val="41951748"/>
              </p:ext>
            </p:extLst>
          </p:nvPr>
        </p:nvGraphicFramePr>
        <p:xfrm>
          <a:off x="6180138" y="1983478"/>
          <a:ext cx="6011862" cy="3445772"/>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Box 14">
            <a:extLst>
              <a:ext uri="{FF2B5EF4-FFF2-40B4-BE49-F238E27FC236}">
                <a16:creationId xmlns:a16="http://schemas.microsoft.com/office/drawing/2014/main" id="{AFB5F0E3-EB58-4D74-93C5-5C0BD67C4E38}"/>
              </a:ext>
            </a:extLst>
          </p:cNvPr>
          <p:cNvSpPr txBox="1"/>
          <p:nvPr/>
        </p:nvSpPr>
        <p:spPr>
          <a:xfrm>
            <a:off x="939879" y="1585501"/>
            <a:ext cx="2710999" cy="646331"/>
          </a:xfrm>
          <a:prstGeom prst="rect">
            <a:avLst/>
          </a:prstGeom>
          <a:noFill/>
        </p:spPr>
        <p:txBody>
          <a:bodyPr wrap="none" rtlCol="0">
            <a:spAutoFit/>
          </a:bodyPr>
          <a:lstStyle/>
          <a:p>
            <a:r>
              <a:rPr lang="en-AU" dirty="0"/>
              <a:t>(A) Hydroponic cannabis</a:t>
            </a:r>
          </a:p>
          <a:p>
            <a:endParaRPr lang="en-AU" dirty="0"/>
          </a:p>
        </p:txBody>
      </p:sp>
      <p:sp>
        <p:nvSpPr>
          <p:cNvPr id="16" name="TextBox 15">
            <a:extLst>
              <a:ext uri="{FF2B5EF4-FFF2-40B4-BE49-F238E27FC236}">
                <a16:creationId xmlns:a16="http://schemas.microsoft.com/office/drawing/2014/main" id="{3335CA03-F748-4DE3-AFC6-AE5F977A8673}"/>
              </a:ext>
            </a:extLst>
          </p:cNvPr>
          <p:cNvSpPr txBox="1"/>
          <p:nvPr/>
        </p:nvSpPr>
        <p:spPr>
          <a:xfrm>
            <a:off x="6286579" y="1585500"/>
            <a:ext cx="2070021" cy="646331"/>
          </a:xfrm>
          <a:prstGeom prst="rect">
            <a:avLst/>
          </a:prstGeom>
          <a:noFill/>
        </p:spPr>
        <p:txBody>
          <a:bodyPr wrap="square" rtlCol="0">
            <a:spAutoFit/>
          </a:bodyPr>
          <a:lstStyle/>
          <a:p>
            <a:pPr lvl="0"/>
            <a:r>
              <a:rPr lang="en-AU" dirty="0"/>
              <a:t>(B) Bush cannabis</a:t>
            </a:r>
          </a:p>
          <a:p>
            <a:endParaRPr lang="en-AU" dirty="0"/>
          </a:p>
        </p:txBody>
      </p:sp>
    </p:spTree>
    <p:extLst>
      <p:ext uri="{BB962C8B-B14F-4D97-AF65-F5344CB8AC3E}">
        <p14:creationId xmlns:p14="http://schemas.microsoft.com/office/powerpoint/2010/main" val="23013439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F39FB-E5BF-4669-965A-F34085F6A616}"/>
              </a:ext>
            </a:extLst>
          </p:cNvPr>
          <p:cNvSpPr>
            <a:spLocks noGrp="1"/>
          </p:cNvSpPr>
          <p:nvPr>
            <p:ph type="title"/>
          </p:nvPr>
        </p:nvSpPr>
        <p:spPr/>
        <p:txBody>
          <a:bodyPr>
            <a:noAutofit/>
          </a:bodyPr>
          <a:lstStyle/>
          <a:p>
            <a:r>
              <a:rPr lang="en-AU" sz="3200" dirty="0"/>
              <a:t>Figure 19: Current perceived potency of hydroponic (a) and bush (b) cannabis, ACT, 2004-2019</a:t>
            </a:r>
          </a:p>
        </p:txBody>
      </p:sp>
      <p:sp>
        <p:nvSpPr>
          <p:cNvPr id="4" name="Text Placeholder 3">
            <a:extLst>
              <a:ext uri="{FF2B5EF4-FFF2-40B4-BE49-F238E27FC236}">
                <a16:creationId xmlns:a16="http://schemas.microsoft.com/office/drawing/2014/main" id="{95E9735D-7078-48B9-90D4-35953CC4BF22}"/>
              </a:ext>
            </a:extLst>
          </p:cNvPr>
          <p:cNvSpPr>
            <a:spLocks noGrp="1"/>
          </p:cNvSpPr>
          <p:nvPr>
            <p:ph type="body" sz="quarter" idx="14"/>
          </p:nvPr>
        </p:nvSpPr>
        <p:spPr>
          <a:xfrm>
            <a:off x="838200" y="5661720"/>
            <a:ext cx="10515600" cy="417229"/>
          </a:xfrm>
        </p:spPr>
        <p:txBody>
          <a:bodyPr>
            <a:noAutofit/>
          </a:bodyPr>
          <a:lstStyle/>
          <a:p>
            <a:pPr marL="0" indent="0">
              <a:buNone/>
            </a:pPr>
            <a:r>
              <a:rPr lang="en-GB" sz="1200" dirty="0"/>
              <a:t>Note. The response ‘Don’t know’ was excluded from analysis. Hydroponic and bush cannabis data collected separately from 2004 onwards. </a:t>
            </a:r>
            <a:r>
              <a:rPr lang="en-AU" sz="1200" dirty="0"/>
              <a:t>Data labels have been removed from figures throughout all years with small cell size (i.e. n≤5).</a:t>
            </a:r>
            <a:r>
              <a:rPr lang="en-GB" sz="1200" dirty="0"/>
              <a:t> </a:t>
            </a:r>
            <a:r>
              <a:rPr lang="en-AU" sz="1200" dirty="0"/>
              <a:t>*</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p:txBody>
      </p:sp>
      <p:sp>
        <p:nvSpPr>
          <p:cNvPr id="15" name="TextBox 14">
            <a:extLst>
              <a:ext uri="{FF2B5EF4-FFF2-40B4-BE49-F238E27FC236}">
                <a16:creationId xmlns:a16="http://schemas.microsoft.com/office/drawing/2014/main" id="{AFB5F0E3-EB58-4D74-93C5-5C0BD67C4E38}"/>
              </a:ext>
            </a:extLst>
          </p:cNvPr>
          <p:cNvSpPr txBox="1"/>
          <p:nvPr/>
        </p:nvSpPr>
        <p:spPr>
          <a:xfrm>
            <a:off x="939879" y="1585501"/>
            <a:ext cx="2710999" cy="646331"/>
          </a:xfrm>
          <a:prstGeom prst="rect">
            <a:avLst/>
          </a:prstGeom>
          <a:noFill/>
        </p:spPr>
        <p:txBody>
          <a:bodyPr wrap="none" rtlCol="0">
            <a:spAutoFit/>
          </a:bodyPr>
          <a:lstStyle/>
          <a:p>
            <a:r>
              <a:rPr lang="en-AU" dirty="0"/>
              <a:t>(A) Hydroponic cannabis</a:t>
            </a:r>
          </a:p>
          <a:p>
            <a:endParaRPr lang="en-AU" dirty="0"/>
          </a:p>
        </p:txBody>
      </p:sp>
      <p:sp>
        <p:nvSpPr>
          <p:cNvPr id="16" name="TextBox 15">
            <a:extLst>
              <a:ext uri="{FF2B5EF4-FFF2-40B4-BE49-F238E27FC236}">
                <a16:creationId xmlns:a16="http://schemas.microsoft.com/office/drawing/2014/main" id="{3335CA03-F748-4DE3-AFC6-AE5F977A8673}"/>
              </a:ext>
            </a:extLst>
          </p:cNvPr>
          <p:cNvSpPr txBox="1"/>
          <p:nvPr/>
        </p:nvSpPr>
        <p:spPr>
          <a:xfrm>
            <a:off x="6286579" y="1585500"/>
            <a:ext cx="2070021" cy="646331"/>
          </a:xfrm>
          <a:prstGeom prst="rect">
            <a:avLst/>
          </a:prstGeom>
          <a:noFill/>
        </p:spPr>
        <p:txBody>
          <a:bodyPr wrap="square" rtlCol="0">
            <a:spAutoFit/>
          </a:bodyPr>
          <a:lstStyle/>
          <a:p>
            <a:pPr lvl="0"/>
            <a:r>
              <a:rPr lang="en-AU" dirty="0"/>
              <a:t>(B) Bush cannabis</a:t>
            </a:r>
          </a:p>
          <a:p>
            <a:endParaRPr lang="en-AU" dirty="0"/>
          </a:p>
        </p:txBody>
      </p:sp>
      <p:graphicFrame>
        <p:nvGraphicFramePr>
          <p:cNvPr id="11" name="Chart Placeholder 10">
            <a:extLst>
              <a:ext uri="{FF2B5EF4-FFF2-40B4-BE49-F238E27FC236}">
                <a16:creationId xmlns:a16="http://schemas.microsoft.com/office/drawing/2014/main" id="{B02E95A1-8A65-4381-975B-96062DEEC8AF}"/>
              </a:ext>
            </a:extLst>
          </p:cNvPr>
          <p:cNvGraphicFramePr>
            <a:graphicFrameLocks noGrp="1"/>
          </p:cNvGraphicFramePr>
          <p:nvPr>
            <p:ph type="chart" sz="quarter" idx="13"/>
            <p:extLst>
              <p:ext uri="{D42A27DB-BD31-4B8C-83A1-F6EECF244321}">
                <p14:modId xmlns:p14="http://schemas.microsoft.com/office/powerpoint/2010/main" val="4010576235"/>
              </p:ext>
            </p:extLst>
          </p:nvPr>
        </p:nvGraphicFramePr>
        <p:xfrm>
          <a:off x="0" y="2078038"/>
          <a:ext cx="6096000" cy="35083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Chart Placeholder 4">
            <a:extLst>
              <a:ext uri="{FF2B5EF4-FFF2-40B4-BE49-F238E27FC236}">
                <a16:creationId xmlns:a16="http://schemas.microsoft.com/office/drawing/2014/main" id="{B62C280B-D4D3-4AED-AA88-F5143F2753E3}"/>
              </a:ext>
            </a:extLst>
          </p:cNvPr>
          <p:cNvGraphicFramePr>
            <a:graphicFrameLocks/>
          </p:cNvGraphicFramePr>
          <p:nvPr>
            <p:extLst>
              <p:ext uri="{D42A27DB-BD31-4B8C-83A1-F6EECF244321}">
                <p14:modId xmlns:p14="http://schemas.microsoft.com/office/powerpoint/2010/main" val="3247726445"/>
              </p:ext>
            </p:extLst>
          </p:nvPr>
        </p:nvGraphicFramePr>
        <p:xfrm>
          <a:off x="6286499" y="2078037"/>
          <a:ext cx="5905500" cy="35083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449078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FC317-2DD3-4F21-8D44-48589CD4C97E}"/>
              </a:ext>
            </a:extLst>
          </p:cNvPr>
          <p:cNvSpPr>
            <a:spLocks noGrp="1"/>
          </p:cNvSpPr>
          <p:nvPr>
            <p:ph type="title"/>
          </p:nvPr>
        </p:nvSpPr>
        <p:spPr/>
        <p:txBody>
          <a:bodyPr>
            <a:noAutofit/>
          </a:bodyPr>
          <a:lstStyle/>
          <a:p>
            <a:r>
              <a:rPr lang="en-AU" sz="3200" dirty="0"/>
              <a:t>Figure 20: Current perceived availability of hydroponic (a) and bush (b) cannabis, ACT, 2004-2019</a:t>
            </a:r>
          </a:p>
        </p:txBody>
      </p:sp>
      <p:sp>
        <p:nvSpPr>
          <p:cNvPr id="4" name="Text Placeholder 3">
            <a:extLst>
              <a:ext uri="{FF2B5EF4-FFF2-40B4-BE49-F238E27FC236}">
                <a16:creationId xmlns:a16="http://schemas.microsoft.com/office/drawing/2014/main" id="{4546CFC6-689A-4303-B8B5-B8483821E14C}"/>
              </a:ext>
            </a:extLst>
          </p:cNvPr>
          <p:cNvSpPr>
            <a:spLocks noGrp="1"/>
          </p:cNvSpPr>
          <p:nvPr>
            <p:ph type="body" sz="quarter" idx="14"/>
          </p:nvPr>
        </p:nvSpPr>
        <p:spPr>
          <a:xfrm>
            <a:off x="838200" y="5708416"/>
            <a:ext cx="10515600" cy="439465"/>
          </a:xfrm>
        </p:spPr>
        <p:txBody>
          <a:bodyPr>
            <a:noAutofit/>
          </a:bodyPr>
          <a:lstStyle/>
          <a:p>
            <a:pPr marL="0" indent="0">
              <a:buNone/>
            </a:pPr>
            <a:r>
              <a:rPr lang="en-GB" sz="1200" dirty="0"/>
              <a:t>Note. The response ‘Don’t know’ was excluded from analysis. * Hydroponic and bush cannabis data collected separately from 2004 onwards. </a:t>
            </a:r>
            <a:r>
              <a:rPr lang="en-AU" sz="1200" dirty="0"/>
              <a:t>Data labels have been removed from figures throughout all years with small cell size (i.e. n≤5).</a:t>
            </a:r>
            <a:r>
              <a:rPr lang="en-GB" sz="1200" dirty="0"/>
              <a:t> </a:t>
            </a:r>
            <a:r>
              <a:rPr lang="en-AU" sz="1200" dirty="0"/>
              <a:t>*</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a:p>
            <a:endParaRPr lang="en-AU" dirty="0"/>
          </a:p>
        </p:txBody>
      </p:sp>
      <p:graphicFrame>
        <p:nvGraphicFramePr>
          <p:cNvPr id="7" name="Chart Placeholder 6">
            <a:extLst>
              <a:ext uri="{FF2B5EF4-FFF2-40B4-BE49-F238E27FC236}">
                <a16:creationId xmlns:a16="http://schemas.microsoft.com/office/drawing/2014/main" id="{FB68F202-91BB-40E7-A6A1-923A32A8ED96}"/>
              </a:ext>
            </a:extLst>
          </p:cNvPr>
          <p:cNvGraphicFramePr>
            <a:graphicFrameLocks noGrp="1"/>
          </p:cNvGraphicFramePr>
          <p:nvPr>
            <p:ph type="chart" sz="quarter" idx="13"/>
            <p:extLst>
              <p:ext uri="{D42A27DB-BD31-4B8C-83A1-F6EECF244321}">
                <p14:modId xmlns:p14="http://schemas.microsoft.com/office/powerpoint/2010/main" val="4097371164"/>
              </p:ext>
            </p:extLst>
          </p:nvPr>
        </p:nvGraphicFramePr>
        <p:xfrm>
          <a:off x="0" y="2172193"/>
          <a:ext cx="6096000" cy="3326908"/>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a:extLst>
              <a:ext uri="{FF2B5EF4-FFF2-40B4-BE49-F238E27FC236}">
                <a16:creationId xmlns:a16="http://schemas.microsoft.com/office/drawing/2014/main" id="{316082EB-B785-4451-972A-1ADAEC5073BC}"/>
              </a:ext>
            </a:extLst>
          </p:cNvPr>
          <p:cNvSpPr txBox="1"/>
          <p:nvPr/>
        </p:nvSpPr>
        <p:spPr>
          <a:xfrm>
            <a:off x="939879" y="1585501"/>
            <a:ext cx="2710999" cy="646331"/>
          </a:xfrm>
          <a:prstGeom prst="rect">
            <a:avLst/>
          </a:prstGeom>
          <a:noFill/>
        </p:spPr>
        <p:txBody>
          <a:bodyPr wrap="none" rtlCol="0">
            <a:spAutoFit/>
          </a:bodyPr>
          <a:lstStyle/>
          <a:p>
            <a:r>
              <a:rPr lang="en-AU" dirty="0"/>
              <a:t>(A) Hydroponic cannabis</a:t>
            </a:r>
          </a:p>
          <a:p>
            <a:endParaRPr lang="en-AU" dirty="0"/>
          </a:p>
        </p:txBody>
      </p:sp>
      <p:sp>
        <p:nvSpPr>
          <p:cNvPr id="9" name="TextBox 8">
            <a:extLst>
              <a:ext uri="{FF2B5EF4-FFF2-40B4-BE49-F238E27FC236}">
                <a16:creationId xmlns:a16="http://schemas.microsoft.com/office/drawing/2014/main" id="{9F23F887-F2D9-4552-8BD8-7E973ECA8205}"/>
              </a:ext>
            </a:extLst>
          </p:cNvPr>
          <p:cNvSpPr txBox="1"/>
          <p:nvPr/>
        </p:nvSpPr>
        <p:spPr>
          <a:xfrm>
            <a:off x="6286579" y="1585500"/>
            <a:ext cx="2070021" cy="646331"/>
          </a:xfrm>
          <a:prstGeom prst="rect">
            <a:avLst/>
          </a:prstGeom>
          <a:noFill/>
        </p:spPr>
        <p:txBody>
          <a:bodyPr wrap="square" rtlCol="0">
            <a:spAutoFit/>
          </a:bodyPr>
          <a:lstStyle/>
          <a:p>
            <a:pPr lvl="0"/>
            <a:r>
              <a:rPr lang="en-AU" dirty="0"/>
              <a:t>(B) Bush cannabis</a:t>
            </a:r>
          </a:p>
          <a:p>
            <a:endParaRPr lang="en-AU" dirty="0"/>
          </a:p>
        </p:txBody>
      </p:sp>
      <p:graphicFrame>
        <p:nvGraphicFramePr>
          <p:cNvPr id="10" name="Chart Placeholder 6">
            <a:extLst>
              <a:ext uri="{FF2B5EF4-FFF2-40B4-BE49-F238E27FC236}">
                <a16:creationId xmlns:a16="http://schemas.microsoft.com/office/drawing/2014/main" id="{5660DA43-43A0-4EE2-85EA-DDA061473D6A}"/>
              </a:ext>
            </a:extLst>
          </p:cNvPr>
          <p:cNvGraphicFramePr>
            <a:graphicFrameLocks/>
          </p:cNvGraphicFramePr>
          <p:nvPr>
            <p:extLst>
              <p:ext uri="{D42A27DB-BD31-4B8C-83A1-F6EECF244321}">
                <p14:modId xmlns:p14="http://schemas.microsoft.com/office/powerpoint/2010/main" val="3708818351"/>
              </p:ext>
            </p:extLst>
          </p:nvPr>
        </p:nvGraphicFramePr>
        <p:xfrm>
          <a:off x="6286579" y="2172193"/>
          <a:ext cx="5905421" cy="332690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865026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ACFBE-4821-4132-80F9-5FF14D1E3FC7}"/>
              </a:ext>
            </a:extLst>
          </p:cNvPr>
          <p:cNvSpPr>
            <a:spLocks noGrp="1"/>
          </p:cNvSpPr>
          <p:nvPr>
            <p:ph type="title"/>
          </p:nvPr>
        </p:nvSpPr>
        <p:spPr/>
        <p:txBody>
          <a:bodyPr>
            <a:noAutofit/>
          </a:bodyPr>
          <a:lstStyle/>
          <a:p>
            <a:r>
              <a:rPr lang="en-AU" sz="3200" dirty="0"/>
              <a:t>Figure 21: Past six month use (prescribed and non-prescribed) and frequency of use of methadone, ACT, 2000-2019</a:t>
            </a:r>
          </a:p>
        </p:txBody>
      </p:sp>
      <p:sp>
        <p:nvSpPr>
          <p:cNvPr id="4" name="Text Placeholder 3">
            <a:extLst>
              <a:ext uri="{FF2B5EF4-FFF2-40B4-BE49-F238E27FC236}">
                <a16:creationId xmlns:a16="http://schemas.microsoft.com/office/drawing/2014/main" id="{F42EF618-3D36-4C30-9E6E-14576DFA7E37}"/>
              </a:ext>
            </a:extLst>
          </p:cNvPr>
          <p:cNvSpPr>
            <a:spLocks noGrp="1"/>
          </p:cNvSpPr>
          <p:nvPr>
            <p:ph type="body" sz="quarter" idx="14"/>
          </p:nvPr>
        </p:nvSpPr>
        <p:spPr>
          <a:xfrm>
            <a:off x="833438" y="5754190"/>
            <a:ext cx="10515600" cy="395150"/>
          </a:xfrm>
        </p:spPr>
        <p:txBody>
          <a:bodyPr>
            <a:noAutofit/>
          </a:bodyPr>
          <a:lstStyle/>
          <a:p>
            <a:pPr marL="0" indent="0">
              <a:buNone/>
            </a:pPr>
            <a:r>
              <a:rPr lang="en-AU" sz="1200" dirty="0"/>
              <a:t>Note</a:t>
            </a:r>
            <a:r>
              <a:rPr lang="en-AU" sz="1200" b="1" dirty="0"/>
              <a:t>.</a:t>
            </a:r>
            <a:r>
              <a:rPr lang="en-AU" sz="1200" dirty="0"/>
              <a:t> Includes methadone syrup and tablets. Non-prescribed use not distinguished 2000-2002. Median days computed among those who reported recent use (maximum 180 days). Median days rounded to the nearest whole number.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a:p>
            <a:pPr marL="0" indent="0">
              <a:buNone/>
            </a:pPr>
            <a:endParaRPr lang="en-AU" dirty="0"/>
          </a:p>
        </p:txBody>
      </p:sp>
      <p:graphicFrame>
        <p:nvGraphicFramePr>
          <p:cNvPr id="5" name="Chart Placeholder 4">
            <a:extLst>
              <a:ext uri="{FF2B5EF4-FFF2-40B4-BE49-F238E27FC236}">
                <a16:creationId xmlns:a16="http://schemas.microsoft.com/office/drawing/2014/main" id="{34A7FE1C-CE25-4B7E-A0B6-2F7B0B2442AD}"/>
              </a:ext>
            </a:extLst>
          </p:cNvPr>
          <p:cNvGraphicFramePr>
            <a:graphicFrameLocks noGrp="1" noChangeAspect="1"/>
          </p:cNvGraphicFramePr>
          <p:nvPr>
            <p:ph type="chart" sz="quarter" idx="13"/>
            <p:extLst>
              <p:ext uri="{D42A27DB-BD31-4B8C-83A1-F6EECF244321}">
                <p14:modId xmlns:p14="http://schemas.microsoft.com/office/powerpoint/2010/main" val="3267224631"/>
              </p:ext>
            </p:extLst>
          </p:nvPr>
        </p:nvGraphicFramePr>
        <p:xfrm>
          <a:off x="833438" y="1612900"/>
          <a:ext cx="10520362" cy="414129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312600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7D080-C803-4237-9532-1B7299381705}"/>
              </a:ext>
            </a:extLst>
          </p:cNvPr>
          <p:cNvSpPr>
            <a:spLocks noGrp="1"/>
          </p:cNvSpPr>
          <p:nvPr>
            <p:ph type="title"/>
          </p:nvPr>
        </p:nvSpPr>
        <p:spPr>
          <a:xfrm>
            <a:off x="800100" y="352426"/>
            <a:ext cx="10604500" cy="946150"/>
          </a:xfrm>
        </p:spPr>
        <p:txBody>
          <a:bodyPr>
            <a:noAutofit/>
          </a:bodyPr>
          <a:lstStyle/>
          <a:p>
            <a:r>
              <a:rPr lang="en-AU" sz="3200" dirty="0"/>
              <a:t>Figure 22: Past six month use (prescribed and non-prescribed) and frequency of use of buprenorphine, ACT, 2002-2019</a:t>
            </a:r>
          </a:p>
        </p:txBody>
      </p:sp>
      <p:sp>
        <p:nvSpPr>
          <p:cNvPr id="4" name="Text Placeholder 3">
            <a:extLst>
              <a:ext uri="{FF2B5EF4-FFF2-40B4-BE49-F238E27FC236}">
                <a16:creationId xmlns:a16="http://schemas.microsoft.com/office/drawing/2014/main" id="{F91ED2E0-2042-4EF3-A1D2-6CF28201AADF}"/>
              </a:ext>
            </a:extLst>
          </p:cNvPr>
          <p:cNvSpPr>
            <a:spLocks noGrp="1"/>
          </p:cNvSpPr>
          <p:nvPr>
            <p:ph type="body" sz="quarter" idx="14"/>
          </p:nvPr>
        </p:nvSpPr>
        <p:spPr>
          <a:xfrm>
            <a:off x="842962" y="5799910"/>
            <a:ext cx="10515600" cy="468688"/>
          </a:xfrm>
        </p:spPr>
        <p:txBody>
          <a:bodyPr>
            <a:noAutofit/>
          </a:bodyPr>
          <a:lstStyle/>
          <a:p>
            <a:pPr marL="0" indent="0">
              <a:buNone/>
            </a:pPr>
            <a:r>
              <a:rPr lang="en-AU" sz="1100" dirty="0"/>
              <a:t>Note. Median days computed among those who reported recent use (maximum 180 days). Median days rounded to the nearest whole number. Data labels have been removed from figures in years 2002, 2017 and 2018 with small cell size (i.e. n≤5). *</a:t>
            </a:r>
            <a:r>
              <a:rPr lang="en-AU" sz="1100" i="1" dirty="0"/>
              <a:t>p</a:t>
            </a:r>
            <a:r>
              <a:rPr lang="en-AU" sz="1100" dirty="0"/>
              <a:t>&lt;0.050; **</a:t>
            </a:r>
            <a:r>
              <a:rPr lang="en-AU" sz="1100" i="1" dirty="0"/>
              <a:t>p</a:t>
            </a:r>
            <a:r>
              <a:rPr lang="en-AU" sz="1100" dirty="0"/>
              <a:t>&lt;0.010; ***</a:t>
            </a:r>
            <a:r>
              <a:rPr lang="en-AU" sz="1100" i="1" dirty="0"/>
              <a:t>p</a:t>
            </a:r>
            <a:r>
              <a:rPr lang="en-AU" sz="1100" dirty="0"/>
              <a:t>&lt;0.001 for 2018 versus 2019.</a:t>
            </a:r>
          </a:p>
          <a:p>
            <a:pPr marL="0" indent="0">
              <a:buNone/>
            </a:pPr>
            <a:endParaRPr lang="en-AU" dirty="0"/>
          </a:p>
        </p:txBody>
      </p:sp>
      <p:graphicFrame>
        <p:nvGraphicFramePr>
          <p:cNvPr id="6" name="Chart Placeholder 5">
            <a:extLst>
              <a:ext uri="{FF2B5EF4-FFF2-40B4-BE49-F238E27FC236}">
                <a16:creationId xmlns:a16="http://schemas.microsoft.com/office/drawing/2014/main" id="{B4EB3EFD-9EA1-483A-BAE0-56FC181DA1FF}"/>
              </a:ext>
            </a:extLst>
          </p:cNvPr>
          <p:cNvGraphicFramePr>
            <a:graphicFrameLocks noGrp="1" noChangeAspect="1"/>
          </p:cNvGraphicFramePr>
          <p:nvPr>
            <p:ph type="chart" sz="quarter" idx="13"/>
            <p:extLst>
              <p:ext uri="{D42A27DB-BD31-4B8C-83A1-F6EECF244321}">
                <p14:modId xmlns:p14="http://schemas.microsoft.com/office/powerpoint/2010/main" val="2938796350"/>
              </p:ext>
            </p:extLst>
          </p:nvPr>
        </p:nvGraphicFramePr>
        <p:xfrm>
          <a:off x="838200" y="1674812"/>
          <a:ext cx="10520362" cy="412509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212773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25EA2-9E80-45CC-93E1-2A60B0990676}"/>
              </a:ext>
            </a:extLst>
          </p:cNvPr>
          <p:cNvSpPr>
            <a:spLocks noGrp="1"/>
          </p:cNvSpPr>
          <p:nvPr>
            <p:ph type="title"/>
          </p:nvPr>
        </p:nvSpPr>
        <p:spPr/>
        <p:txBody>
          <a:bodyPr>
            <a:noAutofit/>
          </a:bodyPr>
          <a:lstStyle/>
          <a:p>
            <a:r>
              <a:rPr lang="en-AU" sz="3200" dirty="0"/>
              <a:t>Figure 23: Past six month use (prescribed and non-prescribed) and frequency of use of buprenorphine-naloxone, ACT, 2006-2019</a:t>
            </a:r>
          </a:p>
        </p:txBody>
      </p:sp>
      <p:sp>
        <p:nvSpPr>
          <p:cNvPr id="4" name="Text Placeholder 3">
            <a:extLst>
              <a:ext uri="{FF2B5EF4-FFF2-40B4-BE49-F238E27FC236}">
                <a16:creationId xmlns:a16="http://schemas.microsoft.com/office/drawing/2014/main" id="{AC439428-5DF7-4CD7-9F39-F40E4B8669A8}"/>
              </a:ext>
            </a:extLst>
          </p:cNvPr>
          <p:cNvSpPr>
            <a:spLocks noGrp="1"/>
          </p:cNvSpPr>
          <p:nvPr>
            <p:ph type="body" sz="quarter" idx="14"/>
          </p:nvPr>
        </p:nvSpPr>
        <p:spPr>
          <a:xfrm>
            <a:off x="833438" y="5233987"/>
            <a:ext cx="10515600" cy="961073"/>
          </a:xfrm>
        </p:spPr>
        <p:txBody>
          <a:bodyPr>
            <a:noAutofit/>
          </a:bodyPr>
          <a:lstStyle/>
          <a:p>
            <a:pPr marL="0" indent="0">
              <a:buNone/>
            </a:pPr>
            <a:r>
              <a:rPr lang="en-AU" sz="1200" dirty="0"/>
              <a:t>Note. From 2006-2011 participants were asked about the use of buprenorphine-naloxone tablet; from 2012-2015 participants were asked about the use of buprenorphine-naloxone tablet and film; from 2016- 2018 participants were asked about the use of buprenorphine–naloxone film only. Median days computed among those who reported recent use (maximum 180 days). Median days rounded to the nearest whole number. Y axis reduced to 100 to improve visibility of trends. Data labels have been removed from figures in years 2006, 2017 and 2018 with small cell size (i.e. n≤5).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a:p>
            <a:endParaRPr lang="en-AU" dirty="0"/>
          </a:p>
        </p:txBody>
      </p:sp>
      <p:graphicFrame>
        <p:nvGraphicFramePr>
          <p:cNvPr id="6" name="Chart 5">
            <a:extLst>
              <a:ext uri="{FF2B5EF4-FFF2-40B4-BE49-F238E27FC236}">
                <a16:creationId xmlns:a16="http://schemas.microsoft.com/office/drawing/2014/main" id="{E5B61410-1C46-48A6-8F0B-912C3EA2E4E7}"/>
              </a:ext>
            </a:extLst>
          </p:cNvPr>
          <p:cNvGraphicFramePr>
            <a:graphicFrameLocks noChangeAspect="1"/>
          </p:cNvGraphicFramePr>
          <p:nvPr>
            <p:extLst>
              <p:ext uri="{D42A27DB-BD31-4B8C-83A1-F6EECF244321}">
                <p14:modId xmlns:p14="http://schemas.microsoft.com/office/powerpoint/2010/main" val="2952054337"/>
              </p:ext>
            </p:extLst>
          </p:nvPr>
        </p:nvGraphicFramePr>
        <p:xfrm>
          <a:off x="842962" y="1446829"/>
          <a:ext cx="9332169" cy="427789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752107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3E88E-03D3-43BB-81BB-A3FD0C666311}"/>
              </a:ext>
            </a:extLst>
          </p:cNvPr>
          <p:cNvSpPr>
            <a:spLocks noGrp="1"/>
          </p:cNvSpPr>
          <p:nvPr>
            <p:ph type="title"/>
          </p:nvPr>
        </p:nvSpPr>
        <p:spPr/>
        <p:txBody>
          <a:bodyPr>
            <a:noAutofit/>
          </a:bodyPr>
          <a:lstStyle/>
          <a:p>
            <a:r>
              <a:rPr lang="en-AU" sz="3200" dirty="0"/>
              <a:t>Figure 24: Past six month use (prescribed and non-prescribed) and frequency of use of morphine, ACT, 2001-2019</a:t>
            </a:r>
          </a:p>
        </p:txBody>
      </p:sp>
      <p:sp>
        <p:nvSpPr>
          <p:cNvPr id="4" name="Text Placeholder 3">
            <a:extLst>
              <a:ext uri="{FF2B5EF4-FFF2-40B4-BE49-F238E27FC236}">
                <a16:creationId xmlns:a16="http://schemas.microsoft.com/office/drawing/2014/main" id="{506BF37B-8CCF-41B7-B23F-EF6AECBF0823}"/>
              </a:ext>
            </a:extLst>
          </p:cNvPr>
          <p:cNvSpPr>
            <a:spLocks noGrp="1"/>
          </p:cNvSpPr>
          <p:nvPr>
            <p:ph type="body" sz="quarter" idx="14"/>
          </p:nvPr>
        </p:nvSpPr>
        <p:spPr>
          <a:xfrm>
            <a:off x="838200" y="5731330"/>
            <a:ext cx="10515600" cy="440870"/>
          </a:xfrm>
        </p:spPr>
        <p:txBody>
          <a:bodyPr>
            <a:noAutofit/>
          </a:bodyPr>
          <a:lstStyle/>
          <a:p>
            <a:pPr marL="0" indent="0">
              <a:buNone/>
            </a:pPr>
            <a:r>
              <a:rPr lang="en-AU" sz="1100" dirty="0"/>
              <a:t>Note. Median days computed among those who reported recent use (maximum 180 days). Median days rounded to the nearest whole number. Data labels have been removed from figures in years 2001, 2017 and 2018 with small cell size (i.e. n≤5). *</a:t>
            </a:r>
            <a:r>
              <a:rPr lang="en-AU" sz="1100" i="1" dirty="0"/>
              <a:t>p</a:t>
            </a:r>
            <a:r>
              <a:rPr lang="en-AU" sz="1100" dirty="0"/>
              <a:t>&lt;0.050; **</a:t>
            </a:r>
            <a:r>
              <a:rPr lang="en-AU" sz="1100" i="1" dirty="0"/>
              <a:t>p</a:t>
            </a:r>
            <a:r>
              <a:rPr lang="en-AU" sz="1100" dirty="0"/>
              <a:t>&lt;0.010; ***</a:t>
            </a:r>
            <a:r>
              <a:rPr lang="en-AU" sz="1100" i="1" dirty="0"/>
              <a:t>p</a:t>
            </a:r>
            <a:r>
              <a:rPr lang="en-AU" sz="1100" dirty="0"/>
              <a:t>&lt;0.001 for 2018 versus 2019.</a:t>
            </a:r>
          </a:p>
          <a:p>
            <a:pPr marL="0" indent="0">
              <a:buNone/>
            </a:pPr>
            <a:endParaRPr lang="en-AU" dirty="0"/>
          </a:p>
        </p:txBody>
      </p:sp>
      <p:graphicFrame>
        <p:nvGraphicFramePr>
          <p:cNvPr id="5" name="Chart Placeholder 4">
            <a:extLst>
              <a:ext uri="{FF2B5EF4-FFF2-40B4-BE49-F238E27FC236}">
                <a16:creationId xmlns:a16="http://schemas.microsoft.com/office/drawing/2014/main" id="{193148D0-EF7B-441D-BBF9-7C447891284B}"/>
              </a:ext>
            </a:extLst>
          </p:cNvPr>
          <p:cNvGraphicFramePr>
            <a:graphicFrameLocks noGrp="1" noChangeAspect="1"/>
          </p:cNvGraphicFramePr>
          <p:nvPr>
            <p:ph type="chart" sz="quarter" idx="13"/>
            <p:extLst>
              <p:ext uri="{D42A27DB-BD31-4B8C-83A1-F6EECF244321}">
                <p14:modId xmlns:p14="http://schemas.microsoft.com/office/powerpoint/2010/main" val="4233558170"/>
              </p:ext>
            </p:extLst>
          </p:nvPr>
        </p:nvGraphicFramePr>
        <p:xfrm>
          <a:off x="838200" y="1674813"/>
          <a:ext cx="10520363" cy="405651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354610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25C44-691A-45F9-B5A0-9BEAE99CB65B}"/>
              </a:ext>
            </a:extLst>
          </p:cNvPr>
          <p:cNvSpPr>
            <a:spLocks noGrp="1"/>
          </p:cNvSpPr>
          <p:nvPr>
            <p:ph type="title"/>
          </p:nvPr>
        </p:nvSpPr>
        <p:spPr/>
        <p:txBody>
          <a:bodyPr>
            <a:noAutofit/>
          </a:bodyPr>
          <a:lstStyle/>
          <a:p>
            <a:r>
              <a:rPr lang="en-AU" sz="3200" dirty="0"/>
              <a:t>Figure 25: Past six month use (prescribed and non-prescribed) and frequency of use of oxycodone, ACT, 2005-2019</a:t>
            </a:r>
          </a:p>
        </p:txBody>
      </p:sp>
      <p:sp>
        <p:nvSpPr>
          <p:cNvPr id="4" name="Text Placeholder 3">
            <a:extLst>
              <a:ext uri="{FF2B5EF4-FFF2-40B4-BE49-F238E27FC236}">
                <a16:creationId xmlns:a16="http://schemas.microsoft.com/office/drawing/2014/main" id="{171751E3-21B9-42FD-9710-B4EA5BE8E379}"/>
              </a:ext>
            </a:extLst>
          </p:cNvPr>
          <p:cNvSpPr>
            <a:spLocks noGrp="1"/>
          </p:cNvSpPr>
          <p:nvPr>
            <p:ph type="body" sz="quarter" idx="14"/>
          </p:nvPr>
        </p:nvSpPr>
        <p:spPr>
          <a:xfrm>
            <a:off x="838200" y="5420139"/>
            <a:ext cx="10515600" cy="763491"/>
          </a:xfrm>
        </p:spPr>
        <p:txBody>
          <a:bodyPr>
            <a:noAutofit/>
          </a:bodyPr>
          <a:lstStyle/>
          <a:p>
            <a:pPr marL="0" indent="0">
              <a:buNone/>
            </a:pPr>
            <a:r>
              <a:rPr lang="en-AU" sz="1200" dirty="0"/>
              <a:t>Note. From 2005-2015 participants were asked about any oxycodone; from 2016-2018, oxycodone was broken down into three types: tamper resistant (‘OP’), non-tamper proof (generic) and ‘other oxycodone’. Median days computed among those who reported recent use (maximum 180 days). Median days rounded to the nearest whole number. Y axis reduced to 40 to improve visibility of trends. Data labels have been removed from figures in years 2005, 2017 and 2018 with small cell size (i.e. n≤5).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 </a:t>
            </a:r>
          </a:p>
          <a:p>
            <a:pPr marL="0" indent="0">
              <a:buNone/>
            </a:pPr>
            <a:endParaRPr lang="en-AU" dirty="0"/>
          </a:p>
        </p:txBody>
      </p:sp>
      <p:graphicFrame>
        <p:nvGraphicFramePr>
          <p:cNvPr id="5" name="Chart Placeholder 4">
            <a:extLst>
              <a:ext uri="{FF2B5EF4-FFF2-40B4-BE49-F238E27FC236}">
                <a16:creationId xmlns:a16="http://schemas.microsoft.com/office/drawing/2014/main" id="{993175A6-B336-444F-B0C9-357291580085}"/>
              </a:ext>
            </a:extLst>
          </p:cNvPr>
          <p:cNvGraphicFramePr>
            <a:graphicFrameLocks noGrp="1" noChangeAspect="1"/>
          </p:cNvGraphicFramePr>
          <p:nvPr>
            <p:ph type="chart" sz="quarter" idx="13"/>
            <p:extLst>
              <p:ext uri="{D42A27DB-BD31-4B8C-83A1-F6EECF244321}">
                <p14:modId xmlns:p14="http://schemas.microsoft.com/office/powerpoint/2010/main" val="379709659"/>
              </p:ext>
            </p:extLst>
          </p:nvPr>
        </p:nvGraphicFramePr>
        <p:xfrm>
          <a:off x="833437" y="1606604"/>
          <a:ext cx="10663063" cy="370751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349476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54413-92DB-4BD6-B337-C3A049F35776}"/>
              </a:ext>
            </a:extLst>
          </p:cNvPr>
          <p:cNvSpPr>
            <a:spLocks noGrp="1"/>
          </p:cNvSpPr>
          <p:nvPr>
            <p:ph type="title"/>
          </p:nvPr>
        </p:nvSpPr>
        <p:spPr/>
        <p:txBody>
          <a:bodyPr>
            <a:noAutofit/>
          </a:bodyPr>
          <a:lstStyle/>
          <a:p>
            <a:r>
              <a:rPr lang="en-AU" sz="3200" dirty="0"/>
              <a:t>Figure 26: Past six month use (prescribed and non-prescribed) and frequency of use of fentanyl, ACT, 2013-2019</a:t>
            </a:r>
          </a:p>
        </p:txBody>
      </p:sp>
      <p:sp>
        <p:nvSpPr>
          <p:cNvPr id="4" name="Text Placeholder 3">
            <a:extLst>
              <a:ext uri="{FF2B5EF4-FFF2-40B4-BE49-F238E27FC236}">
                <a16:creationId xmlns:a16="http://schemas.microsoft.com/office/drawing/2014/main" id="{98582876-9064-4C43-883A-012A6E28045D}"/>
              </a:ext>
            </a:extLst>
          </p:cNvPr>
          <p:cNvSpPr>
            <a:spLocks noGrp="1"/>
          </p:cNvSpPr>
          <p:nvPr>
            <p:ph type="body" sz="quarter" idx="14"/>
          </p:nvPr>
        </p:nvSpPr>
        <p:spPr>
          <a:xfrm>
            <a:off x="833438" y="5393635"/>
            <a:ext cx="10515600" cy="789995"/>
          </a:xfrm>
        </p:spPr>
        <p:txBody>
          <a:bodyPr>
            <a:noAutofit/>
          </a:bodyPr>
          <a:lstStyle/>
          <a:p>
            <a:pPr marL="0" indent="0">
              <a:buNone/>
            </a:pPr>
            <a:r>
              <a:rPr lang="en-AU" sz="1200" dirty="0"/>
              <a:t>Note. Data on fentanyl use not collected from 2000-2012, and data on any non-prescribed use not collected 2013-2017. For the first time in 2018, use was captured as prescribed versus non-prescribed.  Median days computed among those who reported recent use (maximum 180 days). Median days rounded to the nearest whole number. Data labels have been removed from figures in years 2013, 2017 and 2018 with small cell size (i.e. n≤5).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p:txBody>
      </p:sp>
      <p:graphicFrame>
        <p:nvGraphicFramePr>
          <p:cNvPr id="5" name="Chart Placeholder 4">
            <a:extLst>
              <a:ext uri="{FF2B5EF4-FFF2-40B4-BE49-F238E27FC236}">
                <a16:creationId xmlns:a16="http://schemas.microsoft.com/office/drawing/2014/main" id="{912A9957-3524-49F8-8259-CAE16F67EC16}"/>
              </a:ext>
            </a:extLst>
          </p:cNvPr>
          <p:cNvGraphicFramePr>
            <a:graphicFrameLocks noGrp="1" noChangeAspect="1"/>
          </p:cNvGraphicFramePr>
          <p:nvPr>
            <p:ph type="chart" sz="quarter" idx="13"/>
            <p:extLst>
              <p:ext uri="{D42A27DB-BD31-4B8C-83A1-F6EECF244321}">
                <p14:modId xmlns:p14="http://schemas.microsoft.com/office/powerpoint/2010/main" val="543317219"/>
              </p:ext>
            </p:extLst>
          </p:nvPr>
        </p:nvGraphicFramePr>
        <p:xfrm>
          <a:off x="833438" y="1674814"/>
          <a:ext cx="10515600" cy="371882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830119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C4D22-99D5-48F0-88E7-856521C93852}"/>
              </a:ext>
            </a:extLst>
          </p:cNvPr>
          <p:cNvSpPr>
            <a:spLocks noGrp="1"/>
          </p:cNvSpPr>
          <p:nvPr>
            <p:ph type="title"/>
          </p:nvPr>
        </p:nvSpPr>
        <p:spPr/>
        <p:txBody>
          <a:bodyPr>
            <a:noAutofit/>
          </a:bodyPr>
          <a:lstStyle/>
          <a:p>
            <a:r>
              <a:rPr lang="en-AU" sz="3200" dirty="0"/>
              <a:t>Figure 27: Past six month use of low-dose codeine (for non-pain purposes), ACT, 2013-2019</a:t>
            </a:r>
          </a:p>
        </p:txBody>
      </p:sp>
      <p:sp>
        <p:nvSpPr>
          <p:cNvPr id="4" name="Text Placeholder 3">
            <a:extLst>
              <a:ext uri="{FF2B5EF4-FFF2-40B4-BE49-F238E27FC236}">
                <a16:creationId xmlns:a16="http://schemas.microsoft.com/office/drawing/2014/main" id="{7E7F6D0C-CB18-445E-A797-3011D3F610EF}"/>
              </a:ext>
            </a:extLst>
          </p:cNvPr>
          <p:cNvSpPr>
            <a:spLocks noGrp="1"/>
          </p:cNvSpPr>
          <p:nvPr>
            <p:ph type="body" sz="quarter" idx="14"/>
          </p:nvPr>
        </p:nvSpPr>
        <p:spPr>
          <a:xfrm>
            <a:off x="838200" y="5471636"/>
            <a:ext cx="10515600" cy="671090"/>
          </a:xfrm>
        </p:spPr>
        <p:txBody>
          <a:bodyPr>
            <a:noAutofit/>
          </a:bodyPr>
          <a:lstStyle/>
          <a:p>
            <a:pPr marL="0" indent="0">
              <a:buNone/>
            </a:pPr>
            <a:r>
              <a:rPr lang="en-AU" sz="1200" dirty="0"/>
              <a:t>Note. Differences between 2018 and 2019, and previous years data should be viewed with caution due to differences in the way questions were asked in 2018 and 2019 (i.e. participants could only report use occurring in the last six months but prior to rescheduling in February 2018). Y axis reduced to 50% to improve visibility of trends. Data labels have been removed from figures with small cell size (i.e. n≤5).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a:p>
            <a:endParaRPr lang="en-AU" sz="1200" dirty="0"/>
          </a:p>
        </p:txBody>
      </p:sp>
      <p:graphicFrame>
        <p:nvGraphicFramePr>
          <p:cNvPr id="5" name="Chart Placeholder 4">
            <a:extLst>
              <a:ext uri="{FF2B5EF4-FFF2-40B4-BE49-F238E27FC236}">
                <a16:creationId xmlns:a16="http://schemas.microsoft.com/office/drawing/2014/main" id="{B34D29FE-41CE-419F-9336-D04BB411385C}"/>
              </a:ext>
            </a:extLst>
          </p:cNvPr>
          <p:cNvGraphicFramePr>
            <a:graphicFrameLocks noGrp="1" noChangeAspect="1"/>
          </p:cNvGraphicFramePr>
          <p:nvPr>
            <p:ph type="chart" sz="quarter" idx="13"/>
            <p:extLst>
              <p:ext uri="{D42A27DB-BD31-4B8C-83A1-F6EECF244321}">
                <p14:modId xmlns:p14="http://schemas.microsoft.com/office/powerpoint/2010/main" val="2199168657"/>
              </p:ext>
            </p:extLst>
          </p:nvPr>
        </p:nvGraphicFramePr>
        <p:xfrm>
          <a:off x="838200" y="1617227"/>
          <a:ext cx="10515600" cy="370915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502590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90BA1-BB6D-4D54-8053-8B4839164153}"/>
              </a:ext>
            </a:extLst>
          </p:cNvPr>
          <p:cNvSpPr>
            <a:spLocks noGrp="1"/>
          </p:cNvSpPr>
          <p:nvPr>
            <p:ph type="title"/>
          </p:nvPr>
        </p:nvSpPr>
        <p:spPr/>
        <p:txBody>
          <a:bodyPr>
            <a:noAutofit/>
          </a:bodyPr>
          <a:lstStyle/>
          <a:p>
            <a:r>
              <a:rPr lang="en-AU" sz="3200" dirty="0"/>
              <a:t>Figure 28: Past six month use of other drugs, ACT, 2000-2019 </a:t>
            </a:r>
          </a:p>
        </p:txBody>
      </p:sp>
      <p:graphicFrame>
        <p:nvGraphicFramePr>
          <p:cNvPr id="5" name="Chart Placeholder 4">
            <a:extLst>
              <a:ext uri="{FF2B5EF4-FFF2-40B4-BE49-F238E27FC236}">
                <a16:creationId xmlns:a16="http://schemas.microsoft.com/office/drawing/2014/main" id="{BB0E84E8-4E36-4E1E-8ED7-6CBBD80EB54E}"/>
              </a:ext>
            </a:extLst>
          </p:cNvPr>
          <p:cNvGraphicFramePr>
            <a:graphicFrameLocks noGrp="1"/>
          </p:cNvGraphicFramePr>
          <p:nvPr>
            <p:ph type="chart" sz="quarter" idx="13"/>
            <p:extLst>
              <p:ext uri="{D42A27DB-BD31-4B8C-83A1-F6EECF244321}">
                <p14:modId xmlns:p14="http://schemas.microsoft.com/office/powerpoint/2010/main" val="726116820"/>
              </p:ext>
            </p:extLst>
          </p:nvPr>
        </p:nvGraphicFramePr>
        <p:xfrm>
          <a:off x="833438" y="1674812"/>
          <a:ext cx="10520362" cy="368220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571D73-53B1-4FC5-B05E-69B57DFDF887}"/>
              </a:ext>
            </a:extLst>
          </p:cNvPr>
          <p:cNvSpPr>
            <a:spLocks noGrp="1"/>
          </p:cNvSpPr>
          <p:nvPr>
            <p:ph type="body" sz="quarter" idx="14"/>
          </p:nvPr>
        </p:nvSpPr>
        <p:spPr>
          <a:xfrm>
            <a:off x="833438" y="5357017"/>
            <a:ext cx="10515600" cy="769464"/>
          </a:xfrm>
        </p:spPr>
        <p:txBody>
          <a:bodyPr>
            <a:noAutofit/>
          </a:bodyPr>
          <a:lstStyle/>
          <a:p>
            <a:pPr marL="0" indent="0">
              <a:buNone/>
            </a:pPr>
            <a:r>
              <a:rPr lang="en-AU" sz="1200" dirty="0"/>
              <a:t>Note. Non-prescribed use is reported for prescription medicines (i.e., benzodiazepines, anti-psychotics, and pharmaceutical stimulants). Participants were first asked about steroids in 2010, anti-psychotics in 2011 and e-cigarettes in 2014. Pharmaceutical stimulants were separated into prescribed and non-prescribed from 2006 onwards, and benzodiazepines were separated into prescribed and non-prescribed in 2007; Data labels have been removed from figures in years 2000, 2017 and 2018 with small cell size (i.e. n≤5).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a:p>
            <a:pPr marL="0" indent="0">
              <a:buNone/>
            </a:pPr>
            <a:endParaRPr lang="en-AU" dirty="0"/>
          </a:p>
        </p:txBody>
      </p:sp>
    </p:spTree>
    <p:extLst>
      <p:ext uri="{BB962C8B-B14F-4D97-AF65-F5344CB8AC3E}">
        <p14:creationId xmlns:p14="http://schemas.microsoft.com/office/powerpoint/2010/main" val="38779238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04DFB-C0FF-497E-9FCB-DF278B010227}"/>
              </a:ext>
            </a:extLst>
          </p:cNvPr>
          <p:cNvSpPr>
            <a:spLocks noGrp="1"/>
          </p:cNvSpPr>
          <p:nvPr>
            <p:ph type="title"/>
          </p:nvPr>
        </p:nvSpPr>
        <p:spPr/>
        <p:txBody>
          <a:bodyPr>
            <a:noAutofit/>
          </a:bodyPr>
          <a:lstStyle/>
          <a:p>
            <a:r>
              <a:rPr lang="en-AU" sz="3200" dirty="0"/>
              <a:t>Figure 29: Use of opioids, stimulants and benzodiazepines on the day preceding interview, ACT, 2018-2019</a:t>
            </a:r>
          </a:p>
        </p:txBody>
      </p:sp>
      <p:sp>
        <p:nvSpPr>
          <p:cNvPr id="4" name="Text Placeholder 3">
            <a:extLst>
              <a:ext uri="{FF2B5EF4-FFF2-40B4-BE49-F238E27FC236}">
                <a16:creationId xmlns:a16="http://schemas.microsoft.com/office/drawing/2014/main" id="{48B1B617-0859-4826-AC4D-697A87E53DF2}"/>
              </a:ext>
            </a:extLst>
          </p:cNvPr>
          <p:cNvSpPr>
            <a:spLocks noGrp="1"/>
          </p:cNvSpPr>
          <p:nvPr>
            <p:ph type="body" sz="quarter" idx="14"/>
          </p:nvPr>
        </p:nvSpPr>
        <p:spPr>
          <a:xfrm>
            <a:off x="8966200" y="1701908"/>
            <a:ext cx="3035300" cy="2438292"/>
          </a:xfrm>
        </p:spPr>
        <p:txBody>
          <a:bodyPr>
            <a:noAutofit/>
          </a:bodyPr>
          <a:lstStyle/>
          <a:p>
            <a:pPr marL="0" indent="0">
              <a:buNone/>
            </a:pPr>
            <a:r>
              <a:rPr lang="en-AU" sz="1700" dirty="0"/>
              <a:t>Note. This figure captures those who had used stimulants, opioids and/or benzodiazepines on the day preceding interview (77%; n=77). </a:t>
            </a:r>
          </a:p>
        </p:txBody>
      </p:sp>
      <p:pic>
        <p:nvPicPr>
          <p:cNvPr id="6" name="Picture 5" descr="A close up of a mans face&#10;&#10;Description automatically generated">
            <a:extLst>
              <a:ext uri="{FF2B5EF4-FFF2-40B4-BE49-F238E27FC236}">
                <a16:creationId xmlns:a16="http://schemas.microsoft.com/office/drawing/2014/main" id="{8F1EF7BA-2794-414D-B951-10103BBD0AB8}"/>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992190" y="1701908"/>
            <a:ext cx="3846510" cy="3630613"/>
          </a:xfrm>
          <a:prstGeom prst="rect">
            <a:avLst/>
          </a:prstGeom>
        </p:spPr>
      </p:pic>
      <p:sp>
        <p:nvSpPr>
          <p:cNvPr id="3" name="TextBox 2">
            <a:extLst>
              <a:ext uri="{FF2B5EF4-FFF2-40B4-BE49-F238E27FC236}">
                <a16:creationId xmlns:a16="http://schemas.microsoft.com/office/drawing/2014/main" id="{4712A48F-16A3-44A6-BB39-080F7F4EE835}"/>
              </a:ext>
            </a:extLst>
          </p:cNvPr>
          <p:cNvSpPr txBox="1"/>
          <p:nvPr/>
        </p:nvSpPr>
        <p:spPr>
          <a:xfrm>
            <a:off x="2425700" y="1701908"/>
            <a:ext cx="1828800" cy="369332"/>
          </a:xfrm>
          <a:prstGeom prst="rect">
            <a:avLst/>
          </a:prstGeom>
          <a:noFill/>
        </p:spPr>
        <p:txBody>
          <a:bodyPr wrap="square" rtlCol="0">
            <a:spAutoFit/>
          </a:bodyPr>
          <a:lstStyle/>
          <a:p>
            <a:r>
              <a:rPr lang="en-AU" dirty="0"/>
              <a:t>2018</a:t>
            </a:r>
          </a:p>
        </p:txBody>
      </p:sp>
      <p:sp>
        <p:nvSpPr>
          <p:cNvPr id="8" name="TextBox 7">
            <a:extLst>
              <a:ext uri="{FF2B5EF4-FFF2-40B4-BE49-F238E27FC236}">
                <a16:creationId xmlns:a16="http://schemas.microsoft.com/office/drawing/2014/main" id="{81663BE2-6CD6-46C6-A29C-C92490430073}"/>
              </a:ext>
            </a:extLst>
          </p:cNvPr>
          <p:cNvSpPr txBox="1"/>
          <p:nvPr/>
        </p:nvSpPr>
        <p:spPr>
          <a:xfrm>
            <a:off x="5992810" y="1701908"/>
            <a:ext cx="1828800" cy="369332"/>
          </a:xfrm>
          <a:prstGeom prst="rect">
            <a:avLst/>
          </a:prstGeom>
          <a:noFill/>
        </p:spPr>
        <p:txBody>
          <a:bodyPr wrap="square" rtlCol="0">
            <a:spAutoFit/>
          </a:bodyPr>
          <a:lstStyle/>
          <a:p>
            <a:r>
              <a:rPr lang="en-AU" dirty="0"/>
              <a:t>2019</a:t>
            </a:r>
          </a:p>
        </p:txBody>
      </p:sp>
      <p:pic>
        <p:nvPicPr>
          <p:cNvPr id="9" name="Picture 8">
            <a:extLst>
              <a:ext uri="{FF2B5EF4-FFF2-40B4-BE49-F238E27FC236}">
                <a16:creationId xmlns:a16="http://schemas.microsoft.com/office/drawing/2014/main" id="{D780E6D4-A1E4-4CCB-9FF3-CE28D1DF4112}"/>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66818" y="1983179"/>
            <a:ext cx="3437795" cy="3349342"/>
          </a:xfrm>
          <a:prstGeom prst="rect">
            <a:avLst/>
          </a:prstGeom>
          <a:noFill/>
          <a:ln>
            <a:noFill/>
          </a:ln>
        </p:spPr>
      </p:pic>
    </p:spTree>
    <p:extLst>
      <p:ext uri="{BB962C8B-B14F-4D97-AF65-F5344CB8AC3E}">
        <p14:creationId xmlns:p14="http://schemas.microsoft.com/office/powerpoint/2010/main" val="17954772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F63B8-BBC3-4E8A-8DF7-F4B9CCE588EA}"/>
              </a:ext>
            </a:extLst>
          </p:cNvPr>
          <p:cNvSpPr>
            <a:spLocks noGrp="1"/>
          </p:cNvSpPr>
          <p:nvPr>
            <p:ph type="title"/>
          </p:nvPr>
        </p:nvSpPr>
        <p:spPr/>
        <p:txBody>
          <a:bodyPr>
            <a:noAutofit/>
          </a:bodyPr>
          <a:lstStyle/>
          <a:p>
            <a:r>
              <a:rPr lang="en-AU" sz="3200" dirty="0"/>
              <a:t>Figure 30: Past 12 month non-fatal overdose, ACT, 2000-2019</a:t>
            </a:r>
          </a:p>
        </p:txBody>
      </p:sp>
      <p:sp>
        <p:nvSpPr>
          <p:cNvPr id="4" name="Text Placeholder 3">
            <a:extLst>
              <a:ext uri="{FF2B5EF4-FFF2-40B4-BE49-F238E27FC236}">
                <a16:creationId xmlns:a16="http://schemas.microsoft.com/office/drawing/2014/main" id="{BC29D115-25D5-4105-AC94-B228103071BF}"/>
              </a:ext>
            </a:extLst>
          </p:cNvPr>
          <p:cNvSpPr>
            <a:spLocks noGrp="1"/>
          </p:cNvSpPr>
          <p:nvPr>
            <p:ph type="body" sz="quarter" idx="14"/>
          </p:nvPr>
        </p:nvSpPr>
        <p:spPr>
          <a:xfrm>
            <a:off x="838200" y="5868490"/>
            <a:ext cx="10515600" cy="257990"/>
          </a:xfrm>
        </p:spPr>
        <p:txBody>
          <a:bodyPr>
            <a:normAutofit/>
          </a:bodyPr>
          <a:lstStyle/>
          <a:p>
            <a:pPr marL="0" indent="0">
              <a:buNone/>
            </a:pPr>
            <a:r>
              <a:rPr lang="en-AU" sz="1200" dirty="0"/>
              <a:t>Note. Estimates from 2000-2005 refer to heroin and morphine non-fatal overdose only.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a:p>
            <a:pPr marL="0" indent="0">
              <a:buNone/>
            </a:pPr>
            <a:endParaRPr lang="en-AU" sz="2100" dirty="0"/>
          </a:p>
        </p:txBody>
      </p:sp>
      <p:graphicFrame>
        <p:nvGraphicFramePr>
          <p:cNvPr id="5" name="Chart Placeholder 4">
            <a:extLst>
              <a:ext uri="{FF2B5EF4-FFF2-40B4-BE49-F238E27FC236}">
                <a16:creationId xmlns:a16="http://schemas.microsoft.com/office/drawing/2014/main" id="{810071EE-A8C7-4330-8A55-2AC73777D014}"/>
              </a:ext>
            </a:extLst>
          </p:cNvPr>
          <p:cNvGraphicFramePr>
            <a:graphicFrameLocks noGrp="1" noChangeAspect="1"/>
          </p:cNvGraphicFramePr>
          <p:nvPr>
            <p:ph type="chart" sz="quarter" idx="13"/>
            <p:extLst>
              <p:ext uri="{D42A27DB-BD31-4B8C-83A1-F6EECF244321}">
                <p14:modId xmlns:p14="http://schemas.microsoft.com/office/powerpoint/2010/main" val="5935512"/>
              </p:ext>
            </p:extLst>
          </p:nvPr>
        </p:nvGraphicFramePr>
        <p:xfrm>
          <a:off x="838200" y="1674812"/>
          <a:ext cx="10610105" cy="396017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637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364FC-4147-44F3-8537-A581A468220E}"/>
              </a:ext>
            </a:extLst>
          </p:cNvPr>
          <p:cNvSpPr>
            <a:spLocks noGrp="1"/>
          </p:cNvSpPr>
          <p:nvPr>
            <p:ph type="title"/>
          </p:nvPr>
        </p:nvSpPr>
        <p:spPr/>
        <p:txBody>
          <a:bodyPr>
            <a:noAutofit/>
          </a:bodyPr>
          <a:lstStyle/>
          <a:p>
            <a:r>
              <a:rPr lang="en-AU" sz="3200" dirty="0"/>
              <a:t>Figure 31: Take-home naloxone program and distribution, ACT, 2013-2019</a:t>
            </a:r>
          </a:p>
        </p:txBody>
      </p:sp>
      <p:sp>
        <p:nvSpPr>
          <p:cNvPr id="4" name="Text Placeholder 3">
            <a:extLst>
              <a:ext uri="{FF2B5EF4-FFF2-40B4-BE49-F238E27FC236}">
                <a16:creationId xmlns:a16="http://schemas.microsoft.com/office/drawing/2014/main" id="{B80DC711-5829-474A-9F94-9EA6FFB00D98}"/>
              </a:ext>
            </a:extLst>
          </p:cNvPr>
          <p:cNvSpPr>
            <a:spLocks noGrp="1"/>
          </p:cNvSpPr>
          <p:nvPr>
            <p:ph type="body" sz="quarter" idx="14"/>
          </p:nvPr>
        </p:nvSpPr>
        <p:spPr>
          <a:xfrm>
            <a:off x="833438" y="5832027"/>
            <a:ext cx="10515600" cy="235838"/>
          </a:xfrm>
        </p:spPr>
        <p:txBody>
          <a:bodyPr>
            <a:noAutofit/>
          </a:bodyPr>
          <a:lstStyle/>
          <a:p>
            <a:pPr marL="0" indent="0">
              <a:buNone/>
            </a:pPr>
            <a:r>
              <a:rPr lang="en-AU" sz="1200" dirty="0"/>
              <a:t>Note.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p:txBody>
      </p:sp>
      <p:graphicFrame>
        <p:nvGraphicFramePr>
          <p:cNvPr id="5" name="Chart Placeholder 4">
            <a:extLst>
              <a:ext uri="{FF2B5EF4-FFF2-40B4-BE49-F238E27FC236}">
                <a16:creationId xmlns:a16="http://schemas.microsoft.com/office/drawing/2014/main" id="{9B51174A-43D9-4770-8573-6B3F1FA9C0E5}"/>
              </a:ext>
            </a:extLst>
          </p:cNvPr>
          <p:cNvGraphicFramePr>
            <a:graphicFrameLocks noGrp="1" noChangeAspect="1"/>
          </p:cNvGraphicFramePr>
          <p:nvPr>
            <p:ph type="chart" sz="quarter" idx="13"/>
            <p:extLst>
              <p:ext uri="{D42A27DB-BD31-4B8C-83A1-F6EECF244321}">
                <p14:modId xmlns:p14="http://schemas.microsoft.com/office/powerpoint/2010/main" val="597504126"/>
              </p:ext>
            </p:extLst>
          </p:nvPr>
        </p:nvGraphicFramePr>
        <p:xfrm>
          <a:off x="833438" y="1738312"/>
          <a:ext cx="10515600" cy="401097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702073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06DFA-5AE9-4FD7-A309-0EC11086725E}"/>
              </a:ext>
            </a:extLst>
          </p:cNvPr>
          <p:cNvSpPr>
            <a:spLocks noGrp="1"/>
          </p:cNvSpPr>
          <p:nvPr>
            <p:ph type="title"/>
          </p:nvPr>
        </p:nvSpPr>
        <p:spPr>
          <a:xfrm>
            <a:off x="838200" y="365126"/>
            <a:ext cx="10515600" cy="946150"/>
          </a:xfrm>
        </p:spPr>
        <p:txBody>
          <a:bodyPr>
            <a:noAutofit/>
          </a:bodyPr>
          <a:lstStyle/>
          <a:p>
            <a:r>
              <a:rPr lang="en-AU" sz="3200" dirty="0"/>
              <a:t>Figure 32: Borrowing and lending of needles and sharing of injecting equipment in the past month, ACT, 2000-2019</a:t>
            </a:r>
          </a:p>
        </p:txBody>
      </p:sp>
      <p:sp>
        <p:nvSpPr>
          <p:cNvPr id="4" name="Text Placeholder 3">
            <a:extLst>
              <a:ext uri="{FF2B5EF4-FFF2-40B4-BE49-F238E27FC236}">
                <a16:creationId xmlns:a16="http://schemas.microsoft.com/office/drawing/2014/main" id="{C20BD1F6-0795-459D-9632-F22F4462BE6A}"/>
              </a:ext>
            </a:extLst>
          </p:cNvPr>
          <p:cNvSpPr>
            <a:spLocks noGrp="1"/>
          </p:cNvSpPr>
          <p:nvPr>
            <p:ph type="body" sz="quarter" idx="14"/>
          </p:nvPr>
        </p:nvSpPr>
        <p:spPr>
          <a:xfrm>
            <a:off x="838199" y="5552662"/>
            <a:ext cx="10363200" cy="608108"/>
          </a:xfrm>
        </p:spPr>
        <p:txBody>
          <a:bodyPr>
            <a:noAutofit/>
          </a:bodyPr>
          <a:lstStyle/>
          <a:p>
            <a:pPr marL="0" indent="0">
              <a:buNone/>
            </a:pPr>
            <a:r>
              <a:rPr lang="en-AU" sz="1200" dirty="0"/>
              <a:t>Note. Data collection for ‘reused own needle’ started in 2008. Borrowed (receptive): used a needle after someone else. Lent (distributive): somebody else used a needle after them. Data labels have been removed from figures in years 2000, 2017 and 2018 with small cell size (i.e. n≤5).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a:p>
            <a:pPr marL="0" indent="0">
              <a:buNone/>
            </a:pPr>
            <a:endParaRPr lang="en-AU" dirty="0"/>
          </a:p>
        </p:txBody>
      </p:sp>
      <p:graphicFrame>
        <p:nvGraphicFramePr>
          <p:cNvPr id="5" name="Chart Placeholder 4">
            <a:extLst>
              <a:ext uri="{FF2B5EF4-FFF2-40B4-BE49-F238E27FC236}">
                <a16:creationId xmlns:a16="http://schemas.microsoft.com/office/drawing/2014/main" id="{1E092FD2-BE51-422D-B626-A348039672AD}"/>
              </a:ext>
            </a:extLst>
          </p:cNvPr>
          <p:cNvGraphicFramePr>
            <a:graphicFrameLocks noGrp="1" noChangeAspect="1"/>
          </p:cNvGraphicFramePr>
          <p:nvPr>
            <p:ph type="chart" sz="quarter" idx="13"/>
            <p:extLst>
              <p:ext uri="{D42A27DB-BD31-4B8C-83A1-F6EECF244321}">
                <p14:modId xmlns:p14="http://schemas.microsoft.com/office/powerpoint/2010/main" val="1965826107"/>
              </p:ext>
            </p:extLst>
          </p:nvPr>
        </p:nvGraphicFramePr>
        <p:xfrm>
          <a:off x="838201" y="1674814"/>
          <a:ext cx="10363199" cy="387784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676005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C4D22-99D5-48F0-88E7-856521C93852}"/>
              </a:ext>
            </a:extLst>
          </p:cNvPr>
          <p:cNvSpPr>
            <a:spLocks noGrp="1"/>
          </p:cNvSpPr>
          <p:nvPr>
            <p:ph type="title"/>
          </p:nvPr>
        </p:nvSpPr>
        <p:spPr/>
        <p:txBody>
          <a:bodyPr>
            <a:noAutofit/>
          </a:bodyPr>
          <a:lstStyle/>
          <a:p>
            <a:r>
              <a:rPr lang="en-AU" sz="3200" dirty="0"/>
              <a:t>Figure 33: Injection-related issues in the past month, ACT, 2019</a:t>
            </a:r>
          </a:p>
        </p:txBody>
      </p:sp>
      <p:sp>
        <p:nvSpPr>
          <p:cNvPr id="4" name="Text Placeholder 3">
            <a:extLst>
              <a:ext uri="{FF2B5EF4-FFF2-40B4-BE49-F238E27FC236}">
                <a16:creationId xmlns:a16="http://schemas.microsoft.com/office/drawing/2014/main" id="{7E7F6D0C-CB18-445E-A797-3011D3F610EF}"/>
              </a:ext>
            </a:extLst>
          </p:cNvPr>
          <p:cNvSpPr>
            <a:spLocks noGrp="1"/>
          </p:cNvSpPr>
          <p:nvPr>
            <p:ph type="body" sz="quarter" idx="14"/>
          </p:nvPr>
        </p:nvSpPr>
        <p:spPr>
          <a:xfrm>
            <a:off x="838200" y="5938564"/>
            <a:ext cx="10515600" cy="671090"/>
          </a:xfrm>
        </p:spPr>
        <p:txBody>
          <a:bodyPr>
            <a:noAutofit/>
          </a:bodyPr>
          <a:lstStyle/>
          <a:p>
            <a:pPr marL="0" indent="0">
              <a:buNone/>
            </a:pPr>
            <a:r>
              <a:rPr lang="en-AU" sz="1200" dirty="0"/>
              <a:t>Note. Values suppressed due to small cell size (n≤5 but not 0). Y axis reduced to 60% to improve visibility of trends.  </a:t>
            </a:r>
          </a:p>
          <a:p>
            <a:endParaRPr lang="en-AU" sz="1200" dirty="0"/>
          </a:p>
        </p:txBody>
      </p:sp>
      <p:graphicFrame>
        <p:nvGraphicFramePr>
          <p:cNvPr id="6" name="Chart 5">
            <a:extLst>
              <a:ext uri="{FF2B5EF4-FFF2-40B4-BE49-F238E27FC236}">
                <a16:creationId xmlns:a16="http://schemas.microsoft.com/office/drawing/2014/main" id="{A0F2ECEF-057D-4560-A082-348BC02445F7}"/>
              </a:ext>
            </a:extLst>
          </p:cNvPr>
          <p:cNvGraphicFramePr/>
          <p:nvPr>
            <p:extLst>
              <p:ext uri="{D42A27DB-BD31-4B8C-83A1-F6EECF244321}">
                <p14:modId xmlns:p14="http://schemas.microsoft.com/office/powerpoint/2010/main" val="2888941212"/>
              </p:ext>
            </p:extLst>
          </p:nvPr>
        </p:nvGraphicFramePr>
        <p:xfrm>
          <a:off x="262647" y="1546698"/>
          <a:ext cx="11293813" cy="439186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531795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F4EBE1-5643-49A5-8EFA-A370245E0F26}"/>
              </a:ext>
            </a:extLst>
          </p:cNvPr>
          <p:cNvSpPr>
            <a:spLocks noGrp="1"/>
          </p:cNvSpPr>
          <p:nvPr>
            <p:ph type="title"/>
          </p:nvPr>
        </p:nvSpPr>
        <p:spPr/>
        <p:txBody>
          <a:bodyPr>
            <a:noAutofit/>
          </a:bodyPr>
          <a:lstStyle/>
          <a:p>
            <a:r>
              <a:rPr lang="en-AU" sz="3200" dirty="0"/>
              <a:t>Figure 34: Driving risk behaviour in the last six months, ACT, 2005-2019</a:t>
            </a:r>
          </a:p>
        </p:txBody>
      </p:sp>
      <p:graphicFrame>
        <p:nvGraphicFramePr>
          <p:cNvPr id="5" name="Chart Placeholder 4">
            <a:extLst>
              <a:ext uri="{FF2B5EF4-FFF2-40B4-BE49-F238E27FC236}">
                <a16:creationId xmlns:a16="http://schemas.microsoft.com/office/drawing/2014/main" id="{28A52EBC-3E00-4E0F-B9D9-04B27F9665CF}"/>
              </a:ext>
            </a:extLst>
          </p:cNvPr>
          <p:cNvGraphicFramePr>
            <a:graphicFrameLocks noChangeAspect="1"/>
          </p:cNvGraphicFramePr>
          <p:nvPr>
            <p:extLst>
              <p:ext uri="{D42A27DB-BD31-4B8C-83A1-F6EECF244321}">
                <p14:modId xmlns:p14="http://schemas.microsoft.com/office/powerpoint/2010/main" val="2961726536"/>
              </p:ext>
            </p:extLst>
          </p:nvPr>
        </p:nvGraphicFramePr>
        <p:xfrm>
          <a:off x="838200" y="1674812"/>
          <a:ext cx="10515600" cy="4051618"/>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a:extLst>
              <a:ext uri="{FF2B5EF4-FFF2-40B4-BE49-F238E27FC236}">
                <a16:creationId xmlns:a16="http://schemas.microsoft.com/office/drawing/2014/main" id="{DECF22C8-7B45-40D4-B07B-244F531AB5CD}"/>
              </a:ext>
            </a:extLst>
          </p:cNvPr>
          <p:cNvSpPr/>
          <p:nvPr/>
        </p:nvSpPr>
        <p:spPr>
          <a:xfrm>
            <a:off x="838200" y="5495597"/>
            <a:ext cx="10757452" cy="646331"/>
          </a:xfrm>
          <a:prstGeom prst="rect">
            <a:avLst/>
          </a:prstGeom>
        </p:spPr>
        <p:txBody>
          <a:bodyPr wrap="square">
            <a:spAutoFit/>
          </a:bodyPr>
          <a:lstStyle/>
          <a:p>
            <a:pPr>
              <a:spcAft>
                <a:spcPts val="0"/>
              </a:spcAft>
              <a:tabLst>
                <a:tab pos="36195" algn="l"/>
                <a:tab pos="90170" algn="l"/>
                <a:tab pos="2186940" algn="l"/>
              </a:tabLst>
            </a:pPr>
            <a:r>
              <a:rPr lang="en-AU" sz="1200" dirty="0">
                <a:latin typeface="Arial" panose="020B0604020202020204" pitchFamily="34" charset="0"/>
                <a:ea typeface="Times New Roman" panose="02020603050405020304" pitchFamily="18" charset="0"/>
              </a:rPr>
              <a:t>Note. Driven over the perceived limit of alcohol and driven a vehicle within three hours of using an illicit or non-prescribed drug. Data not collected in 2014.</a:t>
            </a:r>
            <a:r>
              <a:rPr lang="en-AU" sz="1200" dirty="0"/>
              <a:t> Data labels have been removed from figures in years 2005, 2017 and 2018 with small cell size (i.e. n≤5).</a:t>
            </a:r>
            <a:r>
              <a:rPr lang="en-AU" sz="1200" dirty="0">
                <a:latin typeface="Arial" panose="020B0604020202020204" pitchFamily="34" charset="0"/>
                <a:ea typeface="Times New Roman" panose="02020603050405020304" pitchFamily="18" charset="0"/>
              </a:rPr>
              <a:t> *</a:t>
            </a:r>
            <a:r>
              <a:rPr lang="en-AU" sz="1200" i="1" dirty="0">
                <a:latin typeface="Arial" panose="020B0604020202020204" pitchFamily="34" charset="0"/>
                <a:ea typeface="Times New Roman" panose="02020603050405020304" pitchFamily="18" charset="0"/>
              </a:rPr>
              <a:t>p</a:t>
            </a:r>
            <a:r>
              <a:rPr lang="en-AU" sz="1200" dirty="0">
                <a:latin typeface="Arial" panose="020B0604020202020204" pitchFamily="34" charset="0"/>
                <a:ea typeface="Times New Roman" panose="02020603050405020304" pitchFamily="18" charset="0"/>
              </a:rPr>
              <a:t>&lt;0.050; **</a:t>
            </a:r>
            <a:r>
              <a:rPr lang="en-AU" sz="1200" i="1" dirty="0">
                <a:latin typeface="Arial" panose="020B0604020202020204" pitchFamily="34" charset="0"/>
                <a:ea typeface="Times New Roman" panose="02020603050405020304" pitchFamily="18" charset="0"/>
              </a:rPr>
              <a:t>p</a:t>
            </a:r>
            <a:r>
              <a:rPr lang="en-AU" sz="1200" dirty="0">
                <a:latin typeface="Arial" panose="020B0604020202020204" pitchFamily="34" charset="0"/>
                <a:ea typeface="Times New Roman" panose="02020603050405020304" pitchFamily="18" charset="0"/>
              </a:rPr>
              <a:t>&lt;0.010; ***</a:t>
            </a:r>
            <a:r>
              <a:rPr lang="en-AU" sz="1200" i="1" dirty="0">
                <a:latin typeface="Arial" panose="020B0604020202020204" pitchFamily="34" charset="0"/>
                <a:ea typeface="Times New Roman" panose="02020603050405020304" pitchFamily="18" charset="0"/>
              </a:rPr>
              <a:t>p</a:t>
            </a:r>
            <a:r>
              <a:rPr lang="en-AU" sz="1200" dirty="0">
                <a:latin typeface="Arial" panose="020B0604020202020204" pitchFamily="34" charset="0"/>
                <a:ea typeface="Times New Roman" panose="02020603050405020304" pitchFamily="18" charset="0"/>
              </a:rPr>
              <a:t>&lt;0.001 for </a:t>
            </a:r>
            <a:r>
              <a:rPr lang="en-AU" sz="1200" dirty="0"/>
              <a:t>2018 versus 2019</a:t>
            </a:r>
            <a:endParaRPr lang="en-AU" sz="1200" dirty="0">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3224539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F16C9-001C-4BA5-AB1E-DBBD4D45F214}"/>
              </a:ext>
            </a:extLst>
          </p:cNvPr>
          <p:cNvSpPr>
            <a:spLocks noGrp="1"/>
          </p:cNvSpPr>
          <p:nvPr>
            <p:ph type="title"/>
          </p:nvPr>
        </p:nvSpPr>
        <p:spPr>
          <a:xfrm>
            <a:off x="833438" y="365126"/>
            <a:ext cx="10520362" cy="946150"/>
          </a:xfrm>
        </p:spPr>
        <p:txBody>
          <a:bodyPr>
            <a:noAutofit/>
          </a:bodyPr>
          <a:lstStyle/>
          <a:p>
            <a:r>
              <a:rPr lang="en-AU" sz="3200" dirty="0"/>
              <a:t>Figure 35: Self-reported mental health problems and treatment seeking in the past six months, ACT, 2004-2019</a:t>
            </a:r>
          </a:p>
        </p:txBody>
      </p:sp>
      <p:sp>
        <p:nvSpPr>
          <p:cNvPr id="4" name="Text Placeholder 3">
            <a:extLst>
              <a:ext uri="{FF2B5EF4-FFF2-40B4-BE49-F238E27FC236}">
                <a16:creationId xmlns:a16="http://schemas.microsoft.com/office/drawing/2014/main" id="{03E712E2-D3C5-4998-ACF3-54A43675466B}"/>
              </a:ext>
            </a:extLst>
          </p:cNvPr>
          <p:cNvSpPr>
            <a:spLocks noGrp="1"/>
          </p:cNvSpPr>
          <p:nvPr>
            <p:ph type="body" sz="quarter" idx="14"/>
          </p:nvPr>
        </p:nvSpPr>
        <p:spPr>
          <a:xfrm>
            <a:off x="833438" y="5473148"/>
            <a:ext cx="10515600" cy="641902"/>
          </a:xfrm>
        </p:spPr>
        <p:txBody>
          <a:bodyPr>
            <a:normAutofit/>
          </a:bodyPr>
          <a:lstStyle/>
          <a:p>
            <a:pPr marL="0" indent="0">
              <a:buNone/>
            </a:pPr>
            <a:r>
              <a:rPr lang="en-AU" sz="1200" dirty="0"/>
              <a:t>Note. Stacked bar graph of % who self-reported a mental health problem, disaggregated by the percentage who reported attending a health professional versus the percentage who have not. Data labels have been removed from figures throughout all years with small cell size (i.e. n≤5).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 </a:t>
            </a:r>
          </a:p>
          <a:p>
            <a:pPr marL="0" indent="0">
              <a:buNone/>
            </a:pPr>
            <a:endParaRPr lang="en-AU" sz="2000" dirty="0"/>
          </a:p>
        </p:txBody>
      </p:sp>
      <p:graphicFrame>
        <p:nvGraphicFramePr>
          <p:cNvPr id="5" name="Chart Placeholder 4">
            <a:extLst>
              <a:ext uri="{FF2B5EF4-FFF2-40B4-BE49-F238E27FC236}">
                <a16:creationId xmlns:a16="http://schemas.microsoft.com/office/drawing/2014/main" id="{6871B8E7-5617-4109-8F67-8AB680189B97}"/>
              </a:ext>
            </a:extLst>
          </p:cNvPr>
          <p:cNvGraphicFramePr>
            <a:graphicFrameLocks noGrp="1"/>
          </p:cNvGraphicFramePr>
          <p:nvPr>
            <p:ph type="chart" sz="quarter" idx="13"/>
            <p:extLst>
              <p:ext uri="{D42A27DB-BD31-4B8C-83A1-F6EECF244321}">
                <p14:modId xmlns:p14="http://schemas.microsoft.com/office/powerpoint/2010/main" val="3782507422"/>
              </p:ext>
            </p:extLst>
          </p:nvPr>
        </p:nvGraphicFramePr>
        <p:xfrm>
          <a:off x="833438" y="1674814"/>
          <a:ext cx="10202862" cy="359955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256045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E2BFB-559B-4871-BE63-2A44853C8A9D}"/>
              </a:ext>
            </a:extLst>
          </p:cNvPr>
          <p:cNvSpPr>
            <a:spLocks noGrp="1"/>
          </p:cNvSpPr>
          <p:nvPr>
            <p:ph type="title"/>
          </p:nvPr>
        </p:nvSpPr>
        <p:spPr/>
        <p:txBody>
          <a:bodyPr>
            <a:noAutofit/>
          </a:bodyPr>
          <a:lstStyle/>
          <a:p>
            <a:r>
              <a:rPr lang="en-AU" sz="3200" dirty="0"/>
              <a:t>Figure 36: Self-reported criminal activity in the past month, ACT, 2000-2019</a:t>
            </a:r>
          </a:p>
        </p:txBody>
      </p:sp>
      <p:sp>
        <p:nvSpPr>
          <p:cNvPr id="4" name="Text Placeholder 3">
            <a:extLst>
              <a:ext uri="{FF2B5EF4-FFF2-40B4-BE49-F238E27FC236}">
                <a16:creationId xmlns:a16="http://schemas.microsoft.com/office/drawing/2014/main" id="{0A85C4A8-288E-4A7A-BD31-5720CCC45DFD}"/>
              </a:ext>
            </a:extLst>
          </p:cNvPr>
          <p:cNvSpPr>
            <a:spLocks noGrp="1"/>
          </p:cNvSpPr>
          <p:nvPr>
            <p:ph type="body" sz="quarter" idx="14"/>
          </p:nvPr>
        </p:nvSpPr>
        <p:spPr>
          <a:xfrm>
            <a:off x="833437" y="5710972"/>
            <a:ext cx="10515600" cy="426938"/>
          </a:xfrm>
        </p:spPr>
        <p:txBody>
          <a:bodyPr>
            <a:normAutofit/>
          </a:bodyPr>
          <a:lstStyle/>
          <a:p>
            <a:pPr marL="0" indent="0">
              <a:buNone/>
            </a:pPr>
            <a:r>
              <a:rPr lang="en-AU" sz="1200" dirty="0"/>
              <a:t>Note. ‘Any crime’ comprises the percentage who report any property crime, drug dealing, fraud and/or violent crime in the past month. Data labels have been removed from figures in years 2000, 2017 and 2018 with small cell size (i.e. n≤5).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p:txBody>
      </p:sp>
      <p:graphicFrame>
        <p:nvGraphicFramePr>
          <p:cNvPr id="5" name="Chart Placeholder 4">
            <a:extLst>
              <a:ext uri="{FF2B5EF4-FFF2-40B4-BE49-F238E27FC236}">
                <a16:creationId xmlns:a16="http://schemas.microsoft.com/office/drawing/2014/main" id="{58A24449-4896-4981-9A1F-19C0A758D2F5}"/>
              </a:ext>
            </a:extLst>
          </p:cNvPr>
          <p:cNvGraphicFramePr>
            <a:graphicFrameLocks noGrp="1" noChangeAspect="1"/>
          </p:cNvGraphicFramePr>
          <p:nvPr>
            <p:ph type="chart" sz="quarter" idx="13"/>
            <p:extLst>
              <p:ext uri="{D42A27DB-BD31-4B8C-83A1-F6EECF244321}">
                <p14:modId xmlns:p14="http://schemas.microsoft.com/office/powerpoint/2010/main" val="2693222927"/>
              </p:ext>
            </p:extLst>
          </p:nvPr>
        </p:nvGraphicFramePr>
        <p:xfrm>
          <a:off x="838200" y="1674813"/>
          <a:ext cx="10520363" cy="39258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15151679"/>
      </p:ext>
    </p:extLst>
  </p:cSld>
  <p:clrMapOvr>
    <a:masterClrMapping/>
  </p:clrMapOvr>
</p:sld>
</file>

<file path=ppt/theme/theme1.xml><?xml version="1.0" encoding="utf-8"?>
<a:theme xmlns:a="http://schemas.openxmlformats.org/drawingml/2006/main" name="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ustom 1">
      <a:majorFont>
        <a:latin typeface="Sommet"/>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3972</TotalTime>
  <Words>3380</Words>
  <Application>Microsoft Office PowerPoint</Application>
  <PresentationFormat>Widescreen</PresentationFormat>
  <Paragraphs>317</Paragraphs>
  <Slides>37</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37</vt:i4>
      </vt:variant>
    </vt:vector>
  </HeadingPairs>
  <TitlesOfParts>
    <vt:vector size="42" baseType="lpstr">
      <vt:lpstr>Arial</vt:lpstr>
      <vt:lpstr>Calibri</vt:lpstr>
      <vt:lpstr>Sommet</vt:lpstr>
      <vt:lpstr>Times</vt:lpstr>
      <vt:lpstr>Office Theme</vt:lpstr>
      <vt:lpstr>PowerPoint Presentation</vt:lpstr>
      <vt:lpstr>Figure 1: Drug of choice, ACT, 2000-2019</vt:lpstr>
      <vt:lpstr>Figure 2: Drug injected most often in the past month, ACT, 2000-2019</vt:lpstr>
      <vt:lpstr>Figure 3: Weekly or more frequent substance use in the past six months, ACT, 2000-2019</vt:lpstr>
      <vt:lpstr>Figure 4: Past six month use and frequency of use of heroin, ACT, 2000-2019</vt:lpstr>
      <vt:lpstr>Figure 5: Median price of heroin per cap and gram, ACT, 2000-2019</vt:lpstr>
      <vt:lpstr>Figure 6: Current perceived purity of heroin, ACT, 2000-2019</vt:lpstr>
      <vt:lpstr>Figure 7: Current perceived availability of heroin, ACT, 2000-2019</vt:lpstr>
      <vt:lpstr>Figure 8: Past six month use of any methamphetamine, powder, base, and crystal, ACT, 2000-2019</vt:lpstr>
      <vt:lpstr>Figure 9: Frequency of use of any methamphetamine, powder, base, and crystal, ACT, 2000-2019</vt:lpstr>
      <vt:lpstr>Figure 10: Median price of powder methamphetamine per point and gram, ACT, 2002-2019</vt:lpstr>
      <vt:lpstr>Figure 11: Current perceived purity of powder methamphetamine, ACT, 2002-2019</vt:lpstr>
      <vt:lpstr>Figure 12: Current perceived availability of powder methamphetamine, ACT, 2002-2019</vt:lpstr>
      <vt:lpstr>Figure 13: Median price of crystal methamphetamine per point and gram, ACT, 2002-2019 </vt:lpstr>
      <vt:lpstr>Figure 14: Current perceive purity of crystal methamphetamine, ACT, 2002-2019</vt:lpstr>
      <vt:lpstr>Figure 15: Current perceived availability of crystal methamphetamine, ACT, 2002-2019</vt:lpstr>
      <vt:lpstr>Figure 16: Past six month use and frequency of use of cocaine, ACT, 2000-2019</vt:lpstr>
      <vt:lpstr>Figure 17: Past six month use and frequency of use of cannabis, ACT, 2000-2019</vt:lpstr>
      <vt:lpstr>Figure 18: Median price of hydroponic (a) and bush (b) cannabis per ounce and gram, ACT, 2003-2019</vt:lpstr>
      <vt:lpstr>Figure 19: Current perceived potency of hydroponic (a) and bush (b) cannabis, ACT, 2004-2019</vt:lpstr>
      <vt:lpstr>Figure 20: Current perceived availability of hydroponic (a) and bush (b) cannabis, ACT, 2004-2019</vt:lpstr>
      <vt:lpstr>Figure 21: Past six month use (prescribed and non-prescribed) and frequency of use of methadone, ACT, 2000-2019</vt:lpstr>
      <vt:lpstr>Figure 22: Past six month use (prescribed and non-prescribed) and frequency of use of buprenorphine, ACT, 2002-2019</vt:lpstr>
      <vt:lpstr>Figure 23: Past six month use (prescribed and non-prescribed) and frequency of use of buprenorphine-naloxone, ACT, 2006-2019</vt:lpstr>
      <vt:lpstr>Figure 24: Past six month use (prescribed and non-prescribed) and frequency of use of morphine, ACT, 2001-2019</vt:lpstr>
      <vt:lpstr>Figure 25: Past six month use (prescribed and non-prescribed) and frequency of use of oxycodone, ACT, 2005-2019</vt:lpstr>
      <vt:lpstr>Figure 26: Past six month use (prescribed and non-prescribed) and frequency of use of fentanyl, ACT, 2013-2019</vt:lpstr>
      <vt:lpstr>Figure 27: Past six month use of low-dose codeine (for non-pain purposes), ACT, 2013-2019</vt:lpstr>
      <vt:lpstr>Figure 28: Past six month use of other drugs, ACT, 2000-2019 </vt:lpstr>
      <vt:lpstr>Figure 29: Use of opioids, stimulants and benzodiazepines on the day preceding interview, ACT, 2018-2019</vt:lpstr>
      <vt:lpstr>Figure 30: Past 12 month non-fatal overdose, ACT, 2000-2019</vt:lpstr>
      <vt:lpstr>Figure 31: Take-home naloxone program and distribution, ACT, 2013-2019</vt:lpstr>
      <vt:lpstr>Figure 32: Borrowing and lending of needles and sharing of injecting equipment in the past month, ACT, 2000-2019</vt:lpstr>
      <vt:lpstr>Figure 33: Injection-related issues in the past month, ACT, 2019</vt:lpstr>
      <vt:lpstr>Figure 34: Driving risk behaviour in the last six months, ACT, 2005-2019</vt:lpstr>
      <vt:lpstr>Figure 35: Self-reported mental health problems and treatment seeking in the past six months, ACT, 2004-2019</vt:lpstr>
      <vt:lpstr>Figure 36: Self-reported criminal activity in the past month, ACT, 2000-2019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Daisy Gibbs</dc:creator>
  <cp:lastModifiedBy>Rosie Swanton</cp:lastModifiedBy>
  <cp:revision>117</cp:revision>
  <dcterms:created xsi:type="dcterms:W3CDTF">2018-08-21T07:06:16Z</dcterms:created>
  <dcterms:modified xsi:type="dcterms:W3CDTF">2019-12-06T00:47:41Z</dcterms:modified>
</cp:coreProperties>
</file>