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notesSlides/notesSlide2.xml" ContentType="application/vnd.openxmlformats-officedocument.presentationml.notesSlid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27.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28.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29.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30.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31.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32.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33.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34.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35.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36.xml" ContentType="application/vnd.openxmlformats-officedocument.drawingml.chart+xml"/>
  <Override PartName="/ppt/charts/style36.xml" ContentType="application/vnd.ms-office.chartstyle+xml"/>
  <Override PartName="/ppt/charts/colors36.xml" ContentType="application/vnd.ms-office.chartcolorstyle+xml"/>
  <Override PartName="/ppt/notesSlides/notesSlide3.xml" ContentType="application/vnd.openxmlformats-officedocument.presentationml.notesSlide+xml"/>
  <Override PartName="/ppt/charts/chart37.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38.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39.xml" ContentType="application/vnd.openxmlformats-officedocument.drawingml.chart+xml"/>
  <Override PartName="/ppt/charts/style39.xml" ContentType="application/vnd.ms-office.chartstyle+xml"/>
  <Override PartName="/ppt/charts/colors39.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sldIdLst>
    <p:sldId id="263" r:id="rId2"/>
    <p:sldId id="260" r:id="rId3"/>
    <p:sldId id="270" r:id="rId4"/>
    <p:sldId id="271" r:id="rId5"/>
    <p:sldId id="272" r:id="rId6"/>
    <p:sldId id="273" r:id="rId7"/>
    <p:sldId id="274" r:id="rId8"/>
    <p:sldId id="275" r:id="rId9"/>
    <p:sldId id="313" r:id="rId10"/>
    <p:sldId id="276" r:id="rId11"/>
    <p:sldId id="277" r:id="rId12"/>
    <p:sldId id="278" r:id="rId13"/>
    <p:sldId id="280" r:id="rId14"/>
    <p:sldId id="282" r:id="rId15"/>
    <p:sldId id="284" r:id="rId16"/>
    <p:sldId id="285" r:id="rId17"/>
    <p:sldId id="286" r:id="rId18"/>
    <p:sldId id="287" r:id="rId19"/>
    <p:sldId id="291" r:id="rId20"/>
    <p:sldId id="288" r:id="rId21"/>
    <p:sldId id="293" r:id="rId22"/>
    <p:sldId id="294" r:id="rId23"/>
    <p:sldId id="295" r:id="rId24"/>
    <p:sldId id="296" r:id="rId25"/>
    <p:sldId id="300" r:id="rId26"/>
    <p:sldId id="301" r:id="rId27"/>
    <p:sldId id="302" r:id="rId28"/>
    <p:sldId id="314" r:id="rId29"/>
    <p:sldId id="315" r:id="rId30"/>
    <p:sldId id="303" r:id="rId31"/>
    <p:sldId id="304" r:id="rId32"/>
    <p:sldId id="305" r:id="rId33"/>
    <p:sldId id="306" r:id="rId34"/>
    <p:sldId id="307" r:id="rId35"/>
    <p:sldId id="308" r:id="rId36"/>
    <p:sldId id="312" r:id="rId37"/>
    <p:sldId id="310" r:id="rId38"/>
    <p:sldId id="311"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85"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aisy Gibbs" initials="DG" lastIdx="2" clrIdx="0">
    <p:extLst>
      <p:ext uri="{19B8F6BF-5375-455C-9EA6-DF929625EA0E}">
        <p15:presenceInfo xmlns:p15="http://schemas.microsoft.com/office/powerpoint/2012/main" userId="S-1-5-21-1140405718-358989843-3445714273-308783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443" autoAdjust="0"/>
    <p:restoredTop sz="86292" autoAdjust="0"/>
  </p:normalViewPr>
  <p:slideViewPr>
    <p:cSldViewPr snapToGrid="0" showGuides="1">
      <p:cViewPr varScale="1">
        <p:scale>
          <a:sx n="78" d="100"/>
          <a:sy n="78" d="100"/>
        </p:scale>
        <p:origin x="108" y="318"/>
      </p:cViewPr>
      <p:guideLst>
        <p:guide orient="horz" pos="2160"/>
        <p:guide pos="3885"/>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23.xml"/><Relationship Id="rId1" Type="http://schemas.microsoft.com/office/2011/relationships/chartStyle" Target="style23.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24.xml"/><Relationship Id="rId1" Type="http://schemas.microsoft.com/office/2011/relationships/chartStyle" Target="style24.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25.xml"/><Relationship Id="rId1" Type="http://schemas.microsoft.com/office/2011/relationships/chartStyle" Target="style25.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26.xml"/><Relationship Id="rId1" Type="http://schemas.microsoft.com/office/2011/relationships/chartStyle" Target="style26.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27.xml"/><Relationship Id="rId1" Type="http://schemas.microsoft.com/office/2011/relationships/chartStyle" Target="style27.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28.xml"/><Relationship Id="rId1" Type="http://schemas.microsoft.com/office/2011/relationships/chartStyle" Target="style28.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29.xml"/><Relationship Id="rId1" Type="http://schemas.microsoft.com/office/2011/relationships/chartStyle" Target="style29.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30.xml"/><Relationship Id="rId1" Type="http://schemas.microsoft.com/office/2011/relationships/chartStyle" Target="style30.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31.xml"/><Relationship Id="rId1" Type="http://schemas.microsoft.com/office/2011/relationships/chartStyle" Target="style31.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32.xml"/><Relationship Id="rId1" Type="http://schemas.microsoft.com/office/2011/relationships/chartStyle" Target="style32.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33.xml"/><Relationship Id="rId1" Type="http://schemas.microsoft.com/office/2011/relationships/chartStyle" Target="style33.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34.xml"/><Relationship Id="rId1" Type="http://schemas.microsoft.com/office/2011/relationships/chartStyle" Target="style34.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35.xml"/><Relationship Id="rId1" Type="http://schemas.microsoft.com/office/2011/relationships/chartStyle" Target="style35.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36.xml"/><Relationship Id="rId1" Type="http://schemas.microsoft.com/office/2011/relationships/chartStyle" Target="style36.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37.xml"/><Relationship Id="rId1" Type="http://schemas.microsoft.com/office/2011/relationships/chartStyle" Target="style37.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38.xml"/><Relationship Id="rId1" Type="http://schemas.microsoft.com/office/2011/relationships/chartStyle" Target="style38.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39.xml"/><Relationship Id="rId1" Type="http://schemas.microsoft.com/office/2011/relationships/chartStyle" Target="style39.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0309074915863162"/>
          <c:y val="6.0312883574468172E-2"/>
          <c:w val="0.87953920889600989"/>
          <c:h val="0.71403393207070442"/>
        </c:manualLayout>
      </c:layout>
      <c:lineChart>
        <c:grouping val="standard"/>
        <c:varyColors val="0"/>
        <c:ser>
          <c:idx val="0"/>
          <c:order val="0"/>
          <c:tx>
            <c:strRef>
              <c:f>Sheet1!$A$2</c:f>
              <c:strCache>
                <c:ptCount val="1"/>
                <c:pt idx="0">
                  <c:v>Ecstasy </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0"/>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B5E-4BA0-B1E2-E8CF2D19BC4E}"/>
                </c:ext>
              </c:extLst>
            </c:dLbl>
            <c:dLbl>
              <c:idx val="15"/>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B5E-4BA0-B1E2-E8CF2D19BC4E}"/>
                </c:ext>
              </c:extLst>
            </c:dLbl>
            <c:dLbl>
              <c:idx val="16"/>
              <c:layout>
                <c:manualLayout>
                  <c:x val="-4.3700017166709666E-3"/>
                  <c:y val="2.691005246014966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ACF-4908-A682-38936D295E3F}"/>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Sheet1!$B$1:$R$1</c:f>
              <c:strCach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strCache>
            </c:strRef>
          </c:cat>
          <c:val>
            <c:numRef>
              <c:f>Sheet1!$B$2:$R$2</c:f>
              <c:numCache>
                <c:formatCode>General</c:formatCode>
                <c:ptCount val="17"/>
                <c:pt idx="0">
                  <c:v>56</c:v>
                </c:pt>
                <c:pt idx="1">
                  <c:v>47</c:v>
                </c:pt>
                <c:pt idx="2">
                  <c:v>56</c:v>
                </c:pt>
                <c:pt idx="3">
                  <c:v>50</c:v>
                </c:pt>
                <c:pt idx="4">
                  <c:v>32</c:v>
                </c:pt>
                <c:pt idx="5">
                  <c:v>24</c:v>
                </c:pt>
                <c:pt idx="6">
                  <c:v>32</c:v>
                </c:pt>
                <c:pt idx="7">
                  <c:v>36</c:v>
                </c:pt>
                <c:pt idx="8">
                  <c:v>23</c:v>
                </c:pt>
                <c:pt idx="9">
                  <c:v>29</c:v>
                </c:pt>
                <c:pt idx="10">
                  <c:v>36</c:v>
                </c:pt>
                <c:pt idx="11">
                  <c:v>50</c:v>
                </c:pt>
                <c:pt idx="12">
                  <c:v>30</c:v>
                </c:pt>
                <c:pt idx="13">
                  <c:v>36</c:v>
                </c:pt>
                <c:pt idx="14">
                  <c:v>29</c:v>
                </c:pt>
                <c:pt idx="15">
                  <c:v>41</c:v>
                </c:pt>
                <c:pt idx="16">
                  <c:v>31</c:v>
                </c:pt>
              </c:numCache>
            </c:numRef>
          </c:val>
          <c:smooth val="0"/>
          <c:extLst>
            <c:ext xmlns:c16="http://schemas.microsoft.com/office/drawing/2014/chart" uri="{C3380CC4-5D6E-409C-BE32-E72D297353CC}">
              <c16:uniqueId val="{00000003-A052-4DB7-B9A6-2B955228B892}"/>
            </c:ext>
          </c:extLst>
        </c:ser>
        <c:ser>
          <c:idx val="1"/>
          <c:order val="1"/>
          <c:tx>
            <c:strRef>
              <c:f>Sheet1!$A$3</c:f>
              <c:strCache>
                <c:ptCount val="1"/>
                <c:pt idx="0">
                  <c:v>Cannabis</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0"/>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6B5E-4BA0-B1E2-E8CF2D19BC4E}"/>
                </c:ext>
              </c:extLst>
            </c:dLbl>
            <c:dLbl>
              <c:idx val="14"/>
              <c:delete val="1"/>
              <c:extLst>
                <c:ext xmlns:c15="http://schemas.microsoft.com/office/drawing/2012/chart" uri="{CE6537A1-D6FC-4f65-9D91-7224C49458BB}"/>
                <c:ext xmlns:c16="http://schemas.microsoft.com/office/drawing/2014/chart" uri="{C3380CC4-5D6E-409C-BE32-E72D297353CC}">
                  <c16:uniqueId val="{00000004-6B5E-4BA0-B1E2-E8CF2D19BC4E}"/>
                </c:ext>
              </c:extLst>
            </c:dLbl>
            <c:dLbl>
              <c:idx val="15"/>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B5E-4BA0-B1E2-E8CF2D19BC4E}"/>
                </c:ext>
              </c:extLst>
            </c:dLbl>
            <c:dLbl>
              <c:idx val="16"/>
              <c:layout>
                <c:manualLayout>
                  <c:x val="-5.0400356945893938E-3"/>
                  <c:y val="-3.471999443428794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ACF-4908-A682-38936D295E3F}"/>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Sheet1!$B$1:$R$1</c:f>
              <c:strCach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strCache>
            </c:strRef>
          </c:cat>
          <c:val>
            <c:numRef>
              <c:f>Sheet1!$B$3:$R$3</c:f>
              <c:numCache>
                <c:formatCode>General</c:formatCode>
                <c:ptCount val="17"/>
                <c:pt idx="0">
                  <c:v>18</c:v>
                </c:pt>
                <c:pt idx="1">
                  <c:v>15</c:v>
                </c:pt>
                <c:pt idx="2">
                  <c:v>17</c:v>
                </c:pt>
                <c:pt idx="3">
                  <c:v>20</c:v>
                </c:pt>
                <c:pt idx="4">
                  <c:v>18</c:v>
                </c:pt>
                <c:pt idx="5">
                  <c:v>18</c:v>
                </c:pt>
                <c:pt idx="6">
                  <c:v>20</c:v>
                </c:pt>
                <c:pt idx="7">
                  <c:v>22</c:v>
                </c:pt>
                <c:pt idx="8">
                  <c:v>26</c:v>
                </c:pt>
                <c:pt idx="9">
                  <c:v>29</c:v>
                </c:pt>
                <c:pt idx="10">
                  <c:v>33</c:v>
                </c:pt>
                <c:pt idx="11">
                  <c:v>27</c:v>
                </c:pt>
                <c:pt idx="12">
                  <c:v>31</c:v>
                </c:pt>
                <c:pt idx="13">
                  <c:v>29</c:v>
                </c:pt>
                <c:pt idx="14">
                  <c:v>23</c:v>
                </c:pt>
                <c:pt idx="15">
                  <c:v>20</c:v>
                </c:pt>
                <c:pt idx="16">
                  <c:v>32</c:v>
                </c:pt>
              </c:numCache>
            </c:numRef>
          </c:val>
          <c:smooth val="0"/>
          <c:extLst>
            <c:ext xmlns:c16="http://schemas.microsoft.com/office/drawing/2014/chart" uri="{C3380CC4-5D6E-409C-BE32-E72D297353CC}">
              <c16:uniqueId val="{00000007-A052-4DB7-B9A6-2B955228B892}"/>
            </c:ext>
          </c:extLst>
        </c:ser>
        <c:ser>
          <c:idx val="2"/>
          <c:order val="2"/>
          <c:tx>
            <c:strRef>
              <c:f>Sheet1!$A$4</c:f>
              <c:strCache>
                <c:ptCount val="1"/>
                <c:pt idx="0">
                  <c:v>Alcohol</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dLbls>
            <c:dLbl>
              <c:idx val="0"/>
              <c:delete val="1"/>
              <c:extLst>
                <c:ext xmlns:c15="http://schemas.microsoft.com/office/drawing/2012/chart" uri="{CE6537A1-D6FC-4f65-9D91-7224C49458BB}"/>
                <c:ext xmlns:c16="http://schemas.microsoft.com/office/drawing/2014/chart" uri="{C3380CC4-5D6E-409C-BE32-E72D297353CC}">
                  <c16:uniqueId val="{00000006-6B5E-4BA0-B1E2-E8CF2D19BC4E}"/>
                </c:ext>
              </c:extLst>
            </c:dLbl>
            <c:dLbl>
              <c:idx val="1"/>
              <c:delete val="1"/>
              <c:extLst>
                <c:ext xmlns:c15="http://schemas.microsoft.com/office/drawing/2012/chart" uri="{CE6537A1-D6FC-4f65-9D91-7224C49458BB}"/>
                <c:ext xmlns:c16="http://schemas.microsoft.com/office/drawing/2014/chart" uri="{C3380CC4-5D6E-409C-BE32-E72D297353CC}">
                  <c16:uniqueId val="{00000008-6B5E-4BA0-B1E2-E8CF2D19BC4E}"/>
                </c:ext>
              </c:extLst>
            </c:dLbl>
            <c:dLbl>
              <c:idx val="2"/>
              <c:delete val="1"/>
              <c:extLst>
                <c:ext xmlns:c15="http://schemas.microsoft.com/office/drawing/2012/chart" uri="{CE6537A1-D6FC-4f65-9D91-7224C49458BB}"/>
                <c:ext xmlns:c16="http://schemas.microsoft.com/office/drawing/2014/chart" uri="{C3380CC4-5D6E-409C-BE32-E72D297353CC}">
                  <c16:uniqueId val="{00000009-6B5E-4BA0-B1E2-E8CF2D19BC4E}"/>
                </c:ext>
              </c:extLst>
            </c:dLbl>
            <c:dLbl>
              <c:idx val="3"/>
              <c:delete val="1"/>
              <c:extLst>
                <c:ext xmlns:c15="http://schemas.microsoft.com/office/drawing/2012/chart" uri="{CE6537A1-D6FC-4f65-9D91-7224C49458BB}"/>
                <c:ext xmlns:c16="http://schemas.microsoft.com/office/drawing/2014/chart" uri="{C3380CC4-5D6E-409C-BE32-E72D297353CC}">
                  <c16:uniqueId val="{00000010-6B5E-4BA0-B1E2-E8CF2D19BC4E}"/>
                </c:ext>
              </c:extLst>
            </c:dLbl>
            <c:dLbl>
              <c:idx val="4"/>
              <c:delete val="1"/>
              <c:extLst>
                <c:ext xmlns:c15="http://schemas.microsoft.com/office/drawing/2012/chart" uri="{CE6537A1-D6FC-4f65-9D91-7224C49458BB}"/>
                <c:ext xmlns:c16="http://schemas.microsoft.com/office/drawing/2014/chart" uri="{C3380CC4-5D6E-409C-BE32-E72D297353CC}">
                  <c16:uniqueId val="{0000000C-6B5E-4BA0-B1E2-E8CF2D19BC4E}"/>
                </c:ext>
              </c:extLst>
            </c:dLbl>
            <c:dLbl>
              <c:idx val="5"/>
              <c:delete val="1"/>
              <c:extLst>
                <c:ext xmlns:c15="http://schemas.microsoft.com/office/drawing/2012/chart" uri="{CE6537A1-D6FC-4f65-9D91-7224C49458BB}"/>
                <c:ext xmlns:c16="http://schemas.microsoft.com/office/drawing/2014/chart" uri="{C3380CC4-5D6E-409C-BE32-E72D297353CC}">
                  <c16:uniqueId val="{0000000D-6B5E-4BA0-B1E2-E8CF2D19BC4E}"/>
                </c:ext>
              </c:extLst>
            </c:dLbl>
            <c:dLbl>
              <c:idx val="6"/>
              <c:delete val="1"/>
              <c:extLst>
                <c:ext xmlns:c15="http://schemas.microsoft.com/office/drawing/2012/chart" uri="{CE6537A1-D6FC-4f65-9D91-7224C49458BB}"/>
                <c:ext xmlns:c16="http://schemas.microsoft.com/office/drawing/2014/chart" uri="{C3380CC4-5D6E-409C-BE32-E72D297353CC}">
                  <c16:uniqueId val="{00000014-6B5E-4BA0-B1E2-E8CF2D19BC4E}"/>
                </c:ext>
              </c:extLst>
            </c:dLbl>
            <c:dLbl>
              <c:idx val="7"/>
              <c:delete val="1"/>
              <c:extLst>
                <c:ext xmlns:c15="http://schemas.microsoft.com/office/drawing/2012/chart" uri="{CE6537A1-D6FC-4f65-9D91-7224C49458BB}"/>
                <c:ext xmlns:c16="http://schemas.microsoft.com/office/drawing/2014/chart" uri="{C3380CC4-5D6E-409C-BE32-E72D297353CC}">
                  <c16:uniqueId val="{00000013-6B5E-4BA0-B1E2-E8CF2D19BC4E}"/>
                </c:ext>
              </c:extLst>
            </c:dLbl>
            <c:dLbl>
              <c:idx val="8"/>
              <c:delete val="1"/>
              <c:extLst>
                <c:ext xmlns:c15="http://schemas.microsoft.com/office/drawing/2012/chart" uri="{CE6537A1-D6FC-4f65-9D91-7224C49458BB}"/>
                <c:ext xmlns:c16="http://schemas.microsoft.com/office/drawing/2014/chart" uri="{C3380CC4-5D6E-409C-BE32-E72D297353CC}">
                  <c16:uniqueId val="{00000015-6B5E-4BA0-B1E2-E8CF2D19BC4E}"/>
                </c:ext>
              </c:extLst>
            </c:dLbl>
            <c:dLbl>
              <c:idx val="9"/>
              <c:delete val="1"/>
              <c:extLst>
                <c:ext xmlns:c15="http://schemas.microsoft.com/office/drawing/2012/chart" uri="{CE6537A1-D6FC-4f65-9D91-7224C49458BB}"/>
                <c:ext xmlns:c16="http://schemas.microsoft.com/office/drawing/2014/chart" uri="{C3380CC4-5D6E-409C-BE32-E72D297353CC}">
                  <c16:uniqueId val="{0000001A-6B5E-4BA0-B1E2-E8CF2D19BC4E}"/>
                </c:ext>
              </c:extLst>
            </c:dLbl>
            <c:dLbl>
              <c:idx val="10"/>
              <c:delete val="1"/>
              <c:extLst>
                <c:ext xmlns:c15="http://schemas.microsoft.com/office/drawing/2012/chart" uri="{CE6537A1-D6FC-4f65-9D91-7224C49458BB}"/>
                <c:ext xmlns:c16="http://schemas.microsoft.com/office/drawing/2014/chart" uri="{C3380CC4-5D6E-409C-BE32-E72D297353CC}">
                  <c16:uniqueId val="{0000001B-6B5E-4BA0-B1E2-E8CF2D19BC4E}"/>
                </c:ext>
              </c:extLst>
            </c:dLbl>
            <c:dLbl>
              <c:idx val="11"/>
              <c:delete val="1"/>
              <c:extLst>
                <c:ext xmlns:c15="http://schemas.microsoft.com/office/drawing/2012/chart" uri="{CE6537A1-D6FC-4f65-9D91-7224C49458BB}"/>
                <c:ext xmlns:c16="http://schemas.microsoft.com/office/drawing/2014/chart" uri="{C3380CC4-5D6E-409C-BE32-E72D297353CC}">
                  <c16:uniqueId val="{0000001C-6B5E-4BA0-B1E2-E8CF2D19BC4E}"/>
                </c:ext>
              </c:extLst>
            </c:dLbl>
            <c:dLbl>
              <c:idx val="12"/>
              <c:delete val="1"/>
              <c:extLst>
                <c:ext xmlns:c15="http://schemas.microsoft.com/office/drawing/2012/chart" uri="{CE6537A1-D6FC-4f65-9D91-7224C49458BB}"/>
                <c:ext xmlns:c16="http://schemas.microsoft.com/office/drawing/2014/chart" uri="{C3380CC4-5D6E-409C-BE32-E72D297353CC}">
                  <c16:uniqueId val="{0000001F-6B5E-4BA0-B1E2-E8CF2D19BC4E}"/>
                </c:ext>
              </c:extLst>
            </c:dLbl>
            <c:dLbl>
              <c:idx val="13"/>
              <c:delete val="1"/>
              <c:extLst>
                <c:ext xmlns:c15="http://schemas.microsoft.com/office/drawing/2012/chart" uri="{CE6537A1-D6FC-4f65-9D91-7224C49458BB}"/>
                <c:ext xmlns:c16="http://schemas.microsoft.com/office/drawing/2014/chart" uri="{C3380CC4-5D6E-409C-BE32-E72D297353CC}">
                  <c16:uniqueId val="{00000020-6B5E-4BA0-B1E2-E8CF2D19BC4E}"/>
                </c:ext>
              </c:extLst>
            </c:dLbl>
            <c:dLbl>
              <c:idx val="14"/>
              <c:delete val="1"/>
              <c:extLst>
                <c:ext xmlns:c15="http://schemas.microsoft.com/office/drawing/2012/chart" uri="{CE6537A1-D6FC-4f65-9D91-7224C49458BB}"/>
                <c:ext xmlns:c16="http://schemas.microsoft.com/office/drawing/2014/chart" uri="{C3380CC4-5D6E-409C-BE32-E72D297353CC}">
                  <c16:uniqueId val="{00000025-6B5E-4BA0-B1E2-E8CF2D19BC4E}"/>
                </c:ext>
              </c:extLst>
            </c:dLbl>
            <c:dLbl>
              <c:idx val="15"/>
              <c:layout>
                <c:manualLayout>
                  <c:x val="-1.207182794660488E-3"/>
                  <c:y val="-3.506177774808545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3-6B5E-4BA0-B1E2-E8CF2D19BC4E}"/>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Sheet1!$B$1:$R$1</c:f>
              <c:strCach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strCache>
            </c:strRef>
          </c:cat>
          <c:val>
            <c:numRef>
              <c:f>Sheet1!$B$4:$R$4</c:f>
              <c:numCache>
                <c:formatCode>General</c:formatCode>
                <c:ptCount val="17"/>
                <c:pt idx="0">
                  <c:v>5</c:v>
                </c:pt>
                <c:pt idx="1">
                  <c:v>17</c:v>
                </c:pt>
                <c:pt idx="2">
                  <c:v>5</c:v>
                </c:pt>
                <c:pt idx="3">
                  <c:v>5</c:v>
                </c:pt>
                <c:pt idx="4">
                  <c:v>18</c:v>
                </c:pt>
                <c:pt idx="5">
                  <c:v>18</c:v>
                </c:pt>
                <c:pt idx="6">
                  <c:v>17</c:v>
                </c:pt>
                <c:pt idx="7">
                  <c:v>8</c:v>
                </c:pt>
                <c:pt idx="8">
                  <c:v>14</c:v>
                </c:pt>
                <c:pt idx="9">
                  <c:v>14</c:v>
                </c:pt>
                <c:pt idx="10">
                  <c:v>5</c:v>
                </c:pt>
                <c:pt idx="11">
                  <c:v>5</c:v>
                </c:pt>
                <c:pt idx="12">
                  <c:v>21</c:v>
                </c:pt>
                <c:pt idx="13">
                  <c:v>13</c:v>
                </c:pt>
                <c:pt idx="14">
                  <c:v>13</c:v>
                </c:pt>
                <c:pt idx="15">
                  <c:v>13</c:v>
                </c:pt>
                <c:pt idx="16">
                  <c:v>6</c:v>
                </c:pt>
              </c:numCache>
            </c:numRef>
          </c:val>
          <c:smooth val="0"/>
          <c:extLst>
            <c:ext xmlns:c16="http://schemas.microsoft.com/office/drawing/2014/chart" uri="{C3380CC4-5D6E-409C-BE32-E72D297353CC}">
              <c16:uniqueId val="{0000000B-A052-4DB7-B9A6-2B955228B892}"/>
            </c:ext>
          </c:extLst>
        </c:ser>
        <c:ser>
          <c:idx val="3"/>
          <c:order val="3"/>
          <c:tx>
            <c:strRef>
              <c:f>Sheet1!$A$5</c:f>
              <c:strCache>
                <c:ptCount val="1"/>
                <c:pt idx="0">
                  <c:v>Cocaine</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dLbls>
            <c:dLbl>
              <c:idx val="0"/>
              <c:delete val="1"/>
              <c:extLst>
                <c:ext xmlns:c15="http://schemas.microsoft.com/office/drawing/2012/chart" uri="{CE6537A1-D6FC-4f65-9D91-7224C49458BB}"/>
                <c:ext xmlns:c16="http://schemas.microsoft.com/office/drawing/2014/chart" uri="{C3380CC4-5D6E-409C-BE32-E72D297353CC}">
                  <c16:uniqueId val="{00000007-6B5E-4BA0-B1E2-E8CF2D19BC4E}"/>
                </c:ext>
              </c:extLst>
            </c:dLbl>
            <c:dLbl>
              <c:idx val="1"/>
              <c:delete val="1"/>
              <c:extLst>
                <c:ext xmlns:c15="http://schemas.microsoft.com/office/drawing/2012/chart" uri="{CE6537A1-D6FC-4f65-9D91-7224C49458BB}"/>
                <c:ext xmlns:c16="http://schemas.microsoft.com/office/drawing/2014/chart" uri="{C3380CC4-5D6E-409C-BE32-E72D297353CC}">
                  <c16:uniqueId val="{0000000A-6B5E-4BA0-B1E2-E8CF2D19BC4E}"/>
                </c:ext>
              </c:extLst>
            </c:dLbl>
            <c:dLbl>
              <c:idx val="2"/>
              <c:delete val="1"/>
              <c:extLst>
                <c:ext xmlns:c15="http://schemas.microsoft.com/office/drawing/2012/chart" uri="{CE6537A1-D6FC-4f65-9D91-7224C49458BB}"/>
                <c:ext xmlns:c16="http://schemas.microsoft.com/office/drawing/2014/chart" uri="{C3380CC4-5D6E-409C-BE32-E72D297353CC}">
                  <c16:uniqueId val="{0000000B-6B5E-4BA0-B1E2-E8CF2D19BC4E}"/>
                </c:ext>
              </c:extLst>
            </c:dLbl>
            <c:dLbl>
              <c:idx val="3"/>
              <c:delete val="1"/>
              <c:extLst>
                <c:ext xmlns:c15="http://schemas.microsoft.com/office/drawing/2012/chart" uri="{CE6537A1-D6FC-4f65-9D91-7224C49458BB}"/>
                <c:ext xmlns:c16="http://schemas.microsoft.com/office/drawing/2014/chart" uri="{C3380CC4-5D6E-409C-BE32-E72D297353CC}">
                  <c16:uniqueId val="{00000011-6B5E-4BA0-B1E2-E8CF2D19BC4E}"/>
                </c:ext>
              </c:extLst>
            </c:dLbl>
            <c:dLbl>
              <c:idx val="4"/>
              <c:delete val="1"/>
              <c:extLst>
                <c:ext xmlns:c15="http://schemas.microsoft.com/office/drawing/2012/chart" uri="{CE6537A1-D6FC-4f65-9D91-7224C49458BB}"/>
                <c:ext xmlns:c16="http://schemas.microsoft.com/office/drawing/2014/chart" uri="{C3380CC4-5D6E-409C-BE32-E72D297353CC}">
                  <c16:uniqueId val="{0000000F-6B5E-4BA0-B1E2-E8CF2D19BC4E}"/>
                </c:ext>
              </c:extLst>
            </c:dLbl>
            <c:dLbl>
              <c:idx val="5"/>
              <c:delete val="1"/>
              <c:extLst>
                <c:ext xmlns:c15="http://schemas.microsoft.com/office/drawing/2012/chart" uri="{CE6537A1-D6FC-4f65-9D91-7224C49458BB}"/>
                <c:ext xmlns:c16="http://schemas.microsoft.com/office/drawing/2014/chart" uri="{C3380CC4-5D6E-409C-BE32-E72D297353CC}">
                  <c16:uniqueId val="{0000000E-6B5E-4BA0-B1E2-E8CF2D19BC4E}"/>
                </c:ext>
              </c:extLst>
            </c:dLbl>
            <c:dLbl>
              <c:idx val="6"/>
              <c:delete val="1"/>
              <c:extLst>
                <c:ext xmlns:c15="http://schemas.microsoft.com/office/drawing/2012/chart" uri="{CE6537A1-D6FC-4f65-9D91-7224C49458BB}"/>
                <c:ext xmlns:c16="http://schemas.microsoft.com/office/drawing/2014/chart" uri="{C3380CC4-5D6E-409C-BE32-E72D297353CC}">
                  <c16:uniqueId val="{00000012-6B5E-4BA0-B1E2-E8CF2D19BC4E}"/>
                </c:ext>
              </c:extLst>
            </c:dLbl>
            <c:dLbl>
              <c:idx val="7"/>
              <c:delete val="1"/>
              <c:extLst>
                <c:ext xmlns:c15="http://schemas.microsoft.com/office/drawing/2012/chart" uri="{CE6537A1-D6FC-4f65-9D91-7224C49458BB}"/>
                <c:ext xmlns:c16="http://schemas.microsoft.com/office/drawing/2014/chart" uri="{C3380CC4-5D6E-409C-BE32-E72D297353CC}">
                  <c16:uniqueId val="{00000017-6B5E-4BA0-B1E2-E8CF2D19BC4E}"/>
                </c:ext>
              </c:extLst>
            </c:dLbl>
            <c:dLbl>
              <c:idx val="8"/>
              <c:delete val="1"/>
              <c:extLst>
                <c:ext xmlns:c15="http://schemas.microsoft.com/office/drawing/2012/chart" uri="{CE6537A1-D6FC-4f65-9D91-7224C49458BB}"/>
                <c:ext xmlns:c16="http://schemas.microsoft.com/office/drawing/2014/chart" uri="{C3380CC4-5D6E-409C-BE32-E72D297353CC}">
                  <c16:uniqueId val="{00000016-6B5E-4BA0-B1E2-E8CF2D19BC4E}"/>
                </c:ext>
              </c:extLst>
            </c:dLbl>
            <c:dLbl>
              <c:idx val="9"/>
              <c:delete val="1"/>
              <c:extLst>
                <c:ext xmlns:c15="http://schemas.microsoft.com/office/drawing/2012/chart" uri="{CE6537A1-D6FC-4f65-9D91-7224C49458BB}"/>
                <c:ext xmlns:c16="http://schemas.microsoft.com/office/drawing/2014/chart" uri="{C3380CC4-5D6E-409C-BE32-E72D297353CC}">
                  <c16:uniqueId val="{00000018-6B5E-4BA0-B1E2-E8CF2D19BC4E}"/>
                </c:ext>
              </c:extLst>
            </c:dLbl>
            <c:dLbl>
              <c:idx val="10"/>
              <c:delete val="1"/>
              <c:extLst>
                <c:ext xmlns:c15="http://schemas.microsoft.com/office/drawing/2012/chart" uri="{CE6537A1-D6FC-4f65-9D91-7224C49458BB}"/>
                <c:ext xmlns:c16="http://schemas.microsoft.com/office/drawing/2014/chart" uri="{C3380CC4-5D6E-409C-BE32-E72D297353CC}">
                  <c16:uniqueId val="{00000019-6B5E-4BA0-B1E2-E8CF2D19BC4E}"/>
                </c:ext>
              </c:extLst>
            </c:dLbl>
            <c:dLbl>
              <c:idx val="11"/>
              <c:delete val="1"/>
              <c:extLst>
                <c:ext xmlns:c15="http://schemas.microsoft.com/office/drawing/2012/chart" uri="{CE6537A1-D6FC-4f65-9D91-7224C49458BB}"/>
                <c:ext xmlns:c16="http://schemas.microsoft.com/office/drawing/2014/chart" uri="{C3380CC4-5D6E-409C-BE32-E72D297353CC}">
                  <c16:uniqueId val="{0000001D-6B5E-4BA0-B1E2-E8CF2D19BC4E}"/>
                </c:ext>
              </c:extLst>
            </c:dLbl>
            <c:dLbl>
              <c:idx val="12"/>
              <c:delete val="1"/>
              <c:extLst>
                <c:ext xmlns:c15="http://schemas.microsoft.com/office/drawing/2012/chart" uri="{CE6537A1-D6FC-4f65-9D91-7224C49458BB}"/>
                <c:ext xmlns:c16="http://schemas.microsoft.com/office/drawing/2014/chart" uri="{C3380CC4-5D6E-409C-BE32-E72D297353CC}">
                  <c16:uniqueId val="{0000001E-6B5E-4BA0-B1E2-E8CF2D19BC4E}"/>
                </c:ext>
              </c:extLst>
            </c:dLbl>
            <c:dLbl>
              <c:idx val="13"/>
              <c:delete val="1"/>
              <c:extLst>
                <c:ext xmlns:c15="http://schemas.microsoft.com/office/drawing/2012/chart" uri="{CE6537A1-D6FC-4f65-9D91-7224C49458BB}"/>
                <c:ext xmlns:c16="http://schemas.microsoft.com/office/drawing/2014/chart" uri="{C3380CC4-5D6E-409C-BE32-E72D297353CC}">
                  <c16:uniqueId val="{00000021-6B5E-4BA0-B1E2-E8CF2D19BC4E}"/>
                </c:ext>
              </c:extLst>
            </c:dLbl>
            <c:dLbl>
              <c:idx val="14"/>
              <c:delete val="1"/>
              <c:extLst>
                <c:ext xmlns:c15="http://schemas.microsoft.com/office/drawing/2012/chart" uri="{CE6537A1-D6FC-4f65-9D91-7224C49458BB}"/>
                <c:ext xmlns:c16="http://schemas.microsoft.com/office/drawing/2014/chart" uri="{C3380CC4-5D6E-409C-BE32-E72D297353CC}">
                  <c16:uniqueId val="{00000022-6B5E-4BA0-B1E2-E8CF2D19BC4E}"/>
                </c:ext>
              </c:extLst>
            </c:dLbl>
            <c:dLbl>
              <c:idx val="15"/>
              <c:layout>
                <c:manualLayout>
                  <c:x val="-1.207182794660488E-2"/>
                  <c:y val="3.856795552289257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4-6B5E-4BA0-B1E2-E8CF2D19BC4E}"/>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Sheet1!$B$1:$R$1</c:f>
              <c:strCach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strCache>
            </c:strRef>
          </c:cat>
          <c:val>
            <c:numRef>
              <c:f>Sheet1!$B$5:$R$5</c:f>
              <c:numCache>
                <c:formatCode>General</c:formatCode>
                <c:ptCount val="17"/>
                <c:pt idx="0">
                  <c:v>5</c:v>
                </c:pt>
                <c:pt idx="1">
                  <c:v>10</c:v>
                </c:pt>
                <c:pt idx="2">
                  <c:v>13</c:v>
                </c:pt>
                <c:pt idx="3">
                  <c:v>2</c:v>
                </c:pt>
                <c:pt idx="4">
                  <c:v>11</c:v>
                </c:pt>
                <c:pt idx="5">
                  <c:v>15</c:v>
                </c:pt>
                <c:pt idx="6">
                  <c:v>7</c:v>
                </c:pt>
                <c:pt idx="7">
                  <c:v>8</c:v>
                </c:pt>
                <c:pt idx="8">
                  <c:v>15</c:v>
                </c:pt>
                <c:pt idx="9">
                  <c:v>0</c:v>
                </c:pt>
                <c:pt idx="10">
                  <c:v>8</c:v>
                </c:pt>
                <c:pt idx="11">
                  <c:v>9</c:v>
                </c:pt>
                <c:pt idx="12">
                  <c:v>7</c:v>
                </c:pt>
                <c:pt idx="13">
                  <c:v>9</c:v>
                </c:pt>
                <c:pt idx="14">
                  <c:v>8</c:v>
                </c:pt>
                <c:pt idx="15">
                  <c:v>11</c:v>
                </c:pt>
                <c:pt idx="16">
                  <c:v>14</c:v>
                </c:pt>
              </c:numCache>
            </c:numRef>
          </c:val>
          <c:smooth val="0"/>
          <c:extLst>
            <c:ext xmlns:c16="http://schemas.microsoft.com/office/drawing/2014/chart" uri="{C3380CC4-5D6E-409C-BE32-E72D297353CC}">
              <c16:uniqueId val="{0000000E-A052-4DB7-B9A6-2B955228B892}"/>
            </c:ext>
          </c:extLst>
        </c:ser>
        <c:dLbls>
          <c:showLegendKey val="0"/>
          <c:showVal val="0"/>
          <c:showCatName val="0"/>
          <c:showSerName val="0"/>
          <c:showPercent val="0"/>
          <c:showBubbleSize val="0"/>
        </c:dLbls>
        <c:marker val="1"/>
        <c:smooth val="0"/>
        <c:axId val="200601600"/>
        <c:axId val="200603136"/>
      </c:lineChart>
      <c:catAx>
        <c:axId val="200601600"/>
        <c:scaling>
          <c:orientation val="minMax"/>
        </c:scaling>
        <c:delete val="0"/>
        <c:axPos val="b"/>
        <c:numFmt formatCode="General"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0603136"/>
        <c:crosses val="autoZero"/>
        <c:auto val="1"/>
        <c:lblAlgn val="ctr"/>
        <c:lblOffset val="100"/>
        <c:noMultiLvlLbl val="0"/>
      </c:catAx>
      <c:valAx>
        <c:axId val="200603136"/>
        <c:scaling>
          <c:orientation val="minMax"/>
          <c:max val="1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AU"/>
                  <a:t>% ACT EDRS participants</a:t>
                </a:r>
              </a:p>
            </c:rich>
          </c:tx>
          <c:layout>
            <c:manualLayout>
              <c:xMode val="edge"/>
              <c:yMode val="edge"/>
              <c:x val="1.9191544929727702E-2"/>
              <c:y val="4.6556243232662789E-2"/>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060160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6342265454597306E-2"/>
          <c:y val="4.1785356766012048E-2"/>
          <c:w val="0.882989268175289"/>
          <c:h val="0.73611567405025369"/>
        </c:manualLayout>
      </c:layout>
      <c:lineChart>
        <c:grouping val="standard"/>
        <c:varyColors val="0"/>
        <c:ser>
          <c:idx val="0"/>
          <c:order val="0"/>
          <c:tx>
            <c:strRef>
              <c:f>Sheet1!$B$1</c:f>
              <c:strCache>
                <c:ptCount val="1"/>
                <c:pt idx="0">
                  <c:v>Any Methamphetamine</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4"/>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E385-47B8-871C-59B8B945BC99}"/>
                </c:ext>
              </c:extLst>
            </c:dLbl>
            <c:dLbl>
              <c:idx val="15"/>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E385-47B8-871C-59B8B945BC99}"/>
                </c:ext>
              </c:extLst>
            </c:dLbl>
            <c:dLbl>
              <c:idx val="16"/>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385-47B8-871C-59B8B945BC99}"/>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Sheet1!$B$2:$B$18</c:f>
              <c:numCache>
                <c:formatCode>General</c:formatCode>
                <c:ptCount val="17"/>
                <c:pt idx="4">
                  <c:v>5</c:v>
                </c:pt>
                <c:pt idx="5">
                  <c:v>9</c:v>
                </c:pt>
                <c:pt idx="6">
                  <c:v>2</c:v>
                </c:pt>
                <c:pt idx="7">
                  <c:v>3</c:v>
                </c:pt>
                <c:pt idx="8">
                  <c:v>6</c:v>
                </c:pt>
                <c:pt idx="9">
                  <c:v>10</c:v>
                </c:pt>
                <c:pt idx="10">
                  <c:v>5</c:v>
                </c:pt>
                <c:pt idx="11">
                  <c:v>6</c:v>
                </c:pt>
                <c:pt idx="12">
                  <c:v>2</c:v>
                </c:pt>
                <c:pt idx="13">
                  <c:v>3</c:v>
                </c:pt>
                <c:pt idx="14">
                  <c:v>2</c:v>
                </c:pt>
                <c:pt idx="15">
                  <c:v>3</c:v>
                </c:pt>
                <c:pt idx="16">
                  <c:v>4</c:v>
                </c:pt>
              </c:numCache>
            </c:numRef>
          </c:val>
          <c:smooth val="0"/>
          <c:extLst>
            <c:ext xmlns:c16="http://schemas.microsoft.com/office/drawing/2014/chart" uri="{C3380CC4-5D6E-409C-BE32-E72D297353CC}">
              <c16:uniqueId val="{0000000C-634E-45BD-A58C-15473C24DDED}"/>
            </c:ext>
          </c:extLst>
        </c:ser>
        <c:ser>
          <c:idx val="1"/>
          <c:order val="1"/>
          <c:tx>
            <c:strRef>
              <c:f>Sheet1!$C$1</c:f>
              <c:strCache>
                <c:ptCount val="1"/>
                <c:pt idx="0">
                  <c:v>Powder</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0"/>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E385-47B8-871C-59B8B945BC99}"/>
                </c:ext>
              </c:extLst>
            </c:dLbl>
            <c:dLbl>
              <c:idx val="15"/>
              <c:layout>
                <c:manualLayout>
                  <c:x val="-1.5630657815328908E-2"/>
                  <c:y val="5.890378661678139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385-47B8-871C-59B8B945BC99}"/>
                </c:ext>
              </c:extLst>
            </c:dLbl>
            <c:dLbl>
              <c:idx val="16"/>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385-47B8-871C-59B8B945BC99}"/>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Sheet1!$C$2:$C$18</c:f>
              <c:numCache>
                <c:formatCode>General</c:formatCode>
                <c:ptCount val="17"/>
                <c:pt idx="0">
                  <c:v>4</c:v>
                </c:pt>
                <c:pt idx="1">
                  <c:v>4</c:v>
                </c:pt>
                <c:pt idx="2">
                  <c:v>5</c:v>
                </c:pt>
                <c:pt idx="3">
                  <c:v>4</c:v>
                </c:pt>
                <c:pt idx="4">
                  <c:v>4</c:v>
                </c:pt>
                <c:pt idx="5">
                  <c:v>6</c:v>
                </c:pt>
                <c:pt idx="6">
                  <c:v>2</c:v>
                </c:pt>
                <c:pt idx="7">
                  <c:v>3</c:v>
                </c:pt>
                <c:pt idx="8">
                  <c:v>5</c:v>
                </c:pt>
                <c:pt idx="9">
                  <c:v>10</c:v>
                </c:pt>
                <c:pt idx="10">
                  <c:v>5</c:v>
                </c:pt>
                <c:pt idx="11">
                  <c:v>5</c:v>
                </c:pt>
                <c:pt idx="12">
                  <c:v>2</c:v>
                </c:pt>
                <c:pt idx="13">
                  <c:v>3</c:v>
                </c:pt>
                <c:pt idx="14">
                  <c:v>3</c:v>
                </c:pt>
                <c:pt idx="15">
                  <c:v>2</c:v>
                </c:pt>
                <c:pt idx="16">
                  <c:v>2</c:v>
                </c:pt>
              </c:numCache>
            </c:numRef>
          </c:val>
          <c:smooth val="0"/>
          <c:extLst>
            <c:ext xmlns:c16="http://schemas.microsoft.com/office/drawing/2014/chart" uri="{C3380CC4-5D6E-409C-BE32-E72D297353CC}">
              <c16:uniqueId val="{0000000F-634E-45BD-A58C-15473C24DDED}"/>
            </c:ext>
          </c:extLst>
        </c:ser>
        <c:ser>
          <c:idx val="3"/>
          <c:order val="3"/>
          <c:tx>
            <c:strRef>
              <c:f>Sheet1!$E$1</c:f>
              <c:strCache>
                <c:ptCount val="1"/>
                <c:pt idx="0">
                  <c:v>Crystal</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dLbls>
            <c:dLbl>
              <c:idx val="0"/>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E385-47B8-871C-59B8B945BC99}"/>
                </c:ext>
              </c:extLst>
            </c:dLbl>
            <c:dLbl>
              <c:idx val="15"/>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038-4D0A-9759-ABA7183B6629}"/>
                </c:ext>
              </c:extLst>
            </c:dLbl>
            <c:dLbl>
              <c:idx val="16"/>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066-4BF1-AEBB-A974973F2BF2}"/>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Sheet1!$E$2:$E$18</c:f>
              <c:numCache>
                <c:formatCode>General</c:formatCode>
                <c:ptCount val="17"/>
                <c:pt idx="0">
                  <c:v>2</c:v>
                </c:pt>
                <c:pt idx="1">
                  <c:v>2</c:v>
                </c:pt>
                <c:pt idx="2">
                  <c:v>3</c:v>
                </c:pt>
                <c:pt idx="3">
                  <c:v>5</c:v>
                </c:pt>
                <c:pt idx="4">
                  <c:v>2</c:v>
                </c:pt>
                <c:pt idx="5">
                  <c:v>11</c:v>
                </c:pt>
                <c:pt idx="6">
                  <c:v>4</c:v>
                </c:pt>
                <c:pt idx="7">
                  <c:v>5</c:v>
                </c:pt>
                <c:pt idx="8">
                  <c:v>2</c:v>
                </c:pt>
                <c:pt idx="9">
                  <c:v>5</c:v>
                </c:pt>
                <c:pt idx="10">
                  <c:v>3</c:v>
                </c:pt>
                <c:pt idx="11">
                  <c:v>8</c:v>
                </c:pt>
                <c:pt idx="12">
                  <c:v>4</c:v>
                </c:pt>
                <c:pt idx="13">
                  <c:v>5</c:v>
                </c:pt>
                <c:pt idx="14">
                  <c:v>4</c:v>
                </c:pt>
                <c:pt idx="15">
                  <c:v>11</c:v>
                </c:pt>
                <c:pt idx="16">
                  <c:v>6</c:v>
                </c:pt>
              </c:numCache>
            </c:numRef>
          </c:val>
          <c:smooth val="0"/>
          <c:extLst>
            <c:ext xmlns:c16="http://schemas.microsoft.com/office/drawing/2014/chart" uri="{C3380CC4-5D6E-409C-BE32-E72D297353CC}">
              <c16:uniqueId val="{00000014-634E-45BD-A58C-15473C24DDED}"/>
            </c:ext>
          </c:extLst>
        </c:ser>
        <c:dLbls>
          <c:dLblPos val="t"/>
          <c:showLegendKey val="0"/>
          <c:showVal val="1"/>
          <c:showCatName val="0"/>
          <c:showSerName val="0"/>
          <c:showPercent val="0"/>
          <c:showBubbleSize val="0"/>
        </c:dLbls>
        <c:marker val="1"/>
        <c:smooth val="0"/>
        <c:axId val="206754176"/>
        <c:axId val="206838400"/>
        <c:extLst>
          <c:ext xmlns:c15="http://schemas.microsoft.com/office/drawing/2012/chart" uri="{02D57815-91ED-43cb-92C2-25804820EDAC}">
            <c15:filteredLineSeries>
              <c15:ser>
                <c:idx val="2"/>
                <c:order val="2"/>
                <c:tx>
                  <c:strRef>
                    <c:extLst>
                      <c:ext uri="{02D57815-91ED-43cb-92C2-25804820EDAC}">
                        <c15:formulaRef>
                          <c15:sqref>Sheet1!$D$1</c15:sqref>
                        </c15:formulaRef>
                      </c:ext>
                    </c:extLst>
                    <c:strCache>
                      <c:ptCount val="1"/>
                      <c:pt idx="0">
                        <c:v>Base</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dLbls>
                  <c:delete val="1"/>
                </c:dLbls>
                <c:cat>
                  <c:numRef>
                    <c:extLst>
                      <c:ext uri="{02D57815-91ED-43cb-92C2-25804820EDAC}">
                        <c15:formulaRef>
                          <c15:sqref>Sheet1!$A$2:$A$18</c15:sqref>
                        </c15:formulaRef>
                      </c:ext>
                    </c:extLst>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extLst>
                      <c:ext uri="{02D57815-91ED-43cb-92C2-25804820EDAC}">
                        <c15:formulaRef>
                          <c15:sqref>Sheet1!$D$2:$D$18</c15:sqref>
                        </c15:formulaRef>
                      </c:ext>
                    </c:extLst>
                    <c:numCache>
                      <c:formatCode>General</c:formatCode>
                      <c:ptCount val="17"/>
                      <c:pt idx="0">
                        <c:v>3</c:v>
                      </c:pt>
                      <c:pt idx="1">
                        <c:v>3</c:v>
                      </c:pt>
                      <c:pt idx="2">
                        <c:v>3</c:v>
                      </c:pt>
                      <c:pt idx="3">
                        <c:v>4</c:v>
                      </c:pt>
                      <c:pt idx="4">
                        <c:v>4</c:v>
                      </c:pt>
                      <c:pt idx="5">
                        <c:v>9</c:v>
                      </c:pt>
                      <c:pt idx="6">
                        <c:v>3</c:v>
                      </c:pt>
                      <c:pt idx="7">
                        <c:v>5</c:v>
                      </c:pt>
                      <c:pt idx="8">
                        <c:v>5</c:v>
                      </c:pt>
                      <c:pt idx="9">
                        <c:v>4</c:v>
                      </c:pt>
                      <c:pt idx="10">
                        <c:v>3</c:v>
                      </c:pt>
                      <c:pt idx="11">
                        <c:v>1</c:v>
                      </c:pt>
                      <c:pt idx="12">
                        <c:v>6</c:v>
                      </c:pt>
                      <c:pt idx="13">
                        <c:v>2</c:v>
                      </c:pt>
                      <c:pt idx="16">
                        <c:v>4</c:v>
                      </c:pt>
                    </c:numCache>
                  </c:numRef>
                </c:val>
                <c:smooth val="0"/>
                <c:extLst>
                  <c:ext xmlns:c16="http://schemas.microsoft.com/office/drawing/2014/chart" uri="{C3380CC4-5D6E-409C-BE32-E72D297353CC}">
                    <c16:uniqueId val="{00000010-634E-45BD-A58C-15473C24DDED}"/>
                  </c:ext>
                </c:extLst>
              </c15:ser>
            </c15:filteredLineSeries>
          </c:ext>
        </c:extLst>
      </c:lineChart>
      <c:catAx>
        <c:axId val="2067541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6838400"/>
        <c:crosses val="autoZero"/>
        <c:auto val="1"/>
        <c:lblAlgn val="ctr"/>
        <c:lblOffset val="100"/>
        <c:noMultiLvlLbl val="0"/>
      </c:catAx>
      <c:valAx>
        <c:axId val="206838400"/>
        <c:scaling>
          <c:orientation val="minMax"/>
          <c:max val="12"/>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AU"/>
                  <a:t>Median days</a:t>
                </a:r>
              </a:p>
            </c:rich>
          </c:tx>
          <c:layout>
            <c:manualLayout>
              <c:xMode val="edge"/>
              <c:yMode val="edge"/>
              <c:x val="1.4118865799590383E-2"/>
              <c:y val="0.27130196252089211"/>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67541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Sheet1!$B$1</c:f>
              <c:strCache>
                <c:ptCount val="1"/>
                <c:pt idx="0">
                  <c:v>Point</c:v>
                </c:pt>
              </c:strCache>
            </c:strRef>
          </c:tx>
          <c:spPr>
            <a:solidFill>
              <a:schemeClr val="accent1"/>
            </a:solidFill>
            <a:ln>
              <a:noFill/>
            </a:ln>
            <a:effectLst/>
          </c:spPr>
          <c:invertIfNegative val="0"/>
          <c:dLbls>
            <c:dLbl>
              <c:idx val="8"/>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55A2-49D5-B76F-9B08563C357E}"/>
                </c:ext>
              </c:extLst>
            </c:dLbl>
            <c:dLbl>
              <c:idx val="1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55A2-49D5-B76F-9B08563C357E}"/>
                </c:ext>
              </c:extLst>
            </c:dLbl>
            <c:dLbl>
              <c:idx val="13"/>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5A2-49D5-B76F-9B08563C357E}"/>
                </c:ext>
              </c:extLst>
            </c:dLbl>
            <c:dLbl>
              <c:idx val="14"/>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5A2-49D5-B76F-9B08563C357E}"/>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Sheet1!$B$2:$B$18</c:f>
              <c:numCache>
                <c:formatCode>General</c:formatCode>
                <c:ptCount val="17"/>
                <c:pt idx="0">
                  <c:v>40</c:v>
                </c:pt>
                <c:pt idx="1">
                  <c:v>30</c:v>
                </c:pt>
                <c:pt idx="2">
                  <c:v>35</c:v>
                </c:pt>
                <c:pt idx="3">
                  <c:v>40</c:v>
                </c:pt>
                <c:pt idx="4">
                  <c:v>30</c:v>
                </c:pt>
                <c:pt idx="5">
                  <c:v>30</c:v>
                </c:pt>
                <c:pt idx="6">
                  <c:v>30</c:v>
                </c:pt>
                <c:pt idx="7">
                  <c:v>30</c:v>
                </c:pt>
                <c:pt idx="8">
                  <c:v>23</c:v>
                </c:pt>
                <c:pt idx="9">
                  <c:v>40</c:v>
                </c:pt>
                <c:pt idx="10">
                  <c:v>25</c:v>
                </c:pt>
                <c:pt idx="11">
                  <c:v>35</c:v>
                </c:pt>
                <c:pt idx="12">
                  <c:v>25</c:v>
                </c:pt>
                <c:pt idx="13">
                  <c:v>25</c:v>
                </c:pt>
                <c:pt idx="14">
                  <c:v>25</c:v>
                </c:pt>
                <c:pt idx="15">
                  <c:v>40</c:v>
                </c:pt>
                <c:pt idx="16">
                  <c:v>30</c:v>
                </c:pt>
              </c:numCache>
            </c:numRef>
          </c:val>
          <c:extLst>
            <c:ext xmlns:c16="http://schemas.microsoft.com/office/drawing/2014/chart" uri="{C3380CC4-5D6E-409C-BE32-E72D297353CC}">
              <c16:uniqueId val="{00000000-0620-4CB1-8B2A-816895C48DBA}"/>
            </c:ext>
          </c:extLst>
        </c:ser>
        <c:ser>
          <c:idx val="1"/>
          <c:order val="1"/>
          <c:tx>
            <c:strRef>
              <c:f>Sheet1!$C$1</c:f>
              <c:strCache>
                <c:ptCount val="1"/>
                <c:pt idx="0">
                  <c:v>Gram</c:v>
                </c:pt>
              </c:strCache>
            </c:strRef>
          </c:tx>
          <c:spPr>
            <a:solidFill>
              <a:schemeClr val="accent2"/>
            </a:solidFill>
            <a:ln>
              <a:noFill/>
            </a:ln>
            <a:effectLst/>
          </c:spPr>
          <c:invertIfNegative val="0"/>
          <c:dLbls>
            <c:dLbl>
              <c:idx val="1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5A2-49D5-B76F-9B08563C357E}"/>
                </c:ext>
              </c:extLst>
            </c:dLbl>
            <c:dLbl>
              <c:idx val="13"/>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5A2-49D5-B76F-9B08563C357E}"/>
                </c:ext>
              </c:extLst>
            </c:dLbl>
            <c:dLbl>
              <c:idx val="14"/>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5A2-49D5-B76F-9B08563C357E}"/>
                </c:ext>
              </c:extLst>
            </c:dLbl>
            <c:dLbl>
              <c:idx val="1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5A2-49D5-B76F-9B08563C357E}"/>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Sheet1!$C$2:$C$18</c:f>
              <c:numCache>
                <c:formatCode>General</c:formatCode>
                <c:ptCount val="17"/>
                <c:pt idx="0">
                  <c:v>175</c:v>
                </c:pt>
                <c:pt idx="1">
                  <c:v>80</c:v>
                </c:pt>
                <c:pt idx="2">
                  <c:v>80</c:v>
                </c:pt>
                <c:pt idx="3">
                  <c:v>175</c:v>
                </c:pt>
                <c:pt idx="4">
                  <c:v>200</c:v>
                </c:pt>
                <c:pt idx="5">
                  <c:v>225</c:v>
                </c:pt>
                <c:pt idx="6">
                  <c:v>200</c:v>
                </c:pt>
                <c:pt idx="7">
                  <c:v>200</c:v>
                </c:pt>
                <c:pt idx="8">
                  <c:v>200</c:v>
                </c:pt>
                <c:pt idx="9">
                  <c:v>200</c:v>
                </c:pt>
                <c:pt idx="10">
                  <c:v>200</c:v>
                </c:pt>
                <c:pt idx="11">
                  <c:v>200</c:v>
                </c:pt>
                <c:pt idx="12">
                  <c:v>222.5</c:v>
                </c:pt>
                <c:pt idx="13">
                  <c:v>175</c:v>
                </c:pt>
                <c:pt idx="14">
                  <c:v>180</c:v>
                </c:pt>
                <c:pt idx="15">
                  <c:v>160</c:v>
                </c:pt>
                <c:pt idx="16">
                  <c:v>180</c:v>
                </c:pt>
              </c:numCache>
            </c:numRef>
          </c:val>
          <c:extLst>
            <c:ext xmlns:c16="http://schemas.microsoft.com/office/drawing/2014/chart" uri="{C3380CC4-5D6E-409C-BE32-E72D297353CC}">
              <c16:uniqueId val="{00000001-0620-4CB1-8B2A-816895C48DBA}"/>
            </c:ext>
          </c:extLst>
        </c:ser>
        <c:dLbls>
          <c:dLblPos val="outEnd"/>
          <c:showLegendKey val="0"/>
          <c:showVal val="1"/>
          <c:showCatName val="0"/>
          <c:showSerName val="0"/>
          <c:showPercent val="0"/>
          <c:showBubbleSize val="0"/>
        </c:dLbls>
        <c:gapWidth val="219"/>
        <c:overlap val="-27"/>
        <c:axId val="211508224"/>
        <c:axId val="211522304"/>
      </c:barChart>
      <c:catAx>
        <c:axId val="2115082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1522304"/>
        <c:crosses val="autoZero"/>
        <c:auto val="1"/>
        <c:lblAlgn val="ctr"/>
        <c:lblOffset val="100"/>
        <c:noMultiLvlLbl val="0"/>
      </c:catAx>
      <c:valAx>
        <c:axId val="21152230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AU"/>
                  <a:t>Median price ($)</a:t>
                </a:r>
              </a:p>
            </c:rich>
          </c:tx>
          <c:layout>
            <c:manualLayout>
              <c:xMode val="edge"/>
              <c:yMode val="edge"/>
              <c:x val="1.8094434393037045E-3"/>
              <c:y val="0.27034253749955467"/>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15082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percentStacked"/>
        <c:varyColors val="0"/>
        <c:ser>
          <c:idx val="0"/>
          <c:order val="0"/>
          <c:tx>
            <c:strRef>
              <c:f>Sheet1!$B$1</c:f>
              <c:strCache>
                <c:ptCount val="1"/>
                <c:pt idx="0">
                  <c:v>Low</c:v>
                </c:pt>
              </c:strCache>
            </c:strRef>
          </c:tx>
          <c:spPr>
            <a:solidFill>
              <a:schemeClr val="accent1"/>
            </a:solidFill>
            <a:ln>
              <a:noFill/>
            </a:ln>
            <a:effectLst/>
          </c:spPr>
          <c:invertIfNegative val="0"/>
          <c:dLbls>
            <c:dLbl>
              <c:idx val="5"/>
              <c:delete val="1"/>
              <c:extLst>
                <c:ext xmlns:c15="http://schemas.microsoft.com/office/drawing/2012/chart" uri="{CE6537A1-D6FC-4f65-9D91-7224C49458BB}"/>
                <c:ext xmlns:c16="http://schemas.microsoft.com/office/drawing/2014/chart" uri="{C3380CC4-5D6E-409C-BE32-E72D297353CC}">
                  <c16:uniqueId val="{00000014-3850-4037-B4D9-A1552118DCEC}"/>
                </c:ext>
              </c:extLst>
            </c:dLbl>
            <c:dLbl>
              <c:idx val="8"/>
              <c:delete val="1"/>
              <c:extLst>
                <c:ext xmlns:c15="http://schemas.microsoft.com/office/drawing/2012/chart" uri="{CE6537A1-D6FC-4f65-9D91-7224C49458BB}"/>
                <c:ext xmlns:c16="http://schemas.microsoft.com/office/drawing/2014/chart" uri="{C3380CC4-5D6E-409C-BE32-E72D297353CC}">
                  <c16:uniqueId val="{00000015-3850-4037-B4D9-A1552118DCEC}"/>
                </c:ext>
              </c:extLst>
            </c:dLbl>
            <c:dLbl>
              <c:idx val="9"/>
              <c:delete val="1"/>
              <c:extLst>
                <c:ext xmlns:c15="http://schemas.microsoft.com/office/drawing/2012/chart" uri="{CE6537A1-D6FC-4f65-9D91-7224C49458BB}"/>
                <c:ext xmlns:c16="http://schemas.microsoft.com/office/drawing/2014/chart" uri="{C3380CC4-5D6E-409C-BE32-E72D297353CC}">
                  <c16:uniqueId val="{00000016-3850-4037-B4D9-A1552118DCEC}"/>
                </c:ext>
              </c:extLst>
            </c:dLbl>
            <c:dLbl>
              <c:idx val="12"/>
              <c:delete val="1"/>
              <c:extLst>
                <c:ext xmlns:c15="http://schemas.microsoft.com/office/drawing/2012/chart" uri="{CE6537A1-D6FC-4f65-9D91-7224C49458BB}"/>
                <c:ext xmlns:c16="http://schemas.microsoft.com/office/drawing/2014/chart" uri="{C3380CC4-5D6E-409C-BE32-E72D297353CC}">
                  <c16:uniqueId val="{00000003-3850-4037-B4D9-A1552118DCEC}"/>
                </c:ext>
              </c:extLst>
            </c:dLbl>
            <c:dLbl>
              <c:idx val="13"/>
              <c:delete val="1"/>
              <c:extLst>
                <c:ext xmlns:c15="http://schemas.microsoft.com/office/drawing/2012/chart" uri="{CE6537A1-D6FC-4f65-9D91-7224C49458BB}"/>
                <c:ext xmlns:c16="http://schemas.microsoft.com/office/drawing/2014/chart" uri="{C3380CC4-5D6E-409C-BE32-E72D297353CC}">
                  <c16:uniqueId val="{00000002-3850-4037-B4D9-A1552118DCEC}"/>
                </c:ext>
              </c:extLst>
            </c:dLbl>
            <c:dLbl>
              <c:idx val="14"/>
              <c:delete val="1"/>
              <c:extLst>
                <c:ext xmlns:c15="http://schemas.microsoft.com/office/drawing/2012/chart" uri="{CE6537A1-D6FC-4f65-9D91-7224C49458BB}"/>
                <c:ext xmlns:c16="http://schemas.microsoft.com/office/drawing/2014/chart" uri="{C3380CC4-5D6E-409C-BE32-E72D297353CC}">
                  <c16:uniqueId val="{00000001-3850-4037-B4D9-A1552118DCEC}"/>
                </c:ext>
              </c:extLst>
            </c:dLbl>
            <c:dLbl>
              <c:idx val="15"/>
              <c:delete val="1"/>
              <c:extLst>
                <c:ext xmlns:c15="http://schemas.microsoft.com/office/drawing/2012/chart" uri="{CE6537A1-D6FC-4f65-9D91-7224C49458BB}"/>
                <c:ext xmlns:c16="http://schemas.microsoft.com/office/drawing/2014/chart" uri="{C3380CC4-5D6E-409C-BE32-E72D297353CC}">
                  <c16:uniqueId val="{00000000-3850-4037-B4D9-A1552118DCEC}"/>
                </c:ext>
              </c:extLst>
            </c:dLbl>
            <c:dLbl>
              <c:idx val="16"/>
              <c:delete val="1"/>
              <c:extLst>
                <c:ext xmlns:c15="http://schemas.microsoft.com/office/drawing/2012/chart" uri="{CE6537A1-D6FC-4f65-9D91-7224C49458BB}"/>
                <c:ext xmlns:c16="http://schemas.microsoft.com/office/drawing/2014/chart" uri="{C3380CC4-5D6E-409C-BE32-E72D297353CC}">
                  <c16:uniqueId val="{00000000-ED82-48E9-8B78-A6A3F896D7BE}"/>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Sheet1!$B$2:$B$18</c:f>
              <c:numCache>
                <c:formatCode>General</c:formatCode>
                <c:ptCount val="17"/>
                <c:pt idx="0">
                  <c:v>17</c:v>
                </c:pt>
                <c:pt idx="1">
                  <c:v>21</c:v>
                </c:pt>
                <c:pt idx="2">
                  <c:v>14</c:v>
                </c:pt>
                <c:pt idx="3">
                  <c:v>17</c:v>
                </c:pt>
                <c:pt idx="4">
                  <c:v>27</c:v>
                </c:pt>
                <c:pt idx="5">
                  <c:v>20</c:v>
                </c:pt>
                <c:pt idx="6">
                  <c:v>28</c:v>
                </c:pt>
                <c:pt idx="7">
                  <c:v>35</c:v>
                </c:pt>
                <c:pt idx="8">
                  <c:v>20</c:v>
                </c:pt>
                <c:pt idx="9">
                  <c:v>12</c:v>
                </c:pt>
                <c:pt idx="10">
                  <c:v>16</c:v>
                </c:pt>
                <c:pt idx="11">
                  <c:v>33</c:v>
                </c:pt>
                <c:pt idx="12">
                  <c:v>6</c:v>
                </c:pt>
                <c:pt idx="13">
                  <c:v>11</c:v>
                </c:pt>
                <c:pt idx="14">
                  <c:v>15</c:v>
                </c:pt>
                <c:pt idx="15">
                  <c:v>8</c:v>
                </c:pt>
                <c:pt idx="16">
                  <c:v>9</c:v>
                </c:pt>
              </c:numCache>
            </c:numRef>
          </c:val>
          <c:extLst>
            <c:ext xmlns:c16="http://schemas.microsoft.com/office/drawing/2014/chart" uri="{C3380CC4-5D6E-409C-BE32-E72D297353CC}">
              <c16:uniqueId val="{00000000-1262-40F7-B4DC-E50D05906EB4}"/>
            </c:ext>
          </c:extLst>
        </c:ser>
        <c:ser>
          <c:idx val="1"/>
          <c:order val="1"/>
          <c:tx>
            <c:strRef>
              <c:f>Sheet1!$C$1</c:f>
              <c:strCache>
                <c:ptCount val="1"/>
                <c:pt idx="0">
                  <c:v>Medium</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Sheet1!$C$2:$C$18</c:f>
              <c:numCache>
                <c:formatCode>General</c:formatCode>
                <c:ptCount val="17"/>
                <c:pt idx="0">
                  <c:v>38</c:v>
                </c:pt>
                <c:pt idx="1">
                  <c:v>47</c:v>
                </c:pt>
                <c:pt idx="2">
                  <c:v>41</c:v>
                </c:pt>
                <c:pt idx="3">
                  <c:v>39</c:v>
                </c:pt>
                <c:pt idx="4">
                  <c:v>36</c:v>
                </c:pt>
                <c:pt idx="5">
                  <c:v>44</c:v>
                </c:pt>
                <c:pt idx="6">
                  <c:v>45</c:v>
                </c:pt>
                <c:pt idx="7">
                  <c:v>50</c:v>
                </c:pt>
                <c:pt idx="8">
                  <c:v>32</c:v>
                </c:pt>
                <c:pt idx="9">
                  <c:v>27</c:v>
                </c:pt>
                <c:pt idx="10">
                  <c:v>32</c:v>
                </c:pt>
                <c:pt idx="11">
                  <c:v>43</c:v>
                </c:pt>
                <c:pt idx="12">
                  <c:v>56</c:v>
                </c:pt>
                <c:pt idx="13">
                  <c:v>33</c:v>
                </c:pt>
                <c:pt idx="14">
                  <c:v>31</c:v>
                </c:pt>
                <c:pt idx="15">
                  <c:v>46</c:v>
                </c:pt>
                <c:pt idx="16">
                  <c:v>32</c:v>
                </c:pt>
              </c:numCache>
            </c:numRef>
          </c:val>
          <c:extLst>
            <c:ext xmlns:c16="http://schemas.microsoft.com/office/drawing/2014/chart" uri="{C3380CC4-5D6E-409C-BE32-E72D297353CC}">
              <c16:uniqueId val="{00000001-1262-40F7-B4DC-E50D05906EB4}"/>
            </c:ext>
          </c:extLst>
        </c:ser>
        <c:ser>
          <c:idx val="2"/>
          <c:order val="2"/>
          <c:tx>
            <c:strRef>
              <c:f>Sheet1!$D$1</c:f>
              <c:strCache>
                <c:ptCount val="1"/>
                <c:pt idx="0">
                  <c:v>High</c:v>
                </c:pt>
              </c:strCache>
            </c:strRef>
          </c:tx>
          <c:spPr>
            <a:solidFill>
              <a:schemeClr val="accent3"/>
            </a:solidFill>
            <a:ln>
              <a:noFill/>
            </a:ln>
            <a:effectLst/>
          </c:spPr>
          <c:invertIfNegative val="0"/>
          <c:dLbls>
            <c:dLbl>
              <c:idx val="5"/>
              <c:delete val="1"/>
              <c:extLst>
                <c:ext xmlns:c15="http://schemas.microsoft.com/office/drawing/2012/chart" uri="{CE6537A1-D6FC-4f65-9D91-7224C49458BB}"/>
                <c:ext xmlns:c16="http://schemas.microsoft.com/office/drawing/2014/chart" uri="{C3380CC4-5D6E-409C-BE32-E72D297353CC}">
                  <c16:uniqueId val="{00000013-3850-4037-B4D9-A1552118DCEC}"/>
                </c:ext>
              </c:extLst>
            </c:dLbl>
            <c:dLbl>
              <c:idx val="7"/>
              <c:delete val="1"/>
              <c:extLst>
                <c:ext xmlns:c15="http://schemas.microsoft.com/office/drawing/2012/chart" uri="{CE6537A1-D6FC-4f65-9D91-7224C49458BB}"/>
                <c:ext xmlns:c16="http://schemas.microsoft.com/office/drawing/2014/chart" uri="{C3380CC4-5D6E-409C-BE32-E72D297353CC}">
                  <c16:uniqueId val="{0000000D-3850-4037-B4D9-A1552118DCEC}"/>
                </c:ext>
              </c:extLst>
            </c:dLbl>
            <c:dLbl>
              <c:idx val="11"/>
              <c:delete val="1"/>
              <c:extLst>
                <c:ext xmlns:c15="http://schemas.microsoft.com/office/drawing/2012/chart" uri="{CE6537A1-D6FC-4f65-9D91-7224C49458BB}"/>
                <c:ext xmlns:c16="http://schemas.microsoft.com/office/drawing/2014/chart" uri="{C3380CC4-5D6E-409C-BE32-E72D297353CC}">
                  <c16:uniqueId val="{00000008-3850-4037-B4D9-A1552118DCEC}"/>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Sheet1!$D$2:$D$18</c:f>
              <c:numCache>
                <c:formatCode>General</c:formatCode>
                <c:ptCount val="17"/>
                <c:pt idx="0">
                  <c:v>38</c:v>
                </c:pt>
                <c:pt idx="1">
                  <c:v>26</c:v>
                </c:pt>
                <c:pt idx="2">
                  <c:v>33</c:v>
                </c:pt>
                <c:pt idx="3">
                  <c:v>35</c:v>
                </c:pt>
                <c:pt idx="4">
                  <c:v>36</c:v>
                </c:pt>
                <c:pt idx="5">
                  <c:v>20</c:v>
                </c:pt>
                <c:pt idx="6">
                  <c:v>21</c:v>
                </c:pt>
                <c:pt idx="7">
                  <c:v>15</c:v>
                </c:pt>
                <c:pt idx="8">
                  <c:v>36</c:v>
                </c:pt>
                <c:pt idx="9">
                  <c:v>46</c:v>
                </c:pt>
                <c:pt idx="10">
                  <c:v>38</c:v>
                </c:pt>
                <c:pt idx="11">
                  <c:v>14</c:v>
                </c:pt>
                <c:pt idx="12">
                  <c:v>38</c:v>
                </c:pt>
                <c:pt idx="13">
                  <c:v>56</c:v>
                </c:pt>
                <c:pt idx="14">
                  <c:v>46</c:v>
                </c:pt>
                <c:pt idx="15">
                  <c:v>46</c:v>
                </c:pt>
                <c:pt idx="16">
                  <c:v>36</c:v>
                </c:pt>
              </c:numCache>
            </c:numRef>
          </c:val>
          <c:extLst>
            <c:ext xmlns:c16="http://schemas.microsoft.com/office/drawing/2014/chart" uri="{C3380CC4-5D6E-409C-BE32-E72D297353CC}">
              <c16:uniqueId val="{00000002-1262-40F7-B4DC-E50D05906EB4}"/>
            </c:ext>
          </c:extLst>
        </c:ser>
        <c:ser>
          <c:idx val="3"/>
          <c:order val="3"/>
          <c:tx>
            <c:strRef>
              <c:f>Sheet1!$E$1</c:f>
              <c:strCache>
                <c:ptCount val="1"/>
                <c:pt idx="0">
                  <c:v>Fluctuates</c:v>
                </c:pt>
              </c:strCache>
            </c:strRef>
          </c:tx>
          <c:spPr>
            <a:solidFill>
              <a:schemeClr val="accent4"/>
            </a:solidFill>
            <a:ln>
              <a:noFill/>
            </a:ln>
            <a:effectLst/>
          </c:spPr>
          <c:invertIfNegative val="0"/>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Sheet1!$E$2:$E$18</c:f>
              <c:numCache>
                <c:formatCode>General</c:formatCode>
                <c:ptCount val="17"/>
                <c:pt idx="0">
                  <c:v>8</c:v>
                </c:pt>
                <c:pt idx="1">
                  <c:v>6</c:v>
                </c:pt>
                <c:pt idx="2">
                  <c:v>12</c:v>
                </c:pt>
                <c:pt idx="3">
                  <c:v>9</c:v>
                </c:pt>
                <c:pt idx="4">
                  <c:v>0</c:v>
                </c:pt>
                <c:pt idx="5">
                  <c:v>16</c:v>
                </c:pt>
                <c:pt idx="6">
                  <c:v>7</c:v>
                </c:pt>
                <c:pt idx="7">
                  <c:v>0</c:v>
                </c:pt>
                <c:pt idx="8">
                  <c:v>12</c:v>
                </c:pt>
                <c:pt idx="9">
                  <c:v>15</c:v>
                </c:pt>
                <c:pt idx="10">
                  <c:v>14</c:v>
                </c:pt>
                <c:pt idx="11">
                  <c:v>10</c:v>
                </c:pt>
                <c:pt idx="12">
                  <c:v>0</c:v>
                </c:pt>
                <c:pt idx="13">
                  <c:v>0</c:v>
                </c:pt>
                <c:pt idx="14">
                  <c:v>8</c:v>
                </c:pt>
                <c:pt idx="15">
                  <c:v>0</c:v>
                </c:pt>
                <c:pt idx="16">
                  <c:v>23</c:v>
                </c:pt>
              </c:numCache>
            </c:numRef>
          </c:val>
          <c:extLst>
            <c:ext xmlns:c16="http://schemas.microsoft.com/office/drawing/2014/chart" uri="{C3380CC4-5D6E-409C-BE32-E72D297353CC}">
              <c16:uniqueId val="{00000003-1262-40F7-B4DC-E50D05906EB4}"/>
            </c:ext>
          </c:extLst>
        </c:ser>
        <c:dLbls>
          <c:showLegendKey val="0"/>
          <c:showVal val="0"/>
          <c:showCatName val="0"/>
          <c:showSerName val="0"/>
          <c:showPercent val="0"/>
          <c:showBubbleSize val="0"/>
        </c:dLbls>
        <c:gapWidth val="150"/>
        <c:overlap val="100"/>
        <c:axId val="211775872"/>
        <c:axId val="211777408"/>
      </c:barChart>
      <c:catAx>
        <c:axId val="2117758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1777408"/>
        <c:crosses val="autoZero"/>
        <c:auto val="1"/>
        <c:lblAlgn val="ctr"/>
        <c:lblOffset val="100"/>
        <c:noMultiLvlLbl val="0"/>
      </c:catAx>
      <c:valAx>
        <c:axId val="211777408"/>
        <c:scaling>
          <c:orientation val="minMax"/>
          <c:max val="1"/>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AU"/>
                  <a:t>% of those who commented </a:t>
                </a:r>
              </a:p>
            </c:rich>
          </c:tx>
          <c:layout>
            <c:manualLayout>
              <c:xMode val="edge"/>
              <c:yMode val="edge"/>
              <c:x val="1.051579784041651E-3"/>
              <c:y val="6.7547511312217201E-2"/>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17758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Sheet1!$B$1</c:f>
              <c:strCache>
                <c:ptCount val="1"/>
                <c:pt idx="0">
                  <c:v>Very easy</c:v>
                </c:pt>
              </c:strCache>
            </c:strRef>
          </c:tx>
          <c:spPr>
            <a:solidFill>
              <a:schemeClr val="accent1"/>
            </a:solidFill>
            <a:ln>
              <a:noFill/>
            </a:ln>
            <a:effectLst/>
          </c:spPr>
          <c:invertIfNegative val="0"/>
          <c:dLbls>
            <c:dLbl>
              <c:idx val="5"/>
              <c:delete val="1"/>
              <c:extLst>
                <c:ext xmlns:c15="http://schemas.microsoft.com/office/drawing/2012/chart" uri="{CE6537A1-D6FC-4f65-9D91-7224C49458BB}"/>
                <c:ext xmlns:c16="http://schemas.microsoft.com/office/drawing/2014/chart" uri="{C3380CC4-5D6E-409C-BE32-E72D297353CC}">
                  <c16:uniqueId val="{0000000D-8AB5-4F86-9DFF-C666D8F08D2A}"/>
                </c:ext>
              </c:extLst>
            </c:dLbl>
            <c:dLbl>
              <c:idx val="6"/>
              <c:delete val="1"/>
              <c:extLst>
                <c:ext xmlns:c15="http://schemas.microsoft.com/office/drawing/2012/chart" uri="{CE6537A1-D6FC-4f65-9D91-7224C49458BB}"/>
                <c:ext xmlns:c16="http://schemas.microsoft.com/office/drawing/2014/chart" uri="{C3380CC4-5D6E-409C-BE32-E72D297353CC}">
                  <c16:uniqueId val="{0000000E-8AB5-4F86-9DFF-C666D8F08D2A}"/>
                </c:ext>
              </c:extLst>
            </c:dLbl>
            <c:dLbl>
              <c:idx val="11"/>
              <c:delete val="1"/>
              <c:extLst>
                <c:ext xmlns:c15="http://schemas.microsoft.com/office/drawing/2012/chart" uri="{CE6537A1-D6FC-4f65-9D91-7224C49458BB}"/>
                <c:ext xmlns:c16="http://schemas.microsoft.com/office/drawing/2014/chart" uri="{C3380CC4-5D6E-409C-BE32-E72D297353CC}">
                  <c16:uniqueId val="{0000000F-8AB5-4F86-9DFF-C666D8F08D2A}"/>
                </c:ext>
              </c:extLst>
            </c:dLbl>
            <c:dLbl>
              <c:idx val="12"/>
              <c:delete val="1"/>
              <c:extLst>
                <c:ext xmlns:c15="http://schemas.microsoft.com/office/drawing/2012/chart" uri="{CE6537A1-D6FC-4f65-9D91-7224C49458BB}"/>
                <c:ext xmlns:c16="http://schemas.microsoft.com/office/drawing/2014/chart" uri="{C3380CC4-5D6E-409C-BE32-E72D297353CC}">
                  <c16:uniqueId val="{00000010-8AB5-4F86-9DFF-C666D8F08D2A}"/>
                </c:ext>
              </c:extLst>
            </c:dLbl>
            <c:dLbl>
              <c:idx val="13"/>
              <c:delete val="1"/>
              <c:extLst>
                <c:ext xmlns:c15="http://schemas.microsoft.com/office/drawing/2012/chart" uri="{CE6537A1-D6FC-4f65-9D91-7224C49458BB}"/>
                <c:ext xmlns:c16="http://schemas.microsoft.com/office/drawing/2014/chart" uri="{C3380CC4-5D6E-409C-BE32-E72D297353CC}">
                  <c16:uniqueId val="{0000000F-3A2A-47F7-80DF-A36559B3BE7B}"/>
                </c:ext>
              </c:extLst>
            </c:dLbl>
            <c:dLbl>
              <c:idx val="14"/>
              <c:delete val="1"/>
              <c:extLst>
                <c:ext xmlns:c15="http://schemas.microsoft.com/office/drawing/2012/chart" uri="{CE6537A1-D6FC-4f65-9D91-7224C49458BB}"/>
                <c:ext xmlns:c16="http://schemas.microsoft.com/office/drawing/2014/chart" uri="{C3380CC4-5D6E-409C-BE32-E72D297353CC}">
                  <c16:uniqueId val="{00000004-8AB5-4F86-9DFF-C666D8F08D2A}"/>
                </c:ext>
              </c:extLst>
            </c:dLbl>
            <c:dLbl>
              <c:idx val="15"/>
              <c:delete val="1"/>
              <c:extLst>
                <c:ext xmlns:c15="http://schemas.microsoft.com/office/drawing/2012/chart" uri="{CE6537A1-D6FC-4f65-9D91-7224C49458BB}"/>
                <c:ext xmlns:c16="http://schemas.microsoft.com/office/drawing/2014/chart" uri="{C3380CC4-5D6E-409C-BE32-E72D297353CC}">
                  <c16:uniqueId val="{00000003-8AB5-4F86-9DFF-C666D8F08D2A}"/>
                </c:ext>
              </c:extLst>
            </c:dLbl>
            <c:dLbl>
              <c:idx val="16"/>
              <c:delete val="1"/>
              <c:extLst>
                <c:ext xmlns:c15="http://schemas.microsoft.com/office/drawing/2012/chart" uri="{CE6537A1-D6FC-4f65-9D91-7224C49458BB}"/>
                <c:ext xmlns:c16="http://schemas.microsoft.com/office/drawing/2014/chart" uri="{C3380CC4-5D6E-409C-BE32-E72D297353CC}">
                  <c16:uniqueId val="{00000000-D922-4FD2-8318-06CC600A6973}"/>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Sheet1!$B$2:$B$18</c:f>
              <c:numCache>
                <c:formatCode>General</c:formatCode>
                <c:ptCount val="17"/>
                <c:pt idx="0">
                  <c:v>21</c:v>
                </c:pt>
                <c:pt idx="1">
                  <c:v>38</c:v>
                </c:pt>
                <c:pt idx="2">
                  <c:v>31</c:v>
                </c:pt>
                <c:pt idx="3">
                  <c:v>28</c:v>
                </c:pt>
                <c:pt idx="4">
                  <c:v>41</c:v>
                </c:pt>
                <c:pt idx="5">
                  <c:v>20</c:v>
                </c:pt>
                <c:pt idx="6">
                  <c:v>16</c:v>
                </c:pt>
                <c:pt idx="7">
                  <c:v>39</c:v>
                </c:pt>
                <c:pt idx="8">
                  <c:v>39</c:v>
                </c:pt>
                <c:pt idx="9">
                  <c:v>58</c:v>
                </c:pt>
                <c:pt idx="10">
                  <c:v>34</c:v>
                </c:pt>
                <c:pt idx="11">
                  <c:v>14</c:v>
                </c:pt>
                <c:pt idx="12">
                  <c:v>19</c:v>
                </c:pt>
                <c:pt idx="13">
                  <c:v>0</c:v>
                </c:pt>
                <c:pt idx="14">
                  <c:v>7</c:v>
                </c:pt>
                <c:pt idx="15">
                  <c:v>23</c:v>
                </c:pt>
                <c:pt idx="16">
                  <c:v>14</c:v>
                </c:pt>
              </c:numCache>
            </c:numRef>
          </c:val>
          <c:extLst>
            <c:ext xmlns:c16="http://schemas.microsoft.com/office/drawing/2014/chart" uri="{C3380CC4-5D6E-409C-BE32-E72D297353CC}">
              <c16:uniqueId val="{00000000-4CB0-4B05-8EC0-CDED0DEE823D}"/>
            </c:ext>
          </c:extLst>
        </c:ser>
        <c:ser>
          <c:idx val="1"/>
          <c:order val="1"/>
          <c:tx>
            <c:strRef>
              <c:f>Sheet1!$C$1</c:f>
              <c:strCache>
                <c:ptCount val="1"/>
                <c:pt idx="0">
                  <c:v>Easy</c:v>
                </c:pt>
              </c:strCache>
            </c:strRef>
          </c:tx>
          <c:spPr>
            <a:solidFill>
              <a:schemeClr val="accent2"/>
            </a:solidFill>
            <a:ln>
              <a:noFill/>
            </a:ln>
            <a:effectLst/>
          </c:spPr>
          <c:invertIfNegative val="0"/>
          <c:dLbls>
            <c:dLbl>
              <c:idx val="13"/>
              <c:delete val="1"/>
              <c:extLst>
                <c:ext xmlns:c15="http://schemas.microsoft.com/office/drawing/2012/chart" uri="{CE6537A1-D6FC-4f65-9D91-7224C49458BB}"/>
                <c:ext xmlns:c16="http://schemas.microsoft.com/office/drawing/2014/chart" uri="{C3380CC4-5D6E-409C-BE32-E72D297353CC}">
                  <c16:uniqueId val="{00000008-8AB5-4F86-9DFF-C666D8F08D2A}"/>
                </c:ext>
              </c:extLst>
            </c:dLbl>
            <c:dLbl>
              <c:idx val="15"/>
              <c:delete val="1"/>
              <c:extLst>
                <c:ext xmlns:c15="http://schemas.microsoft.com/office/drawing/2012/chart" uri="{CE6537A1-D6FC-4f65-9D91-7224C49458BB}"/>
                <c:ext xmlns:c16="http://schemas.microsoft.com/office/drawing/2014/chart" uri="{C3380CC4-5D6E-409C-BE32-E72D297353CC}">
                  <c16:uniqueId val="{00000002-8AB5-4F86-9DFF-C666D8F08D2A}"/>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Sheet1!$C$2:$C$18</c:f>
              <c:numCache>
                <c:formatCode>General</c:formatCode>
                <c:ptCount val="17"/>
                <c:pt idx="0">
                  <c:v>64</c:v>
                </c:pt>
                <c:pt idx="1">
                  <c:v>51</c:v>
                </c:pt>
                <c:pt idx="2">
                  <c:v>52</c:v>
                </c:pt>
                <c:pt idx="3">
                  <c:v>53</c:v>
                </c:pt>
                <c:pt idx="4">
                  <c:v>32</c:v>
                </c:pt>
                <c:pt idx="5">
                  <c:v>48</c:v>
                </c:pt>
                <c:pt idx="6">
                  <c:v>53</c:v>
                </c:pt>
                <c:pt idx="7">
                  <c:v>39</c:v>
                </c:pt>
                <c:pt idx="8">
                  <c:v>54</c:v>
                </c:pt>
                <c:pt idx="9">
                  <c:v>39</c:v>
                </c:pt>
                <c:pt idx="10">
                  <c:v>50</c:v>
                </c:pt>
                <c:pt idx="11">
                  <c:v>73</c:v>
                </c:pt>
                <c:pt idx="12">
                  <c:v>38</c:v>
                </c:pt>
                <c:pt idx="13">
                  <c:v>56</c:v>
                </c:pt>
                <c:pt idx="14">
                  <c:v>60</c:v>
                </c:pt>
                <c:pt idx="15">
                  <c:v>39</c:v>
                </c:pt>
                <c:pt idx="16">
                  <c:v>38</c:v>
                </c:pt>
              </c:numCache>
            </c:numRef>
          </c:val>
          <c:extLst>
            <c:ext xmlns:c16="http://schemas.microsoft.com/office/drawing/2014/chart" uri="{C3380CC4-5D6E-409C-BE32-E72D297353CC}">
              <c16:uniqueId val="{00000001-4CB0-4B05-8EC0-CDED0DEE823D}"/>
            </c:ext>
          </c:extLst>
        </c:ser>
        <c:ser>
          <c:idx val="2"/>
          <c:order val="2"/>
          <c:tx>
            <c:strRef>
              <c:f>Sheet1!$D$1</c:f>
              <c:strCache>
                <c:ptCount val="1"/>
                <c:pt idx="0">
                  <c:v>Difficult</c:v>
                </c:pt>
              </c:strCache>
            </c:strRef>
          </c:tx>
          <c:spPr>
            <a:solidFill>
              <a:schemeClr val="accent3"/>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C-8AB5-4F86-9DFF-C666D8F08D2A}"/>
                </c:ext>
              </c:extLst>
            </c:dLbl>
            <c:dLbl>
              <c:idx val="1"/>
              <c:delete val="1"/>
              <c:extLst>
                <c:ext xmlns:c15="http://schemas.microsoft.com/office/drawing/2012/chart" uri="{CE6537A1-D6FC-4f65-9D91-7224C49458BB}"/>
                <c:ext xmlns:c16="http://schemas.microsoft.com/office/drawing/2014/chart" uri="{C3380CC4-5D6E-409C-BE32-E72D297353CC}">
                  <c16:uniqueId val="{0000000B-8AB5-4F86-9DFF-C666D8F08D2A}"/>
                </c:ext>
              </c:extLst>
            </c:dLbl>
            <c:dLbl>
              <c:idx val="7"/>
              <c:delete val="1"/>
              <c:extLst>
                <c:ext xmlns:c15="http://schemas.microsoft.com/office/drawing/2012/chart" uri="{CE6537A1-D6FC-4f65-9D91-7224C49458BB}"/>
                <c:ext xmlns:c16="http://schemas.microsoft.com/office/drawing/2014/chart" uri="{C3380CC4-5D6E-409C-BE32-E72D297353CC}">
                  <c16:uniqueId val="{0000000A-8AB5-4F86-9DFF-C666D8F08D2A}"/>
                </c:ext>
              </c:extLst>
            </c:dLbl>
            <c:dLbl>
              <c:idx val="8"/>
              <c:delete val="1"/>
              <c:extLst>
                <c:ext xmlns:c15="http://schemas.microsoft.com/office/drawing/2012/chart" uri="{CE6537A1-D6FC-4f65-9D91-7224C49458BB}"/>
                <c:ext xmlns:c16="http://schemas.microsoft.com/office/drawing/2014/chart" uri="{C3380CC4-5D6E-409C-BE32-E72D297353CC}">
                  <c16:uniqueId val="{00000008-3A2A-47F7-80DF-A36559B3BE7B}"/>
                </c:ext>
              </c:extLst>
            </c:dLbl>
            <c:dLbl>
              <c:idx val="9"/>
              <c:delete val="1"/>
              <c:extLst>
                <c:ext xmlns:c15="http://schemas.microsoft.com/office/drawing/2012/chart" uri="{CE6537A1-D6FC-4f65-9D91-7224C49458BB}"/>
                <c:ext xmlns:c16="http://schemas.microsoft.com/office/drawing/2014/chart" uri="{C3380CC4-5D6E-409C-BE32-E72D297353CC}">
                  <c16:uniqueId val="{00000009-3A2A-47F7-80DF-A36559B3BE7B}"/>
                </c:ext>
              </c:extLst>
            </c:dLbl>
            <c:dLbl>
              <c:idx val="11"/>
              <c:delete val="1"/>
              <c:extLst>
                <c:ext xmlns:c15="http://schemas.microsoft.com/office/drawing/2012/chart" uri="{CE6537A1-D6FC-4f65-9D91-7224C49458BB}"/>
                <c:ext xmlns:c16="http://schemas.microsoft.com/office/drawing/2014/chart" uri="{C3380CC4-5D6E-409C-BE32-E72D297353CC}">
                  <c16:uniqueId val="{00000009-8AB5-4F86-9DFF-C666D8F08D2A}"/>
                </c:ext>
              </c:extLst>
            </c:dLbl>
            <c:dLbl>
              <c:idx val="13"/>
              <c:delete val="1"/>
              <c:extLst>
                <c:ext xmlns:c15="http://schemas.microsoft.com/office/drawing/2012/chart" uri="{CE6537A1-D6FC-4f65-9D91-7224C49458BB}"/>
                <c:ext xmlns:c16="http://schemas.microsoft.com/office/drawing/2014/chart" uri="{C3380CC4-5D6E-409C-BE32-E72D297353CC}">
                  <c16:uniqueId val="{00000007-8AB5-4F86-9DFF-C666D8F08D2A}"/>
                </c:ext>
              </c:extLst>
            </c:dLbl>
            <c:dLbl>
              <c:idx val="14"/>
              <c:delete val="1"/>
              <c:extLst>
                <c:ext xmlns:c15="http://schemas.microsoft.com/office/drawing/2012/chart" uri="{CE6537A1-D6FC-4f65-9D91-7224C49458BB}"/>
                <c:ext xmlns:c16="http://schemas.microsoft.com/office/drawing/2014/chart" uri="{C3380CC4-5D6E-409C-BE32-E72D297353CC}">
                  <c16:uniqueId val="{00000005-8AB5-4F86-9DFF-C666D8F08D2A}"/>
                </c:ext>
              </c:extLst>
            </c:dLbl>
            <c:dLbl>
              <c:idx val="15"/>
              <c:delete val="1"/>
              <c:extLst>
                <c:ext xmlns:c15="http://schemas.microsoft.com/office/drawing/2012/chart" uri="{CE6537A1-D6FC-4f65-9D91-7224C49458BB}"/>
                <c:ext xmlns:c16="http://schemas.microsoft.com/office/drawing/2014/chart" uri="{C3380CC4-5D6E-409C-BE32-E72D297353CC}">
                  <c16:uniqueId val="{00000001-8AB5-4F86-9DFF-C666D8F08D2A}"/>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Sheet1!$D$2:$D$18</c:f>
              <c:numCache>
                <c:formatCode>General</c:formatCode>
                <c:ptCount val="17"/>
                <c:pt idx="0">
                  <c:v>9</c:v>
                </c:pt>
                <c:pt idx="1">
                  <c:v>11</c:v>
                </c:pt>
                <c:pt idx="2">
                  <c:v>16</c:v>
                </c:pt>
                <c:pt idx="3">
                  <c:v>16</c:v>
                </c:pt>
                <c:pt idx="4">
                  <c:v>27</c:v>
                </c:pt>
                <c:pt idx="5">
                  <c:v>32</c:v>
                </c:pt>
                <c:pt idx="6">
                  <c:v>28</c:v>
                </c:pt>
                <c:pt idx="7">
                  <c:v>22</c:v>
                </c:pt>
                <c:pt idx="8">
                  <c:v>4</c:v>
                </c:pt>
                <c:pt idx="9">
                  <c:v>4</c:v>
                </c:pt>
                <c:pt idx="10">
                  <c:v>16</c:v>
                </c:pt>
                <c:pt idx="11">
                  <c:v>14</c:v>
                </c:pt>
                <c:pt idx="12">
                  <c:v>44</c:v>
                </c:pt>
                <c:pt idx="13">
                  <c:v>22</c:v>
                </c:pt>
                <c:pt idx="14">
                  <c:v>33</c:v>
                </c:pt>
                <c:pt idx="15">
                  <c:v>23</c:v>
                </c:pt>
                <c:pt idx="16">
                  <c:v>43</c:v>
                </c:pt>
              </c:numCache>
            </c:numRef>
          </c:val>
          <c:extLst>
            <c:ext xmlns:c16="http://schemas.microsoft.com/office/drawing/2014/chart" uri="{C3380CC4-5D6E-409C-BE32-E72D297353CC}">
              <c16:uniqueId val="{00000002-4CB0-4B05-8EC0-CDED0DEE823D}"/>
            </c:ext>
          </c:extLst>
        </c:ser>
        <c:ser>
          <c:idx val="3"/>
          <c:order val="3"/>
          <c:tx>
            <c:strRef>
              <c:f>Sheet1!$E$1</c:f>
              <c:strCache>
                <c:ptCount val="1"/>
                <c:pt idx="0">
                  <c:v>Very difficult</c:v>
                </c:pt>
              </c:strCache>
            </c:strRef>
          </c:tx>
          <c:spPr>
            <a:solidFill>
              <a:schemeClr val="accent4"/>
            </a:solidFill>
            <a:ln>
              <a:noFill/>
            </a:ln>
            <a:effectLst/>
          </c:spPr>
          <c:invertIfNegative val="0"/>
          <c:dLbls>
            <c:delete val="1"/>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Sheet1!$E$2:$E$18</c:f>
              <c:numCache>
                <c:formatCode>General</c:formatCode>
                <c:ptCount val="17"/>
                <c:pt idx="0">
                  <c:v>6</c:v>
                </c:pt>
                <c:pt idx="1">
                  <c:v>0</c:v>
                </c:pt>
                <c:pt idx="2">
                  <c:v>2</c:v>
                </c:pt>
                <c:pt idx="3">
                  <c:v>3</c:v>
                </c:pt>
                <c:pt idx="4">
                  <c:v>0</c:v>
                </c:pt>
                <c:pt idx="5">
                  <c:v>0</c:v>
                </c:pt>
                <c:pt idx="6">
                  <c:v>3</c:v>
                </c:pt>
                <c:pt idx="7">
                  <c:v>0</c:v>
                </c:pt>
                <c:pt idx="8">
                  <c:v>4</c:v>
                </c:pt>
                <c:pt idx="9">
                  <c:v>0</c:v>
                </c:pt>
                <c:pt idx="10">
                  <c:v>0</c:v>
                </c:pt>
                <c:pt idx="11">
                  <c:v>0</c:v>
                </c:pt>
                <c:pt idx="12">
                  <c:v>0</c:v>
                </c:pt>
                <c:pt idx="13">
                  <c:v>22</c:v>
                </c:pt>
                <c:pt idx="14">
                  <c:v>0</c:v>
                </c:pt>
                <c:pt idx="15">
                  <c:v>15</c:v>
                </c:pt>
                <c:pt idx="16">
                  <c:v>5</c:v>
                </c:pt>
              </c:numCache>
            </c:numRef>
          </c:val>
          <c:extLst>
            <c:ext xmlns:c16="http://schemas.microsoft.com/office/drawing/2014/chart" uri="{C3380CC4-5D6E-409C-BE32-E72D297353CC}">
              <c16:uniqueId val="{00000005-4CB0-4B05-8EC0-CDED0DEE823D}"/>
            </c:ext>
          </c:extLst>
        </c:ser>
        <c:dLbls>
          <c:showLegendKey val="0"/>
          <c:showVal val="1"/>
          <c:showCatName val="0"/>
          <c:showSerName val="0"/>
          <c:showPercent val="0"/>
          <c:showBubbleSize val="0"/>
        </c:dLbls>
        <c:gapWidth val="150"/>
        <c:overlap val="100"/>
        <c:axId val="213132800"/>
        <c:axId val="213134336"/>
      </c:barChart>
      <c:catAx>
        <c:axId val="2131328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3134336"/>
        <c:crosses val="autoZero"/>
        <c:auto val="1"/>
        <c:lblAlgn val="ctr"/>
        <c:lblOffset val="100"/>
        <c:noMultiLvlLbl val="0"/>
      </c:catAx>
      <c:valAx>
        <c:axId val="213134336"/>
        <c:scaling>
          <c:orientation val="minMax"/>
          <c:max val="1"/>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AU"/>
                  <a:t>% of those who commented</a:t>
                </a:r>
              </a:p>
            </c:rich>
          </c:tx>
          <c:layout>
            <c:manualLayout>
              <c:xMode val="edge"/>
              <c:yMode val="edge"/>
              <c:x val="6.5833207358811461E-3"/>
              <c:y val="5.2381574334403422E-2"/>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313280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150820699651351E-2"/>
          <c:y val="9.2436974789915902E-2"/>
          <c:w val="0.83848521173659263"/>
          <c:h val="0.62184873949584396"/>
        </c:manualLayout>
      </c:layout>
      <c:barChart>
        <c:barDir val="col"/>
        <c:grouping val="clustered"/>
        <c:varyColors val="0"/>
        <c:ser>
          <c:idx val="1"/>
          <c:order val="1"/>
          <c:tx>
            <c:strRef>
              <c:f>Sheet1!$A$2</c:f>
              <c:strCache>
                <c:ptCount val="1"/>
                <c:pt idx="0">
                  <c:v>% Used</c:v>
                </c:pt>
              </c:strCache>
            </c:strRef>
          </c:tx>
          <c:spPr>
            <a:solidFill>
              <a:schemeClr val="accent2"/>
            </a:solidFill>
            <a:ln>
              <a:noFill/>
            </a:ln>
            <a:effectLst/>
          </c:spPr>
          <c:invertIfNegative val="0"/>
          <c:dLbls>
            <c:dLbl>
              <c:idx val="16"/>
              <c:tx>
                <c:rich>
                  <a:bodyPr/>
                  <a:lstStyle/>
                  <a:p>
                    <a:fld id="{AC357445-B300-40E0-9168-1DC5EB2950C4}" type="VALUE">
                      <a:rPr lang="en-US" smtClean="0"/>
                      <a:pPr/>
                      <a:t>[VALUE]</a:t>
                    </a:fld>
                    <a:endParaRPr lang="en-US"/>
                  </a:p>
                  <a:p>
                    <a:endParaRPr lang="en-AU"/>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2007-468D-8381-2851ABF43BFD}"/>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Sheet1!$B$1:$R$1</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Sheet1!$B$2:$R$2</c:f>
              <c:numCache>
                <c:formatCode>General</c:formatCode>
                <c:ptCount val="17"/>
                <c:pt idx="0">
                  <c:v>26</c:v>
                </c:pt>
                <c:pt idx="1">
                  <c:v>34</c:v>
                </c:pt>
                <c:pt idx="2">
                  <c:v>44</c:v>
                </c:pt>
                <c:pt idx="3">
                  <c:v>44</c:v>
                </c:pt>
                <c:pt idx="4">
                  <c:v>46</c:v>
                </c:pt>
                <c:pt idx="5">
                  <c:v>45</c:v>
                </c:pt>
                <c:pt idx="6">
                  <c:v>44</c:v>
                </c:pt>
                <c:pt idx="7">
                  <c:v>58</c:v>
                </c:pt>
                <c:pt idx="8">
                  <c:v>43</c:v>
                </c:pt>
                <c:pt idx="9">
                  <c:v>37</c:v>
                </c:pt>
                <c:pt idx="10">
                  <c:v>38</c:v>
                </c:pt>
                <c:pt idx="11">
                  <c:v>51</c:v>
                </c:pt>
                <c:pt idx="12">
                  <c:v>41</c:v>
                </c:pt>
                <c:pt idx="13">
                  <c:v>44</c:v>
                </c:pt>
                <c:pt idx="14">
                  <c:v>48</c:v>
                </c:pt>
                <c:pt idx="15">
                  <c:v>75</c:v>
                </c:pt>
                <c:pt idx="16">
                  <c:v>75</c:v>
                </c:pt>
              </c:numCache>
            </c:numRef>
          </c:val>
          <c:extLst>
            <c:ext xmlns:c16="http://schemas.microsoft.com/office/drawing/2014/chart" uri="{C3380CC4-5D6E-409C-BE32-E72D297353CC}">
              <c16:uniqueId val="{00000003-C4F2-4C5F-A7A8-836720CDB751}"/>
            </c:ext>
          </c:extLst>
        </c:ser>
        <c:dLbls>
          <c:showLegendKey val="0"/>
          <c:showVal val="1"/>
          <c:showCatName val="0"/>
          <c:showSerName val="0"/>
          <c:showPercent val="0"/>
          <c:showBubbleSize val="0"/>
        </c:dLbls>
        <c:gapWidth val="150"/>
        <c:axId val="-2101155768"/>
        <c:axId val="-2101152552"/>
      </c:barChart>
      <c:lineChart>
        <c:grouping val="standard"/>
        <c:varyColors val="0"/>
        <c:ser>
          <c:idx val="0"/>
          <c:order val="0"/>
          <c:tx>
            <c:strRef>
              <c:f>Sheet1!$A$3</c:f>
              <c:strCache>
                <c:ptCount val="1"/>
                <c:pt idx="0">
                  <c:v>Median days</c:v>
                </c:pt>
              </c:strCache>
            </c:strRef>
          </c:tx>
          <c:spPr>
            <a:ln w="28575" cap="rnd">
              <a:solidFill>
                <a:schemeClr val="accent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Sheet1!$B$1:$R$1</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Sheet1!$B$3:$R$3</c:f>
              <c:numCache>
                <c:formatCode>General</c:formatCode>
                <c:ptCount val="17"/>
                <c:pt idx="0">
                  <c:v>1</c:v>
                </c:pt>
                <c:pt idx="1">
                  <c:v>2</c:v>
                </c:pt>
                <c:pt idx="2">
                  <c:v>3</c:v>
                </c:pt>
                <c:pt idx="3">
                  <c:v>2</c:v>
                </c:pt>
                <c:pt idx="4">
                  <c:v>3</c:v>
                </c:pt>
                <c:pt idx="5">
                  <c:v>4</c:v>
                </c:pt>
                <c:pt idx="6">
                  <c:v>2</c:v>
                </c:pt>
                <c:pt idx="7">
                  <c:v>3</c:v>
                </c:pt>
                <c:pt idx="8">
                  <c:v>4</c:v>
                </c:pt>
                <c:pt idx="9">
                  <c:v>4</c:v>
                </c:pt>
                <c:pt idx="10">
                  <c:v>2</c:v>
                </c:pt>
                <c:pt idx="11">
                  <c:v>6</c:v>
                </c:pt>
                <c:pt idx="12">
                  <c:v>3</c:v>
                </c:pt>
                <c:pt idx="13">
                  <c:v>2</c:v>
                </c:pt>
                <c:pt idx="14">
                  <c:v>4</c:v>
                </c:pt>
                <c:pt idx="15">
                  <c:v>3</c:v>
                </c:pt>
                <c:pt idx="16">
                  <c:v>4</c:v>
                </c:pt>
              </c:numCache>
            </c:numRef>
          </c:val>
          <c:smooth val="0"/>
          <c:extLst>
            <c:ext xmlns:c16="http://schemas.microsoft.com/office/drawing/2014/chart" uri="{C3380CC4-5D6E-409C-BE32-E72D297353CC}">
              <c16:uniqueId val="{00000007-C4F2-4C5F-A7A8-836720CDB751}"/>
            </c:ext>
          </c:extLst>
        </c:ser>
        <c:dLbls>
          <c:showLegendKey val="0"/>
          <c:showVal val="1"/>
          <c:showCatName val="0"/>
          <c:showSerName val="0"/>
          <c:showPercent val="0"/>
          <c:showBubbleSize val="0"/>
        </c:dLbls>
        <c:marker val="1"/>
        <c:smooth val="0"/>
        <c:axId val="-2101145992"/>
        <c:axId val="-2101183640"/>
      </c:lineChart>
      <c:catAx>
        <c:axId val="-21011557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01152552"/>
        <c:crosses val="autoZero"/>
        <c:auto val="0"/>
        <c:lblAlgn val="ctr"/>
        <c:lblOffset val="100"/>
        <c:tickLblSkip val="1"/>
        <c:tickMarkSkip val="1"/>
        <c:noMultiLvlLbl val="0"/>
      </c:catAx>
      <c:valAx>
        <c:axId val="-2101152552"/>
        <c:scaling>
          <c:orientation val="minMax"/>
          <c:max val="1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AU"/>
                  <a:t>% ACT EDRS participants</a:t>
                </a:r>
              </a:p>
            </c:rich>
          </c:tx>
          <c:layout>
            <c:manualLayout>
              <c:xMode val="edge"/>
              <c:yMode val="edge"/>
              <c:x val="5.0628485977954E-3"/>
              <c:y val="2.6630562582392138E-2"/>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0" spcFirstLastPara="1" vertOverflow="ellipsis"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01155768"/>
        <c:crosses val="autoZero"/>
        <c:crossBetween val="between"/>
        <c:majorUnit val="10"/>
      </c:valAx>
      <c:catAx>
        <c:axId val="-2101145992"/>
        <c:scaling>
          <c:orientation val="minMax"/>
        </c:scaling>
        <c:delete val="1"/>
        <c:axPos val="b"/>
        <c:numFmt formatCode="General" sourceLinked="1"/>
        <c:majorTickMark val="none"/>
        <c:minorTickMark val="none"/>
        <c:tickLblPos val="none"/>
        <c:crossAx val="-2101183640"/>
        <c:crosses val="autoZero"/>
        <c:auto val="0"/>
        <c:lblAlgn val="ctr"/>
        <c:lblOffset val="100"/>
        <c:noMultiLvlLbl val="0"/>
      </c:catAx>
      <c:valAx>
        <c:axId val="-2101183640"/>
        <c:scaling>
          <c:orientation val="minMax"/>
          <c:max val="10"/>
        </c:scaling>
        <c:delete val="0"/>
        <c:axPos val="r"/>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AU"/>
                  <a:t>Median days</a:t>
                </a:r>
              </a:p>
            </c:rich>
          </c:tx>
          <c:layout>
            <c:manualLayout>
              <c:xMode val="edge"/>
              <c:yMode val="edge"/>
              <c:x val="0.96554006411566451"/>
              <c:y val="0.23950233370149998"/>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0" spcFirstLastPara="1" vertOverflow="ellipsis"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01145992"/>
        <c:crosses val="max"/>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1656343036832469E-2"/>
          <c:y val="3.6199095022624438E-2"/>
          <c:w val="0.89868619552386164"/>
          <c:h val="0.81137649196565365"/>
        </c:manualLayout>
      </c:layout>
      <c:barChart>
        <c:barDir val="col"/>
        <c:grouping val="clustered"/>
        <c:varyColors val="0"/>
        <c:ser>
          <c:idx val="0"/>
          <c:order val="0"/>
          <c:tx>
            <c:strRef>
              <c:f>Sheet1!$B$1</c:f>
              <c:strCache>
                <c:ptCount val="1"/>
                <c:pt idx="0">
                  <c:v>Gram</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Sheet1!$B$2:$B$18</c:f>
              <c:numCache>
                <c:formatCode>General</c:formatCode>
                <c:ptCount val="17"/>
                <c:pt idx="0">
                  <c:v>250</c:v>
                </c:pt>
                <c:pt idx="1">
                  <c:v>250</c:v>
                </c:pt>
                <c:pt idx="2">
                  <c:v>250</c:v>
                </c:pt>
                <c:pt idx="3">
                  <c:v>300</c:v>
                </c:pt>
                <c:pt idx="4">
                  <c:v>300</c:v>
                </c:pt>
                <c:pt idx="5">
                  <c:v>300</c:v>
                </c:pt>
                <c:pt idx="6">
                  <c:v>300</c:v>
                </c:pt>
                <c:pt idx="7">
                  <c:v>300</c:v>
                </c:pt>
                <c:pt idx="8">
                  <c:v>300</c:v>
                </c:pt>
                <c:pt idx="9">
                  <c:v>300</c:v>
                </c:pt>
                <c:pt idx="10">
                  <c:v>300</c:v>
                </c:pt>
                <c:pt idx="11">
                  <c:v>300</c:v>
                </c:pt>
                <c:pt idx="12">
                  <c:v>300</c:v>
                </c:pt>
                <c:pt idx="13">
                  <c:v>300</c:v>
                </c:pt>
                <c:pt idx="14">
                  <c:v>300</c:v>
                </c:pt>
                <c:pt idx="15">
                  <c:v>300</c:v>
                </c:pt>
                <c:pt idx="16">
                  <c:v>300</c:v>
                </c:pt>
              </c:numCache>
            </c:numRef>
          </c:val>
          <c:extLst>
            <c:ext xmlns:c16="http://schemas.microsoft.com/office/drawing/2014/chart" uri="{C3380CC4-5D6E-409C-BE32-E72D297353CC}">
              <c16:uniqueId val="{00000000-54C6-4B28-AB3D-C44EFEB91C03}"/>
            </c:ext>
          </c:extLst>
        </c:ser>
        <c:dLbls>
          <c:showLegendKey val="0"/>
          <c:showVal val="0"/>
          <c:showCatName val="0"/>
          <c:showSerName val="0"/>
          <c:showPercent val="0"/>
          <c:showBubbleSize val="0"/>
        </c:dLbls>
        <c:gapWidth val="219"/>
        <c:overlap val="-27"/>
        <c:axId val="213381120"/>
        <c:axId val="213382656"/>
      </c:barChart>
      <c:catAx>
        <c:axId val="2133811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3382656"/>
        <c:crosses val="autoZero"/>
        <c:auto val="1"/>
        <c:lblAlgn val="ctr"/>
        <c:lblOffset val="100"/>
        <c:noMultiLvlLbl val="0"/>
      </c:catAx>
      <c:valAx>
        <c:axId val="21338265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AU"/>
                  <a:t>Median price ($)</a:t>
                </a:r>
              </a:p>
            </c:rich>
          </c:tx>
          <c:layout>
            <c:manualLayout>
              <c:xMode val="edge"/>
              <c:yMode val="edge"/>
              <c:x val="1.8272183193678777E-3"/>
              <c:y val="0.23215505754088431"/>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338112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Sheet1!$B$1</c:f>
              <c:strCache>
                <c:ptCount val="1"/>
                <c:pt idx="0">
                  <c:v>Low</c:v>
                </c:pt>
              </c:strCache>
            </c:strRef>
          </c:tx>
          <c:spPr>
            <a:solidFill>
              <a:schemeClr val="accent1"/>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3-FB5D-4600-A14C-D4C6E38C12AB}"/>
                </c:ext>
              </c:extLst>
            </c:dLbl>
            <c:dLbl>
              <c:idx val="1"/>
              <c:delete val="1"/>
              <c:extLst>
                <c:ext xmlns:c15="http://schemas.microsoft.com/office/drawing/2012/chart" uri="{CE6537A1-D6FC-4f65-9D91-7224C49458BB}"/>
                <c:ext xmlns:c16="http://schemas.microsoft.com/office/drawing/2014/chart" uri="{C3380CC4-5D6E-409C-BE32-E72D297353CC}">
                  <c16:uniqueId val="{00000002-FB5D-4600-A14C-D4C6E38C12AB}"/>
                </c:ext>
              </c:extLst>
            </c:dLbl>
            <c:dLbl>
              <c:idx val="2"/>
              <c:delete val="1"/>
              <c:extLst>
                <c:ext xmlns:c15="http://schemas.microsoft.com/office/drawing/2012/chart" uri="{CE6537A1-D6FC-4f65-9D91-7224C49458BB}"/>
                <c:ext xmlns:c16="http://schemas.microsoft.com/office/drawing/2014/chart" uri="{C3380CC4-5D6E-409C-BE32-E72D297353CC}">
                  <c16:uniqueId val="{00000003-2B7D-4089-8D8C-AEA23F983A9A}"/>
                </c:ext>
              </c:extLst>
            </c:dLbl>
            <c:dLbl>
              <c:idx val="4"/>
              <c:delete val="1"/>
              <c:extLst>
                <c:ext xmlns:c15="http://schemas.microsoft.com/office/drawing/2012/chart" uri="{CE6537A1-D6FC-4f65-9D91-7224C49458BB}"/>
                <c:ext xmlns:c16="http://schemas.microsoft.com/office/drawing/2014/chart" uri="{C3380CC4-5D6E-409C-BE32-E72D297353CC}">
                  <c16:uniqueId val="{00000004-FB5D-4600-A14C-D4C6E38C12AB}"/>
                </c:ext>
              </c:extLst>
            </c:dLbl>
            <c:dLbl>
              <c:idx val="6"/>
              <c:delete val="1"/>
              <c:extLst>
                <c:ext xmlns:c15="http://schemas.microsoft.com/office/drawing/2012/chart" uri="{CE6537A1-D6FC-4f65-9D91-7224C49458BB}"/>
                <c:ext xmlns:c16="http://schemas.microsoft.com/office/drawing/2014/chart" uri="{C3380CC4-5D6E-409C-BE32-E72D297353CC}">
                  <c16:uniqueId val="{00000005-FB5D-4600-A14C-D4C6E38C12AB}"/>
                </c:ext>
              </c:extLst>
            </c:dLbl>
            <c:dLbl>
              <c:idx val="7"/>
              <c:delete val="1"/>
              <c:extLst>
                <c:ext xmlns:c15="http://schemas.microsoft.com/office/drawing/2012/chart" uri="{CE6537A1-D6FC-4f65-9D91-7224C49458BB}"/>
                <c:ext xmlns:c16="http://schemas.microsoft.com/office/drawing/2014/chart" uri="{C3380CC4-5D6E-409C-BE32-E72D297353CC}">
                  <c16:uniqueId val="{00000006-FB5D-4600-A14C-D4C6E38C12AB}"/>
                </c:ext>
              </c:extLst>
            </c:dLbl>
            <c:dLbl>
              <c:idx val="13"/>
              <c:delete val="1"/>
              <c:extLst>
                <c:ext xmlns:c15="http://schemas.microsoft.com/office/drawing/2012/chart" uri="{CE6537A1-D6FC-4f65-9D91-7224C49458BB}"/>
                <c:ext xmlns:c16="http://schemas.microsoft.com/office/drawing/2014/chart" uri="{C3380CC4-5D6E-409C-BE32-E72D297353CC}">
                  <c16:uniqueId val="{00000007-FB5D-4600-A14C-D4C6E38C12AB}"/>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Sheet1!$B$2:$B$18</c:f>
              <c:numCache>
                <c:formatCode>General</c:formatCode>
                <c:ptCount val="17"/>
                <c:pt idx="0">
                  <c:v>17</c:v>
                </c:pt>
                <c:pt idx="1">
                  <c:v>20</c:v>
                </c:pt>
                <c:pt idx="2">
                  <c:v>3</c:v>
                </c:pt>
                <c:pt idx="3">
                  <c:v>21</c:v>
                </c:pt>
                <c:pt idx="4">
                  <c:v>21</c:v>
                </c:pt>
                <c:pt idx="5">
                  <c:v>35</c:v>
                </c:pt>
                <c:pt idx="6">
                  <c:v>24</c:v>
                </c:pt>
                <c:pt idx="7">
                  <c:v>23</c:v>
                </c:pt>
                <c:pt idx="8">
                  <c:v>39</c:v>
                </c:pt>
                <c:pt idx="9">
                  <c:v>40</c:v>
                </c:pt>
                <c:pt idx="10">
                  <c:v>38</c:v>
                </c:pt>
                <c:pt idx="11">
                  <c:v>19</c:v>
                </c:pt>
                <c:pt idx="12">
                  <c:v>33</c:v>
                </c:pt>
                <c:pt idx="13">
                  <c:v>19</c:v>
                </c:pt>
                <c:pt idx="14">
                  <c:v>22</c:v>
                </c:pt>
                <c:pt idx="15">
                  <c:v>30</c:v>
                </c:pt>
                <c:pt idx="16">
                  <c:v>28</c:v>
                </c:pt>
              </c:numCache>
            </c:numRef>
          </c:val>
          <c:extLst>
            <c:ext xmlns:c16="http://schemas.microsoft.com/office/drawing/2014/chart" uri="{C3380CC4-5D6E-409C-BE32-E72D297353CC}">
              <c16:uniqueId val="{00000000-E115-4258-BE49-9F3F6BF3950B}"/>
            </c:ext>
          </c:extLst>
        </c:ser>
        <c:ser>
          <c:idx val="1"/>
          <c:order val="1"/>
          <c:tx>
            <c:strRef>
              <c:f>Sheet1!$C$1</c:f>
              <c:strCache>
                <c:ptCount val="1"/>
                <c:pt idx="0">
                  <c:v>Medium</c:v>
                </c:pt>
              </c:strCache>
            </c:strRef>
          </c:tx>
          <c:spPr>
            <a:solidFill>
              <a:schemeClr val="accent2"/>
            </a:solidFill>
            <a:ln>
              <a:noFill/>
            </a:ln>
            <a:effectLst/>
          </c:spPr>
          <c:invertIfNegative val="0"/>
          <c:dLbls>
            <c:dLbl>
              <c:idx val="9"/>
              <c:delete val="1"/>
              <c:extLst>
                <c:ext xmlns:c15="http://schemas.microsoft.com/office/drawing/2012/chart" uri="{CE6537A1-D6FC-4f65-9D91-7224C49458BB}"/>
                <c:ext xmlns:c16="http://schemas.microsoft.com/office/drawing/2014/chart" uri="{C3380CC4-5D6E-409C-BE32-E72D297353CC}">
                  <c16:uniqueId val="{00000010-FB5D-4600-A14C-D4C6E38C12AB}"/>
                </c:ext>
              </c:extLst>
            </c:dLbl>
            <c:dLbl>
              <c:idx val="13"/>
              <c:delete val="1"/>
              <c:extLst>
                <c:ext xmlns:c15="http://schemas.microsoft.com/office/drawing/2012/chart" uri="{CE6537A1-D6FC-4f65-9D91-7224C49458BB}"/>
                <c:ext xmlns:c16="http://schemas.microsoft.com/office/drawing/2014/chart" uri="{C3380CC4-5D6E-409C-BE32-E72D297353CC}">
                  <c16:uniqueId val="{00000009-FB5D-4600-A14C-D4C6E38C12AB}"/>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Sheet1!$C$2:$C$18</c:f>
              <c:numCache>
                <c:formatCode>General</c:formatCode>
                <c:ptCount val="17"/>
                <c:pt idx="0">
                  <c:v>50</c:v>
                </c:pt>
                <c:pt idx="1">
                  <c:v>32</c:v>
                </c:pt>
                <c:pt idx="2">
                  <c:v>46</c:v>
                </c:pt>
                <c:pt idx="3">
                  <c:v>36</c:v>
                </c:pt>
                <c:pt idx="4">
                  <c:v>38</c:v>
                </c:pt>
                <c:pt idx="5">
                  <c:v>39</c:v>
                </c:pt>
                <c:pt idx="6">
                  <c:v>29</c:v>
                </c:pt>
                <c:pt idx="7">
                  <c:v>36</c:v>
                </c:pt>
                <c:pt idx="8">
                  <c:v>31</c:v>
                </c:pt>
                <c:pt idx="9">
                  <c:v>27</c:v>
                </c:pt>
                <c:pt idx="10">
                  <c:v>38</c:v>
                </c:pt>
                <c:pt idx="11">
                  <c:v>43</c:v>
                </c:pt>
                <c:pt idx="12">
                  <c:v>46</c:v>
                </c:pt>
                <c:pt idx="13">
                  <c:v>31</c:v>
                </c:pt>
                <c:pt idx="14">
                  <c:v>44</c:v>
                </c:pt>
                <c:pt idx="15">
                  <c:v>38</c:v>
                </c:pt>
                <c:pt idx="16">
                  <c:v>33</c:v>
                </c:pt>
              </c:numCache>
            </c:numRef>
          </c:val>
          <c:extLst>
            <c:ext xmlns:c16="http://schemas.microsoft.com/office/drawing/2014/chart" uri="{C3380CC4-5D6E-409C-BE32-E72D297353CC}">
              <c16:uniqueId val="{00000001-E115-4258-BE49-9F3F6BF3950B}"/>
            </c:ext>
          </c:extLst>
        </c:ser>
        <c:ser>
          <c:idx val="2"/>
          <c:order val="2"/>
          <c:tx>
            <c:strRef>
              <c:f>Sheet1!$D$1</c:f>
              <c:strCache>
                <c:ptCount val="1"/>
                <c:pt idx="0">
                  <c:v>High</c:v>
                </c:pt>
              </c:strCache>
            </c:strRef>
          </c:tx>
          <c:spPr>
            <a:solidFill>
              <a:schemeClr val="accent3"/>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F-FB5D-4600-A14C-D4C6E38C12AB}"/>
                </c:ext>
              </c:extLst>
            </c:dLbl>
            <c:dLbl>
              <c:idx val="5"/>
              <c:delete val="1"/>
              <c:extLst>
                <c:ext xmlns:c15="http://schemas.microsoft.com/office/drawing/2012/chart" uri="{CE6537A1-D6FC-4f65-9D91-7224C49458BB}"/>
                <c:ext xmlns:c16="http://schemas.microsoft.com/office/drawing/2014/chart" uri="{C3380CC4-5D6E-409C-BE32-E72D297353CC}">
                  <c16:uniqueId val="{0000000E-FB5D-4600-A14C-D4C6E38C12AB}"/>
                </c:ext>
              </c:extLst>
            </c:dLbl>
            <c:dLbl>
              <c:idx val="8"/>
              <c:delete val="1"/>
              <c:extLst>
                <c:ext xmlns:c15="http://schemas.microsoft.com/office/drawing/2012/chart" uri="{CE6537A1-D6FC-4f65-9D91-7224C49458BB}"/>
                <c:ext xmlns:c16="http://schemas.microsoft.com/office/drawing/2014/chart" uri="{C3380CC4-5D6E-409C-BE32-E72D297353CC}">
                  <c16:uniqueId val="{0000000D-FB5D-4600-A14C-D4C6E38C12AB}"/>
                </c:ext>
              </c:extLst>
            </c:dLbl>
            <c:dLbl>
              <c:idx val="9"/>
              <c:delete val="1"/>
              <c:extLst>
                <c:ext xmlns:c15="http://schemas.microsoft.com/office/drawing/2012/chart" uri="{CE6537A1-D6FC-4f65-9D91-7224C49458BB}"/>
                <c:ext xmlns:c16="http://schemas.microsoft.com/office/drawing/2014/chart" uri="{C3380CC4-5D6E-409C-BE32-E72D297353CC}">
                  <c16:uniqueId val="{0000000C-FB5D-4600-A14C-D4C6E38C12AB}"/>
                </c:ext>
              </c:extLst>
            </c:dLbl>
            <c:dLbl>
              <c:idx val="10"/>
              <c:delete val="1"/>
              <c:extLst>
                <c:ext xmlns:c15="http://schemas.microsoft.com/office/drawing/2012/chart" uri="{CE6537A1-D6FC-4f65-9D91-7224C49458BB}"/>
                <c:ext xmlns:c16="http://schemas.microsoft.com/office/drawing/2014/chart" uri="{C3380CC4-5D6E-409C-BE32-E72D297353CC}">
                  <c16:uniqueId val="{0000000B-FB5D-4600-A14C-D4C6E38C12AB}"/>
                </c:ext>
              </c:extLst>
            </c:dLbl>
            <c:dLbl>
              <c:idx val="12"/>
              <c:delete val="1"/>
              <c:extLst>
                <c:ext xmlns:c15="http://schemas.microsoft.com/office/drawing/2012/chart" uri="{CE6537A1-D6FC-4f65-9D91-7224C49458BB}"/>
                <c:ext xmlns:c16="http://schemas.microsoft.com/office/drawing/2014/chart" uri="{C3380CC4-5D6E-409C-BE32-E72D297353CC}">
                  <c16:uniqueId val="{0000000A-FB5D-4600-A14C-D4C6E38C12AB}"/>
                </c:ext>
              </c:extLst>
            </c:dLbl>
            <c:dLbl>
              <c:idx val="13"/>
              <c:delete val="1"/>
              <c:extLst>
                <c:ext xmlns:c15="http://schemas.microsoft.com/office/drawing/2012/chart" uri="{CE6537A1-D6FC-4f65-9D91-7224C49458BB}"/>
                <c:ext xmlns:c16="http://schemas.microsoft.com/office/drawing/2014/chart" uri="{C3380CC4-5D6E-409C-BE32-E72D297353CC}">
                  <c16:uniqueId val="{00000008-FB5D-4600-A14C-D4C6E38C12AB}"/>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Sheet1!$D$2:$D$18</c:f>
              <c:numCache>
                <c:formatCode>General</c:formatCode>
                <c:ptCount val="17"/>
                <c:pt idx="0">
                  <c:v>17</c:v>
                </c:pt>
                <c:pt idx="1">
                  <c:v>32</c:v>
                </c:pt>
                <c:pt idx="2">
                  <c:v>46</c:v>
                </c:pt>
                <c:pt idx="3">
                  <c:v>32</c:v>
                </c:pt>
                <c:pt idx="4">
                  <c:v>25</c:v>
                </c:pt>
                <c:pt idx="5">
                  <c:v>22</c:v>
                </c:pt>
                <c:pt idx="6">
                  <c:v>38</c:v>
                </c:pt>
                <c:pt idx="7">
                  <c:v>27</c:v>
                </c:pt>
                <c:pt idx="8">
                  <c:v>12</c:v>
                </c:pt>
                <c:pt idx="9">
                  <c:v>27</c:v>
                </c:pt>
                <c:pt idx="10">
                  <c:v>25</c:v>
                </c:pt>
                <c:pt idx="11">
                  <c:v>19</c:v>
                </c:pt>
                <c:pt idx="12">
                  <c:v>21</c:v>
                </c:pt>
                <c:pt idx="13">
                  <c:v>19</c:v>
                </c:pt>
                <c:pt idx="14">
                  <c:v>28</c:v>
                </c:pt>
                <c:pt idx="15">
                  <c:v>25</c:v>
                </c:pt>
                <c:pt idx="16">
                  <c:v>21</c:v>
                </c:pt>
              </c:numCache>
            </c:numRef>
          </c:val>
          <c:extLst>
            <c:ext xmlns:c16="http://schemas.microsoft.com/office/drawing/2014/chart" uri="{C3380CC4-5D6E-409C-BE32-E72D297353CC}">
              <c16:uniqueId val="{00000002-E115-4258-BE49-9F3F6BF3950B}"/>
            </c:ext>
          </c:extLst>
        </c:ser>
        <c:ser>
          <c:idx val="3"/>
          <c:order val="3"/>
          <c:tx>
            <c:strRef>
              <c:f>Sheet1!$E$1</c:f>
              <c:strCache>
                <c:ptCount val="1"/>
                <c:pt idx="0">
                  <c:v>Fluctuates</c:v>
                </c:pt>
              </c:strCache>
            </c:strRef>
          </c:tx>
          <c:spPr>
            <a:solidFill>
              <a:schemeClr val="accent4"/>
            </a:solidFill>
            <a:ln>
              <a:noFill/>
            </a:ln>
            <a:effectLst/>
          </c:spPr>
          <c:invertIfNegative val="0"/>
          <c:dLbls>
            <c:dLbl>
              <c:idx val="11"/>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B5D-4600-A14C-D4C6E38C12AB}"/>
                </c:ext>
              </c:extLst>
            </c:dLbl>
            <c:dLbl>
              <c:idx val="1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531-4751-B52B-E73764F20219}"/>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Sheet1!$E$2:$E$18</c:f>
              <c:numCache>
                <c:formatCode>General</c:formatCode>
                <c:ptCount val="17"/>
                <c:pt idx="0">
                  <c:v>17</c:v>
                </c:pt>
                <c:pt idx="1">
                  <c:v>16</c:v>
                </c:pt>
                <c:pt idx="2">
                  <c:v>6</c:v>
                </c:pt>
                <c:pt idx="3">
                  <c:v>11</c:v>
                </c:pt>
                <c:pt idx="4">
                  <c:v>17</c:v>
                </c:pt>
                <c:pt idx="5">
                  <c:v>4</c:v>
                </c:pt>
                <c:pt idx="6">
                  <c:v>10</c:v>
                </c:pt>
                <c:pt idx="7">
                  <c:v>14</c:v>
                </c:pt>
                <c:pt idx="8">
                  <c:v>19</c:v>
                </c:pt>
                <c:pt idx="9">
                  <c:v>7</c:v>
                </c:pt>
                <c:pt idx="10">
                  <c:v>0</c:v>
                </c:pt>
                <c:pt idx="11">
                  <c:v>19</c:v>
                </c:pt>
                <c:pt idx="12">
                  <c:v>0</c:v>
                </c:pt>
                <c:pt idx="13">
                  <c:v>31</c:v>
                </c:pt>
                <c:pt idx="14">
                  <c:v>6</c:v>
                </c:pt>
                <c:pt idx="15">
                  <c:v>8</c:v>
                </c:pt>
                <c:pt idx="16">
                  <c:v>17</c:v>
                </c:pt>
              </c:numCache>
            </c:numRef>
          </c:val>
          <c:extLst>
            <c:ext xmlns:c16="http://schemas.microsoft.com/office/drawing/2014/chart" uri="{C3380CC4-5D6E-409C-BE32-E72D297353CC}">
              <c16:uniqueId val="{00000004-E115-4258-BE49-9F3F6BF3950B}"/>
            </c:ext>
          </c:extLst>
        </c:ser>
        <c:dLbls>
          <c:showLegendKey val="0"/>
          <c:showVal val="1"/>
          <c:showCatName val="0"/>
          <c:showSerName val="0"/>
          <c:showPercent val="0"/>
          <c:showBubbleSize val="0"/>
        </c:dLbls>
        <c:gapWidth val="150"/>
        <c:overlap val="100"/>
        <c:axId val="213607552"/>
        <c:axId val="213609088"/>
      </c:barChart>
      <c:catAx>
        <c:axId val="2136075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3609088"/>
        <c:crosses val="autoZero"/>
        <c:auto val="1"/>
        <c:lblAlgn val="ctr"/>
        <c:lblOffset val="100"/>
        <c:noMultiLvlLbl val="0"/>
      </c:catAx>
      <c:valAx>
        <c:axId val="213609088"/>
        <c:scaling>
          <c:orientation val="minMax"/>
          <c:max val="1"/>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AU"/>
                  <a:t>% of those who commented</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360755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694536937036958"/>
          <c:y val="5.0452417429721737E-2"/>
          <c:w val="0.87977561988836506"/>
          <c:h val="0.70437852282039415"/>
        </c:manualLayout>
      </c:layout>
      <c:barChart>
        <c:barDir val="col"/>
        <c:grouping val="percentStacked"/>
        <c:varyColors val="0"/>
        <c:ser>
          <c:idx val="0"/>
          <c:order val="0"/>
          <c:tx>
            <c:strRef>
              <c:f>Sheet1!$B$1</c:f>
              <c:strCache>
                <c:ptCount val="1"/>
                <c:pt idx="0">
                  <c:v>Very easy</c:v>
                </c:pt>
              </c:strCache>
            </c:strRef>
          </c:tx>
          <c:spPr>
            <a:solidFill>
              <a:schemeClr val="accent1"/>
            </a:solidFill>
            <a:ln>
              <a:noFill/>
            </a:ln>
            <a:effectLst/>
          </c:spPr>
          <c:invertIfNegative val="0"/>
          <c:dLbls>
            <c:dLbl>
              <c:idx val="7"/>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1A1-478B-BE2D-F4ACE798753A}"/>
                </c:ext>
              </c:extLst>
            </c:dLbl>
            <c:dLbl>
              <c:idx val="11"/>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1A1-478B-BE2D-F4ACE798753A}"/>
                </c:ext>
              </c:extLst>
            </c:dLbl>
            <c:dLbl>
              <c:idx val="14"/>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F1A1-478B-BE2D-F4ACE798753A}"/>
                </c:ext>
              </c:extLst>
            </c:dLbl>
            <c:dLbl>
              <c:idx val="1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1A1-478B-BE2D-F4ACE798753A}"/>
                </c:ext>
              </c:extLst>
            </c:dLbl>
            <c:dLbl>
              <c:idx val="1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4CF-45D6-9D14-72C0DC324FBF}"/>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Sheet1!$B$2:$B$18</c:f>
              <c:numCache>
                <c:formatCode>General</c:formatCode>
                <c:ptCount val="17"/>
                <c:pt idx="0">
                  <c:v>0</c:v>
                </c:pt>
                <c:pt idx="1">
                  <c:v>6</c:v>
                </c:pt>
                <c:pt idx="2">
                  <c:v>8</c:v>
                </c:pt>
                <c:pt idx="3">
                  <c:v>13</c:v>
                </c:pt>
                <c:pt idx="4">
                  <c:v>20</c:v>
                </c:pt>
                <c:pt idx="5">
                  <c:v>4</c:v>
                </c:pt>
                <c:pt idx="6">
                  <c:v>8</c:v>
                </c:pt>
                <c:pt idx="7">
                  <c:v>23</c:v>
                </c:pt>
                <c:pt idx="8">
                  <c:v>7</c:v>
                </c:pt>
                <c:pt idx="9">
                  <c:v>27</c:v>
                </c:pt>
                <c:pt idx="10">
                  <c:v>17</c:v>
                </c:pt>
                <c:pt idx="11">
                  <c:v>32</c:v>
                </c:pt>
                <c:pt idx="12">
                  <c:v>20</c:v>
                </c:pt>
                <c:pt idx="13">
                  <c:v>11</c:v>
                </c:pt>
                <c:pt idx="14">
                  <c:v>21</c:v>
                </c:pt>
                <c:pt idx="15">
                  <c:v>24</c:v>
                </c:pt>
                <c:pt idx="16">
                  <c:v>27</c:v>
                </c:pt>
              </c:numCache>
            </c:numRef>
          </c:val>
          <c:extLst>
            <c:ext xmlns:c16="http://schemas.microsoft.com/office/drawing/2014/chart" uri="{C3380CC4-5D6E-409C-BE32-E72D297353CC}">
              <c16:uniqueId val="{00000000-05E8-4277-BF78-BA67BEB22997}"/>
            </c:ext>
          </c:extLst>
        </c:ser>
        <c:ser>
          <c:idx val="1"/>
          <c:order val="1"/>
          <c:tx>
            <c:strRef>
              <c:f>Sheet1!$C$1</c:f>
              <c:strCache>
                <c:ptCount val="1"/>
                <c:pt idx="0">
                  <c:v>Easy</c:v>
                </c:pt>
              </c:strCache>
            </c:strRef>
          </c:tx>
          <c:spPr>
            <a:solidFill>
              <a:schemeClr val="accent2"/>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5-F1A1-478B-BE2D-F4ACE798753A}"/>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Sheet1!$C$2:$C$18</c:f>
              <c:numCache>
                <c:formatCode>General</c:formatCode>
                <c:ptCount val="17"/>
                <c:pt idx="0">
                  <c:v>42</c:v>
                </c:pt>
                <c:pt idx="1">
                  <c:v>52</c:v>
                </c:pt>
                <c:pt idx="2">
                  <c:v>34</c:v>
                </c:pt>
                <c:pt idx="3">
                  <c:v>36</c:v>
                </c:pt>
                <c:pt idx="4">
                  <c:v>32</c:v>
                </c:pt>
                <c:pt idx="5">
                  <c:v>39</c:v>
                </c:pt>
                <c:pt idx="6">
                  <c:v>44</c:v>
                </c:pt>
                <c:pt idx="7">
                  <c:v>42</c:v>
                </c:pt>
                <c:pt idx="8">
                  <c:v>38</c:v>
                </c:pt>
                <c:pt idx="9">
                  <c:v>40</c:v>
                </c:pt>
                <c:pt idx="10">
                  <c:v>39</c:v>
                </c:pt>
                <c:pt idx="11">
                  <c:v>32</c:v>
                </c:pt>
                <c:pt idx="12">
                  <c:v>52</c:v>
                </c:pt>
                <c:pt idx="13">
                  <c:v>58</c:v>
                </c:pt>
                <c:pt idx="14">
                  <c:v>47</c:v>
                </c:pt>
                <c:pt idx="15">
                  <c:v>47</c:v>
                </c:pt>
                <c:pt idx="16">
                  <c:v>48</c:v>
                </c:pt>
              </c:numCache>
            </c:numRef>
          </c:val>
          <c:extLst>
            <c:ext xmlns:c16="http://schemas.microsoft.com/office/drawing/2014/chart" uri="{C3380CC4-5D6E-409C-BE32-E72D297353CC}">
              <c16:uniqueId val="{00000001-05E8-4277-BF78-BA67BEB22997}"/>
            </c:ext>
          </c:extLst>
        </c:ser>
        <c:ser>
          <c:idx val="2"/>
          <c:order val="2"/>
          <c:tx>
            <c:strRef>
              <c:f>Sheet1!$D$1</c:f>
              <c:strCache>
                <c:ptCount val="1"/>
                <c:pt idx="0">
                  <c:v>Difficult</c:v>
                </c:pt>
              </c:strCache>
            </c:strRef>
          </c:tx>
          <c:spPr>
            <a:solidFill>
              <a:schemeClr val="accent3"/>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4-F1A1-478B-BE2D-F4ACE798753A}"/>
                </c:ext>
              </c:extLst>
            </c:dLbl>
            <c:dLbl>
              <c:idx val="9"/>
              <c:delete val="1"/>
              <c:extLst>
                <c:ext xmlns:c15="http://schemas.microsoft.com/office/drawing/2012/chart" uri="{CE6537A1-D6FC-4f65-9D91-7224C49458BB}"/>
                <c:ext xmlns:c16="http://schemas.microsoft.com/office/drawing/2014/chart" uri="{C3380CC4-5D6E-409C-BE32-E72D297353CC}">
                  <c16:uniqueId val="{00000006-F1A1-478B-BE2D-F4ACE798753A}"/>
                </c:ext>
              </c:extLst>
            </c:dLbl>
            <c:dLbl>
              <c:idx val="13"/>
              <c:delete val="1"/>
              <c:extLst>
                <c:ext xmlns:c15="http://schemas.microsoft.com/office/drawing/2012/chart" uri="{CE6537A1-D6FC-4f65-9D91-7224C49458BB}"/>
                <c:ext xmlns:c16="http://schemas.microsoft.com/office/drawing/2014/chart" uri="{C3380CC4-5D6E-409C-BE32-E72D297353CC}">
                  <c16:uniqueId val="{00000007-F1A1-478B-BE2D-F4ACE798753A}"/>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Sheet1!$D$2:$D$18</c:f>
              <c:numCache>
                <c:formatCode>General</c:formatCode>
                <c:ptCount val="17"/>
                <c:pt idx="0">
                  <c:v>42</c:v>
                </c:pt>
                <c:pt idx="1">
                  <c:v>33</c:v>
                </c:pt>
                <c:pt idx="2">
                  <c:v>55</c:v>
                </c:pt>
                <c:pt idx="3">
                  <c:v>48</c:v>
                </c:pt>
                <c:pt idx="4">
                  <c:v>44</c:v>
                </c:pt>
                <c:pt idx="5">
                  <c:v>42</c:v>
                </c:pt>
                <c:pt idx="6">
                  <c:v>44</c:v>
                </c:pt>
                <c:pt idx="7">
                  <c:v>35</c:v>
                </c:pt>
                <c:pt idx="8">
                  <c:v>48</c:v>
                </c:pt>
                <c:pt idx="9">
                  <c:v>27</c:v>
                </c:pt>
                <c:pt idx="10">
                  <c:v>39</c:v>
                </c:pt>
                <c:pt idx="11">
                  <c:v>32</c:v>
                </c:pt>
                <c:pt idx="12">
                  <c:v>24</c:v>
                </c:pt>
                <c:pt idx="13">
                  <c:v>26</c:v>
                </c:pt>
                <c:pt idx="14">
                  <c:v>26</c:v>
                </c:pt>
                <c:pt idx="15">
                  <c:v>29</c:v>
                </c:pt>
                <c:pt idx="16">
                  <c:v>25</c:v>
                </c:pt>
              </c:numCache>
            </c:numRef>
          </c:val>
          <c:extLst>
            <c:ext xmlns:c16="http://schemas.microsoft.com/office/drawing/2014/chart" uri="{C3380CC4-5D6E-409C-BE32-E72D297353CC}">
              <c16:uniqueId val="{00000002-05E8-4277-BF78-BA67BEB22997}"/>
            </c:ext>
          </c:extLst>
        </c:ser>
        <c:ser>
          <c:idx val="3"/>
          <c:order val="3"/>
          <c:tx>
            <c:strRef>
              <c:f>Sheet1!$E$1</c:f>
              <c:strCache>
                <c:ptCount val="1"/>
                <c:pt idx="0">
                  <c:v>Very difficult</c:v>
                </c:pt>
              </c:strCache>
            </c:strRef>
          </c:tx>
          <c:spPr>
            <a:solidFill>
              <a:schemeClr val="accent4"/>
            </a:solidFill>
            <a:ln>
              <a:noFill/>
            </a:ln>
            <a:effectLst/>
          </c:spPr>
          <c:invertIfNegative val="0"/>
          <c:dLbls>
            <c:delete val="1"/>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Sheet1!$E$2:$E$18</c:f>
              <c:numCache>
                <c:formatCode>General</c:formatCode>
                <c:ptCount val="17"/>
                <c:pt idx="0">
                  <c:v>17</c:v>
                </c:pt>
                <c:pt idx="1">
                  <c:v>9</c:v>
                </c:pt>
                <c:pt idx="2">
                  <c:v>3</c:v>
                </c:pt>
                <c:pt idx="3">
                  <c:v>3</c:v>
                </c:pt>
                <c:pt idx="4">
                  <c:v>4</c:v>
                </c:pt>
                <c:pt idx="5">
                  <c:v>15</c:v>
                </c:pt>
                <c:pt idx="6">
                  <c:v>4</c:v>
                </c:pt>
                <c:pt idx="7">
                  <c:v>0</c:v>
                </c:pt>
                <c:pt idx="8">
                  <c:v>7</c:v>
                </c:pt>
                <c:pt idx="9">
                  <c:v>7</c:v>
                </c:pt>
                <c:pt idx="10">
                  <c:v>6</c:v>
                </c:pt>
                <c:pt idx="11">
                  <c:v>8</c:v>
                </c:pt>
                <c:pt idx="12">
                  <c:v>4</c:v>
                </c:pt>
                <c:pt idx="13">
                  <c:v>5</c:v>
                </c:pt>
                <c:pt idx="14">
                  <c:v>5</c:v>
                </c:pt>
                <c:pt idx="15">
                  <c:v>0</c:v>
                </c:pt>
                <c:pt idx="16">
                  <c:v>0</c:v>
                </c:pt>
              </c:numCache>
            </c:numRef>
          </c:val>
          <c:extLst>
            <c:ext xmlns:c16="http://schemas.microsoft.com/office/drawing/2014/chart" uri="{C3380CC4-5D6E-409C-BE32-E72D297353CC}">
              <c16:uniqueId val="{00000004-05E8-4277-BF78-BA67BEB22997}"/>
            </c:ext>
          </c:extLst>
        </c:ser>
        <c:dLbls>
          <c:showLegendKey val="0"/>
          <c:showVal val="1"/>
          <c:showCatName val="0"/>
          <c:showSerName val="0"/>
          <c:showPercent val="0"/>
          <c:showBubbleSize val="0"/>
        </c:dLbls>
        <c:gapWidth val="150"/>
        <c:overlap val="100"/>
        <c:axId val="213607552"/>
        <c:axId val="213609088"/>
      </c:barChart>
      <c:catAx>
        <c:axId val="2136075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3609088"/>
        <c:crosses val="autoZero"/>
        <c:auto val="1"/>
        <c:lblAlgn val="ctr"/>
        <c:lblOffset val="100"/>
        <c:noMultiLvlLbl val="0"/>
      </c:catAx>
      <c:valAx>
        <c:axId val="213609088"/>
        <c:scaling>
          <c:orientation val="minMax"/>
          <c:max val="1"/>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AU"/>
                  <a:t>% of those who commented</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360755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150820699651351E-2"/>
          <c:y val="9.2436974789915902E-2"/>
          <c:w val="0.83848521173659263"/>
          <c:h val="0.62184873949584396"/>
        </c:manualLayout>
      </c:layout>
      <c:barChart>
        <c:barDir val="col"/>
        <c:grouping val="clustered"/>
        <c:varyColors val="0"/>
        <c:ser>
          <c:idx val="1"/>
          <c:order val="1"/>
          <c:tx>
            <c:strRef>
              <c:f>Sheet1!$A$2</c:f>
              <c:strCache>
                <c:ptCount val="1"/>
                <c:pt idx="0">
                  <c:v>% Used</c:v>
                </c:pt>
              </c:strCache>
            </c:strRef>
          </c:tx>
          <c:spPr>
            <a:solidFill>
              <a:schemeClr val="accent2"/>
            </a:solidFill>
            <a:ln>
              <a:noFill/>
            </a:ln>
            <a:effectLst/>
          </c:spPr>
          <c:invertIfNegative val="0"/>
          <c:dLbls>
            <c:dLbl>
              <c:idx val="16"/>
              <c:tx>
                <c:rich>
                  <a:bodyPr/>
                  <a:lstStyle/>
                  <a:p>
                    <a:fld id="{AC357445-B300-40E0-9168-1DC5EB2950C4}" type="VALUE">
                      <a:rPr lang="en-US" smtClean="0"/>
                      <a:pPr/>
                      <a:t>[VALUE]</a:t>
                    </a:fld>
                    <a:endParaRPr lang="en-AU"/>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4C6A-4107-A5B4-17762DEBF3D6}"/>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Sheet1!$B$1:$R$1</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Sheet1!$B$2:$R$2</c:f>
              <c:numCache>
                <c:formatCode>General</c:formatCode>
                <c:ptCount val="17"/>
                <c:pt idx="0">
                  <c:v>82</c:v>
                </c:pt>
                <c:pt idx="1">
                  <c:v>83</c:v>
                </c:pt>
                <c:pt idx="2">
                  <c:v>81</c:v>
                </c:pt>
                <c:pt idx="3">
                  <c:v>83</c:v>
                </c:pt>
                <c:pt idx="4">
                  <c:v>85</c:v>
                </c:pt>
                <c:pt idx="5">
                  <c:v>86</c:v>
                </c:pt>
                <c:pt idx="6">
                  <c:v>89</c:v>
                </c:pt>
                <c:pt idx="7">
                  <c:v>89</c:v>
                </c:pt>
                <c:pt idx="8">
                  <c:v>89</c:v>
                </c:pt>
                <c:pt idx="9">
                  <c:v>92</c:v>
                </c:pt>
                <c:pt idx="10">
                  <c:v>87</c:v>
                </c:pt>
                <c:pt idx="11">
                  <c:v>74</c:v>
                </c:pt>
                <c:pt idx="12">
                  <c:v>82</c:v>
                </c:pt>
                <c:pt idx="13">
                  <c:v>85</c:v>
                </c:pt>
                <c:pt idx="14">
                  <c:v>95</c:v>
                </c:pt>
                <c:pt idx="15">
                  <c:v>88</c:v>
                </c:pt>
                <c:pt idx="16">
                  <c:v>81</c:v>
                </c:pt>
              </c:numCache>
            </c:numRef>
          </c:val>
          <c:extLst>
            <c:ext xmlns:c16="http://schemas.microsoft.com/office/drawing/2014/chart" uri="{C3380CC4-5D6E-409C-BE32-E72D297353CC}">
              <c16:uniqueId val="{00000001-2E72-409F-A78B-CD50839C85BB}"/>
            </c:ext>
          </c:extLst>
        </c:ser>
        <c:dLbls>
          <c:showLegendKey val="0"/>
          <c:showVal val="1"/>
          <c:showCatName val="0"/>
          <c:showSerName val="0"/>
          <c:showPercent val="0"/>
          <c:showBubbleSize val="0"/>
        </c:dLbls>
        <c:gapWidth val="150"/>
        <c:axId val="-2101155768"/>
        <c:axId val="-2101152552"/>
      </c:barChart>
      <c:lineChart>
        <c:grouping val="standard"/>
        <c:varyColors val="0"/>
        <c:ser>
          <c:idx val="0"/>
          <c:order val="0"/>
          <c:tx>
            <c:strRef>
              <c:f>Sheet1!$A$3</c:f>
              <c:strCache>
                <c:ptCount val="1"/>
                <c:pt idx="0">
                  <c:v>Median days</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2E72-409F-A78B-CD50839C85BB}"/>
                </c:ext>
              </c:extLst>
            </c:dLbl>
            <c:dLbl>
              <c:idx val="1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E72-409F-A78B-CD50839C85BB}"/>
                </c:ext>
              </c:extLst>
            </c:dLbl>
            <c:dLbl>
              <c:idx val="1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C6A-4107-A5B4-17762DEBF3D6}"/>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b"/>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Sheet1!$B$1:$R$1</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Sheet1!$B$3:$R$3</c:f>
              <c:numCache>
                <c:formatCode>General</c:formatCode>
                <c:ptCount val="17"/>
                <c:pt idx="0">
                  <c:v>28</c:v>
                </c:pt>
                <c:pt idx="1">
                  <c:v>27</c:v>
                </c:pt>
                <c:pt idx="2">
                  <c:v>39</c:v>
                </c:pt>
                <c:pt idx="3">
                  <c:v>50</c:v>
                </c:pt>
                <c:pt idx="4">
                  <c:v>48</c:v>
                </c:pt>
                <c:pt idx="5">
                  <c:v>60</c:v>
                </c:pt>
                <c:pt idx="6">
                  <c:v>35</c:v>
                </c:pt>
                <c:pt idx="7">
                  <c:v>24</c:v>
                </c:pt>
                <c:pt idx="8">
                  <c:v>48</c:v>
                </c:pt>
                <c:pt idx="9">
                  <c:v>120</c:v>
                </c:pt>
                <c:pt idx="10">
                  <c:v>90</c:v>
                </c:pt>
                <c:pt idx="11">
                  <c:v>60</c:v>
                </c:pt>
                <c:pt idx="12">
                  <c:v>40</c:v>
                </c:pt>
                <c:pt idx="13">
                  <c:v>50</c:v>
                </c:pt>
                <c:pt idx="14">
                  <c:v>50</c:v>
                </c:pt>
                <c:pt idx="15">
                  <c:v>35</c:v>
                </c:pt>
                <c:pt idx="16">
                  <c:v>90</c:v>
                </c:pt>
              </c:numCache>
            </c:numRef>
          </c:val>
          <c:smooth val="0"/>
          <c:extLst>
            <c:ext xmlns:c16="http://schemas.microsoft.com/office/drawing/2014/chart" uri="{C3380CC4-5D6E-409C-BE32-E72D297353CC}">
              <c16:uniqueId val="{00000002-2E72-409F-A78B-CD50839C85BB}"/>
            </c:ext>
          </c:extLst>
        </c:ser>
        <c:dLbls>
          <c:showLegendKey val="0"/>
          <c:showVal val="1"/>
          <c:showCatName val="0"/>
          <c:showSerName val="0"/>
          <c:showPercent val="0"/>
          <c:showBubbleSize val="0"/>
        </c:dLbls>
        <c:marker val="1"/>
        <c:smooth val="0"/>
        <c:axId val="-2101145992"/>
        <c:axId val="-2101183640"/>
      </c:lineChart>
      <c:catAx>
        <c:axId val="-21011557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01152552"/>
        <c:crosses val="autoZero"/>
        <c:auto val="0"/>
        <c:lblAlgn val="ctr"/>
        <c:lblOffset val="100"/>
        <c:tickLblSkip val="1"/>
        <c:tickMarkSkip val="1"/>
        <c:noMultiLvlLbl val="0"/>
      </c:catAx>
      <c:valAx>
        <c:axId val="-2101152552"/>
        <c:scaling>
          <c:orientation val="minMax"/>
          <c:max val="1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AU"/>
                  <a:t>% ACT EDRS participants</a:t>
                </a:r>
              </a:p>
            </c:rich>
          </c:tx>
          <c:layout>
            <c:manualLayout>
              <c:xMode val="edge"/>
              <c:yMode val="edge"/>
              <c:x val="5.0628485977954E-3"/>
              <c:y val="2.6630562582392138E-2"/>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0" spcFirstLastPara="1" vertOverflow="ellipsis"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01155768"/>
        <c:crosses val="autoZero"/>
        <c:crossBetween val="between"/>
        <c:majorUnit val="10"/>
      </c:valAx>
      <c:catAx>
        <c:axId val="-2101145992"/>
        <c:scaling>
          <c:orientation val="minMax"/>
        </c:scaling>
        <c:delete val="1"/>
        <c:axPos val="b"/>
        <c:numFmt formatCode="General" sourceLinked="1"/>
        <c:majorTickMark val="none"/>
        <c:minorTickMark val="none"/>
        <c:tickLblPos val="none"/>
        <c:crossAx val="-2101183640"/>
        <c:crosses val="autoZero"/>
        <c:auto val="0"/>
        <c:lblAlgn val="ctr"/>
        <c:lblOffset val="100"/>
        <c:noMultiLvlLbl val="0"/>
      </c:catAx>
      <c:valAx>
        <c:axId val="-2101183640"/>
        <c:scaling>
          <c:orientation val="minMax"/>
          <c:max val="140"/>
        </c:scaling>
        <c:delete val="0"/>
        <c:axPos val="r"/>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AU"/>
                  <a:t>Median days</a:t>
                </a:r>
              </a:p>
            </c:rich>
          </c:tx>
          <c:layout>
            <c:manualLayout>
              <c:xMode val="edge"/>
              <c:yMode val="edge"/>
              <c:x val="0.96554006411566451"/>
              <c:y val="0.23950233370149998"/>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0" spcFirstLastPara="1" vertOverflow="ellipsis"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01145992"/>
        <c:crosses val="max"/>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Sheet1!$B$1</c:f>
              <c:strCache>
                <c:ptCount val="1"/>
                <c:pt idx="0">
                  <c:v>Gram</c:v>
                </c:pt>
              </c:strCache>
            </c:strRef>
          </c:tx>
          <c:spPr>
            <a:solidFill>
              <a:schemeClr val="accent1"/>
            </a:solidFill>
            <a:ln>
              <a:noFill/>
            </a:ln>
            <a:effectLst/>
          </c:spPr>
          <c:invertIfNegative val="0"/>
          <c:dLbls>
            <c:dLbl>
              <c:idx val="9"/>
              <c:delete val="1"/>
              <c:extLst>
                <c:ext xmlns:c15="http://schemas.microsoft.com/office/drawing/2012/chart" uri="{CE6537A1-D6FC-4f65-9D91-7224C49458BB}"/>
                <c:ext xmlns:c16="http://schemas.microsoft.com/office/drawing/2014/chart" uri="{C3380CC4-5D6E-409C-BE32-E72D297353CC}">
                  <c16:uniqueId val="{00000003-B6C5-4B94-B52D-0CD55F1EF6E1}"/>
                </c:ext>
              </c:extLst>
            </c:dLbl>
            <c:dLbl>
              <c:idx val="12"/>
              <c:delete val="1"/>
              <c:extLst>
                <c:ext xmlns:c15="http://schemas.microsoft.com/office/drawing/2012/chart" uri="{CE6537A1-D6FC-4f65-9D91-7224C49458BB}"/>
                <c:ext xmlns:c16="http://schemas.microsoft.com/office/drawing/2014/chart" uri="{C3380CC4-5D6E-409C-BE32-E72D297353CC}">
                  <c16:uniqueId val="{00000002-B6C5-4B94-B52D-0CD55F1EF6E1}"/>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Sheet1!$A$2:$A$15</c:f>
              <c:numCache>
                <c:formatCode>General</c:formatCode>
                <c:ptCount val="14"/>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numCache>
            </c:numRef>
          </c:cat>
          <c:val>
            <c:numRef>
              <c:f>Sheet1!$B$2:$B$15</c:f>
              <c:numCache>
                <c:formatCode>General</c:formatCode>
                <c:ptCount val="14"/>
                <c:pt idx="0">
                  <c:v>20</c:v>
                </c:pt>
                <c:pt idx="1">
                  <c:v>17.5</c:v>
                </c:pt>
                <c:pt idx="2">
                  <c:v>17.5</c:v>
                </c:pt>
                <c:pt idx="3">
                  <c:v>20</c:v>
                </c:pt>
                <c:pt idx="4">
                  <c:v>20</c:v>
                </c:pt>
                <c:pt idx="5">
                  <c:v>15</c:v>
                </c:pt>
                <c:pt idx="6">
                  <c:v>20</c:v>
                </c:pt>
                <c:pt idx="7">
                  <c:v>15</c:v>
                </c:pt>
                <c:pt idx="8">
                  <c:v>17.5</c:v>
                </c:pt>
                <c:pt idx="9">
                  <c:v>17.5</c:v>
                </c:pt>
                <c:pt idx="10">
                  <c:v>17.5</c:v>
                </c:pt>
                <c:pt idx="11">
                  <c:v>15</c:v>
                </c:pt>
                <c:pt idx="12">
                  <c:v>15</c:v>
                </c:pt>
                <c:pt idx="13">
                  <c:v>20</c:v>
                </c:pt>
              </c:numCache>
            </c:numRef>
          </c:val>
          <c:extLst>
            <c:ext xmlns:c16="http://schemas.microsoft.com/office/drawing/2014/chart" uri="{C3380CC4-5D6E-409C-BE32-E72D297353CC}">
              <c16:uniqueId val="{00000000-FA72-4368-A310-6B01D2CA11E0}"/>
            </c:ext>
          </c:extLst>
        </c:ser>
        <c:ser>
          <c:idx val="1"/>
          <c:order val="1"/>
          <c:tx>
            <c:strRef>
              <c:f>Sheet1!$C$1</c:f>
              <c:strCache>
                <c:ptCount val="1"/>
                <c:pt idx="0">
                  <c:v>Ounce</c:v>
                </c:pt>
              </c:strCache>
            </c:strRef>
          </c:tx>
          <c:spPr>
            <a:solidFill>
              <a:schemeClr val="accent2"/>
            </a:solidFill>
            <a:ln>
              <a:noFill/>
            </a:ln>
            <a:effectLst/>
          </c:spPr>
          <c:invertIfNegative val="0"/>
          <c:dLbls>
            <c:dLbl>
              <c:idx val="9"/>
              <c:delete val="1"/>
              <c:extLst>
                <c:ext xmlns:c15="http://schemas.microsoft.com/office/drawing/2012/chart" uri="{CE6537A1-D6FC-4f65-9D91-7224C49458BB}"/>
                <c:ext xmlns:c16="http://schemas.microsoft.com/office/drawing/2014/chart" uri="{C3380CC4-5D6E-409C-BE32-E72D297353CC}">
                  <c16:uniqueId val="{00000001-B6C5-4B94-B52D-0CD55F1EF6E1}"/>
                </c:ext>
              </c:extLst>
            </c:dLbl>
            <c:dLbl>
              <c:idx val="12"/>
              <c:delete val="1"/>
              <c:extLst>
                <c:ext xmlns:c15="http://schemas.microsoft.com/office/drawing/2012/chart" uri="{CE6537A1-D6FC-4f65-9D91-7224C49458BB}"/>
                <c:ext xmlns:c16="http://schemas.microsoft.com/office/drawing/2014/chart" uri="{C3380CC4-5D6E-409C-BE32-E72D297353CC}">
                  <c16:uniqueId val="{00000000-B6C5-4B94-B52D-0CD55F1EF6E1}"/>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Sheet1!$A$2:$A$15</c:f>
              <c:numCache>
                <c:formatCode>General</c:formatCode>
                <c:ptCount val="14"/>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numCache>
            </c:numRef>
          </c:cat>
          <c:val>
            <c:numRef>
              <c:f>Sheet1!$C$2:$C$15</c:f>
              <c:numCache>
                <c:formatCode>General</c:formatCode>
                <c:ptCount val="14"/>
                <c:pt idx="0">
                  <c:v>200</c:v>
                </c:pt>
                <c:pt idx="1">
                  <c:v>220</c:v>
                </c:pt>
                <c:pt idx="2">
                  <c:v>250</c:v>
                </c:pt>
                <c:pt idx="3">
                  <c:v>250</c:v>
                </c:pt>
                <c:pt idx="4">
                  <c:v>280</c:v>
                </c:pt>
                <c:pt idx="5">
                  <c:v>200</c:v>
                </c:pt>
                <c:pt idx="6">
                  <c:v>240</c:v>
                </c:pt>
                <c:pt idx="7">
                  <c:v>280</c:v>
                </c:pt>
                <c:pt idx="8">
                  <c:v>280</c:v>
                </c:pt>
                <c:pt idx="9">
                  <c:v>160</c:v>
                </c:pt>
                <c:pt idx="10">
                  <c:v>240</c:v>
                </c:pt>
                <c:pt idx="11">
                  <c:v>250</c:v>
                </c:pt>
                <c:pt idx="12">
                  <c:v>260</c:v>
                </c:pt>
                <c:pt idx="13">
                  <c:v>230</c:v>
                </c:pt>
              </c:numCache>
            </c:numRef>
          </c:val>
          <c:extLst>
            <c:ext xmlns:c16="http://schemas.microsoft.com/office/drawing/2014/chart" uri="{C3380CC4-5D6E-409C-BE32-E72D297353CC}">
              <c16:uniqueId val="{00000001-FA72-4368-A310-6B01D2CA11E0}"/>
            </c:ext>
          </c:extLst>
        </c:ser>
        <c:dLbls>
          <c:showLegendKey val="0"/>
          <c:showVal val="0"/>
          <c:showCatName val="0"/>
          <c:showSerName val="0"/>
          <c:showPercent val="0"/>
          <c:showBubbleSize val="0"/>
        </c:dLbls>
        <c:gapWidth val="219"/>
        <c:overlap val="-27"/>
        <c:axId val="214670336"/>
        <c:axId val="214684416"/>
      </c:barChart>
      <c:catAx>
        <c:axId val="2146703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4684416"/>
        <c:crosses val="autoZero"/>
        <c:auto val="1"/>
        <c:lblAlgn val="ctr"/>
        <c:lblOffset val="100"/>
        <c:noMultiLvlLbl val="0"/>
      </c:catAx>
      <c:valAx>
        <c:axId val="21468441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AU"/>
                  <a:t>Median price ($)</a:t>
                </a:r>
              </a:p>
            </c:rich>
          </c:tx>
          <c:layout>
            <c:manualLayout>
              <c:xMode val="edge"/>
              <c:yMode val="edge"/>
              <c:x val="1.2591193203928253E-2"/>
              <c:y val="0.17400004660515381"/>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467033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6190190033384795E-2"/>
          <c:y val="5.3300533005330102E-2"/>
          <c:w val="0.90739301556353302"/>
          <c:h val="0.72810166749111993"/>
        </c:manualLayout>
      </c:layout>
      <c:lineChart>
        <c:grouping val="standard"/>
        <c:varyColors val="0"/>
        <c:ser>
          <c:idx val="0"/>
          <c:order val="0"/>
          <c:tx>
            <c:strRef>
              <c:f>Sheet1!$A$2</c:f>
              <c:strCache>
                <c:ptCount val="1"/>
                <c:pt idx="0">
                  <c:v>Ecstasy </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0"/>
              <c:layout>
                <c:manualLayout>
                  <c:x val="-2.6558021482530735E-2"/>
                  <c:y val="-2.801486552588810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B91-44CC-8BD3-7208ABD01FFE}"/>
                </c:ext>
              </c:extLst>
            </c:dLbl>
            <c:dLbl>
              <c:idx val="7"/>
              <c:layout>
                <c:manualLayout>
                  <c:x val="-1.207182794660488E-2"/>
                  <c:y val="-2.801486552588810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B91-44CC-8BD3-7208ABD01FFE}"/>
                </c:ext>
              </c:extLst>
            </c:dLbl>
            <c:dLbl>
              <c:idx val="8"/>
              <c:tx>
                <c:rich>
                  <a:bodyPr/>
                  <a:lstStyle/>
                  <a:p>
                    <a:fld id="{D0A2D3EF-0E8E-4087-806C-69D9A6D50624}" type="VALUE">
                      <a:rPr lang="en-US" smtClean="0"/>
                      <a:pPr/>
                      <a:t>[VALUE]</a:t>
                    </a:fld>
                    <a:r>
                      <a:rPr lang="en-US" dirty="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DD6F-4FEE-B569-FE68CC71E59E}"/>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Sheet1!$B$1:$J$1</c:f>
              <c:strCache>
                <c:ptCount val="9"/>
                <c:pt idx="0">
                  <c:v>2011</c:v>
                </c:pt>
                <c:pt idx="1">
                  <c:v>2012</c:v>
                </c:pt>
                <c:pt idx="2">
                  <c:v>2013</c:v>
                </c:pt>
                <c:pt idx="3">
                  <c:v>2014</c:v>
                </c:pt>
                <c:pt idx="4">
                  <c:v>2015</c:v>
                </c:pt>
                <c:pt idx="5">
                  <c:v>2016</c:v>
                </c:pt>
                <c:pt idx="6">
                  <c:v>2017</c:v>
                </c:pt>
                <c:pt idx="7">
                  <c:v>2018</c:v>
                </c:pt>
                <c:pt idx="8">
                  <c:v>2019</c:v>
                </c:pt>
              </c:strCache>
            </c:strRef>
          </c:cat>
          <c:val>
            <c:numRef>
              <c:f>Sheet1!$B$2:$J$2</c:f>
              <c:numCache>
                <c:formatCode>General</c:formatCode>
                <c:ptCount val="9"/>
                <c:pt idx="0">
                  <c:v>14</c:v>
                </c:pt>
                <c:pt idx="1">
                  <c:v>24</c:v>
                </c:pt>
                <c:pt idx="2">
                  <c:v>18</c:v>
                </c:pt>
                <c:pt idx="3">
                  <c:v>39</c:v>
                </c:pt>
                <c:pt idx="4">
                  <c:v>27</c:v>
                </c:pt>
                <c:pt idx="5">
                  <c:v>19</c:v>
                </c:pt>
                <c:pt idx="6">
                  <c:v>14</c:v>
                </c:pt>
                <c:pt idx="7">
                  <c:v>13</c:v>
                </c:pt>
                <c:pt idx="8">
                  <c:v>25</c:v>
                </c:pt>
              </c:numCache>
            </c:numRef>
          </c:val>
          <c:smooth val="0"/>
          <c:extLst>
            <c:ext xmlns:c16="http://schemas.microsoft.com/office/drawing/2014/chart" uri="{C3380CC4-5D6E-409C-BE32-E72D297353CC}">
              <c16:uniqueId val="{0000000E-D6AE-45A1-9938-94B4E592703B}"/>
            </c:ext>
          </c:extLst>
        </c:ser>
        <c:ser>
          <c:idx val="1"/>
          <c:order val="1"/>
          <c:tx>
            <c:strRef>
              <c:f>Sheet1!$A$3</c:f>
              <c:strCache>
                <c:ptCount val="1"/>
                <c:pt idx="0">
                  <c:v>Cannabis</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0"/>
              <c:layout>
                <c:manualLayout>
                  <c:x val="-2.414365589320976E-2"/>
                  <c:y val="-3.151672371662418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6B91-44CC-8BD3-7208ABD01FFE}"/>
                </c:ext>
              </c:extLst>
            </c:dLbl>
            <c:dLbl>
              <c:idx val="1"/>
              <c:delete val="1"/>
              <c:extLst>
                <c:ext xmlns:c15="http://schemas.microsoft.com/office/drawing/2012/chart" uri="{CE6537A1-D6FC-4f65-9D91-7224C49458BB}"/>
                <c:ext xmlns:c16="http://schemas.microsoft.com/office/drawing/2014/chart" uri="{C3380CC4-5D6E-409C-BE32-E72D297353CC}">
                  <c16:uniqueId val="{00000005-6B91-44CC-8BD3-7208ABD01FFE}"/>
                </c:ext>
              </c:extLst>
            </c:dLbl>
            <c:dLbl>
              <c:idx val="2"/>
              <c:delete val="1"/>
              <c:extLst>
                <c:ext xmlns:c15="http://schemas.microsoft.com/office/drawing/2012/chart" uri="{CE6537A1-D6FC-4f65-9D91-7224C49458BB}"/>
                <c:ext xmlns:c16="http://schemas.microsoft.com/office/drawing/2014/chart" uri="{C3380CC4-5D6E-409C-BE32-E72D297353CC}">
                  <c16:uniqueId val="{00000006-6B91-44CC-8BD3-7208ABD01FFE}"/>
                </c:ext>
              </c:extLst>
            </c:dLbl>
            <c:dLbl>
              <c:idx val="3"/>
              <c:delete val="1"/>
              <c:extLst>
                <c:ext xmlns:c15="http://schemas.microsoft.com/office/drawing/2012/chart" uri="{CE6537A1-D6FC-4f65-9D91-7224C49458BB}"/>
                <c:ext xmlns:c16="http://schemas.microsoft.com/office/drawing/2014/chart" uri="{C3380CC4-5D6E-409C-BE32-E72D297353CC}">
                  <c16:uniqueId val="{00000007-6B91-44CC-8BD3-7208ABD01FFE}"/>
                </c:ext>
              </c:extLst>
            </c:dLbl>
            <c:dLbl>
              <c:idx val="4"/>
              <c:delete val="1"/>
              <c:extLst>
                <c:ext xmlns:c15="http://schemas.microsoft.com/office/drawing/2012/chart" uri="{CE6537A1-D6FC-4f65-9D91-7224C49458BB}"/>
                <c:ext xmlns:c16="http://schemas.microsoft.com/office/drawing/2014/chart" uri="{C3380CC4-5D6E-409C-BE32-E72D297353CC}">
                  <c16:uniqueId val="{00000008-6B91-44CC-8BD3-7208ABD01FFE}"/>
                </c:ext>
              </c:extLst>
            </c:dLbl>
            <c:dLbl>
              <c:idx val="5"/>
              <c:delete val="1"/>
              <c:extLst>
                <c:ext xmlns:c15="http://schemas.microsoft.com/office/drawing/2012/chart" uri="{CE6537A1-D6FC-4f65-9D91-7224C49458BB}"/>
                <c:ext xmlns:c16="http://schemas.microsoft.com/office/drawing/2014/chart" uri="{C3380CC4-5D6E-409C-BE32-E72D297353CC}">
                  <c16:uniqueId val="{00000009-6B91-44CC-8BD3-7208ABD01FFE}"/>
                </c:ext>
              </c:extLst>
            </c:dLbl>
            <c:dLbl>
              <c:idx val="6"/>
              <c:delete val="1"/>
              <c:extLst>
                <c:ext xmlns:c15="http://schemas.microsoft.com/office/drawing/2012/chart" uri="{CE6537A1-D6FC-4f65-9D91-7224C49458BB}"/>
                <c:ext xmlns:c16="http://schemas.microsoft.com/office/drawing/2014/chart" uri="{C3380CC4-5D6E-409C-BE32-E72D297353CC}">
                  <c16:uniqueId val="{00000011-6B91-44CC-8BD3-7208ABD01FFE}"/>
                </c:ext>
              </c:extLst>
            </c:dLbl>
            <c:dLbl>
              <c:idx val="7"/>
              <c:layout>
                <c:manualLayout>
                  <c:x val="-6.0359139733024399E-3"/>
                  <c:y val="-2.801486552588810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6B91-44CC-8BD3-7208ABD01FFE}"/>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Sheet1!$B$1:$J$1</c:f>
              <c:strCache>
                <c:ptCount val="9"/>
                <c:pt idx="0">
                  <c:v>2011</c:v>
                </c:pt>
                <c:pt idx="1">
                  <c:v>2012</c:v>
                </c:pt>
                <c:pt idx="2">
                  <c:v>2013</c:v>
                </c:pt>
                <c:pt idx="3">
                  <c:v>2014</c:v>
                </c:pt>
                <c:pt idx="4">
                  <c:v>2015</c:v>
                </c:pt>
                <c:pt idx="5">
                  <c:v>2016</c:v>
                </c:pt>
                <c:pt idx="6">
                  <c:v>2017</c:v>
                </c:pt>
                <c:pt idx="7">
                  <c:v>2018</c:v>
                </c:pt>
                <c:pt idx="8">
                  <c:v>2019</c:v>
                </c:pt>
              </c:strCache>
            </c:strRef>
          </c:cat>
          <c:val>
            <c:numRef>
              <c:f>Sheet1!$B$3:$J$3</c:f>
              <c:numCache>
                <c:formatCode>General</c:formatCode>
                <c:ptCount val="9"/>
                <c:pt idx="0">
                  <c:v>36</c:v>
                </c:pt>
                <c:pt idx="1">
                  <c:v>31</c:v>
                </c:pt>
                <c:pt idx="2">
                  <c:v>48</c:v>
                </c:pt>
                <c:pt idx="3">
                  <c:v>37</c:v>
                </c:pt>
                <c:pt idx="4">
                  <c:v>39</c:v>
                </c:pt>
                <c:pt idx="5">
                  <c:v>40</c:v>
                </c:pt>
                <c:pt idx="6">
                  <c:v>44</c:v>
                </c:pt>
                <c:pt idx="7">
                  <c:v>34</c:v>
                </c:pt>
                <c:pt idx="8">
                  <c:v>40</c:v>
                </c:pt>
              </c:numCache>
            </c:numRef>
          </c:val>
          <c:smooth val="0"/>
          <c:extLst>
            <c:ext xmlns:c16="http://schemas.microsoft.com/office/drawing/2014/chart" uri="{C3380CC4-5D6E-409C-BE32-E72D297353CC}">
              <c16:uniqueId val="{0000001C-D6AE-45A1-9938-94B4E592703B}"/>
            </c:ext>
          </c:extLst>
        </c:ser>
        <c:ser>
          <c:idx val="2"/>
          <c:order val="2"/>
          <c:tx>
            <c:strRef>
              <c:f>Sheet1!$A$4</c:f>
              <c:strCache>
                <c:ptCount val="1"/>
                <c:pt idx="0">
                  <c:v>Alcohol</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dLbls>
            <c:dLbl>
              <c:idx val="0"/>
              <c:layout>
                <c:manualLayout>
                  <c:x val="-3.7422666634475146E-2"/>
                  <c:y val="2.101114914441601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6B91-44CC-8BD3-7208ABD01FFE}"/>
                </c:ext>
              </c:extLst>
            </c:dLbl>
            <c:dLbl>
              <c:idx val="1"/>
              <c:delete val="1"/>
              <c:extLst>
                <c:ext xmlns:c15="http://schemas.microsoft.com/office/drawing/2012/chart" uri="{CE6537A1-D6FC-4f65-9D91-7224C49458BB}"/>
                <c:ext xmlns:c16="http://schemas.microsoft.com/office/drawing/2014/chart" uri="{C3380CC4-5D6E-409C-BE32-E72D297353CC}">
                  <c16:uniqueId val="{0000000E-6B91-44CC-8BD3-7208ABD01FFE}"/>
                </c:ext>
              </c:extLst>
            </c:dLbl>
            <c:dLbl>
              <c:idx val="2"/>
              <c:delete val="1"/>
              <c:extLst>
                <c:ext xmlns:c15="http://schemas.microsoft.com/office/drawing/2012/chart" uri="{CE6537A1-D6FC-4f65-9D91-7224C49458BB}"/>
                <c:ext xmlns:c16="http://schemas.microsoft.com/office/drawing/2014/chart" uri="{C3380CC4-5D6E-409C-BE32-E72D297353CC}">
                  <c16:uniqueId val="{0000000D-6B91-44CC-8BD3-7208ABD01FFE}"/>
                </c:ext>
              </c:extLst>
            </c:dLbl>
            <c:dLbl>
              <c:idx val="3"/>
              <c:delete val="1"/>
              <c:extLst>
                <c:ext xmlns:c15="http://schemas.microsoft.com/office/drawing/2012/chart" uri="{CE6537A1-D6FC-4f65-9D91-7224C49458BB}"/>
                <c:ext xmlns:c16="http://schemas.microsoft.com/office/drawing/2014/chart" uri="{C3380CC4-5D6E-409C-BE32-E72D297353CC}">
                  <c16:uniqueId val="{0000000C-6B91-44CC-8BD3-7208ABD01FFE}"/>
                </c:ext>
              </c:extLst>
            </c:dLbl>
            <c:dLbl>
              <c:idx val="4"/>
              <c:delete val="1"/>
              <c:extLst>
                <c:ext xmlns:c15="http://schemas.microsoft.com/office/drawing/2012/chart" uri="{CE6537A1-D6FC-4f65-9D91-7224C49458BB}"/>
                <c:ext xmlns:c16="http://schemas.microsoft.com/office/drawing/2014/chart" uri="{C3380CC4-5D6E-409C-BE32-E72D297353CC}">
                  <c16:uniqueId val="{0000000B-6B91-44CC-8BD3-7208ABD01FFE}"/>
                </c:ext>
              </c:extLst>
            </c:dLbl>
            <c:dLbl>
              <c:idx val="5"/>
              <c:delete val="1"/>
              <c:extLst>
                <c:ext xmlns:c15="http://schemas.microsoft.com/office/drawing/2012/chart" uri="{CE6537A1-D6FC-4f65-9D91-7224C49458BB}"/>
                <c:ext xmlns:c16="http://schemas.microsoft.com/office/drawing/2014/chart" uri="{C3380CC4-5D6E-409C-BE32-E72D297353CC}">
                  <c16:uniqueId val="{0000000A-6B91-44CC-8BD3-7208ABD01FFE}"/>
                </c:ext>
              </c:extLst>
            </c:dLbl>
            <c:dLbl>
              <c:idx val="6"/>
              <c:delete val="1"/>
              <c:extLst>
                <c:ext xmlns:c15="http://schemas.microsoft.com/office/drawing/2012/chart" uri="{CE6537A1-D6FC-4f65-9D91-7224C49458BB}"/>
                <c:ext xmlns:c16="http://schemas.microsoft.com/office/drawing/2014/chart" uri="{C3380CC4-5D6E-409C-BE32-E72D297353CC}">
                  <c16:uniqueId val="{00000012-6B91-44CC-8BD3-7208ABD01FFE}"/>
                </c:ext>
              </c:extLst>
            </c:dLbl>
            <c:dLbl>
              <c:idx val="8"/>
              <c:tx>
                <c:rich>
                  <a:bodyPr/>
                  <a:lstStyle/>
                  <a:p>
                    <a:fld id="{4C5BD9D9-5022-4096-8EAE-F36F7EE0B978}" type="VALUE">
                      <a:rPr lang="en-US" smtClean="0"/>
                      <a:pPr/>
                      <a:t>[VALUE]</a:t>
                    </a:fld>
                    <a:r>
                      <a:rPr lang="en-US"/>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1FD3-4F1C-97AE-386BAF9F063C}"/>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Sheet1!$B$1:$J$1</c:f>
              <c:strCache>
                <c:ptCount val="9"/>
                <c:pt idx="0">
                  <c:v>2011</c:v>
                </c:pt>
                <c:pt idx="1">
                  <c:v>2012</c:v>
                </c:pt>
                <c:pt idx="2">
                  <c:v>2013</c:v>
                </c:pt>
                <c:pt idx="3">
                  <c:v>2014</c:v>
                </c:pt>
                <c:pt idx="4">
                  <c:v>2015</c:v>
                </c:pt>
                <c:pt idx="5">
                  <c:v>2016</c:v>
                </c:pt>
                <c:pt idx="6">
                  <c:v>2017</c:v>
                </c:pt>
                <c:pt idx="7">
                  <c:v>2018</c:v>
                </c:pt>
                <c:pt idx="8">
                  <c:v>2019</c:v>
                </c:pt>
              </c:strCache>
            </c:strRef>
          </c:cat>
          <c:val>
            <c:numRef>
              <c:f>Sheet1!$B$4:$J$4</c:f>
              <c:numCache>
                <c:formatCode>General</c:formatCode>
                <c:ptCount val="9"/>
                <c:pt idx="0">
                  <c:v>36</c:v>
                </c:pt>
                <c:pt idx="1">
                  <c:v>16</c:v>
                </c:pt>
                <c:pt idx="2">
                  <c:v>18</c:v>
                </c:pt>
                <c:pt idx="3">
                  <c:v>10</c:v>
                </c:pt>
                <c:pt idx="4">
                  <c:v>24</c:v>
                </c:pt>
                <c:pt idx="5">
                  <c:v>27</c:v>
                </c:pt>
                <c:pt idx="6">
                  <c:v>30</c:v>
                </c:pt>
                <c:pt idx="7">
                  <c:v>33</c:v>
                </c:pt>
                <c:pt idx="8">
                  <c:v>20</c:v>
                </c:pt>
              </c:numCache>
            </c:numRef>
          </c:val>
          <c:smooth val="0"/>
          <c:extLst>
            <c:ext xmlns:c16="http://schemas.microsoft.com/office/drawing/2014/chart" uri="{C3380CC4-5D6E-409C-BE32-E72D297353CC}">
              <c16:uniqueId val="{00000021-D6AE-45A1-9938-94B4E592703B}"/>
            </c:ext>
          </c:extLst>
        </c:ser>
        <c:ser>
          <c:idx val="3"/>
          <c:order val="3"/>
          <c:tx>
            <c:strRef>
              <c:f>Sheet1!$A$5</c:f>
              <c:strCache>
                <c:ptCount val="1"/>
                <c:pt idx="0">
                  <c:v>Cocaine</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dLbls>
            <c:dLbl>
              <c:idx val="7"/>
              <c:layout>
                <c:manualLayout>
                  <c:x val="-6.0359139733024399E-3"/>
                  <c:y val="1.400743276294392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B91-44CC-8BD3-7208ABD01FFE}"/>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Sheet1!$B$1:$J$1</c:f>
              <c:strCache>
                <c:ptCount val="9"/>
                <c:pt idx="0">
                  <c:v>2011</c:v>
                </c:pt>
                <c:pt idx="1">
                  <c:v>2012</c:v>
                </c:pt>
                <c:pt idx="2">
                  <c:v>2013</c:v>
                </c:pt>
                <c:pt idx="3">
                  <c:v>2014</c:v>
                </c:pt>
                <c:pt idx="4">
                  <c:v>2015</c:v>
                </c:pt>
                <c:pt idx="5">
                  <c:v>2016</c:v>
                </c:pt>
                <c:pt idx="6">
                  <c:v>2017</c:v>
                </c:pt>
                <c:pt idx="7">
                  <c:v>2018</c:v>
                </c:pt>
                <c:pt idx="8">
                  <c:v>2019</c:v>
                </c:pt>
              </c:strCache>
            </c:strRef>
          </c:cat>
          <c:val>
            <c:numRef>
              <c:f>Sheet1!$B$5:$J$5</c:f>
              <c:numCache>
                <c:formatCode>General</c:formatCode>
                <c:ptCount val="9"/>
                <c:pt idx="0">
                  <c:v>1</c:v>
                </c:pt>
                <c:pt idx="1">
                  <c:v>0</c:v>
                </c:pt>
                <c:pt idx="2">
                  <c:v>0</c:v>
                </c:pt>
                <c:pt idx="3">
                  <c:v>9</c:v>
                </c:pt>
                <c:pt idx="4">
                  <c:v>3</c:v>
                </c:pt>
                <c:pt idx="5">
                  <c:v>2</c:v>
                </c:pt>
                <c:pt idx="6">
                  <c:v>4</c:v>
                </c:pt>
                <c:pt idx="7">
                  <c:v>10</c:v>
                </c:pt>
                <c:pt idx="8">
                  <c:v>5</c:v>
                </c:pt>
              </c:numCache>
            </c:numRef>
          </c:val>
          <c:smooth val="0"/>
          <c:extLst>
            <c:ext xmlns:c16="http://schemas.microsoft.com/office/drawing/2014/chart" uri="{C3380CC4-5D6E-409C-BE32-E72D297353CC}">
              <c16:uniqueId val="{00000026-D6AE-45A1-9938-94B4E592703B}"/>
            </c:ext>
          </c:extLst>
        </c:ser>
        <c:dLbls>
          <c:showLegendKey val="0"/>
          <c:showVal val="0"/>
          <c:showCatName val="0"/>
          <c:showSerName val="0"/>
          <c:showPercent val="0"/>
          <c:showBubbleSize val="0"/>
        </c:dLbls>
        <c:marker val="1"/>
        <c:smooth val="0"/>
        <c:axId val="200601600"/>
        <c:axId val="200603136"/>
      </c:lineChart>
      <c:catAx>
        <c:axId val="200601600"/>
        <c:scaling>
          <c:orientation val="minMax"/>
        </c:scaling>
        <c:delete val="0"/>
        <c:axPos val="b"/>
        <c:numFmt formatCode="General"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0603136"/>
        <c:crosses val="autoZero"/>
        <c:auto val="1"/>
        <c:lblAlgn val="ctr"/>
        <c:lblOffset val="100"/>
        <c:noMultiLvlLbl val="0"/>
      </c:catAx>
      <c:valAx>
        <c:axId val="200603136"/>
        <c:scaling>
          <c:orientation val="minMax"/>
          <c:max val="1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AU"/>
                  <a:t>% ACT EDRS participants</a:t>
                </a:r>
              </a:p>
            </c:rich>
          </c:tx>
          <c:layout>
            <c:manualLayout>
              <c:xMode val="edge"/>
              <c:yMode val="edge"/>
              <c:x val="7.1197169831228226E-3"/>
              <c:y val="0.10753324145780976"/>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060160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Sheet1!$B$1</c:f>
              <c:strCache>
                <c:ptCount val="1"/>
                <c:pt idx="0">
                  <c:v>Gram</c:v>
                </c:pt>
              </c:strCache>
            </c:strRef>
          </c:tx>
          <c:spPr>
            <a:solidFill>
              <a:schemeClr val="accent1"/>
            </a:solidFill>
            <a:ln>
              <a:noFill/>
            </a:ln>
            <a:effectLst/>
          </c:spPr>
          <c:invertIfNegative val="0"/>
          <c:dLbls>
            <c:dLbl>
              <c:idx val="7"/>
              <c:delete val="1"/>
              <c:extLst>
                <c:ext xmlns:c15="http://schemas.microsoft.com/office/drawing/2012/chart" uri="{CE6537A1-D6FC-4f65-9D91-7224C49458BB}"/>
                <c:ext xmlns:c16="http://schemas.microsoft.com/office/drawing/2014/chart" uri="{C3380CC4-5D6E-409C-BE32-E72D297353CC}">
                  <c16:uniqueId val="{00000002-6FF5-4D87-8E19-0BF56A69978E}"/>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Sheet1!$A$2:$A$15</c:f>
              <c:numCache>
                <c:formatCode>General</c:formatCode>
                <c:ptCount val="14"/>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numCache>
            </c:numRef>
          </c:cat>
          <c:val>
            <c:numRef>
              <c:f>Sheet1!$B$2:$B$15</c:f>
              <c:numCache>
                <c:formatCode>General</c:formatCode>
                <c:ptCount val="14"/>
                <c:pt idx="0">
                  <c:v>20</c:v>
                </c:pt>
                <c:pt idx="1">
                  <c:v>20</c:v>
                </c:pt>
                <c:pt idx="2">
                  <c:v>20</c:v>
                </c:pt>
                <c:pt idx="3">
                  <c:v>20</c:v>
                </c:pt>
                <c:pt idx="4">
                  <c:v>20</c:v>
                </c:pt>
                <c:pt idx="5">
                  <c:v>20</c:v>
                </c:pt>
                <c:pt idx="6">
                  <c:v>20</c:v>
                </c:pt>
                <c:pt idx="7">
                  <c:v>20</c:v>
                </c:pt>
                <c:pt idx="8">
                  <c:v>20</c:v>
                </c:pt>
                <c:pt idx="9">
                  <c:v>20</c:v>
                </c:pt>
                <c:pt idx="10">
                  <c:v>20</c:v>
                </c:pt>
                <c:pt idx="11">
                  <c:v>15</c:v>
                </c:pt>
                <c:pt idx="12">
                  <c:v>20</c:v>
                </c:pt>
                <c:pt idx="13">
                  <c:v>20</c:v>
                </c:pt>
              </c:numCache>
            </c:numRef>
          </c:val>
          <c:extLst>
            <c:ext xmlns:c16="http://schemas.microsoft.com/office/drawing/2014/chart" uri="{C3380CC4-5D6E-409C-BE32-E72D297353CC}">
              <c16:uniqueId val="{00000000-3162-4E8B-B76A-74D166E8975A}"/>
            </c:ext>
          </c:extLst>
        </c:ser>
        <c:ser>
          <c:idx val="1"/>
          <c:order val="1"/>
          <c:tx>
            <c:strRef>
              <c:f>Sheet1!$C$1</c:f>
              <c:strCache>
                <c:ptCount val="1"/>
                <c:pt idx="0">
                  <c:v>Ounce</c:v>
                </c:pt>
              </c:strCache>
            </c:strRef>
          </c:tx>
          <c:spPr>
            <a:solidFill>
              <a:schemeClr val="accent2"/>
            </a:solidFill>
            <a:ln>
              <a:noFill/>
            </a:ln>
            <a:effectLst/>
          </c:spPr>
          <c:invertIfNegative val="0"/>
          <c:dLbls>
            <c:dLbl>
              <c:idx val="9"/>
              <c:delete val="1"/>
              <c:extLst>
                <c:ext xmlns:c15="http://schemas.microsoft.com/office/drawing/2012/chart" uri="{CE6537A1-D6FC-4f65-9D91-7224C49458BB}"/>
                <c:ext xmlns:c16="http://schemas.microsoft.com/office/drawing/2014/chart" uri="{C3380CC4-5D6E-409C-BE32-E72D297353CC}">
                  <c16:uniqueId val="{00000001-6FF5-4D87-8E19-0BF56A69978E}"/>
                </c:ext>
              </c:extLst>
            </c:dLbl>
            <c:dLbl>
              <c:idx val="10"/>
              <c:delete val="1"/>
              <c:extLst>
                <c:ext xmlns:c15="http://schemas.microsoft.com/office/drawing/2012/chart" uri="{CE6537A1-D6FC-4f65-9D91-7224C49458BB}"/>
                <c:ext xmlns:c16="http://schemas.microsoft.com/office/drawing/2014/chart" uri="{C3380CC4-5D6E-409C-BE32-E72D297353CC}">
                  <c16:uniqueId val="{00000000-6FF5-4D87-8E19-0BF56A69978E}"/>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Sheet1!$A$2:$A$15</c:f>
              <c:numCache>
                <c:formatCode>General</c:formatCode>
                <c:ptCount val="14"/>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numCache>
            </c:numRef>
          </c:cat>
          <c:val>
            <c:numRef>
              <c:f>Sheet1!$C$2:$C$15</c:f>
              <c:numCache>
                <c:formatCode>General</c:formatCode>
                <c:ptCount val="14"/>
                <c:pt idx="0">
                  <c:v>300</c:v>
                </c:pt>
                <c:pt idx="1">
                  <c:v>280</c:v>
                </c:pt>
                <c:pt idx="2">
                  <c:v>300</c:v>
                </c:pt>
                <c:pt idx="3">
                  <c:v>300</c:v>
                </c:pt>
                <c:pt idx="4">
                  <c:v>300</c:v>
                </c:pt>
                <c:pt idx="5">
                  <c:v>280</c:v>
                </c:pt>
                <c:pt idx="6">
                  <c:v>280</c:v>
                </c:pt>
                <c:pt idx="7">
                  <c:v>280</c:v>
                </c:pt>
                <c:pt idx="8">
                  <c:v>280</c:v>
                </c:pt>
                <c:pt idx="9">
                  <c:v>280</c:v>
                </c:pt>
                <c:pt idx="10">
                  <c:v>245</c:v>
                </c:pt>
                <c:pt idx="11">
                  <c:v>250</c:v>
                </c:pt>
                <c:pt idx="12">
                  <c:v>250</c:v>
                </c:pt>
                <c:pt idx="13">
                  <c:v>250</c:v>
                </c:pt>
              </c:numCache>
            </c:numRef>
          </c:val>
          <c:extLst>
            <c:ext xmlns:c16="http://schemas.microsoft.com/office/drawing/2014/chart" uri="{C3380CC4-5D6E-409C-BE32-E72D297353CC}">
              <c16:uniqueId val="{00000001-3162-4E8B-B76A-74D166E8975A}"/>
            </c:ext>
          </c:extLst>
        </c:ser>
        <c:dLbls>
          <c:showLegendKey val="0"/>
          <c:showVal val="0"/>
          <c:showCatName val="0"/>
          <c:showSerName val="0"/>
          <c:showPercent val="0"/>
          <c:showBubbleSize val="0"/>
        </c:dLbls>
        <c:gapWidth val="219"/>
        <c:overlap val="-27"/>
        <c:axId val="214551168"/>
        <c:axId val="214557056"/>
      </c:barChart>
      <c:catAx>
        <c:axId val="2145511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4557056"/>
        <c:crosses val="autoZero"/>
        <c:auto val="1"/>
        <c:lblAlgn val="ctr"/>
        <c:lblOffset val="100"/>
        <c:noMultiLvlLbl val="0"/>
      </c:catAx>
      <c:valAx>
        <c:axId val="21455705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AU"/>
                  <a:t>Median price ($)</a:t>
                </a:r>
              </a:p>
            </c:rich>
          </c:tx>
          <c:layout>
            <c:manualLayout>
              <c:xMode val="edge"/>
              <c:yMode val="edge"/>
              <c:x val="1.0492661003273545E-2"/>
              <c:y val="0.17399999528049218"/>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45511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41797148534461"/>
          <c:y val="8.8353413654618504E-2"/>
          <c:w val="0.84878439305942732"/>
          <c:h val="0.72132320738014255"/>
        </c:manualLayout>
      </c:layout>
      <c:barChart>
        <c:barDir val="col"/>
        <c:grouping val="percentStacked"/>
        <c:varyColors val="0"/>
        <c:ser>
          <c:idx val="0"/>
          <c:order val="0"/>
          <c:tx>
            <c:strRef>
              <c:f>Sheet1!$A$2</c:f>
              <c:strCache>
                <c:ptCount val="1"/>
                <c:pt idx="0">
                  <c:v>Low</c:v>
                </c:pt>
              </c:strCache>
            </c:strRef>
          </c:tx>
          <c:spPr>
            <a:solidFill>
              <a:schemeClr val="accent1"/>
            </a:solidFill>
            <a:ln>
              <a:noFill/>
            </a:ln>
            <a:effectLst/>
          </c:spPr>
          <c:invertIfNegative val="0"/>
          <c:dLbls>
            <c:delete val="1"/>
          </c:dLbls>
          <c:cat>
            <c:numRef>
              <c:f>Sheet1!$B$1:$O$1</c:f>
              <c:numCache>
                <c:formatCode>General</c:formatCode>
                <c:ptCount val="14"/>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numCache>
            </c:numRef>
          </c:cat>
          <c:val>
            <c:numRef>
              <c:f>Sheet1!$B$2:$O$2</c:f>
              <c:numCache>
                <c:formatCode>General</c:formatCode>
                <c:ptCount val="14"/>
                <c:pt idx="0">
                  <c:v>8</c:v>
                </c:pt>
                <c:pt idx="1">
                  <c:v>0</c:v>
                </c:pt>
                <c:pt idx="2">
                  <c:v>0</c:v>
                </c:pt>
                <c:pt idx="3">
                  <c:v>0</c:v>
                </c:pt>
                <c:pt idx="4">
                  <c:v>0</c:v>
                </c:pt>
                <c:pt idx="5">
                  <c:v>0</c:v>
                </c:pt>
                <c:pt idx="6">
                  <c:v>6</c:v>
                </c:pt>
                <c:pt idx="7">
                  <c:v>4</c:v>
                </c:pt>
                <c:pt idx="8">
                  <c:v>11</c:v>
                </c:pt>
                <c:pt idx="9">
                  <c:v>0</c:v>
                </c:pt>
                <c:pt idx="10">
                  <c:v>2</c:v>
                </c:pt>
                <c:pt idx="11">
                  <c:v>12</c:v>
                </c:pt>
                <c:pt idx="12">
                  <c:v>8</c:v>
                </c:pt>
                <c:pt idx="13">
                  <c:v>3</c:v>
                </c:pt>
              </c:numCache>
            </c:numRef>
          </c:val>
          <c:extLst>
            <c:ext xmlns:c16="http://schemas.microsoft.com/office/drawing/2014/chart" uri="{C3380CC4-5D6E-409C-BE32-E72D297353CC}">
              <c16:uniqueId val="{00000000-2E7F-47DB-8768-239E5AC6CBB6}"/>
            </c:ext>
          </c:extLst>
        </c:ser>
        <c:ser>
          <c:idx val="1"/>
          <c:order val="1"/>
          <c:tx>
            <c:strRef>
              <c:f>Sheet1!$A$3</c:f>
              <c:strCache>
                <c:ptCount val="1"/>
                <c:pt idx="0">
                  <c:v>Medium</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Sheet1!$B$1:$O$1</c:f>
              <c:numCache>
                <c:formatCode>General</c:formatCode>
                <c:ptCount val="14"/>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numCache>
            </c:numRef>
          </c:cat>
          <c:val>
            <c:numRef>
              <c:f>Sheet1!$B$3:$O$3</c:f>
              <c:numCache>
                <c:formatCode>General</c:formatCode>
                <c:ptCount val="14"/>
                <c:pt idx="0">
                  <c:v>24</c:v>
                </c:pt>
                <c:pt idx="1">
                  <c:v>28</c:v>
                </c:pt>
                <c:pt idx="2">
                  <c:v>23</c:v>
                </c:pt>
                <c:pt idx="3">
                  <c:v>30</c:v>
                </c:pt>
                <c:pt idx="4">
                  <c:v>27</c:v>
                </c:pt>
                <c:pt idx="5">
                  <c:v>43</c:v>
                </c:pt>
                <c:pt idx="6">
                  <c:v>39</c:v>
                </c:pt>
                <c:pt idx="7">
                  <c:v>32</c:v>
                </c:pt>
                <c:pt idx="8">
                  <c:v>25</c:v>
                </c:pt>
                <c:pt idx="9">
                  <c:v>39</c:v>
                </c:pt>
                <c:pt idx="10">
                  <c:v>49</c:v>
                </c:pt>
                <c:pt idx="11">
                  <c:v>29</c:v>
                </c:pt>
                <c:pt idx="12">
                  <c:v>40</c:v>
                </c:pt>
                <c:pt idx="13">
                  <c:v>36</c:v>
                </c:pt>
              </c:numCache>
            </c:numRef>
          </c:val>
          <c:extLst>
            <c:ext xmlns:c16="http://schemas.microsoft.com/office/drawing/2014/chart" uri="{C3380CC4-5D6E-409C-BE32-E72D297353CC}">
              <c16:uniqueId val="{00000001-2E7F-47DB-8768-239E5AC6CBB6}"/>
            </c:ext>
          </c:extLst>
        </c:ser>
        <c:ser>
          <c:idx val="2"/>
          <c:order val="2"/>
          <c:tx>
            <c:strRef>
              <c:f>Sheet1!$A$4</c:f>
              <c:strCache>
                <c:ptCount val="1"/>
                <c:pt idx="0">
                  <c:v>High</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Sheet1!$B$1:$O$1</c:f>
              <c:numCache>
                <c:formatCode>General</c:formatCode>
                <c:ptCount val="14"/>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numCache>
            </c:numRef>
          </c:cat>
          <c:val>
            <c:numRef>
              <c:f>Sheet1!$B$4:$O$4</c:f>
              <c:numCache>
                <c:formatCode>General</c:formatCode>
                <c:ptCount val="14"/>
                <c:pt idx="0">
                  <c:v>60</c:v>
                </c:pt>
                <c:pt idx="1">
                  <c:v>70</c:v>
                </c:pt>
                <c:pt idx="2">
                  <c:v>67</c:v>
                </c:pt>
                <c:pt idx="3">
                  <c:v>61</c:v>
                </c:pt>
                <c:pt idx="4">
                  <c:v>68</c:v>
                </c:pt>
                <c:pt idx="5">
                  <c:v>43</c:v>
                </c:pt>
                <c:pt idx="6">
                  <c:v>47</c:v>
                </c:pt>
                <c:pt idx="7">
                  <c:v>52</c:v>
                </c:pt>
                <c:pt idx="8">
                  <c:v>52</c:v>
                </c:pt>
                <c:pt idx="9">
                  <c:v>53</c:v>
                </c:pt>
                <c:pt idx="10">
                  <c:v>40</c:v>
                </c:pt>
                <c:pt idx="11">
                  <c:v>45</c:v>
                </c:pt>
                <c:pt idx="12">
                  <c:v>42</c:v>
                </c:pt>
                <c:pt idx="13">
                  <c:v>48</c:v>
                </c:pt>
              </c:numCache>
            </c:numRef>
          </c:val>
          <c:extLst>
            <c:ext xmlns:c16="http://schemas.microsoft.com/office/drawing/2014/chart" uri="{C3380CC4-5D6E-409C-BE32-E72D297353CC}">
              <c16:uniqueId val="{00000002-2E7F-47DB-8768-239E5AC6CBB6}"/>
            </c:ext>
          </c:extLst>
        </c:ser>
        <c:ser>
          <c:idx val="3"/>
          <c:order val="3"/>
          <c:tx>
            <c:strRef>
              <c:f>Sheet1!$A$5</c:f>
              <c:strCache>
                <c:ptCount val="1"/>
                <c:pt idx="0">
                  <c:v>Fluctuates</c:v>
                </c:pt>
              </c:strCache>
            </c:strRef>
          </c:tx>
          <c:spPr>
            <a:solidFill>
              <a:schemeClr val="accent4"/>
            </a:solidFill>
            <a:ln>
              <a:noFill/>
            </a:ln>
            <a:effectLst/>
          </c:spPr>
          <c:invertIfNegative val="0"/>
          <c:dLbls>
            <c:dLbl>
              <c:idx val="13"/>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B1D-44C6-9723-7AB7D63DBF7D}"/>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Sheet1!$B$1:$O$1</c:f>
              <c:numCache>
                <c:formatCode>General</c:formatCode>
                <c:ptCount val="14"/>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numCache>
            </c:numRef>
          </c:cat>
          <c:val>
            <c:numRef>
              <c:f>Sheet1!$B$5:$O$5</c:f>
              <c:numCache>
                <c:formatCode>General</c:formatCode>
                <c:ptCount val="14"/>
                <c:pt idx="0">
                  <c:v>8</c:v>
                </c:pt>
                <c:pt idx="1">
                  <c:v>3</c:v>
                </c:pt>
                <c:pt idx="2">
                  <c:v>9</c:v>
                </c:pt>
                <c:pt idx="3">
                  <c:v>9</c:v>
                </c:pt>
                <c:pt idx="4">
                  <c:v>6</c:v>
                </c:pt>
                <c:pt idx="5">
                  <c:v>14</c:v>
                </c:pt>
                <c:pt idx="6">
                  <c:v>8</c:v>
                </c:pt>
                <c:pt idx="7">
                  <c:v>12</c:v>
                </c:pt>
                <c:pt idx="8">
                  <c:v>0</c:v>
                </c:pt>
                <c:pt idx="9">
                  <c:v>8</c:v>
                </c:pt>
                <c:pt idx="10">
                  <c:v>9</c:v>
                </c:pt>
                <c:pt idx="11">
                  <c:v>14</c:v>
                </c:pt>
                <c:pt idx="12">
                  <c:v>11</c:v>
                </c:pt>
                <c:pt idx="13">
                  <c:v>12</c:v>
                </c:pt>
              </c:numCache>
            </c:numRef>
          </c:val>
          <c:extLst>
            <c:ext xmlns:c16="http://schemas.microsoft.com/office/drawing/2014/chart" uri="{C3380CC4-5D6E-409C-BE32-E72D297353CC}">
              <c16:uniqueId val="{00000003-2E7F-47DB-8768-239E5AC6CBB6}"/>
            </c:ext>
          </c:extLst>
        </c:ser>
        <c:dLbls>
          <c:showLegendKey val="0"/>
          <c:showVal val="1"/>
          <c:showCatName val="0"/>
          <c:showSerName val="0"/>
          <c:showPercent val="0"/>
          <c:showBubbleSize val="0"/>
        </c:dLbls>
        <c:gapWidth val="150"/>
        <c:overlap val="100"/>
        <c:axId val="214819584"/>
        <c:axId val="214821120"/>
      </c:barChart>
      <c:catAx>
        <c:axId val="2148195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1980000" spcFirstLastPara="1" vertOverflow="ellipsis"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4821120"/>
        <c:crosses val="autoZero"/>
        <c:auto val="1"/>
        <c:lblAlgn val="ctr"/>
        <c:lblOffset val="100"/>
        <c:tickLblSkip val="1"/>
        <c:noMultiLvlLbl val="0"/>
      </c:catAx>
      <c:valAx>
        <c:axId val="214821120"/>
        <c:scaling>
          <c:orientation val="minMax"/>
          <c:max val="1"/>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AU"/>
                  <a:t>% of those who commented</a:t>
                </a:r>
              </a:p>
            </c:rich>
          </c:tx>
          <c:layout>
            <c:manualLayout>
              <c:xMode val="edge"/>
              <c:yMode val="edge"/>
              <c:x val="1.6401902072768967E-3"/>
              <c:y val="0.13993685294712546"/>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0" spcFirstLastPara="1" vertOverflow="ellipsis"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4819584"/>
        <c:crossesAt val="1"/>
        <c:crossBetween val="between"/>
        <c:majorUnit val="0.1"/>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4681104168442935"/>
          <c:y val="8.8353413654618504E-2"/>
          <c:w val="0.83615303102276461"/>
          <c:h val="0.72573428321459821"/>
        </c:manualLayout>
      </c:layout>
      <c:barChart>
        <c:barDir val="col"/>
        <c:grouping val="percentStacked"/>
        <c:varyColors val="0"/>
        <c:ser>
          <c:idx val="0"/>
          <c:order val="0"/>
          <c:tx>
            <c:strRef>
              <c:f>Sheet1!$A$2</c:f>
              <c:strCache>
                <c:ptCount val="1"/>
                <c:pt idx="0">
                  <c:v>Low</c:v>
                </c:pt>
              </c:strCache>
            </c:strRef>
          </c:tx>
          <c:spPr>
            <a:solidFill>
              <a:schemeClr val="accent1"/>
            </a:solidFill>
            <a:ln>
              <a:noFill/>
            </a:ln>
            <a:effectLst/>
          </c:spPr>
          <c:invertIfNegative val="0"/>
          <c:dLbls>
            <c:dLbl>
              <c:idx val="1"/>
              <c:delete val="1"/>
              <c:extLst>
                <c:ext xmlns:c15="http://schemas.microsoft.com/office/drawing/2012/chart" uri="{CE6537A1-D6FC-4f65-9D91-7224C49458BB}"/>
                <c:ext xmlns:c16="http://schemas.microsoft.com/office/drawing/2014/chart" uri="{C3380CC4-5D6E-409C-BE32-E72D297353CC}">
                  <c16:uniqueId val="{00000007-C13B-40FB-A000-D47F8A488CDD}"/>
                </c:ext>
              </c:extLst>
            </c:dLbl>
            <c:dLbl>
              <c:idx val="2"/>
              <c:delete val="1"/>
              <c:extLst>
                <c:ext xmlns:c15="http://schemas.microsoft.com/office/drawing/2012/chart" uri="{CE6537A1-D6FC-4f65-9D91-7224C49458BB}"/>
                <c:ext xmlns:c16="http://schemas.microsoft.com/office/drawing/2014/chart" uri="{C3380CC4-5D6E-409C-BE32-E72D297353CC}">
                  <c16:uniqueId val="{00000006-886F-4343-A42D-1F48753903AC}"/>
                </c:ext>
              </c:extLst>
            </c:dLbl>
            <c:dLbl>
              <c:idx val="3"/>
              <c:delete val="1"/>
              <c:extLst>
                <c:ext xmlns:c15="http://schemas.microsoft.com/office/drawing/2012/chart" uri="{CE6537A1-D6FC-4f65-9D91-7224C49458BB}"/>
                <c:ext xmlns:c16="http://schemas.microsoft.com/office/drawing/2014/chart" uri="{C3380CC4-5D6E-409C-BE32-E72D297353CC}">
                  <c16:uniqueId val="{00000008-C13B-40FB-A000-D47F8A488CDD}"/>
                </c:ext>
              </c:extLst>
            </c:dLbl>
            <c:dLbl>
              <c:idx val="4"/>
              <c:delete val="1"/>
              <c:extLst>
                <c:ext xmlns:c15="http://schemas.microsoft.com/office/drawing/2012/chart" uri="{CE6537A1-D6FC-4f65-9D91-7224C49458BB}"/>
                <c:ext xmlns:c16="http://schemas.microsoft.com/office/drawing/2014/chart" uri="{C3380CC4-5D6E-409C-BE32-E72D297353CC}">
                  <c16:uniqueId val="{00000009-C13B-40FB-A000-D47F8A488CDD}"/>
                </c:ext>
              </c:extLst>
            </c:dLbl>
            <c:dLbl>
              <c:idx val="9"/>
              <c:delete val="1"/>
              <c:extLst>
                <c:ext xmlns:c15="http://schemas.microsoft.com/office/drawing/2012/chart" uri="{CE6537A1-D6FC-4f65-9D91-7224C49458BB}"/>
                <c:ext xmlns:c16="http://schemas.microsoft.com/office/drawing/2014/chart" uri="{C3380CC4-5D6E-409C-BE32-E72D297353CC}">
                  <c16:uniqueId val="{0000000A-C13B-40FB-A000-D47F8A488CDD}"/>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Sheet1!$B$1:$O$1</c:f>
              <c:numCache>
                <c:formatCode>General</c:formatCode>
                <c:ptCount val="14"/>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numCache>
            </c:numRef>
          </c:cat>
          <c:val>
            <c:numRef>
              <c:f>Sheet1!$B$2:$O$2</c:f>
              <c:numCache>
                <c:formatCode>General</c:formatCode>
                <c:ptCount val="14"/>
                <c:pt idx="0">
                  <c:v>38</c:v>
                </c:pt>
                <c:pt idx="1">
                  <c:v>9</c:v>
                </c:pt>
                <c:pt idx="2">
                  <c:v>4</c:v>
                </c:pt>
                <c:pt idx="3">
                  <c:v>14</c:v>
                </c:pt>
                <c:pt idx="4">
                  <c:v>14</c:v>
                </c:pt>
                <c:pt idx="5">
                  <c:v>21</c:v>
                </c:pt>
                <c:pt idx="6">
                  <c:v>24</c:v>
                </c:pt>
                <c:pt idx="7">
                  <c:v>20</c:v>
                </c:pt>
                <c:pt idx="8">
                  <c:v>25</c:v>
                </c:pt>
                <c:pt idx="9">
                  <c:v>8</c:v>
                </c:pt>
                <c:pt idx="10">
                  <c:v>26</c:v>
                </c:pt>
                <c:pt idx="11">
                  <c:v>25</c:v>
                </c:pt>
                <c:pt idx="12">
                  <c:v>30</c:v>
                </c:pt>
                <c:pt idx="13">
                  <c:v>14</c:v>
                </c:pt>
              </c:numCache>
            </c:numRef>
          </c:val>
          <c:extLst>
            <c:ext xmlns:c16="http://schemas.microsoft.com/office/drawing/2014/chart" uri="{C3380CC4-5D6E-409C-BE32-E72D297353CC}">
              <c16:uniqueId val="{00000000-62DD-4D04-BE4D-72183BBAED25}"/>
            </c:ext>
          </c:extLst>
        </c:ser>
        <c:ser>
          <c:idx val="1"/>
          <c:order val="1"/>
          <c:tx>
            <c:strRef>
              <c:f>Sheet1!$A$3</c:f>
              <c:strCache>
                <c:ptCount val="1"/>
                <c:pt idx="0">
                  <c:v>Medium</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Sheet1!$B$1:$O$1</c:f>
              <c:numCache>
                <c:formatCode>General</c:formatCode>
                <c:ptCount val="14"/>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numCache>
            </c:numRef>
          </c:cat>
          <c:val>
            <c:numRef>
              <c:f>Sheet1!$B$3:$O$3</c:f>
              <c:numCache>
                <c:formatCode>General</c:formatCode>
                <c:ptCount val="14"/>
                <c:pt idx="0">
                  <c:v>44</c:v>
                </c:pt>
                <c:pt idx="1">
                  <c:v>50</c:v>
                </c:pt>
                <c:pt idx="2">
                  <c:v>68</c:v>
                </c:pt>
                <c:pt idx="3">
                  <c:v>55</c:v>
                </c:pt>
                <c:pt idx="4">
                  <c:v>48</c:v>
                </c:pt>
                <c:pt idx="5">
                  <c:v>53</c:v>
                </c:pt>
                <c:pt idx="6">
                  <c:v>48</c:v>
                </c:pt>
                <c:pt idx="7">
                  <c:v>63</c:v>
                </c:pt>
                <c:pt idx="8">
                  <c:v>33</c:v>
                </c:pt>
                <c:pt idx="9">
                  <c:v>56</c:v>
                </c:pt>
                <c:pt idx="10">
                  <c:v>45</c:v>
                </c:pt>
                <c:pt idx="11">
                  <c:v>50</c:v>
                </c:pt>
                <c:pt idx="12">
                  <c:v>30</c:v>
                </c:pt>
                <c:pt idx="13">
                  <c:v>47</c:v>
                </c:pt>
              </c:numCache>
            </c:numRef>
          </c:val>
          <c:extLst>
            <c:ext xmlns:c16="http://schemas.microsoft.com/office/drawing/2014/chart" uri="{C3380CC4-5D6E-409C-BE32-E72D297353CC}">
              <c16:uniqueId val="{00000001-62DD-4D04-BE4D-72183BBAED25}"/>
            </c:ext>
          </c:extLst>
        </c:ser>
        <c:ser>
          <c:idx val="2"/>
          <c:order val="2"/>
          <c:tx>
            <c:strRef>
              <c:f>Sheet1!$A$4</c:f>
              <c:strCache>
                <c:ptCount val="1"/>
                <c:pt idx="0">
                  <c:v>High</c:v>
                </c:pt>
              </c:strCache>
            </c:strRef>
          </c:tx>
          <c:spPr>
            <a:solidFill>
              <a:schemeClr val="accent3"/>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5-C13B-40FB-A000-D47F8A488CDD}"/>
                </c:ext>
              </c:extLst>
            </c:dLbl>
            <c:dLbl>
              <c:idx val="6"/>
              <c:delete val="1"/>
              <c:extLst>
                <c:ext xmlns:c15="http://schemas.microsoft.com/office/drawing/2012/chart" uri="{CE6537A1-D6FC-4f65-9D91-7224C49458BB}"/>
                <c:ext xmlns:c16="http://schemas.microsoft.com/office/drawing/2014/chart" uri="{C3380CC4-5D6E-409C-BE32-E72D297353CC}">
                  <c16:uniqueId val="{00000006-C13B-40FB-A000-D47F8A488CDD}"/>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Sheet1!$B$1:$O$1</c:f>
              <c:numCache>
                <c:formatCode>General</c:formatCode>
                <c:ptCount val="14"/>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numCache>
            </c:numRef>
          </c:cat>
          <c:val>
            <c:numRef>
              <c:f>Sheet1!$B$4:$O$4</c:f>
              <c:numCache>
                <c:formatCode>General</c:formatCode>
                <c:ptCount val="14"/>
                <c:pt idx="0">
                  <c:v>16</c:v>
                </c:pt>
                <c:pt idx="1">
                  <c:v>38</c:v>
                </c:pt>
                <c:pt idx="2">
                  <c:v>29</c:v>
                </c:pt>
                <c:pt idx="3">
                  <c:v>25</c:v>
                </c:pt>
                <c:pt idx="4">
                  <c:v>33</c:v>
                </c:pt>
                <c:pt idx="5">
                  <c:v>18</c:v>
                </c:pt>
                <c:pt idx="6">
                  <c:v>14</c:v>
                </c:pt>
                <c:pt idx="7">
                  <c:v>12</c:v>
                </c:pt>
                <c:pt idx="8">
                  <c:v>33</c:v>
                </c:pt>
                <c:pt idx="9">
                  <c:v>32</c:v>
                </c:pt>
                <c:pt idx="10">
                  <c:v>18</c:v>
                </c:pt>
                <c:pt idx="11">
                  <c:v>25</c:v>
                </c:pt>
                <c:pt idx="12">
                  <c:v>26</c:v>
                </c:pt>
                <c:pt idx="13">
                  <c:v>33</c:v>
                </c:pt>
              </c:numCache>
            </c:numRef>
          </c:val>
          <c:extLst>
            <c:ext xmlns:c16="http://schemas.microsoft.com/office/drawing/2014/chart" uri="{C3380CC4-5D6E-409C-BE32-E72D297353CC}">
              <c16:uniqueId val="{00000003-62DD-4D04-BE4D-72183BBAED25}"/>
            </c:ext>
          </c:extLst>
        </c:ser>
        <c:ser>
          <c:idx val="3"/>
          <c:order val="3"/>
          <c:tx>
            <c:strRef>
              <c:f>Sheet1!$A$5</c:f>
              <c:strCache>
                <c:ptCount val="1"/>
                <c:pt idx="0">
                  <c:v>Fluctuates</c:v>
                </c:pt>
              </c:strCache>
            </c:strRef>
          </c:tx>
          <c:spPr>
            <a:solidFill>
              <a:schemeClr val="accent4"/>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0-886F-4343-A42D-1F48753903AC}"/>
                </c:ext>
              </c:extLst>
            </c:dLbl>
            <c:dLbl>
              <c:idx val="1"/>
              <c:delete val="1"/>
              <c:extLst>
                <c:ext xmlns:c15="http://schemas.microsoft.com/office/drawing/2012/chart" uri="{CE6537A1-D6FC-4f65-9D91-7224C49458BB}"/>
                <c:ext xmlns:c16="http://schemas.microsoft.com/office/drawing/2014/chart" uri="{C3380CC4-5D6E-409C-BE32-E72D297353CC}">
                  <c16:uniqueId val="{00000001-886F-4343-A42D-1F48753903AC}"/>
                </c:ext>
              </c:extLst>
            </c:dLbl>
            <c:dLbl>
              <c:idx val="2"/>
              <c:delete val="1"/>
              <c:extLst>
                <c:ext xmlns:c15="http://schemas.microsoft.com/office/drawing/2012/chart" uri="{CE6537A1-D6FC-4f65-9D91-7224C49458BB}"/>
                <c:ext xmlns:c16="http://schemas.microsoft.com/office/drawing/2014/chart" uri="{C3380CC4-5D6E-409C-BE32-E72D297353CC}">
                  <c16:uniqueId val="{00000002-886F-4343-A42D-1F48753903AC}"/>
                </c:ext>
              </c:extLst>
            </c:dLbl>
            <c:dLbl>
              <c:idx val="3"/>
              <c:delete val="1"/>
              <c:extLst>
                <c:ext xmlns:c15="http://schemas.microsoft.com/office/drawing/2012/chart" uri="{CE6537A1-D6FC-4f65-9D91-7224C49458BB}"/>
                <c:ext xmlns:c16="http://schemas.microsoft.com/office/drawing/2014/chart" uri="{C3380CC4-5D6E-409C-BE32-E72D297353CC}">
                  <c16:uniqueId val="{00000000-C13B-40FB-A000-D47F8A488CDD}"/>
                </c:ext>
              </c:extLst>
            </c:dLbl>
            <c:dLbl>
              <c:idx val="4"/>
              <c:delete val="1"/>
              <c:extLst>
                <c:ext xmlns:c15="http://schemas.microsoft.com/office/drawing/2012/chart" uri="{CE6537A1-D6FC-4f65-9D91-7224C49458BB}"/>
                <c:ext xmlns:c16="http://schemas.microsoft.com/office/drawing/2014/chart" uri="{C3380CC4-5D6E-409C-BE32-E72D297353CC}">
                  <c16:uniqueId val="{00000007-886F-4343-A42D-1F48753903AC}"/>
                </c:ext>
              </c:extLst>
            </c:dLbl>
            <c:dLbl>
              <c:idx val="5"/>
              <c:delete val="1"/>
              <c:extLst>
                <c:ext xmlns:c15="http://schemas.microsoft.com/office/drawing/2012/chart" uri="{CE6537A1-D6FC-4f65-9D91-7224C49458BB}"/>
                <c:ext xmlns:c16="http://schemas.microsoft.com/office/drawing/2014/chart" uri="{C3380CC4-5D6E-409C-BE32-E72D297353CC}">
                  <c16:uniqueId val="{00000001-C13B-40FB-A000-D47F8A488CDD}"/>
                </c:ext>
              </c:extLst>
            </c:dLbl>
            <c:dLbl>
              <c:idx val="6"/>
              <c:delete val="1"/>
              <c:extLst>
                <c:ext xmlns:c15="http://schemas.microsoft.com/office/drawing/2012/chart" uri="{CE6537A1-D6FC-4f65-9D91-7224C49458BB}"/>
                <c:ext xmlns:c16="http://schemas.microsoft.com/office/drawing/2014/chart" uri="{C3380CC4-5D6E-409C-BE32-E72D297353CC}">
                  <c16:uniqueId val="{00000002-C13B-40FB-A000-D47F8A488CDD}"/>
                </c:ext>
              </c:extLst>
            </c:dLbl>
            <c:dLbl>
              <c:idx val="7"/>
              <c:delete val="1"/>
              <c:extLst>
                <c:ext xmlns:c15="http://schemas.microsoft.com/office/drawing/2012/chart" uri="{CE6537A1-D6FC-4f65-9D91-7224C49458BB}"/>
                <c:ext xmlns:c16="http://schemas.microsoft.com/office/drawing/2014/chart" uri="{C3380CC4-5D6E-409C-BE32-E72D297353CC}">
                  <c16:uniqueId val="{00000003-886F-4343-A42D-1F48753903AC}"/>
                </c:ext>
              </c:extLst>
            </c:dLbl>
            <c:dLbl>
              <c:idx val="8"/>
              <c:delete val="1"/>
              <c:extLst>
                <c:ext xmlns:c15="http://schemas.microsoft.com/office/drawing/2012/chart" uri="{CE6537A1-D6FC-4f65-9D91-7224C49458BB}"/>
                <c:ext xmlns:c16="http://schemas.microsoft.com/office/drawing/2014/chart" uri="{C3380CC4-5D6E-409C-BE32-E72D297353CC}">
                  <c16:uniqueId val="{00000003-C13B-40FB-A000-D47F8A488CDD}"/>
                </c:ext>
              </c:extLst>
            </c:dLbl>
            <c:dLbl>
              <c:idx val="9"/>
              <c:delete val="1"/>
              <c:extLst>
                <c:ext xmlns:c15="http://schemas.microsoft.com/office/drawing/2012/chart" uri="{CE6537A1-D6FC-4f65-9D91-7224C49458BB}"/>
                <c:ext xmlns:c16="http://schemas.microsoft.com/office/drawing/2014/chart" uri="{C3380CC4-5D6E-409C-BE32-E72D297353CC}">
                  <c16:uniqueId val="{00000004-886F-4343-A42D-1F48753903AC}"/>
                </c:ext>
              </c:extLst>
            </c:dLbl>
            <c:dLbl>
              <c:idx val="10"/>
              <c:delete val="1"/>
              <c:extLst>
                <c:ext xmlns:c15="http://schemas.microsoft.com/office/drawing/2012/chart" uri="{CE6537A1-D6FC-4f65-9D91-7224C49458BB}"/>
                <c:ext xmlns:c16="http://schemas.microsoft.com/office/drawing/2014/chart" uri="{C3380CC4-5D6E-409C-BE32-E72D297353CC}">
                  <c16:uniqueId val="{00000004-C13B-40FB-A000-D47F8A488CDD}"/>
                </c:ext>
              </c:extLst>
            </c:dLbl>
            <c:dLbl>
              <c:idx val="11"/>
              <c:delete val="1"/>
              <c:extLst>
                <c:ext xmlns:c15="http://schemas.microsoft.com/office/drawing/2012/chart" uri="{CE6537A1-D6FC-4f65-9D91-7224C49458BB}"/>
                <c:ext xmlns:c16="http://schemas.microsoft.com/office/drawing/2014/chart" uri="{C3380CC4-5D6E-409C-BE32-E72D297353CC}">
                  <c16:uniqueId val="{00000005-886F-4343-A42D-1F48753903AC}"/>
                </c:ext>
              </c:extLst>
            </c:dLbl>
            <c:dLbl>
              <c:idx val="13"/>
              <c:delete val="1"/>
              <c:extLst>
                <c:ext xmlns:c15="http://schemas.microsoft.com/office/drawing/2012/chart" uri="{CE6537A1-D6FC-4f65-9D91-7224C49458BB}"/>
                <c:ext xmlns:c16="http://schemas.microsoft.com/office/drawing/2014/chart" uri="{C3380CC4-5D6E-409C-BE32-E72D297353CC}">
                  <c16:uniqueId val="{00000000-8EC1-4D2B-A1CE-7806002949EF}"/>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Sheet1!$B$1:$O$1</c:f>
              <c:numCache>
                <c:formatCode>General</c:formatCode>
                <c:ptCount val="14"/>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numCache>
            </c:numRef>
          </c:cat>
          <c:val>
            <c:numRef>
              <c:f>Sheet1!$B$5:$O$5</c:f>
              <c:numCache>
                <c:formatCode>General</c:formatCode>
                <c:ptCount val="14"/>
                <c:pt idx="0">
                  <c:v>3</c:v>
                </c:pt>
                <c:pt idx="1">
                  <c:v>3</c:v>
                </c:pt>
                <c:pt idx="2">
                  <c:v>0</c:v>
                </c:pt>
                <c:pt idx="3">
                  <c:v>7</c:v>
                </c:pt>
                <c:pt idx="4">
                  <c:v>5</c:v>
                </c:pt>
                <c:pt idx="5">
                  <c:v>9</c:v>
                </c:pt>
                <c:pt idx="6">
                  <c:v>14</c:v>
                </c:pt>
                <c:pt idx="7">
                  <c:v>4</c:v>
                </c:pt>
                <c:pt idx="8">
                  <c:v>10</c:v>
                </c:pt>
                <c:pt idx="9">
                  <c:v>4</c:v>
                </c:pt>
                <c:pt idx="10">
                  <c:v>11</c:v>
                </c:pt>
                <c:pt idx="11">
                  <c:v>0</c:v>
                </c:pt>
                <c:pt idx="12">
                  <c:v>15</c:v>
                </c:pt>
                <c:pt idx="13">
                  <c:v>6</c:v>
                </c:pt>
              </c:numCache>
            </c:numRef>
          </c:val>
          <c:extLst>
            <c:ext xmlns:c16="http://schemas.microsoft.com/office/drawing/2014/chart" uri="{C3380CC4-5D6E-409C-BE32-E72D297353CC}">
              <c16:uniqueId val="{00000004-62DD-4D04-BE4D-72183BBAED25}"/>
            </c:ext>
          </c:extLst>
        </c:ser>
        <c:dLbls>
          <c:showLegendKey val="0"/>
          <c:showVal val="1"/>
          <c:showCatName val="0"/>
          <c:showSerName val="0"/>
          <c:showPercent val="0"/>
          <c:showBubbleSize val="0"/>
        </c:dLbls>
        <c:gapWidth val="150"/>
        <c:overlap val="100"/>
        <c:axId val="275282560"/>
        <c:axId val="282534272"/>
      </c:barChart>
      <c:catAx>
        <c:axId val="2752825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100000" spcFirstLastPara="1" vertOverflow="ellipsis"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82534272"/>
        <c:crosses val="autoZero"/>
        <c:auto val="1"/>
        <c:lblAlgn val="ctr"/>
        <c:lblOffset val="100"/>
        <c:tickLblSkip val="1"/>
        <c:noMultiLvlLbl val="0"/>
      </c:catAx>
      <c:valAx>
        <c:axId val="282534272"/>
        <c:scaling>
          <c:orientation val="minMax"/>
          <c:max val="1"/>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AU"/>
                  <a:t>% of those who commented</a:t>
                </a:r>
              </a:p>
            </c:rich>
          </c:tx>
          <c:layout>
            <c:manualLayout>
              <c:xMode val="edge"/>
              <c:yMode val="edge"/>
              <c:x val="0"/>
              <c:y val="0.12789453806961915"/>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0" spcFirstLastPara="1" vertOverflow="ellipsis"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752825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5446420929801374"/>
          <c:y val="8.8353413654618504E-2"/>
          <c:w val="0.82577140237634927"/>
          <c:h val="0.70462212329605722"/>
        </c:manualLayout>
      </c:layout>
      <c:barChart>
        <c:barDir val="col"/>
        <c:grouping val="percentStacked"/>
        <c:varyColors val="0"/>
        <c:ser>
          <c:idx val="0"/>
          <c:order val="0"/>
          <c:tx>
            <c:strRef>
              <c:f>Sheet1!$A$2</c:f>
              <c:strCache>
                <c:ptCount val="1"/>
                <c:pt idx="0">
                  <c:v>Very easy</c:v>
                </c:pt>
              </c:strCache>
            </c:strRef>
          </c:tx>
          <c:spPr>
            <a:solidFill>
              <a:schemeClr val="accent1"/>
            </a:solidFill>
            <a:ln>
              <a:noFill/>
            </a:ln>
            <a:effectLst/>
          </c:spPr>
          <c:invertIfNegative val="0"/>
          <c:dLbls>
            <c:dLbl>
              <c:idx val="13"/>
              <c:tx>
                <c:rich>
                  <a:bodyPr/>
                  <a:lstStyle/>
                  <a:p>
                    <a:fld id="{514383F1-74F8-44A7-881F-F92AEDE12EE7}" type="VALUE">
                      <a:rPr lang="en-US" smtClean="0"/>
                      <a:pPr/>
                      <a:t>[VALUE]</a:t>
                    </a:fld>
                    <a:endParaRPr lang="en-AU"/>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7728-407A-A241-5EE454E1D676}"/>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Sheet1!$B$1:$O$1</c:f>
              <c:numCache>
                <c:formatCode>General</c:formatCode>
                <c:ptCount val="14"/>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numCache>
            </c:numRef>
          </c:cat>
          <c:val>
            <c:numRef>
              <c:f>Sheet1!$B$2:$O$2</c:f>
              <c:numCache>
                <c:formatCode>General</c:formatCode>
                <c:ptCount val="14"/>
                <c:pt idx="0">
                  <c:v>81</c:v>
                </c:pt>
                <c:pt idx="1">
                  <c:v>43</c:v>
                </c:pt>
                <c:pt idx="2">
                  <c:v>47</c:v>
                </c:pt>
                <c:pt idx="3">
                  <c:v>46</c:v>
                </c:pt>
                <c:pt idx="4">
                  <c:v>62</c:v>
                </c:pt>
                <c:pt idx="5">
                  <c:v>62</c:v>
                </c:pt>
                <c:pt idx="6">
                  <c:v>64</c:v>
                </c:pt>
                <c:pt idx="7">
                  <c:v>62</c:v>
                </c:pt>
                <c:pt idx="8">
                  <c:v>55</c:v>
                </c:pt>
                <c:pt idx="9">
                  <c:v>51</c:v>
                </c:pt>
                <c:pt idx="10">
                  <c:v>68</c:v>
                </c:pt>
                <c:pt idx="11">
                  <c:v>79</c:v>
                </c:pt>
                <c:pt idx="12">
                  <c:v>56</c:v>
                </c:pt>
                <c:pt idx="13">
                  <c:v>70</c:v>
                </c:pt>
              </c:numCache>
            </c:numRef>
          </c:val>
          <c:extLst>
            <c:ext xmlns:c16="http://schemas.microsoft.com/office/drawing/2014/chart" uri="{C3380CC4-5D6E-409C-BE32-E72D297353CC}">
              <c16:uniqueId val="{00000001-FC8D-4C4F-BF2E-89D46C933FEA}"/>
            </c:ext>
          </c:extLst>
        </c:ser>
        <c:ser>
          <c:idx val="1"/>
          <c:order val="1"/>
          <c:tx>
            <c:strRef>
              <c:f>Sheet1!$A$3</c:f>
              <c:strCache>
                <c:ptCount val="1"/>
                <c:pt idx="0">
                  <c:v>Easy</c:v>
                </c:pt>
              </c:strCache>
            </c:strRef>
          </c:tx>
          <c:spPr>
            <a:solidFill>
              <a:schemeClr val="accent2"/>
            </a:solidFill>
            <a:ln>
              <a:noFill/>
            </a:ln>
            <a:effectLst/>
          </c:spPr>
          <c:invertIfNegative val="0"/>
          <c:dLbls>
            <c:dLbl>
              <c:idx val="11"/>
              <c:delete val="1"/>
              <c:extLst>
                <c:ext xmlns:c15="http://schemas.microsoft.com/office/drawing/2012/chart" uri="{CE6537A1-D6FC-4f65-9D91-7224C49458BB}"/>
                <c:ext xmlns:c16="http://schemas.microsoft.com/office/drawing/2014/chart" uri="{C3380CC4-5D6E-409C-BE32-E72D297353CC}">
                  <c16:uniqueId val="{00000005-4A0A-4E64-87DF-C9A160C38CF7}"/>
                </c:ext>
              </c:extLst>
            </c:dLbl>
            <c:dLbl>
              <c:idx val="13"/>
              <c:tx>
                <c:rich>
                  <a:bodyPr/>
                  <a:lstStyle/>
                  <a:p>
                    <a:fld id="{E7941BA6-B520-483D-892D-ABB68BDB127B}" type="VALUE">
                      <a:rPr lang="en-US" smtClean="0"/>
                      <a:pPr/>
                      <a:t>[VALUE]</a:t>
                    </a:fld>
                    <a:endParaRPr lang="en-AU"/>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7728-407A-A241-5EE454E1D676}"/>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Sheet1!$B$1:$O$1</c:f>
              <c:numCache>
                <c:formatCode>General</c:formatCode>
                <c:ptCount val="14"/>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numCache>
            </c:numRef>
          </c:cat>
          <c:val>
            <c:numRef>
              <c:f>Sheet1!$B$3:$O$3</c:f>
              <c:numCache>
                <c:formatCode>General</c:formatCode>
                <c:ptCount val="14"/>
                <c:pt idx="0">
                  <c:v>16</c:v>
                </c:pt>
                <c:pt idx="1">
                  <c:v>36</c:v>
                </c:pt>
                <c:pt idx="2">
                  <c:v>47</c:v>
                </c:pt>
                <c:pt idx="3">
                  <c:v>41</c:v>
                </c:pt>
                <c:pt idx="4">
                  <c:v>35</c:v>
                </c:pt>
                <c:pt idx="5">
                  <c:v>33</c:v>
                </c:pt>
                <c:pt idx="6">
                  <c:v>36</c:v>
                </c:pt>
                <c:pt idx="7">
                  <c:v>28</c:v>
                </c:pt>
                <c:pt idx="8">
                  <c:v>38</c:v>
                </c:pt>
                <c:pt idx="9">
                  <c:v>44</c:v>
                </c:pt>
                <c:pt idx="10">
                  <c:v>25</c:v>
                </c:pt>
                <c:pt idx="11">
                  <c:v>9</c:v>
                </c:pt>
                <c:pt idx="12">
                  <c:v>31</c:v>
                </c:pt>
                <c:pt idx="13">
                  <c:v>23</c:v>
                </c:pt>
              </c:numCache>
            </c:numRef>
          </c:val>
          <c:extLst>
            <c:ext xmlns:c16="http://schemas.microsoft.com/office/drawing/2014/chart" uri="{C3380CC4-5D6E-409C-BE32-E72D297353CC}">
              <c16:uniqueId val="{00000003-FC8D-4C4F-BF2E-89D46C933FEA}"/>
            </c:ext>
          </c:extLst>
        </c:ser>
        <c:ser>
          <c:idx val="2"/>
          <c:order val="2"/>
          <c:tx>
            <c:strRef>
              <c:f>Sheet1!$A$4</c:f>
              <c:strCache>
                <c:ptCount val="1"/>
                <c:pt idx="0">
                  <c:v>Difficult</c:v>
                </c:pt>
              </c:strCache>
            </c:strRef>
          </c:tx>
          <c:spPr>
            <a:solidFill>
              <a:schemeClr val="accent3"/>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0-9B1B-4A36-93DE-CC9D0CCC2D25}"/>
                </c:ext>
              </c:extLst>
            </c:dLbl>
            <c:dLbl>
              <c:idx val="2"/>
              <c:delete val="1"/>
              <c:extLst>
                <c:ext xmlns:c15="http://schemas.microsoft.com/office/drawing/2012/chart" uri="{CE6537A1-D6FC-4f65-9D91-7224C49458BB}"/>
                <c:ext xmlns:c16="http://schemas.microsoft.com/office/drawing/2014/chart" uri="{C3380CC4-5D6E-409C-BE32-E72D297353CC}">
                  <c16:uniqueId val="{00000001-9B1B-4A36-93DE-CC9D0CCC2D25}"/>
                </c:ext>
              </c:extLst>
            </c:dLbl>
            <c:dLbl>
              <c:idx val="4"/>
              <c:delete val="1"/>
              <c:extLst>
                <c:ext xmlns:c15="http://schemas.microsoft.com/office/drawing/2012/chart" uri="{CE6537A1-D6FC-4f65-9D91-7224C49458BB}"/>
                <c:ext xmlns:c16="http://schemas.microsoft.com/office/drawing/2014/chart" uri="{C3380CC4-5D6E-409C-BE32-E72D297353CC}">
                  <c16:uniqueId val="{00000002-9B1B-4A36-93DE-CC9D0CCC2D25}"/>
                </c:ext>
              </c:extLst>
            </c:dLbl>
            <c:dLbl>
              <c:idx val="5"/>
              <c:delete val="1"/>
              <c:extLst>
                <c:ext xmlns:c15="http://schemas.microsoft.com/office/drawing/2012/chart" uri="{CE6537A1-D6FC-4f65-9D91-7224C49458BB}"/>
                <c:ext xmlns:c16="http://schemas.microsoft.com/office/drawing/2014/chart" uri="{C3380CC4-5D6E-409C-BE32-E72D297353CC}">
                  <c16:uniqueId val="{00000004-9B1B-4A36-93DE-CC9D0CCC2D25}"/>
                </c:ext>
              </c:extLst>
            </c:dLbl>
            <c:dLbl>
              <c:idx val="6"/>
              <c:delete val="1"/>
              <c:extLst>
                <c:ext xmlns:c15="http://schemas.microsoft.com/office/drawing/2012/chart" uri="{CE6537A1-D6FC-4f65-9D91-7224C49458BB}"/>
                <c:ext xmlns:c16="http://schemas.microsoft.com/office/drawing/2014/chart" uri="{C3380CC4-5D6E-409C-BE32-E72D297353CC}">
                  <c16:uniqueId val="{00000003-9B1B-4A36-93DE-CC9D0CCC2D25}"/>
                </c:ext>
              </c:extLst>
            </c:dLbl>
            <c:dLbl>
              <c:idx val="7"/>
              <c:delete val="1"/>
              <c:extLst>
                <c:ext xmlns:c15="http://schemas.microsoft.com/office/drawing/2012/chart" uri="{CE6537A1-D6FC-4f65-9D91-7224C49458BB}"/>
                <c:ext xmlns:c16="http://schemas.microsoft.com/office/drawing/2014/chart" uri="{C3380CC4-5D6E-409C-BE32-E72D297353CC}">
                  <c16:uniqueId val="{00000000-4A0A-4E64-87DF-C9A160C38CF7}"/>
                </c:ext>
              </c:extLst>
            </c:dLbl>
            <c:dLbl>
              <c:idx val="8"/>
              <c:delete val="1"/>
              <c:extLst>
                <c:ext xmlns:c15="http://schemas.microsoft.com/office/drawing/2012/chart" uri="{CE6537A1-D6FC-4f65-9D91-7224C49458BB}"/>
                <c:ext xmlns:c16="http://schemas.microsoft.com/office/drawing/2014/chart" uri="{C3380CC4-5D6E-409C-BE32-E72D297353CC}">
                  <c16:uniqueId val="{00000001-4A0A-4E64-87DF-C9A160C38CF7}"/>
                </c:ext>
              </c:extLst>
            </c:dLbl>
            <c:dLbl>
              <c:idx val="9"/>
              <c:delete val="1"/>
              <c:extLst>
                <c:ext xmlns:c15="http://schemas.microsoft.com/office/drawing/2012/chart" uri="{CE6537A1-D6FC-4f65-9D91-7224C49458BB}"/>
                <c:ext xmlns:c16="http://schemas.microsoft.com/office/drawing/2014/chart" uri="{C3380CC4-5D6E-409C-BE32-E72D297353CC}">
                  <c16:uniqueId val="{00000005-9B1B-4A36-93DE-CC9D0CCC2D25}"/>
                </c:ext>
              </c:extLst>
            </c:dLbl>
            <c:dLbl>
              <c:idx val="10"/>
              <c:delete val="1"/>
              <c:extLst>
                <c:ext xmlns:c15="http://schemas.microsoft.com/office/drawing/2012/chart" uri="{CE6537A1-D6FC-4f65-9D91-7224C49458BB}"/>
                <c:ext xmlns:c16="http://schemas.microsoft.com/office/drawing/2014/chart" uri="{C3380CC4-5D6E-409C-BE32-E72D297353CC}">
                  <c16:uniqueId val="{00000002-4A0A-4E64-87DF-C9A160C38CF7}"/>
                </c:ext>
              </c:extLst>
            </c:dLbl>
            <c:dLbl>
              <c:idx val="11"/>
              <c:delete val="1"/>
              <c:extLst>
                <c:ext xmlns:c15="http://schemas.microsoft.com/office/drawing/2012/chart" uri="{CE6537A1-D6FC-4f65-9D91-7224C49458BB}"/>
                <c:ext xmlns:c16="http://schemas.microsoft.com/office/drawing/2014/chart" uri="{C3380CC4-5D6E-409C-BE32-E72D297353CC}">
                  <c16:uniqueId val="{00000003-4A0A-4E64-87DF-C9A160C38CF7}"/>
                </c:ext>
              </c:extLst>
            </c:dLbl>
            <c:dLbl>
              <c:idx val="13"/>
              <c:delete val="1"/>
              <c:extLst>
                <c:ext xmlns:c15="http://schemas.microsoft.com/office/drawing/2012/chart" uri="{CE6537A1-D6FC-4f65-9D91-7224C49458BB}"/>
                <c:ext xmlns:c16="http://schemas.microsoft.com/office/drawing/2014/chart" uri="{C3380CC4-5D6E-409C-BE32-E72D297353CC}">
                  <c16:uniqueId val="{00000002-7728-407A-A241-5EE454E1D676}"/>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Sheet1!$B$1:$O$1</c:f>
              <c:numCache>
                <c:formatCode>General</c:formatCode>
                <c:ptCount val="14"/>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numCache>
            </c:numRef>
          </c:cat>
          <c:val>
            <c:numRef>
              <c:f>Sheet1!$B$4:$O$4</c:f>
              <c:numCache>
                <c:formatCode>General</c:formatCode>
                <c:ptCount val="14"/>
                <c:pt idx="0">
                  <c:v>2</c:v>
                </c:pt>
                <c:pt idx="1">
                  <c:v>17</c:v>
                </c:pt>
                <c:pt idx="2">
                  <c:v>2</c:v>
                </c:pt>
                <c:pt idx="3">
                  <c:v>13</c:v>
                </c:pt>
                <c:pt idx="4">
                  <c:v>3</c:v>
                </c:pt>
                <c:pt idx="5">
                  <c:v>5</c:v>
                </c:pt>
                <c:pt idx="6">
                  <c:v>0</c:v>
                </c:pt>
                <c:pt idx="7">
                  <c:v>10</c:v>
                </c:pt>
                <c:pt idx="8">
                  <c:v>7</c:v>
                </c:pt>
                <c:pt idx="9">
                  <c:v>5</c:v>
                </c:pt>
                <c:pt idx="10">
                  <c:v>7</c:v>
                </c:pt>
                <c:pt idx="11">
                  <c:v>9</c:v>
                </c:pt>
                <c:pt idx="12">
                  <c:v>13</c:v>
                </c:pt>
                <c:pt idx="13">
                  <c:v>7</c:v>
                </c:pt>
              </c:numCache>
            </c:numRef>
          </c:val>
          <c:extLst>
            <c:ext xmlns:c16="http://schemas.microsoft.com/office/drawing/2014/chart" uri="{C3380CC4-5D6E-409C-BE32-E72D297353CC}">
              <c16:uniqueId val="{00000005-FC8D-4C4F-BF2E-89D46C933FEA}"/>
            </c:ext>
          </c:extLst>
        </c:ser>
        <c:ser>
          <c:idx val="3"/>
          <c:order val="3"/>
          <c:tx>
            <c:strRef>
              <c:f>Sheet1!$A$5</c:f>
              <c:strCache>
                <c:ptCount val="1"/>
                <c:pt idx="0">
                  <c:v>Very difficult</c:v>
                </c:pt>
              </c:strCache>
            </c:strRef>
          </c:tx>
          <c:spPr>
            <a:solidFill>
              <a:schemeClr val="accent4"/>
            </a:solidFill>
            <a:ln>
              <a:noFill/>
            </a:ln>
            <a:effectLst/>
          </c:spPr>
          <c:invertIfNegative val="0"/>
          <c:dLbls>
            <c:delete val="1"/>
          </c:dLbls>
          <c:cat>
            <c:numRef>
              <c:f>Sheet1!$B$1:$O$1</c:f>
              <c:numCache>
                <c:formatCode>General</c:formatCode>
                <c:ptCount val="14"/>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numCache>
            </c:numRef>
          </c:cat>
          <c:val>
            <c:numRef>
              <c:f>Sheet1!$B$5:$O$5</c:f>
              <c:numCache>
                <c:formatCode>General</c:formatCode>
                <c:ptCount val="14"/>
                <c:pt idx="0">
                  <c:v>2</c:v>
                </c:pt>
                <c:pt idx="1">
                  <c:v>5</c:v>
                </c:pt>
                <c:pt idx="2">
                  <c:v>0</c:v>
                </c:pt>
                <c:pt idx="3">
                  <c:v>0</c:v>
                </c:pt>
                <c:pt idx="4">
                  <c:v>0</c:v>
                </c:pt>
                <c:pt idx="5">
                  <c:v>0</c:v>
                </c:pt>
                <c:pt idx="6">
                  <c:v>0</c:v>
                </c:pt>
                <c:pt idx="7">
                  <c:v>0</c:v>
                </c:pt>
                <c:pt idx="8">
                  <c:v>0</c:v>
                </c:pt>
                <c:pt idx="9">
                  <c:v>0</c:v>
                </c:pt>
                <c:pt idx="10">
                  <c:v>0</c:v>
                </c:pt>
                <c:pt idx="11">
                  <c:v>2</c:v>
                </c:pt>
                <c:pt idx="12">
                  <c:v>0</c:v>
                </c:pt>
                <c:pt idx="13">
                  <c:v>0</c:v>
                </c:pt>
              </c:numCache>
            </c:numRef>
          </c:val>
          <c:extLst>
            <c:ext xmlns:c16="http://schemas.microsoft.com/office/drawing/2014/chart" uri="{C3380CC4-5D6E-409C-BE32-E72D297353CC}">
              <c16:uniqueId val="{00000006-FC8D-4C4F-BF2E-89D46C933FEA}"/>
            </c:ext>
          </c:extLst>
        </c:ser>
        <c:dLbls>
          <c:showLegendKey val="0"/>
          <c:showVal val="1"/>
          <c:showCatName val="0"/>
          <c:showSerName val="0"/>
          <c:showPercent val="0"/>
          <c:showBubbleSize val="0"/>
        </c:dLbls>
        <c:gapWidth val="150"/>
        <c:overlap val="100"/>
        <c:axId val="282636672"/>
        <c:axId val="282638208"/>
      </c:barChart>
      <c:catAx>
        <c:axId val="2826366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040000" spcFirstLastPara="1" vertOverflow="ellipsis"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82638208"/>
        <c:crosses val="autoZero"/>
        <c:auto val="1"/>
        <c:lblAlgn val="ctr"/>
        <c:lblOffset val="100"/>
        <c:tickLblSkip val="1"/>
        <c:noMultiLvlLbl val="0"/>
      </c:catAx>
      <c:valAx>
        <c:axId val="282638208"/>
        <c:scaling>
          <c:orientation val="minMax"/>
          <c:max val="1"/>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AU"/>
                  <a:t>% of those who commented</a:t>
                </a:r>
              </a:p>
            </c:rich>
          </c:tx>
          <c:layout>
            <c:manualLayout>
              <c:xMode val="edge"/>
              <c:yMode val="edge"/>
              <c:x val="0"/>
              <c:y val="6.7535824990202012E-2"/>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0" spcFirstLastPara="1" vertOverflow="ellipsis"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826366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6552493079826155"/>
          <c:y val="8.8353413654618504E-2"/>
          <c:w val="0.81369855258787782"/>
          <c:h val="0.69755446632834284"/>
        </c:manualLayout>
      </c:layout>
      <c:barChart>
        <c:barDir val="col"/>
        <c:grouping val="percentStacked"/>
        <c:varyColors val="0"/>
        <c:ser>
          <c:idx val="0"/>
          <c:order val="0"/>
          <c:tx>
            <c:strRef>
              <c:f>Sheet1!$A$2</c:f>
              <c:strCache>
                <c:ptCount val="1"/>
                <c:pt idx="0">
                  <c:v>Very easy</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Sheet1!$B$1:$O$1</c:f>
              <c:numCache>
                <c:formatCode>General</c:formatCode>
                <c:ptCount val="14"/>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numCache>
            </c:numRef>
          </c:cat>
          <c:val>
            <c:numRef>
              <c:f>Sheet1!$B$2:$O$2</c:f>
              <c:numCache>
                <c:formatCode>General</c:formatCode>
                <c:ptCount val="14"/>
                <c:pt idx="0">
                  <c:v>49</c:v>
                </c:pt>
                <c:pt idx="1">
                  <c:v>24</c:v>
                </c:pt>
                <c:pt idx="2">
                  <c:v>37</c:v>
                </c:pt>
                <c:pt idx="3">
                  <c:v>52</c:v>
                </c:pt>
                <c:pt idx="4">
                  <c:v>59</c:v>
                </c:pt>
                <c:pt idx="5">
                  <c:v>46</c:v>
                </c:pt>
                <c:pt idx="6">
                  <c:v>38</c:v>
                </c:pt>
                <c:pt idx="7">
                  <c:v>33</c:v>
                </c:pt>
                <c:pt idx="8">
                  <c:v>46</c:v>
                </c:pt>
                <c:pt idx="9">
                  <c:v>50</c:v>
                </c:pt>
                <c:pt idx="10">
                  <c:v>53</c:v>
                </c:pt>
                <c:pt idx="11">
                  <c:v>40</c:v>
                </c:pt>
                <c:pt idx="12">
                  <c:v>58</c:v>
                </c:pt>
                <c:pt idx="13">
                  <c:v>49</c:v>
                </c:pt>
              </c:numCache>
            </c:numRef>
          </c:val>
          <c:extLst>
            <c:ext xmlns:c16="http://schemas.microsoft.com/office/drawing/2014/chart" uri="{C3380CC4-5D6E-409C-BE32-E72D297353CC}">
              <c16:uniqueId val="{00000000-D358-499D-BE70-D60CCFC8C0E2}"/>
            </c:ext>
          </c:extLst>
        </c:ser>
        <c:ser>
          <c:idx val="1"/>
          <c:order val="1"/>
          <c:tx>
            <c:strRef>
              <c:f>Sheet1!$A$3</c:f>
              <c:strCache>
                <c:ptCount val="1"/>
                <c:pt idx="0">
                  <c:v>Easy</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Sheet1!$B$1:$O$1</c:f>
              <c:numCache>
                <c:formatCode>General</c:formatCode>
                <c:ptCount val="14"/>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numCache>
            </c:numRef>
          </c:cat>
          <c:val>
            <c:numRef>
              <c:f>Sheet1!$B$3:$O$3</c:f>
              <c:numCache>
                <c:formatCode>General</c:formatCode>
                <c:ptCount val="14"/>
                <c:pt idx="0">
                  <c:v>36</c:v>
                </c:pt>
                <c:pt idx="1">
                  <c:v>32</c:v>
                </c:pt>
                <c:pt idx="2">
                  <c:v>44</c:v>
                </c:pt>
                <c:pt idx="3">
                  <c:v>34</c:v>
                </c:pt>
                <c:pt idx="4">
                  <c:v>36</c:v>
                </c:pt>
                <c:pt idx="5">
                  <c:v>51</c:v>
                </c:pt>
                <c:pt idx="6">
                  <c:v>55</c:v>
                </c:pt>
                <c:pt idx="7">
                  <c:v>46</c:v>
                </c:pt>
                <c:pt idx="8">
                  <c:v>36</c:v>
                </c:pt>
                <c:pt idx="9">
                  <c:v>29</c:v>
                </c:pt>
                <c:pt idx="10">
                  <c:v>29</c:v>
                </c:pt>
                <c:pt idx="11">
                  <c:v>28</c:v>
                </c:pt>
                <c:pt idx="12">
                  <c:v>23</c:v>
                </c:pt>
                <c:pt idx="13">
                  <c:v>31</c:v>
                </c:pt>
              </c:numCache>
            </c:numRef>
          </c:val>
          <c:extLst>
            <c:ext xmlns:c16="http://schemas.microsoft.com/office/drawing/2014/chart" uri="{C3380CC4-5D6E-409C-BE32-E72D297353CC}">
              <c16:uniqueId val="{00000002-D358-499D-BE70-D60CCFC8C0E2}"/>
            </c:ext>
          </c:extLst>
        </c:ser>
        <c:ser>
          <c:idx val="2"/>
          <c:order val="2"/>
          <c:tx>
            <c:strRef>
              <c:f>Sheet1!$A$4</c:f>
              <c:strCache>
                <c:ptCount val="1"/>
                <c:pt idx="0">
                  <c:v>Difficult</c:v>
                </c:pt>
              </c:strCache>
            </c:strRef>
          </c:tx>
          <c:spPr>
            <a:solidFill>
              <a:schemeClr val="accent3"/>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0-CD58-4E42-AA3C-EFF8FF2E62D6}"/>
                </c:ext>
              </c:extLst>
            </c:dLbl>
            <c:dLbl>
              <c:idx val="2"/>
              <c:delete val="1"/>
              <c:extLst>
                <c:ext xmlns:c15="http://schemas.microsoft.com/office/drawing/2012/chart" uri="{CE6537A1-D6FC-4f65-9D91-7224C49458BB}"/>
                <c:ext xmlns:c16="http://schemas.microsoft.com/office/drawing/2014/chart" uri="{C3380CC4-5D6E-409C-BE32-E72D297353CC}">
                  <c16:uniqueId val="{00000001-CD58-4E42-AA3C-EFF8FF2E62D6}"/>
                </c:ext>
              </c:extLst>
            </c:dLbl>
            <c:dLbl>
              <c:idx val="4"/>
              <c:delete val="1"/>
              <c:extLst>
                <c:ext xmlns:c15="http://schemas.microsoft.com/office/drawing/2012/chart" uri="{CE6537A1-D6FC-4f65-9D91-7224C49458BB}"/>
                <c:ext xmlns:c16="http://schemas.microsoft.com/office/drawing/2014/chart" uri="{C3380CC4-5D6E-409C-BE32-E72D297353CC}">
                  <c16:uniqueId val="{00000004-9869-4F7F-B5DC-43BBB5C49A6B}"/>
                </c:ext>
              </c:extLst>
            </c:dLbl>
            <c:dLbl>
              <c:idx val="5"/>
              <c:delete val="1"/>
              <c:extLst>
                <c:ext xmlns:c15="http://schemas.microsoft.com/office/drawing/2012/chart" uri="{CE6537A1-D6FC-4f65-9D91-7224C49458BB}"/>
                <c:ext xmlns:c16="http://schemas.microsoft.com/office/drawing/2014/chart" uri="{C3380CC4-5D6E-409C-BE32-E72D297353CC}">
                  <c16:uniqueId val="{00000006-9869-4F7F-B5DC-43BBB5C49A6B}"/>
                </c:ext>
              </c:extLst>
            </c:dLbl>
            <c:dLbl>
              <c:idx val="6"/>
              <c:delete val="1"/>
              <c:extLst>
                <c:ext xmlns:c15="http://schemas.microsoft.com/office/drawing/2012/chart" uri="{CE6537A1-D6FC-4f65-9D91-7224C49458BB}"/>
                <c:ext xmlns:c16="http://schemas.microsoft.com/office/drawing/2014/chart" uri="{C3380CC4-5D6E-409C-BE32-E72D297353CC}">
                  <c16:uniqueId val="{00000002-CD58-4E42-AA3C-EFF8FF2E62D6}"/>
                </c:ext>
              </c:extLst>
            </c:dLbl>
            <c:dLbl>
              <c:idx val="9"/>
              <c:delete val="1"/>
              <c:extLst>
                <c:ext xmlns:c15="http://schemas.microsoft.com/office/drawing/2012/chart" uri="{CE6537A1-D6FC-4f65-9D91-7224C49458BB}"/>
                <c:ext xmlns:c16="http://schemas.microsoft.com/office/drawing/2014/chart" uri="{C3380CC4-5D6E-409C-BE32-E72D297353CC}">
                  <c16:uniqueId val="{00000003-CD58-4E42-AA3C-EFF8FF2E62D6}"/>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Sheet1!$B$1:$O$1</c:f>
              <c:numCache>
                <c:formatCode>General</c:formatCode>
                <c:ptCount val="14"/>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numCache>
            </c:numRef>
          </c:cat>
          <c:val>
            <c:numRef>
              <c:f>Sheet1!$B$4:$O$4</c:f>
              <c:numCache>
                <c:formatCode>General</c:formatCode>
                <c:ptCount val="14"/>
                <c:pt idx="0">
                  <c:v>15</c:v>
                </c:pt>
                <c:pt idx="1">
                  <c:v>32</c:v>
                </c:pt>
                <c:pt idx="2">
                  <c:v>19</c:v>
                </c:pt>
                <c:pt idx="3">
                  <c:v>14</c:v>
                </c:pt>
                <c:pt idx="4">
                  <c:v>5</c:v>
                </c:pt>
                <c:pt idx="5">
                  <c:v>3</c:v>
                </c:pt>
                <c:pt idx="6">
                  <c:v>7</c:v>
                </c:pt>
                <c:pt idx="7">
                  <c:v>17</c:v>
                </c:pt>
                <c:pt idx="8">
                  <c:v>15</c:v>
                </c:pt>
                <c:pt idx="9">
                  <c:v>21</c:v>
                </c:pt>
                <c:pt idx="10">
                  <c:v>18</c:v>
                </c:pt>
                <c:pt idx="11">
                  <c:v>30</c:v>
                </c:pt>
                <c:pt idx="12">
                  <c:v>15</c:v>
                </c:pt>
                <c:pt idx="13">
                  <c:v>18</c:v>
                </c:pt>
              </c:numCache>
            </c:numRef>
          </c:val>
          <c:extLst>
            <c:ext xmlns:c16="http://schemas.microsoft.com/office/drawing/2014/chart" uri="{C3380CC4-5D6E-409C-BE32-E72D297353CC}">
              <c16:uniqueId val="{00000003-D358-499D-BE70-D60CCFC8C0E2}"/>
            </c:ext>
          </c:extLst>
        </c:ser>
        <c:ser>
          <c:idx val="3"/>
          <c:order val="3"/>
          <c:tx>
            <c:strRef>
              <c:f>Sheet1!$A$5</c:f>
              <c:strCache>
                <c:ptCount val="1"/>
                <c:pt idx="0">
                  <c:v>Very difficult</c:v>
                </c:pt>
              </c:strCache>
            </c:strRef>
          </c:tx>
          <c:spPr>
            <a:solidFill>
              <a:schemeClr val="accent4"/>
            </a:solidFill>
            <a:ln>
              <a:noFill/>
            </a:ln>
            <a:effectLst/>
          </c:spPr>
          <c:invertIfNegative val="0"/>
          <c:dLbls>
            <c:delete val="1"/>
          </c:dLbls>
          <c:cat>
            <c:numRef>
              <c:f>Sheet1!$B$1:$O$1</c:f>
              <c:numCache>
                <c:formatCode>General</c:formatCode>
                <c:ptCount val="14"/>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numCache>
            </c:numRef>
          </c:cat>
          <c:val>
            <c:numRef>
              <c:f>Sheet1!$B$5:$O$5</c:f>
              <c:numCache>
                <c:formatCode>General</c:formatCode>
                <c:ptCount val="14"/>
                <c:pt idx="0">
                  <c:v>0</c:v>
                </c:pt>
                <c:pt idx="1">
                  <c:v>12</c:v>
                </c:pt>
                <c:pt idx="2">
                  <c:v>0</c:v>
                </c:pt>
                <c:pt idx="3">
                  <c:v>0</c:v>
                </c:pt>
                <c:pt idx="4">
                  <c:v>0</c:v>
                </c:pt>
                <c:pt idx="5">
                  <c:v>0</c:v>
                </c:pt>
                <c:pt idx="6">
                  <c:v>0</c:v>
                </c:pt>
                <c:pt idx="7">
                  <c:v>4</c:v>
                </c:pt>
                <c:pt idx="8">
                  <c:v>3</c:v>
                </c:pt>
                <c:pt idx="9">
                  <c:v>0</c:v>
                </c:pt>
                <c:pt idx="10">
                  <c:v>0</c:v>
                </c:pt>
                <c:pt idx="11">
                  <c:v>2</c:v>
                </c:pt>
                <c:pt idx="12">
                  <c:v>4</c:v>
                </c:pt>
                <c:pt idx="13">
                  <c:v>2</c:v>
                </c:pt>
              </c:numCache>
            </c:numRef>
          </c:val>
          <c:extLst>
            <c:ext xmlns:c16="http://schemas.microsoft.com/office/drawing/2014/chart" uri="{C3380CC4-5D6E-409C-BE32-E72D297353CC}">
              <c16:uniqueId val="{00000007-D358-499D-BE70-D60CCFC8C0E2}"/>
            </c:ext>
          </c:extLst>
        </c:ser>
        <c:dLbls>
          <c:showLegendKey val="0"/>
          <c:showVal val="1"/>
          <c:showCatName val="0"/>
          <c:showSerName val="0"/>
          <c:showPercent val="0"/>
          <c:showBubbleSize val="0"/>
        </c:dLbls>
        <c:gapWidth val="150"/>
        <c:overlap val="100"/>
        <c:axId val="282822528"/>
        <c:axId val="282824064"/>
      </c:barChart>
      <c:catAx>
        <c:axId val="2828225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1980000" spcFirstLastPara="1" vertOverflow="ellipsis"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82824064"/>
        <c:crosses val="autoZero"/>
        <c:auto val="1"/>
        <c:lblAlgn val="ctr"/>
        <c:lblOffset val="100"/>
        <c:tickLblSkip val="1"/>
        <c:noMultiLvlLbl val="0"/>
      </c:catAx>
      <c:valAx>
        <c:axId val="282824064"/>
        <c:scaling>
          <c:orientation val="minMax"/>
          <c:max val="1"/>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AU"/>
                  <a:t>% of those who commented</a:t>
                </a:r>
              </a:p>
            </c:rich>
          </c:tx>
          <c:layout>
            <c:manualLayout>
              <c:xMode val="edge"/>
              <c:yMode val="edge"/>
              <c:x val="0"/>
              <c:y val="7.8407239819004521E-2"/>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0" spcFirstLastPara="1" vertOverflow="ellipsis"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828225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4089775155814506E-2"/>
          <c:y val="4.0823977647955298E-2"/>
          <c:w val="0.8394401241640459"/>
          <c:h val="0.67346168825670982"/>
        </c:manualLayout>
      </c:layout>
      <c:barChart>
        <c:barDir val="col"/>
        <c:grouping val="clustered"/>
        <c:varyColors val="0"/>
        <c:ser>
          <c:idx val="1"/>
          <c:order val="1"/>
          <c:tx>
            <c:strRef>
              <c:f>Sheet1!$A$2</c:f>
              <c:strCache>
                <c:ptCount val="1"/>
                <c:pt idx="0">
                  <c:v>% Used Ketamine</c:v>
                </c:pt>
              </c:strCache>
            </c:strRef>
          </c:tx>
          <c:spPr>
            <a:solidFill>
              <a:schemeClr val="accent2"/>
            </a:solidFill>
            <a:ln>
              <a:noFill/>
            </a:ln>
            <a:effectLst/>
          </c:spPr>
          <c:invertIfNegative val="0"/>
          <c:dLbls>
            <c:dLbl>
              <c:idx val="0"/>
              <c:layout>
                <c:manualLayout>
                  <c:x val="0"/>
                  <c:y val="1.790124152862513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634-46F0-908C-EA4FC270CE7E}"/>
                </c:ext>
              </c:extLst>
            </c:dLbl>
            <c:dLbl>
              <c:idx val="6"/>
              <c:delete val="1"/>
              <c:extLst>
                <c:ext xmlns:c15="http://schemas.microsoft.com/office/drawing/2012/chart" uri="{CE6537A1-D6FC-4f65-9D91-7224C49458BB}"/>
                <c:ext xmlns:c16="http://schemas.microsoft.com/office/drawing/2014/chart" uri="{C3380CC4-5D6E-409C-BE32-E72D297353CC}">
                  <c16:uniqueId val="{00000000-1B71-4DC5-AD1C-7CFA9BB9B793}"/>
                </c:ext>
              </c:extLst>
            </c:dLbl>
            <c:dLbl>
              <c:idx val="16"/>
              <c:tx>
                <c:rich>
                  <a:bodyPr/>
                  <a:lstStyle/>
                  <a:p>
                    <a:fld id="{2D9D3FDA-5F4E-40E8-8B60-E19F4BB9E592}" type="VALUE">
                      <a:rPr lang="en-US" smtClean="0"/>
                      <a:pPr/>
                      <a:t>[VALUE]</a:t>
                    </a:fld>
                    <a:endParaRPr lang="en-AU"/>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D126-4100-A750-CB4AC1340CFF}"/>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Sheet1!$B$1:$R$1</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Sheet1!$B$2:$R$2</c:f>
              <c:numCache>
                <c:formatCode>General</c:formatCode>
                <c:ptCount val="17"/>
                <c:pt idx="0">
                  <c:v>21</c:v>
                </c:pt>
                <c:pt idx="1">
                  <c:v>15</c:v>
                </c:pt>
                <c:pt idx="2">
                  <c:v>17</c:v>
                </c:pt>
                <c:pt idx="3">
                  <c:v>15</c:v>
                </c:pt>
                <c:pt idx="4">
                  <c:v>10</c:v>
                </c:pt>
                <c:pt idx="5">
                  <c:v>6</c:v>
                </c:pt>
                <c:pt idx="6">
                  <c:v>2</c:v>
                </c:pt>
                <c:pt idx="7">
                  <c:v>6</c:v>
                </c:pt>
                <c:pt idx="8">
                  <c:v>14</c:v>
                </c:pt>
                <c:pt idx="9">
                  <c:v>14</c:v>
                </c:pt>
                <c:pt idx="10">
                  <c:v>33</c:v>
                </c:pt>
                <c:pt idx="11">
                  <c:v>6</c:v>
                </c:pt>
                <c:pt idx="12">
                  <c:v>9</c:v>
                </c:pt>
                <c:pt idx="13">
                  <c:v>20</c:v>
                </c:pt>
                <c:pt idx="14">
                  <c:v>49</c:v>
                </c:pt>
                <c:pt idx="15">
                  <c:v>29</c:v>
                </c:pt>
                <c:pt idx="16">
                  <c:v>33</c:v>
                </c:pt>
              </c:numCache>
            </c:numRef>
          </c:val>
          <c:extLst>
            <c:ext xmlns:c16="http://schemas.microsoft.com/office/drawing/2014/chart" uri="{C3380CC4-5D6E-409C-BE32-E72D297353CC}">
              <c16:uniqueId val="{00000000-30DF-4380-8678-7E5F87F67EED}"/>
            </c:ext>
          </c:extLst>
        </c:ser>
        <c:dLbls>
          <c:showLegendKey val="0"/>
          <c:showVal val="1"/>
          <c:showCatName val="0"/>
          <c:showSerName val="0"/>
          <c:showPercent val="0"/>
          <c:showBubbleSize val="0"/>
        </c:dLbls>
        <c:gapWidth val="150"/>
        <c:axId val="-2101155768"/>
        <c:axId val="-2101152552"/>
      </c:barChart>
      <c:lineChart>
        <c:grouping val="standard"/>
        <c:varyColors val="0"/>
        <c:ser>
          <c:idx val="0"/>
          <c:order val="0"/>
          <c:tx>
            <c:strRef>
              <c:f>Sheet1!$A$3</c:f>
              <c:strCache>
                <c:ptCount val="1"/>
                <c:pt idx="0">
                  <c:v>Median days ketamine</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0"/>
              <c:layout>
                <c:manualLayout>
                  <c:x val="-1.5521388133369271E-2"/>
                  <c:y val="-3.222223475152519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6634-46F0-908C-EA4FC270CE7E}"/>
                </c:ext>
              </c:extLst>
            </c:dLbl>
            <c:dLbl>
              <c:idx val="1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634-46F0-908C-EA4FC270CE7E}"/>
                </c:ext>
              </c:extLst>
            </c:dLbl>
            <c:dLbl>
              <c:idx val="1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634-46F0-908C-EA4FC270CE7E}"/>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Sheet1!$B$1:$R$1</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Sheet1!$B$3:$R$3</c:f>
              <c:numCache>
                <c:formatCode>General</c:formatCode>
                <c:ptCount val="17"/>
                <c:pt idx="0">
                  <c:v>2</c:v>
                </c:pt>
                <c:pt idx="1">
                  <c:v>2</c:v>
                </c:pt>
                <c:pt idx="2">
                  <c:v>2</c:v>
                </c:pt>
                <c:pt idx="3">
                  <c:v>2</c:v>
                </c:pt>
                <c:pt idx="4">
                  <c:v>2</c:v>
                </c:pt>
                <c:pt idx="5">
                  <c:v>1</c:v>
                </c:pt>
                <c:pt idx="6">
                  <c:v>5</c:v>
                </c:pt>
                <c:pt idx="7">
                  <c:v>2</c:v>
                </c:pt>
                <c:pt idx="8">
                  <c:v>1</c:v>
                </c:pt>
                <c:pt idx="9">
                  <c:v>1</c:v>
                </c:pt>
                <c:pt idx="10">
                  <c:v>2</c:v>
                </c:pt>
                <c:pt idx="11">
                  <c:v>2</c:v>
                </c:pt>
                <c:pt idx="12">
                  <c:v>1</c:v>
                </c:pt>
                <c:pt idx="13">
                  <c:v>2</c:v>
                </c:pt>
                <c:pt idx="14">
                  <c:v>2</c:v>
                </c:pt>
                <c:pt idx="15">
                  <c:v>4</c:v>
                </c:pt>
                <c:pt idx="16">
                  <c:v>2</c:v>
                </c:pt>
              </c:numCache>
            </c:numRef>
          </c:val>
          <c:smooth val="0"/>
          <c:extLst>
            <c:ext xmlns:c16="http://schemas.microsoft.com/office/drawing/2014/chart" uri="{C3380CC4-5D6E-409C-BE32-E72D297353CC}">
              <c16:uniqueId val="{00000001-30DF-4380-8678-7E5F87F67EED}"/>
            </c:ext>
          </c:extLst>
        </c:ser>
        <c:dLbls>
          <c:showLegendKey val="0"/>
          <c:showVal val="1"/>
          <c:showCatName val="0"/>
          <c:showSerName val="0"/>
          <c:showPercent val="0"/>
          <c:showBubbleSize val="0"/>
        </c:dLbls>
        <c:marker val="1"/>
        <c:smooth val="0"/>
        <c:axId val="-2101145992"/>
        <c:axId val="-2101183640"/>
      </c:lineChart>
      <c:catAx>
        <c:axId val="-21011557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01152552"/>
        <c:crosses val="autoZero"/>
        <c:auto val="0"/>
        <c:lblAlgn val="ctr"/>
        <c:lblOffset val="100"/>
        <c:tickLblSkip val="1"/>
        <c:tickMarkSkip val="1"/>
        <c:noMultiLvlLbl val="0"/>
      </c:catAx>
      <c:valAx>
        <c:axId val="-2101152552"/>
        <c:scaling>
          <c:orientation val="minMax"/>
          <c:max val="1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AU"/>
                  <a:t>% ACT EDRS participants</a:t>
                </a:r>
              </a:p>
            </c:rich>
          </c:tx>
          <c:layout>
            <c:manualLayout>
              <c:xMode val="edge"/>
              <c:yMode val="edge"/>
              <c:x val="0"/>
              <c:y val="8.8340230714583717E-2"/>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0" spcFirstLastPara="1" vertOverflow="ellipsis"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01155768"/>
        <c:crosses val="autoZero"/>
        <c:crossBetween val="between"/>
        <c:majorUnit val="10"/>
      </c:valAx>
      <c:catAx>
        <c:axId val="-2101145992"/>
        <c:scaling>
          <c:orientation val="minMax"/>
        </c:scaling>
        <c:delete val="1"/>
        <c:axPos val="b"/>
        <c:numFmt formatCode="General" sourceLinked="1"/>
        <c:majorTickMark val="none"/>
        <c:minorTickMark val="none"/>
        <c:tickLblPos val="none"/>
        <c:crossAx val="-2101183640"/>
        <c:crosses val="autoZero"/>
        <c:auto val="0"/>
        <c:lblAlgn val="ctr"/>
        <c:lblOffset val="100"/>
        <c:noMultiLvlLbl val="0"/>
      </c:catAx>
      <c:valAx>
        <c:axId val="-2101183640"/>
        <c:scaling>
          <c:orientation val="minMax"/>
          <c:max val="7"/>
        </c:scaling>
        <c:delete val="0"/>
        <c:axPos val="r"/>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AU"/>
                  <a:t>Median days</a:t>
                </a:r>
              </a:p>
            </c:rich>
          </c:tx>
          <c:layout>
            <c:manualLayout>
              <c:xMode val="edge"/>
              <c:yMode val="edge"/>
              <c:x val="0.97444932984723087"/>
              <c:y val="0.23517974537950628"/>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0" spcFirstLastPara="1" vertOverflow="ellipsis"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01145992"/>
        <c:crosses val="max"/>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8579756090226858E-2"/>
          <c:y val="4.3320539372569994E-2"/>
          <c:w val="0.82189122431709127"/>
          <c:h val="0.77351831021122364"/>
        </c:manualLayout>
      </c:layout>
      <c:barChart>
        <c:barDir val="col"/>
        <c:grouping val="clustered"/>
        <c:varyColors val="0"/>
        <c:ser>
          <c:idx val="0"/>
          <c:order val="0"/>
          <c:tx>
            <c:strRef>
              <c:f>Sheet1!$A$2</c:f>
              <c:strCache>
                <c:ptCount val="1"/>
                <c:pt idx="0">
                  <c:v>% Used LSD</c:v>
                </c:pt>
              </c:strCache>
            </c:strRef>
          </c:tx>
          <c:spPr>
            <a:solidFill>
              <a:schemeClr val="accent1"/>
            </a:solidFill>
            <a:ln>
              <a:noFill/>
            </a:ln>
            <a:effectLst/>
          </c:spPr>
          <c:invertIfNegative val="0"/>
          <c:dLbls>
            <c:dLbl>
              <c:idx val="2"/>
              <c:layout>
                <c:manualLayout>
                  <c:x val="0"/>
                  <c:y val="1.265555789917731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B7A-4105-A603-2AA913E1EB94}"/>
                </c:ext>
              </c:extLst>
            </c:dLbl>
            <c:dLbl>
              <c:idx val="6"/>
              <c:layout>
                <c:manualLayout>
                  <c:x val="-8.0013623775444801E-17"/>
                  <c:y val="2.5311115798354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B7A-4105-A603-2AA913E1EB94}"/>
                </c:ext>
              </c:extLst>
            </c:dLbl>
            <c:dLbl>
              <c:idx val="12"/>
              <c:layout>
                <c:manualLayout>
                  <c:x val="8.0013623775444801E-17"/>
                  <c:y val="3.796667369753216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B7A-4105-A603-2AA913E1EB94}"/>
                </c:ext>
              </c:extLst>
            </c:dLbl>
            <c:dLbl>
              <c:idx val="16"/>
              <c:layout>
                <c:manualLayout>
                  <c:x val="2.1822149481723948E-3"/>
                  <c:y val="1.687407719890318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B7A-4105-A603-2AA913E1EB94}"/>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Sheet1!$B$1:$R$1</c:f>
              <c:strCach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strCache>
            </c:strRef>
          </c:cat>
          <c:val>
            <c:numRef>
              <c:f>Sheet1!$B$2:$R$2</c:f>
              <c:numCache>
                <c:formatCode>General</c:formatCode>
                <c:ptCount val="17"/>
                <c:pt idx="0">
                  <c:v>44</c:v>
                </c:pt>
                <c:pt idx="1">
                  <c:v>23</c:v>
                </c:pt>
                <c:pt idx="2">
                  <c:v>30</c:v>
                </c:pt>
                <c:pt idx="3">
                  <c:v>18</c:v>
                </c:pt>
                <c:pt idx="4">
                  <c:v>24</c:v>
                </c:pt>
                <c:pt idx="5">
                  <c:v>37</c:v>
                </c:pt>
                <c:pt idx="6">
                  <c:v>35</c:v>
                </c:pt>
                <c:pt idx="7">
                  <c:v>41</c:v>
                </c:pt>
                <c:pt idx="8">
                  <c:v>39</c:v>
                </c:pt>
                <c:pt idx="9">
                  <c:v>38</c:v>
                </c:pt>
                <c:pt idx="10">
                  <c:v>53</c:v>
                </c:pt>
                <c:pt idx="11">
                  <c:v>19</c:v>
                </c:pt>
                <c:pt idx="12">
                  <c:v>37</c:v>
                </c:pt>
                <c:pt idx="13">
                  <c:v>40</c:v>
                </c:pt>
                <c:pt idx="14">
                  <c:v>64</c:v>
                </c:pt>
                <c:pt idx="15">
                  <c:v>43</c:v>
                </c:pt>
                <c:pt idx="16">
                  <c:v>42</c:v>
                </c:pt>
              </c:numCache>
            </c:numRef>
          </c:val>
          <c:extLst>
            <c:ext xmlns:c16="http://schemas.microsoft.com/office/drawing/2014/chart" uri="{C3380CC4-5D6E-409C-BE32-E72D297353CC}">
              <c16:uniqueId val="{00000004-DB7A-4105-A603-2AA913E1EB94}"/>
            </c:ext>
          </c:extLst>
        </c:ser>
        <c:dLbls>
          <c:showLegendKey val="0"/>
          <c:showVal val="0"/>
          <c:showCatName val="0"/>
          <c:showSerName val="0"/>
          <c:showPercent val="0"/>
          <c:showBubbleSize val="0"/>
        </c:dLbls>
        <c:gapWidth val="219"/>
        <c:overlap val="-27"/>
        <c:axId val="756533680"/>
        <c:axId val="756534992"/>
      </c:barChart>
      <c:lineChart>
        <c:grouping val="stacked"/>
        <c:varyColors val="0"/>
        <c:ser>
          <c:idx val="1"/>
          <c:order val="1"/>
          <c:tx>
            <c:strRef>
              <c:f>Sheet1!$A$3</c:f>
              <c:strCache>
                <c:ptCount val="1"/>
                <c:pt idx="0">
                  <c:v>Median days LSD</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2"/>
              <c:layout>
                <c:manualLayout>
                  <c:x val="-2.1522137883337414E-2"/>
                  <c:y val="-1.312989219524104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DB7A-4105-A603-2AA913E1EB94}"/>
                </c:ext>
              </c:extLst>
            </c:dLbl>
            <c:dLbl>
              <c:idx val="6"/>
              <c:layout>
                <c:manualLayout>
                  <c:x val="-2.370435283150981E-2"/>
                  <c:y val="-3.844100799359582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DB7A-4105-A603-2AA913E1EB94}"/>
                </c:ext>
              </c:extLst>
            </c:dLbl>
            <c:dLbl>
              <c:idx val="12"/>
              <c:layout>
                <c:manualLayout>
                  <c:x val="-1.9339922935165021E-2"/>
                  <c:y val="-3.844100799359582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DB7A-4105-A603-2AA913E1EB94}"/>
                </c:ext>
              </c:extLst>
            </c:dLbl>
            <c:dLbl>
              <c:idx val="16"/>
              <c:layout>
                <c:manualLayout>
                  <c:x val="-2.370435283150997E-2"/>
                  <c:y val="3.327382010174271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DB7A-4105-A603-2AA913E1EB94}"/>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Sheet1!$B$1:$R$1</c:f>
              <c:strCach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strCache>
            </c:strRef>
          </c:cat>
          <c:val>
            <c:numRef>
              <c:f>Sheet1!$B$3:$R$3</c:f>
              <c:numCache>
                <c:formatCode>General</c:formatCode>
                <c:ptCount val="17"/>
                <c:pt idx="0">
                  <c:v>2</c:v>
                </c:pt>
                <c:pt idx="1">
                  <c:v>1</c:v>
                </c:pt>
                <c:pt idx="2">
                  <c:v>2</c:v>
                </c:pt>
                <c:pt idx="3">
                  <c:v>2</c:v>
                </c:pt>
                <c:pt idx="4">
                  <c:v>2</c:v>
                </c:pt>
                <c:pt idx="5">
                  <c:v>4</c:v>
                </c:pt>
                <c:pt idx="6">
                  <c:v>2</c:v>
                </c:pt>
                <c:pt idx="7">
                  <c:v>3</c:v>
                </c:pt>
                <c:pt idx="8">
                  <c:v>4</c:v>
                </c:pt>
                <c:pt idx="9">
                  <c:v>5</c:v>
                </c:pt>
                <c:pt idx="10">
                  <c:v>4</c:v>
                </c:pt>
                <c:pt idx="11">
                  <c:v>4</c:v>
                </c:pt>
                <c:pt idx="12">
                  <c:v>2</c:v>
                </c:pt>
                <c:pt idx="13">
                  <c:v>3</c:v>
                </c:pt>
                <c:pt idx="14">
                  <c:v>3</c:v>
                </c:pt>
                <c:pt idx="15">
                  <c:v>3</c:v>
                </c:pt>
                <c:pt idx="16">
                  <c:v>2</c:v>
                </c:pt>
              </c:numCache>
            </c:numRef>
          </c:val>
          <c:smooth val="0"/>
          <c:extLst>
            <c:ext xmlns:c16="http://schemas.microsoft.com/office/drawing/2014/chart" uri="{C3380CC4-5D6E-409C-BE32-E72D297353CC}">
              <c16:uniqueId val="{00000009-DB7A-4105-A603-2AA913E1EB94}"/>
            </c:ext>
          </c:extLst>
        </c:ser>
        <c:dLbls>
          <c:showLegendKey val="0"/>
          <c:showVal val="0"/>
          <c:showCatName val="0"/>
          <c:showSerName val="0"/>
          <c:showPercent val="0"/>
          <c:showBubbleSize val="0"/>
        </c:dLbls>
        <c:marker val="1"/>
        <c:smooth val="0"/>
        <c:axId val="756527776"/>
        <c:axId val="756534336"/>
      </c:lineChart>
      <c:catAx>
        <c:axId val="7565336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56534992"/>
        <c:crosses val="autoZero"/>
        <c:auto val="1"/>
        <c:lblAlgn val="ctr"/>
        <c:lblOffset val="100"/>
        <c:noMultiLvlLbl val="0"/>
      </c:catAx>
      <c:valAx>
        <c:axId val="756534992"/>
        <c:scaling>
          <c:orientation val="minMax"/>
          <c:max val="1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AU"/>
                  <a:t>% ACT EDRS participants</a:t>
                </a:r>
              </a:p>
            </c:rich>
          </c:tx>
          <c:layout>
            <c:manualLayout>
              <c:xMode val="edge"/>
              <c:yMode val="edge"/>
              <c:x val="4.3644298963447896E-3"/>
              <c:y val="0.18187730752175277"/>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56533680"/>
        <c:crosses val="autoZero"/>
        <c:crossBetween val="between"/>
      </c:valAx>
      <c:valAx>
        <c:axId val="756534336"/>
        <c:scaling>
          <c:orientation val="minMax"/>
          <c:max val="20"/>
        </c:scaling>
        <c:delete val="0"/>
        <c:axPos val="r"/>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AU"/>
                  <a:t>Median days</a:t>
                </a:r>
              </a:p>
            </c:rich>
          </c:tx>
          <c:layout>
            <c:manualLayout>
              <c:xMode val="edge"/>
              <c:yMode val="edge"/>
              <c:x val="0.96245490590271965"/>
              <c:y val="0.31560836145481813"/>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56527776"/>
        <c:crosses val="max"/>
        <c:crossBetween val="between"/>
      </c:valAx>
      <c:catAx>
        <c:axId val="756527776"/>
        <c:scaling>
          <c:orientation val="minMax"/>
        </c:scaling>
        <c:delete val="1"/>
        <c:axPos val="b"/>
        <c:numFmt formatCode="General" sourceLinked="1"/>
        <c:majorTickMark val="none"/>
        <c:minorTickMark val="none"/>
        <c:tickLblPos val="nextTo"/>
        <c:crossAx val="756534336"/>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Tab</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Sheet1!$B$2:$B$18</c:f>
              <c:numCache>
                <c:formatCode>General</c:formatCode>
                <c:ptCount val="17"/>
                <c:pt idx="0">
                  <c:v>15</c:v>
                </c:pt>
                <c:pt idx="1">
                  <c:v>20</c:v>
                </c:pt>
                <c:pt idx="2">
                  <c:v>20</c:v>
                </c:pt>
                <c:pt idx="3">
                  <c:v>20</c:v>
                </c:pt>
                <c:pt idx="4">
                  <c:v>20</c:v>
                </c:pt>
                <c:pt idx="5">
                  <c:v>20</c:v>
                </c:pt>
                <c:pt idx="6">
                  <c:v>25</c:v>
                </c:pt>
                <c:pt idx="7">
                  <c:v>20</c:v>
                </c:pt>
                <c:pt idx="8">
                  <c:v>20</c:v>
                </c:pt>
                <c:pt idx="9">
                  <c:v>22.5</c:v>
                </c:pt>
                <c:pt idx="10">
                  <c:v>20</c:v>
                </c:pt>
                <c:pt idx="11">
                  <c:v>20</c:v>
                </c:pt>
                <c:pt idx="12">
                  <c:v>25</c:v>
                </c:pt>
                <c:pt idx="13">
                  <c:v>20</c:v>
                </c:pt>
                <c:pt idx="14">
                  <c:v>20</c:v>
                </c:pt>
                <c:pt idx="15">
                  <c:v>20</c:v>
                </c:pt>
                <c:pt idx="16">
                  <c:v>20</c:v>
                </c:pt>
              </c:numCache>
            </c:numRef>
          </c:val>
          <c:extLst>
            <c:ext xmlns:c16="http://schemas.microsoft.com/office/drawing/2014/chart" uri="{C3380CC4-5D6E-409C-BE32-E72D297353CC}">
              <c16:uniqueId val="{00000000-11ED-40F9-8E70-CFD79E4319AB}"/>
            </c:ext>
          </c:extLst>
        </c:ser>
        <c:dLbls>
          <c:showLegendKey val="0"/>
          <c:showVal val="0"/>
          <c:showCatName val="0"/>
          <c:showSerName val="0"/>
          <c:showPercent val="0"/>
          <c:showBubbleSize val="0"/>
        </c:dLbls>
        <c:gapWidth val="219"/>
        <c:overlap val="-27"/>
        <c:axId val="214241280"/>
        <c:axId val="214242816"/>
      </c:barChart>
      <c:catAx>
        <c:axId val="2142412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4242816"/>
        <c:crosses val="autoZero"/>
        <c:auto val="1"/>
        <c:lblAlgn val="ctr"/>
        <c:lblOffset val="100"/>
        <c:noMultiLvlLbl val="0"/>
      </c:catAx>
      <c:valAx>
        <c:axId val="21424281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AU"/>
                  <a:t>Median price ($)</a:t>
                </a:r>
              </a:p>
            </c:rich>
          </c:tx>
          <c:layout>
            <c:manualLayout>
              <c:xMode val="edge"/>
              <c:yMode val="edge"/>
              <c:x val="6.038647342995169E-3"/>
              <c:y val="0.2256958782695459"/>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424128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0947937837714196E-2"/>
          <c:y val="5.55555555555554E-2"/>
          <c:w val="0.88062744206826604"/>
          <c:h val="0.70353112195817147"/>
        </c:manualLayout>
      </c:layout>
      <c:barChart>
        <c:barDir val="col"/>
        <c:grouping val="percentStacked"/>
        <c:varyColors val="0"/>
        <c:ser>
          <c:idx val="0"/>
          <c:order val="0"/>
          <c:tx>
            <c:strRef>
              <c:f>Sheet1!$B$1</c:f>
              <c:strCache>
                <c:ptCount val="1"/>
                <c:pt idx="0">
                  <c:v>Low</c:v>
                </c:pt>
              </c:strCache>
            </c:strRef>
          </c:tx>
          <c:spPr>
            <a:solidFill>
              <a:schemeClr val="accent1"/>
            </a:solidFill>
            <a:ln>
              <a:noFill/>
            </a:ln>
            <a:effectLst/>
          </c:spPr>
          <c:invertIfNegative val="0"/>
          <c:dLbls>
            <c:dLbl>
              <c:idx val="1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C6B1-44D8-9EE0-7D090578CC11}"/>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Sheet1!$B$2:$B$18</c:f>
              <c:numCache>
                <c:formatCode>General</c:formatCode>
                <c:ptCount val="17"/>
                <c:pt idx="0">
                  <c:v>13</c:v>
                </c:pt>
                <c:pt idx="1">
                  <c:v>23</c:v>
                </c:pt>
                <c:pt idx="2">
                  <c:v>6</c:v>
                </c:pt>
                <c:pt idx="3">
                  <c:v>5</c:v>
                </c:pt>
                <c:pt idx="4">
                  <c:v>13</c:v>
                </c:pt>
                <c:pt idx="5">
                  <c:v>10</c:v>
                </c:pt>
                <c:pt idx="6">
                  <c:v>0</c:v>
                </c:pt>
                <c:pt idx="7">
                  <c:v>0</c:v>
                </c:pt>
                <c:pt idx="8">
                  <c:v>12</c:v>
                </c:pt>
                <c:pt idx="9">
                  <c:v>10</c:v>
                </c:pt>
                <c:pt idx="10">
                  <c:v>40</c:v>
                </c:pt>
                <c:pt idx="11">
                  <c:v>0</c:v>
                </c:pt>
                <c:pt idx="12">
                  <c:v>8</c:v>
                </c:pt>
                <c:pt idx="13">
                  <c:v>6</c:v>
                </c:pt>
                <c:pt idx="14">
                  <c:v>0</c:v>
                </c:pt>
                <c:pt idx="15">
                  <c:v>0</c:v>
                </c:pt>
                <c:pt idx="16">
                  <c:v>0</c:v>
                </c:pt>
              </c:numCache>
            </c:numRef>
          </c:val>
          <c:extLst>
            <c:ext xmlns:c16="http://schemas.microsoft.com/office/drawing/2014/chart" uri="{C3380CC4-5D6E-409C-BE32-E72D297353CC}">
              <c16:uniqueId val="{00000000-9C0E-4677-BEC2-4794C0D8D9A8}"/>
            </c:ext>
          </c:extLst>
        </c:ser>
        <c:ser>
          <c:idx val="1"/>
          <c:order val="1"/>
          <c:tx>
            <c:strRef>
              <c:f>Sheet1!$C$1</c:f>
              <c:strCache>
                <c:ptCount val="1"/>
                <c:pt idx="0">
                  <c:v>Medium</c:v>
                </c:pt>
              </c:strCache>
            </c:strRef>
          </c:tx>
          <c:spPr>
            <a:solidFill>
              <a:schemeClr val="accent2"/>
            </a:solidFill>
            <a:ln>
              <a:noFill/>
            </a:ln>
            <a:effectLst/>
          </c:spPr>
          <c:invertIfNegative val="0"/>
          <c:dLbls>
            <c:dLbl>
              <c:idx val="3"/>
              <c:delete val="1"/>
              <c:extLst>
                <c:ext xmlns:c15="http://schemas.microsoft.com/office/drawing/2012/chart" uri="{CE6537A1-D6FC-4f65-9D91-7224C49458BB}"/>
                <c:ext xmlns:c16="http://schemas.microsoft.com/office/drawing/2014/chart" uri="{C3380CC4-5D6E-409C-BE32-E72D297353CC}">
                  <c16:uniqueId val="{0000000A-C6B1-44D8-9EE0-7D090578CC11}"/>
                </c:ext>
              </c:extLst>
            </c:dLbl>
            <c:dLbl>
              <c:idx val="4"/>
              <c:delete val="1"/>
              <c:extLst>
                <c:ext xmlns:c15="http://schemas.microsoft.com/office/drawing/2012/chart" uri="{CE6537A1-D6FC-4f65-9D91-7224C49458BB}"/>
                <c:ext xmlns:c16="http://schemas.microsoft.com/office/drawing/2014/chart" uri="{C3380CC4-5D6E-409C-BE32-E72D297353CC}">
                  <c16:uniqueId val="{00000009-C6B1-44D8-9EE0-7D090578CC11}"/>
                </c:ext>
              </c:extLst>
            </c:dLbl>
            <c:dLbl>
              <c:idx val="6"/>
              <c:delete val="1"/>
              <c:extLst>
                <c:ext xmlns:c15="http://schemas.microsoft.com/office/drawing/2012/chart" uri="{CE6537A1-D6FC-4f65-9D91-7224C49458BB}"/>
                <c:ext xmlns:c16="http://schemas.microsoft.com/office/drawing/2014/chart" uri="{C3380CC4-5D6E-409C-BE32-E72D297353CC}">
                  <c16:uniqueId val="{00000008-C6B1-44D8-9EE0-7D090578CC11}"/>
                </c:ext>
              </c:extLst>
            </c:dLbl>
            <c:dLbl>
              <c:idx val="10"/>
              <c:delete val="1"/>
              <c:extLst>
                <c:ext xmlns:c15="http://schemas.microsoft.com/office/drawing/2012/chart" uri="{CE6537A1-D6FC-4f65-9D91-7224C49458BB}"/>
                <c:ext xmlns:c16="http://schemas.microsoft.com/office/drawing/2014/chart" uri="{C3380CC4-5D6E-409C-BE32-E72D297353CC}">
                  <c16:uniqueId val="{00000007-C6B1-44D8-9EE0-7D090578CC11}"/>
                </c:ext>
              </c:extLst>
            </c:dLbl>
            <c:dLbl>
              <c:idx val="12"/>
              <c:delete val="1"/>
              <c:extLst>
                <c:ext xmlns:c15="http://schemas.microsoft.com/office/drawing/2012/chart" uri="{CE6537A1-D6FC-4f65-9D91-7224C49458BB}"/>
                <c:ext xmlns:c16="http://schemas.microsoft.com/office/drawing/2014/chart" uri="{C3380CC4-5D6E-409C-BE32-E72D297353CC}">
                  <c16:uniqueId val="{00000006-C6B1-44D8-9EE0-7D090578CC11}"/>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Sheet1!$C$2:$C$18</c:f>
              <c:numCache>
                <c:formatCode>General</c:formatCode>
                <c:ptCount val="17"/>
                <c:pt idx="0">
                  <c:v>43</c:v>
                </c:pt>
                <c:pt idx="1">
                  <c:v>32</c:v>
                </c:pt>
                <c:pt idx="2">
                  <c:v>49</c:v>
                </c:pt>
                <c:pt idx="3">
                  <c:v>25</c:v>
                </c:pt>
                <c:pt idx="4">
                  <c:v>33</c:v>
                </c:pt>
                <c:pt idx="5">
                  <c:v>35</c:v>
                </c:pt>
                <c:pt idx="6">
                  <c:v>17</c:v>
                </c:pt>
                <c:pt idx="7">
                  <c:v>43</c:v>
                </c:pt>
                <c:pt idx="8">
                  <c:v>50</c:v>
                </c:pt>
                <c:pt idx="9">
                  <c:v>33</c:v>
                </c:pt>
                <c:pt idx="10">
                  <c:v>31</c:v>
                </c:pt>
                <c:pt idx="11">
                  <c:v>31</c:v>
                </c:pt>
                <c:pt idx="12">
                  <c:v>19</c:v>
                </c:pt>
                <c:pt idx="13">
                  <c:v>32</c:v>
                </c:pt>
                <c:pt idx="14">
                  <c:v>29</c:v>
                </c:pt>
                <c:pt idx="15">
                  <c:v>35</c:v>
                </c:pt>
                <c:pt idx="16">
                  <c:v>28</c:v>
                </c:pt>
              </c:numCache>
            </c:numRef>
          </c:val>
          <c:extLst>
            <c:ext xmlns:c16="http://schemas.microsoft.com/office/drawing/2014/chart" uri="{C3380CC4-5D6E-409C-BE32-E72D297353CC}">
              <c16:uniqueId val="{00000001-9C0E-4677-BEC2-4794C0D8D9A8}"/>
            </c:ext>
          </c:extLst>
        </c:ser>
        <c:ser>
          <c:idx val="2"/>
          <c:order val="2"/>
          <c:tx>
            <c:strRef>
              <c:f>Sheet1!$D$1</c:f>
              <c:strCache>
                <c:ptCount val="1"/>
                <c:pt idx="0">
                  <c:v>High</c:v>
                </c:pt>
              </c:strCache>
            </c:strRef>
          </c:tx>
          <c:spPr>
            <a:solidFill>
              <a:schemeClr val="accent3"/>
            </a:solidFill>
            <a:ln>
              <a:noFill/>
            </a:ln>
            <a:effectLst/>
          </c:spPr>
          <c:invertIfNegative val="0"/>
          <c:dLbls>
            <c:dLbl>
              <c:idx val="4"/>
              <c:delete val="1"/>
              <c:extLst>
                <c:ext xmlns:c15="http://schemas.microsoft.com/office/drawing/2012/chart" uri="{CE6537A1-D6FC-4f65-9D91-7224C49458BB}"/>
                <c:ext xmlns:c16="http://schemas.microsoft.com/office/drawing/2014/chart" uri="{C3380CC4-5D6E-409C-BE32-E72D297353CC}">
                  <c16:uniqueId val="{00000003-C6B1-44D8-9EE0-7D090578CC11}"/>
                </c:ext>
              </c:extLst>
            </c:dLbl>
            <c:dLbl>
              <c:idx val="8"/>
              <c:delete val="1"/>
              <c:extLst>
                <c:ext xmlns:c15="http://schemas.microsoft.com/office/drawing/2012/chart" uri="{CE6537A1-D6FC-4f65-9D91-7224C49458BB}"/>
                <c:ext xmlns:c16="http://schemas.microsoft.com/office/drawing/2014/chart" uri="{C3380CC4-5D6E-409C-BE32-E72D297353CC}">
                  <c16:uniqueId val="{00000004-C6B1-44D8-9EE0-7D090578CC11}"/>
                </c:ext>
              </c:extLst>
            </c:dLbl>
            <c:dLbl>
              <c:idx val="10"/>
              <c:delete val="1"/>
              <c:extLst>
                <c:ext xmlns:c15="http://schemas.microsoft.com/office/drawing/2012/chart" uri="{CE6537A1-D6FC-4f65-9D91-7224C49458BB}"/>
                <c:ext xmlns:c16="http://schemas.microsoft.com/office/drawing/2014/chart" uri="{C3380CC4-5D6E-409C-BE32-E72D297353CC}">
                  <c16:uniqueId val="{00000005-C6B1-44D8-9EE0-7D090578CC11}"/>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Sheet1!$D$2:$D$18</c:f>
              <c:numCache>
                <c:formatCode>General</c:formatCode>
                <c:ptCount val="17"/>
                <c:pt idx="0">
                  <c:v>33</c:v>
                </c:pt>
                <c:pt idx="1">
                  <c:v>41</c:v>
                </c:pt>
                <c:pt idx="2">
                  <c:v>31</c:v>
                </c:pt>
                <c:pt idx="3">
                  <c:v>60</c:v>
                </c:pt>
                <c:pt idx="4">
                  <c:v>33</c:v>
                </c:pt>
                <c:pt idx="5">
                  <c:v>35</c:v>
                </c:pt>
                <c:pt idx="6">
                  <c:v>70</c:v>
                </c:pt>
                <c:pt idx="7">
                  <c:v>57</c:v>
                </c:pt>
                <c:pt idx="8">
                  <c:v>19</c:v>
                </c:pt>
                <c:pt idx="9">
                  <c:v>48</c:v>
                </c:pt>
                <c:pt idx="10">
                  <c:v>14</c:v>
                </c:pt>
                <c:pt idx="11">
                  <c:v>50</c:v>
                </c:pt>
                <c:pt idx="12">
                  <c:v>65</c:v>
                </c:pt>
                <c:pt idx="13">
                  <c:v>47</c:v>
                </c:pt>
                <c:pt idx="14">
                  <c:v>58</c:v>
                </c:pt>
                <c:pt idx="15">
                  <c:v>59</c:v>
                </c:pt>
                <c:pt idx="16">
                  <c:v>64</c:v>
                </c:pt>
              </c:numCache>
            </c:numRef>
          </c:val>
          <c:extLst>
            <c:ext xmlns:c16="http://schemas.microsoft.com/office/drawing/2014/chart" uri="{C3380CC4-5D6E-409C-BE32-E72D297353CC}">
              <c16:uniqueId val="{00000002-9C0E-4677-BEC2-4794C0D8D9A8}"/>
            </c:ext>
          </c:extLst>
        </c:ser>
        <c:ser>
          <c:idx val="3"/>
          <c:order val="3"/>
          <c:tx>
            <c:strRef>
              <c:f>Sheet1!$E$1</c:f>
              <c:strCache>
                <c:ptCount val="1"/>
                <c:pt idx="0">
                  <c:v>Fluctuates</c:v>
                </c:pt>
              </c:strCache>
            </c:strRef>
          </c:tx>
          <c:spPr>
            <a:solidFill>
              <a:schemeClr val="accent4"/>
            </a:solidFill>
            <a:ln>
              <a:noFill/>
            </a:ln>
            <a:effectLst/>
          </c:spPr>
          <c:invertIfNegative val="0"/>
          <c:dLbls>
            <c:dLbl>
              <c:idx val="11"/>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6B1-44D8-9EE0-7D090578CC11}"/>
                </c:ext>
              </c:extLst>
            </c:dLbl>
            <c:dLbl>
              <c:idx val="14"/>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6B1-44D8-9EE0-7D090578CC11}"/>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Sheet1!$E$2:$E$18</c:f>
              <c:numCache>
                <c:formatCode>General</c:formatCode>
                <c:ptCount val="17"/>
                <c:pt idx="0">
                  <c:v>10</c:v>
                </c:pt>
                <c:pt idx="1">
                  <c:v>5</c:v>
                </c:pt>
                <c:pt idx="2">
                  <c:v>14</c:v>
                </c:pt>
                <c:pt idx="3">
                  <c:v>10</c:v>
                </c:pt>
                <c:pt idx="4">
                  <c:v>20</c:v>
                </c:pt>
                <c:pt idx="5">
                  <c:v>20</c:v>
                </c:pt>
                <c:pt idx="6">
                  <c:v>13</c:v>
                </c:pt>
                <c:pt idx="7">
                  <c:v>0</c:v>
                </c:pt>
                <c:pt idx="8">
                  <c:v>19</c:v>
                </c:pt>
                <c:pt idx="9">
                  <c:v>10</c:v>
                </c:pt>
                <c:pt idx="10">
                  <c:v>14</c:v>
                </c:pt>
                <c:pt idx="11">
                  <c:v>19</c:v>
                </c:pt>
                <c:pt idx="12">
                  <c:v>8</c:v>
                </c:pt>
                <c:pt idx="13">
                  <c:v>15</c:v>
                </c:pt>
                <c:pt idx="14">
                  <c:v>14</c:v>
                </c:pt>
                <c:pt idx="15">
                  <c:v>6</c:v>
                </c:pt>
                <c:pt idx="16">
                  <c:v>8</c:v>
                </c:pt>
              </c:numCache>
            </c:numRef>
          </c:val>
          <c:extLst>
            <c:ext xmlns:c16="http://schemas.microsoft.com/office/drawing/2014/chart" uri="{C3380CC4-5D6E-409C-BE32-E72D297353CC}">
              <c16:uniqueId val="{00000003-9C0E-4677-BEC2-4794C0D8D9A8}"/>
            </c:ext>
          </c:extLst>
        </c:ser>
        <c:dLbls>
          <c:showLegendKey val="0"/>
          <c:showVal val="0"/>
          <c:showCatName val="0"/>
          <c:showSerName val="0"/>
          <c:showPercent val="0"/>
          <c:showBubbleSize val="0"/>
        </c:dLbls>
        <c:gapWidth val="150"/>
        <c:overlap val="100"/>
        <c:axId val="214316160"/>
        <c:axId val="214317696"/>
      </c:barChart>
      <c:catAx>
        <c:axId val="2143161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4317696"/>
        <c:crosses val="autoZero"/>
        <c:auto val="1"/>
        <c:lblAlgn val="ctr"/>
        <c:lblOffset val="100"/>
        <c:noMultiLvlLbl val="0"/>
      </c:catAx>
      <c:valAx>
        <c:axId val="214317696"/>
        <c:scaling>
          <c:orientation val="minMax"/>
          <c:max val="1"/>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AU"/>
                  <a:t>% of those who commented</a:t>
                </a:r>
              </a:p>
            </c:rich>
          </c:tx>
          <c:layout>
            <c:manualLayout>
              <c:xMode val="edge"/>
              <c:yMode val="edge"/>
              <c:x val="5.6157763392552487E-4"/>
              <c:y val="6.0166601346777364E-2"/>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0" spcFirstLastPara="1" vertOverflow="ellipsis"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43161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0947937837714196E-2"/>
          <c:y val="5.55555555555554E-2"/>
          <c:w val="0.88062744206826604"/>
          <c:h val="0.72065129867816302"/>
        </c:manualLayout>
      </c:layout>
      <c:barChart>
        <c:barDir val="col"/>
        <c:grouping val="percentStacked"/>
        <c:varyColors val="0"/>
        <c:ser>
          <c:idx val="0"/>
          <c:order val="0"/>
          <c:tx>
            <c:strRef>
              <c:f>Sheet1!$B$1</c:f>
              <c:strCache>
                <c:ptCount val="1"/>
                <c:pt idx="0">
                  <c:v>Very easy</c:v>
                </c:pt>
              </c:strCache>
            </c:strRef>
          </c:tx>
          <c:spPr>
            <a:solidFill>
              <a:schemeClr val="accent1"/>
            </a:solidFill>
            <a:ln>
              <a:noFill/>
            </a:ln>
            <a:effectLst/>
          </c:spPr>
          <c:invertIfNegative val="0"/>
          <c:dLbls>
            <c:dLbl>
              <c:idx val="1"/>
              <c:delete val="1"/>
              <c:extLst>
                <c:ext xmlns:c15="http://schemas.microsoft.com/office/drawing/2012/chart" uri="{CE6537A1-D6FC-4f65-9D91-7224C49458BB}"/>
                <c:ext xmlns:c16="http://schemas.microsoft.com/office/drawing/2014/chart" uri="{C3380CC4-5D6E-409C-BE32-E72D297353CC}">
                  <c16:uniqueId val="{00000000-A7C0-4858-8680-348BD744BEB1}"/>
                </c:ext>
              </c:extLst>
            </c:dLbl>
            <c:dLbl>
              <c:idx val="3"/>
              <c:delete val="1"/>
              <c:extLst>
                <c:ext xmlns:c15="http://schemas.microsoft.com/office/drawing/2012/chart" uri="{CE6537A1-D6FC-4f65-9D91-7224C49458BB}"/>
                <c:ext xmlns:c16="http://schemas.microsoft.com/office/drawing/2014/chart" uri="{C3380CC4-5D6E-409C-BE32-E72D297353CC}">
                  <c16:uniqueId val="{00000003-322E-484A-B2C6-C73F8D87F511}"/>
                </c:ext>
              </c:extLst>
            </c:dLbl>
            <c:dLbl>
              <c:idx val="4"/>
              <c:delete val="1"/>
              <c:extLst>
                <c:ext xmlns:c15="http://schemas.microsoft.com/office/drawing/2012/chart" uri="{CE6537A1-D6FC-4f65-9D91-7224C49458BB}"/>
                <c:ext xmlns:c16="http://schemas.microsoft.com/office/drawing/2014/chart" uri="{C3380CC4-5D6E-409C-BE32-E72D297353CC}">
                  <c16:uniqueId val="{00000001-A7C0-4858-8680-348BD744BEB1}"/>
                </c:ext>
              </c:extLst>
            </c:dLbl>
            <c:dLbl>
              <c:idx val="11"/>
              <c:delete val="1"/>
              <c:extLst>
                <c:ext xmlns:c15="http://schemas.microsoft.com/office/drawing/2012/chart" uri="{CE6537A1-D6FC-4f65-9D91-7224C49458BB}"/>
                <c:ext xmlns:c16="http://schemas.microsoft.com/office/drawing/2014/chart" uri="{C3380CC4-5D6E-409C-BE32-E72D297353CC}">
                  <c16:uniqueId val="{00000002-A7C0-4858-8680-348BD744BEB1}"/>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Sheet1!$B$2:$B$18</c:f>
              <c:numCache>
                <c:formatCode>General</c:formatCode>
                <c:ptCount val="17"/>
                <c:pt idx="0">
                  <c:v>9</c:v>
                </c:pt>
                <c:pt idx="1">
                  <c:v>8</c:v>
                </c:pt>
                <c:pt idx="2">
                  <c:v>16</c:v>
                </c:pt>
                <c:pt idx="3">
                  <c:v>14</c:v>
                </c:pt>
                <c:pt idx="4">
                  <c:v>28</c:v>
                </c:pt>
                <c:pt idx="5">
                  <c:v>25</c:v>
                </c:pt>
                <c:pt idx="6">
                  <c:v>18</c:v>
                </c:pt>
                <c:pt idx="7">
                  <c:v>30</c:v>
                </c:pt>
                <c:pt idx="8">
                  <c:v>25</c:v>
                </c:pt>
                <c:pt idx="9">
                  <c:v>24</c:v>
                </c:pt>
                <c:pt idx="10">
                  <c:v>32</c:v>
                </c:pt>
                <c:pt idx="11">
                  <c:v>25</c:v>
                </c:pt>
                <c:pt idx="12">
                  <c:v>22</c:v>
                </c:pt>
                <c:pt idx="13">
                  <c:v>19</c:v>
                </c:pt>
                <c:pt idx="14">
                  <c:v>30</c:v>
                </c:pt>
                <c:pt idx="15">
                  <c:v>21</c:v>
                </c:pt>
                <c:pt idx="16">
                  <c:v>14</c:v>
                </c:pt>
              </c:numCache>
            </c:numRef>
          </c:val>
          <c:extLst>
            <c:ext xmlns:c16="http://schemas.microsoft.com/office/drawing/2014/chart" uri="{C3380CC4-5D6E-409C-BE32-E72D297353CC}">
              <c16:uniqueId val="{00000000-94BC-4C4A-8639-B7930CA8DF19}"/>
            </c:ext>
          </c:extLst>
        </c:ser>
        <c:ser>
          <c:idx val="1"/>
          <c:order val="1"/>
          <c:tx>
            <c:strRef>
              <c:f>Sheet1!$C$1</c:f>
              <c:strCache>
                <c:ptCount val="1"/>
                <c:pt idx="0">
                  <c:v>Easy</c:v>
                </c:pt>
              </c:strCache>
            </c:strRef>
          </c:tx>
          <c:spPr>
            <a:solidFill>
              <a:schemeClr val="accent2"/>
            </a:solidFill>
            <a:ln>
              <a:noFill/>
            </a:ln>
            <a:effectLst/>
          </c:spPr>
          <c:invertIfNegative val="0"/>
          <c:dLbls>
            <c:dLbl>
              <c:idx val="4"/>
              <c:delete val="1"/>
              <c:extLst>
                <c:ext xmlns:c15="http://schemas.microsoft.com/office/drawing/2012/chart" uri="{CE6537A1-D6FC-4f65-9D91-7224C49458BB}"/>
                <c:ext xmlns:c16="http://schemas.microsoft.com/office/drawing/2014/chart" uri="{C3380CC4-5D6E-409C-BE32-E72D297353CC}">
                  <c16:uniqueId val="{00000003-A7C0-4858-8680-348BD744BEB1}"/>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Sheet1!$C$2:$C$18</c:f>
              <c:numCache>
                <c:formatCode>General</c:formatCode>
                <c:ptCount val="17"/>
                <c:pt idx="0">
                  <c:v>44</c:v>
                </c:pt>
                <c:pt idx="1">
                  <c:v>28</c:v>
                </c:pt>
                <c:pt idx="2">
                  <c:v>21</c:v>
                </c:pt>
                <c:pt idx="3">
                  <c:v>41</c:v>
                </c:pt>
                <c:pt idx="4">
                  <c:v>28</c:v>
                </c:pt>
                <c:pt idx="5">
                  <c:v>42</c:v>
                </c:pt>
                <c:pt idx="6">
                  <c:v>52</c:v>
                </c:pt>
                <c:pt idx="7">
                  <c:v>39</c:v>
                </c:pt>
                <c:pt idx="8">
                  <c:v>50</c:v>
                </c:pt>
                <c:pt idx="9">
                  <c:v>32</c:v>
                </c:pt>
                <c:pt idx="10">
                  <c:v>32</c:v>
                </c:pt>
                <c:pt idx="11">
                  <c:v>44</c:v>
                </c:pt>
                <c:pt idx="12">
                  <c:v>26</c:v>
                </c:pt>
                <c:pt idx="13">
                  <c:v>28</c:v>
                </c:pt>
                <c:pt idx="14">
                  <c:v>38</c:v>
                </c:pt>
                <c:pt idx="15">
                  <c:v>50</c:v>
                </c:pt>
                <c:pt idx="16">
                  <c:v>31</c:v>
                </c:pt>
              </c:numCache>
            </c:numRef>
          </c:val>
          <c:extLst>
            <c:ext xmlns:c16="http://schemas.microsoft.com/office/drawing/2014/chart" uri="{C3380CC4-5D6E-409C-BE32-E72D297353CC}">
              <c16:uniqueId val="{00000001-94BC-4C4A-8639-B7930CA8DF19}"/>
            </c:ext>
          </c:extLst>
        </c:ser>
        <c:ser>
          <c:idx val="2"/>
          <c:order val="2"/>
          <c:tx>
            <c:strRef>
              <c:f>Sheet1!$D$1</c:f>
              <c:strCache>
                <c:ptCount val="1"/>
                <c:pt idx="0">
                  <c:v>Difficult</c:v>
                </c:pt>
              </c:strCache>
            </c:strRef>
          </c:tx>
          <c:spPr>
            <a:solidFill>
              <a:schemeClr val="accent3"/>
            </a:solidFill>
            <a:ln>
              <a:noFill/>
            </a:ln>
            <a:effectLst/>
          </c:spPr>
          <c:invertIfNegative val="0"/>
          <c:dLbls>
            <c:dLbl>
              <c:idx val="11"/>
              <c:delete val="1"/>
              <c:extLst>
                <c:ext xmlns:c15="http://schemas.microsoft.com/office/drawing/2012/chart" uri="{CE6537A1-D6FC-4f65-9D91-7224C49458BB}"/>
                <c:ext xmlns:c16="http://schemas.microsoft.com/office/drawing/2014/chart" uri="{C3380CC4-5D6E-409C-BE32-E72D297353CC}">
                  <c16:uniqueId val="{00000004-A7C0-4858-8680-348BD744BEB1}"/>
                </c:ext>
              </c:extLst>
            </c:dLbl>
            <c:dLbl>
              <c:idx val="16"/>
              <c:tx>
                <c:rich>
                  <a:bodyPr/>
                  <a:lstStyle/>
                  <a:p>
                    <a:fld id="{D06F6A3E-15A6-46C9-B98B-94121D508BFB}" type="VALUE">
                      <a:rPr lang="en-US" smtClean="0"/>
                      <a:pPr/>
                      <a:t>[VALUE]</a:t>
                    </a:fld>
                    <a:r>
                      <a:rPr lang="en-US"/>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63CA-4567-8ED7-0258AE53318B}"/>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Sheet1!$D$2:$D$18</c:f>
              <c:numCache>
                <c:formatCode>General</c:formatCode>
                <c:ptCount val="17"/>
                <c:pt idx="0">
                  <c:v>25</c:v>
                </c:pt>
                <c:pt idx="1">
                  <c:v>48</c:v>
                </c:pt>
                <c:pt idx="2">
                  <c:v>63</c:v>
                </c:pt>
                <c:pt idx="3">
                  <c:v>41</c:v>
                </c:pt>
                <c:pt idx="4">
                  <c:v>33</c:v>
                </c:pt>
                <c:pt idx="5">
                  <c:v>25</c:v>
                </c:pt>
                <c:pt idx="6">
                  <c:v>30</c:v>
                </c:pt>
                <c:pt idx="7">
                  <c:v>30</c:v>
                </c:pt>
                <c:pt idx="8">
                  <c:v>25</c:v>
                </c:pt>
                <c:pt idx="9">
                  <c:v>40</c:v>
                </c:pt>
                <c:pt idx="10">
                  <c:v>27</c:v>
                </c:pt>
                <c:pt idx="11">
                  <c:v>25</c:v>
                </c:pt>
                <c:pt idx="12">
                  <c:v>44</c:v>
                </c:pt>
                <c:pt idx="13">
                  <c:v>36</c:v>
                </c:pt>
                <c:pt idx="14">
                  <c:v>33</c:v>
                </c:pt>
                <c:pt idx="15">
                  <c:v>27</c:v>
                </c:pt>
                <c:pt idx="16">
                  <c:v>48</c:v>
                </c:pt>
              </c:numCache>
            </c:numRef>
          </c:val>
          <c:extLst>
            <c:ext xmlns:c16="http://schemas.microsoft.com/office/drawing/2014/chart" uri="{C3380CC4-5D6E-409C-BE32-E72D297353CC}">
              <c16:uniqueId val="{00000002-94BC-4C4A-8639-B7930CA8DF19}"/>
            </c:ext>
          </c:extLst>
        </c:ser>
        <c:ser>
          <c:idx val="3"/>
          <c:order val="3"/>
          <c:tx>
            <c:strRef>
              <c:f>Sheet1!$E$1</c:f>
              <c:strCache>
                <c:ptCount val="1"/>
                <c:pt idx="0">
                  <c:v>Very difficult</c:v>
                </c:pt>
              </c:strCache>
            </c:strRef>
          </c:tx>
          <c:spPr>
            <a:solidFill>
              <a:schemeClr val="accent4"/>
            </a:solidFill>
            <a:ln>
              <a:noFill/>
            </a:ln>
            <a:effectLst/>
          </c:spPr>
          <c:invertIfNegative val="0"/>
          <c:dLbls>
            <c:dLbl>
              <c:idx val="13"/>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A7C0-4858-8680-348BD744BEB1}"/>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Sheet1!$E$2:$E$18</c:f>
              <c:numCache>
                <c:formatCode>General</c:formatCode>
                <c:ptCount val="17"/>
                <c:pt idx="0">
                  <c:v>22</c:v>
                </c:pt>
                <c:pt idx="1">
                  <c:v>16</c:v>
                </c:pt>
                <c:pt idx="2">
                  <c:v>0</c:v>
                </c:pt>
                <c:pt idx="3">
                  <c:v>5</c:v>
                </c:pt>
                <c:pt idx="4">
                  <c:v>11</c:v>
                </c:pt>
                <c:pt idx="5">
                  <c:v>8</c:v>
                </c:pt>
                <c:pt idx="6">
                  <c:v>0</c:v>
                </c:pt>
                <c:pt idx="7">
                  <c:v>0</c:v>
                </c:pt>
                <c:pt idx="8">
                  <c:v>0</c:v>
                </c:pt>
                <c:pt idx="9">
                  <c:v>4</c:v>
                </c:pt>
                <c:pt idx="10">
                  <c:v>8</c:v>
                </c:pt>
                <c:pt idx="11">
                  <c:v>0</c:v>
                </c:pt>
                <c:pt idx="12">
                  <c:v>7</c:v>
                </c:pt>
                <c:pt idx="13">
                  <c:v>17</c:v>
                </c:pt>
                <c:pt idx="14">
                  <c:v>0</c:v>
                </c:pt>
                <c:pt idx="15">
                  <c:v>3</c:v>
                </c:pt>
                <c:pt idx="16">
                  <c:v>6</c:v>
                </c:pt>
              </c:numCache>
            </c:numRef>
          </c:val>
          <c:extLst>
            <c:ext xmlns:c16="http://schemas.microsoft.com/office/drawing/2014/chart" uri="{C3380CC4-5D6E-409C-BE32-E72D297353CC}">
              <c16:uniqueId val="{00000003-94BC-4C4A-8639-B7930CA8DF19}"/>
            </c:ext>
          </c:extLst>
        </c:ser>
        <c:dLbls>
          <c:showLegendKey val="0"/>
          <c:showVal val="0"/>
          <c:showCatName val="0"/>
          <c:showSerName val="0"/>
          <c:showPercent val="0"/>
          <c:showBubbleSize val="0"/>
        </c:dLbls>
        <c:gapWidth val="150"/>
        <c:overlap val="100"/>
        <c:axId val="214473344"/>
        <c:axId val="214516096"/>
      </c:barChart>
      <c:catAx>
        <c:axId val="2144733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4516096"/>
        <c:crosses val="autoZero"/>
        <c:auto val="1"/>
        <c:lblAlgn val="ctr"/>
        <c:lblOffset val="100"/>
        <c:noMultiLvlLbl val="0"/>
      </c:catAx>
      <c:valAx>
        <c:axId val="214516096"/>
        <c:scaling>
          <c:orientation val="minMax"/>
          <c:max val="1"/>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AU"/>
                  <a:t>% of those who commented</a:t>
                </a:r>
              </a:p>
            </c:rich>
          </c:tx>
          <c:layout>
            <c:manualLayout>
              <c:xMode val="edge"/>
              <c:yMode val="edge"/>
              <c:x val="1.8392901461670161E-4"/>
              <c:y val="7.1167420814479618E-2"/>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0" spcFirstLastPara="1" vertOverflow="ellipsis"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447334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3619895357163141E-2"/>
          <c:y val="5.3300533005330102E-2"/>
          <c:w val="0.89996334795727839"/>
          <c:h val="0.65979140061857511"/>
        </c:manualLayout>
      </c:layout>
      <c:lineChart>
        <c:grouping val="standard"/>
        <c:varyColors val="0"/>
        <c:ser>
          <c:idx val="0"/>
          <c:order val="0"/>
          <c:tx>
            <c:strRef>
              <c:f>Sheet1!$A$2</c:f>
              <c:strCache>
                <c:ptCount val="1"/>
                <c:pt idx="0">
                  <c:v>Ecstasy</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0"/>
              <c:layout>
                <c:manualLayout>
                  <c:x val="-3.0693645718176003E-2"/>
                  <c:y val="2.357309834834516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D-5B08-4FC4-AE16-7A7ECF3F5A7D}"/>
                </c:ext>
              </c:extLst>
            </c:dLbl>
            <c:dLbl>
              <c:idx val="1"/>
              <c:delete val="1"/>
              <c:extLst>
                <c:ext xmlns:c15="http://schemas.microsoft.com/office/drawing/2012/chart" uri="{CE6537A1-D6FC-4f65-9D91-7224C49458BB}"/>
                <c:ext xmlns:c16="http://schemas.microsoft.com/office/drawing/2014/chart" uri="{C3380CC4-5D6E-409C-BE32-E72D297353CC}">
                  <c16:uniqueId val="{00000002-5B08-4FC4-AE16-7A7ECF3F5A7D}"/>
                </c:ext>
              </c:extLst>
            </c:dLbl>
            <c:dLbl>
              <c:idx val="2"/>
              <c:delete val="1"/>
              <c:extLst>
                <c:ext xmlns:c15="http://schemas.microsoft.com/office/drawing/2012/chart" uri="{CE6537A1-D6FC-4f65-9D91-7224C49458BB}"/>
                <c:ext xmlns:c16="http://schemas.microsoft.com/office/drawing/2014/chart" uri="{C3380CC4-5D6E-409C-BE32-E72D297353CC}">
                  <c16:uniqueId val="{00000003-5B08-4FC4-AE16-7A7ECF3F5A7D}"/>
                </c:ext>
              </c:extLst>
            </c:dLbl>
            <c:dLbl>
              <c:idx val="3"/>
              <c:delete val="1"/>
              <c:extLst>
                <c:ext xmlns:c15="http://schemas.microsoft.com/office/drawing/2012/chart" uri="{CE6537A1-D6FC-4f65-9D91-7224C49458BB}"/>
                <c:ext xmlns:c16="http://schemas.microsoft.com/office/drawing/2014/chart" uri="{C3380CC4-5D6E-409C-BE32-E72D297353CC}">
                  <c16:uniqueId val="{00000004-5B08-4FC4-AE16-7A7ECF3F5A7D}"/>
                </c:ext>
              </c:extLst>
            </c:dLbl>
            <c:dLbl>
              <c:idx val="4"/>
              <c:delete val="1"/>
              <c:extLst>
                <c:ext xmlns:c15="http://schemas.microsoft.com/office/drawing/2012/chart" uri="{CE6537A1-D6FC-4f65-9D91-7224C49458BB}"/>
                <c:ext xmlns:c16="http://schemas.microsoft.com/office/drawing/2014/chart" uri="{C3380CC4-5D6E-409C-BE32-E72D297353CC}">
                  <c16:uniqueId val="{00000005-5B08-4FC4-AE16-7A7ECF3F5A7D}"/>
                </c:ext>
              </c:extLst>
            </c:dLbl>
            <c:dLbl>
              <c:idx val="5"/>
              <c:delete val="1"/>
              <c:extLst>
                <c:ext xmlns:c15="http://schemas.microsoft.com/office/drawing/2012/chart" uri="{CE6537A1-D6FC-4f65-9D91-7224C49458BB}"/>
                <c:ext xmlns:c16="http://schemas.microsoft.com/office/drawing/2014/chart" uri="{C3380CC4-5D6E-409C-BE32-E72D297353CC}">
                  <c16:uniqueId val="{00000006-5B08-4FC4-AE16-7A7ECF3F5A7D}"/>
                </c:ext>
              </c:extLst>
            </c:dLbl>
            <c:dLbl>
              <c:idx val="6"/>
              <c:delete val="1"/>
              <c:extLst>
                <c:ext xmlns:c15="http://schemas.microsoft.com/office/drawing/2012/chart" uri="{CE6537A1-D6FC-4f65-9D91-7224C49458BB}"/>
                <c:ext xmlns:c16="http://schemas.microsoft.com/office/drawing/2014/chart" uri="{C3380CC4-5D6E-409C-BE32-E72D297353CC}">
                  <c16:uniqueId val="{00000007-5B08-4FC4-AE16-7A7ECF3F5A7D}"/>
                </c:ext>
              </c:extLst>
            </c:dLbl>
            <c:dLbl>
              <c:idx val="7"/>
              <c:delete val="1"/>
              <c:extLst>
                <c:ext xmlns:c15="http://schemas.microsoft.com/office/drawing/2012/chart" uri="{CE6537A1-D6FC-4f65-9D91-7224C49458BB}"/>
                <c:ext xmlns:c16="http://schemas.microsoft.com/office/drawing/2014/chart" uri="{C3380CC4-5D6E-409C-BE32-E72D297353CC}">
                  <c16:uniqueId val="{00000008-5B08-4FC4-AE16-7A7ECF3F5A7D}"/>
                </c:ext>
              </c:extLst>
            </c:dLbl>
            <c:dLbl>
              <c:idx val="8"/>
              <c:delete val="1"/>
              <c:extLst>
                <c:ext xmlns:c15="http://schemas.microsoft.com/office/drawing/2012/chart" uri="{CE6537A1-D6FC-4f65-9D91-7224C49458BB}"/>
                <c:ext xmlns:c16="http://schemas.microsoft.com/office/drawing/2014/chart" uri="{C3380CC4-5D6E-409C-BE32-E72D297353CC}">
                  <c16:uniqueId val="{00000009-5B08-4FC4-AE16-7A7ECF3F5A7D}"/>
                </c:ext>
              </c:extLst>
            </c:dLbl>
            <c:dLbl>
              <c:idx val="9"/>
              <c:delete val="1"/>
              <c:extLst>
                <c:ext xmlns:c15="http://schemas.microsoft.com/office/drawing/2012/chart" uri="{CE6537A1-D6FC-4f65-9D91-7224C49458BB}"/>
                <c:ext xmlns:c16="http://schemas.microsoft.com/office/drawing/2014/chart" uri="{C3380CC4-5D6E-409C-BE32-E72D297353CC}">
                  <c16:uniqueId val="{0000000A-5B08-4FC4-AE16-7A7ECF3F5A7D}"/>
                </c:ext>
              </c:extLst>
            </c:dLbl>
            <c:dLbl>
              <c:idx val="10"/>
              <c:delete val="1"/>
              <c:extLst>
                <c:ext xmlns:c15="http://schemas.microsoft.com/office/drawing/2012/chart" uri="{CE6537A1-D6FC-4f65-9D91-7224C49458BB}"/>
                <c:ext xmlns:c16="http://schemas.microsoft.com/office/drawing/2014/chart" uri="{C3380CC4-5D6E-409C-BE32-E72D297353CC}">
                  <c16:uniqueId val="{0000000B-5B08-4FC4-AE16-7A7ECF3F5A7D}"/>
                </c:ext>
              </c:extLst>
            </c:dLbl>
            <c:dLbl>
              <c:idx val="11"/>
              <c:delete val="1"/>
              <c:extLst>
                <c:ext xmlns:c15="http://schemas.microsoft.com/office/drawing/2012/chart" uri="{CE6537A1-D6FC-4f65-9D91-7224C49458BB}"/>
                <c:ext xmlns:c16="http://schemas.microsoft.com/office/drawing/2014/chart" uri="{C3380CC4-5D6E-409C-BE32-E72D297353CC}">
                  <c16:uniqueId val="{0000000C-5B08-4FC4-AE16-7A7ECF3F5A7D}"/>
                </c:ext>
              </c:extLst>
            </c:dLbl>
            <c:dLbl>
              <c:idx val="12"/>
              <c:delete val="1"/>
              <c:extLst>
                <c:ext xmlns:c15="http://schemas.microsoft.com/office/drawing/2012/chart" uri="{CE6537A1-D6FC-4f65-9D91-7224C49458BB}"/>
                <c:ext xmlns:c16="http://schemas.microsoft.com/office/drawing/2014/chart" uri="{C3380CC4-5D6E-409C-BE32-E72D297353CC}">
                  <c16:uniqueId val="{00000017-5B08-4FC4-AE16-7A7ECF3F5A7D}"/>
                </c:ext>
              </c:extLst>
            </c:dLbl>
            <c:dLbl>
              <c:idx val="13"/>
              <c:delete val="1"/>
              <c:extLst>
                <c:ext xmlns:c15="http://schemas.microsoft.com/office/drawing/2012/chart" uri="{CE6537A1-D6FC-4f65-9D91-7224C49458BB}"/>
                <c:ext xmlns:c16="http://schemas.microsoft.com/office/drawing/2014/chart" uri="{C3380CC4-5D6E-409C-BE32-E72D297353CC}">
                  <c16:uniqueId val="{00000018-5B08-4FC4-AE16-7A7ECF3F5A7D}"/>
                </c:ext>
              </c:extLst>
            </c:dLbl>
            <c:dLbl>
              <c:idx val="14"/>
              <c:delete val="1"/>
              <c:extLst>
                <c:ext xmlns:c15="http://schemas.microsoft.com/office/drawing/2012/chart" uri="{CE6537A1-D6FC-4f65-9D91-7224C49458BB}"/>
                <c:ext xmlns:c16="http://schemas.microsoft.com/office/drawing/2014/chart" uri="{C3380CC4-5D6E-409C-BE32-E72D297353CC}">
                  <c16:uniqueId val="{0000001F-5B08-4FC4-AE16-7A7ECF3F5A7D}"/>
                </c:ext>
              </c:extLst>
            </c:dLbl>
            <c:dLbl>
              <c:idx val="15"/>
              <c:layout>
                <c:manualLayout>
                  <c:x val="-5.9026241765723084E-3"/>
                  <c:y val="-2.020551287001013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E-5B08-4FC4-AE16-7A7ECF3F5A7D}"/>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Sheet1!$B$1:$R$1</c:f>
              <c:strCach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strCache>
            </c:strRef>
          </c:cat>
          <c:val>
            <c:numRef>
              <c:f>Sheet1!$B$2:$R$2</c:f>
              <c:numCache>
                <c:formatCode>General</c:formatCode>
                <c:ptCount val="17"/>
                <c:pt idx="0">
                  <c:v>21</c:v>
                </c:pt>
                <c:pt idx="1">
                  <c:v>38</c:v>
                </c:pt>
                <c:pt idx="2">
                  <c:v>33</c:v>
                </c:pt>
                <c:pt idx="3">
                  <c:v>40</c:v>
                </c:pt>
                <c:pt idx="4">
                  <c:v>28</c:v>
                </c:pt>
                <c:pt idx="5">
                  <c:v>39</c:v>
                </c:pt>
                <c:pt idx="6">
                  <c:v>37</c:v>
                </c:pt>
                <c:pt idx="7">
                  <c:v>32</c:v>
                </c:pt>
                <c:pt idx="8">
                  <c:v>33</c:v>
                </c:pt>
                <c:pt idx="9">
                  <c:v>33</c:v>
                </c:pt>
                <c:pt idx="10">
                  <c:v>35</c:v>
                </c:pt>
                <c:pt idx="11">
                  <c:v>34</c:v>
                </c:pt>
                <c:pt idx="12">
                  <c:v>17</c:v>
                </c:pt>
                <c:pt idx="13">
                  <c:v>13</c:v>
                </c:pt>
                <c:pt idx="14">
                  <c:v>28</c:v>
                </c:pt>
                <c:pt idx="15">
                  <c:v>30</c:v>
                </c:pt>
                <c:pt idx="16">
                  <c:v>26</c:v>
                </c:pt>
              </c:numCache>
            </c:numRef>
          </c:val>
          <c:smooth val="0"/>
          <c:extLst>
            <c:ext xmlns:c16="http://schemas.microsoft.com/office/drawing/2014/chart" uri="{C3380CC4-5D6E-409C-BE32-E72D297353CC}">
              <c16:uniqueId val="{00000003-BA6F-4642-BB14-E79419B2BB34}"/>
            </c:ext>
          </c:extLst>
        </c:ser>
        <c:ser>
          <c:idx val="1"/>
          <c:order val="1"/>
          <c:tx>
            <c:strRef>
              <c:f>Sheet1!$A$3</c:f>
              <c:strCache>
                <c:ptCount val="1"/>
                <c:pt idx="0">
                  <c:v>Cannabis</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0"/>
              <c:layout>
                <c:manualLayout>
                  <c:x val="-2.3610496706289234E-2"/>
                  <c:y val="-3.704344026168525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5B08-4FC4-AE16-7A7ECF3F5A7D}"/>
                </c:ext>
              </c:extLst>
            </c:dLbl>
            <c:dLbl>
              <c:idx val="1"/>
              <c:delete val="1"/>
              <c:extLst>
                <c:ext xmlns:c15="http://schemas.microsoft.com/office/drawing/2012/chart" uri="{CE6537A1-D6FC-4f65-9D91-7224C49458BB}"/>
                <c:ext xmlns:c16="http://schemas.microsoft.com/office/drawing/2014/chart" uri="{C3380CC4-5D6E-409C-BE32-E72D297353CC}">
                  <c16:uniqueId val="{00000015-5B08-4FC4-AE16-7A7ECF3F5A7D}"/>
                </c:ext>
              </c:extLst>
            </c:dLbl>
            <c:dLbl>
              <c:idx val="2"/>
              <c:delete val="1"/>
              <c:extLst>
                <c:ext xmlns:c15="http://schemas.microsoft.com/office/drawing/2012/chart" uri="{CE6537A1-D6FC-4f65-9D91-7224C49458BB}"/>
                <c:ext xmlns:c16="http://schemas.microsoft.com/office/drawing/2014/chart" uri="{C3380CC4-5D6E-409C-BE32-E72D297353CC}">
                  <c16:uniqueId val="{00000014-5B08-4FC4-AE16-7A7ECF3F5A7D}"/>
                </c:ext>
              </c:extLst>
            </c:dLbl>
            <c:dLbl>
              <c:idx val="3"/>
              <c:delete val="1"/>
              <c:extLst>
                <c:ext xmlns:c15="http://schemas.microsoft.com/office/drawing/2012/chart" uri="{CE6537A1-D6FC-4f65-9D91-7224C49458BB}"/>
                <c:ext xmlns:c16="http://schemas.microsoft.com/office/drawing/2014/chart" uri="{C3380CC4-5D6E-409C-BE32-E72D297353CC}">
                  <c16:uniqueId val="{00000013-5B08-4FC4-AE16-7A7ECF3F5A7D}"/>
                </c:ext>
              </c:extLst>
            </c:dLbl>
            <c:dLbl>
              <c:idx val="4"/>
              <c:delete val="1"/>
              <c:extLst>
                <c:ext xmlns:c15="http://schemas.microsoft.com/office/drawing/2012/chart" uri="{CE6537A1-D6FC-4f65-9D91-7224C49458BB}"/>
                <c:ext xmlns:c16="http://schemas.microsoft.com/office/drawing/2014/chart" uri="{C3380CC4-5D6E-409C-BE32-E72D297353CC}">
                  <c16:uniqueId val="{00000012-5B08-4FC4-AE16-7A7ECF3F5A7D}"/>
                </c:ext>
              </c:extLst>
            </c:dLbl>
            <c:dLbl>
              <c:idx val="5"/>
              <c:delete val="1"/>
              <c:extLst>
                <c:ext xmlns:c15="http://schemas.microsoft.com/office/drawing/2012/chart" uri="{CE6537A1-D6FC-4f65-9D91-7224C49458BB}"/>
                <c:ext xmlns:c16="http://schemas.microsoft.com/office/drawing/2014/chart" uri="{C3380CC4-5D6E-409C-BE32-E72D297353CC}">
                  <c16:uniqueId val="{00000011-5B08-4FC4-AE16-7A7ECF3F5A7D}"/>
                </c:ext>
              </c:extLst>
            </c:dLbl>
            <c:dLbl>
              <c:idx val="6"/>
              <c:delete val="1"/>
              <c:extLst>
                <c:ext xmlns:c15="http://schemas.microsoft.com/office/drawing/2012/chart" uri="{CE6537A1-D6FC-4f65-9D91-7224C49458BB}"/>
                <c:ext xmlns:c16="http://schemas.microsoft.com/office/drawing/2014/chart" uri="{C3380CC4-5D6E-409C-BE32-E72D297353CC}">
                  <c16:uniqueId val="{00000010-5B08-4FC4-AE16-7A7ECF3F5A7D}"/>
                </c:ext>
              </c:extLst>
            </c:dLbl>
            <c:dLbl>
              <c:idx val="7"/>
              <c:delete val="1"/>
              <c:extLst>
                <c:ext xmlns:c15="http://schemas.microsoft.com/office/drawing/2012/chart" uri="{CE6537A1-D6FC-4f65-9D91-7224C49458BB}"/>
                <c:ext xmlns:c16="http://schemas.microsoft.com/office/drawing/2014/chart" uri="{C3380CC4-5D6E-409C-BE32-E72D297353CC}">
                  <c16:uniqueId val="{0000000F-5B08-4FC4-AE16-7A7ECF3F5A7D}"/>
                </c:ext>
              </c:extLst>
            </c:dLbl>
            <c:dLbl>
              <c:idx val="8"/>
              <c:delete val="1"/>
              <c:extLst>
                <c:ext xmlns:c15="http://schemas.microsoft.com/office/drawing/2012/chart" uri="{CE6537A1-D6FC-4f65-9D91-7224C49458BB}"/>
                <c:ext xmlns:c16="http://schemas.microsoft.com/office/drawing/2014/chart" uri="{C3380CC4-5D6E-409C-BE32-E72D297353CC}">
                  <c16:uniqueId val="{0000000E-5B08-4FC4-AE16-7A7ECF3F5A7D}"/>
                </c:ext>
              </c:extLst>
            </c:dLbl>
            <c:dLbl>
              <c:idx val="9"/>
              <c:delete val="1"/>
              <c:extLst>
                <c:ext xmlns:c15="http://schemas.microsoft.com/office/drawing/2012/chart" uri="{CE6537A1-D6FC-4f65-9D91-7224C49458BB}"/>
                <c:ext xmlns:c16="http://schemas.microsoft.com/office/drawing/2014/chart" uri="{C3380CC4-5D6E-409C-BE32-E72D297353CC}">
                  <c16:uniqueId val="{0000000D-5B08-4FC4-AE16-7A7ECF3F5A7D}"/>
                </c:ext>
              </c:extLst>
            </c:dLbl>
            <c:dLbl>
              <c:idx val="10"/>
              <c:delete val="1"/>
              <c:extLst>
                <c:ext xmlns:c15="http://schemas.microsoft.com/office/drawing/2012/chart" uri="{CE6537A1-D6FC-4f65-9D91-7224C49458BB}"/>
                <c:ext xmlns:c16="http://schemas.microsoft.com/office/drawing/2014/chart" uri="{C3380CC4-5D6E-409C-BE32-E72D297353CC}">
                  <c16:uniqueId val="{0000001C-5B08-4FC4-AE16-7A7ECF3F5A7D}"/>
                </c:ext>
              </c:extLst>
            </c:dLbl>
            <c:dLbl>
              <c:idx val="11"/>
              <c:delete val="1"/>
              <c:extLst>
                <c:ext xmlns:c15="http://schemas.microsoft.com/office/drawing/2012/chart" uri="{CE6537A1-D6FC-4f65-9D91-7224C49458BB}"/>
                <c:ext xmlns:c16="http://schemas.microsoft.com/office/drawing/2014/chart" uri="{C3380CC4-5D6E-409C-BE32-E72D297353CC}">
                  <c16:uniqueId val="{0000001B-5B08-4FC4-AE16-7A7ECF3F5A7D}"/>
                </c:ext>
              </c:extLst>
            </c:dLbl>
            <c:dLbl>
              <c:idx val="12"/>
              <c:delete val="1"/>
              <c:extLst>
                <c:ext xmlns:c15="http://schemas.microsoft.com/office/drawing/2012/chart" uri="{CE6537A1-D6FC-4f65-9D91-7224C49458BB}"/>
                <c:ext xmlns:c16="http://schemas.microsoft.com/office/drawing/2014/chart" uri="{C3380CC4-5D6E-409C-BE32-E72D297353CC}">
                  <c16:uniqueId val="{0000001A-5B08-4FC4-AE16-7A7ECF3F5A7D}"/>
                </c:ext>
              </c:extLst>
            </c:dLbl>
            <c:dLbl>
              <c:idx val="13"/>
              <c:delete val="1"/>
              <c:extLst>
                <c:ext xmlns:c15="http://schemas.microsoft.com/office/drawing/2012/chart" uri="{CE6537A1-D6FC-4f65-9D91-7224C49458BB}"/>
                <c:ext xmlns:c16="http://schemas.microsoft.com/office/drawing/2014/chart" uri="{C3380CC4-5D6E-409C-BE32-E72D297353CC}">
                  <c16:uniqueId val="{00000019-5B08-4FC4-AE16-7A7ECF3F5A7D}"/>
                </c:ext>
              </c:extLst>
            </c:dLbl>
            <c:dLbl>
              <c:idx val="14"/>
              <c:delete val="1"/>
              <c:extLst>
                <c:ext xmlns:c15="http://schemas.microsoft.com/office/drawing/2012/chart" uri="{CE6537A1-D6FC-4f65-9D91-7224C49458BB}"/>
                <c:ext xmlns:c16="http://schemas.microsoft.com/office/drawing/2014/chart" uri="{C3380CC4-5D6E-409C-BE32-E72D297353CC}">
                  <c16:uniqueId val="{00000020-5B08-4FC4-AE16-7A7ECF3F5A7D}"/>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Sheet1!$B$1:$R$1</c:f>
              <c:strCach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strCache>
            </c:strRef>
          </c:cat>
          <c:val>
            <c:numRef>
              <c:f>Sheet1!$B$3:$R$3</c:f>
              <c:numCache>
                <c:formatCode>General</c:formatCode>
                <c:ptCount val="17"/>
                <c:pt idx="0">
                  <c:v>50</c:v>
                </c:pt>
                <c:pt idx="1">
                  <c:v>45</c:v>
                </c:pt>
                <c:pt idx="2">
                  <c:v>48</c:v>
                </c:pt>
                <c:pt idx="3">
                  <c:v>50</c:v>
                </c:pt>
                <c:pt idx="4">
                  <c:v>50</c:v>
                </c:pt>
                <c:pt idx="5">
                  <c:v>57</c:v>
                </c:pt>
                <c:pt idx="6">
                  <c:v>55</c:v>
                </c:pt>
                <c:pt idx="7">
                  <c:v>47</c:v>
                </c:pt>
                <c:pt idx="8">
                  <c:v>63</c:v>
                </c:pt>
                <c:pt idx="9">
                  <c:v>71</c:v>
                </c:pt>
                <c:pt idx="10">
                  <c:v>60</c:v>
                </c:pt>
                <c:pt idx="11">
                  <c:v>48</c:v>
                </c:pt>
                <c:pt idx="12">
                  <c:v>50</c:v>
                </c:pt>
                <c:pt idx="13">
                  <c:v>69</c:v>
                </c:pt>
                <c:pt idx="14">
                  <c:v>65</c:v>
                </c:pt>
                <c:pt idx="15">
                  <c:v>50</c:v>
                </c:pt>
                <c:pt idx="16">
                  <c:v>56</c:v>
                </c:pt>
              </c:numCache>
            </c:numRef>
          </c:val>
          <c:smooth val="0"/>
          <c:extLst>
            <c:ext xmlns:c16="http://schemas.microsoft.com/office/drawing/2014/chart" uri="{C3380CC4-5D6E-409C-BE32-E72D297353CC}">
              <c16:uniqueId val="{00000007-BA6F-4642-BB14-E79419B2BB34}"/>
            </c:ext>
          </c:extLst>
        </c:ser>
        <c:ser>
          <c:idx val="2"/>
          <c:order val="2"/>
          <c:tx>
            <c:strRef>
              <c:f>Sheet1!$A$4</c:f>
              <c:strCache>
                <c:ptCount val="1"/>
                <c:pt idx="0">
                  <c:v>Methamphetamine</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dLbls>
            <c:dLbl>
              <c:idx val="1"/>
              <c:layout>
                <c:manualLayout>
                  <c:x val="-3.0693645718176003E-2"/>
                  <c:y val="3.367585478335023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B08-4FC4-AE16-7A7ECF3F5A7D}"/>
                </c:ext>
              </c:extLst>
            </c:dLbl>
            <c:dLbl>
              <c:idx val="1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318-4D6E-B005-DE48FA361124}"/>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Sheet1!$B$1:$R$1</c:f>
              <c:strCach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strCache>
            </c:strRef>
          </c:cat>
          <c:val>
            <c:numRef>
              <c:f>Sheet1!$B$4:$R$4</c:f>
              <c:numCache>
                <c:formatCode>General</c:formatCode>
                <c:ptCount val="17"/>
                <c:pt idx="1">
                  <c:v>11</c:v>
                </c:pt>
                <c:pt idx="2">
                  <c:v>14</c:v>
                </c:pt>
                <c:pt idx="3">
                  <c:v>18</c:v>
                </c:pt>
                <c:pt idx="4">
                  <c:v>10</c:v>
                </c:pt>
                <c:pt idx="5">
                  <c:v>15</c:v>
                </c:pt>
                <c:pt idx="6">
                  <c:v>4</c:v>
                </c:pt>
                <c:pt idx="7">
                  <c:v>6</c:v>
                </c:pt>
                <c:pt idx="8">
                  <c:v>8</c:v>
                </c:pt>
                <c:pt idx="9">
                  <c:v>18</c:v>
                </c:pt>
                <c:pt idx="10">
                  <c:v>8</c:v>
                </c:pt>
                <c:pt idx="11">
                  <c:v>5</c:v>
                </c:pt>
                <c:pt idx="12">
                  <c:v>3</c:v>
                </c:pt>
                <c:pt idx="13">
                  <c:v>3</c:v>
                </c:pt>
                <c:pt idx="14">
                  <c:v>3</c:v>
                </c:pt>
                <c:pt idx="15">
                  <c:v>3</c:v>
                </c:pt>
                <c:pt idx="16">
                  <c:v>18</c:v>
                </c:pt>
              </c:numCache>
            </c:numRef>
          </c:val>
          <c:smooth val="0"/>
          <c:extLst>
            <c:ext xmlns:c16="http://schemas.microsoft.com/office/drawing/2014/chart" uri="{C3380CC4-5D6E-409C-BE32-E72D297353CC}">
              <c16:uniqueId val="{0000000A-BA6F-4642-BB14-E79419B2BB34}"/>
            </c:ext>
          </c:extLst>
        </c:ser>
        <c:ser>
          <c:idx val="3"/>
          <c:order val="3"/>
          <c:tx>
            <c:strRef>
              <c:f>Sheet1!$A$5</c:f>
              <c:strCache>
                <c:ptCount val="1"/>
                <c:pt idx="0">
                  <c:v>Cocaine</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dLbls>
            <c:dLbl>
              <c:idx val="15"/>
              <c:tx>
                <c:rich>
                  <a:bodyPr/>
                  <a:lstStyle/>
                  <a:p>
                    <a:fld id="{8F792E61-9F0B-42E3-A1D0-387F991C891B}" type="VALUE">
                      <a:rPr lang="en-US" smtClean="0"/>
                      <a:pPr/>
                      <a:t>[VALUE]</a:t>
                    </a:fld>
                    <a:endParaRPr lang="en-AU"/>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5B08-4FC4-AE16-7A7ECF3F5A7D}"/>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Sheet1!$B$1:$R$1</c:f>
              <c:strCach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strCache>
            </c:strRef>
          </c:cat>
          <c:val>
            <c:numRef>
              <c:f>Sheet1!$B$5:$R$5</c:f>
              <c:numCache>
                <c:formatCode>General</c:formatCode>
                <c:ptCount val="17"/>
                <c:pt idx="0">
                  <c:v>0</c:v>
                </c:pt>
                <c:pt idx="1">
                  <c:v>1</c:v>
                </c:pt>
                <c:pt idx="2">
                  <c:v>2</c:v>
                </c:pt>
                <c:pt idx="3">
                  <c:v>1</c:v>
                </c:pt>
                <c:pt idx="4">
                  <c:v>1</c:v>
                </c:pt>
                <c:pt idx="5">
                  <c:v>5</c:v>
                </c:pt>
                <c:pt idx="6">
                  <c:v>1</c:v>
                </c:pt>
                <c:pt idx="7">
                  <c:v>1</c:v>
                </c:pt>
                <c:pt idx="8">
                  <c:v>1</c:v>
                </c:pt>
                <c:pt idx="9">
                  <c:v>8</c:v>
                </c:pt>
                <c:pt idx="10">
                  <c:v>3</c:v>
                </c:pt>
                <c:pt idx="11">
                  <c:v>2</c:v>
                </c:pt>
                <c:pt idx="12">
                  <c:v>0</c:v>
                </c:pt>
                <c:pt idx="13">
                  <c:v>0</c:v>
                </c:pt>
                <c:pt idx="14">
                  <c:v>3</c:v>
                </c:pt>
                <c:pt idx="15">
                  <c:v>10</c:v>
                </c:pt>
                <c:pt idx="16">
                  <c:v>7</c:v>
                </c:pt>
              </c:numCache>
            </c:numRef>
          </c:val>
          <c:smooth val="0"/>
          <c:extLst>
            <c:ext xmlns:c16="http://schemas.microsoft.com/office/drawing/2014/chart" uri="{C3380CC4-5D6E-409C-BE32-E72D297353CC}">
              <c16:uniqueId val="{0000000E-BA6F-4642-BB14-E79419B2BB34}"/>
            </c:ext>
          </c:extLst>
        </c:ser>
        <c:dLbls>
          <c:showLegendKey val="0"/>
          <c:showVal val="0"/>
          <c:showCatName val="0"/>
          <c:showSerName val="0"/>
          <c:showPercent val="0"/>
          <c:showBubbleSize val="0"/>
        </c:dLbls>
        <c:marker val="1"/>
        <c:smooth val="0"/>
        <c:axId val="200601600"/>
        <c:axId val="200603136"/>
      </c:lineChart>
      <c:catAx>
        <c:axId val="200601600"/>
        <c:scaling>
          <c:orientation val="minMax"/>
        </c:scaling>
        <c:delete val="0"/>
        <c:axPos val="b"/>
        <c:numFmt formatCode="General"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0603136"/>
        <c:crosses val="autoZero"/>
        <c:auto val="1"/>
        <c:lblAlgn val="ctr"/>
        <c:lblOffset val="100"/>
        <c:noMultiLvlLbl val="0"/>
      </c:catAx>
      <c:valAx>
        <c:axId val="200603136"/>
        <c:scaling>
          <c:orientation val="minMax"/>
          <c:max val="1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AU"/>
                  <a:t>% ACT EDRS participants</a:t>
                </a:r>
              </a:p>
            </c:rich>
          </c:tx>
          <c:layout>
            <c:manualLayout>
              <c:xMode val="edge"/>
              <c:yMode val="edge"/>
              <c:x val="8.9053402202859348E-3"/>
              <c:y val="5.4679246763935971E-2"/>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060160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1675735011095846E-2"/>
          <c:y val="7.7957458937542315E-2"/>
          <c:w val="0.8394401241640459"/>
          <c:h val="0.62184873949584396"/>
        </c:manualLayout>
      </c:layout>
      <c:barChart>
        <c:barDir val="col"/>
        <c:grouping val="clustered"/>
        <c:varyColors val="0"/>
        <c:ser>
          <c:idx val="1"/>
          <c:order val="1"/>
          <c:tx>
            <c:strRef>
              <c:f>Sheet1!$A$2</c:f>
              <c:strCache>
                <c:ptCount val="1"/>
                <c:pt idx="0">
                  <c:v>% Used Mushrooms</c:v>
                </c:pt>
              </c:strCache>
            </c:strRef>
          </c:tx>
          <c:spPr>
            <a:solidFill>
              <a:schemeClr val="accent2"/>
            </a:solidFill>
            <a:ln>
              <a:noFill/>
            </a:ln>
            <a:effectLst/>
          </c:spPr>
          <c:invertIfNegative val="0"/>
          <c:dLbls>
            <c:dLbl>
              <c:idx val="14"/>
              <c:tx>
                <c:rich>
                  <a:bodyPr/>
                  <a:lstStyle/>
                  <a:p>
                    <a:fld id="{6360AEAD-9B4A-4E67-A9DC-7BD224ABD91F}" type="VALUE">
                      <a:rPr lang="en-US" smtClean="0"/>
                      <a:pPr/>
                      <a:t>[VALUE]</a:t>
                    </a:fld>
                    <a:endParaRPr lang="en-AU"/>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CA98-4B89-84E3-488469FC861E}"/>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numRef>
              <c:f>Sheet1!$B$1:$P$1</c:f>
              <c:numCache>
                <c:formatCode>General</c:formatCode>
                <c:ptCount val="15"/>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pt idx="13">
                  <c:v>2018</c:v>
                </c:pt>
                <c:pt idx="14">
                  <c:v>2019</c:v>
                </c:pt>
              </c:numCache>
            </c:numRef>
          </c:cat>
          <c:val>
            <c:numRef>
              <c:f>Sheet1!$B$2:$P$2</c:f>
              <c:numCache>
                <c:formatCode>General</c:formatCode>
                <c:ptCount val="15"/>
                <c:pt idx="0">
                  <c:v>10</c:v>
                </c:pt>
                <c:pt idx="1">
                  <c:v>3</c:v>
                </c:pt>
                <c:pt idx="2">
                  <c:v>18</c:v>
                </c:pt>
                <c:pt idx="3">
                  <c:v>28</c:v>
                </c:pt>
                <c:pt idx="4">
                  <c:v>25</c:v>
                </c:pt>
                <c:pt idx="5">
                  <c:v>30</c:v>
                </c:pt>
                <c:pt idx="6">
                  <c:v>46</c:v>
                </c:pt>
                <c:pt idx="7">
                  <c:v>45</c:v>
                </c:pt>
                <c:pt idx="8">
                  <c:v>47</c:v>
                </c:pt>
                <c:pt idx="9">
                  <c:v>17</c:v>
                </c:pt>
                <c:pt idx="10">
                  <c:v>24</c:v>
                </c:pt>
                <c:pt idx="11">
                  <c:v>22</c:v>
                </c:pt>
                <c:pt idx="12">
                  <c:v>38</c:v>
                </c:pt>
                <c:pt idx="13">
                  <c:v>17</c:v>
                </c:pt>
                <c:pt idx="14">
                  <c:v>14</c:v>
                </c:pt>
              </c:numCache>
            </c:numRef>
          </c:val>
          <c:extLst>
            <c:ext xmlns:c16="http://schemas.microsoft.com/office/drawing/2014/chart" uri="{C3380CC4-5D6E-409C-BE32-E72D297353CC}">
              <c16:uniqueId val="{00000001-E98D-4797-BDEC-17F06BA48C8E}"/>
            </c:ext>
          </c:extLst>
        </c:ser>
        <c:dLbls>
          <c:showLegendKey val="0"/>
          <c:showVal val="1"/>
          <c:showCatName val="0"/>
          <c:showSerName val="0"/>
          <c:showPercent val="0"/>
          <c:showBubbleSize val="0"/>
        </c:dLbls>
        <c:gapWidth val="150"/>
        <c:axId val="-2101155768"/>
        <c:axId val="-2101152552"/>
      </c:barChart>
      <c:lineChart>
        <c:grouping val="standard"/>
        <c:varyColors val="0"/>
        <c:ser>
          <c:idx val="0"/>
          <c:order val="0"/>
          <c:tx>
            <c:strRef>
              <c:f>Sheet1!$A$3</c:f>
              <c:strCache>
                <c:ptCount val="1"/>
                <c:pt idx="0">
                  <c:v>Median days</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Sheet1!$B$1:$P$1</c:f>
              <c:numCache>
                <c:formatCode>General</c:formatCode>
                <c:ptCount val="15"/>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pt idx="13">
                  <c:v>2018</c:v>
                </c:pt>
                <c:pt idx="14">
                  <c:v>2019</c:v>
                </c:pt>
              </c:numCache>
            </c:numRef>
          </c:cat>
          <c:val>
            <c:numRef>
              <c:f>Sheet1!$B$3:$P$3</c:f>
              <c:numCache>
                <c:formatCode>General</c:formatCode>
                <c:ptCount val="15"/>
                <c:pt idx="0">
                  <c:v>2</c:v>
                </c:pt>
                <c:pt idx="1">
                  <c:v>1</c:v>
                </c:pt>
                <c:pt idx="2">
                  <c:v>2</c:v>
                </c:pt>
                <c:pt idx="3">
                  <c:v>3</c:v>
                </c:pt>
                <c:pt idx="4">
                  <c:v>4</c:v>
                </c:pt>
                <c:pt idx="5">
                  <c:v>5</c:v>
                </c:pt>
                <c:pt idx="6">
                  <c:v>3</c:v>
                </c:pt>
                <c:pt idx="7">
                  <c:v>5</c:v>
                </c:pt>
                <c:pt idx="8">
                  <c:v>3</c:v>
                </c:pt>
                <c:pt idx="9">
                  <c:v>4</c:v>
                </c:pt>
                <c:pt idx="10">
                  <c:v>1</c:v>
                </c:pt>
                <c:pt idx="11">
                  <c:v>1</c:v>
                </c:pt>
                <c:pt idx="12">
                  <c:v>2</c:v>
                </c:pt>
                <c:pt idx="13">
                  <c:v>2</c:v>
                </c:pt>
                <c:pt idx="14">
                  <c:v>2</c:v>
                </c:pt>
              </c:numCache>
            </c:numRef>
          </c:val>
          <c:smooth val="0"/>
          <c:extLst>
            <c:ext xmlns:c16="http://schemas.microsoft.com/office/drawing/2014/chart" uri="{C3380CC4-5D6E-409C-BE32-E72D297353CC}">
              <c16:uniqueId val="{00000002-E98D-4797-BDEC-17F06BA48C8E}"/>
            </c:ext>
          </c:extLst>
        </c:ser>
        <c:dLbls>
          <c:showLegendKey val="0"/>
          <c:showVal val="1"/>
          <c:showCatName val="0"/>
          <c:showSerName val="0"/>
          <c:showPercent val="0"/>
          <c:showBubbleSize val="0"/>
        </c:dLbls>
        <c:marker val="1"/>
        <c:smooth val="0"/>
        <c:axId val="-2101145992"/>
        <c:axId val="-2101183640"/>
      </c:lineChart>
      <c:catAx>
        <c:axId val="-21011557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01152552"/>
        <c:crosses val="autoZero"/>
        <c:auto val="0"/>
        <c:lblAlgn val="ctr"/>
        <c:lblOffset val="100"/>
        <c:tickLblSkip val="1"/>
        <c:tickMarkSkip val="1"/>
        <c:noMultiLvlLbl val="0"/>
      </c:catAx>
      <c:valAx>
        <c:axId val="-2101152552"/>
        <c:scaling>
          <c:orientation val="minMax"/>
          <c:max val="1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AU"/>
                  <a:t>% ACT EDRS participants</a:t>
                </a:r>
              </a:p>
            </c:rich>
          </c:tx>
          <c:layout>
            <c:manualLayout>
              <c:xMode val="edge"/>
              <c:yMode val="edge"/>
              <c:x val="6.3875042173741573E-3"/>
              <c:y val="6.1929810809847857E-2"/>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0" spcFirstLastPara="1" vertOverflow="ellipsis"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01155768"/>
        <c:crosses val="autoZero"/>
        <c:crossBetween val="between"/>
        <c:majorUnit val="10"/>
      </c:valAx>
      <c:catAx>
        <c:axId val="-2101145992"/>
        <c:scaling>
          <c:orientation val="minMax"/>
        </c:scaling>
        <c:delete val="1"/>
        <c:axPos val="b"/>
        <c:numFmt formatCode="General" sourceLinked="1"/>
        <c:majorTickMark val="none"/>
        <c:minorTickMark val="none"/>
        <c:tickLblPos val="none"/>
        <c:crossAx val="-2101183640"/>
        <c:crosses val="autoZero"/>
        <c:auto val="0"/>
        <c:lblAlgn val="ctr"/>
        <c:lblOffset val="100"/>
        <c:noMultiLvlLbl val="0"/>
      </c:catAx>
      <c:valAx>
        <c:axId val="-2101183640"/>
        <c:scaling>
          <c:orientation val="minMax"/>
          <c:max val="5"/>
        </c:scaling>
        <c:delete val="0"/>
        <c:axPos val="r"/>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AU"/>
                  <a:t>Median days</a:t>
                </a:r>
              </a:p>
            </c:rich>
          </c:tx>
          <c:layout>
            <c:manualLayout>
              <c:xMode val="edge"/>
              <c:yMode val="edge"/>
              <c:x val="0.97398923203398613"/>
              <c:y val="0.23856172729540032"/>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0" spcFirstLastPara="1" vertOverflow="ellipsis"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01145992"/>
        <c:crosses val="max"/>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1"/>
          <c:order val="1"/>
          <c:tx>
            <c:strRef>
              <c:f>Sheet1!$B$1</c:f>
              <c:strCache>
                <c:ptCount val="1"/>
                <c:pt idx="0">
                  <c:v>Any NPS</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0"/>
              <c:layout>
                <c:manualLayout>
                  <c:x val="-2.6359143327841845E-2"/>
                  <c:y val="-3.555555555555563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56F-49F2-9F26-1359D310517F}"/>
                </c:ext>
              </c:extLst>
            </c:dLbl>
            <c:dLbl>
              <c:idx val="8"/>
              <c:layout>
                <c:manualLayout>
                  <c:x val="-2.8555738605162161E-2"/>
                  <c:y val="-3.555555555555555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56F-49F2-9F26-1359D310517F}"/>
                </c:ext>
              </c:extLst>
            </c:dLbl>
            <c:dLbl>
              <c:idx val="9"/>
              <c:layout>
                <c:manualLayout>
                  <c:x val="-2.6359143327841845E-2"/>
                  <c:y val="-3.999999999999995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056F-49F2-9F26-1359D310517F}"/>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General</c:formatCode>
                <c:ptCount val="10"/>
                <c:pt idx="0">
                  <c:v>2010</c:v>
                </c:pt>
                <c:pt idx="1">
                  <c:v>2011</c:v>
                </c:pt>
                <c:pt idx="2">
                  <c:v>2012</c:v>
                </c:pt>
                <c:pt idx="3">
                  <c:v>2013</c:v>
                </c:pt>
                <c:pt idx="4">
                  <c:v>2014</c:v>
                </c:pt>
                <c:pt idx="5">
                  <c:v>2015</c:v>
                </c:pt>
                <c:pt idx="6">
                  <c:v>2016</c:v>
                </c:pt>
                <c:pt idx="7">
                  <c:v>2017</c:v>
                </c:pt>
                <c:pt idx="8">
                  <c:v>2018</c:v>
                </c:pt>
                <c:pt idx="9">
                  <c:v>2019</c:v>
                </c:pt>
              </c:numCache>
            </c:numRef>
          </c:cat>
          <c:val>
            <c:numRef>
              <c:f>Sheet1!$B$2:$B$11</c:f>
              <c:numCache>
                <c:formatCode>General</c:formatCode>
                <c:ptCount val="10"/>
                <c:pt idx="0">
                  <c:v>19</c:v>
                </c:pt>
                <c:pt idx="1">
                  <c:v>34</c:v>
                </c:pt>
                <c:pt idx="2">
                  <c:v>51</c:v>
                </c:pt>
                <c:pt idx="3">
                  <c:v>49</c:v>
                </c:pt>
                <c:pt idx="4">
                  <c:v>20</c:v>
                </c:pt>
                <c:pt idx="5">
                  <c:v>34</c:v>
                </c:pt>
                <c:pt idx="6">
                  <c:v>31</c:v>
                </c:pt>
                <c:pt idx="7">
                  <c:v>35</c:v>
                </c:pt>
                <c:pt idx="8">
                  <c:v>30</c:v>
                </c:pt>
                <c:pt idx="9">
                  <c:v>30</c:v>
                </c:pt>
              </c:numCache>
            </c:numRef>
          </c:val>
          <c:smooth val="0"/>
          <c:extLst>
            <c:ext xmlns:c16="http://schemas.microsoft.com/office/drawing/2014/chart" uri="{C3380CC4-5D6E-409C-BE32-E72D297353CC}">
              <c16:uniqueId val="{00000003-056F-49F2-9F26-1359D310517F}"/>
            </c:ext>
          </c:extLst>
        </c:ser>
        <c:ser>
          <c:idx val="2"/>
          <c:order val="2"/>
          <c:tx>
            <c:strRef>
              <c:f>Sheet1!$C$1</c:f>
              <c:strCache>
                <c:ptCount val="1"/>
                <c:pt idx="0">
                  <c:v>2C-x</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dLbls>
            <c:dLbl>
              <c:idx val="0"/>
              <c:layout>
                <c:manualLayout>
                  <c:x val="-2.6359143327841845E-2"/>
                  <c:y val="-2.222222222222230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056F-49F2-9F26-1359D310517F}"/>
                </c:ext>
              </c:extLst>
            </c:dLbl>
            <c:dLbl>
              <c:idx val="8"/>
              <c:layout>
                <c:manualLayout>
                  <c:x val="-2.1965952773201538E-2"/>
                  <c:y val="-3.555555555555563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056F-49F2-9F26-1359D310517F}"/>
                </c:ext>
              </c:extLst>
            </c:dLbl>
            <c:dLbl>
              <c:idx val="9"/>
              <c:layout>
                <c:manualLayout>
                  <c:x val="-2.1965952773201538E-2"/>
                  <c:y val="2.666666666666650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056F-49F2-9F26-1359D310517F}"/>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General</c:formatCode>
                <c:ptCount val="10"/>
                <c:pt idx="0">
                  <c:v>2010</c:v>
                </c:pt>
                <c:pt idx="1">
                  <c:v>2011</c:v>
                </c:pt>
                <c:pt idx="2">
                  <c:v>2012</c:v>
                </c:pt>
                <c:pt idx="3">
                  <c:v>2013</c:v>
                </c:pt>
                <c:pt idx="4">
                  <c:v>2014</c:v>
                </c:pt>
                <c:pt idx="5">
                  <c:v>2015</c:v>
                </c:pt>
                <c:pt idx="6">
                  <c:v>2016</c:v>
                </c:pt>
                <c:pt idx="7">
                  <c:v>2017</c:v>
                </c:pt>
                <c:pt idx="8">
                  <c:v>2018</c:v>
                </c:pt>
                <c:pt idx="9">
                  <c:v>2019</c:v>
                </c:pt>
              </c:numCache>
            </c:numRef>
          </c:cat>
          <c:val>
            <c:numRef>
              <c:f>Sheet1!$C$2:$C$11</c:f>
              <c:numCache>
                <c:formatCode>General</c:formatCode>
                <c:ptCount val="10"/>
                <c:pt idx="0">
                  <c:v>11</c:v>
                </c:pt>
                <c:pt idx="1">
                  <c:v>11</c:v>
                </c:pt>
                <c:pt idx="2">
                  <c:v>31</c:v>
                </c:pt>
                <c:pt idx="3">
                  <c:v>23</c:v>
                </c:pt>
                <c:pt idx="4">
                  <c:v>21</c:v>
                </c:pt>
                <c:pt idx="5">
                  <c:v>18</c:v>
                </c:pt>
                <c:pt idx="6">
                  <c:v>13</c:v>
                </c:pt>
                <c:pt idx="7">
                  <c:v>14</c:v>
                </c:pt>
                <c:pt idx="8">
                  <c:v>7</c:v>
                </c:pt>
                <c:pt idx="9">
                  <c:v>7</c:v>
                </c:pt>
              </c:numCache>
            </c:numRef>
          </c:val>
          <c:smooth val="0"/>
          <c:extLst>
            <c:ext xmlns:c16="http://schemas.microsoft.com/office/drawing/2014/chart" uri="{C3380CC4-5D6E-409C-BE32-E72D297353CC}">
              <c16:uniqueId val="{00000007-056F-49F2-9F26-1359D310517F}"/>
            </c:ext>
          </c:extLst>
        </c:ser>
        <c:ser>
          <c:idx val="3"/>
          <c:order val="3"/>
          <c:tx>
            <c:strRef>
              <c:f>Sheet1!$D$1</c:f>
              <c:strCache>
                <c:ptCount val="1"/>
                <c:pt idx="0">
                  <c:v>NBOMe</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cat>
            <c:numRef>
              <c:f>Sheet1!$A$2:$A$11</c:f>
              <c:numCache>
                <c:formatCode>General</c:formatCode>
                <c:ptCount val="10"/>
                <c:pt idx="0">
                  <c:v>2010</c:v>
                </c:pt>
                <c:pt idx="1">
                  <c:v>2011</c:v>
                </c:pt>
                <c:pt idx="2">
                  <c:v>2012</c:v>
                </c:pt>
                <c:pt idx="3">
                  <c:v>2013</c:v>
                </c:pt>
                <c:pt idx="4">
                  <c:v>2014</c:v>
                </c:pt>
                <c:pt idx="5">
                  <c:v>2015</c:v>
                </c:pt>
                <c:pt idx="6">
                  <c:v>2016</c:v>
                </c:pt>
                <c:pt idx="7">
                  <c:v>2017</c:v>
                </c:pt>
                <c:pt idx="8">
                  <c:v>2018</c:v>
                </c:pt>
                <c:pt idx="9">
                  <c:v>2019</c:v>
                </c:pt>
              </c:numCache>
            </c:numRef>
          </c:cat>
          <c:val>
            <c:numRef>
              <c:f>Sheet1!$D$2:$D$11</c:f>
              <c:numCache>
                <c:formatCode>General</c:formatCode>
                <c:ptCount val="10"/>
                <c:pt idx="4">
                  <c:v>3</c:v>
                </c:pt>
                <c:pt idx="5">
                  <c:v>5</c:v>
                </c:pt>
                <c:pt idx="6">
                  <c:v>3</c:v>
                </c:pt>
                <c:pt idx="7">
                  <c:v>4</c:v>
                </c:pt>
                <c:pt idx="8">
                  <c:v>1</c:v>
                </c:pt>
                <c:pt idx="9">
                  <c:v>1</c:v>
                </c:pt>
              </c:numCache>
            </c:numRef>
          </c:val>
          <c:smooth val="0"/>
          <c:extLst xmlns:c15="http://schemas.microsoft.com/office/drawing/2012/chart">
            <c:ext xmlns:c16="http://schemas.microsoft.com/office/drawing/2014/chart" uri="{C3380CC4-5D6E-409C-BE32-E72D297353CC}">
              <c16:uniqueId val="{00000008-056F-49F2-9F26-1359D310517F}"/>
            </c:ext>
          </c:extLst>
        </c:ser>
        <c:ser>
          <c:idx val="4"/>
          <c:order val="4"/>
          <c:tx>
            <c:strRef>
              <c:f>Sheet1!$E$1</c:f>
              <c:strCache>
                <c:ptCount val="1"/>
                <c:pt idx="0">
                  <c:v>DMT</c:v>
                </c:pt>
              </c:strCache>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dLbls>
            <c:dLbl>
              <c:idx val="8"/>
              <c:layout>
                <c:manualLayout>
                  <c:x val="-2.6359143327841845E-2"/>
                  <c:y val="-3.11111111111111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056F-49F2-9F26-1359D310517F}"/>
                </c:ext>
              </c:extLst>
            </c:dLbl>
            <c:dLbl>
              <c:idx val="9"/>
              <c:layout>
                <c:manualLayout>
                  <c:x val="-2.6359143327841845E-2"/>
                  <c:y val="-3.555555555555555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056F-49F2-9F26-1359D310517F}"/>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General</c:formatCode>
                <c:ptCount val="10"/>
                <c:pt idx="0">
                  <c:v>2010</c:v>
                </c:pt>
                <c:pt idx="1">
                  <c:v>2011</c:v>
                </c:pt>
                <c:pt idx="2">
                  <c:v>2012</c:v>
                </c:pt>
                <c:pt idx="3">
                  <c:v>2013</c:v>
                </c:pt>
                <c:pt idx="4">
                  <c:v>2014</c:v>
                </c:pt>
                <c:pt idx="5">
                  <c:v>2015</c:v>
                </c:pt>
                <c:pt idx="6">
                  <c:v>2016</c:v>
                </c:pt>
                <c:pt idx="7">
                  <c:v>2017</c:v>
                </c:pt>
                <c:pt idx="8">
                  <c:v>2018</c:v>
                </c:pt>
                <c:pt idx="9">
                  <c:v>2019</c:v>
                </c:pt>
              </c:numCache>
            </c:numRef>
          </c:cat>
          <c:val>
            <c:numRef>
              <c:f>Sheet1!$E$2:$E$11</c:f>
              <c:numCache>
                <c:formatCode>General</c:formatCode>
                <c:ptCount val="10"/>
                <c:pt idx="0">
                  <c:v>4</c:v>
                </c:pt>
                <c:pt idx="1">
                  <c:v>18</c:v>
                </c:pt>
                <c:pt idx="2">
                  <c:v>14</c:v>
                </c:pt>
                <c:pt idx="3">
                  <c:v>8</c:v>
                </c:pt>
                <c:pt idx="4">
                  <c:v>7</c:v>
                </c:pt>
                <c:pt idx="5">
                  <c:v>6</c:v>
                </c:pt>
                <c:pt idx="6">
                  <c:v>12</c:v>
                </c:pt>
                <c:pt idx="7">
                  <c:v>21</c:v>
                </c:pt>
                <c:pt idx="8">
                  <c:v>16</c:v>
                </c:pt>
                <c:pt idx="9">
                  <c:v>13</c:v>
                </c:pt>
              </c:numCache>
            </c:numRef>
          </c:val>
          <c:smooth val="0"/>
          <c:extLst>
            <c:ext xmlns:c16="http://schemas.microsoft.com/office/drawing/2014/chart" uri="{C3380CC4-5D6E-409C-BE32-E72D297353CC}">
              <c16:uniqueId val="{0000000B-056F-49F2-9F26-1359D310517F}"/>
            </c:ext>
          </c:extLst>
        </c:ser>
        <c:ser>
          <c:idx val="5"/>
          <c:order val="5"/>
          <c:tx>
            <c:strRef>
              <c:f>Sheet1!$F$1</c:f>
              <c:strCache>
                <c:ptCount val="1"/>
                <c:pt idx="0">
                  <c:v>Synthetic cannabinoids</c:v>
                </c:pt>
              </c:strCache>
            </c:strRef>
          </c:tx>
          <c:spPr>
            <a:ln w="28575" cap="rnd">
              <a:solidFill>
                <a:schemeClr val="accent6"/>
              </a:solidFill>
              <a:round/>
            </a:ln>
            <a:effectLst/>
          </c:spPr>
          <c:marker>
            <c:symbol val="circle"/>
            <c:size val="5"/>
            <c:spPr>
              <a:solidFill>
                <a:schemeClr val="accent6"/>
              </a:solidFill>
              <a:ln w="9525">
                <a:solidFill>
                  <a:schemeClr val="accent6"/>
                </a:solidFill>
              </a:ln>
              <a:effectLst/>
            </c:spPr>
          </c:marker>
          <c:dLbls>
            <c:dLbl>
              <c:idx val="1"/>
              <c:layout>
                <c:manualLayout>
                  <c:x val="-3.9538714991762765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056F-49F2-9F26-1359D310517F}"/>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General</c:formatCode>
                <c:ptCount val="10"/>
                <c:pt idx="0">
                  <c:v>2010</c:v>
                </c:pt>
                <c:pt idx="1">
                  <c:v>2011</c:v>
                </c:pt>
                <c:pt idx="2">
                  <c:v>2012</c:v>
                </c:pt>
                <c:pt idx="3">
                  <c:v>2013</c:v>
                </c:pt>
                <c:pt idx="4">
                  <c:v>2014</c:v>
                </c:pt>
                <c:pt idx="5">
                  <c:v>2015</c:v>
                </c:pt>
                <c:pt idx="6">
                  <c:v>2016</c:v>
                </c:pt>
                <c:pt idx="7">
                  <c:v>2017</c:v>
                </c:pt>
                <c:pt idx="8">
                  <c:v>2018</c:v>
                </c:pt>
                <c:pt idx="9">
                  <c:v>2019</c:v>
                </c:pt>
              </c:numCache>
            </c:numRef>
          </c:cat>
          <c:val>
            <c:numRef>
              <c:f>Sheet1!$F$2:$F$11</c:f>
              <c:numCache>
                <c:formatCode>General</c:formatCode>
                <c:ptCount val="10"/>
                <c:pt idx="1">
                  <c:v>8</c:v>
                </c:pt>
                <c:pt idx="2">
                  <c:v>17</c:v>
                </c:pt>
                <c:pt idx="3">
                  <c:v>17</c:v>
                </c:pt>
                <c:pt idx="4">
                  <c:v>4</c:v>
                </c:pt>
                <c:pt idx="5">
                  <c:v>1</c:v>
                </c:pt>
                <c:pt idx="6">
                  <c:v>2</c:v>
                </c:pt>
                <c:pt idx="7">
                  <c:v>2</c:v>
                </c:pt>
                <c:pt idx="8">
                  <c:v>2</c:v>
                </c:pt>
                <c:pt idx="9">
                  <c:v>2</c:v>
                </c:pt>
              </c:numCache>
            </c:numRef>
          </c:val>
          <c:smooth val="0"/>
          <c:extLst>
            <c:ext xmlns:c16="http://schemas.microsoft.com/office/drawing/2014/chart" uri="{C3380CC4-5D6E-409C-BE32-E72D297353CC}">
              <c16:uniqueId val="{0000000D-056F-49F2-9F26-1359D310517F}"/>
            </c:ext>
          </c:extLst>
        </c:ser>
        <c:ser>
          <c:idx val="6"/>
          <c:order val="6"/>
          <c:tx>
            <c:strRef>
              <c:f>Sheet1!$G$1</c:f>
              <c:strCache>
                <c:ptCount val="1"/>
                <c:pt idx="0">
                  <c:v>Methylone</c:v>
                </c:pt>
              </c:strCache>
            </c:strRef>
          </c:tx>
          <c:spPr>
            <a:ln w="28575" cap="rnd">
              <a:solidFill>
                <a:schemeClr val="accent1">
                  <a:lumMod val="60000"/>
                </a:schemeClr>
              </a:solidFill>
              <a:round/>
            </a:ln>
            <a:effectLst/>
          </c:spPr>
          <c:marker>
            <c:symbol val="circle"/>
            <c:size val="5"/>
            <c:spPr>
              <a:solidFill>
                <a:schemeClr val="accent1">
                  <a:lumMod val="60000"/>
                </a:schemeClr>
              </a:solidFill>
              <a:ln w="9525">
                <a:solidFill>
                  <a:schemeClr val="accent1">
                    <a:lumMod val="60000"/>
                  </a:schemeClr>
                </a:solidFill>
              </a:ln>
              <a:effectLst/>
            </c:spPr>
          </c:marker>
          <c:dLbls>
            <c:dLbl>
              <c:idx val="9"/>
              <c:layout>
                <c:manualLayout>
                  <c:x val="-1.757276221856123E-2"/>
                  <c:y val="-2.666666666666666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056F-49F2-9F26-1359D310517F}"/>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General</c:formatCode>
                <c:ptCount val="10"/>
                <c:pt idx="0">
                  <c:v>2010</c:v>
                </c:pt>
                <c:pt idx="1">
                  <c:v>2011</c:v>
                </c:pt>
                <c:pt idx="2">
                  <c:v>2012</c:v>
                </c:pt>
                <c:pt idx="3">
                  <c:v>2013</c:v>
                </c:pt>
                <c:pt idx="4">
                  <c:v>2014</c:v>
                </c:pt>
                <c:pt idx="5">
                  <c:v>2015</c:v>
                </c:pt>
                <c:pt idx="6">
                  <c:v>2016</c:v>
                </c:pt>
                <c:pt idx="7">
                  <c:v>2017</c:v>
                </c:pt>
                <c:pt idx="8">
                  <c:v>2018</c:v>
                </c:pt>
                <c:pt idx="9">
                  <c:v>2019</c:v>
                </c:pt>
              </c:numCache>
            </c:numRef>
          </c:cat>
          <c:val>
            <c:numRef>
              <c:f>Sheet1!$G$2:$G$11</c:f>
              <c:numCache>
                <c:formatCode>General</c:formatCode>
                <c:ptCount val="10"/>
                <c:pt idx="1">
                  <c:v>1</c:v>
                </c:pt>
                <c:pt idx="2">
                  <c:v>4</c:v>
                </c:pt>
                <c:pt idx="3">
                  <c:v>4</c:v>
                </c:pt>
                <c:pt idx="4">
                  <c:v>2</c:v>
                </c:pt>
                <c:pt idx="5">
                  <c:v>6</c:v>
                </c:pt>
                <c:pt idx="6">
                  <c:v>3</c:v>
                </c:pt>
                <c:pt idx="7">
                  <c:v>3</c:v>
                </c:pt>
                <c:pt idx="8">
                  <c:v>5</c:v>
                </c:pt>
                <c:pt idx="9">
                  <c:v>9</c:v>
                </c:pt>
              </c:numCache>
            </c:numRef>
          </c:val>
          <c:smooth val="0"/>
          <c:extLst>
            <c:ext xmlns:c16="http://schemas.microsoft.com/office/drawing/2014/chart" uri="{C3380CC4-5D6E-409C-BE32-E72D297353CC}">
              <c16:uniqueId val="{0000000F-056F-49F2-9F26-1359D310517F}"/>
            </c:ext>
          </c:extLst>
        </c:ser>
        <c:dLbls>
          <c:showLegendKey val="0"/>
          <c:showVal val="0"/>
          <c:showCatName val="0"/>
          <c:showSerName val="0"/>
          <c:showPercent val="0"/>
          <c:showBubbleSize val="0"/>
        </c:dLbls>
        <c:marker val="1"/>
        <c:smooth val="0"/>
        <c:axId val="616947344"/>
        <c:axId val="616951608"/>
        <c:extLst>
          <c:ext xmlns:c15="http://schemas.microsoft.com/office/drawing/2012/chart" uri="{02D57815-91ED-43cb-92C2-25804820EDAC}">
            <c15:filteredLineSeries>
              <c15:ser>
                <c:idx val="0"/>
                <c:order val="0"/>
                <c:tx>
                  <c:strRef>
                    <c:extLst>
                      <c:ext uri="{02D57815-91ED-43cb-92C2-25804820EDAC}">
                        <c15:formulaRef>
                          <c15:sqref>Sheet1!$A$1</c15:sqref>
                        </c15:formulaRef>
                      </c:ext>
                    </c:extLst>
                    <c:strCache>
                      <c:ptCount val="1"/>
                      <c:pt idx="0">
                        <c:v> </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numRef>
                    <c:extLst>
                      <c:ext uri="{02D57815-91ED-43cb-92C2-25804820EDAC}">
                        <c15:formulaRef>
                          <c15:sqref>Sheet1!$A$2:$A$11</c15:sqref>
                        </c15:formulaRef>
                      </c:ext>
                    </c:extLst>
                    <c:numCache>
                      <c:formatCode>General</c:formatCode>
                      <c:ptCount val="10"/>
                      <c:pt idx="0">
                        <c:v>2010</c:v>
                      </c:pt>
                      <c:pt idx="1">
                        <c:v>2011</c:v>
                      </c:pt>
                      <c:pt idx="2">
                        <c:v>2012</c:v>
                      </c:pt>
                      <c:pt idx="3">
                        <c:v>2013</c:v>
                      </c:pt>
                      <c:pt idx="4">
                        <c:v>2014</c:v>
                      </c:pt>
                      <c:pt idx="5">
                        <c:v>2015</c:v>
                      </c:pt>
                      <c:pt idx="6">
                        <c:v>2016</c:v>
                      </c:pt>
                      <c:pt idx="7">
                        <c:v>2017</c:v>
                      </c:pt>
                      <c:pt idx="8">
                        <c:v>2018</c:v>
                      </c:pt>
                      <c:pt idx="9">
                        <c:v>2019</c:v>
                      </c:pt>
                    </c:numCache>
                  </c:numRef>
                </c:cat>
                <c:val>
                  <c:numRef>
                    <c:extLst>
                      <c:ext uri="{02D57815-91ED-43cb-92C2-25804820EDAC}">
                        <c15:formulaRef>
                          <c15:sqref>Sheet1!$A$2:$A$11</c15:sqref>
                        </c15:formulaRef>
                      </c:ext>
                    </c:extLst>
                    <c:numCache>
                      <c:formatCode>General</c:formatCode>
                      <c:ptCount val="10"/>
                      <c:pt idx="0">
                        <c:v>2010</c:v>
                      </c:pt>
                      <c:pt idx="1">
                        <c:v>2011</c:v>
                      </c:pt>
                      <c:pt idx="2">
                        <c:v>2012</c:v>
                      </c:pt>
                      <c:pt idx="3">
                        <c:v>2013</c:v>
                      </c:pt>
                      <c:pt idx="4">
                        <c:v>2014</c:v>
                      </c:pt>
                      <c:pt idx="5">
                        <c:v>2015</c:v>
                      </c:pt>
                      <c:pt idx="6">
                        <c:v>2016</c:v>
                      </c:pt>
                      <c:pt idx="7">
                        <c:v>2017</c:v>
                      </c:pt>
                      <c:pt idx="8">
                        <c:v>2018</c:v>
                      </c:pt>
                      <c:pt idx="9">
                        <c:v>2019</c:v>
                      </c:pt>
                    </c:numCache>
                  </c:numRef>
                </c:val>
                <c:smooth val="0"/>
                <c:extLst>
                  <c:ext xmlns:c16="http://schemas.microsoft.com/office/drawing/2014/chart" uri="{C3380CC4-5D6E-409C-BE32-E72D297353CC}">
                    <c16:uniqueId val="{00000010-056F-49F2-9F26-1359D310517F}"/>
                  </c:ext>
                </c:extLst>
              </c15:ser>
            </c15:filteredLineSeries>
          </c:ext>
        </c:extLst>
      </c:lineChart>
      <c:catAx>
        <c:axId val="6169473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616951608"/>
        <c:crosses val="autoZero"/>
        <c:auto val="1"/>
        <c:lblAlgn val="ctr"/>
        <c:lblOffset val="100"/>
        <c:noMultiLvlLbl val="0"/>
      </c:catAx>
      <c:valAx>
        <c:axId val="61695160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AU"/>
                  <a:t>% ACT EDRS participants</a:t>
                </a:r>
              </a:p>
            </c:rich>
          </c:tx>
          <c:layout>
            <c:manualLayout>
              <c:xMode val="edge"/>
              <c:yMode val="edge"/>
              <c:x val="1.1219413059364285E-2"/>
              <c:y val="0.2617788276465442"/>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61694734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1443300144995026E-2"/>
          <c:y val="4.1666666666666699E-2"/>
          <c:w val="0.89766397772243955"/>
          <c:h val="0.68053038344915495"/>
        </c:manualLayout>
      </c:layout>
      <c:lineChart>
        <c:grouping val="standard"/>
        <c:varyColors val="0"/>
        <c:ser>
          <c:idx val="0"/>
          <c:order val="0"/>
          <c:tx>
            <c:strRef>
              <c:f>Sheet1!$B$1</c:f>
              <c:strCache>
                <c:ptCount val="1"/>
                <c:pt idx="0">
                  <c:v>Prescription opioids</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7"/>
              <c:delete val="1"/>
              <c:extLst>
                <c:ext xmlns:c15="http://schemas.microsoft.com/office/drawing/2012/chart" uri="{CE6537A1-D6FC-4f65-9D91-7224C49458BB}"/>
                <c:ext xmlns:c16="http://schemas.microsoft.com/office/drawing/2014/chart" uri="{C3380CC4-5D6E-409C-BE32-E72D297353CC}">
                  <c16:uniqueId val="{00000007-9565-43A9-9597-AEB3AFBCF560}"/>
                </c:ext>
              </c:extLst>
            </c:dLbl>
            <c:dLbl>
              <c:idx val="8"/>
              <c:delete val="1"/>
              <c:extLst>
                <c:ext xmlns:c15="http://schemas.microsoft.com/office/drawing/2012/chart" uri="{CE6537A1-D6FC-4f65-9D91-7224C49458BB}"/>
                <c:ext xmlns:c16="http://schemas.microsoft.com/office/drawing/2014/chart" uri="{C3380CC4-5D6E-409C-BE32-E72D297353CC}">
                  <c16:uniqueId val="{00000008-9565-43A9-9597-AEB3AFBCF560}"/>
                </c:ext>
              </c:extLst>
            </c:dLbl>
            <c:dLbl>
              <c:idx val="9"/>
              <c:delete val="1"/>
              <c:extLst>
                <c:ext xmlns:c15="http://schemas.microsoft.com/office/drawing/2012/chart" uri="{CE6537A1-D6FC-4f65-9D91-7224C49458BB}"/>
                <c:ext xmlns:c16="http://schemas.microsoft.com/office/drawing/2014/chart" uri="{C3380CC4-5D6E-409C-BE32-E72D297353CC}">
                  <c16:uniqueId val="{00000009-9565-43A9-9597-AEB3AFBCF560}"/>
                </c:ext>
              </c:extLst>
            </c:dLbl>
            <c:dLbl>
              <c:idx val="10"/>
              <c:delete val="1"/>
              <c:extLst>
                <c:ext xmlns:c15="http://schemas.microsoft.com/office/drawing/2012/chart" uri="{CE6537A1-D6FC-4f65-9D91-7224C49458BB}"/>
                <c:ext xmlns:c16="http://schemas.microsoft.com/office/drawing/2014/chart" uri="{C3380CC4-5D6E-409C-BE32-E72D297353CC}">
                  <c16:uniqueId val="{0000000A-9565-43A9-9597-AEB3AFBCF560}"/>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Sheet1!$A$2:$A$15</c:f>
              <c:numCache>
                <c:formatCode>General</c:formatCode>
                <c:ptCount val="14"/>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numCache>
            </c:numRef>
          </c:cat>
          <c:val>
            <c:numRef>
              <c:f>Sheet1!$B$2:$B$15</c:f>
              <c:numCache>
                <c:formatCode>General</c:formatCode>
                <c:ptCount val="14"/>
                <c:pt idx="6">
                  <c:v>16</c:v>
                </c:pt>
                <c:pt idx="7">
                  <c:v>5</c:v>
                </c:pt>
                <c:pt idx="8">
                  <c:v>5</c:v>
                </c:pt>
                <c:pt idx="9">
                  <c:v>8</c:v>
                </c:pt>
                <c:pt idx="10">
                  <c:v>13</c:v>
                </c:pt>
                <c:pt idx="11">
                  <c:v>11</c:v>
                </c:pt>
                <c:pt idx="12">
                  <c:v>16</c:v>
                </c:pt>
              </c:numCache>
            </c:numRef>
          </c:val>
          <c:smooth val="0"/>
          <c:extLst>
            <c:ext xmlns:c16="http://schemas.microsoft.com/office/drawing/2014/chart" uri="{C3380CC4-5D6E-409C-BE32-E72D297353CC}">
              <c16:uniqueId val="{0000000D-9565-43A9-9597-AEB3AFBCF560}"/>
            </c:ext>
          </c:extLst>
        </c:ser>
        <c:ser>
          <c:idx val="1"/>
          <c:order val="1"/>
          <c:tx>
            <c:strRef>
              <c:f>Sheet1!$C$1</c:f>
              <c:strCache>
                <c:ptCount val="1"/>
                <c:pt idx="0">
                  <c:v>Codeine</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3"/>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9565-43A9-9597-AEB3AFBCF560}"/>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Sheet1!$A$2:$A$15</c:f>
              <c:numCache>
                <c:formatCode>General</c:formatCode>
                <c:ptCount val="14"/>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numCache>
            </c:numRef>
          </c:cat>
          <c:val>
            <c:numRef>
              <c:f>Sheet1!$C$2:$C$15</c:f>
              <c:numCache>
                <c:formatCode>General</c:formatCode>
                <c:ptCount val="14"/>
                <c:pt idx="3">
                  <c:v>34</c:v>
                </c:pt>
                <c:pt idx="4">
                  <c:v>40</c:v>
                </c:pt>
                <c:pt idx="5">
                  <c:v>8</c:v>
                </c:pt>
                <c:pt idx="6">
                  <c:v>9</c:v>
                </c:pt>
                <c:pt idx="7">
                  <c:v>8</c:v>
                </c:pt>
                <c:pt idx="8">
                  <c:v>17</c:v>
                </c:pt>
                <c:pt idx="9">
                  <c:v>21</c:v>
                </c:pt>
                <c:pt idx="10">
                  <c:v>25</c:v>
                </c:pt>
                <c:pt idx="11">
                  <c:v>4</c:v>
                </c:pt>
                <c:pt idx="12">
                  <c:v>4</c:v>
                </c:pt>
              </c:numCache>
            </c:numRef>
          </c:val>
          <c:smooth val="0"/>
          <c:extLst>
            <c:ext xmlns:c16="http://schemas.microsoft.com/office/drawing/2014/chart" uri="{C3380CC4-5D6E-409C-BE32-E72D297353CC}">
              <c16:uniqueId val="{0000001A-9565-43A9-9597-AEB3AFBCF560}"/>
            </c:ext>
          </c:extLst>
        </c:ser>
        <c:ser>
          <c:idx val="2"/>
          <c:order val="2"/>
          <c:tx>
            <c:strRef>
              <c:f>Sheet1!$D$1</c:f>
              <c:strCache>
                <c:ptCount val="1"/>
                <c:pt idx="0">
                  <c:v>Benzodiazepines</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dLbls>
            <c:dLbl>
              <c:idx val="0"/>
              <c:layout>
                <c:manualLayout>
                  <c:x val="-1.6900559125246829E-2"/>
                  <c:y val="-2.716958204839394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B-9565-43A9-9597-AEB3AFBCF560}"/>
                </c:ext>
              </c:extLst>
            </c:dLbl>
            <c:dLbl>
              <c:idx val="11"/>
              <c:layout>
                <c:manualLayout>
                  <c:x val="-7.2430967679629277E-3"/>
                  <c:y val="2.037718653629548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6-9565-43A9-9597-AEB3AFBCF560}"/>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Sheet1!$A$2:$A$15</c:f>
              <c:numCache>
                <c:formatCode>General</c:formatCode>
                <c:ptCount val="14"/>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numCache>
            </c:numRef>
          </c:cat>
          <c:val>
            <c:numRef>
              <c:f>Sheet1!$D$2:$D$15</c:f>
              <c:numCache>
                <c:formatCode>General</c:formatCode>
                <c:ptCount val="14"/>
                <c:pt idx="0">
                  <c:v>19</c:v>
                </c:pt>
                <c:pt idx="1">
                  <c:v>21</c:v>
                </c:pt>
                <c:pt idx="2">
                  <c:v>24</c:v>
                </c:pt>
                <c:pt idx="3">
                  <c:v>28</c:v>
                </c:pt>
                <c:pt idx="4">
                  <c:v>25</c:v>
                </c:pt>
                <c:pt idx="5">
                  <c:v>16</c:v>
                </c:pt>
                <c:pt idx="6">
                  <c:v>12</c:v>
                </c:pt>
                <c:pt idx="7">
                  <c:v>9</c:v>
                </c:pt>
                <c:pt idx="8">
                  <c:v>15</c:v>
                </c:pt>
                <c:pt idx="9">
                  <c:v>23</c:v>
                </c:pt>
                <c:pt idx="10">
                  <c:v>32</c:v>
                </c:pt>
                <c:pt idx="11">
                  <c:v>32</c:v>
                </c:pt>
                <c:pt idx="12">
                  <c:v>21</c:v>
                </c:pt>
              </c:numCache>
            </c:numRef>
          </c:val>
          <c:smooth val="0"/>
          <c:extLst>
            <c:ext xmlns:c16="http://schemas.microsoft.com/office/drawing/2014/chart" uri="{C3380CC4-5D6E-409C-BE32-E72D297353CC}">
              <c16:uniqueId val="{00000028-9565-43A9-9597-AEB3AFBCF560}"/>
            </c:ext>
          </c:extLst>
        </c:ser>
        <c:ser>
          <c:idx val="3"/>
          <c:order val="3"/>
          <c:tx>
            <c:strRef>
              <c:f>Sheet1!$E$1</c:f>
              <c:strCache>
                <c:ptCount val="1"/>
                <c:pt idx="0">
                  <c:v>Pharmaceutical stimulants</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dLbls>
            <c:dLbl>
              <c:idx val="0"/>
              <c:layout>
                <c:manualLayout>
                  <c:x val="-2.0522107509228296E-2"/>
                  <c:y val="2.037718653629545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9-9565-43A9-9597-AEB3AFBCF560}"/>
                </c:ext>
              </c:extLst>
            </c:dLbl>
            <c:dLbl>
              <c:idx val="1"/>
              <c:delete val="1"/>
              <c:extLst>
                <c:ext xmlns:c15="http://schemas.microsoft.com/office/drawing/2012/chart" uri="{CE6537A1-D6FC-4f65-9D91-7224C49458BB}"/>
                <c:ext xmlns:c16="http://schemas.microsoft.com/office/drawing/2014/chart" uri="{C3380CC4-5D6E-409C-BE32-E72D297353CC}">
                  <c16:uniqueId val="{00000013-8804-419D-BA47-66399073CC5A}"/>
                </c:ext>
              </c:extLst>
            </c:dLbl>
            <c:dLbl>
              <c:idx val="2"/>
              <c:delete val="1"/>
              <c:extLst>
                <c:ext xmlns:c15="http://schemas.microsoft.com/office/drawing/2012/chart" uri="{CE6537A1-D6FC-4f65-9D91-7224C49458BB}"/>
                <c:ext xmlns:c16="http://schemas.microsoft.com/office/drawing/2014/chart" uri="{C3380CC4-5D6E-409C-BE32-E72D297353CC}">
                  <c16:uniqueId val="{00000012-8804-419D-BA47-66399073CC5A}"/>
                </c:ext>
              </c:extLst>
            </c:dLbl>
            <c:dLbl>
              <c:idx val="3"/>
              <c:delete val="1"/>
              <c:extLst>
                <c:ext xmlns:c15="http://schemas.microsoft.com/office/drawing/2012/chart" uri="{CE6537A1-D6FC-4f65-9D91-7224C49458BB}"/>
                <c:ext xmlns:c16="http://schemas.microsoft.com/office/drawing/2014/chart" uri="{C3380CC4-5D6E-409C-BE32-E72D297353CC}">
                  <c16:uniqueId val="{00000011-8804-419D-BA47-66399073CC5A}"/>
                </c:ext>
              </c:extLst>
            </c:dLbl>
            <c:dLbl>
              <c:idx val="4"/>
              <c:delete val="1"/>
              <c:extLst>
                <c:ext xmlns:c15="http://schemas.microsoft.com/office/drawing/2012/chart" uri="{CE6537A1-D6FC-4f65-9D91-7224C49458BB}"/>
                <c:ext xmlns:c16="http://schemas.microsoft.com/office/drawing/2014/chart" uri="{C3380CC4-5D6E-409C-BE32-E72D297353CC}">
                  <c16:uniqueId val="{00000010-8804-419D-BA47-66399073CC5A}"/>
                </c:ext>
              </c:extLst>
            </c:dLbl>
            <c:dLbl>
              <c:idx val="5"/>
              <c:delete val="1"/>
              <c:extLst>
                <c:ext xmlns:c15="http://schemas.microsoft.com/office/drawing/2012/chart" uri="{CE6537A1-D6FC-4f65-9D91-7224C49458BB}"/>
                <c:ext xmlns:c16="http://schemas.microsoft.com/office/drawing/2014/chart" uri="{C3380CC4-5D6E-409C-BE32-E72D297353CC}">
                  <c16:uniqueId val="{0000000F-8804-419D-BA47-66399073CC5A}"/>
                </c:ext>
              </c:extLst>
            </c:dLbl>
            <c:dLbl>
              <c:idx val="6"/>
              <c:delete val="1"/>
              <c:extLst>
                <c:ext xmlns:c15="http://schemas.microsoft.com/office/drawing/2012/chart" uri="{CE6537A1-D6FC-4f65-9D91-7224C49458BB}"/>
                <c:ext xmlns:c16="http://schemas.microsoft.com/office/drawing/2014/chart" uri="{C3380CC4-5D6E-409C-BE32-E72D297353CC}">
                  <c16:uniqueId val="{0000000E-8804-419D-BA47-66399073CC5A}"/>
                </c:ext>
              </c:extLst>
            </c:dLbl>
            <c:dLbl>
              <c:idx val="7"/>
              <c:delete val="1"/>
              <c:extLst>
                <c:ext xmlns:c15="http://schemas.microsoft.com/office/drawing/2012/chart" uri="{CE6537A1-D6FC-4f65-9D91-7224C49458BB}"/>
                <c:ext xmlns:c16="http://schemas.microsoft.com/office/drawing/2014/chart" uri="{C3380CC4-5D6E-409C-BE32-E72D297353CC}">
                  <c16:uniqueId val="{0000000D-8804-419D-BA47-66399073CC5A}"/>
                </c:ext>
              </c:extLst>
            </c:dLbl>
            <c:dLbl>
              <c:idx val="8"/>
              <c:delete val="1"/>
              <c:extLst>
                <c:ext xmlns:c15="http://schemas.microsoft.com/office/drawing/2012/chart" uri="{CE6537A1-D6FC-4f65-9D91-7224C49458BB}"/>
                <c:ext xmlns:c16="http://schemas.microsoft.com/office/drawing/2014/chart" uri="{C3380CC4-5D6E-409C-BE32-E72D297353CC}">
                  <c16:uniqueId val="{0000000C-8804-419D-BA47-66399073CC5A}"/>
                </c:ext>
              </c:extLst>
            </c:dLbl>
            <c:dLbl>
              <c:idx val="9"/>
              <c:delete val="1"/>
              <c:extLst>
                <c:ext xmlns:c15="http://schemas.microsoft.com/office/drawing/2012/chart" uri="{CE6537A1-D6FC-4f65-9D91-7224C49458BB}"/>
                <c:ext xmlns:c16="http://schemas.microsoft.com/office/drawing/2014/chart" uri="{C3380CC4-5D6E-409C-BE32-E72D297353CC}">
                  <c16:uniqueId val="{0000000B-8804-419D-BA47-66399073CC5A}"/>
                </c:ext>
              </c:extLst>
            </c:dLbl>
            <c:dLbl>
              <c:idx val="10"/>
              <c:delete val="1"/>
              <c:extLst>
                <c:ext xmlns:c15="http://schemas.microsoft.com/office/drawing/2012/chart" uri="{CE6537A1-D6FC-4f65-9D91-7224C49458BB}"/>
                <c:ext xmlns:c16="http://schemas.microsoft.com/office/drawing/2014/chart" uri="{C3380CC4-5D6E-409C-BE32-E72D297353CC}">
                  <c16:uniqueId val="{0000002A-9565-43A9-9597-AEB3AFBCF560}"/>
                </c:ext>
              </c:extLst>
            </c:dLbl>
            <c:dLbl>
              <c:idx val="11"/>
              <c:layout>
                <c:manualLayout>
                  <c:x val="-1.3279010741265368E-2"/>
                  <c:y val="-2.377338429234473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B-9565-43A9-9597-AEB3AFBCF560}"/>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Sheet1!$A$2:$A$15</c:f>
              <c:numCache>
                <c:formatCode>General</c:formatCode>
                <c:ptCount val="14"/>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numCache>
            </c:numRef>
          </c:cat>
          <c:val>
            <c:numRef>
              <c:f>Sheet1!$E$2:$E$15</c:f>
              <c:numCache>
                <c:formatCode>General</c:formatCode>
                <c:ptCount val="14"/>
                <c:pt idx="0">
                  <c:v>16</c:v>
                </c:pt>
                <c:pt idx="1">
                  <c:v>22</c:v>
                </c:pt>
                <c:pt idx="2">
                  <c:v>34</c:v>
                </c:pt>
                <c:pt idx="3">
                  <c:v>36</c:v>
                </c:pt>
                <c:pt idx="4">
                  <c:v>43</c:v>
                </c:pt>
                <c:pt idx="5">
                  <c:v>33</c:v>
                </c:pt>
                <c:pt idx="6">
                  <c:v>16</c:v>
                </c:pt>
                <c:pt idx="7">
                  <c:v>6</c:v>
                </c:pt>
                <c:pt idx="8">
                  <c:v>18</c:v>
                </c:pt>
                <c:pt idx="9">
                  <c:v>26</c:v>
                </c:pt>
                <c:pt idx="10">
                  <c:v>38</c:v>
                </c:pt>
                <c:pt idx="11">
                  <c:v>34</c:v>
                </c:pt>
                <c:pt idx="12">
                  <c:v>31</c:v>
                </c:pt>
              </c:numCache>
            </c:numRef>
          </c:val>
          <c:smooth val="0"/>
          <c:extLst>
            <c:ext xmlns:c16="http://schemas.microsoft.com/office/drawing/2014/chart" uri="{C3380CC4-5D6E-409C-BE32-E72D297353CC}">
              <c16:uniqueId val="{0000002D-9565-43A9-9597-AEB3AFBCF560}"/>
            </c:ext>
          </c:extLst>
        </c:ser>
        <c:ser>
          <c:idx val="4"/>
          <c:order val="4"/>
          <c:tx>
            <c:strRef>
              <c:f>Sheet1!$F$1</c:f>
              <c:strCache>
                <c:ptCount val="1"/>
                <c:pt idx="0">
                  <c:v>Antipsychotics</c:v>
                </c:pt>
              </c:strCache>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dLbls>
            <c:dLbl>
              <c:idx val="1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144-436D-8FE2-96035CACF86A}"/>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Sheet1!$A$2:$A$15</c:f>
              <c:numCache>
                <c:formatCode>General</c:formatCode>
                <c:ptCount val="14"/>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numCache>
            </c:numRef>
          </c:cat>
          <c:val>
            <c:numRef>
              <c:f>Sheet1!$F$2:$F$15</c:f>
              <c:numCache>
                <c:formatCode>General</c:formatCode>
                <c:ptCount val="14"/>
                <c:pt idx="6">
                  <c:v>4</c:v>
                </c:pt>
                <c:pt idx="7">
                  <c:v>1</c:v>
                </c:pt>
                <c:pt idx="8">
                  <c:v>3</c:v>
                </c:pt>
                <c:pt idx="9">
                  <c:v>0</c:v>
                </c:pt>
                <c:pt idx="10">
                  <c:v>5</c:v>
                </c:pt>
                <c:pt idx="11">
                  <c:v>5</c:v>
                </c:pt>
                <c:pt idx="12">
                  <c:v>8</c:v>
                </c:pt>
              </c:numCache>
            </c:numRef>
          </c:val>
          <c:smooth val="0"/>
          <c:extLst>
            <c:ext xmlns:c16="http://schemas.microsoft.com/office/drawing/2014/chart" uri="{C3380CC4-5D6E-409C-BE32-E72D297353CC}">
              <c16:uniqueId val="{00000031-9565-43A9-9597-AEB3AFBCF560}"/>
            </c:ext>
          </c:extLst>
        </c:ser>
        <c:dLbls>
          <c:showLegendKey val="0"/>
          <c:showVal val="0"/>
          <c:showCatName val="0"/>
          <c:showSerName val="0"/>
          <c:showPercent val="0"/>
          <c:showBubbleSize val="0"/>
        </c:dLbls>
        <c:marker val="1"/>
        <c:smooth val="0"/>
        <c:axId val="-2097444712"/>
        <c:axId val="-2097441288"/>
      </c:lineChart>
      <c:catAx>
        <c:axId val="-20974447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97441288"/>
        <c:crosses val="autoZero"/>
        <c:auto val="1"/>
        <c:lblAlgn val="ctr"/>
        <c:lblOffset val="100"/>
        <c:noMultiLvlLbl val="0"/>
      </c:catAx>
      <c:valAx>
        <c:axId val="-2097441288"/>
        <c:scaling>
          <c:orientation val="minMax"/>
          <c:max val="5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AU"/>
                  <a:t>% ACT EDRS participants</a:t>
                </a:r>
              </a:p>
            </c:rich>
          </c:tx>
          <c:layout>
            <c:manualLayout>
              <c:xMode val="edge"/>
              <c:yMode val="edge"/>
              <c:x val="8.449994401333337E-3"/>
              <c:y val="8.2616655381663101E-2"/>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9744471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2307991415602905E-2"/>
          <c:y val="4.1666666666666699E-2"/>
          <c:w val="0.886799321025043"/>
          <c:h val="0.72736806648747865"/>
        </c:manualLayout>
      </c:layout>
      <c:lineChart>
        <c:grouping val="standard"/>
        <c:varyColors val="0"/>
        <c:ser>
          <c:idx val="0"/>
          <c:order val="0"/>
          <c:tx>
            <c:strRef>
              <c:f>Sheet1!$B$1</c:f>
              <c:strCache>
                <c:ptCount val="1"/>
                <c:pt idx="0">
                  <c:v>GHB/GBL</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0"/>
              <c:layout>
                <c:manualLayout>
                  <c:x val="-8.3438507462490451E-3"/>
                  <c:y val="-3.4921049556268947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282-449C-A8F2-7AA706CED93E}"/>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Sheet1!$B$2:$B$18</c:f>
              <c:numCache>
                <c:formatCode>General</c:formatCode>
                <c:ptCount val="17"/>
                <c:pt idx="0">
                  <c:v>12</c:v>
                </c:pt>
                <c:pt idx="1">
                  <c:v>6</c:v>
                </c:pt>
                <c:pt idx="2">
                  <c:v>6</c:v>
                </c:pt>
                <c:pt idx="3">
                  <c:v>7</c:v>
                </c:pt>
                <c:pt idx="4">
                  <c:v>5</c:v>
                </c:pt>
                <c:pt idx="5">
                  <c:v>2</c:v>
                </c:pt>
                <c:pt idx="6">
                  <c:v>1</c:v>
                </c:pt>
                <c:pt idx="7">
                  <c:v>3</c:v>
                </c:pt>
                <c:pt idx="8">
                  <c:v>9</c:v>
                </c:pt>
                <c:pt idx="9">
                  <c:v>6</c:v>
                </c:pt>
                <c:pt idx="10">
                  <c:v>0</c:v>
                </c:pt>
                <c:pt idx="11">
                  <c:v>3</c:v>
                </c:pt>
                <c:pt idx="12">
                  <c:v>4</c:v>
                </c:pt>
                <c:pt idx="13">
                  <c:v>1</c:v>
                </c:pt>
                <c:pt idx="14">
                  <c:v>5</c:v>
                </c:pt>
                <c:pt idx="15">
                  <c:v>0</c:v>
                </c:pt>
                <c:pt idx="16">
                  <c:v>3</c:v>
                </c:pt>
              </c:numCache>
            </c:numRef>
          </c:val>
          <c:smooth val="0"/>
          <c:extLst>
            <c:ext xmlns:c16="http://schemas.microsoft.com/office/drawing/2014/chart" uri="{C3380CC4-5D6E-409C-BE32-E72D297353CC}">
              <c16:uniqueId val="{00000003-2282-449C-A8F2-7AA706CED93E}"/>
            </c:ext>
          </c:extLst>
        </c:ser>
        <c:ser>
          <c:idx val="1"/>
          <c:order val="1"/>
          <c:tx>
            <c:strRef>
              <c:f>Sheet1!$C$1</c:f>
              <c:strCache>
                <c:ptCount val="1"/>
                <c:pt idx="0">
                  <c:v>MDA</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2282-449C-A8F2-7AA706CED93E}"/>
                </c:ext>
              </c:extLst>
            </c:dLbl>
            <c:dLbl>
              <c:idx val="1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0B7-48F5-B950-6E91FB75573F}"/>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Sheet1!$C$2:$C$18</c:f>
              <c:numCache>
                <c:formatCode>General</c:formatCode>
                <c:ptCount val="17"/>
                <c:pt idx="0">
                  <c:v>33</c:v>
                </c:pt>
                <c:pt idx="1">
                  <c:v>15</c:v>
                </c:pt>
                <c:pt idx="2">
                  <c:v>12</c:v>
                </c:pt>
                <c:pt idx="3">
                  <c:v>8</c:v>
                </c:pt>
                <c:pt idx="4">
                  <c:v>4</c:v>
                </c:pt>
                <c:pt idx="5">
                  <c:v>5</c:v>
                </c:pt>
                <c:pt idx="6">
                  <c:v>8</c:v>
                </c:pt>
                <c:pt idx="7">
                  <c:v>3</c:v>
                </c:pt>
                <c:pt idx="8">
                  <c:v>9</c:v>
                </c:pt>
                <c:pt idx="9">
                  <c:v>14</c:v>
                </c:pt>
                <c:pt idx="10">
                  <c:v>10</c:v>
                </c:pt>
                <c:pt idx="11">
                  <c:v>10</c:v>
                </c:pt>
                <c:pt idx="12">
                  <c:v>10</c:v>
                </c:pt>
                <c:pt idx="13">
                  <c:v>11</c:v>
                </c:pt>
                <c:pt idx="14">
                  <c:v>8</c:v>
                </c:pt>
                <c:pt idx="15">
                  <c:v>13</c:v>
                </c:pt>
                <c:pt idx="16">
                  <c:v>13</c:v>
                </c:pt>
              </c:numCache>
            </c:numRef>
          </c:val>
          <c:smooth val="0"/>
          <c:extLst>
            <c:ext xmlns:c16="http://schemas.microsoft.com/office/drawing/2014/chart" uri="{C3380CC4-5D6E-409C-BE32-E72D297353CC}">
              <c16:uniqueId val="{00000014-2282-449C-A8F2-7AA706CED93E}"/>
            </c:ext>
          </c:extLst>
        </c:ser>
        <c:ser>
          <c:idx val="2"/>
          <c:order val="2"/>
          <c:tx>
            <c:strRef>
              <c:f>Sheet1!$D$1</c:f>
              <c:strCache>
                <c:ptCount val="1"/>
                <c:pt idx="0">
                  <c:v>Heroin</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Sheet1!$D$2:$D$18</c:f>
              <c:numCache>
                <c:formatCode>General</c:formatCode>
                <c:ptCount val="17"/>
                <c:pt idx="0">
                  <c:v>0</c:v>
                </c:pt>
                <c:pt idx="1">
                  <c:v>4</c:v>
                </c:pt>
                <c:pt idx="2">
                  <c:v>3</c:v>
                </c:pt>
                <c:pt idx="3">
                  <c:v>8</c:v>
                </c:pt>
                <c:pt idx="4">
                  <c:v>5</c:v>
                </c:pt>
                <c:pt idx="5">
                  <c:v>10</c:v>
                </c:pt>
                <c:pt idx="6">
                  <c:v>8</c:v>
                </c:pt>
                <c:pt idx="7">
                  <c:v>14</c:v>
                </c:pt>
                <c:pt idx="8">
                  <c:v>5</c:v>
                </c:pt>
                <c:pt idx="9">
                  <c:v>12</c:v>
                </c:pt>
                <c:pt idx="10">
                  <c:v>1</c:v>
                </c:pt>
                <c:pt idx="11">
                  <c:v>3</c:v>
                </c:pt>
                <c:pt idx="12">
                  <c:v>2</c:v>
                </c:pt>
                <c:pt idx="13">
                  <c:v>0</c:v>
                </c:pt>
                <c:pt idx="14">
                  <c:v>2</c:v>
                </c:pt>
                <c:pt idx="15">
                  <c:v>5</c:v>
                </c:pt>
                <c:pt idx="16">
                  <c:v>4</c:v>
                </c:pt>
              </c:numCache>
            </c:numRef>
          </c:val>
          <c:smooth val="0"/>
          <c:extLst>
            <c:ext xmlns:c16="http://schemas.microsoft.com/office/drawing/2014/chart" uri="{C3380CC4-5D6E-409C-BE32-E72D297353CC}">
              <c16:uniqueId val="{00000024-2282-449C-A8F2-7AA706CED93E}"/>
            </c:ext>
          </c:extLst>
        </c:ser>
        <c:ser>
          <c:idx val="3"/>
          <c:order val="3"/>
          <c:tx>
            <c:strRef>
              <c:f>Sheet1!$E$1</c:f>
              <c:strCache>
                <c:ptCount val="1"/>
                <c:pt idx="0">
                  <c:v>Capsules contents unknown</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dLbls>
            <c:dLbl>
              <c:idx val="10"/>
              <c:delete val="1"/>
              <c:extLst>
                <c:ext xmlns:c15="http://schemas.microsoft.com/office/drawing/2012/chart" uri="{CE6537A1-D6FC-4f65-9D91-7224C49458BB}"/>
                <c:ext xmlns:c16="http://schemas.microsoft.com/office/drawing/2014/chart" uri="{C3380CC4-5D6E-409C-BE32-E72D297353CC}">
                  <c16:uniqueId val="{00000025-2282-449C-A8F2-7AA706CED93E}"/>
                </c:ext>
              </c:extLst>
            </c:dLbl>
            <c:dLbl>
              <c:idx val="11"/>
              <c:delete val="1"/>
              <c:extLst>
                <c:ext xmlns:c15="http://schemas.microsoft.com/office/drawing/2012/chart" uri="{CE6537A1-D6FC-4f65-9D91-7224C49458BB}"/>
                <c:ext xmlns:c16="http://schemas.microsoft.com/office/drawing/2014/chart" uri="{C3380CC4-5D6E-409C-BE32-E72D297353CC}">
                  <c16:uniqueId val="{00000001-70B7-48F5-B950-6E91FB75573F}"/>
                </c:ext>
              </c:extLst>
            </c:dLbl>
            <c:dLbl>
              <c:idx val="12"/>
              <c:delete val="1"/>
              <c:extLst>
                <c:ext xmlns:c15="http://schemas.microsoft.com/office/drawing/2012/chart" uri="{CE6537A1-D6FC-4f65-9D91-7224C49458BB}"/>
                <c:ext xmlns:c16="http://schemas.microsoft.com/office/drawing/2014/chart" uri="{C3380CC4-5D6E-409C-BE32-E72D297353CC}">
                  <c16:uniqueId val="{00000002-70B7-48F5-B950-6E91FB75573F}"/>
                </c:ext>
              </c:extLst>
            </c:dLbl>
            <c:dLbl>
              <c:idx val="13"/>
              <c:delete val="1"/>
              <c:extLst>
                <c:ext xmlns:c15="http://schemas.microsoft.com/office/drawing/2012/chart" uri="{CE6537A1-D6FC-4f65-9D91-7224C49458BB}"/>
                <c:ext xmlns:c16="http://schemas.microsoft.com/office/drawing/2014/chart" uri="{C3380CC4-5D6E-409C-BE32-E72D297353CC}">
                  <c16:uniqueId val="{00000005-70B7-48F5-B950-6E91FB75573F}"/>
                </c:ext>
              </c:extLst>
            </c:dLbl>
            <c:dLbl>
              <c:idx val="14"/>
              <c:delete val="1"/>
              <c:extLst>
                <c:ext xmlns:c15="http://schemas.microsoft.com/office/drawing/2012/chart" uri="{CE6537A1-D6FC-4f65-9D91-7224C49458BB}"/>
                <c:ext xmlns:c16="http://schemas.microsoft.com/office/drawing/2014/chart" uri="{C3380CC4-5D6E-409C-BE32-E72D297353CC}">
                  <c16:uniqueId val="{00000001-48E9-494D-B1FC-5440F75F12E3}"/>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Sheet1!$E$2:$E$18</c:f>
              <c:numCache>
                <c:formatCode>General</c:formatCode>
                <c:ptCount val="17"/>
                <c:pt idx="10">
                  <c:v>5</c:v>
                </c:pt>
                <c:pt idx="11">
                  <c:v>3</c:v>
                </c:pt>
                <c:pt idx="12">
                  <c:v>2</c:v>
                </c:pt>
                <c:pt idx="13">
                  <c:v>45</c:v>
                </c:pt>
                <c:pt idx="14">
                  <c:v>23</c:v>
                </c:pt>
                <c:pt idx="15">
                  <c:v>17</c:v>
                </c:pt>
                <c:pt idx="16">
                  <c:v>9</c:v>
                </c:pt>
              </c:numCache>
            </c:numRef>
          </c:val>
          <c:smooth val="0"/>
          <c:extLst>
            <c:ext xmlns:c16="http://schemas.microsoft.com/office/drawing/2014/chart" uri="{C3380CC4-5D6E-409C-BE32-E72D297353CC}">
              <c16:uniqueId val="{00000029-2282-449C-A8F2-7AA706CED93E}"/>
            </c:ext>
          </c:extLst>
        </c:ser>
        <c:dLbls>
          <c:showLegendKey val="0"/>
          <c:showVal val="0"/>
          <c:showCatName val="0"/>
          <c:showSerName val="0"/>
          <c:showPercent val="0"/>
          <c:showBubbleSize val="0"/>
        </c:dLbls>
        <c:marker val="1"/>
        <c:smooth val="0"/>
        <c:axId val="-2097444712"/>
        <c:axId val="-2097441288"/>
        <c:extLst>
          <c:ext xmlns:c15="http://schemas.microsoft.com/office/drawing/2012/chart" uri="{02D57815-91ED-43cb-92C2-25804820EDAC}">
            <c15:filteredLineSeries>
              <c15:ser>
                <c:idx val="4"/>
                <c:order val="4"/>
                <c:tx>
                  <c:strRef>
                    <c:extLst>
                      <c:ext uri="{02D57815-91ED-43cb-92C2-25804820EDAC}">
                        <c15:formulaRef>
                          <c15:sqref>Sheet1!$F$1</c15:sqref>
                        </c15:formulaRef>
                      </c:ext>
                    </c:extLst>
                    <c:strCache>
                      <c:ptCount val="1"/>
                      <c:pt idx="0">
                        <c:v>Mushrooms</c:v>
                      </c:pt>
                    </c:strCache>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dLbls>
                  <c:dLbl>
                    <c:idx val="3"/>
                    <c:delete val="1"/>
                    <c:extLst>
                      <c:ext uri="{CE6537A1-D6FC-4f65-9D91-7224C49458BB}"/>
                      <c:ext xmlns:c16="http://schemas.microsoft.com/office/drawing/2014/chart" uri="{C3380CC4-5D6E-409C-BE32-E72D297353CC}">
                        <c16:uniqueId val="{00000006-70B7-48F5-B950-6E91FB75573F}"/>
                      </c:ext>
                    </c:extLst>
                  </c:dLbl>
                  <c:dLbl>
                    <c:idx val="4"/>
                    <c:delete val="1"/>
                    <c:extLst>
                      <c:ext uri="{CE6537A1-D6FC-4f65-9D91-7224C49458BB}"/>
                      <c:ext xmlns:c16="http://schemas.microsoft.com/office/drawing/2014/chart" uri="{C3380CC4-5D6E-409C-BE32-E72D297353CC}">
                        <c16:uniqueId val="{00000007-70B7-48F5-B950-6E91FB75573F}"/>
                      </c:ext>
                    </c:extLst>
                  </c:dLbl>
                  <c:dLbl>
                    <c:idx val="5"/>
                    <c:delete val="1"/>
                    <c:extLst>
                      <c:ext uri="{CE6537A1-D6FC-4f65-9D91-7224C49458BB}"/>
                      <c:ext xmlns:c16="http://schemas.microsoft.com/office/drawing/2014/chart" uri="{C3380CC4-5D6E-409C-BE32-E72D297353CC}">
                        <c16:uniqueId val="{00000008-70B7-48F5-B950-6E91FB75573F}"/>
                      </c:ext>
                    </c:extLst>
                  </c:dLbl>
                  <c:dLbl>
                    <c:idx val="6"/>
                    <c:delete val="1"/>
                    <c:extLst>
                      <c:ext uri="{CE6537A1-D6FC-4f65-9D91-7224C49458BB}"/>
                      <c:ext xmlns:c16="http://schemas.microsoft.com/office/drawing/2014/chart" uri="{C3380CC4-5D6E-409C-BE32-E72D297353CC}">
                        <c16:uniqueId val="{00000009-70B7-48F5-B950-6E91FB75573F}"/>
                      </c:ext>
                    </c:extLst>
                  </c:dLbl>
                  <c:dLbl>
                    <c:idx val="7"/>
                    <c:delete val="1"/>
                    <c:extLst>
                      <c:ext uri="{CE6537A1-D6FC-4f65-9D91-7224C49458BB}"/>
                      <c:ext xmlns:c16="http://schemas.microsoft.com/office/drawing/2014/chart" uri="{C3380CC4-5D6E-409C-BE32-E72D297353CC}">
                        <c16:uniqueId val="{0000000A-70B7-48F5-B950-6E91FB75573F}"/>
                      </c:ext>
                    </c:extLst>
                  </c:dLbl>
                  <c:dLbl>
                    <c:idx val="8"/>
                    <c:delete val="1"/>
                    <c:extLst>
                      <c:ext uri="{CE6537A1-D6FC-4f65-9D91-7224C49458BB}"/>
                      <c:ext xmlns:c16="http://schemas.microsoft.com/office/drawing/2014/chart" uri="{C3380CC4-5D6E-409C-BE32-E72D297353CC}">
                        <c16:uniqueId val="{0000000B-70B7-48F5-B950-6E91FB75573F}"/>
                      </c:ext>
                    </c:extLst>
                  </c:dLbl>
                  <c:dLbl>
                    <c:idx val="9"/>
                    <c:delete val="1"/>
                    <c:extLst>
                      <c:ext uri="{CE6537A1-D6FC-4f65-9D91-7224C49458BB}"/>
                      <c:ext xmlns:c16="http://schemas.microsoft.com/office/drawing/2014/chart" uri="{C3380CC4-5D6E-409C-BE32-E72D297353CC}">
                        <c16:uniqueId val="{0000000C-70B7-48F5-B950-6E91FB75573F}"/>
                      </c:ext>
                    </c:extLst>
                  </c:dLbl>
                  <c:dLbl>
                    <c:idx val="10"/>
                    <c:delete val="1"/>
                    <c:extLst>
                      <c:ext uri="{CE6537A1-D6FC-4f65-9D91-7224C49458BB}"/>
                      <c:ext xmlns:c16="http://schemas.microsoft.com/office/drawing/2014/chart" uri="{C3380CC4-5D6E-409C-BE32-E72D297353CC}">
                        <c16:uniqueId val="{0000000D-70B7-48F5-B950-6E91FB75573F}"/>
                      </c:ext>
                    </c:extLst>
                  </c:dLbl>
                  <c:dLbl>
                    <c:idx val="11"/>
                    <c:delete val="1"/>
                    <c:extLst>
                      <c:ext uri="{CE6537A1-D6FC-4f65-9D91-7224C49458BB}"/>
                      <c:ext xmlns:c16="http://schemas.microsoft.com/office/drawing/2014/chart" uri="{C3380CC4-5D6E-409C-BE32-E72D297353CC}">
                        <c16:uniqueId val="{0000000E-70B7-48F5-B950-6E91FB75573F}"/>
                      </c:ext>
                    </c:extLst>
                  </c:dLbl>
                  <c:dLbl>
                    <c:idx val="12"/>
                    <c:delete val="1"/>
                    <c:extLst>
                      <c:ext uri="{CE6537A1-D6FC-4f65-9D91-7224C49458BB}"/>
                      <c:ext xmlns:c16="http://schemas.microsoft.com/office/drawing/2014/chart" uri="{C3380CC4-5D6E-409C-BE32-E72D297353CC}">
                        <c16:uniqueId val="{00000003-70B7-48F5-B950-6E91FB75573F}"/>
                      </c:ext>
                    </c:extLst>
                  </c:dLbl>
                  <c:dLbl>
                    <c:idx val="13"/>
                    <c:delete val="1"/>
                    <c:extLst>
                      <c:ext uri="{CE6537A1-D6FC-4f65-9D91-7224C49458BB}"/>
                      <c:ext xmlns:c16="http://schemas.microsoft.com/office/drawing/2014/chart" uri="{C3380CC4-5D6E-409C-BE32-E72D297353CC}">
                        <c16:uniqueId val="{00000004-70B7-48F5-B950-6E91FB75573F}"/>
                      </c:ext>
                    </c:extLst>
                  </c:dLbl>
                  <c:dLbl>
                    <c:idx val="14"/>
                    <c:delete val="1"/>
                    <c:extLst>
                      <c:ext uri="{CE6537A1-D6FC-4f65-9D91-7224C49458BB}"/>
                      <c:ext xmlns:c16="http://schemas.microsoft.com/office/drawing/2014/chart" uri="{C3380CC4-5D6E-409C-BE32-E72D297353CC}">
                        <c16:uniqueId val="{00000000-48E9-494D-B1FC-5440F75F12E3}"/>
                      </c:ext>
                    </c:extLst>
                  </c:dLbl>
                  <c:dLbl>
                    <c:idx val="15"/>
                    <c:layout>
                      <c:manualLayout>
                        <c:x val="-3.5759360341067335E-3"/>
                        <c:y val="-3.8413154511895843E-2"/>
                      </c:manualLayout>
                    </c:layout>
                    <c:tx>
                      <c:rich>
                        <a:bodyPr/>
                        <a:lstStyle/>
                        <a:p>
                          <a:fld id="{4AF7A207-7D95-4312-9EF1-E52D179D4CA6}" type="VALUE">
                            <a:rPr lang="en-US" smtClean="0"/>
                            <a:pPr/>
                            <a:t>[VALUE]</a:t>
                          </a:fld>
                          <a:endParaRPr lang="en-AU"/>
                        </a:p>
                      </c:rich>
                    </c:tx>
                    <c:showLegendKey val="0"/>
                    <c:showVal val="1"/>
                    <c:showCatName val="0"/>
                    <c:showSerName val="0"/>
                    <c:showPercent val="0"/>
                    <c:showBubbleSize val="0"/>
                    <c:extLst>
                      <c:ext uri="{CE6537A1-D6FC-4f65-9D91-7224C49458BB}">
                        <c15:dlblFieldTable/>
                        <c15:showDataLabelsRange val="0"/>
                      </c:ext>
                      <c:ext xmlns:c16="http://schemas.microsoft.com/office/drawing/2014/chart" uri="{C3380CC4-5D6E-409C-BE32-E72D297353CC}">
                        <c16:uniqueId val="{0000002C-2282-449C-A8F2-7AA706CED93E}"/>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c:ext uri="{02D57815-91ED-43cb-92C2-25804820EDAC}">
                        <c15:formulaRef>
                          <c15:sqref>Sheet1!$A$2:$A$18</c15:sqref>
                        </c15:formulaRef>
                      </c:ext>
                    </c:extLst>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extLst>
                      <c:ext uri="{02D57815-91ED-43cb-92C2-25804820EDAC}">
                        <c15:formulaRef>
                          <c15:sqref>Sheet1!$F$2:$F$18</c15:sqref>
                        </c15:formulaRef>
                      </c:ext>
                    </c:extLst>
                    <c:numCache>
                      <c:formatCode>General</c:formatCode>
                      <c:ptCount val="17"/>
                      <c:pt idx="2">
                        <c:v>10</c:v>
                      </c:pt>
                      <c:pt idx="3">
                        <c:v>3</c:v>
                      </c:pt>
                      <c:pt idx="4">
                        <c:v>18</c:v>
                      </c:pt>
                      <c:pt idx="5">
                        <c:v>28</c:v>
                      </c:pt>
                      <c:pt idx="6">
                        <c:v>25</c:v>
                      </c:pt>
                      <c:pt idx="7">
                        <c:v>30</c:v>
                      </c:pt>
                      <c:pt idx="8">
                        <c:v>46</c:v>
                      </c:pt>
                      <c:pt idx="9">
                        <c:v>45</c:v>
                      </c:pt>
                      <c:pt idx="10">
                        <c:v>47</c:v>
                      </c:pt>
                      <c:pt idx="11">
                        <c:v>17</c:v>
                      </c:pt>
                      <c:pt idx="12">
                        <c:v>24</c:v>
                      </c:pt>
                      <c:pt idx="13">
                        <c:v>22</c:v>
                      </c:pt>
                      <c:pt idx="14">
                        <c:v>38</c:v>
                      </c:pt>
                      <c:pt idx="15">
                        <c:v>17</c:v>
                      </c:pt>
                      <c:pt idx="16">
                        <c:v>14</c:v>
                      </c:pt>
                    </c:numCache>
                  </c:numRef>
                </c:val>
                <c:smooth val="0"/>
                <c:extLst>
                  <c:ext xmlns:c16="http://schemas.microsoft.com/office/drawing/2014/chart" uri="{C3380CC4-5D6E-409C-BE32-E72D297353CC}">
                    <c16:uniqueId val="{0000002D-2282-449C-A8F2-7AA706CED93E}"/>
                  </c:ext>
                </c:extLst>
              </c15:ser>
            </c15:filteredLineSeries>
          </c:ext>
        </c:extLst>
      </c:lineChart>
      <c:catAx>
        <c:axId val="-20974447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97441288"/>
        <c:crosses val="autoZero"/>
        <c:auto val="1"/>
        <c:lblAlgn val="ctr"/>
        <c:lblOffset val="100"/>
        <c:noMultiLvlLbl val="0"/>
      </c:catAx>
      <c:valAx>
        <c:axId val="-2097441288"/>
        <c:scaling>
          <c:orientation val="minMax"/>
          <c:max val="5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AU"/>
                  <a:t>% ACT EDRS participants</a:t>
                </a:r>
              </a:p>
            </c:rich>
          </c:tx>
          <c:layout>
            <c:manualLayout>
              <c:xMode val="edge"/>
              <c:yMode val="edge"/>
              <c:x val="1.0818755136888425E-2"/>
              <c:y val="4.5308274501447032E-2"/>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9744471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2307991415602905E-2"/>
          <c:y val="4.1666666666666699E-2"/>
          <c:w val="0.886799321025043"/>
          <c:h val="0.72712438094559451"/>
        </c:manualLayout>
      </c:layout>
      <c:lineChart>
        <c:grouping val="standard"/>
        <c:varyColors val="0"/>
        <c:ser>
          <c:idx val="0"/>
          <c:order val="0"/>
          <c:tx>
            <c:strRef>
              <c:f>Sheet1!$B$1</c:f>
              <c:strCache>
                <c:ptCount val="1"/>
                <c:pt idx="0">
                  <c:v>Alcohol</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0"/>
              <c:layout>
                <c:manualLayout>
                  <c:x val="-1.4486193535925878E-2"/>
                  <c:y val="3.619909502262443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468-490D-9D8A-A5291C746F0D}"/>
                </c:ext>
              </c:extLst>
            </c:dLbl>
            <c:dLbl>
              <c:idx val="1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C468-490D-9D8A-A5291C746F0D}"/>
                </c:ext>
              </c:extLst>
            </c:dLbl>
            <c:dLbl>
              <c:idx val="1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4F9-4191-9E32-2E5E87FA3A3F}"/>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Sheet1!$B$2:$B$18</c:f>
              <c:numCache>
                <c:formatCode>General</c:formatCode>
                <c:ptCount val="17"/>
                <c:pt idx="0">
                  <c:v>97</c:v>
                </c:pt>
                <c:pt idx="1">
                  <c:v>97</c:v>
                </c:pt>
                <c:pt idx="2">
                  <c:v>94</c:v>
                </c:pt>
                <c:pt idx="3">
                  <c:v>94</c:v>
                </c:pt>
                <c:pt idx="4">
                  <c:v>96</c:v>
                </c:pt>
                <c:pt idx="5">
                  <c:v>98</c:v>
                </c:pt>
                <c:pt idx="6">
                  <c:v>99</c:v>
                </c:pt>
                <c:pt idx="7">
                  <c:v>95</c:v>
                </c:pt>
                <c:pt idx="8">
                  <c:v>99</c:v>
                </c:pt>
                <c:pt idx="9">
                  <c:v>94</c:v>
                </c:pt>
                <c:pt idx="10">
                  <c:v>96</c:v>
                </c:pt>
                <c:pt idx="11">
                  <c:v>95</c:v>
                </c:pt>
                <c:pt idx="12">
                  <c:v>98</c:v>
                </c:pt>
                <c:pt idx="13">
                  <c:v>99</c:v>
                </c:pt>
                <c:pt idx="14">
                  <c:v>95</c:v>
                </c:pt>
                <c:pt idx="15">
                  <c:v>98</c:v>
                </c:pt>
                <c:pt idx="16">
                  <c:v>98</c:v>
                </c:pt>
              </c:numCache>
            </c:numRef>
          </c:val>
          <c:smooth val="0"/>
          <c:extLst>
            <c:ext xmlns:c16="http://schemas.microsoft.com/office/drawing/2014/chart" uri="{C3380CC4-5D6E-409C-BE32-E72D297353CC}">
              <c16:uniqueId val="{00000011-C468-490D-9D8A-A5291C746F0D}"/>
            </c:ext>
          </c:extLst>
        </c:ser>
        <c:ser>
          <c:idx val="1"/>
          <c:order val="1"/>
          <c:tx>
            <c:strRef>
              <c:f>Sheet1!$C$1</c:f>
              <c:strCache>
                <c:ptCount val="1"/>
                <c:pt idx="0">
                  <c:v>Tobacco</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0"/>
              <c:layout>
                <c:manualLayout>
                  <c:x val="-1.2071827946604901E-2"/>
                  <c:y val="3.257918552036199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F6F1-4047-A2A2-C78F14525C1C}"/>
                </c:ext>
              </c:extLst>
            </c:dLbl>
            <c:dLbl>
              <c:idx val="1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F6F1-4047-A2A2-C78F14525C1C}"/>
                </c:ext>
              </c:extLst>
            </c:dLbl>
            <c:dLbl>
              <c:idx val="1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4F9-4191-9E32-2E5E87FA3A3F}"/>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Sheet1!$C$2:$C$18</c:f>
              <c:numCache>
                <c:formatCode>General</c:formatCode>
                <c:ptCount val="17"/>
                <c:pt idx="0">
                  <c:v>75</c:v>
                </c:pt>
                <c:pt idx="1">
                  <c:v>80</c:v>
                </c:pt>
                <c:pt idx="2">
                  <c:v>71</c:v>
                </c:pt>
                <c:pt idx="3">
                  <c:v>69</c:v>
                </c:pt>
                <c:pt idx="4">
                  <c:v>82</c:v>
                </c:pt>
                <c:pt idx="5">
                  <c:v>80</c:v>
                </c:pt>
                <c:pt idx="6">
                  <c:v>87</c:v>
                </c:pt>
                <c:pt idx="7">
                  <c:v>89</c:v>
                </c:pt>
                <c:pt idx="8">
                  <c:v>86</c:v>
                </c:pt>
                <c:pt idx="9">
                  <c:v>92</c:v>
                </c:pt>
                <c:pt idx="10">
                  <c:v>74</c:v>
                </c:pt>
                <c:pt idx="11">
                  <c:v>76</c:v>
                </c:pt>
                <c:pt idx="12">
                  <c:v>79</c:v>
                </c:pt>
                <c:pt idx="13">
                  <c:v>84</c:v>
                </c:pt>
                <c:pt idx="14">
                  <c:v>92</c:v>
                </c:pt>
                <c:pt idx="15">
                  <c:v>86</c:v>
                </c:pt>
                <c:pt idx="16">
                  <c:v>85</c:v>
                </c:pt>
              </c:numCache>
            </c:numRef>
          </c:val>
          <c:smooth val="0"/>
          <c:extLst>
            <c:ext xmlns:c16="http://schemas.microsoft.com/office/drawing/2014/chart" uri="{C3380CC4-5D6E-409C-BE32-E72D297353CC}">
              <c16:uniqueId val="{00000020-C468-490D-9D8A-A5291C746F0D}"/>
            </c:ext>
          </c:extLst>
        </c:ser>
        <c:ser>
          <c:idx val="2"/>
          <c:order val="2"/>
          <c:tx>
            <c:strRef>
              <c:f>Sheet1!$D$1</c:f>
              <c:strCache>
                <c:ptCount val="1"/>
                <c:pt idx="0">
                  <c:v>E-cigarettes</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dLbls>
            <c:dLbl>
              <c:idx val="11"/>
              <c:layout>
                <c:manualLayout>
                  <c:x val="-1.3279010741265279E-2"/>
                  <c:y val="-2.17194570135746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F6F1-4047-A2A2-C78F14525C1C}"/>
                </c:ext>
              </c:extLst>
            </c:dLbl>
            <c:dLbl>
              <c:idx val="1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D-C468-490D-9D8A-A5291C746F0D}"/>
                </c:ext>
              </c:extLst>
            </c:dLbl>
            <c:dLbl>
              <c:idx val="16"/>
              <c:tx>
                <c:rich>
                  <a:bodyPr/>
                  <a:lstStyle/>
                  <a:p>
                    <a:fld id="{EEF040A1-0CFF-44B1-88C0-2DFFA9F294E0}" type="VALUE">
                      <a:rPr lang="en-US" smtClean="0"/>
                      <a:pPr/>
                      <a:t>[VALUE]</a:t>
                    </a:fld>
                    <a:r>
                      <a:rPr lang="en-US" dirty="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D4F9-4191-9E32-2E5E87FA3A3F}"/>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Sheet1!$D$2:$D$18</c:f>
              <c:numCache>
                <c:formatCode>General</c:formatCode>
                <c:ptCount val="17"/>
                <c:pt idx="11">
                  <c:v>23</c:v>
                </c:pt>
                <c:pt idx="12">
                  <c:v>21</c:v>
                </c:pt>
                <c:pt idx="13">
                  <c:v>23</c:v>
                </c:pt>
                <c:pt idx="14">
                  <c:v>26</c:v>
                </c:pt>
                <c:pt idx="15">
                  <c:v>26</c:v>
                </c:pt>
                <c:pt idx="16">
                  <c:v>41</c:v>
                </c:pt>
              </c:numCache>
            </c:numRef>
          </c:val>
          <c:smooth val="0"/>
          <c:extLst>
            <c:ext xmlns:c16="http://schemas.microsoft.com/office/drawing/2014/chart" uri="{C3380CC4-5D6E-409C-BE32-E72D297353CC}">
              <c16:uniqueId val="{0000002E-C468-490D-9D8A-A5291C746F0D}"/>
            </c:ext>
          </c:extLst>
        </c:ser>
        <c:ser>
          <c:idx val="3"/>
          <c:order val="3"/>
          <c:tx>
            <c:strRef>
              <c:f>Sheet1!$E$1</c:f>
              <c:strCache>
                <c:ptCount val="1"/>
                <c:pt idx="0">
                  <c:v>Nitrous Oxide</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F-C468-490D-9D8A-A5291C746F0D}"/>
                </c:ext>
              </c:extLst>
            </c:dLbl>
            <c:dLbl>
              <c:idx val="1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31-C468-490D-9D8A-A5291C746F0D}"/>
                </c:ext>
              </c:extLst>
            </c:dLbl>
            <c:dLbl>
              <c:idx val="16"/>
              <c:tx>
                <c:rich>
                  <a:bodyPr/>
                  <a:lstStyle/>
                  <a:p>
                    <a:fld id="{151EB0A8-8AC1-45C5-BB3F-E099EA23BAF3}" type="VALUE">
                      <a:rPr lang="en-US" smtClean="0"/>
                      <a:pPr/>
                      <a:t>[VALUE]</a:t>
                    </a:fld>
                    <a:r>
                      <a:rPr lang="en-US" dirty="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D4F9-4191-9E32-2E5E87FA3A3F}"/>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Sheet1!$E$2:$E$18</c:f>
              <c:numCache>
                <c:formatCode>General</c:formatCode>
                <c:ptCount val="17"/>
                <c:pt idx="0">
                  <c:v>39</c:v>
                </c:pt>
                <c:pt idx="1">
                  <c:v>17</c:v>
                </c:pt>
                <c:pt idx="2">
                  <c:v>16</c:v>
                </c:pt>
                <c:pt idx="3">
                  <c:v>14</c:v>
                </c:pt>
                <c:pt idx="4">
                  <c:v>12</c:v>
                </c:pt>
                <c:pt idx="5">
                  <c:v>21</c:v>
                </c:pt>
                <c:pt idx="6">
                  <c:v>19</c:v>
                </c:pt>
                <c:pt idx="7">
                  <c:v>14</c:v>
                </c:pt>
                <c:pt idx="8">
                  <c:v>24</c:v>
                </c:pt>
                <c:pt idx="9">
                  <c:v>24</c:v>
                </c:pt>
                <c:pt idx="10">
                  <c:v>26</c:v>
                </c:pt>
                <c:pt idx="11">
                  <c:v>15</c:v>
                </c:pt>
                <c:pt idx="12">
                  <c:v>26</c:v>
                </c:pt>
                <c:pt idx="13">
                  <c:v>37</c:v>
                </c:pt>
                <c:pt idx="14">
                  <c:v>53</c:v>
                </c:pt>
                <c:pt idx="15">
                  <c:v>40</c:v>
                </c:pt>
                <c:pt idx="16">
                  <c:v>57</c:v>
                </c:pt>
              </c:numCache>
            </c:numRef>
          </c:val>
          <c:smooth val="0"/>
          <c:extLst>
            <c:ext xmlns:c16="http://schemas.microsoft.com/office/drawing/2014/chart" uri="{C3380CC4-5D6E-409C-BE32-E72D297353CC}">
              <c16:uniqueId val="{00000033-C468-490D-9D8A-A5291C746F0D}"/>
            </c:ext>
          </c:extLst>
        </c:ser>
        <c:ser>
          <c:idx val="4"/>
          <c:order val="4"/>
          <c:tx>
            <c:strRef>
              <c:f>Sheet1!$F$1</c:f>
              <c:strCache>
                <c:ptCount val="1"/>
                <c:pt idx="0">
                  <c:v>Amyl Nitrite</c:v>
                </c:pt>
              </c:strCache>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dLbls>
            <c:dLbl>
              <c:idx val="0"/>
              <c:layout>
                <c:manualLayout>
                  <c:x val="-1.9314924714567829E-2"/>
                  <c:y val="3.619909502262436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6F1-4047-A2A2-C78F14525C1C}"/>
                </c:ext>
              </c:extLst>
            </c:dLbl>
            <c:dLbl>
              <c:idx val="1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6F1-4047-A2A2-C78F14525C1C}"/>
                </c:ext>
              </c:extLst>
            </c:dLbl>
            <c:dLbl>
              <c:idx val="16"/>
              <c:tx>
                <c:rich>
                  <a:bodyPr/>
                  <a:lstStyle/>
                  <a:p>
                    <a:fld id="{7C48B0B0-A63B-429F-9469-13FEC5D2F409}" type="VALUE">
                      <a:rPr lang="en-US" smtClean="0"/>
                      <a:pPr/>
                      <a:t>[VALUE]</a:t>
                    </a:fld>
                    <a:r>
                      <a:rPr lang="en-US" dirty="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D4F9-4191-9E32-2E5E87FA3A3F}"/>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Sheet1!$F$2:$F$18</c:f>
              <c:numCache>
                <c:formatCode>General</c:formatCode>
                <c:ptCount val="17"/>
                <c:pt idx="0">
                  <c:v>29</c:v>
                </c:pt>
                <c:pt idx="1">
                  <c:v>18</c:v>
                </c:pt>
                <c:pt idx="2">
                  <c:v>14</c:v>
                </c:pt>
                <c:pt idx="3">
                  <c:v>23</c:v>
                </c:pt>
                <c:pt idx="4">
                  <c:v>22</c:v>
                </c:pt>
                <c:pt idx="5">
                  <c:v>22</c:v>
                </c:pt>
                <c:pt idx="6">
                  <c:v>19</c:v>
                </c:pt>
                <c:pt idx="7">
                  <c:v>33</c:v>
                </c:pt>
                <c:pt idx="8">
                  <c:v>28</c:v>
                </c:pt>
                <c:pt idx="9">
                  <c:v>20</c:v>
                </c:pt>
                <c:pt idx="10">
                  <c:v>9</c:v>
                </c:pt>
                <c:pt idx="11">
                  <c:v>17</c:v>
                </c:pt>
                <c:pt idx="12">
                  <c:v>9</c:v>
                </c:pt>
                <c:pt idx="13">
                  <c:v>24</c:v>
                </c:pt>
                <c:pt idx="14">
                  <c:v>30</c:v>
                </c:pt>
                <c:pt idx="15">
                  <c:v>21</c:v>
                </c:pt>
                <c:pt idx="16">
                  <c:v>47</c:v>
                </c:pt>
              </c:numCache>
            </c:numRef>
          </c:val>
          <c:smooth val="0"/>
          <c:extLst>
            <c:ext xmlns:c16="http://schemas.microsoft.com/office/drawing/2014/chart" uri="{C3380CC4-5D6E-409C-BE32-E72D297353CC}">
              <c16:uniqueId val="{00000041-C468-490D-9D8A-A5291C746F0D}"/>
            </c:ext>
          </c:extLst>
        </c:ser>
        <c:dLbls>
          <c:showLegendKey val="0"/>
          <c:showVal val="0"/>
          <c:showCatName val="0"/>
          <c:showSerName val="0"/>
          <c:showPercent val="0"/>
          <c:showBubbleSize val="0"/>
        </c:dLbls>
        <c:marker val="1"/>
        <c:smooth val="0"/>
        <c:axId val="-2097444712"/>
        <c:axId val="-2097441288"/>
      </c:lineChart>
      <c:catAx>
        <c:axId val="-20974447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97441288"/>
        <c:crosses val="autoZero"/>
        <c:auto val="1"/>
        <c:lblAlgn val="ctr"/>
        <c:lblOffset val="100"/>
        <c:noMultiLvlLbl val="0"/>
      </c:catAx>
      <c:valAx>
        <c:axId val="-2097441288"/>
        <c:scaling>
          <c:orientation val="minMax"/>
          <c:max val="1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AU"/>
                  <a:t>% ACT EDRS participants</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9744471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5858585858585898E-2"/>
          <c:y val="2.7777995412265E-2"/>
          <c:w val="0.89730639730639705"/>
          <c:h val="0.61380189486512227"/>
        </c:manualLayout>
      </c:layout>
      <c:lineChart>
        <c:grouping val="standard"/>
        <c:varyColors val="0"/>
        <c:ser>
          <c:idx val="0"/>
          <c:order val="0"/>
          <c:tx>
            <c:strRef>
              <c:f>Sheet1!$C$1</c:f>
              <c:strCache>
                <c:ptCount val="1"/>
                <c:pt idx="0">
                  <c:v>Past year stimulant</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0"/>
              <c:layout>
                <c:manualLayout>
                  <c:x val="-3.4151111668293405E-2"/>
                  <c:y val="6.634997591273143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AB2-4E9D-B13E-952064CE8104}"/>
                </c:ext>
              </c:extLst>
            </c:dLbl>
            <c:dLbl>
              <c:idx val="1"/>
              <c:delete val="1"/>
              <c:extLst>
                <c:ext xmlns:c15="http://schemas.microsoft.com/office/drawing/2012/chart" uri="{CE6537A1-D6FC-4f65-9D91-7224C49458BB}"/>
                <c:ext xmlns:c16="http://schemas.microsoft.com/office/drawing/2014/chart" uri="{C3380CC4-5D6E-409C-BE32-E72D297353CC}">
                  <c16:uniqueId val="{00000001-BAB8-4EA4-85ED-71F01EE45C1E}"/>
                </c:ext>
              </c:extLst>
            </c:dLbl>
            <c:dLbl>
              <c:idx val="2"/>
              <c:delete val="1"/>
              <c:extLst>
                <c:ext xmlns:c15="http://schemas.microsoft.com/office/drawing/2012/chart" uri="{CE6537A1-D6FC-4f65-9D91-7224C49458BB}"/>
                <c:ext xmlns:c16="http://schemas.microsoft.com/office/drawing/2014/chart" uri="{C3380CC4-5D6E-409C-BE32-E72D297353CC}">
                  <c16:uniqueId val="{00000002-BAB8-4EA4-85ED-71F01EE45C1E}"/>
                </c:ext>
              </c:extLst>
            </c:dLbl>
            <c:dLbl>
              <c:idx val="3"/>
              <c:delete val="1"/>
              <c:extLst>
                <c:ext xmlns:c15="http://schemas.microsoft.com/office/drawing/2012/chart" uri="{CE6537A1-D6FC-4f65-9D91-7224C49458BB}"/>
                <c:ext xmlns:c16="http://schemas.microsoft.com/office/drawing/2014/chart" uri="{C3380CC4-5D6E-409C-BE32-E72D297353CC}">
                  <c16:uniqueId val="{00000003-BAB8-4EA4-85ED-71F01EE45C1E}"/>
                </c:ext>
              </c:extLst>
            </c:dLbl>
            <c:dLbl>
              <c:idx val="4"/>
              <c:delete val="1"/>
              <c:extLst>
                <c:ext xmlns:c15="http://schemas.microsoft.com/office/drawing/2012/chart" uri="{CE6537A1-D6FC-4f65-9D91-7224C49458BB}"/>
                <c:ext xmlns:c16="http://schemas.microsoft.com/office/drawing/2014/chart" uri="{C3380CC4-5D6E-409C-BE32-E72D297353CC}">
                  <c16:uniqueId val="{00000004-BAB8-4EA4-85ED-71F01EE45C1E}"/>
                </c:ext>
              </c:extLst>
            </c:dLbl>
            <c:dLbl>
              <c:idx val="5"/>
              <c:delete val="1"/>
              <c:extLst>
                <c:ext xmlns:c15="http://schemas.microsoft.com/office/drawing/2012/chart" uri="{CE6537A1-D6FC-4f65-9D91-7224C49458BB}"/>
                <c:ext xmlns:c16="http://schemas.microsoft.com/office/drawing/2014/chart" uri="{C3380CC4-5D6E-409C-BE32-E72D297353CC}">
                  <c16:uniqueId val="{0000000F-BAB8-4EA4-85ED-71F01EE45C1E}"/>
                </c:ext>
              </c:extLst>
            </c:dLbl>
            <c:dLbl>
              <c:idx val="6"/>
              <c:delete val="1"/>
              <c:extLst>
                <c:ext xmlns:c15="http://schemas.microsoft.com/office/drawing/2012/chart" uri="{CE6537A1-D6FC-4f65-9D91-7224C49458BB}"/>
                <c:ext xmlns:c16="http://schemas.microsoft.com/office/drawing/2014/chart" uri="{C3380CC4-5D6E-409C-BE32-E72D297353CC}">
                  <c16:uniqueId val="{0000001F-BAB8-4EA4-85ED-71F01EE45C1E}"/>
                </c:ext>
              </c:extLst>
            </c:dLbl>
            <c:dLbl>
              <c:idx val="7"/>
              <c:delete val="1"/>
              <c:extLst>
                <c:ext xmlns:c15="http://schemas.microsoft.com/office/drawing/2012/chart" uri="{CE6537A1-D6FC-4f65-9D91-7224C49458BB}"/>
                <c:ext xmlns:c16="http://schemas.microsoft.com/office/drawing/2014/chart" uri="{C3380CC4-5D6E-409C-BE32-E72D297353CC}">
                  <c16:uniqueId val="{00000012-BAB8-4EA4-85ED-71F01EE45C1E}"/>
                </c:ext>
              </c:extLst>
            </c:dLbl>
            <c:dLbl>
              <c:idx val="8"/>
              <c:delete val="1"/>
              <c:extLst>
                <c:ext xmlns:c15="http://schemas.microsoft.com/office/drawing/2012/chart" uri="{CE6537A1-D6FC-4f65-9D91-7224C49458BB}"/>
                <c:ext xmlns:c16="http://schemas.microsoft.com/office/drawing/2014/chart" uri="{C3380CC4-5D6E-409C-BE32-E72D297353CC}">
                  <c16:uniqueId val="{0000001A-BAB8-4EA4-85ED-71F01EE45C1E}"/>
                </c:ext>
              </c:extLst>
            </c:dLbl>
            <c:dLbl>
              <c:idx val="9"/>
              <c:delete val="1"/>
              <c:extLst>
                <c:ext xmlns:c15="http://schemas.microsoft.com/office/drawing/2012/chart" uri="{CE6537A1-D6FC-4f65-9D91-7224C49458BB}"/>
                <c:ext xmlns:c16="http://schemas.microsoft.com/office/drawing/2014/chart" uri="{C3380CC4-5D6E-409C-BE32-E72D297353CC}">
                  <c16:uniqueId val="{00000019-BAB8-4EA4-85ED-71F01EE45C1E}"/>
                </c:ext>
              </c:extLst>
            </c:dLbl>
            <c:dLbl>
              <c:idx val="10"/>
              <c:delete val="1"/>
              <c:extLst>
                <c:ext xmlns:c15="http://schemas.microsoft.com/office/drawing/2012/chart" uri="{CE6537A1-D6FC-4f65-9D91-7224C49458BB}"/>
                <c:ext xmlns:c16="http://schemas.microsoft.com/office/drawing/2014/chart" uri="{C3380CC4-5D6E-409C-BE32-E72D297353CC}">
                  <c16:uniqueId val="{00000022-BAB8-4EA4-85ED-71F01EE45C1E}"/>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Sheet1!$A$2:$A$14</c:f>
              <c:numCache>
                <c:formatCode>General</c:formatCode>
                <c:ptCount val="13"/>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numCache>
            </c:numRef>
          </c:cat>
          <c:val>
            <c:numRef>
              <c:f>Sheet1!$C$2:$C$14</c:f>
              <c:numCache>
                <c:formatCode>General</c:formatCode>
                <c:ptCount val="13"/>
                <c:pt idx="0">
                  <c:v>22</c:v>
                </c:pt>
                <c:pt idx="1">
                  <c:v>31</c:v>
                </c:pt>
                <c:pt idx="2">
                  <c:v>13</c:v>
                </c:pt>
                <c:pt idx="3">
                  <c:v>14</c:v>
                </c:pt>
                <c:pt idx="4">
                  <c:v>33</c:v>
                </c:pt>
                <c:pt idx="5">
                  <c:v>22</c:v>
                </c:pt>
                <c:pt idx="6">
                  <c:v>21</c:v>
                </c:pt>
                <c:pt idx="7">
                  <c:v>17</c:v>
                </c:pt>
                <c:pt idx="8">
                  <c:v>18</c:v>
                </c:pt>
                <c:pt idx="9">
                  <c:v>8</c:v>
                </c:pt>
                <c:pt idx="10">
                  <c:v>21</c:v>
                </c:pt>
                <c:pt idx="11">
                  <c:v>23</c:v>
                </c:pt>
                <c:pt idx="12">
                  <c:v>21</c:v>
                </c:pt>
              </c:numCache>
            </c:numRef>
          </c:val>
          <c:smooth val="0"/>
          <c:extLst>
            <c:ext xmlns:c16="http://schemas.microsoft.com/office/drawing/2014/chart" uri="{C3380CC4-5D6E-409C-BE32-E72D297353CC}">
              <c16:uniqueId val="{00000007-5AB2-4E9D-B13E-952064CE8104}"/>
            </c:ext>
          </c:extLst>
        </c:ser>
        <c:ser>
          <c:idx val="3"/>
          <c:order val="1"/>
          <c:tx>
            <c:strRef>
              <c:f>Sheet1!$E$1</c:f>
              <c:strCache>
                <c:ptCount val="1"/>
                <c:pt idx="0">
                  <c:v>Past year depressant</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dLbls>
            <c:dLbl>
              <c:idx val="0"/>
              <c:layout>
                <c:manualLayout>
                  <c:x val="-3.4151111668293405E-2"/>
                  <c:y val="6.634997591273143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5AB2-4E9D-B13E-952064CE8104}"/>
                </c:ext>
              </c:extLst>
            </c:dLbl>
            <c:dLbl>
              <c:idx val="11"/>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5AB2-4E9D-B13E-952064CE8104}"/>
                </c:ext>
              </c:extLst>
            </c:dLbl>
            <c:dLbl>
              <c:idx val="12"/>
              <c:layout>
                <c:manualLayout>
                  <c:x val="2.9440613507149428E-3"/>
                  <c:y val="-2.793683196325537E-2"/>
                </c:manualLayout>
              </c:layout>
              <c:tx>
                <c:rich>
                  <a:bodyPr/>
                  <a:lstStyle/>
                  <a:p>
                    <a:fld id="{52B1A5BE-AE6A-4D5E-9EA7-4687EEF36FDA}" type="VALUE">
                      <a:rPr lang="en-US"/>
                      <a:pPr/>
                      <a:t>[VALUE]</a:t>
                    </a:fld>
                    <a:r>
                      <a:rPr lang="en-US"/>
                      <a:t>**</a:t>
                    </a:r>
                  </a:p>
                  <a:p>
                    <a:endParaRPr lang="en-AU"/>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F-B1DE-4995-91F2-B7DECCA978C5}"/>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Sheet1!$A$2:$A$14</c:f>
              <c:numCache>
                <c:formatCode>General</c:formatCode>
                <c:ptCount val="13"/>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numCache>
            </c:numRef>
          </c:cat>
          <c:val>
            <c:numRef>
              <c:f>Sheet1!$E$2:$E$14</c:f>
              <c:numCache>
                <c:formatCode>General</c:formatCode>
                <c:ptCount val="13"/>
                <c:pt idx="0">
                  <c:v>47</c:v>
                </c:pt>
                <c:pt idx="1">
                  <c:v>40</c:v>
                </c:pt>
                <c:pt idx="2">
                  <c:v>21</c:v>
                </c:pt>
                <c:pt idx="3">
                  <c:v>21</c:v>
                </c:pt>
                <c:pt idx="4">
                  <c:v>34</c:v>
                </c:pt>
                <c:pt idx="5">
                  <c:v>20</c:v>
                </c:pt>
                <c:pt idx="6">
                  <c:v>9</c:v>
                </c:pt>
                <c:pt idx="7">
                  <c:v>15</c:v>
                </c:pt>
                <c:pt idx="8">
                  <c:v>34</c:v>
                </c:pt>
                <c:pt idx="9">
                  <c:v>30</c:v>
                </c:pt>
                <c:pt idx="10">
                  <c:v>24</c:v>
                </c:pt>
                <c:pt idx="11">
                  <c:v>13</c:v>
                </c:pt>
                <c:pt idx="12">
                  <c:v>33</c:v>
                </c:pt>
              </c:numCache>
            </c:numRef>
          </c:val>
          <c:smooth val="0"/>
          <c:extLst>
            <c:ext xmlns:c16="http://schemas.microsoft.com/office/drawing/2014/chart" uri="{C3380CC4-5D6E-409C-BE32-E72D297353CC}">
              <c16:uniqueId val="{00000011-5AB2-4E9D-B13E-952064CE8104}"/>
            </c:ext>
          </c:extLst>
        </c:ser>
        <c:dLbls>
          <c:showLegendKey val="0"/>
          <c:showVal val="1"/>
          <c:showCatName val="0"/>
          <c:showSerName val="0"/>
          <c:showPercent val="0"/>
          <c:showBubbleSize val="0"/>
        </c:dLbls>
        <c:marker val="1"/>
        <c:smooth val="0"/>
        <c:axId val="-2071821512"/>
        <c:axId val="-2071818120"/>
      </c:lineChart>
      <c:catAx>
        <c:axId val="-20718215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71818120"/>
        <c:crosses val="autoZero"/>
        <c:auto val="1"/>
        <c:lblAlgn val="ctr"/>
        <c:lblOffset val="100"/>
        <c:tickLblSkip val="1"/>
        <c:tickMarkSkip val="1"/>
        <c:noMultiLvlLbl val="0"/>
      </c:catAx>
      <c:valAx>
        <c:axId val="-2071818120"/>
        <c:scaling>
          <c:orientation val="minMax"/>
          <c:max val="7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AU"/>
                  <a:t>% ACT EDRS participants</a:t>
                </a:r>
              </a:p>
            </c:rich>
          </c:tx>
          <c:layout>
            <c:manualLayout>
              <c:xMode val="edge"/>
              <c:yMode val="edge"/>
              <c:x val="6.1671362637700936E-3"/>
              <c:y val="6.9164603280748846E-2"/>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0" spcFirstLastPara="1" vertOverflow="ellipsis"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7182151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5858585858585898E-2"/>
          <c:y val="2.7777995412265E-2"/>
          <c:w val="0.89730639730639705"/>
          <c:h val="0.73341988812484415"/>
        </c:manualLayout>
      </c:layout>
      <c:lineChart>
        <c:grouping val="standard"/>
        <c:varyColors val="0"/>
        <c:ser>
          <c:idx val="1"/>
          <c:order val="0"/>
          <c:tx>
            <c:strRef>
              <c:f>Sheet1!$B$1</c:f>
              <c:strCache>
                <c:ptCount val="1"/>
                <c:pt idx="0">
                  <c:v>Lifetime</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0"/>
              <c:layout>
                <c:manualLayout>
                  <c:x val="-1.4486193535925855E-2"/>
                  <c:y val="-2.895927601809954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931-4BDF-8C07-30E54648F657}"/>
                </c:ext>
              </c:extLst>
            </c:dLbl>
            <c:dLbl>
              <c:idx val="1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C05-4E66-8256-93F20045F73C}"/>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Sheet1!$A$2:$A$17</c:f>
              <c:numCache>
                <c:formatCode>General</c:formatCode>
                <c:ptCount val="16"/>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numCache>
            </c:numRef>
          </c:cat>
          <c:val>
            <c:numRef>
              <c:f>Sheet1!$B$2:$B$17</c:f>
              <c:numCache>
                <c:formatCode>General</c:formatCode>
                <c:ptCount val="16"/>
                <c:pt idx="0">
                  <c:v>12</c:v>
                </c:pt>
                <c:pt idx="1">
                  <c:v>6</c:v>
                </c:pt>
                <c:pt idx="2">
                  <c:v>17</c:v>
                </c:pt>
                <c:pt idx="3">
                  <c:v>18</c:v>
                </c:pt>
                <c:pt idx="4">
                  <c:v>24</c:v>
                </c:pt>
                <c:pt idx="5">
                  <c:v>13</c:v>
                </c:pt>
                <c:pt idx="6">
                  <c:v>23</c:v>
                </c:pt>
                <c:pt idx="7">
                  <c:v>9</c:v>
                </c:pt>
                <c:pt idx="8">
                  <c:v>28</c:v>
                </c:pt>
                <c:pt idx="9">
                  <c:v>4</c:v>
                </c:pt>
                <c:pt idx="10">
                  <c:v>4</c:v>
                </c:pt>
                <c:pt idx="11">
                  <c:v>5</c:v>
                </c:pt>
                <c:pt idx="12">
                  <c:v>4</c:v>
                </c:pt>
                <c:pt idx="13">
                  <c:v>4</c:v>
                </c:pt>
                <c:pt idx="14">
                  <c:v>4</c:v>
                </c:pt>
                <c:pt idx="15">
                  <c:v>10</c:v>
                </c:pt>
              </c:numCache>
            </c:numRef>
          </c:val>
          <c:smooth val="0"/>
          <c:extLst>
            <c:ext xmlns:c16="http://schemas.microsoft.com/office/drawing/2014/chart" uri="{C3380CC4-5D6E-409C-BE32-E72D297353CC}">
              <c16:uniqueId val="{00000000-69F4-472D-848E-18CE148E1B42}"/>
            </c:ext>
          </c:extLst>
        </c:ser>
        <c:ser>
          <c:idx val="0"/>
          <c:order val="1"/>
          <c:tx>
            <c:strRef>
              <c:f>Sheet1!$C$1</c:f>
              <c:strCache>
                <c:ptCount val="1"/>
                <c:pt idx="0">
                  <c:v>Past month</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elete val="1"/>
          </c:dLbls>
          <c:cat>
            <c:numRef>
              <c:f>Sheet1!$A$2:$A$17</c:f>
              <c:numCache>
                <c:formatCode>General</c:formatCode>
                <c:ptCount val="16"/>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numCache>
            </c:numRef>
          </c:cat>
          <c:val>
            <c:numRef>
              <c:f>Sheet1!$C$2:$C$17</c:f>
              <c:numCache>
                <c:formatCode>General</c:formatCode>
                <c:ptCount val="16"/>
                <c:pt idx="12">
                  <c:v>0</c:v>
                </c:pt>
                <c:pt idx="13">
                  <c:v>0</c:v>
                </c:pt>
                <c:pt idx="14">
                  <c:v>2</c:v>
                </c:pt>
                <c:pt idx="15">
                  <c:v>3</c:v>
                </c:pt>
              </c:numCache>
            </c:numRef>
          </c:val>
          <c:smooth val="0"/>
          <c:extLst>
            <c:ext xmlns:c16="http://schemas.microsoft.com/office/drawing/2014/chart" uri="{C3380CC4-5D6E-409C-BE32-E72D297353CC}">
              <c16:uniqueId val="{00000002-69F4-472D-848E-18CE148E1B42}"/>
            </c:ext>
          </c:extLst>
        </c:ser>
        <c:dLbls>
          <c:showLegendKey val="0"/>
          <c:showVal val="1"/>
          <c:showCatName val="0"/>
          <c:showSerName val="0"/>
          <c:showPercent val="0"/>
          <c:showBubbleSize val="0"/>
        </c:dLbls>
        <c:marker val="1"/>
        <c:smooth val="0"/>
        <c:axId val="-2071821512"/>
        <c:axId val="-2071818120"/>
      </c:lineChart>
      <c:catAx>
        <c:axId val="-20718215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71818120"/>
        <c:crosses val="autoZero"/>
        <c:auto val="1"/>
        <c:lblAlgn val="ctr"/>
        <c:lblOffset val="100"/>
        <c:tickLblSkip val="1"/>
        <c:tickMarkSkip val="1"/>
        <c:noMultiLvlLbl val="0"/>
      </c:catAx>
      <c:valAx>
        <c:axId val="-2071818120"/>
        <c:scaling>
          <c:orientation val="minMax"/>
          <c:max val="1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AU"/>
                  <a:t>% ACT EDRS participants</a:t>
                </a:r>
              </a:p>
            </c:rich>
          </c:tx>
          <c:layout>
            <c:manualLayout>
              <c:xMode val="edge"/>
              <c:yMode val="edge"/>
              <c:x val="6.1670881667379883E-3"/>
              <c:y val="0.13159881711618626"/>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0" spcFirstLastPara="1" vertOverflow="ellipsis"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7182151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5858585858585898E-2"/>
          <c:y val="2.7777995412265E-2"/>
          <c:w val="0.89730639730639705"/>
          <c:h val="0.69820009153660056"/>
        </c:manualLayout>
      </c:layout>
      <c:lineChart>
        <c:grouping val="standard"/>
        <c:varyColors val="0"/>
        <c:ser>
          <c:idx val="1"/>
          <c:order val="0"/>
          <c:tx>
            <c:strRef>
              <c:f>Sheet1!$B$1</c:f>
              <c:strCache>
                <c:ptCount val="1"/>
                <c:pt idx="0">
                  <c:v>Driven after consuming an illicit drug within 3 hours</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FF2-4A00-B1E9-33193285D084}"/>
                </c:ext>
              </c:extLst>
            </c:dLbl>
            <c:dLbl>
              <c:idx val="14"/>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456-44C1-93E7-95E9729BB545}"/>
                </c:ext>
              </c:extLst>
            </c:dLbl>
            <c:dLbl>
              <c:idx val="1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FF2-4A00-B1E9-33193285D084}"/>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Sheet1!$A$2:$A$17</c:f>
              <c:numCache>
                <c:formatCode>General</c:formatCode>
                <c:ptCount val="16"/>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numCache>
            </c:numRef>
          </c:cat>
          <c:val>
            <c:numRef>
              <c:f>Sheet1!$B$2:$B$17</c:f>
              <c:numCache>
                <c:formatCode>General</c:formatCode>
                <c:ptCount val="16"/>
                <c:pt idx="0">
                  <c:v>72</c:v>
                </c:pt>
                <c:pt idx="1">
                  <c:v>52</c:v>
                </c:pt>
                <c:pt idx="2">
                  <c:v>72</c:v>
                </c:pt>
                <c:pt idx="3">
                  <c:v>64</c:v>
                </c:pt>
                <c:pt idx="4">
                  <c:v>54</c:v>
                </c:pt>
                <c:pt idx="5">
                  <c:v>49</c:v>
                </c:pt>
                <c:pt idx="6">
                  <c:v>47</c:v>
                </c:pt>
                <c:pt idx="7">
                  <c:v>64</c:v>
                </c:pt>
                <c:pt idx="8">
                  <c:v>60</c:v>
                </c:pt>
                <c:pt idx="9">
                  <c:v>58</c:v>
                </c:pt>
                <c:pt idx="11">
                  <c:v>40</c:v>
                </c:pt>
                <c:pt idx="12">
                  <c:v>47</c:v>
                </c:pt>
                <c:pt idx="13">
                  <c:v>54</c:v>
                </c:pt>
                <c:pt idx="14">
                  <c:v>42</c:v>
                </c:pt>
                <c:pt idx="15">
                  <c:v>51</c:v>
                </c:pt>
              </c:numCache>
            </c:numRef>
          </c:val>
          <c:smooth val="0"/>
          <c:extLst>
            <c:ext xmlns:c16="http://schemas.microsoft.com/office/drawing/2014/chart" uri="{C3380CC4-5D6E-409C-BE32-E72D297353CC}">
              <c16:uniqueId val="{00000001-0456-44C1-93E7-95E9729BB545}"/>
            </c:ext>
          </c:extLst>
        </c:ser>
        <c:ser>
          <c:idx val="0"/>
          <c:order val="1"/>
          <c:tx>
            <c:strRef>
              <c:f>Sheet1!$C$1</c:f>
              <c:strCache>
                <c:ptCount val="1"/>
                <c:pt idx="0">
                  <c:v>Driven over legal alcohol limit</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4"/>
              <c:delete val="1"/>
              <c:extLst>
                <c:ext xmlns:c15="http://schemas.microsoft.com/office/drawing/2012/chart" uri="{CE6537A1-D6FC-4f65-9D91-7224C49458BB}"/>
                <c:ext xmlns:c16="http://schemas.microsoft.com/office/drawing/2014/chart" uri="{C3380CC4-5D6E-409C-BE32-E72D297353CC}">
                  <c16:uniqueId val="{0000000B-DFF2-4A00-B1E9-33193285D084}"/>
                </c:ext>
              </c:extLst>
            </c:dLbl>
            <c:dLbl>
              <c:idx val="5"/>
              <c:delete val="1"/>
              <c:extLst>
                <c:ext xmlns:c15="http://schemas.microsoft.com/office/drawing/2012/chart" uri="{CE6537A1-D6FC-4f65-9D91-7224C49458BB}"/>
                <c:ext xmlns:c16="http://schemas.microsoft.com/office/drawing/2014/chart" uri="{C3380CC4-5D6E-409C-BE32-E72D297353CC}">
                  <c16:uniqueId val="{0000000C-DFF2-4A00-B1E9-33193285D084}"/>
                </c:ext>
              </c:extLst>
            </c:dLbl>
            <c:dLbl>
              <c:idx val="6"/>
              <c:delete val="1"/>
              <c:extLst>
                <c:ext xmlns:c15="http://schemas.microsoft.com/office/drawing/2012/chart" uri="{CE6537A1-D6FC-4f65-9D91-7224C49458BB}"/>
                <c:ext xmlns:c16="http://schemas.microsoft.com/office/drawing/2014/chart" uri="{C3380CC4-5D6E-409C-BE32-E72D297353CC}">
                  <c16:uniqueId val="{0000000A-DFF2-4A00-B1E9-33193285D084}"/>
                </c:ext>
              </c:extLst>
            </c:dLbl>
            <c:dLbl>
              <c:idx val="7"/>
              <c:delete val="1"/>
              <c:extLst>
                <c:ext xmlns:c15="http://schemas.microsoft.com/office/drawing/2012/chart" uri="{CE6537A1-D6FC-4f65-9D91-7224C49458BB}"/>
                <c:ext xmlns:c16="http://schemas.microsoft.com/office/drawing/2014/chart" uri="{C3380CC4-5D6E-409C-BE32-E72D297353CC}">
                  <c16:uniqueId val="{00000009-DFF2-4A00-B1E9-33193285D084}"/>
                </c:ext>
              </c:extLst>
            </c:dLbl>
            <c:dLbl>
              <c:idx val="8"/>
              <c:delete val="1"/>
              <c:extLst>
                <c:ext xmlns:c15="http://schemas.microsoft.com/office/drawing/2012/chart" uri="{CE6537A1-D6FC-4f65-9D91-7224C49458BB}"/>
                <c:ext xmlns:c16="http://schemas.microsoft.com/office/drawing/2014/chart" uri="{C3380CC4-5D6E-409C-BE32-E72D297353CC}">
                  <c16:uniqueId val="{00000008-DFF2-4A00-B1E9-33193285D084}"/>
                </c:ext>
              </c:extLst>
            </c:dLbl>
            <c:dLbl>
              <c:idx val="9"/>
              <c:delete val="1"/>
              <c:extLst>
                <c:ext xmlns:c15="http://schemas.microsoft.com/office/drawing/2012/chart" uri="{CE6537A1-D6FC-4f65-9D91-7224C49458BB}"/>
                <c:ext xmlns:c16="http://schemas.microsoft.com/office/drawing/2014/chart" uri="{C3380CC4-5D6E-409C-BE32-E72D297353CC}">
                  <c16:uniqueId val="{00000007-DFF2-4A00-B1E9-33193285D084}"/>
                </c:ext>
              </c:extLst>
            </c:dLbl>
            <c:dLbl>
              <c:idx val="11"/>
              <c:delete val="1"/>
              <c:extLst>
                <c:ext xmlns:c15="http://schemas.microsoft.com/office/drawing/2012/chart" uri="{CE6537A1-D6FC-4f65-9D91-7224C49458BB}"/>
                <c:ext xmlns:c16="http://schemas.microsoft.com/office/drawing/2014/chart" uri="{C3380CC4-5D6E-409C-BE32-E72D297353CC}">
                  <c16:uniqueId val="{00000006-DFF2-4A00-B1E9-33193285D084}"/>
                </c:ext>
              </c:extLst>
            </c:dLbl>
            <c:dLbl>
              <c:idx val="12"/>
              <c:delete val="1"/>
              <c:extLst>
                <c:ext xmlns:c15="http://schemas.microsoft.com/office/drawing/2012/chart" uri="{CE6537A1-D6FC-4f65-9D91-7224C49458BB}"/>
                <c:ext xmlns:c16="http://schemas.microsoft.com/office/drawing/2014/chart" uri="{C3380CC4-5D6E-409C-BE32-E72D297353CC}">
                  <c16:uniqueId val="{00000005-DFF2-4A00-B1E9-33193285D084}"/>
                </c:ext>
              </c:extLst>
            </c:dLbl>
            <c:dLbl>
              <c:idx val="13"/>
              <c:delete val="1"/>
              <c:extLst>
                <c:ext xmlns:c15="http://schemas.microsoft.com/office/drawing/2012/chart" uri="{CE6537A1-D6FC-4f65-9D91-7224C49458BB}"/>
                <c:ext xmlns:c16="http://schemas.microsoft.com/office/drawing/2014/chart" uri="{C3380CC4-5D6E-409C-BE32-E72D297353CC}">
                  <c16:uniqueId val="{00000004-DFF2-4A00-B1E9-33193285D084}"/>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Sheet1!$A$2:$A$17</c:f>
              <c:numCache>
                <c:formatCode>General</c:formatCode>
                <c:ptCount val="16"/>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numCache>
            </c:numRef>
          </c:cat>
          <c:val>
            <c:numRef>
              <c:f>Sheet1!$C$2:$C$17</c:f>
              <c:numCache>
                <c:formatCode>General</c:formatCode>
                <c:ptCount val="16"/>
                <c:pt idx="3">
                  <c:v>27</c:v>
                </c:pt>
                <c:pt idx="4">
                  <c:v>27</c:v>
                </c:pt>
                <c:pt idx="5">
                  <c:v>35</c:v>
                </c:pt>
                <c:pt idx="6">
                  <c:v>34</c:v>
                </c:pt>
                <c:pt idx="7">
                  <c:v>43</c:v>
                </c:pt>
                <c:pt idx="8">
                  <c:v>39</c:v>
                </c:pt>
                <c:pt idx="9">
                  <c:v>36</c:v>
                </c:pt>
                <c:pt idx="11">
                  <c:v>27</c:v>
                </c:pt>
                <c:pt idx="12">
                  <c:v>32</c:v>
                </c:pt>
                <c:pt idx="13">
                  <c:v>45</c:v>
                </c:pt>
                <c:pt idx="14">
                  <c:v>33</c:v>
                </c:pt>
                <c:pt idx="15">
                  <c:v>14</c:v>
                </c:pt>
              </c:numCache>
            </c:numRef>
          </c:val>
          <c:smooth val="0"/>
          <c:extLst>
            <c:ext xmlns:c16="http://schemas.microsoft.com/office/drawing/2014/chart" uri="{C3380CC4-5D6E-409C-BE32-E72D297353CC}">
              <c16:uniqueId val="{00000002-0456-44C1-93E7-95E9729BB545}"/>
            </c:ext>
          </c:extLst>
        </c:ser>
        <c:dLbls>
          <c:showLegendKey val="0"/>
          <c:showVal val="1"/>
          <c:showCatName val="0"/>
          <c:showSerName val="0"/>
          <c:showPercent val="0"/>
          <c:showBubbleSize val="0"/>
        </c:dLbls>
        <c:marker val="1"/>
        <c:smooth val="0"/>
        <c:axId val="-2071821512"/>
        <c:axId val="-2071818120"/>
      </c:lineChart>
      <c:catAx>
        <c:axId val="-20718215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71818120"/>
        <c:crosses val="autoZero"/>
        <c:auto val="1"/>
        <c:lblAlgn val="ctr"/>
        <c:lblOffset val="100"/>
        <c:tickLblSkip val="1"/>
        <c:tickMarkSkip val="1"/>
        <c:noMultiLvlLbl val="0"/>
      </c:catAx>
      <c:valAx>
        <c:axId val="-2071818120"/>
        <c:scaling>
          <c:orientation val="minMax"/>
          <c:max val="1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AU"/>
                  <a:t>% EDRS participants</a:t>
                </a:r>
              </a:p>
            </c:rich>
          </c:tx>
          <c:layout>
            <c:manualLayout>
              <c:xMode val="edge"/>
              <c:yMode val="edge"/>
              <c:x val="6.1671292013567702E-3"/>
              <c:y val="0.21041556934934399"/>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0" spcFirstLastPara="1" vertOverflow="ellipsis"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7182151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c:f>
              <c:strCache>
                <c:ptCount val="1"/>
                <c:pt idx="0">
                  <c:v>Treatment seeking</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Sheet1!$A$2:$A$13</c:f>
              <c:numCache>
                <c:formatCode>General</c:formatCode>
                <c:ptCount val="12"/>
                <c:pt idx="0">
                  <c:v>2008</c:v>
                </c:pt>
                <c:pt idx="1">
                  <c:v>2009</c:v>
                </c:pt>
                <c:pt idx="2">
                  <c:v>2010</c:v>
                </c:pt>
                <c:pt idx="3">
                  <c:v>2011</c:v>
                </c:pt>
                <c:pt idx="4">
                  <c:v>2012</c:v>
                </c:pt>
                <c:pt idx="5">
                  <c:v>2013</c:v>
                </c:pt>
                <c:pt idx="6">
                  <c:v>2014</c:v>
                </c:pt>
                <c:pt idx="7">
                  <c:v>2015</c:v>
                </c:pt>
                <c:pt idx="8">
                  <c:v>2016</c:v>
                </c:pt>
                <c:pt idx="9">
                  <c:v>2017</c:v>
                </c:pt>
                <c:pt idx="10">
                  <c:v>2018</c:v>
                </c:pt>
                <c:pt idx="11">
                  <c:v>2019</c:v>
                </c:pt>
              </c:numCache>
            </c:numRef>
          </c:cat>
          <c:val>
            <c:numRef>
              <c:f>Sheet1!$B$2:$B$13</c:f>
              <c:numCache>
                <c:formatCode>General</c:formatCode>
                <c:ptCount val="12"/>
                <c:pt idx="0">
                  <c:v>17</c:v>
                </c:pt>
                <c:pt idx="1">
                  <c:v>17</c:v>
                </c:pt>
                <c:pt idx="2">
                  <c:v>18</c:v>
                </c:pt>
                <c:pt idx="3">
                  <c:v>20</c:v>
                </c:pt>
                <c:pt idx="4">
                  <c:v>32</c:v>
                </c:pt>
                <c:pt idx="5">
                  <c:v>14</c:v>
                </c:pt>
                <c:pt idx="6">
                  <c:v>9</c:v>
                </c:pt>
                <c:pt idx="7">
                  <c:v>20</c:v>
                </c:pt>
                <c:pt idx="8">
                  <c:v>21</c:v>
                </c:pt>
                <c:pt idx="9">
                  <c:v>29</c:v>
                </c:pt>
                <c:pt idx="10">
                  <c:v>34</c:v>
                </c:pt>
                <c:pt idx="11">
                  <c:v>36</c:v>
                </c:pt>
              </c:numCache>
            </c:numRef>
          </c:val>
          <c:extLst>
            <c:ext xmlns:c16="http://schemas.microsoft.com/office/drawing/2014/chart" uri="{C3380CC4-5D6E-409C-BE32-E72D297353CC}">
              <c16:uniqueId val="{00000000-3A07-43B1-A0A3-A86D0EE6DE85}"/>
            </c:ext>
          </c:extLst>
        </c:ser>
        <c:ser>
          <c:idx val="1"/>
          <c:order val="1"/>
          <c:tx>
            <c:strRef>
              <c:f>Sheet1!$C$1</c:f>
              <c:strCache>
                <c:ptCount val="1"/>
                <c:pt idx="0">
                  <c:v>No treatment seeking</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Sheet1!$A$2:$A$13</c:f>
              <c:numCache>
                <c:formatCode>General</c:formatCode>
                <c:ptCount val="12"/>
                <c:pt idx="0">
                  <c:v>2008</c:v>
                </c:pt>
                <c:pt idx="1">
                  <c:v>2009</c:v>
                </c:pt>
                <c:pt idx="2">
                  <c:v>2010</c:v>
                </c:pt>
                <c:pt idx="3">
                  <c:v>2011</c:v>
                </c:pt>
                <c:pt idx="4">
                  <c:v>2012</c:v>
                </c:pt>
                <c:pt idx="5">
                  <c:v>2013</c:v>
                </c:pt>
                <c:pt idx="6">
                  <c:v>2014</c:v>
                </c:pt>
                <c:pt idx="7">
                  <c:v>2015</c:v>
                </c:pt>
                <c:pt idx="8">
                  <c:v>2016</c:v>
                </c:pt>
                <c:pt idx="9">
                  <c:v>2017</c:v>
                </c:pt>
                <c:pt idx="10">
                  <c:v>2018</c:v>
                </c:pt>
                <c:pt idx="11">
                  <c:v>2019</c:v>
                </c:pt>
              </c:numCache>
            </c:numRef>
          </c:cat>
          <c:val>
            <c:numRef>
              <c:f>Sheet1!$C$2:$C$13</c:f>
              <c:numCache>
                <c:formatCode>General</c:formatCode>
                <c:ptCount val="12"/>
                <c:pt idx="0">
                  <c:v>18</c:v>
                </c:pt>
                <c:pt idx="1">
                  <c:v>18</c:v>
                </c:pt>
                <c:pt idx="2">
                  <c:v>8</c:v>
                </c:pt>
                <c:pt idx="3">
                  <c:v>10</c:v>
                </c:pt>
                <c:pt idx="4">
                  <c:v>10</c:v>
                </c:pt>
                <c:pt idx="5">
                  <c:v>12</c:v>
                </c:pt>
                <c:pt idx="6">
                  <c:v>9</c:v>
                </c:pt>
                <c:pt idx="7">
                  <c:v>14</c:v>
                </c:pt>
                <c:pt idx="8">
                  <c:v>9</c:v>
                </c:pt>
                <c:pt idx="9">
                  <c:v>14</c:v>
                </c:pt>
                <c:pt idx="10">
                  <c:v>11</c:v>
                </c:pt>
                <c:pt idx="11">
                  <c:v>20</c:v>
                </c:pt>
              </c:numCache>
            </c:numRef>
          </c:val>
          <c:extLst>
            <c:ext xmlns:c16="http://schemas.microsoft.com/office/drawing/2014/chart" uri="{C3380CC4-5D6E-409C-BE32-E72D297353CC}">
              <c16:uniqueId val="{00000001-3A07-43B1-A0A3-A86D0EE6DE85}"/>
            </c:ext>
          </c:extLst>
        </c:ser>
        <c:dLbls>
          <c:showLegendKey val="0"/>
          <c:showVal val="0"/>
          <c:showCatName val="0"/>
          <c:showSerName val="0"/>
          <c:showPercent val="0"/>
          <c:showBubbleSize val="0"/>
        </c:dLbls>
        <c:gapWidth val="150"/>
        <c:overlap val="100"/>
        <c:axId val="1282457632"/>
        <c:axId val="1282458288"/>
      </c:barChart>
      <c:catAx>
        <c:axId val="12824576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82458288"/>
        <c:crosses val="autoZero"/>
        <c:auto val="1"/>
        <c:lblAlgn val="ctr"/>
        <c:lblOffset val="100"/>
        <c:noMultiLvlLbl val="0"/>
      </c:catAx>
      <c:valAx>
        <c:axId val="1282458288"/>
        <c:scaling>
          <c:orientation val="minMax"/>
          <c:max val="1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AU"/>
                  <a:t>% ACT EDRS participants</a:t>
                </a:r>
              </a:p>
            </c:rich>
          </c:tx>
          <c:layout>
            <c:manualLayout>
              <c:xMode val="edge"/>
              <c:yMode val="edge"/>
              <c:x val="1.207182794660488E-2"/>
              <c:y val="6.3890547618199317E-2"/>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824576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zero"/>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70348837209303E-2"/>
          <c:y val="4.5045045045045001E-2"/>
          <c:w val="0.91630312654360402"/>
          <c:h val="0.71535718349550048"/>
        </c:manualLayout>
      </c:layout>
      <c:lineChart>
        <c:grouping val="standard"/>
        <c:varyColors val="0"/>
        <c:ser>
          <c:idx val="0"/>
          <c:order val="0"/>
          <c:tx>
            <c:strRef>
              <c:f>Sheet1!$A$2:$B$2</c:f>
              <c:strCache>
                <c:ptCount val="2"/>
                <c:pt idx="0">
                  <c:v>Property crime</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1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ACC-4493-8427-0D9B79C6A04D}"/>
                </c:ext>
              </c:extLst>
            </c:dLbl>
            <c:dLbl>
              <c:idx val="1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BAF-452A-B32F-3BE3DE3C2EAE}"/>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Sheet1!$C$1:$U$1</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Sheet1!$C$2:$U$2</c:f>
              <c:numCache>
                <c:formatCode>General</c:formatCode>
                <c:ptCount val="17"/>
                <c:pt idx="0">
                  <c:v>3</c:v>
                </c:pt>
                <c:pt idx="1">
                  <c:v>3</c:v>
                </c:pt>
                <c:pt idx="2">
                  <c:v>4</c:v>
                </c:pt>
                <c:pt idx="3">
                  <c:v>11</c:v>
                </c:pt>
                <c:pt idx="4">
                  <c:v>11</c:v>
                </c:pt>
                <c:pt idx="5">
                  <c:v>11</c:v>
                </c:pt>
                <c:pt idx="6">
                  <c:v>27</c:v>
                </c:pt>
                <c:pt idx="7">
                  <c:v>25</c:v>
                </c:pt>
                <c:pt idx="8">
                  <c:v>22</c:v>
                </c:pt>
                <c:pt idx="9">
                  <c:v>12</c:v>
                </c:pt>
                <c:pt idx="10">
                  <c:v>35</c:v>
                </c:pt>
                <c:pt idx="11">
                  <c:v>7</c:v>
                </c:pt>
                <c:pt idx="12">
                  <c:v>15</c:v>
                </c:pt>
                <c:pt idx="13">
                  <c:v>15</c:v>
                </c:pt>
                <c:pt idx="14">
                  <c:v>24</c:v>
                </c:pt>
                <c:pt idx="15">
                  <c:v>18</c:v>
                </c:pt>
                <c:pt idx="16">
                  <c:v>24</c:v>
                </c:pt>
              </c:numCache>
            </c:numRef>
          </c:val>
          <c:smooth val="0"/>
          <c:extLst>
            <c:ext xmlns:c16="http://schemas.microsoft.com/office/drawing/2014/chart" uri="{C3380CC4-5D6E-409C-BE32-E72D297353CC}">
              <c16:uniqueId val="{00000003-DACC-4493-8427-0D9B79C6A04D}"/>
            </c:ext>
          </c:extLst>
        </c:ser>
        <c:ser>
          <c:idx val="1"/>
          <c:order val="1"/>
          <c:tx>
            <c:strRef>
              <c:f>Sheet1!$A$3:$B$3</c:f>
              <c:strCache>
                <c:ptCount val="2"/>
                <c:pt idx="0">
                  <c:v>Drug dealing</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1"/>
              <c:delete val="1"/>
              <c:extLst>
                <c:ext xmlns:c15="http://schemas.microsoft.com/office/drawing/2012/chart" uri="{CE6537A1-D6FC-4f65-9D91-7224C49458BB}"/>
                <c:ext xmlns:c16="http://schemas.microsoft.com/office/drawing/2014/chart" uri="{C3380CC4-5D6E-409C-BE32-E72D297353CC}">
                  <c16:uniqueId val="{0000000C-F7DB-4D16-BFC4-7004A01CC944}"/>
                </c:ext>
              </c:extLst>
            </c:dLbl>
            <c:dLbl>
              <c:idx val="2"/>
              <c:delete val="1"/>
              <c:extLst>
                <c:ext xmlns:c15="http://schemas.microsoft.com/office/drawing/2012/chart" uri="{CE6537A1-D6FC-4f65-9D91-7224C49458BB}"/>
                <c:ext xmlns:c16="http://schemas.microsoft.com/office/drawing/2014/chart" uri="{C3380CC4-5D6E-409C-BE32-E72D297353CC}">
                  <c16:uniqueId val="{0000000B-F7DB-4D16-BFC4-7004A01CC944}"/>
                </c:ext>
              </c:extLst>
            </c:dLbl>
            <c:dLbl>
              <c:idx val="3"/>
              <c:delete val="1"/>
              <c:extLst>
                <c:ext xmlns:c15="http://schemas.microsoft.com/office/drawing/2012/chart" uri="{CE6537A1-D6FC-4f65-9D91-7224C49458BB}"/>
                <c:ext xmlns:c16="http://schemas.microsoft.com/office/drawing/2014/chart" uri="{C3380CC4-5D6E-409C-BE32-E72D297353CC}">
                  <c16:uniqueId val="{0000000A-F7DB-4D16-BFC4-7004A01CC944}"/>
                </c:ext>
              </c:extLst>
            </c:dLbl>
            <c:dLbl>
              <c:idx val="4"/>
              <c:delete val="1"/>
              <c:extLst>
                <c:ext xmlns:c15="http://schemas.microsoft.com/office/drawing/2012/chart" uri="{CE6537A1-D6FC-4f65-9D91-7224C49458BB}"/>
                <c:ext xmlns:c16="http://schemas.microsoft.com/office/drawing/2014/chart" uri="{C3380CC4-5D6E-409C-BE32-E72D297353CC}">
                  <c16:uniqueId val="{00000009-F7DB-4D16-BFC4-7004A01CC944}"/>
                </c:ext>
              </c:extLst>
            </c:dLbl>
            <c:dLbl>
              <c:idx val="5"/>
              <c:delete val="1"/>
              <c:extLst>
                <c:ext xmlns:c15="http://schemas.microsoft.com/office/drawing/2012/chart" uri="{CE6537A1-D6FC-4f65-9D91-7224C49458BB}"/>
                <c:ext xmlns:c16="http://schemas.microsoft.com/office/drawing/2014/chart" uri="{C3380CC4-5D6E-409C-BE32-E72D297353CC}">
                  <c16:uniqueId val="{00000008-F7DB-4D16-BFC4-7004A01CC944}"/>
                </c:ext>
              </c:extLst>
            </c:dLbl>
            <c:dLbl>
              <c:idx val="6"/>
              <c:delete val="1"/>
              <c:extLst>
                <c:ext xmlns:c15="http://schemas.microsoft.com/office/drawing/2012/chart" uri="{CE6537A1-D6FC-4f65-9D91-7224C49458BB}"/>
                <c:ext xmlns:c16="http://schemas.microsoft.com/office/drawing/2014/chart" uri="{C3380CC4-5D6E-409C-BE32-E72D297353CC}">
                  <c16:uniqueId val="{00000007-F7DB-4D16-BFC4-7004A01CC944}"/>
                </c:ext>
              </c:extLst>
            </c:dLbl>
            <c:dLbl>
              <c:idx val="7"/>
              <c:delete val="1"/>
              <c:extLst>
                <c:ext xmlns:c15="http://schemas.microsoft.com/office/drawing/2012/chart" uri="{CE6537A1-D6FC-4f65-9D91-7224C49458BB}"/>
                <c:ext xmlns:c16="http://schemas.microsoft.com/office/drawing/2014/chart" uri="{C3380CC4-5D6E-409C-BE32-E72D297353CC}">
                  <c16:uniqueId val="{00000006-F7DB-4D16-BFC4-7004A01CC944}"/>
                </c:ext>
              </c:extLst>
            </c:dLbl>
            <c:dLbl>
              <c:idx val="8"/>
              <c:delete val="1"/>
              <c:extLst>
                <c:ext xmlns:c15="http://schemas.microsoft.com/office/drawing/2012/chart" uri="{CE6537A1-D6FC-4f65-9D91-7224C49458BB}"/>
                <c:ext xmlns:c16="http://schemas.microsoft.com/office/drawing/2014/chart" uri="{C3380CC4-5D6E-409C-BE32-E72D297353CC}">
                  <c16:uniqueId val="{00000005-F7DB-4D16-BFC4-7004A01CC944}"/>
                </c:ext>
              </c:extLst>
            </c:dLbl>
            <c:dLbl>
              <c:idx val="9"/>
              <c:delete val="1"/>
              <c:extLst>
                <c:ext xmlns:c15="http://schemas.microsoft.com/office/drawing/2012/chart" uri="{CE6537A1-D6FC-4f65-9D91-7224C49458BB}"/>
                <c:ext xmlns:c16="http://schemas.microsoft.com/office/drawing/2014/chart" uri="{C3380CC4-5D6E-409C-BE32-E72D297353CC}">
                  <c16:uniqueId val="{00000004-F7DB-4D16-BFC4-7004A01CC944}"/>
                </c:ext>
              </c:extLst>
            </c:dLbl>
            <c:dLbl>
              <c:idx val="10"/>
              <c:delete val="1"/>
              <c:extLst>
                <c:ext xmlns:c15="http://schemas.microsoft.com/office/drawing/2012/chart" uri="{CE6537A1-D6FC-4f65-9D91-7224C49458BB}"/>
                <c:ext xmlns:c16="http://schemas.microsoft.com/office/drawing/2014/chart" uri="{C3380CC4-5D6E-409C-BE32-E72D297353CC}">
                  <c16:uniqueId val="{00000003-F7DB-4D16-BFC4-7004A01CC944}"/>
                </c:ext>
              </c:extLst>
            </c:dLbl>
            <c:dLbl>
              <c:idx val="11"/>
              <c:delete val="1"/>
              <c:extLst>
                <c:ext xmlns:c15="http://schemas.microsoft.com/office/drawing/2012/chart" uri="{CE6537A1-D6FC-4f65-9D91-7224C49458BB}"/>
                <c:ext xmlns:c16="http://schemas.microsoft.com/office/drawing/2014/chart" uri="{C3380CC4-5D6E-409C-BE32-E72D297353CC}">
                  <c16:uniqueId val="{00000002-F7DB-4D16-BFC4-7004A01CC944}"/>
                </c:ext>
              </c:extLst>
            </c:dLbl>
            <c:dLbl>
              <c:idx val="12"/>
              <c:delete val="1"/>
              <c:extLst>
                <c:ext xmlns:c15="http://schemas.microsoft.com/office/drawing/2012/chart" uri="{CE6537A1-D6FC-4f65-9D91-7224C49458BB}"/>
                <c:ext xmlns:c16="http://schemas.microsoft.com/office/drawing/2014/chart" uri="{C3380CC4-5D6E-409C-BE32-E72D297353CC}">
                  <c16:uniqueId val="{00000001-F7DB-4D16-BFC4-7004A01CC944}"/>
                </c:ext>
              </c:extLst>
            </c:dLbl>
            <c:dLbl>
              <c:idx val="13"/>
              <c:delete val="1"/>
              <c:extLst>
                <c:ext xmlns:c15="http://schemas.microsoft.com/office/drawing/2012/chart" uri="{CE6537A1-D6FC-4f65-9D91-7224C49458BB}"/>
                <c:ext xmlns:c16="http://schemas.microsoft.com/office/drawing/2014/chart" uri="{C3380CC4-5D6E-409C-BE32-E72D297353CC}">
                  <c16:uniqueId val="{00000000-F7DB-4D16-BFC4-7004A01CC944}"/>
                </c:ext>
              </c:extLst>
            </c:dLbl>
            <c:dLbl>
              <c:idx val="14"/>
              <c:delete val="1"/>
              <c:extLst>
                <c:ext xmlns:c15="http://schemas.microsoft.com/office/drawing/2012/chart" uri="{CE6537A1-D6FC-4f65-9D91-7224C49458BB}"/>
                <c:ext xmlns:c16="http://schemas.microsoft.com/office/drawing/2014/chart" uri="{C3380CC4-5D6E-409C-BE32-E72D297353CC}">
                  <c16:uniqueId val="{00000000-ABAF-452A-B32F-3BE3DE3C2EAE}"/>
                </c:ext>
              </c:extLst>
            </c:dLbl>
            <c:dLbl>
              <c:idx val="15"/>
              <c:tx>
                <c:rich>
                  <a:bodyPr/>
                  <a:lstStyle/>
                  <a:p>
                    <a:fld id="{AFA2D7A3-A2E9-4C69-A735-3D5F9C5AC673}" type="VALUE">
                      <a:rPr lang="en-US" smtClean="0"/>
                      <a:pPr/>
                      <a:t>[VALUE]</a:t>
                    </a:fld>
                    <a:endParaRPr lang="en-AU"/>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DACC-4493-8427-0D9B79C6A04D}"/>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Sheet1!$C$1:$U$1</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Sheet1!$C$3:$U$3</c:f>
              <c:numCache>
                <c:formatCode>General</c:formatCode>
                <c:ptCount val="17"/>
                <c:pt idx="0">
                  <c:v>42</c:v>
                </c:pt>
                <c:pt idx="1">
                  <c:v>9</c:v>
                </c:pt>
                <c:pt idx="2">
                  <c:v>25</c:v>
                </c:pt>
                <c:pt idx="3">
                  <c:v>29</c:v>
                </c:pt>
                <c:pt idx="4">
                  <c:v>32</c:v>
                </c:pt>
                <c:pt idx="5">
                  <c:v>30</c:v>
                </c:pt>
                <c:pt idx="6">
                  <c:v>26</c:v>
                </c:pt>
                <c:pt idx="7">
                  <c:v>33</c:v>
                </c:pt>
                <c:pt idx="8">
                  <c:v>25</c:v>
                </c:pt>
                <c:pt idx="9">
                  <c:v>37</c:v>
                </c:pt>
                <c:pt idx="10">
                  <c:v>17</c:v>
                </c:pt>
                <c:pt idx="11">
                  <c:v>15</c:v>
                </c:pt>
                <c:pt idx="12">
                  <c:v>21</c:v>
                </c:pt>
                <c:pt idx="13">
                  <c:v>20</c:v>
                </c:pt>
                <c:pt idx="14">
                  <c:v>38</c:v>
                </c:pt>
                <c:pt idx="15">
                  <c:v>23</c:v>
                </c:pt>
                <c:pt idx="16">
                  <c:v>30</c:v>
                </c:pt>
              </c:numCache>
            </c:numRef>
          </c:val>
          <c:smooth val="0"/>
          <c:extLst>
            <c:ext xmlns:c16="http://schemas.microsoft.com/office/drawing/2014/chart" uri="{C3380CC4-5D6E-409C-BE32-E72D297353CC}">
              <c16:uniqueId val="{00000007-DACC-4493-8427-0D9B79C6A04D}"/>
            </c:ext>
          </c:extLst>
        </c:ser>
        <c:ser>
          <c:idx val="2"/>
          <c:order val="2"/>
          <c:tx>
            <c:strRef>
              <c:f>Sheet1!$A$4:$B$4</c:f>
              <c:strCache>
                <c:ptCount val="2"/>
                <c:pt idx="0">
                  <c:v>Fraud</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dLbls>
            <c:delete val="1"/>
          </c:dLbls>
          <c:cat>
            <c:numRef>
              <c:f>Sheet1!$C$1:$U$1</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Sheet1!$C$4:$U$4</c:f>
              <c:numCache>
                <c:formatCode>General</c:formatCode>
                <c:ptCount val="17"/>
                <c:pt idx="0">
                  <c:v>3</c:v>
                </c:pt>
                <c:pt idx="1">
                  <c:v>1</c:v>
                </c:pt>
                <c:pt idx="2">
                  <c:v>2</c:v>
                </c:pt>
                <c:pt idx="3">
                  <c:v>1</c:v>
                </c:pt>
                <c:pt idx="4">
                  <c:v>0</c:v>
                </c:pt>
                <c:pt idx="5">
                  <c:v>2</c:v>
                </c:pt>
                <c:pt idx="6">
                  <c:v>8</c:v>
                </c:pt>
                <c:pt idx="7">
                  <c:v>1</c:v>
                </c:pt>
                <c:pt idx="8">
                  <c:v>10</c:v>
                </c:pt>
                <c:pt idx="9">
                  <c:v>0</c:v>
                </c:pt>
                <c:pt idx="10">
                  <c:v>9</c:v>
                </c:pt>
                <c:pt idx="11">
                  <c:v>2</c:v>
                </c:pt>
                <c:pt idx="12">
                  <c:v>2</c:v>
                </c:pt>
                <c:pt idx="13">
                  <c:v>4</c:v>
                </c:pt>
                <c:pt idx="14">
                  <c:v>1</c:v>
                </c:pt>
                <c:pt idx="15">
                  <c:v>3</c:v>
                </c:pt>
                <c:pt idx="16">
                  <c:v>3</c:v>
                </c:pt>
              </c:numCache>
            </c:numRef>
          </c:val>
          <c:smooth val="0"/>
          <c:extLst>
            <c:ext xmlns:c16="http://schemas.microsoft.com/office/drawing/2014/chart" uri="{C3380CC4-5D6E-409C-BE32-E72D297353CC}">
              <c16:uniqueId val="{00000009-DACC-4493-8427-0D9B79C6A04D}"/>
            </c:ext>
          </c:extLst>
        </c:ser>
        <c:ser>
          <c:idx val="3"/>
          <c:order val="3"/>
          <c:tx>
            <c:strRef>
              <c:f>Sheet1!$A$5:$B$5</c:f>
              <c:strCache>
                <c:ptCount val="2"/>
                <c:pt idx="0">
                  <c:v>Violent crime</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dLbls>
            <c:delete val="1"/>
          </c:dLbls>
          <c:cat>
            <c:numRef>
              <c:f>Sheet1!$C$1:$U$1</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Sheet1!$C$5:$U$5</c:f>
              <c:numCache>
                <c:formatCode>General</c:formatCode>
                <c:ptCount val="17"/>
                <c:pt idx="0">
                  <c:v>0</c:v>
                </c:pt>
                <c:pt idx="1">
                  <c:v>0</c:v>
                </c:pt>
                <c:pt idx="2">
                  <c:v>2</c:v>
                </c:pt>
                <c:pt idx="3">
                  <c:v>8</c:v>
                </c:pt>
                <c:pt idx="4">
                  <c:v>3</c:v>
                </c:pt>
                <c:pt idx="5">
                  <c:v>5</c:v>
                </c:pt>
                <c:pt idx="6">
                  <c:v>9</c:v>
                </c:pt>
                <c:pt idx="7">
                  <c:v>6</c:v>
                </c:pt>
                <c:pt idx="8">
                  <c:v>13</c:v>
                </c:pt>
                <c:pt idx="9">
                  <c:v>6</c:v>
                </c:pt>
                <c:pt idx="10">
                  <c:v>4</c:v>
                </c:pt>
                <c:pt idx="11">
                  <c:v>5</c:v>
                </c:pt>
                <c:pt idx="12">
                  <c:v>1</c:v>
                </c:pt>
                <c:pt idx="13">
                  <c:v>4</c:v>
                </c:pt>
                <c:pt idx="14">
                  <c:v>6</c:v>
                </c:pt>
                <c:pt idx="15">
                  <c:v>5</c:v>
                </c:pt>
                <c:pt idx="16">
                  <c:v>2</c:v>
                </c:pt>
              </c:numCache>
            </c:numRef>
          </c:val>
          <c:smooth val="0"/>
          <c:extLst>
            <c:ext xmlns:c16="http://schemas.microsoft.com/office/drawing/2014/chart" uri="{C3380CC4-5D6E-409C-BE32-E72D297353CC}">
              <c16:uniqueId val="{0000000D-DACC-4493-8427-0D9B79C6A04D}"/>
            </c:ext>
          </c:extLst>
        </c:ser>
        <c:ser>
          <c:idx val="4"/>
          <c:order val="4"/>
          <c:tx>
            <c:strRef>
              <c:f>Sheet1!$A$6:$B$6</c:f>
              <c:strCache>
                <c:ptCount val="2"/>
                <c:pt idx="0">
                  <c:v>Any crime</c:v>
                </c:pt>
              </c:strCache>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dLbls>
            <c:dLbl>
              <c:idx val="2"/>
              <c:delete val="1"/>
              <c:extLst>
                <c:ext xmlns:c15="http://schemas.microsoft.com/office/drawing/2012/chart" uri="{CE6537A1-D6FC-4f65-9D91-7224C49458BB}"/>
                <c:ext xmlns:c16="http://schemas.microsoft.com/office/drawing/2014/chart" uri="{C3380CC4-5D6E-409C-BE32-E72D297353CC}">
                  <c16:uniqueId val="{00000018-F7DB-4D16-BFC4-7004A01CC944}"/>
                </c:ext>
              </c:extLst>
            </c:dLbl>
            <c:dLbl>
              <c:idx val="3"/>
              <c:delete val="1"/>
              <c:extLst>
                <c:ext xmlns:c15="http://schemas.microsoft.com/office/drawing/2012/chart" uri="{CE6537A1-D6FC-4f65-9D91-7224C49458BB}"/>
                <c:ext xmlns:c16="http://schemas.microsoft.com/office/drawing/2014/chart" uri="{C3380CC4-5D6E-409C-BE32-E72D297353CC}">
                  <c16:uniqueId val="{00000017-F7DB-4D16-BFC4-7004A01CC944}"/>
                </c:ext>
              </c:extLst>
            </c:dLbl>
            <c:dLbl>
              <c:idx val="4"/>
              <c:delete val="1"/>
              <c:extLst>
                <c:ext xmlns:c15="http://schemas.microsoft.com/office/drawing/2012/chart" uri="{CE6537A1-D6FC-4f65-9D91-7224C49458BB}"/>
                <c:ext xmlns:c16="http://schemas.microsoft.com/office/drawing/2014/chart" uri="{C3380CC4-5D6E-409C-BE32-E72D297353CC}">
                  <c16:uniqueId val="{00000016-F7DB-4D16-BFC4-7004A01CC944}"/>
                </c:ext>
              </c:extLst>
            </c:dLbl>
            <c:dLbl>
              <c:idx val="5"/>
              <c:delete val="1"/>
              <c:extLst>
                <c:ext xmlns:c15="http://schemas.microsoft.com/office/drawing/2012/chart" uri="{CE6537A1-D6FC-4f65-9D91-7224C49458BB}"/>
                <c:ext xmlns:c16="http://schemas.microsoft.com/office/drawing/2014/chart" uri="{C3380CC4-5D6E-409C-BE32-E72D297353CC}">
                  <c16:uniqueId val="{00000015-F7DB-4D16-BFC4-7004A01CC944}"/>
                </c:ext>
              </c:extLst>
            </c:dLbl>
            <c:dLbl>
              <c:idx val="6"/>
              <c:delete val="1"/>
              <c:extLst>
                <c:ext xmlns:c15="http://schemas.microsoft.com/office/drawing/2012/chart" uri="{CE6537A1-D6FC-4f65-9D91-7224C49458BB}"/>
                <c:ext xmlns:c16="http://schemas.microsoft.com/office/drawing/2014/chart" uri="{C3380CC4-5D6E-409C-BE32-E72D297353CC}">
                  <c16:uniqueId val="{00000014-F7DB-4D16-BFC4-7004A01CC944}"/>
                </c:ext>
              </c:extLst>
            </c:dLbl>
            <c:dLbl>
              <c:idx val="7"/>
              <c:delete val="1"/>
              <c:extLst>
                <c:ext xmlns:c15="http://schemas.microsoft.com/office/drawing/2012/chart" uri="{CE6537A1-D6FC-4f65-9D91-7224C49458BB}"/>
                <c:ext xmlns:c16="http://schemas.microsoft.com/office/drawing/2014/chart" uri="{C3380CC4-5D6E-409C-BE32-E72D297353CC}">
                  <c16:uniqueId val="{00000013-F7DB-4D16-BFC4-7004A01CC944}"/>
                </c:ext>
              </c:extLst>
            </c:dLbl>
            <c:dLbl>
              <c:idx val="8"/>
              <c:delete val="1"/>
              <c:extLst>
                <c:ext xmlns:c15="http://schemas.microsoft.com/office/drawing/2012/chart" uri="{CE6537A1-D6FC-4f65-9D91-7224C49458BB}"/>
                <c:ext xmlns:c16="http://schemas.microsoft.com/office/drawing/2014/chart" uri="{C3380CC4-5D6E-409C-BE32-E72D297353CC}">
                  <c16:uniqueId val="{00000012-F7DB-4D16-BFC4-7004A01CC944}"/>
                </c:ext>
              </c:extLst>
            </c:dLbl>
            <c:dLbl>
              <c:idx val="9"/>
              <c:delete val="1"/>
              <c:extLst>
                <c:ext xmlns:c15="http://schemas.microsoft.com/office/drawing/2012/chart" uri="{CE6537A1-D6FC-4f65-9D91-7224C49458BB}"/>
                <c:ext xmlns:c16="http://schemas.microsoft.com/office/drawing/2014/chart" uri="{C3380CC4-5D6E-409C-BE32-E72D297353CC}">
                  <c16:uniqueId val="{00000011-F7DB-4D16-BFC4-7004A01CC944}"/>
                </c:ext>
              </c:extLst>
            </c:dLbl>
            <c:dLbl>
              <c:idx val="10"/>
              <c:delete val="1"/>
              <c:extLst>
                <c:ext xmlns:c15="http://schemas.microsoft.com/office/drawing/2012/chart" uri="{CE6537A1-D6FC-4f65-9D91-7224C49458BB}"/>
                <c:ext xmlns:c16="http://schemas.microsoft.com/office/drawing/2014/chart" uri="{C3380CC4-5D6E-409C-BE32-E72D297353CC}">
                  <c16:uniqueId val="{00000010-F7DB-4D16-BFC4-7004A01CC944}"/>
                </c:ext>
              </c:extLst>
            </c:dLbl>
            <c:dLbl>
              <c:idx val="11"/>
              <c:delete val="1"/>
              <c:extLst>
                <c:ext xmlns:c15="http://schemas.microsoft.com/office/drawing/2012/chart" uri="{CE6537A1-D6FC-4f65-9D91-7224C49458BB}"/>
                <c:ext xmlns:c16="http://schemas.microsoft.com/office/drawing/2014/chart" uri="{C3380CC4-5D6E-409C-BE32-E72D297353CC}">
                  <c16:uniqueId val="{0000000F-F7DB-4D16-BFC4-7004A01CC944}"/>
                </c:ext>
              </c:extLst>
            </c:dLbl>
            <c:dLbl>
              <c:idx val="12"/>
              <c:delete val="1"/>
              <c:extLst>
                <c:ext xmlns:c15="http://schemas.microsoft.com/office/drawing/2012/chart" uri="{CE6537A1-D6FC-4f65-9D91-7224C49458BB}"/>
                <c:ext xmlns:c16="http://schemas.microsoft.com/office/drawing/2014/chart" uri="{C3380CC4-5D6E-409C-BE32-E72D297353CC}">
                  <c16:uniqueId val="{0000000E-F7DB-4D16-BFC4-7004A01CC944}"/>
                </c:ext>
              </c:extLst>
            </c:dLbl>
            <c:dLbl>
              <c:idx val="13"/>
              <c:delete val="1"/>
              <c:extLst>
                <c:ext xmlns:c15="http://schemas.microsoft.com/office/drawing/2012/chart" uri="{CE6537A1-D6FC-4f65-9D91-7224C49458BB}"/>
                <c:ext xmlns:c16="http://schemas.microsoft.com/office/drawing/2014/chart" uri="{C3380CC4-5D6E-409C-BE32-E72D297353CC}">
                  <c16:uniqueId val="{0000000D-F7DB-4D16-BFC4-7004A01CC944}"/>
                </c:ext>
              </c:extLst>
            </c:dLbl>
            <c:dLbl>
              <c:idx val="14"/>
              <c:delete val="1"/>
              <c:extLst>
                <c:ext xmlns:c15="http://schemas.microsoft.com/office/drawing/2012/chart" uri="{CE6537A1-D6FC-4f65-9D91-7224C49458BB}"/>
                <c:ext xmlns:c16="http://schemas.microsoft.com/office/drawing/2014/chart" uri="{C3380CC4-5D6E-409C-BE32-E72D297353CC}">
                  <c16:uniqueId val="{00000001-ABAF-452A-B32F-3BE3DE3C2EAE}"/>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Sheet1!$C$1:$U$1</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Sheet1!$C$6:$U$6</c:f>
              <c:numCache>
                <c:formatCode>General</c:formatCode>
                <c:ptCount val="17"/>
                <c:pt idx="0">
                  <c:v>45</c:v>
                </c:pt>
                <c:pt idx="1">
                  <c:v>11</c:v>
                </c:pt>
                <c:pt idx="2">
                  <c:v>29</c:v>
                </c:pt>
                <c:pt idx="3">
                  <c:v>38</c:v>
                </c:pt>
                <c:pt idx="4">
                  <c:v>38</c:v>
                </c:pt>
                <c:pt idx="5">
                  <c:v>34</c:v>
                </c:pt>
                <c:pt idx="6">
                  <c:v>47</c:v>
                </c:pt>
                <c:pt idx="7">
                  <c:v>48</c:v>
                </c:pt>
                <c:pt idx="8">
                  <c:v>43</c:v>
                </c:pt>
                <c:pt idx="9">
                  <c:v>47</c:v>
                </c:pt>
                <c:pt idx="10">
                  <c:v>46</c:v>
                </c:pt>
                <c:pt idx="11">
                  <c:v>24</c:v>
                </c:pt>
                <c:pt idx="12">
                  <c:v>34</c:v>
                </c:pt>
                <c:pt idx="13">
                  <c:v>34</c:v>
                </c:pt>
                <c:pt idx="14">
                  <c:v>50</c:v>
                </c:pt>
                <c:pt idx="15">
                  <c:v>40</c:v>
                </c:pt>
                <c:pt idx="16">
                  <c:v>46</c:v>
                </c:pt>
              </c:numCache>
            </c:numRef>
          </c:val>
          <c:smooth val="0"/>
          <c:extLst>
            <c:ext xmlns:c16="http://schemas.microsoft.com/office/drawing/2014/chart" uri="{C3380CC4-5D6E-409C-BE32-E72D297353CC}">
              <c16:uniqueId val="{00000011-DACC-4493-8427-0D9B79C6A04D}"/>
            </c:ext>
          </c:extLst>
        </c:ser>
        <c:dLbls>
          <c:showLegendKey val="0"/>
          <c:showVal val="1"/>
          <c:showCatName val="0"/>
          <c:showSerName val="0"/>
          <c:showPercent val="0"/>
          <c:showBubbleSize val="0"/>
        </c:dLbls>
        <c:marker val="1"/>
        <c:smooth val="0"/>
        <c:axId val="-2071644056"/>
        <c:axId val="-2071638392"/>
      </c:lineChart>
      <c:catAx>
        <c:axId val="-20716440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71638392"/>
        <c:crosses val="autoZero"/>
        <c:auto val="1"/>
        <c:lblAlgn val="ctr"/>
        <c:lblOffset val="100"/>
        <c:tickLblSkip val="1"/>
        <c:tickMarkSkip val="1"/>
        <c:noMultiLvlLbl val="0"/>
      </c:catAx>
      <c:valAx>
        <c:axId val="-2071638392"/>
        <c:scaling>
          <c:orientation val="minMax"/>
          <c:max val="60"/>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AU"/>
                  <a:t>% ACT EDRS participants</a:t>
                </a:r>
              </a:p>
            </c:rich>
          </c:tx>
          <c:layout>
            <c:manualLayout>
              <c:xMode val="edge"/>
              <c:yMode val="edge"/>
              <c:x val="3.5624533238777186E-3"/>
              <c:y val="9.5038304390176215E-2"/>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0" spcFirstLastPara="1" vertOverflow="ellipsis"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71644056"/>
        <c:crosses val="autoZero"/>
        <c:crossBetween val="between"/>
        <c:majorUnit val="10"/>
        <c:minorUnit val="1"/>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239935025848299"/>
          <c:y val="2.88421920065925E-2"/>
          <c:w val="0.84997934554663079"/>
          <c:h val="0.76194907033407"/>
        </c:manualLayout>
      </c:layout>
      <c:lineChart>
        <c:grouping val="standard"/>
        <c:varyColors val="0"/>
        <c:ser>
          <c:idx val="0"/>
          <c:order val="0"/>
          <c:tx>
            <c:strRef>
              <c:f>Sheet1!$A$2</c:f>
              <c:strCache>
                <c:ptCount val="1"/>
                <c:pt idx="0">
                  <c:v>Pills</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0"/>
              <c:layout>
                <c:manualLayout>
                  <c:x val="-3.1386752661172683E-2"/>
                  <c:y val="4.705882352941175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BFC-46C2-8AC4-13FEB8316D20}"/>
                </c:ext>
              </c:extLst>
            </c:dLbl>
            <c:dLbl>
              <c:idx val="1"/>
              <c:delete val="1"/>
              <c:extLst>
                <c:ext xmlns:c15="http://schemas.microsoft.com/office/drawing/2012/chart" uri="{CE6537A1-D6FC-4f65-9D91-7224C49458BB}"/>
                <c:ext xmlns:c16="http://schemas.microsoft.com/office/drawing/2014/chart" uri="{C3380CC4-5D6E-409C-BE32-E72D297353CC}">
                  <c16:uniqueId val="{00000001-7BFC-46C2-8AC4-13FEB8316D20}"/>
                </c:ext>
              </c:extLst>
            </c:dLbl>
            <c:dLbl>
              <c:idx val="2"/>
              <c:delete val="1"/>
              <c:extLst>
                <c:ext xmlns:c15="http://schemas.microsoft.com/office/drawing/2012/chart" uri="{CE6537A1-D6FC-4f65-9D91-7224C49458BB}"/>
                <c:ext xmlns:c16="http://schemas.microsoft.com/office/drawing/2014/chart" uri="{C3380CC4-5D6E-409C-BE32-E72D297353CC}">
                  <c16:uniqueId val="{00000003-7BFC-46C2-8AC4-13FEB8316D20}"/>
                </c:ext>
              </c:extLst>
            </c:dLbl>
            <c:dLbl>
              <c:idx val="3"/>
              <c:delete val="1"/>
              <c:extLst>
                <c:ext xmlns:c15="http://schemas.microsoft.com/office/drawing/2012/chart" uri="{CE6537A1-D6FC-4f65-9D91-7224C49458BB}"/>
                <c:ext xmlns:c16="http://schemas.microsoft.com/office/drawing/2014/chart" uri="{C3380CC4-5D6E-409C-BE32-E72D297353CC}">
                  <c16:uniqueId val="{00000004-7BFC-46C2-8AC4-13FEB8316D20}"/>
                </c:ext>
              </c:extLst>
            </c:dLbl>
            <c:dLbl>
              <c:idx val="4"/>
              <c:delete val="1"/>
              <c:extLst>
                <c:ext xmlns:c15="http://schemas.microsoft.com/office/drawing/2012/chart" uri="{CE6537A1-D6FC-4f65-9D91-7224C49458BB}"/>
                <c:ext xmlns:c16="http://schemas.microsoft.com/office/drawing/2014/chart" uri="{C3380CC4-5D6E-409C-BE32-E72D297353CC}">
                  <c16:uniqueId val="{00000005-7BFC-46C2-8AC4-13FEB8316D20}"/>
                </c:ext>
              </c:extLst>
            </c:dLbl>
            <c:dLbl>
              <c:idx val="5"/>
              <c:delete val="1"/>
              <c:extLst>
                <c:ext xmlns:c15="http://schemas.microsoft.com/office/drawing/2012/chart" uri="{CE6537A1-D6FC-4f65-9D91-7224C49458BB}"/>
                <c:ext xmlns:c16="http://schemas.microsoft.com/office/drawing/2014/chart" uri="{C3380CC4-5D6E-409C-BE32-E72D297353CC}">
                  <c16:uniqueId val="{00000009-7BFC-46C2-8AC4-13FEB8316D20}"/>
                </c:ext>
              </c:extLst>
            </c:dLbl>
            <c:dLbl>
              <c:idx val="6"/>
              <c:delete val="1"/>
              <c:extLst>
                <c:ext xmlns:c15="http://schemas.microsoft.com/office/drawing/2012/chart" uri="{CE6537A1-D6FC-4f65-9D91-7224C49458BB}"/>
                <c:ext xmlns:c16="http://schemas.microsoft.com/office/drawing/2014/chart" uri="{C3380CC4-5D6E-409C-BE32-E72D297353CC}">
                  <c16:uniqueId val="{0000000B-7BFC-46C2-8AC4-13FEB8316D20}"/>
                </c:ext>
              </c:extLst>
            </c:dLbl>
            <c:dLbl>
              <c:idx val="7"/>
              <c:delete val="1"/>
              <c:extLst>
                <c:ext xmlns:c15="http://schemas.microsoft.com/office/drawing/2012/chart" uri="{CE6537A1-D6FC-4f65-9D91-7224C49458BB}"/>
                <c:ext xmlns:c16="http://schemas.microsoft.com/office/drawing/2014/chart" uri="{C3380CC4-5D6E-409C-BE32-E72D297353CC}">
                  <c16:uniqueId val="{0000000E-7BFC-46C2-8AC4-13FEB8316D20}"/>
                </c:ext>
              </c:extLst>
            </c:dLbl>
            <c:dLbl>
              <c:idx val="8"/>
              <c:delete val="1"/>
              <c:extLst>
                <c:ext xmlns:c15="http://schemas.microsoft.com/office/drawing/2012/chart" uri="{CE6537A1-D6FC-4f65-9D91-7224C49458BB}"/>
                <c:ext xmlns:c16="http://schemas.microsoft.com/office/drawing/2014/chart" uri="{C3380CC4-5D6E-409C-BE32-E72D297353CC}">
                  <c16:uniqueId val="{0000000F-7BFC-46C2-8AC4-13FEB8316D20}"/>
                </c:ext>
              </c:extLst>
            </c:dLbl>
            <c:dLbl>
              <c:idx val="9"/>
              <c:delete val="1"/>
              <c:extLst>
                <c:ext xmlns:c15="http://schemas.microsoft.com/office/drawing/2012/chart" uri="{CE6537A1-D6FC-4f65-9D91-7224C49458BB}"/>
                <c:ext xmlns:c16="http://schemas.microsoft.com/office/drawing/2014/chart" uri="{C3380CC4-5D6E-409C-BE32-E72D297353CC}">
                  <c16:uniqueId val="{00000010-7BFC-46C2-8AC4-13FEB8316D20}"/>
                </c:ext>
              </c:extLst>
            </c:dLbl>
            <c:dLbl>
              <c:idx val="10"/>
              <c:delete val="1"/>
              <c:extLst>
                <c:ext xmlns:c15="http://schemas.microsoft.com/office/drawing/2012/chart" uri="{CE6537A1-D6FC-4f65-9D91-7224C49458BB}"/>
                <c:ext xmlns:c16="http://schemas.microsoft.com/office/drawing/2014/chart" uri="{C3380CC4-5D6E-409C-BE32-E72D297353CC}">
                  <c16:uniqueId val="{00000019-7BFC-46C2-8AC4-13FEB8316D20}"/>
                </c:ext>
              </c:extLst>
            </c:dLbl>
            <c:dLbl>
              <c:idx val="11"/>
              <c:delete val="1"/>
              <c:extLst>
                <c:ext xmlns:c15="http://schemas.microsoft.com/office/drawing/2012/chart" uri="{CE6537A1-D6FC-4f65-9D91-7224C49458BB}"/>
                <c:ext xmlns:c16="http://schemas.microsoft.com/office/drawing/2014/chart" uri="{C3380CC4-5D6E-409C-BE32-E72D297353CC}">
                  <c16:uniqueId val="{00000018-7BFC-46C2-8AC4-13FEB8316D20}"/>
                </c:ext>
              </c:extLst>
            </c:dLbl>
            <c:dLbl>
              <c:idx val="12"/>
              <c:delete val="1"/>
              <c:extLst>
                <c:ext xmlns:c15="http://schemas.microsoft.com/office/drawing/2012/chart" uri="{CE6537A1-D6FC-4f65-9D91-7224C49458BB}"/>
                <c:ext xmlns:c16="http://schemas.microsoft.com/office/drawing/2014/chart" uri="{C3380CC4-5D6E-409C-BE32-E72D297353CC}">
                  <c16:uniqueId val="{00000017-7BFC-46C2-8AC4-13FEB8316D20}"/>
                </c:ext>
              </c:extLst>
            </c:dLbl>
            <c:dLbl>
              <c:idx val="13"/>
              <c:delete val="1"/>
              <c:extLst>
                <c:ext xmlns:c15="http://schemas.microsoft.com/office/drawing/2012/chart" uri="{CE6537A1-D6FC-4f65-9D91-7224C49458BB}"/>
                <c:ext xmlns:c16="http://schemas.microsoft.com/office/drawing/2014/chart" uri="{C3380CC4-5D6E-409C-BE32-E72D297353CC}">
                  <c16:uniqueId val="{00000016-7BFC-46C2-8AC4-13FEB8316D20}"/>
                </c:ext>
              </c:extLst>
            </c:dLbl>
            <c:dLbl>
              <c:idx val="14"/>
              <c:delete val="1"/>
              <c:extLst>
                <c:ext xmlns:c15="http://schemas.microsoft.com/office/drawing/2012/chart" uri="{CE6537A1-D6FC-4f65-9D91-7224C49458BB}"/>
                <c:ext xmlns:c16="http://schemas.microsoft.com/office/drawing/2014/chart" uri="{C3380CC4-5D6E-409C-BE32-E72D297353CC}">
                  <c16:uniqueId val="{00000027-7BFC-46C2-8AC4-13FEB8316D20}"/>
                </c:ext>
              </c:extLst>
            </c:dLbl>
            <c:dLbl>
              <c:idx val="15"/>
              <c:layout>
                <c:manualLayout>
                  <c:x val="-1.207182794660665E-3"/>
                  <c:y val="-1.08597285067873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6-7BFC-46C2-8AC4-13FEB8316D20}"/>
                </c:ext>
              </c:extLst>
            </c:dLbl>
            <c:dLbl>
              <c:idx val="16"/>
              <c:layout>
                <c:manualLayout>
                  <c:x val="-2.414365589320976E-3"/>
                  <c:y val="6.515837104072398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6295-4420-9A15-DD1F7DF4F9EB}"/>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Sheet1!$B$1:$R$1</c:f>
              <c:strCach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strCache>
            </c:strRef>
          </c:cat>
          <c:val>
            <c:numRef>
              <c:f>Sheet1!$B$2:$R$2</c:f>
              <c:numCache>
                <c:formatCode>General</c:formatCode>
                <c:ptCount val="17"/>
                <c:pt idx="0">
                  <c:v>100</c:v>
                </c:pt>
                <c:pt idx="1">
                  <c:v>100</c:v>
                </c:pt>
                <c:pt idx="2">
                  <c:v>100</c:v>
                </c:pt>
                <c:pt idx="3">
                  <c:v>100</c:v>
                </c:pt>
                <c:pt idx="4">
                  <c:v>100</c:v>
                </c:pt>
                <c:pt idx="5">
                  <c:v>100</c:v>
                </c:pt>
                <c:pt idx="6">
                  <c:v>100</c:v>
                </c:pt>
                <c:pt idx="7">
                  <c:v>99</c:v>
                </c:pt>
                <c:pt idx="8">
                  <c:v>100</c:v>
                </c:pt>
                <c:pt idx="9">
                  <c:v>94</c:v>
                </c:pt>
                <c:pt idx="10">
                  <c:v>96</c:v>
                </c:pt>
                <c:pt idx="11">
                  <c:v>91</c:v>
                </c:pt>
                <c:pt idx="12">
                  <c:v>56</c:v>
                </c:pt>
                <c:pt idx="13">
                  <c:v>70</c:v>
                </c:pt>
                <c:pt idx="14">
                  <c:v>79</c:v>
                </c:pt>
                <c:pt idx="15">
                  <c:v>80</c:v>
                </c:pt>
                <c:pt idx="16">
                  <c:v>70</c:v>
                </c:pt>
              </c:numCache>
            </c:numRef>
          </c:val>
          <c:smooth val="0"/>
          <c:extLst>
            <c:ext xmlns:c16="http://schemas.microsoft.com/office/drawing/2014/chart" uri="{C3380CC4-5D6E-409C-BE32-E72D297353CC}">
              <c16:uniqueId val="{00000003-9C26-4A7B-B560-5D5A05AF580F}"/>
            </c:ext>
          </c:extLst>
        </c:ser>
        <c:ser>
          <c:idx val="1"/>
          <c:order val="1"/>
          <c:tx>
            <c:strRef>
              <c:f>Sheet1!$A$3</c:f>
              <c:strCache>
                <c:ptCount val="1"/>
                <c:pt idx="0">
                  <c:v>Crystal</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1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F-7BFC-46C2-8AC4-13FEB8316D20}"/>
                </c:ext>
              </c:extLst>
            </c:dLbl>
            <c:dLbl>
              <c:idx val="15"/>
              <c:tx>
                <c:rich>
                  <a:bodyPr/>
                  <a:lstStyle/>
                  <a:p>
                    <a:fld id="{FADB981F-D7DA-4EAC-90FC-23CE6B46EE55}" type="VALUE">
                      <a:rPr lang="en-US" smtClean="0"/>
                      <a:pPr/>
                      <a:t>[VALUE]</a:t>
                    </a:fld>
                    <a:endParaRPr lang="en-AU"/>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20-7BFC-46C2-8AC4-13FEB8316D20}"/>
                </c:ext>
              </c:extLst>
            </c:dLbl>
            <c:dLbl>
              <c:idx val="16"/>
              <c:layout>
                <c:manualLayout>
                  <c:x val="4.8287311786417743E-3"/>
                  <c:y val="-2.533936651583713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295-4420-9A15-DD1F7DF4F9EB}"/>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Sheet1!$B$1:$R$1</c:f>
              <c:strCach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strCache>
            </c:strRef>
          </c:cat>
          <c:val>
            <c:numRef>
              <c:f>Sheet1!$B$3:$R$3</c:f>
              <c:numCache>
                <c:formatCode>General</c:formatCode>
                <c:ptCount val="17"/>
                <c:pt idx="10">
                  <c:v>71</c:v>
                </c:pt>
                <c:pt idx="11">
                  <c:v>54</c:v>
                </c:pt>
                <c:pt idx="12">
                  <c:v>57</c:v>
                </c:pt>
                <c:pt idx="13">
                  <c:v>52</c:v>
                </c:pt>
                <c:pt idx="14">
                  <c:v>75</c:v>
                </c:pt>
                <c:pt idx="15">
                  <c:v>60</c:v>
                </c:pt>
                <c:pt idx="16">
                  <c:v>72</c:v>
                </c:pt>
              </c:numCache>
            </c:numRef>
          </c:val>
          <c:smooth val="0"/>
          <c:extLst>
            <c:ext xmlns:c16="http://schemas.microsoft.com/office/drawing/2014/chart" uri="{C3380CC4-5D6E-409C-BE32-E72D297353CC}">
              <c16:uniqueId val="{00000007-9C26-4A7B-B560-5D5A05AF580F}"/>
            </c:ext>
          </c:extLst>
        </c:ser>
        <c:ser>
          <c:idx val="2"/>
          <c:order val="2"/>
          <c:tx>
            <c:strRef>
              <c:f>Sheet1!$A$4</c:f>
              <c:strCache>
                <c:ptCount val="1"/>
                <c:pt idx="0">
                  <c:v>Capsules</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dLbls>
            <c:dLbl>
              <c:idx val="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E-7BFC-46C2-8AC4-13FEB8316D20}"/>
                </c:ext>
              </c:extLst>
            </c:dLbl>
            <c:dLbl>
              <c:idx val="1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2-7BFC-46C2-8AC4-13FEB8316D20}"/>
                </c:ext>
              </c:extLst>
            </c:dLbl>
            <c:dLbl>
              <c:idx val="1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295-4420-9A15-DD1F7DF4F9EB}"/>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Sheet1!$B$1:$R$1</c:f>
              <c:strCach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strCache>
            </c:strRef>
          </c:cat>
          <c:val>
            <c:numRef>
              <c:f>Sheet1!$B$4:$R$4</c:f>
              <c:numCache>
                <c:formatCode>General</c:formatCode>
                <c:ptCount val="17"/>
                <c:pt idx="5">
                  <c:v>23</c:v>
                </c:pt>
                <c:pt idx="6">
                  <c:v>6</c:v>
                </c:pt>
                <c:pt idx="7">
                  <c:v>37</c:v>
                </c:pt>
                <c:pt idx="8">
                  <c:v>39</c:v>
                </c:pt>
                <c:pt idx="9">
                  <c:v>61</c:v>
                </c:pt>
                <c:pt idx="10">
                  <c:v>43</c:v>
                </c:pt>
                <c:pt idx="11">
                  <c:v>56</c:v>
                </c:pt>
                <c:pt idx="12">
                  <c:v>69</c:v>
                </c:pt>
                <c:pt idx="13">
                  <c:v>72</c:v>
                </c:pt>
                <c:pt idx="14">
                  <c:v>67</c:v>
                </c:pt>
                <c:pt idx="15">
                  <c:v>74</c:v>
                </c:pt>
                <c:pt idx="16">
                  <c:v>81</c:v>
                </c:pt>
              </c:numCache>
            </c:numRef>
          </c:val>
          <c:smooth val="0"/>
          <c:extLst>
            <c:ext xmlns:c16="http://schemas.microsoft.com/office/drawing/2014/chart" uri="{C3380CC4-5D6E-409C-BE32-E72D297353CC}">
              <c16:uniqueId val="{0000000B-9C26-4A7B-B560-5D5A05AF580F}"/>
            </c:ext>
          </c:extLst>
        </c:ser>
        <c:ser>
          <c:idx val="3"/>
          <c:order val="3"/>
          <c:tx>
            <c:strRef>
              <c:f>Sheet1!$A$5</c:f>
              <c:strCache>
                <c:ptCount val="1"/>
                <c:pt idx="0">
                  <c:v>Powder</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dLbls>
            <c:dLbl>
              <c:idx val="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D-7BFC-46C2-8AC4-13FEB8316D20}"/>
                </c:ext>
              </c:extLst>
            </c:dLbl>
            <c:dLbl>
              <c:idx val="1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B-7BFC-46C2-8AC4-13FEB8316D20}"/>
                </c:ext>
              </c:extLst>
            </c:dLbl>
            <c:dLbl>
              <c:idx val="1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295-4420-9A15-DD1F7DF4F9EB}"/>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Sheet1!$B$1:$R$1</c:f>
              <c:strCach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strCache>
            </c:strRef>
          </c:cat>
          <c:val>
            <c:numRef>
              <c:f>Sheet1!$B$5:$R$5</c:f>
              <c:numCache>
                <c:formatCode>General</c:formatCode>
                <c:ptCount val="17"/>
                <c:pt idx="2">
                  <c:v>24</c:v>
                </c:pt>
                <c:pt idx="3">
                  <c:v>8</c:v>
                </c:pt>
                <c:pt idx="4">
                  <c:v>8</c:v>
                </c:pt>
                <c:pt idx="5">
                  <c:v>7</c:v>
                </c:pt>
                <c:pt idx="6">
                  <c:v>14</c:v>
                </c:pt>
                <c:pt idx="7">
                  <c:v>14</c:v>
                </c:pt>
                <c:pt idx="8">
                  <c:v>23</c:v>
                </c:pt>
                <c:pt idx="9">
                  <c:v>35</c:v>
                </c:pt>
                <c:pt idx="10">
                  <c:v>20</c:v>
                </c:pt>
                <c:pt idx="11">
                  <c:v>13</c:v>
                </c:pt>
                <c:pt idx="12">
                  <c:v>22</c:v>
                </c:pt>
                <c:pt idx="13">
                  <c:v>12</c:v>
                </c:pt>
                <c:pt idx="14">
                  <c:v>32</c:v>
                </c:pt>
                <c:pt idx="15">
                  <c:v>23</c:v>
                </c:pt>
                <c:pt idx="16">
                  <c:v>30</c:v>
                </c:pt>
              </c:numCache>
            </c:numRef>
          </c:val>
          <c:smooth val="0"/>
          <c:extLst>
            <c:ext xmlns:c16="http://schemas.microsoft.com/office/drawing/2014/chart" uri="{C3380CC4-5D6E-409C-BE32-E72D297353CC}">
              <c16:uniqueId val="{0000000F-9C26-4A7B-B560-5D5A05AF580F}"/>
            </c:ext>
          </c:extLst>
        </c:ser>
        <c:ser>
          <c:idx val="4"/>
          <c:order val="4"/>
          <c:tx>
            <c:strRef>
              <c:f>Sheet1!$A$6</c:f>
              <c:strCache>
                <c:ptCount val="1"/>
                <c:pt idx="0">
                  <c:v>Any ecstasy</c:v>
                </c:pt>
              </c:strCache>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dLbls>
            <c:dLbl>
              <c:idx val="0"/>
              <c:layout>
                <c:manualLayout>
                  <c:x val="-6.0359139733024399E-3"/>
                  <c:y val="3.981900452488687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4-7BFC-46C2-8AC4-13FEB8316D20}"/>
                </c:ext>
              </c:extLst>
            </c:dLbl>
            <c:dLbl>
              <c:idx val="1"/>
              <c:delete val="1"/>
              <c:extLst>
                <c:ext xmlns:c15="http://schemas.microsoft.com/office/drawing/2012/chart" uri="{CE6537A1-D6FC-4f65-9D91-7224C49458BB}"/>
                <c:ext xmlns:c16="http://schemas.microsoft.com/office/drawing/2014/chart" uri="{C3380CC4-5D6E-409C-BE32-E72D297353CC}">
                  <c16:uniqueId val="{00000002-7BFC-46C2-8AC4-13FEB8316D20}"/>
                </c:ext>
              </c:extLst>
            </c:dLbl>
            <c:dLbl>
              <c:idx val="2"/>
              <c:delete val="1"/>
              <c:extLst>
                <c:ext xmlns:c15="http://schemas.microsoft.com/office/drawing/2012/chart" uri="{CE6537A1-D6FC-4f65-9D91-7224C49458BB}"/>
                <c:ext xmlns:c16="http://schemas.microsoft.com/office/drawing/2014/chart" uri="{C3380CC4-5D6E-409C-BE32-E72D297353CC}">
                  <c16:uniqueId val="{00000007-7BFC-46C2-8AC4-13FEB8316D20}"/>
                </c:ext>
              </c:extLst>
            </c:dLbl>
            <c:dLbl>
              <c:idx val="3"/>
              <c:delete val="1"/>
              <c:extLst>
                <c:ext xmlns:c15="http://schemas.microsoft.com/office/drawing/2012/chart" uri="{CE6537A1-D6FC-4f65-9D91-7224C49458BB}"/>
                <c:ext xmlns:c16="http://schemas.microsoft.com/office/drawing/2014/chart" uri="{C3380CC4-5D6E-409C-BE32-E72D297353CC}">
                  <c16:uniqueId val="{00000006-7BFC-46C2-8AC4-13FEB8316D20}"/>
                </c:ext>
              </c:extLst>
            </c:dLbl>
            <c:dLbl>
              <c:idx val="4"/>
              <c:delete val="1"/>
              <c:extLst>
                <c:ext xmlns:c15="http://schemas.microsoft.com/office/drawing/2012/chart" uri="{CE6537A1-D6FC-4f65-9D91-7224C49458BB}"/>
                <c:ext xmlns:c16="http://schemas.microsoft.com/office/drawing/2014/chart" uri="{C3380CC4-5D6E-409C-BE32-E72D297353CC}">
                  <c16:uniqueId val="{00000008-7BFC-46C2-8AC4-13FEB8316D20}"/>
                </c:ext>
              </c:extLst>
            </c:dLbl>
            <c:dLbl>
              <c:idx val="5"/>
              <c:delete val="1"/>
              <c:extLst>
                <c:ext xmlns:c15="http://schemas.microsoft.com/office/drawing/2012/chart" uri="{CE6537A1-D6FC-4f65-9D91-7224C49458BB}"/>
                <c:ext xmlns:c16="http://schemas.microsoft.com/office/drawing/2014/chart" uri="{C3380CC4-5D6E-409C-BE32-E72D297353CC}">
                  <c16:uniqueId val="{0000000A-7BFC-46C2-8AC4-13FEB8316D20}"/>
                </c:ext>
              </c:extLst>
            </c:dLbl>
            <c:dLbl>
              <c:idx val="6"/>
              <c:delete val="1"/>
              <c:extLst>
                <c:ext xmlns:c15="http://schemas.microsoft.com/office/drawing/2012/chart" uri="{CE6537A1-D6FC-4f65-9D91-7224C49458BB}"/>
                <c:ext xmlns:c16="http://schemas.microsoft.com/office/drawing/2014/chart" uri="{C3380CC4-5D6E-409C-BE32-E72D297353CC}">
                  <c16:uniqueId val="{0000000C-7BFC-46C2-8AC4-13FEB8316D20}"/>
                </c:ext>
              </c:extLst>
            </c:dLbl>
            <c:dLbl>
              <c:idx val="7"/>
              <c:delete val="1"/>
              <c:extLst>
                <c:ext xmlns:c15="http://schemas.microsoft.com/office/drawing/2012/chart" uri="{CE6537A1-D6FC-4f65-9D91-7224C49458BB}"/>
                <c:ext xmlns:c16="http://schemas.microsoft.com/office/drawing/2014/chart" uri="{C3380CC4-5D6E-409C-BE32-E72D297353CC}">
                  <c16:uniqueId val="{0000000D-7BFC-46C2-8AC4-13FEB8316D20}"/>
                </c:ext>
              </c:extLst>
            </c:dLbl>
            <c:dLbl>
              <c:idx val="8"/>
              <c:delete val="1"/>
              <c:extLst>
                <c:ext xmlns:c15="http://schemas.microsoft.com/office/drawing/2012/chart" uri="{CE6537A1-D6FC-4f65-9D91-7224C49458BB}"/>
                <c:ext xmlns:c16="http://schemas.microsoft.com/office/drawing/2014/chart" uri="{C3380CC4-5D6E-409C-BE32-E72D297353CC}">
                  <c16:uniqueId val="{00000011-7BFC-46C2-8AC4-13FEB8316D20}"/>
                </c:ext>
              </c:extLst>
            </c:dLbl>
            <c:dLbl>
              <c:idx val="9"/>
              <c:delete val="1"/>
              <c:extLst>
                <c:ext xmlns:c15="http://schemas.microsoft.com/office/drawing/2012/chart" uri="{CE6537A1-D6FC-4f65-9D91-7224C49458BB}"/>
                <c:ext xmlns:c16="http://schemas.microsoft.com/office/drawing/2014/chart" uri="{C3380CC4-5D6E-409C-BE32-E72D297353CC}">
                  <c16:uniqueId val="{00000012-7BFC-46C2-8AC4-13FEB8316D20}"/>
                </c:ext>
              </c:extLst>
            </c:dLbl>
            <c:dLbl>
              <c:idx val="10"/>
              <c:delete val="1"/>
              <c:extLst>
                <c:ext xmlns:c15="http://schemas.microsoft.com/office/drawing/2012/chart" uri="{CE6537A1-D6FC-4f65-9D91-7224C49458BB}"/>
                <c:ext xmlns:c16="http://schemas.microsoft.com/office/drawing/2014/chart" uri="{C3380CC4-5D6E-409C-BE32-E72D297353CC}">
                  <c16:uniqueId val="{0000001A-7BFC-46C2-8AC4-13FEB8316D20}"/>
                </c:ext>
              </c:extLst>
            </c:dLbl>
            <c:dLbl>
              <c:idx val="11"/>
              <c:delete val="1"/>
              <c:extLst>
                <c:ext xmlns:c15="http://schemas.microsoft.com/office/drawing/2012/chart" uri="{CE6537A1-D6FC-4f65-9D91-7224C49458BB}"/>
                <c:ext xmlns:c16="http://schemas.microsoft.com/office/drawing/2014/chart" uri="{C3380CC4-5D6E-409C-BE32-E72D297353CC}">
                  <c16:uniqueId val="{00000013-7BFC-46C2-8AC4-13FEB8316D20}"/>
                </c:ext>
              </c:extLst>
            </c:dLbl>
            <c:dLbl>
              <c:idx val="12"/>
              <c:delete val="1"/>
              <c:extLst>
                <c:ext xmlns:c15="http://schemas.microsoft.com/office/drawing/2012/chart" uri="{CE6537A1-D6FC-4f65-9D91-7224C49458BB}"/>
                <c:ext xmlns:c16="http://schemas.microsoft.com/office/drawing/2014/chart" uri="{C3380CC4-5D6E-409C-BE32-E72D297353CC}">
                  <c16:uniqueId val="{00000014-7BFC-46C2-8AC4-13FEB8316D20}"/>
                </c:ext>
              </c:extLst>
            </c:dLbl>
            <c:dLbl>
              <c:idx val="13"/>
              <c:delete val="1"/>
              <c:extLst>
                <c:ext xmlns:c15="http://schemas.microsoft.com/office/drawing/2012/chart" uri="{CE6537A1-D6FC-4f65-9D91-7224C49458BB}"/>
                <c:ext xmlns:c16="http://schemas.microsoft.com/office/drawing/2014/chart" uri="{C3380CC4-5D6E-409C-BE32-E72D297353CC}">
                  <c16:uniqueId val="{00000015-7BFC-46C2-8AC4-13FEB8316D20}"/>
                </c:ext>
              </c:extLst>
            </c:dLbl>
            <c:dLbl>
              <c:idx val="14"/>
              <c:delete val="1"/>
              <c:extLst>
                <c:ext xmlns:c15="http://schemas.microsoft.com/office/drawing/2012/chart" uri="{CE6537A1-D6FC-4f65-9D91-7224C49458BB}"/>
                <c:ext xmlns:c16="http://schemas.microsoft.com/office/drawing/2014/chart" uri="{C3380CC4-5D6E-409C-BE32-E72D297353CC}">
                  <c16:uniqueId val="{00000025-7BFC-46C2-8AC4-13FEB8316D20}"/>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Sheet1!$B$1:$R$1</c:f>
              <c:strCach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strCache>
            </c:strRef>
          </c:cat>
          <c:val>
            <c:numRef>
              <c:f>Sheet1!$B$6:$R$6</c:f>
              <c:numCache>
                <c:formatCode>General</c:formatCode>
                <c:ptCount val="17"/>
                <c:pt idx="0">
                  <c:v>100</c:v>
                </c:pt>
                <c:pt idx="1">
                  <c:v>100</c:v>
                </c:pt>
                <c:pt idx="2">
                  <c:v>100</c:v>
                </c:pt>
                <c:pt idx="3">
                  <c:v>100</c:v>
                </c:pt>
                <c:pt idx="4">
                  <c:v>100</c:v>
                </c:pt>
                <c:pt idx="5">
                  <c:v>100</c:v>
                </c:pt>
                <c:pt idx="6">
                  <c:v>100</c:v>
                </c:pt>
                <c:pt idx="7">
                  <c:v>100</c:v>
                </c:pt>
                <c:pt idx="8">
                  <c:v>100</c:v>
                </c:pt>
                <c:pt idx="9">
                  <c:v>100</c:v>
                </c:pt>
                <c:pt idx="10">
                  <c:v>97</c:v>
                </c:pt>
                <c:pt idx="11">
                  <c:v>100</c:v>
                </c:pt>
                <c:pt idx="12">
                  <c:v>98</c:v>
                </c:pt>
                <c:pt idx="13">
                  <c:v>99</c:v>
                </c:pt>
                <c:pt idx="14">
                  <c:v>100</c:v>
                </c:pt>
                <c:pt idx="15">
                  <c:v>99</c:v>
                </c:pt>
                <c:pt idx="16">
                  <c:v>99</c:v>
                </c:pt>
              </c:numCache>
            </c:numRef>
          </c:val>
          <c:smooth val="0"/>
          <c:extLst>
            <c:ext xmlns:c16="http://schemas.microsoft.com/office/drawing/2014/chart" uri="{C3380CC4-5D6E-409C-BE32-E72D297353CC}">
              <c16:uniqueId val="{00000012-9C26-4A7B-B560-5D5A05AF580F}"/>
            </c:ext>
          </c:extLst>
        </c:ser>
        <c:dLbls>
          <c:showLegendKey val="0"/>
          <c:showVal val="0"/>
          <c:showCatName val="0"/>
          <c:showSerName val="0"/>
          <c:showPercent val="0"/>
          <c:showBubbleSize val="0"/>
        </c:dLbls>
        <c:marker val="1"/>
        <c:smooth val="0"/>
        <c:axId val="200619520"/>
        <c:axId val="200621056"/>
      </c:lineChart>
      <c:catAx>
        <c:axId val="200619520"/>
        <c:scaling>
          <c:orientation val="minMax"/>
        </c:scaling>
        <c:delete val="0"/>
        <c:axPos val="b"/>
        <c:numFmt formatCode="General"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0621056"/>
        <c:crosses val="autoZero"/>
        <c:auto val="1"/>
        <c:lblAlgn val="ctr"/>
        <c:lblOffset val="100"/>
        <c:noMultiLvlLbl val="0"/>
      </c:catAx>
      <c:valAx>
        <c:axId val="200621056"/>
        <c:scaling>
          <c:orientation val="minMax"/>
          <c:max val="1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AU"/>
                  <a:t>% ACT EDRS participants</a:t>
                </a:r>
              </a:p>
            </c:rich>
          </c:tx>
          <c:layout>
            <c:manualLayout>
              <c:xMode val="edge"/>
              <c:yMode val="edge"/>
              <c:x val="2.5310725999732716E-2"/>
              <c:y val="9.0242918730181337E-2"/>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0619520"/>
        <c:crosses val="autoZero"/>
        <c:crossBetween val="between"/>
        <c:majorUnit val="10"/>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6318917421754441E-2"/>
          <c:y val="2.8842376521116677E-2"/>
          <c:w val="0.84997934554663079"/>
          <c:h val="0.76194907033407"/>
        </c:manualLayout>
      </c:layout>
      <c:lineChart>
        <c:grouping val="standard"/>
        <c:varyColors val="0"/>
        <c:ser>
          <c:idx val="0"/>
          <c:order val="0"/>
          <c:tx>
            <c:strRef>
              <c:f>Sheet1!$A$2</c:f>
              <c:strCache>
                <c:ptCount val="1"/>
                <c:pt idx="0">
                  <c:v>Pills</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0"/>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B-27AB-42E3-8447-C8B03BC38673}"/>
                </c:ext>
              </c:extLst>
            </c:dLbl>
            <c:dLbl>
              <c:idx val="1"/>
              <c:delete val="1"/>
              <c:extLst>
                <c:ext xmlns:c15="http://schemas.microsoft.com/office/drawing/2012/chart" uri="{CE6537A1-D6FC-4f65-9D91-7224C49458BB}"/>
                <c:ext xmlns:c16="http://schemas.microsoft.com/office/drawing/2014/chart" uri="{C3380CC4-5D6E-409C-BE32-E72D297353CC}">
                  <c16:uniqueId val="{00000019-27AB-42E3-8447-C8B03BC38673}"/>
                </c:ext>
              </c:extLst>
            </c:dLbl>
            <c:dLbl>
              <c:idx val="2"/>
              <c:delete val="1"/>
              <c:extLst>
                <c:ext xmlns:c15="http://schemas.microsoft.com/office/drawing/2012/chart" uri="{CE6537A1-D6FC-4f65-9D91-7224C49458BB}"/>
                <c:ext xmlns:c16="http://schemas.microsoft.com/office/drawing/2014/chart" uri="{C3380CC4-5D6E-409C-BE32-E72D297353CC}">
                  <c16:uniqueId val="{00000018-27AB-42E3-8447-C8B03BC38673}"/>
                </c:ext>
              </c:extLst>
            </c:dLbl>
            <c:dLbl>
              <c:idx val="3"/>
              <c:delete val="1"/>
              <c:extLst>
                <c:ext xmlns:c15="http://schemas.microsoft.com/office/drawing/2012/chart" uri="{CE6537A1-D6FC-4f65-9D91-7224C49458BB}"/>
                <c:ext xmlns:c16="http://schemas.microsoft.com/office/drawing/2014/chart" uri="{C3380CC4-5D6E-409C-BE32-E72D297353CC}">
                  <c16:uniqueId val="{00000017-27AB-42E3-8447-C8B03BC38673}"/>
                </c:ext>
              </c:extLst>
            </c:dLbl>
            <c:dLbl>
              <c:idx val="4"/>
              <c:delete val="1"/>
              <c:extLst>
                <c:ext xmlns:c15="http://schemas.microsoft.com/office/drawing/2012/chart" uri="{CE6537A1-D6FC-4f65-9D91-7224C49458BB}"/>
                <c:ext xmlns:c16="http://schemas.microsoft.com/office/drawing/2014/chart" uri="{C3380CC4-5D6E-409C-BE32-E72D297353CC}">
                  <c16:uniqueId val="{00000016-27AB-42E3-8447-C8B03BC38673}"/>
                </c:ext>
              </c:extLst>
            </c:dLbl>
            <c:dLbl>
              <c:idx val="5"/>
              <c:delete val="1"/>
              <c:extLst>
                <c:ext xmlns:c15="http://schemas.microsoft.com/office/drawing/2012/chart" uri="{CE6537A1-D6FC-4f65-9D91-7224C49458BB}"/>
                <c:ext xmlns:c16="http://schemas.microsoft.com/office/drawing/2014/chart" uri="{C3380CC4-5D6E-409C-BE32-E72D297353CC}">
                  <c16:uniqueId val="{00000015-27AB-42E3-8447-C8B03BC38673}"/>
                </c:ext>
              </c:extLst>
            </c:dLbl>
            <c:dLbl>
              <c:idx val="6"/>
              <c:delete val="1"/>
              <c:extLst>
                <c:ext xmlns:c15="http://schemas.microsoft.com/office/drawing/2012/chart" uri="{CE6537A1-D6FC-4f65-9D91-7224C49458BB}"/>
                <c:ext xmlns:c16="http://schemas.microsoft.com/office/drawing/2014/chart" uri="{C3380CC4-5D6E-409C-BE32-E72D297353CC}">
                  <c16:uniqueId val="{00000014-27AB-42E3-8447-C8B03BC38673}"/>
                </c:ext>
              </c:extLst>
            </c:dLbl>
            <c:dLbl>
              <c:idx val="7"/>
              <c:delete val="1"/>
              <c:extLst>
                <c:ext xmlns:c15="http://schemas.microsoft.com/office/drawing/2012/chart" uri="{CE6537A1-D6FC-4f65-9D91-7224C49458BB}"/>
                <c:ext xmlns:c16="http://schemas.microsoft.com/office/drawing/2014/chart" uri="{C3380CC4-5D6E-409C-BE32-E72D297353CC}">
                  <c16:uniqueId val="{00000013-27AB-42E3-8447-C8B03BC38673}"/>
                </c:ext>
              </c:extLst>
            </c:dLbl>
            <c:dLbl>
              <c:idx val="8"/>
              <c:delete val="1"/>
              <c:extLst>
                <c:ext xmlns:c15="http://schemas.microsoft.com/office/drawing/2012/chart" uri="{CE6537A1-D6FC-4f65-9D91-7224C49458BB}"/>
                <c:ext xmlns:c16="http://schemas.microsoft.com/office/drawing/2014/chart" uri="{C3380CC4-5D6E-409C-BE32-E72D297353CC}">
                  <c16:uniqueId val="{00000012-27AB-42E3-8447-C8B03BC38673}"/>
                </c:ext>
              </c:extLst>
            </c:dLbl>
            <c:dLbl>
              <c:idx val="9"/>
              <c:delete val="1"/>
              <c:extLst>
                <c:ext xmlns:c15="http://schemas.microsoft.com/office/drawing/2012/chart" uri="{CE6537A1-D6FC-4f65-9D91-7224C49458BB}"/>
                <c:ext xmlns:c16="http://schemas.microsoft.com/office/drawing/2014/chart" uri="{C3380CC4-5D6E-409C-BE32-E72D297353CC}">
                  <c16:uniqueId val="{00000011-27AB-42E3-8447-C8B03BC38673}"/>
                </c:ext>
              </c:extLst>
            </c:dLbl>
            <c:dLbl>
              <c:idx val="10"/>
              <c:delete val="1"/>
              <c:extLst>
                <c:ext xmlns:c15="http://schemas.microsoft.com/office/drawing/2012/chart" uri="{CE6537A1-D6FC-4f65-9D91-7224C49458BB}"/>
                <c:ext xmlns:c16="http://schemas.microsoft.com/office/drawing/2014/chart" uri="{C3380CC4-5D6E-409C-BE32-E72D297353CC}">
                  <c16:uniqueId val="{00000010-27AB-42E3-8447-C8B03BC38673}"/>
                </c:ext>
              </c:extLst>
            </c:dLbl>
            <c:dLbl>
              <c:idx val="11"/>
              <c:delete val="1"/>
              <c:extLst>
                <c:ext xmlns:c15="http://schemas.microsoft.com/office/drawing/2012/chart" uri="{CE6537A1-D6FC-4f65-9D91-7224C49458BB}"/>
                <c:ext xmlns:c16="http://schemas.microsoft.com/office/drawing/2014/chart" uri="{C3380CC4-5D6E-409C-BE32-E72D297353CC}">
                  <c16:uniqueId val="{0000001A-27AB-42E3-8447-C8B03BC38673}"/>
                </c:ext>
              </c:extLst>
            </c:dLbl>
            <c:dLbl>
              <c:idx val="12"/>
              <c:delete val="1"/>
              <c:extLst>
                <c:ext xmlns:c15="http://schemas.microsoft.com/office/drawing/2012/chart" uri="{CE6537A1-D6FC-4f65-9D91-7224C49458BB}"/>
                <c:ext xmlns:c16="http://schemas.microsoft.com/office/drawing/2014/chart" uri="{C3380CC4-5D6E-409C-BE32-E72D297353CC}">
                  <c16:uniqueId val="{0000000F-27AB-42E3-8447-C8B03BC38673}"/>
                </c:ext>
              </c:extLst>
            </c:dLbl>
            <c:dLbl>
              <c:idx val="13"/>
              <c:delete val="1"/>
              <c:extLst>
                <c:ext xmlns:c15="http://schemas.microsoft.com/office/drawing/2012/chart" uri="{CE6537A1-D6FC-4f65-9D91-7224C49458BB}"/>
                <c:ext xmlns:c16="http://schemas.microsoft.com/office/drawing/2014/chart" uri="{C3380CC4-5D6E-409C-BE32-E72D297353CC}">
                  <c16:uniqueId val="{0000000E-27AB-42E3-8447-C8B03BC38673}"/>
                </c:ext>
              </c:extLst>
            </c:dLbl>
            <c:dLbl>
              <c:idx val="14"/>
              <c:delete val="1"/>
              <c:extLst>
                <c:ext xmlns:c15="http://schemas.microsoft.com/office/drawing/2012/chart" uri="{CE6537A1-D6FC-4f65-9D91-7224C49458BB}"/>
                <c:ext xmlns:c16="http://schemas.microsoft.com/office/drawing/2014/chart" uri="{C3380CC4-5D6E-409C-BE32-E72D297353CC}">
                  <c16:uniqueId val="{0000000D-27AB-42E3-8447-C8B03BC38673}"/>
                </c:ext>
              </c:extLst>
            </c:dLbl>
            <c:dLbl>
              <c:idx val="15"/>
              <c:tx>
                <c:rich>
                  <a:bodyPr/>
                  <a:lstStyle/>
                  <a:p>
                    <a:fld id="{8C2ED49D-9A0C-47CE-BB03-B3257177FBD8}" type="VALUE">
                      <a:rPr lang="en-US" smtClean="0"/>
                      <a:pPr/>
                      <a:t>[VALUE]</a:t>
                    </a:fld>
                    <a:endParaRPr lang="en-AU"/>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27AB-42E3-8447-C8B03BC38673}"/>
                </c:ext>
              </c:extLst>
            </c:dLbl>
            <c:dLbl>
              <c:idx val="16"/>
              <c:delete val="1"/>
              <c:extLst>
                <c:ext xmlns:c15="http://schemas.microsoft.com/office/drawing/2012/chart" uri="{CE6537A1-D6FC-4f65-9D91-7224C49458BB}"/>
                <c:ext xmlns:c16="http://schemas.microsoft.com/office/drawing/2014/chart" uri="{C3380CC4-5D6E-409C-BE32-E72D297353CC}">
                  <c16:uniqueId val="{00000004-8B9C-4A0B-8E8A-AE4C8671681D}"/>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Sheet1!$B$1:$R$1</c:f>
              <c:strCach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strCache>
            </c:strRef>
          </c:cat>
          <c:val>
            <c:numRef>
              <c:f>Sheet1!$B$2:$R$2</c:f>
              <c:numCache>
                <c:formatCode>General</c:formatCode>
                <c:ptCount val="17"/>
                <c:pt idx="0">
                  <c:v>12</c:v>
                </c:pt>
                <c:pt idx="1">
                  <c:v>14</c:v>
                </c:pt>
                <c:pt idx="2">
                  <c:v>13</c:v>
                </c:pt>
                <c:pt idx="3">
                  <c:v>16</c:v>
                </c:pt>
                <c:pt idx="4">
                  <c:v>12</c:v>
                </c:pt>
                <c:pt idx="5">
                  <c:v>18</c:v>
                </c:pt>
                <c:pt idx="6">
                  <c:v>14</c:v>
                </c:pt>
                <c:pt idx="7">
                  <c:v>12</c:v>
                </c:pt>
                <c:pt idx="8">
                  <c:v>12</c:v>
                </c:pt>
                <c:pt idx="9">
                  <c:v>12</c:v>
                </c:pt>
                <c:pt idx="10">
                  <c:v>10</c:v>
                </c:pt>
                <c:pt idx="11">
                  <c:v>12</c:v>
                </c:pt>
                <c:pt idx="12">
                  <c:v>6</c:v>
                </c:pt>
                <c:pt idx="13">
                  <c:v>4</c:v>
                </c:pt>
                <c:pt idx="14">
                  <c:v>4</c:v>
                </c:pt>
                <c:pt idx="15">
                  <c:v>8</c:v>
                </c:pt>
                <c:pt idx="16">
                  <c:v>5</c:v>
                </c:pt>
              </c:numCache>
            </c:numRef>
          </c:val>
          <c:smooth val="0"/>
          <c:extLst>
            <c:ext xmlns:c16="http://schemas.microsoft.com/office/drawing/2014/chart" uri="{C3380CC4-5D6E-409C-BE32-E72D297353CC}">
              <c16:uniqueId val="{00000003-C4B2-4AEA-84F3-74DDF2324503}"/>
            </c:ext>
          </c:extLst>
        </c:ser>
        <c:ser>
          <c:idx val="1"/>
          <c:order val="1"/>
          <c:tx>
            <c:strRef>
              <c:f>Sheet1!$A$3</c:f>
              <c:strCache>
                <c:ptCount val="1"/>
                <c:pt idx="0">
                  <c:v>Crystal</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1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31D-4BC6-B875-4719290E33FF}"/>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Sheet1!$B$1:$R$1</c:f>
              <c:strCach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strCache>
            </c:strRef>
          </c:cat>
          <c:val>
            <c:numRef>
              <c:f>Sheet1!$B$3:$R$3</c:f>
              <c:numCache>
                <c:formatCode>General</c:formatCode>
                <c:ptCount val="17"/>
                <c:pt idx="10">
                  <c:v>9</c:v>
                </c:pt>
                <c:pt idx="11">
                  <c:v>9</c:v>
                </c:pt>
                <c:pt idx="12">
                  <c:v>6</c:v>
                </c:pt>
                <c:pt idx="13">
                  <c:v>6</c:v>
                </c:pt>
                <c:pt idx="14">
                  <c:v>5</c:v>
                </c:pt>
                <c:pt idx="15">
                  <c:v>5</c:v>
                </c:pt>
                <c:pt idx="16">
                  <c:v>5</c:v>
                </c:pt>
              </c:numCache>
            </c:numRef>
          </c:val>
          <c:smooth val="0"/>
          <c:extLst>
            <c:ext xmlns:c16="http://schemas.microsoft.com/office/drawing/2014/chart" uri="{C3380CC4-5D6E-409C-BE32-E72D297353CC}">
              <c16:uniqueId val="{00000006-C4B2-4AEA-84F3-74DDF2324503}"/>
            </c:ext>
          </c:extLst>
        </c:ser>
        <c:ser>
          <c:idx val="2"/>
          <c:order val="2"/>
          <c:tx>
            <c:strRef>
              <c:f>Sheet1!$A$4</c:f>
              <c:strCache>
                <c:ptCount val="1"/>
                <c:pt idx="0">
                  <c:v>Capsules</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dLbls>
            <c:dLbl>
              <c:idx val="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31D-4BC6-B875-4719290E33FF}"/>
                </c:ext>
              </c:extLst>
            </c:dLbl>
            <c:dLbl>
              <c:idx val="1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8B9C-4A0B-8E8A-AE4C8671681D}"/>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Sheet1!$B$1:$R$1</c:f>
              <c:strCach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strCache>
            </c:strRef>
          </c:cat>
          <c:val>
            <c:numRef>
              <c:f>Sheet1!$B$4:$R$4</c:f>
              <c:numCache>
                <c:formatCode>General</c:formatCode>
                <c:ptCount val="17"/>
                <c:pt idx="5">
                  <c:v>2</c:v>
                </c:pt>
                <c:pt idx="6">
                  <c:v>1</c:v>
                </c:pt>
                <c:pt idx="7">
                  <c:v>2</c:v>
                </c:pt>
                <c:pt idx="8">
                  <c:v>1</c:v>
                </c:pt>
                <c:pt idx="9">
                  <c:v>2</c:v>
                </c:pt>
                <c:pt idx="10">
                  <c:v>6</c:v>
                </c:pt>
                <c:pt idx="11">
                  <c:v>6</c:v>
                </c:pt>
                <c:pt idx="12">
                  <c:v>6</c:v>
                </c:pt>
                <c:pt idx="13">
                  <c:v>7</c:v>
                </c:pt>
                <c:pt idx="14">
                  <c:v>5</c:v>
                </c:pt>
                <c:pt idx="15">
                  <c:v>4</c:v>
                </c:pt>
                <c:pt idx="16">
                  <c:v>7</c:v>
                </c:pt>
              </c:numCache>
            </c:numRef>
          </c:val>
          <c:smooth val="0"/>
          <c:extLst>
            <c:ext xmlns:c16="http://schemas.microsoft.com/office/drawing/2014/chart" uri="{C3380CC4-5D6E-409C-BE32-E72D297353CC}">
              <c16:uniqueId val="{0000000A-C4B2-4AEA-84F3-74DDF2324503}"/>
            </c:ext>
          </c:extLst>
        </c:ser>
        <c:ser>
          <c:idx val="3"/>
          <c:order val="3"/>
          <c:tx>
            <c:strRef>
              <c:f>Sheet1!$A$5</c:f>
              <c:strCache>
                <c:ptCount val="1"/>
                <c:pt idx="0">
                  <c:v>Powder</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dLbls>
            <c:dLbl>
              <c:idx val="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31D-4BC6-B875-4719290E33FF}"/>
                </c:ext>
              </c:extLst>
            </c:dLbl>
            <c:dLbl>
              <c:idx val="1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31D-4BC6-B875-4719290E33FF}"/>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Sheet1!$B$1:$R$1</c:f>
              <c:strCach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strCache>
            </c:strRef>
          </c:cat>
          <c:val>
            <c:numRef>
              <c:f>Sheet1!$B$5:$R$5</c:f>
              <c:numCache>
                <c:formatCode>General</c:formatCode>
                <c:ptCount val="17"/>
                <c:pt idx="2">
                  <c:v>2</c:v>
                </c:pt>
                <c:pt idx="3">
                  <c:v>3</c:v>
                </c:pt>
                <c:pt idx="4">
                  <c:v>4</c:v>
                </c:pt>
                <c:pt idx="5">
                  <c:v>5</c:v>
                </c:pt>
                <c:pt idx="6">
                  <c:v>2</c:v>
                </c:pt>
                <c:pt idx="7">
                  <c:v>2</c:v>
                </c:pt>
                <c:pt idx="8">
                  <c:v>1</c:v>
                </c:pt>
                <c:pt idx="9">
                  <c:v>11</c:v>
                </c:pt>
                <c:pt idx="10">
                  <c:v>5</c:v>
                </c:pt>
                <c:pt idx="11">
                  <c:v>2</c:v>
                </c:pt>
                <c:pt idx="12">
                  <c:v>6</c:v>
                </c:pt>
                <c:pt idx="13">
                  <c:v>4</c:v>
                </c:pt>
                <c:pt idx="14">
                  <c:v>5</c:v>
                </c:pt>
                <c:pt idx="15">
                  <c:v>5</c:v>
                </c:pt>
                <c:pt idx="16">
                  <c:v>3</c:v>
                </c:pt>
              </c:numCache>
            </c:numRef>
          </c:val>
          <c:smooth val="0"/>
          <c:extLst>
            <c:ext xmlns:c16="http://schemas.microsoft.com/office/drawing/2014/chart" uri="{C3380CC4-5D6E-409C-BE32-E72D297353CC}">
              <c16:uniqueId val="{0000000E-C4B2-4AEA-84F3-74DDF2324503}"/>
            </c:ext>
          </c:extLst>
        </c:ser>
        <c:ser>
          <c:idx val="4"/>
          <c:order val="4"/>
          <c:tx>
            <c:strRef>
              <c:f>Sheet1!$A$6</c:f>
              <c:strCache>
                <c:ptCount val="1"/>
                <c:pt idx="0">
                  <c:v>Any ecstasy</c:v>
                </c:pt>
              </c:strCache>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dLbls>
            <c:dLbl>
              <c:idx val="15"/>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27AB-42E3-8447-C8B03BC38673}"/>
                </c:ext>
              </c:extLst>
            </c:dLbl>
            <c:dLbl>
              <c:idx val="16"/>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B9C-4A0B-8E8A-AE4C8671681D}"/>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Sheet1!$B$1:$R$1</c:f>
              <c:strCach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strCache>
            </c:strRef>
          </c:cat>
          <c:val>
            <c:numRef>
              <c:f>Sheet1!$B$6:$R$6</c:f>
              <c:numCache>
                <c:formatCode>General</c:formatCode>
                <c:ptCount val="17"/>
                <c:pt idx="0">
                  <c:v>12</c:v>
                </c:pt>
                <c:pt idx="1">
                  <c:v>14</c:v>
                </c:pt>
                <c:pt idx="2">
                  <c:v>13</c:v>
                </c:pt>
                <c:pt idx="3">
                  <c:v>16</c:v>
                </c:pt>
                <c:pt idx="4">
                  <c:v>12</c:v>
                </c:pt>
                <c:pt idx="5">
                  <c:v>18</c:v>
                </c:pt>
                <c:pt idx="6">
                  <c:v>14</c:v>
                </c:pt>
                <c:pt idx="7">
                  <c:v>14</c:v>
                </c:pt>
                <c:pt idx="8">
                  <c:v>14</c:v>
                </c:pt>
                <c:pt idx="9">
                  <c:v>12</c:v>
                </c:pt>
                <c:pt idx="10">
                  <c:v>15</c:v>
                </c:pt>
                <c:pt idx="11">
                  <c:v>14</c:v>
                </c:pt>
                <c:pt idx="12">
                  <c:v>10</c:v>
                </c:pt>
                <c:pt idx="13">
                  <c:v>12</c:v>
                </c:pt>
                <c:pt idx="14">
                  <c:v>11</c:v>
                </c:pt>
                <c:pt idx="15">
                  <c:v>12</c:v>
                </c:pt>
                <c:pt idx="16">
                  <c:v>12</c:v>
                </c:pt>
              </c:numCache>
            </c:numRef>
          </c:val>
          <c:smooth val="0"/>
          <c:extLst>
            <c:ext xmlns:c16="http://schemas.microsoft.com/office/drawing/2014/chart" uri="{C3380CC4-5D6E-409C-BE32-E72D297353CC}">
              <c16:uniqueId val="{00000011-C4B2-4AEA-84F3-74DDF2324503}"/>
            </c:ext>
          </c:extLst>
        </c:ser>
        <c:dLbls>
          <c:showLegendKey val="0"/>
          <c:showVal val="0"/>
          <c:showCatName val="0"/>
          <c:showSerName val="0"/>
          <c:showPercent val="0"/>
          <c:showBubbleSize val="0"/>
        </c:dLbls>
        <c:marker val="1"/>
        <c:smooth val="0"/>
        <c:axId val="200619520"/>
        <c:axId val="200621056"/>
      </c:lineChart>
      <c:catAx>
        <c:axId val="200619520"/>
        <c:scaling>
          <c:orientation val="minMax"/>
        </c:scaling>
        <c:delete val="0"/>
        <c:axPos val="b"/>
        <c:numFmt formatCode="General"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0621056"/>
        <c:crosses val="autoZero"/>
        <c:auto val="1"/>
        <c:lblAlgn val="ctr"/>
        <c:lblOffset val="100"/>
        <c:noMultiLvlLbl val="0"/>
      </c:catAx>
      <c:valAx>
        <c:axId val="200621056"/>
        <c:scaling>
          <c:orientation val="minMax"/>
          <c:max val="2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AU"/>
                  <a:t>Median days</a:t>
                </a:r>
              </a:p>
            </c:rich>
          </c:tx>
          <c:layout>
            <c:manualLayout>
              <c:xMode val="edge"/>
              <c:yMode val="edge"/>
              <c:x val="2.1689214735423207E-2"/>
              <c:y val="0.28209825492907825"/>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0619520"/>
        <c:crosses val="autoZero"/>
        <c:crossBetween val="between"/>
        <c:majorUnit val="5"/>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Pill</c:v>
                </c:pt>
              </c:strCache>
            </c:strRef>
          </c:tx>
          <c:spPr>
            <a:solidFill>
              <a:schemeClr val="accent1"/>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B8D-4046-A291-A57FE74220B5}"/>
                </c:ext>
              </c:extLst>
            </c:dLbl>
            <c:dLbl>
              <c:idx val="1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0B8D-4046-A291-A57FE74220B5}"/>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Sheet1!$B$2:$B$18</c:f>
              <c:numCache>
                <c:formatCode>General</c:formatCode>
                <c:ptCount val="17"/>
                <c:pt idx="0">
                  <c:v>35</c:v>
                </c:pt>
                <c:pt idx="1">
                  <c:v>35</c:v>
                </c:pt>
                <c:pt idx="2">
                  <c:v>35</c:v>
                </c:pt>
                <c:pt idx="3">
                  <c:v>35</c:v>
                </c:pt>
                <c:pt idx="4">
                  <c:v>30</c:v>
                </c:pt>
                <c:pt idx="5">
                  <c:v>30</c:v>
                </c:pt>
                <c:pt idx="6">
                  <c:v>25</c:v>
                </c:pt>
                <c:pt idx="7">
                  <c:v>25</c:v>
                </c:pt>
                <c:pt idx="8">
                  <c:v>30</c:v>
                </c:pt>
                <c:pt idx="9">
                  <c:v>25</c:v>
                </c:pt>
                <c:pt idx="10">
                  <c:v>25</c:v>
                </c:pt>
                <c:pt idx="11">
                  <c:v>25</c:v>
                </c:pt>
                <c:pt idx="12">
                  <c:v>25</c:v>
                </c:pt>
                <c:pt idx="13">
                  <c:v>25</c:v>
                </c:pt>
                <c:pt idx="14">
                  <c:v>25</c:v>
                </c:pt>
                <c:pt idx="15">
                  <c:v>25</c:v>
                </c:pt>
                <c:pt idx="16">
                  <c:v>25</c:v>
                </c:pt>
              </c:numCache>
            </c:numRef>
          </c:val>
          <c:extLst>
            <c:ext xmlns:c16="http://schemas.microsoft.com/office/drawing/2014/chart" uri="{C3380CC4-5D6E-409C-BE32-E72D297353CC}">
              <c16:uniqueId val="{00000005-E8DB-489D-AFDB-FABA4BFC5822}"/>
            </c:ext>
          </c:extLst>
        </c:ser>
        <c:ser>
          <c:idx val="1"/>
          <c:order val="1"/>
          <c:tx>
            <c:strRef>
              <c:f>Sheet1!$C$1</c:f>
              <c:strCache>
                <c:ptCount val="1"/>
                <c:pt idx="0">
                  <c:v>Capsule</c:v>
                </c:pt>
              </c:strCache>
            </c:strRef>
          </c:tx>
          <c:spPr>
            <a:solidFill>
              <a:schemeClr val="accent2"/>
            </a:solidFill>
            <a:ln>
              <a:noFill/>
            </a:ln>
            <a:effectLst/>
          </c:spPr>
          <c:invertIfNegative val="0"/>
          <c:dLbls>
            <c:dLbl>
              <c:idx val="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B8D-4046-A291-A57FE74220B5}"/>
                </c:ext>
              </c:extLst>
            </c:dLbl>
            <c:dLbl>
              <c:idx val="15"/>
              <c:layout>
                <c:manualLayout>
                  <c:x val="-7.2430967679629277E-3"/>
                  <c:y val="-3.3182120448052106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0B8D-4046-A291-A57FE74220B5}"/>
                </c:ext>
              </c:extLst>
            </c:dLbl>
            <c:dLbl>
              <c:idx val="16"/>
              <c:layout>
                <c:manualLayout>
                  <c:x val="2.414365589320976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0B8D-4046-A291-A57FE74220B5}"/>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Sheet1!$C$2:$C$18</c:f>
              <c:numCache>
                <c:formatCode>General</c:formatCode>
                <c:ptCount val="17"/>
                <c:pt idx="5">
                  <c:v>30</c:v>
                </c:pt>
                <c:pt idx="6">
                  <c:v>30</c:v>
                </c:pt>
                <c:pt idx="7">
                  <c:v>30</c:v>
                </c:pt>
                <c:pt idx="8">
                  <c:v>30</c:v>
                </c:pt>
                <c:pt idx="9">
                  <c:v>30</c:v>
                </c:pt>
                <c:pt idx="10">
                  <c:v>30</c:v>
                </c:pt>
                <c:pt idx="11">
                  <c:v>30</c:v>
                </c:pt>
                <c:pt idx="12">
                  <c:v>26</c:v>
                </c:pt>
                <c:pt idx="13">
                  <c:v>25</c:v>
                </c:pt>
                <c:pt idx="14">
                  <c:v>25</c:v>
                </c:pt>
                <c:pt idx="15">
                  <c:v>25</c:v>
                </c:pt>
                <c:pt idx="16">
                  <c:v>23</c:v>
                </c:pt>
              </c:numCache>
            </c:numRef>
          </c:val>
          <c:extLst>
            <c:ext xmlns:c16="http://schemas.microsoft.com/office/drawing/2014/chart" uri="{C3380CC4-5D6E-409C-BE32-E72D297353CC}">
              <c16:uniqueId val="{0000000C-E8DB-489D-AFDB-FABA4BFC5822}"/>
            </c:ext>
          </c:extLst>
        </c:ser>
        <c:dLbls>
          <c:showLegendKey val="0"/>
          <c:showVal val="0"/>
          <c:showCatName val="0"/>
          <c:showSerName val="0"/>
          <c:showPercent val="0"/>
          <c:showBubbleSize val="0"/>
        </c:dLbls>
        <c:gapWidth val="219"/>
        <c:overlap val="-27"/>
        <c:axId val="208630912"/>
        <c:axId val="208632448"/>
      </c:barChart>
      <c:catAx>
        <c:axId val="2086309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8632448"/>
        <c:crosses val="autoZero"/>
        <c:auto val="1"/>
        <c:lblAlgn val="ctr"/>
        <c:lblOffset val="100"/>
        <c:noMultiLvlLbl val="0"/>
      </c:catAx>
      <c:valAx>
        <c:axId val="20863244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AU"/>
                  <a:t>Median price ($)</a:t>
                </a:r>
              </a:p>
            </c:rich>
          </c:tx>
          <c:layout>
            <c:manualLayout>
              <c:xMode val="edge"/>
              <c:yMode val="edge"/>
              <c:x val="6.7193505318543286E-4"/>
              <c:y val="0.15651006520112587"/>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863091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7875529378171594E-2"/>
          <c:y val="3.9215686274509803E-2"/>
          <c:w val="0.88045753558670314"/>
          <c:h val="0.74140022089998936"/>
        </c:manualLayout>
      </c:layout>
      <c:barChart>
        <c:barDir val="col"/>
        <c:grouping val="clustered"/>
        <c:varyColors val="0"/>
        <c:ser>
          <c:idx val="0"/>
          <c:order val="0"/>
          <c:tx>
            <c:strRef>
              <c:f>Sheet1!$B$1</c:f>
              <c:strCache>
                <c:ptCount val="1"/>
                <c:pt idx="0">
                  <c:v>Point</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7"/>
                <c:pt idx="0">
                  <c:v>2013</c:v>
                </c:pt>
                <c:pt idx="1">
                  <c:v>2014</c:v>
                </c:pt>
                <c:pt idx="2">
                  <c:v>2015</c:v>
                </c:pt>
                <c:pt idx="3">
                  <c:v>2016</c:v>
                </c:pt>
                <c:pt idx="4">
                  <c:v>2017</c:v>
                </c:pt>
                <c:pt idx="5">
                  <c:v>2018</c:v>
                </c:pt>
                <c:pt idx="6">
                  <c:v>2019</c:v>
                </c:pt>
              </c:numCache>
            </c:numRef>
          </c:cat>
          <c:val>
            <c:numRef>
              <c:f>Sheet1!$B$2:$B$9</c:f>
              <c:numCache>
                <c:formatCode>General</c:formatCode>
                <c:ptCount val="7"/>
                <c:pt idx="1">
                  <c:v>30</c:v>
                </c:pt>
                <c:pt idx="2">
                  <c:v>30</c:v>
                </c:pt>
                <c:pt idx="3">
                  <c:v>30</c:v>
                </c:pt>
                <c:pt idx="4">
                  <c:v>25</c:v>
                </c:pt>
                <c:pt idx="5">
                  <c:v>25</c:v>
                </c:pt>
                <c:pt idx="6">
                  <c:v>20</c:v>
                </c:pt>
              </c:numCache>
            </c:numRef>
          </c:val>
          <c:extLst>
            <c:ext xmlns:c16="http://schemas.microsoft.com/office/drawing/2014/chart" uri="{C3380CC4-5D6E-409C-BE32-E72D297353CC}">
              <c16:uniqueId val="{00000004-687A-4B48-BE21-1E6049A77EA9}"/>
            </c:ext>
          </c:extLst>
        </c:ser>
        <c:ser>
          <c:idx val="1"/>
          <c:order val="1"/>
          <c:tx>
            <c:strRef>
              <c:f>Sheet1!$C$1</c:f>
              <c:strCache>
                <c:ptCount val="1"/>
                <c:pt idx="0">
                  <c:v>Gram</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7"/>
                <c:pt idx="0">
                  <c:v>2013</c:v>
                </c:pt>
                <c:pt idx="1">
                  <c:v>2014</c:v>
                </c:pt>
                <c:pt idx="2">
                  <c:v>2015</c:v>
                </c:pt>
                <c:pt idx="3">
                  <c:v>2016</c:v>
                </c:pt>
                <c:pt idx="4">
                  <c:v>2017</c:v>
                </c:pt>
                <c:pt idx="5">
                  <c:v>2018</c:v>
                </c:pt>
                <c:pt idx="6">
                  <c:v>2019</c:v>
                </c:pt>
              </c:numCache>
            </c:numRef>
          </c:cat>
          <c:val>
            <c:numRef>
              <c:f>Sheet1!$C$2:$C$9</c:f>
              <c:numCache>
                <c:formatCode>General</c:formatCode>
                <c:ptCount val="7"/>
                <c:pt idx="0">
                  <c:v>300</c:v>
                </c:pt>
                <c:pt idx="1">
                  <c:v>250</c:v>
                </c:pt>
                <c:pt idx="2">
                  <c:v>200</c:v>
                </c:pt>
                <c:pt idx="3">
                  <c:v>225</c:v>
                </c:pt>
                <c:pt idx="4">
                  <c:v>170</c:v>
                </c:pt>
                <c:pt idx="5">
                  <c:v>190</c:v>
                </c:pt>
                <c:pt idx="6">
                  <c:v>200</c:v>
                </c:pt>
              </c:numCache>
            </c:numRef>
          </c:val>
          <c:extLst>
            <c:ext xmlns:c16="http://schemas.microsoft.com/office/drawing/2014/chart" uri="{C3380CC4-5D6E-409C-BE32-E72D297353CC}">
              <c16:uniqueId val="{00000009-687A-4B48-BE21-1E6049A77EA9}"/>
            </c:ext>
          </c:extLst>
        </c:ser>
        <c:dLbls>
          <c:showLegendKey val="0"/>
          <c:showVal val="1"/>
          <c:showCatName val="0"/>
          <c:showSerName val="0"/>
          <c:showPercent val="0"/>
          <c:showBubbleSize val="0"/>
        </c:dLbls>
        <c:gapWidth val="219"/>
        <c:overlap val="-27"/>
        <c:axId val="-2121395128"/>
        <c:axId val="-2121391560"/>
      </c:barChart>
      <c:catAx>
        <c:axId val="-21213951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21391560"/>
        <c:crosses val="autoZero"/>
        <c:auto val="1"/>
        <c:lblAlgn val="ctr"/>
        <c:lblOffset val="100"/>
        <c:noMultiLvlLbl val="0"/>
      </c:catAx>
      <c:valAx>
        <c:axId val="-212139156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a:t>Median price ($)</a:t>
                </a:r>
              </a:p>
            </c:rich>
          </c:tx>
          <c:layout>
            <c:manualLayout>
              <c:xMode val="edge"/>
              <c:yMode val="edge"/>
              <c:x val="9.0532055836101445E-3"/>
              <c:y val="0.19475084618947519"/>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213951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7875529378171594E-2"/>
          <c:y val="3.9215686274509803E-2"/>
          <c:w val="0.88045753558670314"/>
          <c:h val="0.74140022089998936"/>
        </c:manualLayout>
      </c:layout>
      <c:barChart>
        <c:barDir val="col"/>
        <c:grouping val="clustered"/>
        <c:varyColors val="0"/>
        <c:ser>
          <c:idx val="0"/>
          <c:order val="0"/>
          <c:tx>
            <c:strRef>
              <c:f>Sheet1!$B$1</c:f>
              <c:strCache>
                <c:ptCount val="1"/>
                <c:pt idx="0">
                  <c:v>Point</c:v>
                </c:pt>
              </c:strCache>
            </c:strRef>
          </c:tx>
          <c:spPr>
            <a:solidFill>
              <a:schemeClr val="accent1"/>
            </a:solidFill>
            <a:ln>
              <a:noFill/>
            </a:ln>
            <a:effectLst/>
          </c:spPr>
          <c:invertIfNegative val="0"/>
          <c:dLbls>
            <c:dLbl>
              <c:idx val="2"/>
              <c:delete val="1"/>
              <c:extLst>
                <c:ext xmlns:c15="http://schemas.microsoft.com/office/drawing/2012/chart" uri="{CE6537A1-D6FC-4f65-9D91-7224C49458BB}"/>
                <c:ext xmlns:c16="http://schemas.microsoft.com/office/drawing/2014/chart" uri="{C3380CC4-5D6E-409C-BE32-E72D297353CC}">
                  <c16:uniqueId val="{00000002-30C2-4818-BDBE-2CFF7B2ED6A9}"/>
                </c:ext>
              </c:extLst>
            </c:dLbl>
            <c:dLbl>
              <c:idx val="3"/>
              <c:delete val="1"/>
              <c:extLst>
                <c:ext xmlns:c15="http://schemas.microsoft.com/office/drawing/2012/chart" uri="{CE6537A1-D6FC-4f65-9D91-7224C49458BB}"/>
                <c:ext xmlns:c16="http://schemas.microsoft.com/office/drawing/2014/chart" uri="{C3380CC4-5D6E-409C-BE32-E72D297353CC}">
                  <c16:uniqueId val="{00000004-30C2-4818-BDBE-2CFF7B2ED6A9}"/>
                </c:ext>
              </c:extLst>
            </c:dLbl>
            <c:dLbl>
              <c:idx val="5"/>
              <c:delete val="1"/>
              <c:extLst>
                <c:ext xmlns:c15="http://schemas.microsoft.com/office/drawing/2012/chart" uri="{CE6537A1-D6FC-4f65-9D91-7224C49458BB}"/>
                <c:ext xmlns:c16="http://schemas.microsoft.com/office/drawing/2014/chart" uri="{C3380CC4-5D6E-409C-BE32-E72D297353CC}">
                  <c16:uniqueId val="{00000005-30C2-4818-BDBE-2CFF7B2ED6A9}"/>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7"/>
                <c:pt idx="0">
                  <c:v>2013</c:v>
                </c:pt>
                <c:pt idx="1">
                  <c:v>2014</c:v>
                </c:pt>
                <c:pt idx="2">
                  <c:v>2015</c:v>
                </c:pt>
                <c:pt idx="3">
                  <c:v>2016</c:v>
                </c:pt>
                <c:pt idx="4">
                  <c:v>2017</c:v>
                </c:pt>
                <c:pt idx="5">
                  <c:v>2018</c:v>
                </c:pt>
                <c:pt idx="6">
                  <c:v>2019</c:v>
                </c:pt>
              </c:numCache>
            </c:numRef>
          </c:cat>
          <c:val>
            <c:numRef>
              <c:f>Sheet1!$B$2:$B$9</c:f>
              <c:numCache>
                <c:formatCode>General</c:formatCode>
                <c:ptCount val="7"/>
                <c:pt idx="0">
                  <c:v>30</c:v>
                </c:pt>
                <c:pt idx="1">
                  <c:v>30</c:v>
                </c:pt>
                <c:pt idx="2">
                  <c:v>30</c:v>
                </c:pt>
                <c:pt idx="3">
                  <c:v>28</c:v>
                </c:pt>
                <c:pt idx="4">
                  <c:v>25</c:v>
                </c:pt>
                <c:pt idx="5">
                  <c:v>20</c:v>
                </c:pt>
                <c:pt idx="6">
                  <c:v>23</c:v>
                </c:pt>
              </c:numCache>
            </c:numRef>
          </c:val>
          <c:extLst>
            <c:ext xmlns:c16="http://schemas.microsoft.com/office/drawing/2014/chart" uri="{C3380CC4-5D6E-409C-BE32-E72D297353CC}">
              <c16:uniqueId val="{00000000-30C2-4818-BDBE-2CFF7B2ED6A9}"/>
            </c:ext>
          </c:extLst>
        </c:ser>
        <c:ser>
          <c:idx val="1"/>
          <c:order val="1"/>
          <c:tx>
            <c:strRef>
              <c:f>Sheet1!$C$1</c:f>
              <c:strCache>
                <c:ptCount val="1"/>
                <c:pt idx="0">
                  <c:v>Gram</c:v>
                </c:pt>
              </c:strCache>
            </c:strRef>
          </c:tx>
          <c:spPr>
            <a:solidFill>
              <a:schemeClr val="accent2"/>
            </a:solidFill>
            <a:ln>
              <a:noFill/>
            </a:ln>
            <a:effectLst/>
          </c:spPr>
          <c:invertIfNegative val="0"/>
          <c:dLbls>
            <c:dLbl>
              <c:idx val="2"/>
              <c:delete val="1"/>
              <c:extLst>
                <c:ext xmlns:c15="http://schemas.microsoft.com/office/drawing/2012/chart" uri="{CE6537A1-D6FC-4f65-9D91-7224C49458BB}"/>
                <c:ext xmlns:c16="http://schemas.microsoft.com/office/drawing/2014/chart" uri="{C3380CC4-5D6E-409C-BE32-E72D297353CC}">
                  <c16:uniqueId val="{00000003-30C2-4818-BDBE-2CFF7B2ED6A9}"/>
                </c:ext>
              </c:extLst>
            </c:dLbl>
            <c:dLbl>
              <c:idx val="5"/>
              <c:delete val="1"/>
              <c:extLst>
                <c:ext xmlns:c15="http://schemas.microsoft.com/office/drawing/2012/chart" uri="{CE6537A1-D6FC-4f65-9D91-7224C49458BB}"/>
                <c:ext xmlns:c16="http://schemas.microsoft.com/office/drawing/2014/chart" uri="{C3380CC4-5D6E-409C-BE32-E72D297353CC}">
                  <c16:uniqueId val="{00000006-30C2-4818-BDBE-2CFF7B2ED6A9}"/>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7"/>
                <c:pt idx="0">
                  <c:v>2013</c:v>
                </c:pt>
                <c:pt idx="1">
                  <c:v>2014</c:v>
                </c:pt>
                <c:pt idx="2">
                  <c:v>2015</c:v>
                </c:pt>
                <c:pt idx="3">
                  <c:v>2016</c:v>
                </c:pt>
                <c:pt idx="4">
                  <c:v>2017</c:v>
                </c:pt>
                <c:pt idx="5">
                  <c:v>2018</c:v>
                </c:pt>
                <c:pt idx="6">
                  <c:v>2019</c:v>
                </c:pt>
              </c:numCache>
            </c:numRef>
          </c:cat>
          <c:val>
            <c:numRef>
              <c:f>Sheet1!$C$2:$C$9</c:f>
              <c:numCache>
                <c:formatCode>General</c:formatCode>
                <c:ptCount val="7"/>
                <c:pt idx="0">
                  <c:v>300</c:v>
                </c:pt>
                <c:pt idx="1">
                  <c:v>300</c:v>
                </c:pt>
                <c:pt idx="2">
                  <c:v>150</c:v>
                </c:pt>
                <c:pt idx="3">
                  <c:v>220</c:v>
                </c:pt>
                <c:pt idx="4">
                  <c:v>200</c:v>
                </c:pt>
                <c:pt idx="5">
                  <c:v>125</c:v>
                </c:pt>
                <c:pt idx="6">
                  <c:v>200</c:v>
                </c:pt>
              </c:numCache>
            </c:numRef>
          </c:val>
          <c:extLst>
            <c:ext xmlns:c16="http://schemas.microsoft.com/office/drawing/2014/chart" uri="{C3380CC4-5D6E-409C-BE32-E72D297353CC}">
              <c16:uniqueId val="{00000001-30C2-4818-BDBE-2CFF7B2ED6A9}"/>
            </c:ext>
          </c:extLst>
        </c:ser>
        <c:dLbls>
          <c:showLegendKey val="0"/>
          <c:showVal val="1"/>
          <c:showCatName val="0"/>
          <c:showSerName val="0"/>
          <c:showPercent val="0"/>
          <c:showBubbleSize val="0"/>
        </c:dLbls>
        <c:gapWidth val="219"/>
        <c:overlap val="-27"/>
        <c:axId val="-2121395128"/>
        <c:axId val="-2121391560"/>
      </c:barChart>
      <c:catAx>
        <c:axId val="-21213951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21391560"/>
        <c:crosses val="autoZero"/>
        <c:auto val="1"/>
        <c:lblAlgn val="ctr"/>
        <c:lblOffset val="100"/>
        <c:noMultiLvlLbl val="0"/>
      </c:catAx>
      <c:valAx>
        <c:axId val="-212139156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a:t>Median price ($)</a:t>
                </a:r>
              </a:p>
            </c:rich>
          </c:tx>
          <c:layout>
            <c:manualLayout>
              <c:xMode val="edge"/>
              <c:yMode val="edge"/>
              <c:x val="9.0532055836101445E-3"/>
              <c:y val="0.19475084618947519"/>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213951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0827673040148243E-2"/>
          <c:y val="2.7777777777777801E-2"/>
          <c:w val="0.890282007406209"/>
          <c:h val="0.75263476680799513"/>
        </c:manualLayout>
      </c:layout>
      <c:lineChart>
        <c:grouping val="standard"/>
        <c:varyColors val="0"/>
        <c:ser>
          <c:idx val="0"/>
          <c:order val="0"/>
          <c:tx>
            <c:strRef>
              <c:f>Sheet1!$A$2</c:f>
              <c:strCache>
                <c:ptCount val="1"/>
                <c:pt idx="0">
                  <c:v>Any Methamphetamine</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0"/>
              <c:layout>
                <c:manualLayout>
                  <c:x val="-2.414365589320976E-3"/>
                  <c:y val="-1.809954751131221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F-EB38-40D6-A8D8-1EE16AACA5C1}"/>
                </c:ext>
              </c:extLst>
            </c:dLbl>
            <c:dLbl>
              <c:idx val="1"/>
              <c:delete val="1"/>
              <c:extLst>
                <c:ext xmlns:c15="http://schemas.microsoft.com/office/drawing/2012/chart" uri="{CE6537A1-D6FC-4f65-9D91-7224C49458BB}"/>
                <c:ext xmlns:c16="http://schemas.microsoft.com/office/drawing/2014/chart" uri="{C3380CC4-5D6E-409C-BE32-E72D297353CC}">
                  <c16:uniqueId val="{00000004-EB38-40D6-A8D8-1EE16AACA5C1}"/>
                </c:ext>
              </c:extLst>
            </c:dLbl>
            <c:dLbl>
              <c:idx val="2"/>
              <c:delete val="1"/>
              <c:extLst>
                <c:ext xmlns:c15="http://schemas.microsoft.com/office/drawing/2012/chart" uri="{CE6537A1-D6FC-4f65-9D91-7224C49458BB}"/>
                <c:ext xmlns:c16="http://schemas.microsoft.com/office/drawing/2014/chart" uri="{C3380CC4-5D6E-409C-BE32-E72D297353CC}">
                  <c16:uniqueId val="{00000005-EB38-40D6-A8D8-1EE16AACA5C1}"/>
                </c:ext>
              </c:extLst>
            </c:dLbl>
            <c:dLbl>
              <c:idx val="3"/>
              <c:delete val="1"/>
              <c:extLst>
                <c:ext xmlns:c15="http://schemas.microsoft.com/office/drawing/2012/chart" uri="{CE6537A1-D6FC-4f65-9D91-7224C49458BB}"/>
                <c:ext xmlns:c16="http://schemas.microsoft.com/office/drawing/2014/chart" uri="{C3380CC4-5D6E-409C-BE32-E72D297353CC}">
                  <c16:uniqueId val="{00000006-EB38-40D6-A8D8-1EE16AACA5C1}"/>
                </c:ext>
              </c:extLst>
            </c:dLbl>
            <c:dLbl>
              <c:idx val="4"/>
              <c:delete val="1"/>
              <c:extLst>
                <c:ext xmlns:c15="http://schemas.microsoft.com/office/drawing/2012/chart" uri="{CE6537A1-D6FC-4f65-9D91-7224C49458BB}"/>
                <c:ext xmlns:c16="http://schemas.microsoft.com/office/drawing/2014/chart" uri="{C3380CC4-5D6E-409C-BE32-E72D297353CC}">
                  <c16:uniqueId val="{00000007-EB38-40D6-A8D8-1EE16AACA5C1}"/>
                </c:ext>
              </c:extLst>
            </c:dLbl>
            <c:dLbl>
              <c:idx val="5"/>
              <c:delete val="1"/>
              <c:extLst>
                <c:ext xmlns:c15="http://schemas.microsoft.com/office/drawing/2012/chart" uri="{CE6537A1-D6FC-4f65-9D91-7224C49458BB}"/>
                <c:ext xmlns:c16="http://schemas.microsoft.com/office/drawing/2014/chart" uri="{C3380CC4-5D6E-409C-BE32-E72D297353CC}">
                  <c16:uniqueId val="{00000008-EB38-40D6-A8D8-1EE16AACA5C1}"/>
                </c:ext>
              </c:extLst>
            </c:dLbl>
            <c:dLbl>
              <c:idx val="6"/>
              <c:delete val="1"/>
              <c:extLst>
                <c:ext xmlns:c15="http://schemas.microsoft.com/office/drawing/2012/chart" uri="{CE6537A1-D6FC-4f65-9D91-7224C49458BB}"/>
                <c:ext xmlns:c16="http://schemas.microsoft.com/office/drawing/2014/chart" uri="{C3380CC4-5D6E-409C-BE32-E72D297353CC}">
                  <c16:uniqueId val="{00000009-EB38-40D6-A8D8-1EE16AACA5C1}"/>
                </c:ext>
              </c:extLst>
            </c:dLbl>
            <c:dLbl>
              <c:idx val="7"/>
              <c:delete val="1"/>
              <c:extLst>
                <c:ext xmlns:c15="http://schemas.microsoft.com/office/drawing/2012/chart" uri="{CE6537A1-D6FC-4f65-9D91-7224C49458BB}"/>
                <c:ext xmlns:c16="http://schemas.microsoft.com/office/drawing/2014/chart" uri="{C3380CC4-5D6E-409C-BE32-E72D297353CC}">
                  <c16:uniqueId val="{0000000A-EB38-40D6-A8D8-1EE16AACA5C1}"/>
                </c:ext>
              </c:extLst>
            </c:dLbl>
            <c:dLbl>
              <c:idx val="8"/>
              <c:delete val="1"/>
              <c:extLst>
                <c:ext xmlns:c15="http://schemas.microsoft.com/office/drawing/2012/chart" uri="{CE6537A1-D6FC-4f65-9D91-7224C49458BB}"/>
                <c:ext xmlns:c16="http://schemas.microsoft.com/office/drawing/2014/chart" uri="{C3380CC4-5D6E-409C-BE32-E72D297353CC}">
                  <c16:uniqueId val="{0000001D-EB38-40D6-A8D8-1EE16AACA5C1}"/>
                </c:ext>
              </c:extLst>
            </c:dLbl>
            <c:dLbl>
              <c:idx val="9"/>
              <c:delete val="1"/>
              <c:extLst>
                <c:ext xmlns:c15="http://schemas.microsoft.com/office/drawing/2012/chart" uri="{CE6537A1-D6FC-4f65-9D91-7224C49458BB}"/>
                <c:ext xmlns:c16="http://schemas.microsoft.com/office/drawing/2014/chart" uri="{C3380CC4-5D6E-409C-BE32-E72D297353CC}">
                  <c16:uniqueId val="{00000012-EB38-40D6-A8D8-1EE16AACA5C1}"/>
                </c:ext>
              </c:extLst>
            </c:dLbl>
            <c:dLbl>
              <c:idx val="10"/>
              <c:delete val="1"/>
              <c:extLst>
                <c:ext xmlns:c15="http://schemas.microsoft.com/office/drawing/2012/chart" uri="{CE6537A1-D6FC-4f65-9D91-7224C49458BB}"/>
                <c:ext xmlns:c16="http://schemas.microsoft.com/office/drawing/2014/chart" uri="{C3380CC4-5D6E-409C-BE32-E72D297353CC}">
                  <c16:uniqueId val="{00000013-EB38-40D6-A8D8-1EE16AACA5C1}"/>
                </c:ext>
              </c:extLst>
            </c:dLbl>
            <c:dLbl>
              <c:idx val="11"/>
              <c:delete val="1"/>
              <c:extLst>
                <c:ext xmlns:c15="http://schemas.microsoft.com/office/drawing/2012/chart" uri="{CE6537A1-D6FC-4f65-9D91-7224C49458BB}"/>
                <c:ext xmlns:c16="http://schemas.microsoft.com/office/drawing/2014/chart" uri="{C3380CC4-5D6E-409C-BE32-E72D297353CC}">
                  <c16:uniqueId val="{00000014-EB38-40D6-A8D8-1EE16AACA5C1}"/>
                </c:ext>
              </c:extLst>
            </c:dLbl>
            <c:dLbl>
              <c:idx val="12"/>
              <c:delete val="1"/>
              <c:extLst>
                <c:ext xmlns:c15="http://schemas.microsoft.com/office/drawing/2012/chart" uri="{CE6537A1-D6FC-4f65-9D91-7224C49458BB}"/>
                <c:ext xmlns:c16="http://schemas.microsoft.com/office/drawing/2014/chart" uri="{C3380CC4-5D6E-409C-BE32-E72D297353CC}">
                  <c16:uniqueId val="{00000015-EB38-40D6-A8D8-1EE16AACA5C1}"/>
                </c:ext>
              </c:extLst>
            </c:dLbl>
            <c:dLbl>
              <c:idx val="13"/>
              <c:delete val="1"/>
              <c:extLst>
                <c:ext xmlns:c15="http://schemas.microsoft.com/office/drawing/2012/chart" uri="{CE6537A1-D6FC-4f65-9D91-7224C49458BB}"/>
                <c:ext xmlns:c16="http://schemas.microsoft.com/office/drawing/2014/chart" uri="{C3380CC4-5D6E-409C-BE32-E72D297353CC}">
                  <c16:uniqueId val="{00000016-EB38-40D6-A8D8-1EE16AACA5C1}"/>
                </c:ext>
              </c:extLst>
            </c:dLbl>
            <c:dLbl>
              <c:idx val="14"/>
              <c:delete val="1"/>
              <c:extLst>
                <c:ext xmlns:c15="http://schemas.microsoft.com/office/drawing/2012/chart" uri="{CE6537A1-D6FC-4f65-9D91-7224C49458BB}"/>
                <c:ext xmlns:c16="http://schemas.microsoft.com/office/drawing/2014/chart" uri="{C3380CC4-5D6E-409C-BE32-E72D297353CC}">
                  <c16:uniqueId val="{00000000-DE70-4E72-BB9E-7791F6CE7C7A}"/>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Sheet1!$B$1:$R$1</c:f>
              <c:strCach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strCache>
            </c:strRef>
          </c:cat>
          <c:val>
            <c:numRef>
              <c:f>Sheet1!$B$2:$R$2</c:f>
              <c:numCache>
                <c:formatCode>General</c:formatCode>
                <c:ptCount val="17"/>
                <c:pt idx="0">
                  <c:v>79</c:v>
                </c:pt>
                <c:pt idx="1">
                  <c:v>77</c:v>
                </c:pt>
                <c:pt idx="2">
                  <c:v>75</c:v>
                </c:pt>
                <c:pt idx="3">
                  <c:v>79</c:v>
                </c:pt>
                <c:pt idx="4">
                  <c:v>60</c:v>
                </c:pt>
                <c:pt idx="5">
                  <c:v>55</c:v>
                </c:pt>
                <c:pt idx="6">
                  <c:v>54</c:v>
                </c:pt>
                <c:pt idx="7">
                  <c:v>70</c:v>
                </c:pt>
                <c:pt idx="8">
                  <c:v>51</c:v>
                </c:pt>
                <c:pt idx="9">
                  <c:v>73</c:v>
                </c:pt>
                <c:pt idx="10">
                  <c:v>65</c:v>
                </c:pt>
                <c:pt idx="11">
                  <c:v>51</c:v>
                </c:pt>
                <c:pt idx="12">
                  <c:v>35</c:v>
                </c:pt>
                <c:pt idx="13">
                  <c:v>26</c:v>
                </c:pt>
                <c:pt idx="14">
                  <c:v>33</c:v>
                </c:pt>
                <c:pt idx="15">
                  <c:v>33</c:v>
                </c:pt>
                <c:pt idx="16">
                  <c:v>33</c:v>
                </c:pt>
              </c:numCache>
            </c:numRef>
          </c:val>
          <c:smooth val="0"/>
          <c:extLst>
            <c:ext xmlns:c16="http://schemas.microsoft.com/office/drawing/2014/chart" uri="{C3380CC4-5D6E-409C-BE32-E72D297353CC}">
              <c16:uniqueId val="{00000010-082B-4F94-A97A-EB54A674A8C2}"/>
            </c:ext>
          </c:extLst>
        </c:ser>
        <c:ser>
          <c:idx val="1"/>
          <c:order val="1"/>
          <c:tx>
            <c:strRef>
              <c:f>Sheet1!$A$3</c:f>
              <c:strCache>
                <c:ptCount val="1"/>
                <c:pt idx="0">
                  <c:v>Powder</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0"/>
              <c:layout>
                <c:manualLayout>
                  <c:x val="-1.4486193535925855E-2"/>
                  <c:y val="-3.257918552036199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0-EB38-40D6-A8D8-1EE16AACA5C1}"/>
                </c:ext>
              </c:extLst>
            </c:dLbl>
            <c:dLbl>
              <c:idx val="1"/>
              <c:delete val="1"/>
              <c:extLst>
                <c:ext xmlns:c15="http://schemas.microsoft.com/office/drawing/2012/chart" uri="{CE6537A1-D6FC-4f65-9D91-7224C49458BB}"/>
                <c:ext xmlns:c16="http://schemas.microsoft.com/office/drawing/2014/chart" uri="{C3380CC4-5D6E-409C-BE32-E72D297353CC}">
                  <c16:uniqueId val="{00000011-EB38-40D6-A8D8-1EE16AACA5C1}"/>
                </c:ext>
              </c:extLst>
            </c:dLbl>
            <c:dLbl>
              <c:idx val="2"/>
              <c:delete val="1"/>
              <c:extLst>
                <c:ext xmlns:c15="http://schemas.microsoft.com/office/drawing/2012/chart" uri="{CE6537A1-D6FC-4f65-9D91-7224C49458BB}"/>
                <c:ext xmlns:c16="http://schemas.microsoft.com/office/drawing/2014/chart" uri="{C3380CC4-5D6E-409C-BE32-E72D297353CC}">
                  <c16:uniqueId val="{00000010-EB38-40D6-A8D8-1EE16AACA5C1}"/>
                </c:ext>
              </c:extLst>
            </c:dLbl>
            <c:dLbl>
              <c:idx val="3"/>
              <c:delete val="1"/>
              <c:extLst>
                <c:ext xmlns:c15="http://schemas.microsoft.com/office/drawing/2012/chart" uri="{CE6537A1-D6FC-4f65-9D91-7224C49458BB}"/>
                <c:ext xmlns:c16="http://schemas.microsoft.com/office/drawing/2014/chart" uri="{C3380CC4-5D6E-409C-BE32-E72D297353CC}">
                  <c16:uniqueId val="{0000000F-EB38-40D6-A8D8-1EE16AACA5C1}"/>
                </c:ext>
              </c:extLst>
            </c:dLbl>
            <c:dLbl>
              <c:idx val="4"/>
              <c:delete val="1"/>
              <c:extLst>
                <c:ext xmlns:c15="http://schemas.microsoft.com/office/drawing/2012/chart" uri="{CE6537A1-D6FC-4f65-9D91-7224C49458BB}"/>
                <c:ext xmlns:c16="http://schemas.microsoft.com/office/drawing/2014/chart" uri="{C3380CC4-5D6E-409C-BE32-E72D297353CC}">
                  <c16:uniqueId val="{0000000E-EB38-40D6-A8D8-1EE16AACA5C1}"/>
                </c:ext>
              </c:extLst>
            </c:dLbl>
            <c:dLbl>
              <c:idx val="5"/>
              <c:delete val="1"/>
              <c:extLst>
                <c:ext xmlns:c15="http://schemas.microsoft.com/office/drawing/2012/chart" uri="{CE6537A1-D6FC-4f65-9D91-7224C49458BB}"/>
                <c:ext xmlns:c16="http://schemas.microsoft.com/office/drawing/2014/chart" uri="{C3380CC4-5D6E-409C-BE32-E72D297353CC}">
                  <c16:uniqueId val="{0000000D-EB38-40D6-A8D8-1EE16AACA5C1}"/>
                </c:ext>
              </c:extLst>
            </c:dLbl>
            <c:dLbl>
              <c:idx val="6"/>
              <c:delete val="1"/>
              <c:extLst>
                <c:ext xmlns:c15="http://schemas.microsoft.com/office/drawing/2012/chart" uri="{CE6537A1-D6FC-4f65-9D91-7224C49458BB}"/>
                <c:ext xmlns:c16="http://schemas.microsoft.com/office/drawing/2014/chart" uri="{C3380CC4-5D6E-409C-BE32-E72D297353CC}">
                  <c16:uniqueId val="{0000000C-EB38-40D6-A8D8-1EE16AACA5C1}"/>
                </c:ext>
              </c:extLst>
            </c:dLbl>
            <c:dLbl>
              <c:idx val="7"/>
              <c:delete val="1"/>
              <c:extLst>
                <c:ext xmlns:c15="http://schemas.microsoft.com/office/drawing/2012/chart" uri="{CE6537A1-D6FC-4f65-9D91-7224C49458BB}"/>
                <c:ext xmlns:c16="http://schemas.microsoft.com/office/drawing/2014/chart" uri="{C3380CC4-5D6E-409C-BE32-E72D297353CC}">
                  <c16:uniqueId val="{0000000B-EB38-40D6-A8D8-1EE16AACA5C1}"/>
                </c:ext>
              </c:extLst>
            </c:dLbl>
            <c:dLbl>
              <c:idx val="8"/>
              <c:delete val="1"/>
              <c:extLst>
                <c:ext xmlns:c15="http://schemas.microsoft.com/office/drawing/2012/chart" uri="{CE6537A1-D6FC-4f65-9D91-7224C49458BB}"/>
                <c:ext xmlns:c16="http://schemas.microsoft.com/office/drawing/2014/chart" uri="{C3380CC4-5D6E-409C-BE32-E72D297353CC}">
                  <c16:uniqueId val="{0000001C-EB38-40D6-A8D8-1EE16AACA5C1}"/>
                </c:ext>
              </c:extLst>
            </c:dLbl>
            <c:dLbl>
              <c:idx val="9"/>
              <c:delete val="1"/>
              <c:extLst>
                <c:ext xmlns:c15="http://schemas.microsoft.com/office/drawing/2012/chart" uri="{CE6537A1-D6FC-4f65-9D91-7224C49458BB}"/>
                <c:ext xmlns:c16="http://schemas.microsoft.com/office/drawing/2014/chart" uri="{C3380CC4-5D6E-409C-BE32-E72D297353CC}">
                  <c16:uniqueId val="{0000001B-EB38-40D6-A8D8-1EE16AACA5C1}"/>
                </c:ext>
              </c:extLst>
            </c:dLbl>
            <c:dLbl>
              <c:idx val="10"/>
              <c:delete val="1"/>
              <c:extLst>
                <c:ext xmlns:c15="http://schemas.microsoft.com/office/drawing/2012/chart" uri="{CE6537A1-D6FC-4f65-9D91-7224C49458BB}"/>
                <c:ext xmlns:c16="http://schemas.microsoft.com/office/drawing/2014/chart" uri="{C3380CC4-5D6E-409C-BE32-E72D297353CC}">
                  <c16:uniqueId val="{0000001A-EB38-40D6-A8D8-1EE16AACA5C1}"/>
                </c:ext>
              </c:extLst>
            </c:dLbl>
            <c:dLbl>
              <c:idx val="11"/>
              <c:delete val="1"/>
              <c:extLst>
                <c:ext xmlns:c15="http://schemas.microsoft.com/office/drawing/2012/chart" uri="{CE6537A1-D6FC-4f65-9D91-7224C49458BB}"/>
                <c:ext xmlns:c16="http://schemas.microsoft.com/office/drawing/2014/chart" uri="{C3380CC4-5D6E-409C-BE32-E72D297353CC}">
                  <c16:uniqueId val="{00000019-EB38-40D6-A8D8-1EE16AACA5C1}"/>
                </c:ext>
              </c:extLst>
            </c:dLbl>
            <c:dLbl>
              <c:idx val="12"/>
              <c:delete val="1"/>
              <c:extLst>
                <c:ext xmlns:c15="http://schemas.microsoft.com/office/drawing/2012/chart" uri="{CE6537A1-D6FC-4f65-9D91-7224C49458BB}"/>
                <c:ext xmlns:c16="http://schemas.microsoft.com/office/drawing/2014/chart" uri="{C3380CC4-5D6E-409C-BE32-E72D297353CC}">
                  <c16:uniqueId val="{00000018-EB38-40D6-A8D8-1EE16AACA5C1}"/>
                </c:ext>
              </c:extLst>
            </c:dLbl>
            <c:dLbl>
              <c:idx val="13"/>
              <c:delete val="1"/>
              <c:extLst>
                <c:ext xmlns:c15="http://schemas.microsoft.com/office/drawing/2012/chart" uri="{CE6537A1-D6FC-4f65-9D91-7224C49458BB}"/>
                <c:ext xmlns:c16="http://schemas.microsoft.com/office/drawing/2014/chart" uri="{C3380CC4-5D6E-409C-BE32-E72D297353CC}">
                  <c16:uniqueId val="{00000017-EB38-40D6-A8D8-1EE16AACA5C1}"/>
                </c:ext>
              </c:extLst>
            </c:dLbl>
            <c:dLbl>
              <c:idx val="14"/>
              <c:delete val="1"/>
              <c:extLst>
                <c:ext xmlns:c15="http://schemas.microsoft.com/office/drawing/2012/chart" uri="{CE6537A1-D6FC-4f65-9D91-7224C49458BB}"/>
                <c:ext xmlns:c16="http://schemas.microsoft.com/office/drawing/2014/chart" uri="{C3380CC4-5D6E-409C-BE32-E72D297353CC}">
                  <c16:uniqueId val="{0000001E-EB38-40D6-A8D8-1EE16AACA5C1}"/>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Sheet1!$B$1:$R$1</c:f>
              <c:strCach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strCache>
            </c:strRef>
          </c:cat>
          <c:val>
            <c:numRef>
              <c:f>Sheet1!$B$3:$R$3</c:f>
              <c:numCache>
                <c:formatCode>General</c:formatCode>
                <c:ptCount val="17"/>
                <c:pt idx="0">
                  <c:v>64</c:v>
                </c:pt>
                <c:pt idx="1">
                  <c:v>64</c:v>
                </c:pt>
                <c:pt idx="2">
                  <c:v>70</c:v>
                </c:pt>
                <c:pt idx="3">
                  <c:v>66</c:v>
                </c:pt>
                <c:pt idx="4">
                  <c:v>53</c:v>
                </c:pt>
                <c:pt idx="5">
                  <c:v>42</c:v>
                </c:pt>
                <c:pt idx="6">
                  <c:v>44</c:v>
                </c:pt>
                <c:pt idx="7">
                  <c:v>66</c:v>
                </c:pt>
                <c:pt idx="8">
                  <c:v>50</c:v>
                </c:pt>
                <c:pt idx="9">
                  <c:v>63</c:v>
                </c:pt>
                <c:pt idx="10">
                  <c:v>57</c:v>
                </c:pt>
                <c:pt idx="11">
                  <c:v>48</c:v>
                </c:pt>
                <c:pt idx="12">
                  <c:v>31</c:v>
                </c:pt>
                <c:pt idx="13">
                  <c:v>21</c:v>
                </c:pt>
                <c:pt idx="14">
                  <c:v>32</c:v>
                </c:pt>
                <c:pt idx="15">
                  <c:v>25</c:v>
                </c:pt>
                <c:pt idx="16">
                  <c:v>23</c:v>
                </c:pt>
              </c:numCache>
            </c:numRef>
          </c:val>
          <c:smooth val="0"/>
          <c:extLst>
            <c:ext xmlns:c16="http://schemas.microsoft.com/office/drawing/2014/chart" uri="{C3380CC4-5D6E-409C-BE32-E72D297353CC}">
              <c16:uniqueId val="{00000014-082B-4F94-A97A-EB54A674A8C2}"/>
            </c:ext>
          </c:extLst>
        </c:ser>
        <c:ser>
          <c:idx val="2"/>
          <c:order val="2"/>
          <c:tx>
            <c:strRef>
              <c:f>Sheet1!$A$4</c:f>
              <c:strCache>
                <c:ptCount val="1"/>
                <c:pt idx="0">
                  <c:v>Base</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dLbls>
            <c:dLbl>
              <c:idx val="0"/>
              <c:layout>
                <c:manualLayout>
                  <c:x val="-1.3279010741265368E-2"/>
                  <c:y val="2.895927601809954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B38-40D6-A8D8-1EE16AACA5C1}"/>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Sheet1!$B$1:$R$1</c:f>
              <c:strCach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strCache>
            </c:strRef>
          </c:cat>
          <c:val>
            <c:numRef>
              <c:f>Sheet1!$B$4:$R$4</c:f>
              <c:numCache>
                <c:formatCode>General</c:formatCode>
                <c:ptCount val="17"/>
                <c:pt idx="0">
                  <c:v>24</c:v>
                </c:pt>
                <c:pt idx="1">
                  <c:v>31</c:v>
                </c:pt>
                <c:pt idx="2">
                  <c:v>27</c:v>
                </c:pt>
                <c:pt idx="3">
                  <c:v>34</c:v>
                </c:pt>
                <c:pt idx="4">
                  <c:v>18</c:v>
                </c:pt>
                <c:pt idx="5">
                  <c:v>23</c:v>
                </c:pt>
                <c:pt idx="6">
                  <c:v>13</c:v>
                </c:pt>
                <c:pt idx="7">
                  <c:v>14</c:v>
                </c:pt>
                <c:pt idx="8">
                  <c:v>10</c:v>
                </c:pt>
                <c:pt idx="9">
                  <c:v>28</c:v>
                </c:pt>
                <c:pt idx="10">
                  <c:v>5</c:v>
                </c:pt>
                <c:pt idx="11">
                  <c:v>5</c:v>
                </c:pt>
                <c:pt idx="12">
                  <c:v>2</c:v>
                </c:pt>
                <c:pt idx="13">
                  <c:v>6</c:v>
                </c:pt>
                <c:pt idx="14">
                  <c:v>1</c:v>
                </c:pt>
                <c:pt idx="15">
                  <c:v>2</c:v>
                </c:pt>
                <c:pt idx="16">
                  <c:v>2</c:v>
                </c:pt>
              </c:numCache>
            </c:numRef>
          </c:val>
          <c:smooth val="0"/>
          <c:extLst>
            <c:ext xmlns:c16="http://schemas.microsoft.com/office/drawing/2014/chart" uri="{C3380CC4-5D6E-409C-BE32-E72D297353CC}">
              <c16:uniqueId val="{00000017-082B-4F94-A97A-EB54A674A8C2}"/>
            </c:ext>
          </c:extLst>
        </c:ser>
        <c:ser>
          <c:idx val="3"/>
          <c:order val="3"/>
          <c:tx>
            <c:strRef>
              <c:f>Sheet1!$A$5</c:f>
              <c:strCache>
                <c:ptCount val="1"/>
                <c:pt idx="0">
                  <c:v>Crystal</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B38-40D6-A8D8-1EE16AACA5C1}"/>
                </c:ext>
              </c:extLst>
            </c:dLbl>
            <c:dLbl>
              <c:idx val="1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B38-40D6-A8D8-1EE16AACA5C1}"/>
                </c:ext>
              </c:extLst>
            </c:dLbl>
            <c:dLbl>
              <c:idx val="1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E70-4E72-BB9E-7791F6CE7C7A}"/>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Sheet1!$B$1:$R$1</c:f>
              <c:strCach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strCache>
            </c:strRef>
          </c:cat>
          <c:val>
            <c:numRef>
              <c:f>Sheet1!$B$5:$R$5</c:f>
              <c:numCache>
                <c:formatCode>General</c:formatCode>
                <c:ptCount val="17"/>
                <c:pt idx="0">
                  <c:v>56</c:v>
                </c:pt>
                <c:pt idx="1">
                  <c:v>39</c:v>
                </c:pt>
                <c:pt idx="2">
                  <c:v>26</c:v>
                </c:pt>
                <c:pt idx="3">
                  <c:v>37</c:v>
                </c:pt>
                <c:pt idx="4">
                  <c:v>20</c:v>
                </c:pt>
                <c:pt idx="5">
                  <c:v>24</c:v>
                </c:pt>
                <c:pt idx="6">
                  <c:v>8</c:v>
                </c:pt>
                <c:pt idx="7">
                  <c:v>16</c:v>
                </c:pt>
                <c:pt idx="8">
                  <c:v>9</c:v>
                </c:pt>
                <c:pt idx="9">
                  <c:v>26</c:v>
                </c:pt>
                <c:pt idx="10">
                  <c:v>14</c:v>
                </c:pt>
                <c:pt idx="11">
                  <c:v>8</c:v>
                </c:pt>
                <c:pt idx="12">
                  <c:v>7</c:v>
                </c:pt>
                <c:pt idx="13">
                  <c:v>5</c:v>
                </c:pt>
                <c:pt idx="14">
                  <c:v>8</c:v>
                </c:pt>
                <c:pt idx="15">
                  <c:v>15</c:v>
                </c:pt>
                <c:pt idx="16">
                  <c:v>15</c:v>
                </c:pt>
              </c:numCache>
            </c:numRef>
          </c:val>
          <c:smooth val="0"/>
          <c:extLst>
            <c:ext xmlns:c16="http://schemas.microsoft.com/office/drawing/2014/chart" uri="{C3380CC4-5D6E-409C-BE32-E72D297353CC}">
              <c16:uniqueId val="{00000028-082B-4F94-A97A-EB54A674A8C2}"/>
            </c:ext>
          </c:extLst>
        </c:ser>
        <c:dLbls>
          <c:showLegendKey val="0"/>
          <c:showVal val="0"/>
          <c:showCatName val="0"/>
          <c:showSerName val="0"/>
          <c:showPercent val="0"/>
          <c:showBubbleSize val="0"/>
        </c:dLbls>
        <c:marker val="1"/>
        <c:smooth val="0"/>
        <c:axId val="206663040"/>
        <c:axId val="206681216"/>
      </c:lineChart>
      <c:catAx>
        <c:axId val="206663040"/>
        <c:scaling>
          <c:orientation val="minMax"/>
        </c:scaling>
        <c:delete val="0"/>
        <c:axPos val="b"/>
        <c:numFmt formatCode="General"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6681216"/>
        <c:crosses val="autoZero"/>
        <c:auto val="1"/>
        <c:lblAlgn val="ctr"/>
        <c:lblOffset val="100"/>
        <c:noMultiLvlLbl val="0"/>
      </c:catAx>
      <c:valAx>
        <c:axId val="206681216"/>
        <c:scaling>
          <c:orientation val="minMax"/>
          <c:max val="1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AU"/>
                  <a:t>% ACT EDRS participants</a:t>
                </a:r>
              </a:p>
            </c:rich>
          </c:tx>
          <c:layout>
            <c:manualLayout>
              <c:xMode val="edge"/>
              <c:yMode val="edge"/>
              <c:x val="1.348955482710576E-2"/>
              <c:y val="6.5955321195710251E-2"/>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666304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32C5B10-A527-4330-8DAE-6A3C3FE01B21}" type="datetimeFigureOut">
              <a:rPr lang="en-AU" smtClean="0"/>
              <a:t>6/12/2019</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DB04E8-FE78-4C77-AB4A-9120CFB33B0E}" type="slidenum">
              <a:rPr lang="en-AU" smtClean="0"/>
              <a:t>‹#›</a:t>
            </a:fld>
            <a:endParaRPr lang="en-AU"/>
          </a:p>
        </p:txBody>
      </p:sp>
    </p:spTree>
    <p:extLst>
      <p:ext uri="{BB962C8B-B14F-4D97-AF65-F5344CB8AC3E}">
        <p14:creationId xmlns:p14="http://schemas.microsoft.com/office/powerpoint/2010/main" val="34299795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E1DB04E8-FE78-4C77-AB4A-9120CFB33B0E}" type="slidenum">
              <a:rPr lang="en-AU" smtClean="0"/>
              <a:t>8</a:t>
            </a:fld>
            <a:endParaRPr lang="en-AU"/>
          </a:p>
        </p:txBody>
      </p:sp>
    </p:spTree>
    <p:extLst>
      <p:ext uri="{BB962C8B-B14F-4D97-AF65-F5344CB8AC3E}">
        <p14:creationId xmlns:p14="http://schemas.microsoft.com/office/powerpoint/2010/main" val="19238969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DB04E8-FE78-4C77-AB4A-9120CFB33B0E}" type="slidenum">
              <a:rPr lang="en-AU" smtClean="0"/>
              <a:t>19</a:t>
            </a:fld>
            <a:endParaRPr lang="en-AU"/>
          </a:p>
        </p:txBody>
      </p:sp>
    </p:spTree>
    <p:extLst>
      <p:ext uri="{BB962C8B-B14F-4D97-AF65-F5344CB8AC3E}">
        <p14:creationId xmlns:p14="http://schemas.microsoft.com/office/powerpoint/2010/main" val="16514433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2014 is missing from your report – so didn’t want to report numbers after in case they are reported in the wrong position</a:t>
            </a:r>
          </a:p>
        </p:txBody>
      </p:sp>
      <p:sp>
        <p:nvSpPr>
          <p:cNvPr id="4" name="Slide Number Placeholder 3"/>
          <p:cNvSpPr>
            <a:spLocks noGrp="1"/>
          </p:cNvSpPr>
          <p:nvPr>
            <p:ph type="sldNum" sz="quarter" idx="5"/>
          </p:nvPr>
        </p:nvSpPr>
        <p:spPr/>
        <p:txBody>
          <a:bodyPr/>
          <a:lstStyle/>
          <a:p>
            <a:fld id="{E1DB04E8-FE78-4C77-AB4A-9120CFB33B0E}" type="slidenum">
              <a:rPr lang="en-AU" smtClean="0"/>
              <a:t>36</a:t>
            </a:fld>
            <a:endParaRPr lang="en-AU"/>
          </a:p>
        </p:txBody>
      </p:sp>
    </p:spTree>
    <p:extLst>
      <p:ext uri="{BB962C8B-B14F-4D97-AF65-F5344CB8AC3E}">
        <p14:creationId xmlns:p14="http://schemas.microsoft.com/office/powerpoint/2010/main" val="31256378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DC45214-CDD5-4364-B81E-0D13B8F7656A}"/>
              </a:ext>
            </a:extLst>
          </p:cNvPr>
          <p:cNvSpPr/>
          <p:nvPr userDrawn="1"/>
        </p:nvSpPr>
        <p:spPr>
          <a:xfrm>
            <a:off x="0" y="4310743"/>
            <a:ext cx="12192000" cy="1094015"/>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23" name="Straight Connector 22">
            <a:extLst>
              <a:ext uri="{FF2B5EF4-FFF2-40B4-BE49-F238E27FC236}">
                <a16:creationId xmlns:a16="http://schemas.microsoft.com/office/drawing/2014/main" id="{7FA54AE3-8B1A-41C1-BF6E-99A04E937919}"/>
              </a:ext>
            </a:extLst>
          </p:cNvPr>
          <p:cNvCxnSpPr>
            <a:cxnSpLocks/>
          </p:cNvCxnSpPr>
          <p:nvPr userDrawn="1"/>
        </p:nvCxnSpPr>
        <p:spPr>
          <a:xfrm>
            <a:off x="3858016" y="-237995"/>
            <a:ext cx="0" cy="2785252"/>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A4183DE5-1525-4F2A-83C9-1DAEA89F8B7F}"/>
              </a:ext>
            </a:extLst>
          </p:cNvPr>
          <p:cNvCxnSpPr>
            <a:cxnSpLocks/>
          </p:cNvCxnSpPr>
          <p:nvPr userDrawn="1"/>
        </p:nvCxnSpPr>
        <p:spPr>
          <a:xfrm>
            <a:off x="-100179" y="4353018"/>
            <a:ext cx="10832709" cy="0"/>
          </a:xfrm>
          <a:prstGeom prst="line">
            <a:avLst/>
          </a:prstGeom>
          <a:ln w="114300">
            <a:gradFill flip="none" rotWithShape="1">
              <a:gsLst>
                <a:gs pos="100000">
                  <a:schemeClr val="accent1">
                    <a:lumMod val="75000"/>
                  </a:schemeClr>
                </a:gs>
                <a:gs pos="0">
                  <a:schemeClr val="bg1"/>
                </a:gs>
                <a:gs pos="0">
                  <a:schemeClr val="bg1"/>
                </a:gs>
                <a:gs pos="5000">
                  <a:schemeClr val="bg1"/>
                </a:gs>
              </a:gsLst>
              <a:lin ang="10800000" scaled="1"/>
              <a:tileRect/>
            </a:gra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749B3247-EB1F-4504-AED9-A51444168D85}"/>
              </a:ext>
            </a:extLst>
          </p:cNvPr>
          <p:cNvSpPr/>
          <p:nvPr userDrawn="1"/>
        </p:nvSpPr>
        <p:spPr>
          <a:xfrm>
            <a:off x="494841" y="4614855"/>
            <a:ext cx="6271719" cy="286232"/>
          </a:xfrm>
          <a:prstGeom prst="rect">
            <a:avLst/>
          </a:prstGeom>
        </p:spPr>
        <p:txBody>
          <a:bodyPr wrap="square">
            <a:spAutoFit/>
          </a:bodyPr>
          <a:lstStyle/>
          <a:p>
            <a:pPr eaLnBrk="1" hangingPunct="1">
              <a:lnSpc>
                <a:spcPct val="90000"/>
              </a:lnSpc>
              <a:buFont typeface="Times" pitchFamily="18" charset="0"/>
              <a:buNone/>
            </a:pPr>
            <a:r>
              <a:rPr lang="en-US" sz="1400" dirty="0">
                <a:solidFill>
                  <a:schemeClr val="tx1">
                    <a:lumMod val="65000"/>
                    <a:lumOff val="35000"/>
                  </a:schemeClr>
                </a:solidFill>
              </a:rPr>
              <a:t>Funded by the Australian Government under the Drug and Alcohol Program</a:t>
            </a:r>
          </a:p>
        </p:txBody>
      </p:sp>
      <p:pic>
        <p:nvPicPr>
          <p:cNvPr id="3" name="Picture 2" descr="A picture containing clipart&#10;&#10;Description generated with high confidence">
            <a:extLst>
              <a:ext uri="{FF2B5EF4-FFF2-40B4-BE49-F238E27FC236}">
                <a16:creationId xmlns:a16="http://schemas.microsoft.com/office/drawing/2014/main" id="{F30992A6-C78D-4A33-8879-35348BD9677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726431" y="522993"/>
            <a:ext cx="6003797" cy="2578585"/>
          </a:xfrm>
          <a:prstGeom prst="rect">
            <a:avLst/>
          </a:prstGeom>
        </p:spPr>
      </p:pic>
    </p:spTree>
    <p:extLst>
      <p:ext uri="{BB962C8B-B14F-4D97-AF65-F5344CB8AC3E}">
        <p14:creationId xmlns:p14="http://schemas.microsoft.com/office/powerpoint/2010/main" val="6129851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bg1"/>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710DCED-A14B-4D9D-B2F1-85EA11C18CDF}"/>
              </a:ext>
            </a:extLst>
          </p:cNvPr>
          <p:cNvSpPr>
            <a:spLocks noGrp="1"/>
          </p:cNvSpPr>
          <p:nvPr>
            <p:ph type="sldNum" sz="quarter" idx="12"/>
          </p:nvPr>
        </p:nvSpPr>
        <p:spPr/>
        <p:txBody>
          <a:bodyPr/>
          <a:lstStyle/>
          <a:p>
            <a:fld id="{CF634D4E-71F9-419F-BCBC-F2DBA0F81E58}" type="slidenum">
              <a:rPr lang="en-AU" smtClean="0"/>
              <a:t>‹#›</a:t>
            </a:fld>
            <a:endParaRPr lang="en-AU"/>
          </a:p>
        </p:txBody>
      </p:sp>
      <p:pic>
        <p:nvPicPr>
          <p:cNvPr id="5" name="Picture 4" descr="A picture containing object&#10;&#10;Description generated with high confidence">
            <a:extLst>
              <a:ext uri="{FF2B5EF4-FFF2-40B4-BE49-F238E27FC236}">
                <a16:creationId xmlns:a16="http://schemas.microsoft.com/office/drawing/2014/main" id="{78290F5A-703B-4B36-B990-5D109491C33D}"/>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 y="6244350"/>
            <a:ext cx="3847856" cy="365125"/>
          </a:xfrm>
          <a:prstGeom prst="rect">
            <a:avLst/>
          </a:prstGeom>
        </p:spPr>
      </p:pic>
    </p:spTree>
    <p:extLst>
      <p:ext uri="{BB962C8B-B14F-4D97-AF65-F5344CB8AC3E}">
        <p14:creationId xmlns:p14="http://schemas.microsoft.com/office/powerpoint/2010/main" val="11777332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33B67B-928F-4AD2-8E7F-5A466A81CDF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835AC0E2-C00C-4801-82B0-344DCEEA0C2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D7851B1E-6061-48ED-94A8-9EF004D9BC0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7" name="Slide Number Placeholder 6">
            <a:extLst>
              <a:ext uri="{FF2B5EF4-FFF2-40B4-BE49-F238E27FC236}">
                <a16:creationId xmlns:a16="http://schemas.microsoft.com/office/drawing/2014/main" id="{A4F3F467-CBE2-40F0-9AE5-3C64E3CFDE37}"/>
              </a:ext>
            </a:extLst>
          </p:cNvPr>
          <p:cNvSpPr>
            <a:spLocks noGrp="1"/>
          </p:cNvSpPr>
          <p:nvPr>
            <p:ph type="sldNum" sz="quarter" idx="12"/>
          </p:nvPr>
        </p:nvSpPr>
        <p:spPr/>
        <p:txBody>
          <a:bodyPr/>
          <a:lstStyle/>
          <a:p>
            <a:fld id="{CF634D4E-71F9-419F-BCBC-F2DBA0F81E58}" type="slidenum">
              <a:rPr lang="en-AU" smtClean="0"/>
              <a:t>‹#›</a:t>
            </a:fld>
            <a:endParaRPr lang="en-AU"/>
          </a:p>
        </p:txBody>
      </p:sp>
      <p:pic>
        <p:nvPicPr>
          <p:cNvPr id="9" name="Picture 8" descr="A picture containing object&#10;&#10;Description generated with high confidence">
            <a:extLst>
              <a:ext uri="{FF2B5EF4-FFF2-40B4-BE49-F238E27FC236}">
                <a16:creationId xmlns:a16="http://schemas.microsoft.com/office/drawing/2014/main" id="{19FD7175-8B4B-44C4-AB93-D8F65D5FF188}"/>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 y="6244350"/>
            <a:ext cx="3847856" cy="365125"/>
          </a:xfrm>
          <a:prstGeom prst="rect">
            <a:avLst/>
          </a:prstGeom>
        </p:spPr>
      </p:pic>
      <p:cxnSp>
        <p:nvCxnSpPr>
          <p:cNvPr id="10" name="Straight Connector 9">
            <a:extLst>
              <a:ext uri="{FF2B5EF4-FFF2-40B4-BE49-F238E27FC236}">
                <a16:creationId xmlns:a16="http://schemas.microsoft.com/office/drawing/2014/main" id="{54EB806D-BFA5-468D-9493-8E021F402312}"/>
              </a:ext>
            </a:extLst>
          </p:cNvPr>
          <p:cNvCxnSpPr>
            <a:cxnSpLocks/>
          </p:cNvCxnSpPr>
          <p:nvPr userDrawn="1"/>
        </p:nvCxnSpPr>
        <p:spPr>
          <a:xfrm>
            <a:off x="0" y="2049796"/>
            <a:ext cx="4772025" cy="7604"/>
          </a:xfrm>
          <a:prstGeom prst="line">
            <a:avLst/>
          </a:prstGeom>
          <a:ln w="57150">
            <a:gradFill flip="none" rotWithShape="1">
              <a:gsLst>
                <a:gs pos="100000">
                  <a:schemeClr val="accent1">
                    <a:lumMod val="75000"/>
                  </a:schemeClr>
                </a:gs>
                <a:gs pos="0">
                  <a:schemeClr val="bg1"/>
                </a:gs>
                <a:gs pos="0">
                  <a:schemeClr val="bg1"/>
                </a:gs>
                <a:gs pos="5000">
                  <a:schemeClr val="bg1"/>
                </a:gs>
              </a:gsLst>
              <a:lin ang="1080000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83166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C4D677-D93C-4B07-80C1-9B0B7F5A91B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3626430F-4D50-41A6-9086-CE1DBED924E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3C5B1865-932F-4135-AC9F-C6C4B8A9FE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7" name="Slide Number Placeholder 6">
            <a:extLst>
              <a:ext uri="{FF2B5EF4-FFF2-40B4-BE49-F238E27FC236}">
                <a16:creationId xmlns:a16="http://schemas.microsoft.com/office/drawing/2014/main" id="{4A5308FB-C4AA-42AF-A31A-B5FA59D51B36}"/>
              </a:ext>
            </a:extLst>
          </p:cNvPr>
          <p:cNvSpPr>
            <a:spLocks noGrp="1"/>
          </p:cNvSpPr>
          <p:nvPr>
            <p:ph type="sldNum" sz="quarter" idx="12"/>
          </p:nvPr>
        </p:nvSpPr>
        <p:spPr/>
        <p:txBody>
          <a:bodyPr/>
          <a:lstStyle/>
          <a:p>
            <a:fld id="{CF634D4E-71F9-419F-BCBC-F2DBA0F81E58}" type="slidenum">
              <a:rPr lang="en-AU" smtClean="0"/>
              <a:t>‹#›</a:t>
            </a:fld>
            <a:endParaRPr lang="en-AU"/>
          </a:p>
        </p:txBody>
      </p:sp>
      <p:pic>
        <p:nvPicPr>
          <p:cNvPr id="9" name="Picture 8" descr="A picture containing object&#10;&#10;Description generated with high confidence">
            <a:extLst>
              <a:ext uri="{FF2B5EF4-FFF2-40B4-BE49-F238E27FC236}">
                <a16:creationId xmlns:a16="http://schemas.microsoft.com/office/drawing/2014/main" id="{9C7470A7-FCD9-40F0-A4FF-6FBEC8A297DD}"/>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 y="6244350"/>
            <a:ext cx="3847856" cy="365125"/>
          </a:xfrm>
          <a:prstGeom prst="rect">
            <a:avLst/>
          </a:prstGeom>
        </p:spPr>
      </p:pic>
      <p:cxnSp>
        <p:nvCxnSpPr>
          <p:cNvPr id="10" name="Straight Connector 9">
            <a:extLst>
              <a:ext uri="{FF2B5EF4-FFF2-40B4-BE49-F238E27FC236}">
                <a16:creationId xmlns:a16="http://schemas.microsoft.com/office/drawing/2014/main" id="{B8E4FC64-E619-4F69-B0ED-30983B2D7C17}"/>
              </a:ext>
            </a:extLst>
          </p:cNvPr>
          <p:cNvCxnSpPr>
            <a:cxnSpLocks/>
          </p:cNvCxnSpPr>
          <p:nvPr userDrawn="1"/>
        </p:nvCxnSpPr>
        <p:spPr>
          <a:xfrm>
            <a:off x="0" y="2049796"/>
            <a:ext cx="4772025" cy="7604"/>
          </a:xfrm>
          <a:prstGeom prst="line">
            <a:avLst/>
          </a:prstGeom>
          <a:ln w="57150">
            <a:gradFill flip="none" rotWithShape="1">
              <a:gsLst>
                <a:gs pos="100000">
                  <a:schemeClr val="accent1">
                    <a:lumMod val="75000"/>
                  </a:schemeClr>
                </a:gs>
                <a:gs pos="0">
                  <a:schemeClr val="bg1"/>
                </a:gs>
                <a:gs pos="0">
                  <a:schemeClr val="bg1"/>
                </a:gs>
                <a:gs pos="5000">
                  <a:schemeClr val="bg1"/>
                </a:gs>
              </a:gsLst>
              <a:lin ang="1080000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63777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FFE1AD-8693-4D59-81CE-A9C76E872C5C}"/>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A237C2D3-1FF3-49E3-BAEE-AE7BD8BC70D8}"/>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Slide Number Placeholder 5">
            <a:extLst>
              <a:ext uri="{FF2B5EF4-FFF2-40B4-BE49-F238E27FC236}">
                <a16:creationId xmlns:a16="http://schemas.microsoft.com/office/drawing/2014/main" id="{28D48EE4-BF94-448E-BBF0-4DF7792C1AFC}"/>
              </a:ext>
            </a:extLst>
          </p:cNvPr>
          <p:cNvSpPr>
            <a:spLocks noGrp="1"/>
          </p:cNvSpPr>
          <p:nvPr>
            <p:ph type="sldNum" sz="quarter" idx="12"/>
          </p:nvPr>
        </p:nvSpPr>
        <p:spPr/>
        <p:txBody>
          <a:bodyPr/>
          <a:lstStyle/>
          <a:p>
            <a:fld id="{CF634D4E-71F9-419F-BCBC-F2DBA0F81E58}" type="slidenum">
              <a:rPr lang="en-AU" smtClean="0"/>
              <a:t>‹#›</a:t>
            </a:fld>
            <a:endParaRPr lang="en-AU"/>
          </a:p>
        </p:txBody>
      </p:sp>
      <p:pic>
        <p:nvPicPr>
          <p:cNvPr id="8" name="Picture 7" descr="A picture containing object&#10;&#10;Description generated with high confidence">
            <a:extLst>
              <a:ext uri="{FF2B5EF4-FFF2-40B4-BE49-F238E27FC236}">
                <a16:creationId xmlns:a16="http://schemas.microsoft.com/office/drawing/2014/main" id="{C1A4E784-0C06-4E2E-A578-8AEFA2833476}"/>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 y="6244350"/>
            <a:ext cx="3847856" cy="365125"/>
          </a:xfrm>
          <a:prstGeom prst="rect">
            <a:avLst/>
          </a:prstGeom>
        </p:spPr>
      </p:pic>
      <p:cxnSp>
        <p:nvCxnSpPr>
          <p:cNvPr id="9" name="Straight Connector 8">
            <a:extLst>
              <a:ext uri="{FF2B5EF4-FFF2-40B4-BE49-F238E27FC236}">
                <a16:creationId xmlns:a16="http://schemas.microsoft.com/office/drawing/2014/main" id="{CD1CB4F5-363B-4E7C-86B1-697B58AF5CFE}"/>
              </a:ext>
            </a:extLst>
          </p:cNvPr>
          <p:cNvCxnSpPr>
            <a:cxnSpLocks/>
          </p:cNvCxnSpPr>
          <p:nvPr userDrawn="1"/>
        </p:nvCxnSpPr>
        <p:spPr>
          <a:xfrm>
            <a:off x="0" y="1681962"/>
            <a:ext cx="10832709" cy="0"/>
          </a:xfrm>
          <a:prstGeom prst="line">
            <a:avLst/>
          </a:prstGeom>
          <a:ln w="57150">
            <a:gradFill flip="none" rotWithShape="1">
              <a:gsLst>
                <a:gs pos="100000">
                  <a:schemeClr val="accent1">
                    <a:lumMod val="75000"/>
                  </a:schemeClr>
                </a:gs>
                <a:gs pos="0">
                  <a:schemeClr val="bg1"/>
                </a:gs>
                <a:gs pos="0">
                  <a:schemeClr val="bg1"/>
                </a:gs>
                <a:gs pos="5000">
                  <a:schemeClr val="bg1"/>
                </a:gs>
              </a:gsLst>
              <a:lin ang="1080000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869778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solidFill>
          <a:schemeClr val="bg1"/>
        </a:solidFill>
        <a:effectLst/>
      </p:bgPr>
    </p:bg>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1680DCA-815C-4630-9C03-1905167763C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76462F1A-14D0-4EF9-908D-DF08B2889AFB}"/>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Slide Number Placeholder 5">
            <a:extLst>
              <a:ext uri="{FF2B5EF4-FFF2-40B4-BE49-F238E27FC236}">
                <a16:creationId xmlns:a16="http://schemas.microsoft.com/office/drawing/2014/main" id="{923B7BD9-4F36-4DAC-A7BB-920FDD96BBED}"/>
              </a:ext>
            </a:extLst>
          </p:cNvPr>
          <p:cNvSpPr>
            <a:spLocks noGrp="1"/>
          </p:cNvSpPr>
          <p:nvPr>
            <p:ph type="sldNum" sz="quarter" idx="12"/>
          </p:nvPr>
        </p:nvSpPr>
        <p:spPr/>
        <p:txBody>
          <a:bodyPr/>
          <a:lstStyle/>
          <a:p>
            <a:fld id="{CF634D4E-71F9-419F-BCBC-F2DBA0F81E58}" type="slidenum">
              <a:rPr lang="en-AU" smtClean="0"/>
              <a:t>‹#›</a:t>
            </a:fld>
            <a:endParaRPr lang="en-AU"/>
          </a:p>
        </p:txBody>
      </p:sp>
      <p:pic>
        <p:nvPicPr>
          <p:cNvPr id="8" name="Picture 7" descr="A picture containing object&#10;&#10;Description generated with high confidence">
            <a:extLst>
              <a:ext uri="{FF2B5EF4-FFF2-40B4-BE49-F238E27FC236}">
                <a16:creationId xmlns:a16="http://schemas.microsoft.com/office/drawing/2014/main" id="{5EE405CA-F80E-4C16-91B0-713CA98CCB19}"/>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 y="6244350"/>
            <a:ext cx="3847856" cy="365125"/>
          </a:xfrm>
          <a:prstGeom prst="rect">
            <a:avLst/>
          </a:prstGeom>
        </p:spPr>
      </p:pic>
    </p:spTree>
    <p:extLst>
      <p:ext uri="{BB962C8B-B14F-4D97-AF65-F5344CB8AC3E}">
        <p14:creationId xmlns:p14="http://schemas.microsoft.com/office/powerpoint/2010/main" val="33657486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4" name="Picture 3" descr="A picture containing clipart&#10;&#10;Description generated with high confidence">
            <a:extLst>
              <a:ext uri="{FF2B5EF4-FFF2-40B4-BE49-F238E27FC236}">
                <a16:creationId xmlns:a16="http://schemas.microsoft.com/office/drawing/2014/main" id="{E016BD0E-BAC2-4A76-BEC9-0EFB24FA3B8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5832" t="16158" r="68479" b="42238"/>
          <a:stretch/>
        </p:blipFill>
        <p:spPr>
          <a:xfrm>
            <a:off x="-4937529" y="-10668"/>
            <a:ext cx="9875058" cy="6868668"/>
          </a:xfrm>
          <a:prstGeom prst="rect">
            <a:avLst/>
          </a:prstGeom>
        </p:spPr>
      </p:pic>
    </p:spTree>
    <p:extLst>
      <p:ext uri="{BB962C8B-B14F-4D97-AF65-F5344CB8AC3E}">
        <p14:creationId xmlns:p14="http://schemas.microsoft.com/office/powerpoint/2010/main" val="18759480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26046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tion Header">
    <p:bg>
      <p:bgPr>
        <a:solidFill>
          <a:schemeClr val="bg1"/>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67695B5-F742-446E-A5EE-6FB410A61A4D}"/>
              </a:ext>
            </a:extLst>
          </p:cNvPr>
          <p:cNvSpPr>
            <a:spLocks noGrp="1"/>
          </p:cNvSpPr>
          <p:nvPr>
            <p:ph type="body" idx="1"/>
          </p:nvPr>
        </p:nvSpPr>
        <p:spPr>
          <a:xfrm>
            <a:off x="831850" y="1339635"/>
            <a:ext cx="10515600" cy="4750015"/>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7" name="Title 6">
            <a:extLst>
              <a:ext uri="{FF2B5EF4-FFF2-40B4-BE49-F238E27FC236}">
                <a16:creationId xmlns:a16="http://schemas.microsoft.com/office/drawing/2014/main" id="{91D848D8-D8DC-406B-AEF9-7DF80A83B126}"/>
              </a:ext>
            </a:extLst>
          </p:cNvPr>
          <p:cNvSpPr>
            <a:spLocks noGrp="1"/>
          </p:cNvSpPr>
          <p:nvPr>
            <p:ph type="title"/>
          </p:nvPr>
        </p:nvSpPr>
        <p:spPr>
          <a:xfrm>
            <a:off x="838200" y="365126"/>
            <a:ext cx="10515600" cy="874952"/>
          </a:xfrm>
        </p:spPr>
        <p:txBody>
          <a:bodyPr/>
          <a:lstStyle/>
          <a:p>
            <a:r>
              <a:rPr lang="en-US" dirty="0"/>
              <a:t>Click to edit Master title style</a:t>
            </a:r>
            <a:endParaRPr lang="en-AU" dirty="0"/>
          </a:p>
        </p:txBody>
      </p:sp>
      <p:sp>
        <p:nvSpPr>
          <p:cNvPr id="26" name="Slide Number Placeholder 25">
            <a:extLst>
              <a:ext uri="{FF2B5EF4-FFF2-40B4-BE49-F238E27FC236}">
                <a16:creationId xmlns:a16="http://schemas.microsoft.com/office/drawing/2014/main" id="{A93A6962-E847-4906-BD06-AECF82E507EB}"/>
              </a:ext>
            </a:extLst>
          </p:cNvPr>
          <p:cNvSpPr>
            <a:spLocks noGrp="1"/>
          </p:cNvSpPr>
          <p:nvPr>
            <p:ph type="sldNum" sz="quarter" idx="12"/>
          </p:nvPr>
        </p:nvSpPr>
        <p:spPr/>
        <p:txBody>
          <a:bodyPr/>
          <a:lstStyle/>
          <a:p>
            <a:fld id="{CF634D4E-71F9-419F-BCBC-F2DBA0F81E58}" type="slidenum">
              <a:rPr lang="en-AU" smtClean="0"/>
              <a:t>‹#›</a:t>
            </a:fld>
            <a:endParaRPr lang="en-AU"/>
          </a:p>
        </p:txBody>
      </p:sp>
      <p:pic>
        <p:nvPicPr>
          <p:cNvPr id="4" name="Picture 3" descr="A picture containing object&#10;&#10;Description generated with high confidence">
            <a:extLst>
              <a:ext uri="{FF2B5EF4-FFF2-40B4-BE49-F238E27FC236}">
                <a16:creationId xmlns:a16="http://schemas.microsoft.com/office/drawing/2014/main" id="{D2E037A3-15D9-41C5-9654-4B68CD3ADC35}"/>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 y="6244350"/>
            <a:ext cx="3847856" cy="365125"/>
          </a:xfrm>
          <a:prstGeom prst="rect">
            <a:avLst/>
          </a:prstGeom>
        </p:spPr>
      </p:pic>
      <p:cxnSp>
        <p:nvCxnSpPr>
          <p:cNvPr id="10" name="Straight Connector 9">
            <a:extLst>
              <a:ext uri="{FF2B5EF4-FFF2-40B4-BE49-F238E27FC236}">
                <a16:creationId xmlns:a16="http://schemas.microsoft.com/office/drawing/2014/main" id="{74669CA6-1E50-4D47-8437-F34ACE8DD405}"/>
              </a:ext>
            </a:extLst>
          </p:cNvPr>
          <p:cNvCxnSpPr>
            <a:cxnSpLocks/>
          </p:cNvCxnSpPr>
          <p:nvPr userDrawn="1"/>
        </p:nvCxnSpPr>
        <p:spPr>
          <a:xfrm>
            <a:off x="0" y="1249696"/>
            <a:ext cx="10832709" cy="0"/>
          </a:xfrm>
          <a:prstGeom prst="line">
            <a:avLst/>
          </a:prstGeom>
          <a:ln w="57150">
            <a:gradFill flip="none" rotWithShape="1">
              <a:gsLst>
                <a:gs pos="100000">
                  <a:schemeClr val="accent1">
                    <a:lumMod val="75000"/>
                  </a:schemeClr>
                </a:gs>
                <a:gs pos="0">
                  <a:schemeClr val="bg1"/>
                </a:gs>
                <a:gs pos="0">
                  <a:schemeClr val="bg1"/>
                </a:gs>
                <a:gs pos="5000">
                  <a:schemeClr val="bg1"/>
                </a:gs>
              </a:gsLst>
              <a:lin ang="1080000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02728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Section Header">
    <p:bg>
      <p:bgPr>
        <a:solidFill>
          <a:schemeClr val="bg1"/>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67695B5-F742-446E-A5EE-6FB410A61A4D}"/>
              </a:ext>
            </a:extLst>
          </p:cNvPr>
          <p:cNvSpPr>
            <a:spLocks noGrp="1"/>
          </p:cNvSpPr>
          <p:nvPr>
            <p:ph type="body" idx="1"/>
          </p:nvPr>
        </p:nvSpPr>
        <p:spPr>
          <a:xfrm>
            <a:off x="831850" y="1816276"/>
            <a:ext cx="10515600" cy="4273374"/>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7" name="Title 6">
            <a:extLst>
              <a:ext uri="{FF2B5EF4-FFF2-40B4-BE49-F238E27FC236}">
                <a16:creationId xmlns:a16="http://schemas.microsoft.com/office/drawing/2014/main" id="{91D848D8-D8DC-406B-AEF9-7DF80A83B126}"/>
              </a:ext>
            </a:extLst>
          </p:cNvPr>
          <p:cNvSpPr>
            <a:spLocks noGrp="1"/>
          </p:cNvSpPr>
          <p:nvPr>
            <p:ph type="title"/>
          </p:nvPr>
        </p:nvSpPr>
        <p:spPr>
          <a:xfrm>
            <a:off x="838200" y="365125"/>
            <a:ext cx="10515600" cy="1275455"/>
          </a:xfrm>
        </p:spPr>
        <p:txBody>
          <a:bodyPr/>
          <a:lstStyle/>
          <a:p>
            <a:r>
              <a:rPr lang="en-US" dirty="0"/>
              <a:t>Click to edit Master title style</a:t>
            </a:r>
            <a:endParaRPr lang="en-AU" dirty="0"/>
          </a:p>
        </p:txBody>
      </p:sp>
      <p:sp>
        <p:nvSpPr>
          <p:cNvPr id="26" name="Slide Number Placeholder 25">
            <a:extLst>
              <a:ext uri="{FF2B5EF4-FFF2-40B4-BE49-F238E27FC236}">
                <a16:creationId xmlns:a16="http://schemas.microsoft.com/office/drawing/2014/main" id="{A93A6962-E847-4906-BD06-AECF82E507EB}"/>
              </a:ext>
            </a:extLst>
          </p:cNvPr>
          <p:cNvSpPr>
            <a:spLocks noGrp="1"/>
          </p:cNvSpPr>
          <p:nvPr>
            <p:ph type="sldNum" sz="quarter" idx="12"/>
          </p:nvPr>
        </p:nvSpPr>
        <p:spPr/>
        <p:txBody>
          <a:bodyPr/>
          <a:lstStyle/>
          <a:p>
            <a:fld id="{CF634D4E-71F9-419F-BCBC-F2DBA0F81E58}" type="slidenum">
              <a:rPr lang="en-AU" smtClean="0"/>
              <a:t>‹#›</a:t>
            </a:fld>
            <a:endParaRPr lang="en-AU"/>
          </a:p>
        </p:txBody>
      </p:sp>
      <p:pic>
        <p:nvPicPr>
          <p:cNvPr id="8" name="Picture 7" descr="A picture containing object&#10;&#10;Description generated with high confidence">
            <a:extLst>
              <a:ext uri="{FF2B5EF4-FFF2-40B4-BE49-F238E27FC236}">
                <a16:creationId xmlns:a16="http://schemas.microsoft.com/office/drawing/2014/main" id="{439FB86A-5D30-4612-9E1A-CE1ED2CDF102}"/>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 y="6244350"/>
            <a:ext cx="3847856" cy="365125"/>
          </a:xfrm>
          <a:prstGeom prst="rect">
            <a:avLst/>
          </a:prstGeom>
        </p:spPr>
      </p:pic>
      <p:cxnSp>
        <p:nvCxnSpPr>
          <p:cNvPr id="9" name="Straight Connector 8">
            <a:extLst>
              <a:ext uri="{FF2B5EF4-FFF2-40B4-BE49-F238E27FC236}">
                <a16:creationId xmlns:a16="http://schemas.microsoft.com/office/drawing/2014/main" id="{B2193FEE-3EB6-474E-875F-935EAE9C3F40}"/>
              </a:ext>
            </a:extLst>
          </p:cNvPr>
          <p:cNvCxnSpPr>
            <a:cxnSpLocks/>
          </p:cNvCxnSpPr>
          <p:nvPr userDrawn="1"/>
        </p:nvCxnSpPr>
        <p:spPr>
          <a:xfrm>
            <a:off x="0" y="1681962"/>
            <a:ext cx="10832709" cy="0"/>
          </a:xfrm>
          <a:prstGeom prst="line">
            <a:avLst/>
          </a:prstGeom>
          <a:ln w="57150">
            <a:gradFill flip="none" rotWithShape="1">
              <a:gsLst>
                <a:gs pos="100000">
                  <a:schemeClr val="accent1">
                    <a:lumMod val="75000"/>
                  </a:schemeClr>
                </a:gs>
                <a:gs pos="0">
                  <a:schemeClr val="bg1"/>
                </a:gs>
                <a:gs pos="0">
                  <a:schemeClr val="bg1"/>
                </a:gs>
                <a:gs pos="5000">
                  <a:schemeClr val="bg1"/>
                </a:gs>
              </a:gsLst>
              <a:lin ang="1080000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689054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23E240-C32A-4547-9FC5-755138431A11}"/>
              </a:ext>
            </a:extLst>
          </p:cNvPr>
          <p:cNvSpPr>
            <a:spLocks noGrp="1"/>
          </p:cNvSpPr>
          <p:nvPr>
            <p:ph type="title"/>
          </p:nvPr>
        </p:nvSpPr>
        <p:spPr>
          <a:xfrm>
            <a:off x="838200" y="365126"/>
            <a:ext cx="10515600" cy="918242"/>
          </a:xfrm>
        </p:spPr>
        <p:txBody>
          <a:bodyPr/>
          <a:lstStyle/>
          <a:p>
            <a:r>
              <a:rPr lang="en-US" dirty="0"/>
              <a:t>Click to edit Master title style</a:t>
            </a:r>
            <a:endParaRPr lang="en-AU" dirty="0"/>
          </a:p>
        </p:txBody>
      </p:sp>
      <p:sp>
        <p:nvSpPr>
          <p:cNvPr id="3" name="Content Placeholder 2">
            <a:extLst>
              <a:ext uri="{FF2B5EF4-FFF2-40B4-BE49-F238E27FC236}">
                <a16:creationId xmlns:a16="http://schemas.microsoft.com/office/drawing/2014/main" id="{C1603422-F95D-421C-9744-1534AD4CB65E}"/>
              </a:ext>
            </a:extLst>
          </p:cNvPr>
          <p:cNvSpPr>
            <a:spLocks noGrp="1"/>
          </p:cNvSpPr>
          <p:nvPr>
            <p:ph sz="half" idx="1"/>
          </p:nvPr>
        </p:nvSpPr>
        <p:spPr>
          <a:xfrm>
            <a:off x="838200" y="1459833"/>
            <a:ext cx="5181600" cy="471713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Content Placeholder 3">
            <a:extLst>
              <a:ext uri="{FF2B5EF4-FFF2-40B4-BE49-F238E27FC236}">
                <a16:creationId xmlns:a16="http://schemas.microsoft.com/office/drawing/2014/main" id="{72048081-8248-4CE4-9A56-6296FF09D2C3}"/>
              </a:ext>
            </a:extLst>
          </p:cNvPr>
          <p:cNvSpPr>
            <a:spLocks noGrp="1"/>
          </p:cNvSpPr>
          <p:nvPr>
            <p:ph sz="half" idx="2"/>
          </p:nvPr>
        </p:nvSpPr>
        <p:spPr>
          <a:xfrm>
            <a:off x="6172200" y="1459833"/>
            <a:ext cx="5181600" cy="471713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7" name="Slide Number Placeholder 6">
            <a:extLst>
              <a:ext uri="{FF2B5EF4-FFF2-40B4-BE49-F238E27FC236}">
                <a16:creationId xmlns:a16="http://schemas.microsoft.com/office/drawing/2014/main" id="{043A14B9-9F56-4AD5-8FB5-6DA9375A7FC0}"/>
              </a:ext>
            </a:extLst>
          </p:cNvPr>
          <p:cNvSpPr>
            <a:spLocks noGrp="1"/>
          </p:cNvSpPr>
          <p:nvPr>
            <p:ph type="sldNum" sz="quarter" idx="12"/>
          </p:nvPr>
        </p:nvSpPr>
        <p:spPr/>
        <p:txBody>
          <a:bodyPr/>
          <a:lstStyle/>
          <a:p>
            <a:fld id="{CF634D4E-71F9-419F-BCBC-F2DBA0F81E58}" type="slidenum">
              <a:rPr lang="en-AU" smtClean="0"/>
              <a:t>‹#›</a:t>
            </a:fld>
            <a:endParaRPr lang="en-AU"/>
          </a:p>
        </p:txBody>
      </p:sp>
      <p:pic>
        <p:nvPicPr>
          <p:cNvPr id="9" name="Picture 8" descr="A picture containing object&#10;&#10;Description generated with high confidence">
            <a:extLst>
              <a:ext uri="{FF2B5EF4-FFF2-40B4-BE49-F238E27FC236}">
                <a16:creationId xmlns:a16="http://schemas.microsoft.com/office/drawing/2014/main" id="{B0D7BBCC-A504-4613-B71F-BD58DD69486A}"/>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 y="6244350"/>
            <a:ext cx="3847856" cy="365125"/>
          </a:xfrm>
          <a:prstGeom prst="rect">
            <a:avLst/>
          </a:prstGeom>
        </p:spPr>
      </p:pic>
      <p:cxnSp>
        <p:nvCxnSpPr>
          <p:cNvPr id="10" name="Straight Connector 9">
            <a:extLst>
              <a:ext uri="{FF2B5EF4-FFF2-40B4-BE49-F238E27FC236}">
                <a16:creationId xmlns:a16="http://schemas.microsoft.com/office/drawing/2014/main" id="{B019B4A1-9C73-4A65-945A-8244A7B68FDB}"/>
              </a:ext>
            </a:extLst>
          </p:cNvPr>
          <p:cNvCxnSpPr>
            <a:cxnSpLocks/>
          </p:cNvCxnSpPr>
          <p:nvPr userDrawn="1"/>
        </p:nvCxnSpPr>
        <p:spPr>
          <a:xfrm>
            <a:off x="0" y="1324750"/>
            <a:ext cx="10832709" cy="0"/>
          </a:xfrm>
          <a:prstGeom prst="line">
            <a:avLst/>
          </a:prstGeom>
          <a:ln w="57150">
            <a:gradFill flip="none" rotWithShape="1">
              <a:gsLst>
                <a:gs pos="100000">
                  <a:schemeClr val="accent1">
                    <a:lumMod val="75000"/>
                  </a:schemeClr>
                </a:gs>
                <a:gs pos="0">
                  <a:schemeClr val="bg1"/>
                </a:gs>
                <a:gs pos="0">
                  <a:schemeClr val="bg1"/>
                </a:gs>
                <a:gs pos="5000">
                  <a:schemeClr val="bg1"/>
                </a:gs>
              </a:gsLst>
              <a:lin ang="1080000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3007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99AF13-24CC-4A1F-934E-B635D0A7FCEA}"/>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6EB5A6C5-71ED-4C2E-8ED0-27F2EA3BCA9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1126A8A1-8503-4169-8B2F-9EC42EFD54C0}"/>
              </a:ext>
            </a:extLst>
          </p:cNvPr>
          <p:cNvSpPr>
            <a:spLocks noGrp="1"/>
          </p:cNvSpPr>
          <p:nvPr>
            <p:ph sz="half" idx="2"/>
          </p:nvPr>
        </p:nvSpPr>
        <p:spPr>
          <a:xfrm>
            <a:off x="839788" y="2505075"/>
            <a:ext cx="5157787" cy="368458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5" name="Text Placeholder 4">
            <a:extLst>
              <a:ext uri="{FF2B5EF4-FFF2-40B4-BE49-F238E27FC236}">
                <a16:creationId xmlns:a16="http://schemas.microsoft.com/office/drawing/2014/main" id="{D920716D-3DFF-49FD-84B3-859FE0EE512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BAEB6B97-8442-4978-8AA3-767D9C2FA6C7}"/>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9" name="Slide Number Placeholder 8">
            <a:extLst>
              <a:ext uri="{FF2B5EF4-FFF2-40B4-BE49-F238E27FC236}">
                <a16:creationId xmlns:a16="http://schemas.microsoft.com/office/drawing/2014/main" id="{65A4239D-A060-471D-A9F2-186EAD3EE3A2}"/>
              </a:ext>
            </a:extLst>
          </p:cNvPr>
          <p:cNvSpPr>
            <a:spLocks noGrp="1"/>
          </p:cNvSpPr>
          <p:nvPr>
            <p:ph type="sldNum" sz="quarter" idx="12"/>
          </p:nvPr>
        </p:nvSpPr>
        <p:spPr/>
        <p:txBody>
          <a:bodyPr/>
          <a:lstStyle/>
          <a:p>
            <a:fld id="{CF634D4E-71F9-419F-BCBC-F2DBA0F81E58}" type="slidenum">
              <a:rPr lang="en-AU" smtClean="0"/>
              <a:t>‹#›</a:t>
            </a:fld>
            <a:endParaRPr lang="en-AU"/>
          </a:p>
        </p:txBody>
      </p:sp>
      <p:pic>
        <p:nvPicPr>
          <p:cNvPr id="11" name="Picture 10" descr="A picture containing object&#10;&#10;Description generated with high confidence">
            <a:extLst>
              <a:ext uri="{FF2B5EF4-FFF2-40B4-BE49-F238E27FC236}">
                <a16:creationId xmlns:a16="http://schemas.microsoft.com/office/drawing/2014/main" id="{185E5685-36B3-444D-8C5E-B6963DB295E7}"/>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 y="6244350"/>
            <a:ext cx="3847856" cy="365125"/>
          </a:xfrm>
          <a:prstGeom prst="rect">
            <a:avLst/>
          </a:prstGeom>
        </p:spPr>
      </p:pic>
      <p:cxnSp>
        <p:nvCxnSpPr>
          <p:cNvPr id="12" name="Straight Connector 11">
            <a:extLst>
              <a:ext uri="{FF2B5EF4-FFF2-40B4-BE49-F238E27FC236}">
                <a16:creationId xmlns:a16="http://schemas.microsoft.com/office/drawing/2014/main" id="{E5453B9A-A45C-4C2C-88D7-7818C5A66537}"/>
              </a:ext>
            </a:extLst>
          </p:cNvPr>
          <p:cNvCxnSpPr>
            <a:cxnSpLocks/>
          </p:cNvCxnSpPr>
          <p:nvPr userDrawn="1"/>
        </p:nvCxnSpPr>
        <p:spPr>
          <a:xfrm>
            <a:off x="0" y="1681163"/>
            <a:ext cx="10832709" cy="0"/>
          </a:xfrm>
          <a:prstGeom prst="line">
            <a:avLst/>
          </a:prstGeom>
          <a:ln w="57150">
            <a:gradFill flip="none" rotWithShape="1">
              <a:gsLst>
                <a:gs pos="100000">
                  <a:schemeClr val="accent1">
                    <a:lumMod val="75000"/>
                  </a:schemeClr>
                </a:gs>
                <a:gs pos="0">
                  <a:schemeClr val="bg1"/>
                </a:gs>
                <a:gs pos="0">
                  <a:schemeClr val="bg1"/>
                </a:gs>
                <a:gs pos="5000">
                  <a:schemeClr val="bg1"/>
                </a:gs>
              </a:gsLst>
              <a:lin ang="1080000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66997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04F758-AB07-4D20-99C6-D6914EDE520C}"/>
              </a:ext>
            </a:extLst>
          </p:cNvPr>
          <p:cNvSpPr>
            <a:spLocks noGrp="1"/>
          </p:cNvSpPr>
          <p:nvPr>
            <p:ph type="title"/>
          </p:nvPr>
        </p:nvSpPr>
        <p:spPr>
          <a:xfrm>
            <a:off x="838200" y="2103437"/>
            <a:ext cx="10515600" cy="1325563"/>
          </a:xfrm>
        </p:spPr>
        <p:txBody>
          <a:bodyPr/>
          <a:lstStyle/>
          <a:p>
            <a:r>
              <a:rPr lang="en-US" dirty="0"/>
              <a:t>Click to edit Master title style</a:t>
            </a:r>
            <a:endParaRPr lang="en-AU" dirty="0"/>
          </a:p>
        </p:txBody>
      </p:sp>
      <p:sp>
        <p:nvSpPr>
          <p:cNvPr id="5" name="Slide Number Placeholder 4">
            <a:extLst>
              <a:ext uri="{FF2B5EF4-FFF2-40B4-BE49-F238E27FC236}">
                <a16:creationId xmlns:a16="http://schemas.microsoft.com/office/drawing/2014/main" id="{5CAB7C03-0257-4FB5-866B-E4A34431C395}"/>
              </a:ext>
            </a:extLst>
          </p:cNvPr>
          <p:cNvSpPr>
            <a:spLocks noGrp="1"/>
          </p:cNvSpPr>
          <p:nvPr>
            <p:ph type="sldNum" sz="quarter" idx="12"/>
          </p:nvPr>
        </p:nvSpPr>
        <p:spPr/>
        <p:txBody>
          <a:bodyPr/>
          <a:lstStyle/>
          <a:p>
            <a:fld id="{CF634D4E-71F9-419F-BCBC-F2DBA0F81E58}" type="slidenum">
              <a:rPr lang="en-AU" smtClean="0"/>
              <a:t>‹#›</a:t>
            </a:fld>
            <a:endParaRPr lang="en-AU"/>
          </a:p>
        </p:txBody>
      </p:sp>
      <p:cxnSp>
        <p:nvCxnSpPr>
          <p:cNvPr id="8" name="Straight Connector 7">
            <a:extLst>
              <a:ext uri="{FF2B5EF4-FFF2-40B4-BE49-F238E27FC236}">
                <a16:creationId xmlns:a16="http://schemas.microsoft.com/office/drawing/2014/main" id="{17CBEC2C-60D7-4F2E-A8FC-6CCA74E0AC70}"/>
              </a:ext>
            </a:extLst>
          </p:cNvPr>
          <p:cNvCxnSpPr>
            <a:cxnSpLocks/>
          </p:cNvCxnSpPr>
          <p:nvPr userDrawn="1"/>
        </p:nvCxnSpPr>
        <p:spPr>
          <a:xfrm>
            <a:off x="0" y="3454053"/>
            <a:ext cx="10832709" cy="0"/>
          </a:xfrm>
          <a:prstGeom prst="line">
            <a:avLst/>
          </a:prstGeom>
          <a:ln w="57150">
            <a:gradFill flip="none" rotWithShape="1">
              <a:gsLst>
                <a:gs pos="100000">
                  <a:schemeClr val="accent1">
                    <a:lumMod val="75000"/>
                  </a:schemeClr>
                </a:gs>
                <a:gs pos="0">
                  <a:schemeClr val="bg1"/>
                </a:gs>
                <a:gs pos="0">
                  <a:schemeClr val="bg1"/>
                </a:gs>
                <a:gs pos="5000">
                  <a:schemeClr val="bg1"/>
                </a:gs>
              </a:gsLst>
              <a:lin ang="1080000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808549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harts">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B015EE-8CE7-427C-B73C-B135F65AE2E9}"/>
              </a:ext>
            </a:extLst>
          </p:cNvPr>
          <p:cNvSpPr>
            <a:spLocks noGrp="1"/>
          </p:cNvSpPr>
          <p:nvPr>
            <p:ph type="title"/>
          </p:nvPr>
        </p:nvSpPr>
        <p:spPr>
          <a:xfrm>
            <a:off x="838200" y="365126"/>
            <a:ext cx="10515600" cy="946150"/>
          </a:xfrm>
        </p:spPr>
        <p:txBody>
          <a:bodyPr/>
          <a:lstStyle/>
          <a:p>
            <a:r>
              <a:rPr lang="en-US"/>
              <a:t>Click to edit Master title style</a:t>
            </a:r>
            <a:endParaRPr lang="en-AU"/>
          </a:p>
        </p:txBody>
      </p:sp>
      <p:sp>
        <p:nvSpPr>
          <p:cNvPr id="5" name="Slide Number Placeholder 4">
            <a:extLst>
              <a:ext uri="{FF2B5EF4-FFF2-40B4-BE49-F238E27FC236}">
                <a16:creationId xmlns:a16="http://schemas.microsoft.com/office/drawing/2014/main" id="{E2EA46FA-EF5F-4EF4-8F7B-750D607D5027}"/>
              </a:ext>
            </a:extLst>
          </p:cNvPr>
          <p:cNvSpPr>
            <a:spLocks noGrp="1"/>
          </p:cNvSpPr>
          <p:nvPr>
            <p:ph type="sldNum" sz="quarter" idx="12"/>
          </p:nvPr>
        </p:nvSpPr>
        <p:spPr/>
        <p:txBody>
          <a:bodyPr/>
          <a:lstStyle/>
          <a:p>
            <a:fld id="{CF634D4E-71F9-419F-BCBC-F2DBA0F81E58}" type="slidenum">
              <a:rPr lang="en-AU" smtClean="0"/>
              <a:t>‹#›</a:t>
            </a:fld>
            <a:endParaRPr lang="en-AU"/>
          </a:p>
        </p:txBody>
      </p:sp>
      <p:sp>
        <p:nvSpPr>
          <p:cNvPr id="9" name="Chart Placeholder 8">
            <a:extLst>
              <a:ext uri="{FF2B5EF4-FFF2-40B4-BE49-F238E27FC236}">
                <a16:creationId xmlns:a16="http://schemas.microsoft.com/office/drawing/2014/main" id="{48E3FAE3-DC8D-4FA0-8E85-7597668A6460}"/>
              </a:ext>
            </a:extLst>
          </p:cNvPr>
          <p:cNvSpPr>
            <a:spLocks noGrp="1"/>
          </p:cNvSpPr>
          <p:nvPr>
            <p:ph type="chart" sz="quarter" idx="13"/>
          </p:nvPr>
        </p:nvSpPr>
        <p:spPr>
          <a:xfrm>
            <a:off x="832757" y="2468362"/>
            <a:ext cx="10521043" cy="3508576"/>
          </a:xfrm>
        </p:spPr>
        <p:txBody>
          <a:bodyPr/>
          <a:lstStyle/>
          <a:p>
            <a:endParaRPr lang="en-AU"/>
          </a:p>
        </p:txBody>
      </p:sp>
      <p:sp>
        <p:nvSpPr>
          <p:cNvPr id="11" name="Text Placeholder 10">
            <a:extLst>
              <a:ext uri="{FF2B5EF4-FFF2-40B4-BE49-F238E27FC236}">
                <a16:creationId xmlns:a16="http://schemas.microsoft.com/office/drawing/2014/main" id="{6E6C4FFE-ABF9-4958-B91B-C037692C77DE}"/>
              </a:ext>
            </a:extLst>
          </p:cNvPr>
          <p:cNvSpPr>
            <a:spLocks noGrp="1"/>
          </p:cNvSpPr>
          <p:nvPr>
            <p:ph type="body" sz="quarter" idx="14"/>
          </p:nvPr>
        </p:nvSpPr>
        <p:spPr>
          <a:xfrm>
            <a:off x="832757" y="1562208"/>
            <a:ext cx="10515600" cy="679948"/>
          </a:xfrm>
        </p:spPr>
        <p:txBody>
          <a:bodyPr/>
          <a:lstStyle/>
          <a:p>
            <a:pPr lvl="0"/>
            <a:r>
              <a:rPr lang="en-US" dirty="0"/>
              <a:t>Edit Master text styles</a:t>
            </a:r>
          </a:p>
        </p:txBody>
      </p:sp>
      <p:pic>
        <p:nvPicPr>
          <p:cNvPr id="10" name="Picture 9" descr="A picture containing object&#10;&#10;Description generated with high confidence">
            <a:extLst>
              <a:ext uri="{FF2B5EF4-FFF2-40B4-BE49-F238E27FC236}">
                <a16:creationId xmlns:a16="http://schemas.microsoft.com/office/drawing/2014/main" id="{1EC95515-CDA2-4299-A9D2-3DFEC1C50E4E}"/>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 y="6244350"/>
            <a:ext cx="3847856" cy="365125"/>
          </a:xfrm>
          <a:prstGeom prst="rect">
            <a:avLst/>
          </a:prstGeom>
        </p:spPr>
      </p:pic>
      <p:cxnSp>
        <p:nvCxnSpPr>
          <p:cNvPr id="15" name="Straight Connector 14">
            <a:extLst>
              <a:ext uri="{FF2B5EF4-FFF2-40B4-BE49-F238E27FC236}">
                <a16:creationId xmlns:a16="http://schemas.microsoft.com/office/drawing/2014/main" id="{7B36E429-9D76-44A7-98B2-7DB4AE7B3AD4}"/>
              </a:ext>
            </a:extLst>
          </p:cNvPr>
          <p:cNvCxnSpPr>
            <a:cxnSpLocks/>
          </p:cNvCxnSpPr>
          <p:nvPr userDrawn="1"/>
        </p:nvCxnSpPr>
        <p:spPr>
          <a:xfrm>
            <a:off x="0" y="1445639"/>
            <a:ext cx="10832709" cy="0"/>
          </a:xfrm>
          <a:prstGeom prst="line">
            <a:avLst/>
          </a:prstGeom>
          <a:ln w="57150">
            <a:gradFill flip="none" rotWithShape="1">
              <a:gsLst>
                <a:gs pos="100000">
                  <a:schemeClr val="accent1">
                    <a:lumMod val="75000"/>
                  </a:schemeClr>
                </a:gs>
                <a:gs pos="0">
                  <a:schemeClr val="bg1"/>
                </a:gs>
                <a:gs pos="0">
                  <a:schemeClr val="bg1"/>
                </a:gs>
                <a:gs pos="5000">
                  <a:schemeClr val="bg1"/>
                </a:gs>
              </a:gsLst>
              <a:lin ang="1080000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552615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F431165-8484-48C6-8889-39A4F0D14E6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CF284EF7-E8D8-412D-AC90-F57A3CC3019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8F6EB249-DC72-4E13-87B6-58A1C14A9D9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25C246-26BF-4F91-8813-E8BFAD1D2AF8}" type="datetimeFigureOut">
              <a:rPr lang="en-AU" smtClean="0"/>
              <a:t>6/12/2019</a:t>
            </a:fld>
            <a:endParaRPr lang="en-AU"/>
          </a:p>
        </p:txBody>
      </p:sp>
      <p:sp>
        <p:nvSpPr>
          <p:cNvPr id="5" name="Footer Placeholder 4">
            <a:extLst>
              <a:ext uri="{FF2B5EF4-FFF2-40B4-BE49-F238E27FC236}">
                <a16:creationId xmlns:a16="http://schemas.microsoft.com/office/drawing/2014/main" id="{1D725A0A-07BC-4FEB-9F3D-CAF31460D64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40587063-2CAF-436A-8E44-3FDC67AF3F2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634D4E-71F9-419F-BCBC-F2DBA0F81E58}" type="slidenum">
              <a:rPr lang="en-AU" smtClean="0"/>
              <a:t>‹#›</a:t>
            </a:fld>
            <a:endParaRPr lang="en-AU"/>
          </a:p>
        </p:txBody>
      </p:sp>
    </p:spTree>
    <p:extLst>
      <p:ext uri="{BB962C8B-B14F-4D97-AF65-F5344CB8AC3E}">
        <p14:creationId xmlns:p14="http://schemas.microsoft.com/office/powerpoint/2010/main" val="3179362226"/>
      </p:ext>
    </p:extLst>
  </p:cSld>
  <p:clrMap bg1="lt1" tx1="dk1" bg2="lt2" tx2="dk2" accent1="accent1" accent2="accent2" accent3="accent3" accent4="accent4" accent5="accent5" accent6="accent6" hlink="hlink" folHlink="folHlink"/>
  <p:sldLayoutIdLst>
    <p:sldLayoutId id="2147483649" r:id="rId1"/>
    <p:sldLayoutId id="2147483662" r:id="rId2"/>
    <p:sldLayoutId id="2147483663" r:id="rId3"/>
    <p:sldLayoutId id="2147483651" r:id="rId4"/>
    <p:sldLayoutId id="2147483660" r:id="rId5"/>
    <p:sldLayoutId id="2147483652" r:id="rId6"/>
    <p:sldLayoutId id="2147483653" r:id="rId7"/>
    <p:sldLayoutId id="2147483654" r:id="rId8"/>
    <p:sldLayoutId id="2147483661" r:id="rId9"/>
    <p:sldLayoutId id="2147483655" r:id="rId10"/>
    <p:sldLayoutId id="2147483656" r:id="rId11"/>
    <p:sldLayoutId id="2147483657" r:id="rId12"/>
    <p:sldLayoutId id="2147483658" r:id="rId13"/>
    <p:sldLayoutId id="2147483659"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cid:image018.jpg@01CBC39A.E1A6B550" TargetMode="External"/><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chart" Target="../charts/chart19.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chart" Target="../charts/chart21.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chart" Target="../charts/chart24.xml"/><Relationship Id="rId2" Type="http://schemas.openxmlformats.org/officeDocument/2006/relationships/chart" Target="../charts/chart23.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chart" Target="../charts/chart25.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chart" Target="../charts/chart26.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chart" Target="../charts/chart27.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chart" Target="../charts/chart28.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chart" Target="../charts/chart29.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chart" Target="../charts/chart30.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chart" Target="../charts/chart31.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2" Type="http://schemas.openxmlformats.org/officeDocument/2006/relationships/chart" Target="../charts/chart32.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2" Type="http://schemas.openxmlformats.org/officeDocument/2006/relationships/chart" Target="../charts/chart33.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chart" Target="../charts/chart34.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2" Type="http://schemas.openxmlformats.org/officeDocument/2006/relationships/chart" Target="../charts/chart35.xml"/><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2" Type="http://schemas.openxmlformats.org/officeDocument/2006/relationships/chart" Target="../charts/chart36.xml"/><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3" Type="http://schemas.openxmlformats.org/officeDocument/2006/relationships/chart" Target="../charts/chart37.xml"/><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chart" Target="../charts/chart38.xml"/><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2" Type="http://schemas.openxmlformats.org/officeDocument/2006/relationships/chart" Target="../charts/chart39.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F5690561-C7B7-442C-A8FB-691D9A55CD91}"/>
              </a:ext>
            </a:extLst>
          </p:cNvPr>
          <p:cNvSpPr txBox="1">
            <a:spLocks/>
          </p:cNvSpPr>
          <p:nvPr/>
        </p:nvSpPr>
        <p:spPr>
          <a:xfrm>
            <a:off x="476942" y="3429000"/>
            <a:ext cx="9554564" cy="809296"/>
          </a:xfrm>
          <a:prstGeom prst="rect">
            <a:avLst/>
          </a:prstGeom>
        </p:spPr>
        <p:txBody>
          <a:bodyPr anchor="b"/>
          <a:lstStyle>
            <a:lvl1pPr marL="228600" indent="-228600" algn="l" defTabSz="914400" rtl="0" eaLnBrk="1" latinLnBrk="0" hangingPunct="1">
              <a:lnSpc>
                <a:spcPct val="90000"/>
              </a:lnSpc>
              <a:spcBef>
                <a:spcPts val="1000"/>
              </a:spcBef>
              <a:buFont typeface="Arial" panose="020B0604020202020204" pitchFamily="34" charset="0"/>
              <a:buChar char="•"/>
              <a:defRPr sz="2800" b="1" i="0" kern="12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ts val="400"/>
              </a:spcAft>
              <a:buNone/>
            </a:pPr>
            <a:endParaRPr lang="en-AU" altLang="en-US" sz="1200" dirty="0">
              <a:solidFill>
                <a:schemeClr val="accent3"/>
              </a:solidFill>
              <a:latin typeface="Sommet" panose="02000505000000020004" pitchFamily="50" charset="0"/>
              <a:ea typeface="Microsoft Sans Serif" charset="0"/>
              <a:cs typeface="Arial" charset="0"/>
            </a:endParaRPr>
          </a:p>
          <a:p>
            <a:pPr marL="0" indent="0">
              <a:spcBef>
                <a:spcPct val="0"/>
              </a:spcBef>
              <a:spcAft>
                <a:spcPts val="400"/>
              </a:spcAft>
              <a:buNone/>
            </a:pPr>
            <a:r>
              <a:rPr lang="en-AU" altLang="en-US" dirty="0">
                <a:solidFill>
                  <a:schemeClr val="accent3"/>
                </a:solidFill>
                <a:latin typeface="Sommet" panose="02000505000000020004" pitchFamily="50" charset="0"/>
                <a:ea typeface="Microsoft Sans Serif" charset="0"/>
                <a:cs typeface="Arial" charset="0"/>
              </a:rPr>
              <a:t>Findings from the Australian Capital Territory 2019 Ecstasy and related Drugs Reporting System</a:t>
            </a:r>
          </a:p>
        </p:txBody>
      </p:sp>
      <p:pic>
        <p:nvPicPr>
          <p:cNvPr id="6" name="Picture 5" descr="Burnet Logo">
            <a:extLst>
              <a:ext uri="{FF2B5EF4-FFF2-40B4-BE49-F238E27FC236}">
                <a16:creationId xmlns:a16="http://schemas.microsoft.com/office/drawing/2014/main" id="{C9C806AE-C739-40D1-9FD6-E8B9E2093B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5329" y="5742582"/>
            <a:ext cx="970678" cy="67408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UQ logo col">
            <a:extLst>
              <a:ext uri="{FF2B5EF4-FFF2-40B4-BE49-F238E27FC236}">
                <a16:creationId xmlns:a16="http://schemas.microsoft.com/office/drawing/2014/main" id="{7AD119CA-981A-46C0-9898-30982A96A2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96094" y="5804665"/>
            <a:ext cx="647119" cy="56622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5" descr="cid:image018.jpg@01CBC39A.E1A6B550">
            <a:extLst>
              <a:ext uri="{FF2B5EF4-FFF2-40B4-BE49-F238E27FC236}">
                <a16:creationId xmlns:a16="http://schemas.microsoft.com/office/drawing/2014/main" id="{A1292CD8-D43D-461F-B861-95AA365EFA82}"/>
              </a:ext>
            </a:extLst>
          </p:cNvPr>
          <p:cNvPicPr>
            <a:picLocks noChangeAspect="1" noChangeArrowheads="1"/>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2270409" y="5812972"/>
            <a:ext cx="647119" cy="48533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Utas_vert">
            <a:extLst>
              <a:ext uri="{FF2B5EF4-FFF2-40B4-BE49-F238E27FC236}">
                <a16:creationId xmlns:a16="http://schemas.microsoft.com/office/drawing/2014/main" id="{F9947462-483B-45ED-A32A-57E223F620E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47290" y="5772526"/>
            <a:ext cx="444894" cy="56622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A close up of a logo&#10;&#10;Description generated with very high confidence">
            <a:extLst>
              <a:ext uri="{FF2B5EF4-FFF2-40B4-BE49-F238E27FC236}">
                <a16:creationId xmlns:a16="http://schemas.microsoft.com/office/drawing/2014/main" id="{07C5AC91-8D33-4489-9BC3-CFCD5C43E5F5}"/>
              </a:ext>
            </a:extLst>
          </p:cNvPr>
          <p:cNvPicPr>
            <a:picLocks noChangeAspect="1"/>
          </p:cNvPicPr>
          <p:nvPr/>
        </p:nvPicPr>
        <p:blipFill rotWithShape="1">
          <a:blip r:embed="rId7">
            <a:extLst>
              <a:ext uri="{28A0092B-C50C-407E-A947-70E740481C1C}">
                <a14:useLocalDpi xmlns:a14="http://schemas.microsoft.com/office/drawing/2010/main" val="0"/>
              </a:ext>
            </a:extLst>
          </a:blip>
          <a:srcRect l="3266" t="16232" r="4276" b="18605"/>
          <a:stretch/>
        </p:blipFill>
        <p:spPr>
          <a:xfrm>
            <a:off x="7497346" y="5788836"/>
            <a:ext cx="3047889" cy="549918"/>
          </a:xfrm>
          <a:prstGeom prst="rect">
            <a:avLst/>
          </a:prstGeom>
        </p:spPr>
      </p:pic>
      <p:pic>
        <p:nvPicPr>
          <p:cNvPr id="12" name="Picture 11">
            <a:extLst>
              <a:ext uri="{FF2B5EF4-FFF2-40B4-BE49-F238E27FC236}">
                <a16:creationId xmlns:a16="http://schemas.microsoft.com/office/drawing/2014/main" id="{39DF7AAB-7E19-4858-BE71-367227C01B7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121437" y="5742581"/>
            <a:ext cx="3097685" cy="596173"/>
          </a:xfrm>
          <a:prstGeom prst="rect">
            <a:avLst/>
          </a:prstGeom>
        </p:spPr>
      </p:pic>
    </p:spTree>
    <p:extLst>
      <p:ext uri="{BB962C8B-B14F-4D97-AF65-F5344CB8AC3E}">
        <p14:creationId xmlns:p14="http://schemas.microsoft.com/office/powerpoint/2010/main" val="6233180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B94BAA-446E-43CA-A948-FF2A60A65B66}"/>
              </a:ext>
            </a:extLst>
          </p:cNvPr>
          <p:cNvSpPr>
            <a:spLocks noGrp="1"/>
          </p:cNvSpPr>
          <p:nvPr>
            <p:ph type="title"/>
          </p:nvPr>
        </p:nvSpPr>
        <p:spPr/>
        <p:txBody>
          <a:bodyPr>
            <a:noAutofit/>
          </a:bodyPr>
          <a:lstStyle/>
          <a:p>
            <a:r>
              <a:rPr lang="en-AU" sz="3200" dirty="0"/>
              <a:t>Figure 9: Past six month use of any methamphetamine, powder, base, and crystal, ACT, 2003-2019</a:t>
            </a:r>
          </a:p>
        </p:txBody>
      </p:sp>
      <p:sp>
        <p:nvSpPr>
          <p:cNvPr id="4" name="Text Placeholder 3">
            <a:extLst>
              <a:ext uri="{FF2B5EF4-FFF2-40B4-BE49-F238E27FC236}">
                <a16:creationId xmlns:a16="http://schemas.microsoft.com/office/drawing/2014/main" id="{509FA677-1BDF-4800-960B-EFCE111AF700}"/>
              </a:ext>
            </a:extLst>
          </p:cNvPr>
          <p:cNvSpPr>
            <a:spLocks noGrp="1"/>
          </p:cNvSpPr>
          <p:nvPr>
            <p:ph type="body" sz="quarter" idx="14"/>
          </p:nvPr>
        </p:nvSpPr>
        <p:spPr>
          <a:xfrm>
            <a:off x="838200" y="5310437"/>
            <a:ext cx="10515600" cy="679948"/>
          </a:xfrm>
        </p:spPr>
        <p:txBody>
          <a:bodyPr>
            <a:normAutofit/>
          </a:bodyPr>
          <a:lstStyle/>
          <a:p>
            <a:pPr marL="0" indent="0">
              <a:buNone/>
            </a:pPr>
            <a:r>
              <a:rPr lang="en-AU" sz="1200" dirty="0"/>
              <a:t>Note. Data labels have been removed from figures in years 2003, 2017 and 2018 with small cell size (i.e. n≤5). *</a:t>
            </a:r>
            <a:r>
              <a:rPr lang="en-AU" sz="1200" i="1" dirty="0"/>
              <a:t>p</a:t>
            </a:r>
            <a:r>
              <a:rPr lang="en-AU" sz="1200" dirty="0"/>
              <a:t>&lt;0.050; **</a:t>
            </a:r>
            <a:r>
              <a:rPr lang="en-AU" sz="1200" i="1" dirty="0"/>
              <a:t>p</a:t>
            </a:r>
            <a:r>
              <a:rPr lang="en-AU" sz="1200" dirty="0"/>
              <a:t>&lt;0.010; ***</a:t>
            </a:r>
            <a:r>
              <a:rPr lang="en-AU" sz="1200" i="1" dirty="0"/>
              <a:t>p</a:t>
            </a:r>
            <a:r>
              <a:rPr lang="en-AU" sz="1200" dirty="0"/>
              <a:t>&lt;0.001 for 2018 versus 2019.</a:t>
            </a:r>
          </a:p>
          <a:p>
            <a:pPr marL="0" indent="0">
              <a:buNone/>
            </a:pPr>
            <a:endParaRPr lang="en-AU" sz="1200" dirty="0"/>
          </a:p>
        </p:txBody>
      </p:sp>
      <p:graphicFrame>
        <p:nvGraphicFramePr>
          <p:cNvPr id="7" name="Chart Placeholder 6">
            <a:extLst>
              <a:ext uri="{FF2B5EF4-FFF2-40B4-BE49-F238E27FC236}">
                <a16:creationId xmlns:a16="http://schemas.microsoft.com/office/drawing/2014/main" id="{D2874D7D-2535-4DD6-8EA9-B9DA87AFC615}"/>
              </a:ext>
            </a:extLst>
          </p:cNvPr>
          <p:cNvGraphicFramePr>
            <a:graphicFrameLocks noGrp="1"/>
          </p:cNvGraphicFramePr>
          <p:nvPr>
            <p:ph type="chart" sz="quarter" idx="13"/>
            <p:extLst>
              <p:ext uri="{D42A27DB-BD31-4B8C-83A1-F6EECF244321}">
                <p14:modId xmlns:p14="http://schemas.microsoft.com/office/powerpoint/2010/main" val="1661988391"/>
              </p:ext>
            </p:extLst>
          </p:nvPr>
        </p:nvGraphicFramePr>
        <p:xfrm>
          <a:off x="833438" y="1674812"/>
          <a:ext cx="10520362" cy="35083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263828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4A8F82-15FE-4F10-A06D-540EB247A56F}"/>
              </a:ext>
            </a:extLst>
          </p:cNvPr>
          <p:cNvSpPr>
            <a:spLocks noGrp="1"/>
          </p:cNvSpPr>
          <p:nvPr>
            <p:ph type="title"/>
          </p:nvPr>
        </p:nvSpPr>
        <p:spPr>
          <a:xfrm>
            <a:off x="838200" y="365126"/>
            <a:ext cx="10603230" cy="946150"/>
          </a:xfrm>
        </p:spPr>
        <p:txBody>
          <a:bodyPr>
            <a:noAutofit/>
          </a:bodyPr>
          <a:lstStyle/>
          <a:p>
            <a:r>
              <a:rPr lang="en-AU" sz="3200" dirty="0"/>
              <a:t>Figure 10: Median days of any methamphetamine, powder, base, and crystal use in the past six months, ACT, 2003-2019</a:t>
            </a:r>
          </a:p>
        </p:txBody>
      </p:sp>
      <p:sp>
        <p:nvSpPr>
          <p:cNvPr id="4" name="Text Placeholder 3">
            <a:extLst>
              <a:ext uri="{FF2B5EF4-FFF2-40B4-BE49-F238E27FC236}">
                <a16:creationId xmlns:a16="http://schemas.microsoft.com/office/drawing/2014/main" id="{9BAC8B01-CF6F-4BEE-BC6F-FB67A39E3CD4}"/>
              </a:ext>
            </a:extLst>
          </p:cNvPr>
          <p:cNvSpPr>
            <a:spLocks noGrp="1"/>
          </p:cNvSpPr>
          <p:nvPr>
            <p:ph type="body" sz="quarter" idx="14"/>
          </p:nvPr>
        </p:nvSpPr>
        <p:spPr>
          <a:xfrm>
            <a:off x="832757" y="5296990"/>
            <a:ext cx="10515600" cy="679948"/>
          </a:xfrm>
        </p:spPr>
        <p:txBody>
          <a:bodyPr>
            <a:normAutofit/>
          </a:bodyPr>
          <a:lstStyle/>
          <a:p>
            <a:pPr marL="0" indent="0">
              <a:buNone/>
            </a:pPr>
            <a:r>
              <a:rPr lang="en-AU" sz="1200" dirty="0"/>
              <a:t>Note. Median days computed among those who reported recent use (maximum 180 days). Median days rounded to the nearest whole number. Y axis reduced to 12 to improve visibility of trends. Data labels have been removed from figures in years 2003, 2018 and 2019 with small cell size (i.e. n≤5). *</a:t>
            </a:r>
            <a:r>
              <a:rPr lang="en-AU" sz="1200" i="1" dirty="0"/>
              <a:t>p</a:t>
            </a:r>
            <a:r>
              <a:rPr lang="en-AU" sz="1200" dirty="0"/>
              <a:t>&lt;0.050; **</a:t>
            </a:r>
            <a:r>
              <a:rPr lang="en-AU" sz="1200" i="1" dirty="0"/>
              <a:t>p</a:t>
            </a:r>
            <a:r>
              <a:rPr lang="en-AU" sz="1200" dirty="0"/>
              <a:t>&lt;0.010; ***</a:t>
            </a:r>
            <a:r>
              <a:rPr lang="en-AU" sz="1200" i="1" dirty="0"/>
              <a:t>p</a:t>
            </a:r>
            <a:r>
              <a:rPr lang="en-AU" sz="1200" dirty="0"/>
              <a:t>&lt;0.001 for 2018 versus 2019.</a:t>
            </a:r>
          </a:p>
          <a:p>
            <a:pPr marL="0" indent="0">
              <a:buNone/>
            </a:pPr>
            <a:endParaRPr lang="en-AU" sz="1200" dirty="0"/>
          </a:p>
        </p:txBody>
      </p:sp>
      <p:graphicFrame>
        <p:nvGraphicFramePr>
          <p:cNvPr id="5" name="Chart Placeholder 4">
            <a:extLst>
              <a:ext uri="{FF2B5EF4-FFF2-40B4-BE49-F238E27FC236}">
                <a16:creationId xmlns:a16="http://schemas.microsoft.com/office/drawing/2014/main" id="{5B33B10C-95C6-4174-BCE2-AE42B43768E6}"/>
              </a:ext>
            </a:extLst>
          </p:cNvPr>
          <p:cNvGraphicFramePr>
            <a:graphicFrameLocks noGrp="1"/>
          </p:cNvGraphicFramePr>
          <p:nvPr>
            <p:ph type="chart" sz="quarter" idx="13"/>
            <p:extLst>
              <p:ext uri="{D42A27DB-BD31-4B8C-83A1-F6EECF244321}">
                <p14:modId xmlns:p14="http://schemas.microsoft.com/office/powerpoint/2010/main" val="2541210216"/>
              </p:ext>
            </p:extLst>
          </p:nvPr>
        </p:nvGraphicFramePr>
        <p:xfrm>
          <a:off x="832757" y="1674812"/>
          <a:ext cx="10521950" cy="362217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409022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C845F1-E53E-4FDF-88CA-9C4A90B8F673}"/>
              </a:ext>
            </a:extLst>
          </p:cNvPr>
          <p:cNvSpPr>
            <a:spLocks noGrp="1"/>
          </p:cNvSpPr>
          <p:nvPr>
            <p:ph type="title"/>
          </p:nvPr>
        </p:nvSpPr>
        <p:spPr/>
        <p:txBody>
          <a:bodyPr>
            <a:noAutofit/>
          </a:bodyPr>
          <a:lstStyle/>
          <a:p>
            <a:r>
              <a:rPr lang="en-AU" sz="3200" dirty="0"/>
              <a:t>Figure 11: Median price of powder methamphetamine per point and gram, ACT, 2003-2019</a:t>
            </a:r>
          </a:p>
        </p:txBody>
      </p:sp>
      <p:sp>
        <p:nvSpPr>
          <p:cNvPr id="4" name="Text Placeholder 3">
            <a:extLst>
              <a:ext uri="{FF2B5EF4-FFF2-40B4-BE49-F238E27FC236}">
                <a16:creationId xmlns:a16="http://schemas.microsoft.com/office/drawing/2014/main" id="{D2FBEB50-8E40-4D97-87C1-EB16B40F0698}"/>
              </a:ext>
            </a:extLst>
          </p:cNvPr>
          <p:cNvSpPr>
            <a:spLocks noGrp="1"/>
          </p:cNvSpPr>
          <p:nvPr>
            <p:ph type="body" sz="quarter" idx="14"/>
          </p:nvPr>
        </p:nvSpPr>
        <p:spPr>
          <a:xfrm>
            <a:off x="832757" y="5296990"/>
            <a:ext cx="10515600" cy="679948"/>
          </a:xfrm>
        </p:spPr>
        <p:txBody>
          <a:bodyPr>
            <a:normAutofit/>
          </a:bodyPr>
          <a:lstStyle/>
          <a:p>
            <a:pPr marL="0" indent="0">
              <a:buNone/>
            </a:pPr>
            <a:r>
              <a:rPr lang="en-AU" sz="1200" dirty="0"/>
              <a:t>Note. Among those who commented. *</a:t>
            </a:r>
            <a:r>
              <a:rPr lang="en-AU" sz="1200" i="1" dirty="0"/>
              <a:t>p</a:t>
            </a:r>
            <a:r>
              <a:rPr lang="en-AU" sz="1200" dirty="0"/>
              <a:t>&lt;0.050; **</a:t>
            </a:r>
            <a:r>
              <a:rPr lang="en-AU" sz="1200" i="1" dirty="0"/>
              <a:t>p</a:t>
            </a:r>
            <a:r>
              <a:rPr lang="en-AU" sz="1200" dirty="0"/>
              <a:t>&lt;0.010; ***</a:t>
            </a:r>
            <a:r>
              <a:rPr lang="en-AU" sz="1200" i="1" dirty="0"/>
              <a:t>p</a:t>
            </a:r>
            <a:r>
              <a:rPr lang="en-AU" sz="1200" dirty="0"/>
              <a:t>&lt;0.001 for 2018 versus 2019.</a:t>
            </a:r>
          </a:p>
          <a:p>
            <a:pPr marL="0" indent="0">
              <a:buNone/>
            </a:pPr>
            <a:endParaRPr lang="en-AU" sz="1200" dirty="0"/>
          </a:p>
        </p:txBody>
      </p:sp>
      <p:graphicFrame>
        <p:nvGraphicFramePr>
          <p:cNvPr id="5" name="Chart Placeholder 4">
            <a:extLst>
              <a:ext uri="{FF2B5EF4-FFF2-40B4-BE49-F238E27FC236}">
                <a16:creationId xmlns:a16="http://schemas.microsoft.com/office/drawing/2014/main" id="{CD671F61-BAF0-4506-A6A0-7DA8AEEE47F1}"/>
              </a:ext>
            </a:extLst>
          </p:cNvPr>
          <p:cNvGraphicFramePr>
            <a:graphicFrameLocks noGrp="1"/>
          </p:cNvGraphicFramePr>
          <p:nvPr>
            <p:ph type="chart" sz="quarter" idx="13"/>
            <p:extLst>
              <p:ext uri="{D42A27DB-BD31-4B8C-83A1-F6EECF244321}">
                <p14:modId xmlns:p14="http://schemas.microsoft.com/office/powerpoint/2010/main" val="4034460145"/>
              </p:ext>
            </p:extLst>
          </p:nvPr>
        </p:nvGraphicFramePr>
        <p:xfrm>
          <a:off x="827995" y="1674812"/>
          <a:ext cx="10520362" cy="35083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9437550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3F2893-D2EA-4532-89A6-A4A5CD641C1E}"/>
              </a:ext>
            </a:extLst>
          </p:cNvPr>
          <p:cNvSpPr>
            <a:spLocks noGrp="1"/>
          </p:cNvSpPr>
          <p:nvPr>
            <p:ph type="title"/>
          </p:nvPr>
        </p:nvSpPr>
        <p:spPr/>
        <p:txBody>
          <a:bodyPr>
            <a:noAutofit/>
          </a:bodyPr>
          <a:lstStyle/>
          <a:p>
            <a:r>
              <a:rPr lang="en-AU" sz="3200" dirty="0"/>
              <a:t>Figure 12: Current perceived purity of powder methamphetamine, ACT, 2003-2019</a:t>
            </a:r>
          </a:p>
        </p:txBody>
      </p:sp>
      <p:sp>
        <p:nvSpPr>
          <p:cNvPr id="4" name="Text Placeholder 3">
            <a:extLst>
              <a:ext uri="{FF2B5EF4-FFF2-40B4-BE49-F238E27FC236}">
                <a16:creationId xmlns:a16="http://schemas.microsoft.com/office/drawing/2014/main" id="{0899898F-DB7B-4F02-9252-AE8CCDD55CD8}"/>
              </a:ext>
            </a:extLst>
          </p:cNvPr>
          <p:cNvSpPr>
            <a:spLocks noGrp="1"/>
          </p:cNvSpPr>
          <p:nvPr>
            <p:ph type="body" sz="quarter" idx="14"/>
          </p:nvPr>
        </p:nvSpPr>
        <p:spPr>
          <a:xfrm>
            <a:off x="832757" y="5546724"/>
            <a:ext cx="10515600" cy="430213"/>
          </a:xfrm>
        </p:spPr>
        <p:txBody>
          <a:bodyPr>
            <a:normAutofit/>
          </a:bodyPr>
          <a:lstStyle/>
          <a:p>
            <a:pPr marL="0" indent="0">
              <a:buNone/>
            </a:pPr>
            <a:r>
              <a:rPr lang="en-AU" sz="1200" dirty="0"/>
              <a:t>Note. </a:t>
            </a:r>
            <a:r>
              <a:rPr lang="en-GB" sz="1200" dirty="0"/>
              <a:t>The response ‘Don’t know’ was excluded from analysis. </a:t>
            </a:r>
            <a:r>
              <a:rPr lang="en-AU" sz="1200" dirty="0"/>
              <a:t>Data labels have been removed from figures throughout all years with small cell size (i.e. n≤5). *</a:t>
            </a:r>
            <a:r>
              <a:rPr lang="en-AU" sz="1200" i="1" dirty="0"/>
              <a:t>p</a:t>
            </a:r>
            <a:r>
              <a:rPr lang="en-AU" sz="1200" dirty="0"/>
              <a:t>&lt;0.050; **</a:t>
            </a:r>
            <a:r>
              <a:rPr lang="en-AU" sz="1200" i="1" dirty="0"/>
              <a:t>p</a:t>
            </a:r>
            <a:r>
              <a:rPr lang="en-AU" sz="1200" dirty="0"/>
              <a:t>&lt;0.010; ***</a:t>
            </a:r>
            <a:r>
              <a:rPr lang="en-AU" sz="1200" i="1" dirty="0"/>
              <a:t>p</a:t>
            </a:r>
            <a:r>
              <a:rPr lang="en-AU" sz="1200" dirty="0"/>
              <a:t>&lt;0.001 for 2018 versus 2019.</a:t>
            </a:r>
          </a:p>
        </p:txBody>
      </p:sp>
      <p:graphicFrame>
        <p:nvGraphicFramePr>
          <p:cNvPr id="5" name="Chart Placeholder 4">
            <a:extLst>
              <a:ext uri="{FF2B5EF4-FFF2-40B4-BE49-F238E27FC236}">
                <a16:creationId xmlns:a16="http://schemas.microsoft.com/office/drawing/2014/main" id="{F43AA527-A622-4FE1-ACD1-5E644B789BD1}"/>
              </a:ext>
            </a:extLst>
          </p:cNvPr>
          <p:cNvGraphicFramePr>
            <a:graphicFrameLocks noGrp="1"/>
          </p:cNvGraphicFramePr>
          <p:nvPr>
            <p:ph type="chart" sz="quarter" idx="13"/>
            <p:extLst>
              <p:ext uri="{D42A27DB-BD31-4B8C-83A1-F6EECF244321}">
                <p14:modId xmlns:p14="http://schemas.microsoft.com/office/powerpoint/2010/main" val="2512804104"/>
              </p:ext>
            </p:extLst>
          </p:nvPr>
        </p:nvGraphicFramePr>
        <p:xfrm>
          <a:off x="833438" y="1674813"/>
          <a:ext cx="10650350" cy="367711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6309168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4D7913-126B-4075-AC49-5542A54B85AA}"/>
              </a:ext>
            </a:extLst>
          </p:cNvPr>
          <p:cNvSpPr>
            <a:spLocks noGrp="1"/>
          </p:cNvSpPr>
          <p:nvPr>
            <p:ph type="title"/>
          </p:nvPr>
        </p:nvSpPr>
        <p:spPr/>
        <p:txBody>
          <a:bodyPr>
            <a:noAutofit/>
          </a:bodyPr>
          <a:lstStyle/>
          <a:p>
            <a:r>
              <a:rPr lang="en-AU" sz="3200" dirty="0"/>
              <a:t>Figure 13: Current perceived availability of powder methamphetamine, ACT, 2003-2019</a:t>
            </a:r>
          </a:p>
        </p:txBody>
      </p:sp>
      <p:sp>
        <p:nvSpPr>
          <p:cNvPr id="4" name="Text Placeholder 3">
            <a:extLst>
              <a:ext uri="{FF2B5EF4-FFF2-40B4-BE49-F238E27FC236}">
                <a16:creationId xmlns:a16="http://schemas.microsoft.com/office/drawing/2014/main" id="{D6A01ED5-14DC-4D86-A11A-EA00DCA298CE}"/>
              </a:ext>
            </a:extLst>
          </p:cNvPr>
          <p:cNvSpPr>
            <a:spLocks noGrp="1"/>
          </p:cNvSpPr>
          <p:nvPr>
            <p:ph type="body" sz="quarter" idx="14"/>
          </p:nvPr>
        </p:nvSpPr>
        <p:spPr>
          <a:xfrm>
            <a:off x="833438" y="5472112"/>
            <a:ext cx="10515600" cy="679948"/>
          </a:xfrm>
        </p:spPr>
        <p:txBody>
          <a:bodyPr>
            <a:normAutofit/>
          </a:bodyPr>
          <a:lstStyle/>
          <a:p>
            <a:pPr marL="0" indent="0">
              <a:buNone/>
            </a:pPr>
            <a:r>
              <a:rPr lang="en-AU" sz="1200" dirty="0"/>
              <a:t>Note. </a:t>
            </a:r>
            <a:r>
              <a:rPr lang="en-GB" sz="1200" dirty="0"/>
              <a:t>The response ‘Don’t know’ was excluded from analysis. </a:t>
            </a:r>
            <a:r>
              <a:rPr lang="en-AU" sz="1200" dirty="0"/>
              <a:t>Data labels have been removed from figures throughout all years with small cell size (i.e. n≤5). *</a:t>
            </a:r>
            <a:r>
              <a:rPr lang="en-AU" sz="1200" i="1" dirty="0"/>
              <a:t>p</a:t>
            </a:r>
            <a:r>
              <a:rPr lang="en-AU" sz="1200" dirty="0"/>
              <a:t>&lt;0.050; **</a:t>
            </a:r>
            <a:r>
              <a:rPr lang="en-AU" sz="1200" i="1" dirty="0"/>
              <a:t>p</a:t>
            </a:r>
            <a:r>
              <a:rPr lang="en-AU" sz="1200" dirty="0"/>
              <a:t>&lt;0.010; ***</a:t>
            </a:r>
            <a:r>
              <a:rPr lang="en-AU" sz="1200" i="1" dirty="0"/>
              <a:t>p</a:t>
            </a:r>
            <a:r>
              <a:rPr lang="en-AU" sz="1200" dirty="0"/>
              <a:t>&lt;0.001 for 2018 versus 2019.</a:t>
            </a:r>
          </a:p>
        </p:txBody>
      </p:sp>
      <p:graphicFrame>
        <p:nvGraphicFramePr>
          <p:cNvPr id="5" name="Chart Placeholder 4">
            <a:extLst>
              <a:ext uri="{FF2B5EF4-FFF2-40B4-BE49-F238E27FC236}">
                <a16:creationId xmlns:a16="http://schemas.microsoft.com/office/drawing/2014/main" id="{A0FC0BC2-81C6-46E9-9717-2559B8468028}"/>
              </a:ext>
            </a:extLst>
          </p:cNvPr>
          <p:cNvGraphicFramePr>
            <a:graphicFrameLocks noGrp="1"/>
          </p:cNvGraphicFramePr>
          <p:nvPr>
            <p:ph type="chart" sz="quarter" idx="13"/>
            <p:extLst>
              <p:ext uri="{D42A27DB-BD31-4B8C-83A1-F6EECF244321}">
                <p14:modId xmlns:p14="http://schemas.microsoft.com/office/powerpoint/2010/main" val="1132233418"/>
              </p:ext>
            </p:extLst>
          </p:nvPr>
        </p:nvGraphicFramePr>
        <p:xfrm>
          <a:off x="827087" y="1674813"/>
          <a:ext cx="10670147" cy="36367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401701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7F2D80-9404-402C-9CAB-1DD4AAB2D07D}"/>
              </a:ext>
            </a:extLst>
          </p:cNvPr>
          <p:cNvSpPr>
            <a:spLocks noGrp="1"/>
          </p:cNvSpPr>
          <p:nvPr>
            <p:ph type="title"/>
          </p:nvPr>
        </p:nvSpPr>
        <p:spPr/>
        <p:txBody>
          <a:bodyPr>
            <a:noAutofit/>
          </a:bodyPr>
          <a:lstStyle/>
          <a:p>
            <a:r>
              <a:rPr lang="en-AU" sz="3200" dirty="0"/>
              <a:t>Figure 14: Past six month use and frequency of use of cocaine, ACT, 2003-2019</a:t>
            </a:r>
          </a:p>
        </p:txBody>
      </p:sp>
      <p:sp>
        <p:nvSpPr>
          <p:cNvPr id="4" name="Text Placeholder 3">
            <a:extLst>
              <a:ext uri="{FF2B5EF4-FFF2-40B4-BE49-F238E27FC236}">
                <a16:creationId xmlns:a16="http://schemas.microsoft.com/office/drawing/2014/main" id="{3664B9BA-5C44-4B57-BBB7-C68A74731741}"/>
              </a:ext>
            </a:extLst>
          </p:cNvPr>
          <p:cNvSpPr>
            <a:spLocks noGrp="1"/>
          </p:cNvSpPr>
          <p:nvPr>
            <p:ph type="body" sz="quarter" idx="14"/>
          </p:nvPr>
        </p:nvSpPr>
        <p:spPr>
          <a:xfrm>
            <a:off x="832757" y="5296990"/>
            <a:ext cx="10515600" cy="679948"/>
          </a:xfrm>
        </p:spPr>
        <p:txBody>
          <a:bodyPr>
            <a:normAutofit/>
          </a:bodyPr>
          <a:lstStyle/>
          <a:p>
            <a:pPr marL="0" indent="0">
              <a:buNone/>
            </a:pPr>
            <a:r>
              <a:rPr lang="en-AU" sz="1200" dirty="0"/>
              <a:t>Note. Median days computed among those who reported recent use (maximum 180 days). Median days rounded to the nearest whole number. Y axis reduced to 10 day to improve visibility of trends. Data labels have been removed from figures in years 2003, 2018 and 2019 with small cell size (i.e. n≤5). *</a:t>
            </a:r>
            <a:r>
              <a:rPr lang="en-AU" sz="1200" i="1" dirty="0"/>
              <a:t>p</a:t>
            </a:r>
            <a:r>
              <a:rPr lang="en-AU" sz="1200" dirty="0"/>
              <a:t>&lt;0.050; **</a:t>
            </a:r>
            <a:r>
              <a:rPr lang="en-AU" sz="1200" i="1" dirty="0"/>
              <a:t>p</a:t>
            </a:r>
            <a:r>
              <a:rPr lang="en-AU" sz="1200" dirty="0"/>
              <a:t>&lt;0.010; ***</a:t>
            </a:r>
            <a:r>
              <a:rPr lang="en-AU" sz="1200" i="1" dirty="0"/>
              <a:t>p</a:t>
            </a:r>
            <a:r>
              <a:rPr lang="en-AU" sz="1200" dirty="0"/>
              <a:t>&lt;0.001 for 2018 versus 2019.</a:t>
            </a:r>
          </a:p>
          <a:p>
            <a:endParaRPr lang="en-AU" sz="1200" dirty="0"/>
          </a:p>
        </p:txBody>
      </p:sp>
      <p:graphicFrame>
        <p:nvGraphicFramePr>
          <p:cNvPr id="5" name="Chart Placeholder 4">
            <a:extLst>
              <a:ext uri="{FF2B5EF4-FFF2-40B4-BE49-F238E27FC236}">
                <a16:creationId xmlns:a16="http://schemas.microsoft.com/office/drawing/2014/main" id="{B56D7D1B-6D11-481D-B685-168743A3021D}"/>
              </a:ext>
            </a:extLst>
          </p:cNvPr>
          <p:cNvGraphicFramePr>
            <a:graphicFrameLocks noGrp="1" noChangeAspect="1"/>
          </p:cNvGraphicFramePr>
          <p:nvPr>
            <p:ph type="chart" sz="quarter" idx="13"/>
            <p:extLst>
              <p:ext uri="{D42A27DB-BD31-4B8C-83A1-F6EECF244321}">
                <p14:modId xmlns:p14="http://schemas.microsoft.com/office/powerpoint/2010/main" val="4142358158"/>
              </p:ext>
            </p:extLst>
          </p:nvPr>
        </p:nvGraphicFramePr>
        <p:xfrm>
          <a:off x="833438" y="1674813"/>
          <a:ext cx="10520362" cy="35083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1104539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D59389-330A-4DE1-B41C-79D6A796936D}"/>
              </a:ext>
            </a:extLst>
          </p:cNvPr>
          <p:cNvSpPr>
            <a:spLocks noGrp="1"/>
          </p:cNvSpPr>
          <p:nvPr>
            <p:ph type="title"/>
          </p:nvPr>
        </p:nvSpPr>
        <p:spPr/>
        <p:txBody>
          <a:bodyPr>
            <a:noAutofit/>
          </a:bodyPr>
          <a:lstStyle/>
          <a:p>
            <a:r>
              <a:rPr lang="en-AU" sz="3200" dirty="0"/>
              <a:t>Figure 15: Median price of cocaine per gram, ACT, 2003-2019</a:t>
            </a:r>
          </a:p>
        </p:txBody>
      </p:sp>
      <p:sp>
        <p:nvSpPr>
          <p:cNvPr id="4" name="Text Placeholder 3">
            <a:extLst>
              <a:ext uri="{FF2B5EF4-FFF2-40B4-BE49-F238E27FC236}">
                <a16:creationId xmlns:a16="http://schemas.microsoft.com/office/drawing/2014/main" id="{049065F3-D95C-497B-8A43-732CE68FA556}"/>
              </a:ext>
            </a:extLst>
          </p:cNvPr>
          <p:cNvSpPr>
            <a:spLocks noGrp="1"/>
          </p:cNvSpPr>
          <p:nvPr>
            <p:ph type="body" sz="quarter" idx="14"/>
          </p:nvPr>
        </p:nvSpPr>
        <p:spPr>
          <a:xfrm>
            <a:off x="838200" y="5632174"/>
            <a:ext cx="10515600" cy="344764"/>
          </a:xfrm>
        </p:spPr>
        <p:txBody>
          <a:bodyPr>
            <a:normAutofit/>
          </a:bodyPr>
          <a:lstStyle/>
          <a:p>
            <a:pPr marL="0" indent="0">
              <a:buNone/>
            </a:pPr>
            <a:r>
              <a:rPr lang="en-AU" sz="1200" dirty="0"/>
              <a:t>Note. Among those who commented. *</a:t>
            </a:r>
            <a:r>
              <a:rPr lang="en-AU" sz="1200" i="1" dirty="0"/>
              <a:t>p</a:t>
            </a:r>
            <a:r>
              <a:rPr lang="en-AU" sz="1200" dirty="0"/>
              <a:t>&lt;0.050; **</a:t>
            </a:r>
            <a:r>
              <a:rPr lang="en-AU" sz="1200" i="1" dirty="0"/>
              <a:t>p</a:t>
            </a:r>
            <a:r>
              <a:rPr lang="en-AU" sz="1200" dirty="0"/>
              <a:t>&lt;0.010; ***</a:t>
            </a:r>
            <a:r>
              <a:rPr lang="en-AU" sz="1200" i="1" dirty="0"/>
              <a:t>p</a:t>
            </a:r>
            <a:r>
              <a:rPr lang="en-AU" sz="1200" dirty="0"/>
              <a:t>&lt;0.001 for 2018 versus 2019.</a:t>
            </a:r>
          </a:p>
        </p:txBody>
      </p:sp>
      <p:graphicFrame>
        <p:nvGraphicFramePr>
          <p:cNvPr id="5" name="Chart Placeholder 4">
            <a:extLst>
              <a:ext uri="{FF2B5EF4-FFF2-40B4-BE49-F238E27FC236}">
                <a16:creationId xmlns:a16="http://schemas.microsoft.com/office/drawing/2014/main" id="{7C13C938-CC07-4C8A-8765-DB8F3BB87286}"/>
              </a:ext>
            </a:extLst>
          </p:cNvPr>
          <p:cNvGraphicFramePr>
            <a:graphicFrameLocks noGrp="1"/>
          </p:cNvGraphicFramePr>
          <p:nvPr>
            <p:ph type="chart" sz="quarter" idx="13"/>
            <p:extLst>
              <p:ext uri="{D42A27DB-BD31-4B8C-83A1-F6EECF244321}">
                <p14:modId xmlns:p14="http://schemas.microsoft.com/office/powerpoint/2010/main" val="3501257515"/>
              </p:ext>
            </p:extLst>
          </p:nvPr>
        </p:nvGraphicFramePr>
        <p:xfrm>
          <a:off x="838200" y="1674813"/>
          <a:ext cx="10520363" cy="375857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431692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04C98-5DC9-418E-812A-2A5F21ABDD4D}"/>
              </a:ext>
            </a:extLst>
          </p:cNvPr>
          <p:cNvSpPr>
            <a:spLocks noGrp="1"/>
          </p:cNvSpPr>
          <p:nvPr>
            <p:ph type="title"/>
          </p:nvPr>
        </p:nvSpPr>
        <p:spPr/>
        <p:txBody>
          <a:bodyPr>
            <a:noAutofit/>
          </a:bodyPr>
          <a:lstStyle/>
          <a:p>
            <a:r>
              <a:rPr lang="en-AU" sz="3200" dirty="0"/>
              <a:t>Figure 16: Current perceived purity of cocaine, ACT, 2003-2019</a:t>
            </a:r>
          </a:p>
        </p:txBody>
      </p:sp>
      <p:sp>
        <p:nvSpPr>
          <p:cNvPr id="4" name="Text Placeholder 3">
            <a:extLst>
              <a:ext uri="{FF2B5EF4-FFF2-40B4-BE49-F238E27FC236}">
                <a16:creationId xmlns:a16="http://schemas.microsoft.com/office/drawing/2014/main" id="{349C9B47-5013-485C-BDBD-2ECB5B85D84F}"/>
              </a:ext>
            </a:extLst>
          </p:cNvPr>
          <p:cNvSpPr>
            <a:spLocks noGrp="1"/>
          </p:cNvSpPr>
          <p:nvPr>
            <p:ph type="body" sz="quarter" idx="14"/>
          </p:nvPr>
        </p:nvSpPr>
        <p:spPr>
          <a:xfrm>
            <a:off x="833438" y="5379828"/>
            <a:ext cx="10515600" cy="679948"/>
          </a:xfrm>
        </p:spPr>
        <p:txBody>
          <a:bodyPr>
            <a:normAutofit/>
          </a:bodyPr>
          <a:lstStyle/>
          <a:p>
            <a:pPr marL="0" indent="0">
              <a:buNone/>
            </a:pPr>
            <a:r>
              <a:rPr lang="en-GB" sz="1200" dirty="0"/>
              <a:t>Note. The response ‘Don’t know’ was excluded from analysis. </a:t>
            </a:r>
            <a:r>
              <a:rPr lang="en-AU" sz="1200" dirty="0"/>
              <a:t>Data labels have been removed from figures throughout all yeas with small cell size (i.e. n≤5).</a:t>
            </a:r>
            <a:r>
              <a:rPr lang="en-GB" sz="1200" dirty="0"/>
              <a:t> </a:t>
            </a:r>
            <a:r>
              <a:rPr lang="en-AU" sz="1200" dirty="0"/>
              <a:t>*</a:t>
            </a:r>
            <a:r>
              <a:rPr lang="en-AU" sz="1200" i="1" dirty="0"/>
              <a:t>p</a:t>
            </a:r>
            <a:r>
              <a:rPr lang="en-AU" sz="1200" dirty="0"/>
              <a:t>&lt;0.050; **</a:t>
            </a:r>
            <a:r>
              <a:rPr lang="en-AU" sz="1200" i="1" dirty="0"/>
              <a:t>p</a:t>
            </a:r>
            <a:r>
              <a:rPr lang="en-AU" sz="1200" dirty="0"/>
              <a:t>&lt;0.010; ***</a:t>
            </a:r>
            <a:r>
              <a:rPr lang="en-AU" sz="1200" i="1" dirty="0"/>
              <a:t>p</a:t>
            </a:r>
            <a:r>
              <a:rPr lang="en-AU" sz="1200" dirty="0"/>
              <a:t>&lt;0.001 for 2018 versus 2019.</a:t>
            </a:r>
          </a:p>
        </p:txBody>
      </p:sp>
      <p:graphicFrame>
        <p:nvGraphicFramePr>
          <p:cNvPr id="5" name="Chart Placeholder 4">
            <a:extLst>
              <a:ext uri="{FF2B5EF4-FFF2-40B4-BE49-F238E27FC236}">
                <a16:creationId xmlns:a16="http://schemas.microsoft.com/office/drawing/2014/main" id="{2740ACBB-802A-4605-B9D0-BBDC7BCF8F40}"/>
              </a:ext>
            </a:extLst>
          </p:cNvPr>
          <p:cNvGraphicFramePr>
            <a:graphicFrameLocks noGrp="1"/>
          </p:cNvGraphicFramePr>
          <p:nvPr>
            <p:ph type="chart" sz="quarter" idx="13"/>
            <p:extLst>
              <p:ext uri="{D42A27DB-BD31-4B8C-83A1-F6EECF244321}">
                <p14:modId xmlns:p14="http://schemas.microsoft.com/office/powerpoint/2010/main" val="3512773261"/>
              </p:ext>
            </p:extLst>
          </p:nvPr>
        </p:nvGraphicFramePr>
        <p:xfrm>
          <a:off x="658906" y="1674812"/>
          <a:ext cx="10690132" cy="360988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330312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D8E45C-D069-46F0-A633-D433E7D616BB}"/>
              </a:ext>
            </a:extLst>
          </p:cNvPr>
          <p:cNvSpPr>
            <a:spLocks noGrp="1"/>
          </p:cNvSpPr>
          <p:nvPr>
            <p:ph type="title"/>
          </p:nvPr>
        </p:nvSpPr>
        <p:spPr/>
        <p:txBody>
          <a:bodyPr>
            <a:noAutofit/>
          </a:bodyPr>
          <a:lstStyle/>
          <a:p>
            <a:r>
              <a:rPr lang="en-AU" sz="3200" dirty="0"/>
              <a:t>Figure 17: Current perceived availability of cocaine, ACT, 2003-2019</a:t>
            </a:r>
          </a:p>
        </p:txBody>
      </p:sp>
      <p:sp>
        <p:nvSpPr>
          <p:cNvPr id="4" name="Text Placeholder 3">
            <a:extLst>
              <a:ext uri="{FF2B5EF4-FFF2-40B4-BE49-F238E27FC236}">
                <a16:creationId xmlns:a16="http://schemas.microsoft.com/office/drawing/2014/main" id="{4074F4EA-0E20-4BE0-9D04-B474539FE07D}"/>
              </a:ext>
            </a:extLst>
          </p:cNvPr>
          <p:cNvSpPr>
            <a:spLocks noGrp="1"/>
          </p:cNvSpPr>
          <p:nvPr>
            <p:ph type="body" sz="quarter" idx="14"/>
          </p:nvPr>
        </p:nvSpPr>
        <p:spPr>
          <a:xfrm>
            <a:off x="838200" y="5332434"/>
            <a:ext cx="10515600" cy="679948"/>
          </a:xfrm>
        </p:spPr>
        <p:txBody>
          <a:bodyPr>
            <a:normAutofit lnSpcReduction="10000"/>
          </a:bodyPr>
          <a:lstStyle/>
          <a:p>
            <a:pPr marL="0" indent="0">
              <a:buNone/>
            </a:pPr>
            <a:r>
              <a:rPr lang="en-GB" sz="1200" dirty="0"/>
              <a:t>Note. The response ‘Don’t know’ was excluded from analysis. </a:t>
            </a:r>
            <a:r>
              <a:rPr lang="en-AU" sz="1200" dirty="0"/>
              <a:t>Data labels have been removed from figures throughout all yeas with small cell size (i.e. n≤5). *</a:t>
            </a:r>
            <a:r>
              <a:rPr lang="en-AU" sz="1200" i="1" dirty="0"/>
              <a:t>p</a:t>
            </a:r>
            <a:r>
              <a:rPr lang="en-AU" sz="1200" dirty="0"/>
              <a:t>&lt;0.050; **</a:t>
            </a:r>
            <a:r>
              <a:rPr lang="en-AU" sz="1200" i="1" dirty="0"/>
              <a:t>p</a:t>
            </a:r>
            <a:r>
              <a:rPr lang="en-AU" sz="1200" dirty="0"/>
              <a:t>&lt;0.010; ***</a:t>
            </a:r>
            <a:r>
              <a:rPr lang="en-AU" sz="1200" i="1" dirty="0"/>
              <a:t>p</a:t>
            </a:r>
            <a:r>
              <a:rPr lang="en-AU" sz="1200" dirty="0"/>
              <a:t>&lt;0.001 for 2018 versus 2019.</a:t>
            </a:r>
          </a:p>
          <a:p>
            <a:pPr marL="0" indent="0">
              <a:buNone/>
            </a:pPr>
            <a:r>
              <a:rPr lang="en-AU" sz="1200" dirty="0"/>
              <a:t>                                                                                                                                                                                                                                                                                                                                                                                                                                                                                                                                                                                                                                                                                                                                                                                                                                                                                                                                                                                                                                                                                                                                                                                                                                                                                                                                                                                                                                                                                                                                                                                                                                                                                                                                                                                                                                                                                                                                                                                                                                                                                                                                                                                                                                                                                                                                                                                                                                                                                                                                                                                                                                                                                                                                                                                                                                                                                                                                                                                                                                                                                                                                                                                                                                                                                                                                                                                                                                                                                                                                                                                                                                                                                                                                                                                                                                                                                                                                                                                                                                                                                                                                                                                                                                                                                                                                                                                                                                                                                                                                                                                                                                                                                                                                                                                                                                                                                                                                                                                                                                                                                                                                                                                                                                                                                                                                                                                                                                                                                                                                                                                                                                                                                                                                                                                                                                                                                                                                                                                                                                                                                                                                                                                                                                                                                                                                                                                                                                                                                                                                                                                                                                                                                                                                                                                                                                                                                                                                                                                                                                                                                                                                                                                                                                                                                                                                                                                                                                                                                                                                                                                                                                                                                                                                                                                                                                                                                                                                                                                                                                                                                                                                                                                                                                                                                                                                                                                                                                                                                                                                                                                                                                                                                                                                                                                                                                                                                                                                                                                                                                                                                                                                                                                                                                                                                                                                                                                                                                                                                                                                                                                                                                                                                                                                                                                                                                                                                                                                                                                                                                                                                                                                                                                                                                                                                                                                                                                                                                                                                                                                                                                                                                                                                                                                                                                                                                                                                                                                                                                                                                                                                                                                                                                                                                                                                                                                                                                                                                                                                                                                                                                                                                                                                                                                                                                                                                                                                                                                                                                                                                                                                                                                                                                                                                                                                                                                                                                                                                                                                                                                                             </a:t>
            </a:r>
          </a:p>
        </p:txBody>
      </p:sp>
      <p:graphicFrame>
        <p:nvGraphicFramePr>
          <p:cNvPr id="6" name="Chart Placeholder 5">
            <a:extLst>
              <a:ext uri="{FF2B5EF4-FFF2-40B4-BE49-F238E27FC236}">
                <a16:creationId xmlns:a16="http://schemas.microsoft.com/office/drawing/2014/main" id="{E85058E2-E77B-42D1-8185-0D0BF4282849}"/>
              </a:ext>
            </a:extLst>
          </p:cNvPr>
          <p:cNvGraphicFramePr>
            <a:graphicFrameLocks noGrp="1"/>
          </p:cNvGraphicFramePr>
          <p:nvPr>
            <p:ph type="chart" sz="quarter" idx="13"/>
            <p:extLst>
              <p:ext uri="{D42A27DB-BD31-4B8C-83A1-F6EECF244321}">
                <p14:modId xmlns:p14="http://schemas.microsoft.com/office/powerpoint/2010/main" val="142807004"/>
              </p:ext>
            </p:extLst>
          </p:nvPr>
        </p:nvGraphicFramePr>
        <p:xfrm>
          <a:off x="838200" y="1677143"/>
          <a:ext cx="10520362" cy="35083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5032093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47301B-437C-4737-8121-79FBCCE30CB5}"/>
              </a:ext>
            </a:extLst>
          </p:cNvPr>
          <p:cNvSpPr>
            <a:spLocks noGrp="1"/>
          </p:cNvSpPr>
          <p:nvPr>
            <p:ph type="title"/>
          </p:nvPr>
        </p:nvSpPr>
        <p:spPr/>
        <p:txBody>
          <a:bodyPr>
            <a:noAutofit/>
          </a:bodyPr>
          <a:lstStyle/>
          <a:p>
            <a:r>
              <a:rPr lang="en-AU" sz="3200" dirty="0"/>
              <a:t>Figure 18: Past six month use and frequency of use of cannabis, ACT, 2003-2019</a:t>
            </a:r>
          </a:p>
        </p:txBody>
      </p:sp>
      <p:sp>
        <p:nvSpPr>
          <p:cNvPr id="4" name="Text Placeholder 3">
            <a:extLst>
              <a:ext uri="{FF2B5EF4-FFF2-40B4-BE49-F238E27FC236}">
                <a16:creationId xmlns:a16="http://schemas.microsoft.com/office/drawing/2014/main" id="{00FC2738-A37A-4A38-9FFA-5F78AB1F035C}"/>
              </a:ext>
            </a:extLst>
          </p:cNvPr>
          <p:cNvSpPr>
            <a:spLocks noGrp="1"/>
          </p:cNvSpPr>
          <p:nvPr>
            <p:ph type="body" sz="quarter" idx="14"/>
          </p:nvPr>
        </p:nvSpPr>
        <p:spPr>
          <a:xfrm>
            <a:off x="838200" y="5671930"/>
            <a:ext cx="10515600" cy="434268"/>
          </a:xfrm>
        </p:spPr>
        <p:txBody>
          <a:bodyPr>
            <a:noAutofit/>
          </a:bodyPr>
          <a:lstStyle/>
          <a:p>
            <a:pPr marL="0" indent="0">
              <a:buNone/>
            </a:pPr>
            <a:r>
              <a:rPr lang="en-AU" sz="1200" dirty="0"/>
              <a:t>Note. Median days computed among those who reported recent use (maximum 180 days). Median days rounded to the nearest whole number. Y axis reduced to 140 days to improve visibility of trends. *</a:t>
            </a:r>
            <a:r>
              <a:rPr lang="en-AU" sz="1200" i="1" dirty="0"/>
              <a:t>p</a:t>
            </a:r>
            <a:r>
              <a:rPr lang="en-AU" sz="1200" dirty="0"/>
              <a:t>&lt;0.050; **</a:t>
            </a:r>
            <a:r>
              <a:rPr lang="en-AU" sz="1200" i="1" dirty="0"/>
              <a:t>p</a:t>
            </a:r>
            <a:r>
              <a:rPr lang="en-AU" sz="1200" dirty="0"/>
              <a:t>&lt;0.010; ***</a:t>
            </a:r>
            <a:r>
              <a:rPr lang="en-AU" sz="1200" i="1" dirty="0"/>
              <a:t>p</a:t>
            </a:r>
            <a:r>
              <a:rPr lang="en-AU" sz="1200" dirty="0"/>
              <a:t>&lt;0.001 for 2018 versus 2019.</a:t>
            </a:r>
          </a:p>
          <a:p>
            <a:pPr marL="0" indent="0">
              <a:buNone/>
            </a:pPr>
            <a:endParaRPr lang="en-AU" sz="1200" dirty="0"/>
          </a:p>
        </p:txBody>
      </p:sp>
      <p:graphicFrame>
        <p:nvGraphicFramePr>
          <p:cNvPr id="6" name="Chart Placeholder 4">
            <a:extLst>
              <a:ext uri="{FF2B5EF4-FFF2-40B4-BE49-F238E27FC236}">
                <a16:creationId xmlns:a16="http://schemas.microsoft.com/office/drawing/2014/main" id="{8B87E6C7-DAC4-4C93-94B1-0A775DDB01A2}"/>
              </a:ext>
            </a:extLst>
          </p:cNvPr>
          <p:cNvGraphicFramePr>
            <a:graphicFrameLocks noGrp="1" noChangeAspect="1"/>
          </p:cNvGraphicFramePr>
          <p:nvPr>
            <p:ph type="chart" sz="quarter" idx="13"/>
            <p:extLst>
              <p:ext uri="{D42A27DB-BD31-4B8C-83A1-F6EECF244321}">
                <p14:modId xmlns:p14="http://schemas.microsoft.com/office/powerpoint/2010/main" val="3708474185"/>
              </p:ext>
            </p:extLst>
          </p:nvPr>
        </p:nvGraphicFramePr>
        <p:xfrm>
          <a:off x="477078" y="1603514"/>
          <a:ext cx="10876722" cy="393589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19794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44D2C1-AE3B-48AE-92D2-454851680D26}"/>
              </a:ext>
            </a:extLst>
          </p:cNvPr>
          <p:cNvSpPr>
            <a:spLocks noGrp="1"/>
          </p:cNvSpPr>
          <p:nvPr>
            <p:ph type="title"/>
          </p:nvPr>
        </p:nvSpPr>
        <p:spPr>
          <a:xfrm>
            <a:off x="838200" y="521789"/>
            <a:ext cx="10515600" cy="946150"/>
          </a:xfrm>
        </p:spPr>
        <p:txBody>
          <a:bodyPr>
            <a:normAutofit/>
          </a:bodyPr>
          <a:lstStyle/>
          <a:p>
            <a:r>
              <a:rPr lang="en-AU" sz="3200" dirty="0"/>
              <a:t>Figure 1: Drug of choice, ACT, 2003-2019</a:t>
            </a:r>
          </a:p>
        </p:txBody>
      </p:sp>
      <p:sp>
        <p:nvSpPr>
          <p:cNvPr id="4" name="Text Placeholder 3">
            <a:extLst>
              <a:ext uri="{FF2B5EF4-FFF2-40B4-BE49-F238E27FC236}">
                <a16:creationId xmlns:a16="http://schemas.microsoft.com/office/drawing/2014/main" id="{1AE46628-4C1D-4958-B6C9-0DF2B2240825}"/>
              </a:ext>
            </a:extLst>
          </p:cNvPr>
          <p:cNvSpPr>
            <a:spLocks noGrp="1"/>
          </p:cNvSpPr>
          <p:nvPr>
            <p:ph type="body" sz="quarter" idx="14"/>
          </p:nvPr>
        </p:nvSpPr>
        <p:spPr>
          <a:xfrm>
            <a:off x="924878" y="5296990"/>
            <a:ext cx="10515600" cy="679948"/>
          </a:xfrm>
        </p:spPr>
        <p:txBody>
          <a:bodyPr>
            <a:normAutofit/>
          </a:bodyPr>
          <a:lstStyle/>
          <a:p>
            <a:pPr marL="0" indent="0">
              <a:buNone/>
            </a:pPr>
            <a:r>
              <a:rPr lang="en-AU" sz="1200" dirty="0"/>
              <a:t>Note. Substances listed in this figure are the primary endorsed; nominal percentages have endorsed other substances. Data labels have been removed from figures in years 2003, 2018 and 2019 with small cell size (i.e. n≤5). *</a:t>
            </a:r>
            <a:r>
              <a:rPr lang="en-AU" sz="1200" i="1" dirty="0"/>
              <a:t>p</a:t>
            </a:r>
            <a:r>
              <a:rPr lang="en-AU" sz="1200" dirty="0"/>
              <a:t>&lt;0.050; **</a:t>
            </a:r>
            <a:r>
              <a:rPr lang="en-AU" sz="1200" i="1" dirty="0"/>
              <a:t>p</a:t>
            </a:r>
            <a:r>
              <a:rPr lang="en-AU" sz="1200" dirty="0"/>
              <a:t>&lt;0.010; ***</a:t>
            </a:r>
            <a:r>
              <a:rPr lang="en-AU" sz="1200" i="1" dirty="0"/>
              <a:t>p</a:t>
            </a:r>
            <a:r>
              <a:rPr lang="en-AU" sz="1200" dirty="0"/>
              <a:t>&lt;0.001 for 2018 versus 2019.</a:t>
            </a:r>
          </a:p>
        </p:txBody>
      </p:sp>
      <p:graphicFrame>
        <p:nvGraphicFramePr>
          <p:cNvPr id="12" name="Chart Placeholder 11">
            <a:extLst>
              <a:ext uri="{FF2B5EF4-FFF2-40B4-BE49-F238E27FC236}">
                <a16:creationId xmlns:a16="http://schemas.microsoft.com/office/drawing/2014/main" id="{85EDAADA-757E-41AA-8234-47EC2DB46EDA}"/>
              </a:ext>
            </a:extLst>
          </p:cNvPr>
          <p:cNvGraphicFramePr>
            <a:graphicFrameLocks noGrp="1"/>
          </p:cNvGraphicFramePr>
          <p:nvPr>
            <p:ph type="chart" sz="quarter" idx="13"/>
            <p:extLst>
              <p:ext uri="{D42A27DB-BD31-4B8C-83A1-F6EECF244321}">
                <p14:modId xmlns:p14="http://schemas.microsoft.com/office/powerpoint/2010/main" val="2199352007"/>
              </p:ext>
            </p:extLst>
          </p:nvPr>
        </p:nvGraphicFramePr>
        <p:xfrm>
          <a:off x="838200" y="1674812"/>
          <a:ext cx="10520362" cy="362217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021018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BFF276-194C-4BA0-BD0F-90FDD0556217}"/>
              </a:ext>
            </a:extLst>
          </p:cNvPr>
          <p:cNvSpPr>
            <a:spLocks noGrp="1"/>
          </p:cNvSpPr>
          <p:nvPr>
            <p:ph type="title"/>
          </p:nvPr>
        </p:nvSpPr>
        <p:spPr/>
        <p:txBody>
          <a:bodyPr>
            <a:noAutofit/>
          </a:bodyPr>
          <a:lstStyle/>
          <a:p>
            <a:r>
              <a:rPr lang="en-AU" sz="3200" dirty="0"/>
              <a:t>Figure 19: Median price of hydroponic (a) and bush (b) cannabis per ounce and gram, ACT, 2006-2019</a:t>
            </a:r>
          </a:p>
        </p:txBody>
      </p:sp>
      <p:sp>
        <p:nvSpPr>
          <p:cNvPr id="4" name="Text Placeholder 3">
            <a:extLst>
              <a:ext uri="{FF2B5EF4-FFF2-40B4-BE49-F238E27FC236}">
                <a16:creationId xmlns:a16="http://schemas.microsoft.com/office/drawing/2014/main" id="{06AC52F6-2AD6-4537-95D4-30AA57C884EE}"/>
              </a:ext>
            </a:extLst>
          </p:cNvPr>
          <p:cNvSpPr>
            <a:spLocks noGrp="1"/>
          </p:cNvSpPr>
          <p:nvPr>
            <p:ph type="body" sz="quarter" idx="14"/>
          </p:nvPr>
        </p:nvSpPr>
        <p:spPr>
          <a:xfrm>
            <a:off x="848671" y="5628088"/>
            <a:ext cx="10515600" cy="364609"/>
          </a:xfrm>
        </p:spPr>
        <p:txBody>
          <a:bodyPr>
            <a:noAutofit/>
          </a:bodyPr>
          <a:lstStyle/>
          <a:p>
            <a:pPr marL="0" indent="0">
              <a:buNone/>
            </a:pPr>
            <a:r>
              <a:rPr lang="en-AU" sz="1200" dirty="0"/>
              <a:t>Note. From 2006 onwards hydroponic and bush cannabis data collected separately.  *</a:t>
            </a:r>
            <a:r>
              <a:rPr lang="en-AU" sz="1200" i="1" dirty="0"/>
              <a:t>p</a:t>
            </a:r>
            <a:r>
              <a:rPr lang="en-AU" sz="1200" dirty="0"/>
              <a:t>&lt;0.050; **</a:t>
            </a:r>
            <a:r>
              <a:rPr lang="en-AU" sz="1200" i="1" dirty="0"/>
              <a:t>p</a:t>
            </a:r>
            <a:r>
              <a:rPr lang="en-AU" sz="1200" dirty="0"/>
              <a:t>&lt;0.010; ***p&lt;0.001 for 2018 versus 2019.</a:t>
            </a:r>
          </a:p>
          <a:p>
            <a:pPr marL="0" indent="0">
              <a:buNone/>
            </a:pPr>
            <a:endParaRPr lang="en-AU" sz="1200" dirty="0"/>
          </a:p>
        </p:txBody>
      </p:sp>
      <p:graphicFrame>
        <p:nvGraphicFramePr>
          <p:cNvPr id="6" name="Chart Placeholder 4">
            <a:extLst>
              <a:ext uri="{FF2B5EF4-FFF2-40B4-BE49-F238E27FC236}">
                <a16:creationId xmlns:a16="http://schemas.microsoft.com/office/drawing/2014/main" id="{AA44CB66-8936-40C6-995E-26CA04A4F09C}"/>
              </a:ext>
            </a:extLst>
          </p:cNvPr>
          <p:cNvGraphicFramePr>
            <a:graphicFrameLocks/>
          </p:cNvGraphicFramePr>
          <p:nvPr>
            <p:extLst>
              <p:ext uri="{D42A27DB-BD31-4B8C-83A1-F6EECF244321}">
                <p14:modId xmlns:p14="http://schemas.microsoft.com/office/powerpoint/2010/main" val="1769854605"/>
              </p:ext>
            </p:extLst>
          </p:nvPr>
        </p:nvGraphicFramePr>
        <p:xfrm>
          <a:off x="6096000" y="1901907"/>
          <a:ext cx="6051849" cy="3390183"/>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BAA887C8-6831-4F29-883B-05EBB225845B}"/>
              </a:ext>
            </a:extLst>
          </p:cNvPr>
          <p:cNvSpPr txBox="1"/>
          <p:nvPr/>
        </p:nvSpPr>
        <p:spPr>
          <a:xfrm>
            <a:off x="848671" y="1565908"/>
            <a:ext cx="2710999" cy="646331"/>
          </a:xfrm>
          <a:prstGeom prst="rect">
            <a:avLst/>
          </a:prstGeom>
          <a:noFill/>
        </p:spPr>
        <p:txBody>
          <a:bodyPr wrap="none" rtlCol="0">
            <a:spAutoFit/>
          </a:bodyPr>
          <a:lstStyle/>
          <a:p>
            <a:r>
              <a:rPr lang="en-AU" dirty="0"/>
              <a:t>(A) Hydroponic cannabis</a:t>
            </a:r>
          </a:p>
          <a:p>
            <a:endParaRPr lang="en-AU" dirty="0"/>
          </a:p>
        </p:txBody>
      </p:sp>
      <p:sp>
        <p:nvSpPr>
          <p:cNvPr id="8" name="TextBox 7">
            <a:extLst>
              <a:ext uri="{FF2B5EF4-FFF2-40B4-BE49-F238E27FC236}">
                <a16:creationId xmlns:a16="http://schemas.microsoft.com/office/drawing/2014/main" id="{87CC23E6-D2F0-45F7-944F-B11590676694}"/>
              </a:ext>
            </a:extLst>
          </p:cNvPr>
          <p:cNvSpPr txBox="1"/>
          <p:nvPr/>
        </p:nvSpPr>
        <p:spPr>
          <a:xfrm>
            <a:off x="6818861" y="1565909"/>
            <a:ext cx="2069797" cy="646331"/>
          </a:xfrm>
          <a:prstGeom prst="rect">
            <a:avLst/>
          </a:prstGeom>
          <a:noFill/>
        </p:spPr>
        <p:txBody>
          <a:bodyPr wrap="none" rtlCol="0">
            <a:spAutoFit/>
          </a:bodyPr>
          <a:lstStyle/>
          <a:p>
            <a:pPr lvl="0"/>
            <a:r>
              <a:rPr lang="en-AU" dirty="0"/>
              <a:t>(B) Bush cannabis</a:t>
            </a:r>
          </a:p>
          <a:p>
            <a:endParaRPr lang="en-AU" dirty="0"/>
          </a:p>
        </p:txBody>
      </p:sp>
      <p:graphicFrame>
        <p:nvGraphicFramePr>
          <p:cNvPr id="11" name="Chart Placeholder 4">
            <a:extLst>
              <a:ext uri="{FF2B5EF4-FFF2-40B4-BE49-F238E27FC236}">
                <a16:creationId xmlns:a16="http://schemas.microsoft.com/office/drawing/2014/main" id="{3E59C612-4BE7-4F77-8481-B8AE27FE20A1}"/>
              </a:ext>
            </a:extLst>
          </p:cNvPr>
          <p:cNvGraphicFramePr>
            <a:graphicFrameLocks/>
          </p:cNvGraphicFramePr>
          <p:nvPr>
            <p:extLst>
              <p:ext uri="{D42A27DB-BD31-4B8C-83A1-F6EECF244321}">
                <p14:modId xmlns:p14="http://schemas.microsoft.com/office/powerpoint/2010/main" val="3538418750"/>
              </p:ext>
            </p:extLst>
          </p:nvPr>
        </p:nvGraphicFramePr>
        <p:xfrm>
          <a:off x="44151" y="1901906"/>
          <a:ext cx="6051849" cy="339018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167921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91F48-B563-4525-AB76-885B28BE9C22}"/>
              </a:ext>
            </a:extLst>
          </p:cNvPr>
          <p:cNvSpPr>
            <a:spLocks noGrp="1"/>
          </p:cNvSpPr>
          <p:nvPr>
            <p:ph type="title"/>
          </p:nvPr>
        </p:nvSpPr>
        <p:spPr/>
        <p:txBody>
          <a:bodyPr>
            <a:noAutofit/>
          </a:bodyPr>
          <a:lstStyle/>
          <a:p>
            <a:r>
              <a:rPr lang="en-AU" sz="3200" dirty="0"/>
              <a:t>Figure 20: Current potency of hydroponic (a) and bush (b) cannabis, ACT, 2006-2019</a:t>
            </a:r>
          </a:p>
        </p:txBody>
      </p:sp>
      <p:sp>
        <p:nvSpPr>
          <p:cNvPr id="4" name="Text Placeholder 3">
            <a:extLst>
              <a:ext uri="{FF2B5EF4-FFF2-40B4-BE49-F238E27FC236}">
                <a16:creationId xmlns:a16="http://schemas.microsoft.com/office/drawing/2014/main" id="{B643FE2C-1527-4EA4-AE1E-366715C0081D}"/>
              </a:ext>
            </a:extLst>
          </p:cNvPr>
          <p:cNvSpPr>
            <a:spLocks noGrp="1"/>
          </p:cNvSpPr>
          <p:nvPr>
            <p:ph type="body" sz="quarter" idx="14"/>
          </p:nvPr>
        </p:nvSpPr>
        <p:spPr>
          <a:xfrm>
            <a:off x="690562" y="5665599"/>
            <a:ext cx="10515600" cy="496309"/>
          </a:xfrm>
        </p:spPr>
        <p:txBody>
          <a:bodyPr>
            <a:normAutofit/>
          </a:bodyPr>
          <a:lstStyle/>
          <a:p>
            <a:pPr marL="0" indent="0">
              <a:buNone/>
            </a:pPr>
            <a:r>
              <a:rPr lang="en-AU" sz="1200" dirty="0"/>
              <a:t>Note. </a:t>
            </a:r>
            <a:r>
              <a:rPr lang="en-GB" sz="1200" dirty="0"/>
              <a:t>The response ‘Don’t know’ was excluded from analysis</a:t>
            </a:r>
            <a:r>
              <a:rPr lang="en-AU" sz="1200" dirty="0"/>
              <a:t>. From 2006 onwards hydroponic and bush cannabis data collected separately. Data labels have been removed from figures throughout all yeas with small cell size (i.e. n≤5). *p&lt;0.050; **p&lt;0.010; ***p&lt;0.001 for 2018 versus 2019.</a:t>
            </a:r>
          </a:p>
        </p:txBody>
      </p:sp>
      <p:graphicFrame>
        <p:nvGraphicFramePr>
          <p:cNvPr id="5" name="Chart Placeholder 4">
            <a:extLst>
              <a:ext uri="{FF2B5EF4-FFF2-40B4-BE49-F238E27FC236}">
                <a16:creationId xmlns:a16="http://schemas.microsoft.com/office/drawing/2014/main" id="{76AD97A8-9E66-4A08-9243-9D38188D5918}"/>
              </a:ext>
            </a:extLst>
          </p:cNvPr>
          <p:cNvGraphicFramePr>
            <a:graphicFrameLocks noGrp="1"/>
          </p:cNvGraphicFramePr>
          <p:nvPr>
            <p:ph type="chart" sz="quarter" idx="13"/>
            <p:extLst>
              <p:ext uri="{D42A27DB-BD31-4B8C-83A1-F6EECF244321}">
                <p14:modId xmlns:p14="http://schemas.microsoft.com/office/powerpoint/2010/main" val="3844265438"/>
              </p:ext>
            </p:extLst>
          </p:nvPr>
        </p:nvGraphicFramePr>
        <p:xfrm>
          <a:off x="107576" y="1783715"/>
          <a:ext cx="5988424" cy="385902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Placeholder 6">
            <a:extLst>
              <a:ext uri="{FF2B5EF4-FFF2-40B4-BE49-F238E27FC236}">
                <a16:creationId xmlns:a16="http://schemas.microsoft.com/office/drawing/2014/main" id="{A21966FA-EEB1-414E-B628-48B17BE6088B}"/>
              </a:ext>
            </a:extLst>
          </p:cNvPr>
          <p:cNvGraphicFramePr>
            <a:graphicFrameLocks/>
          </p:cNvGraphicFramePr>
          <p:nvPr>
            <p:extLst>
              <p:ext uri="{D42A27DB-BD31-4B8C-83A1-F6EECF244321}">
                <p14:modId xmlns:p14="http://schemas.microsoft.com/office/powerpoint/2010/main" val="368479523"/>
              </p:ext>
            </p:extLst>
          </p:nvPr>
        </p:nvGraphicFramePr>
        <p:xfrm>
          <a:off x="6173152" y="1760854"/>
          <a:ext cx="5911272" cy="3859023"/>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543B685C-6675-4E1C-9029-FA44E92248C1}"/>
              </a:ext>
            </a:extLst>
          </p:cNvPr>
          <p:cNvSpPr txBox="1"/>
          <p:nvPr/>
        </p:nvSpPr>
        <p:spPr>
          <a:xfrm>
            <a:off x="838200" y="1592392"/>
            <a:ext cx="2710999" cy="646331"/>
          </a:xfrm>
          <a:prstGeom prst="rect">
            <a:avLst/>
          </a:prstGeom>
          <a:noFill/>
        </p:spPr>
        <p:txBody>
          <a:bodyPr wrap="none" rtlCol="0">
            <a:spAutoFit/>
          </a:bodyPr>
          <a:lstStyle/>
          <a:p>
            <a:r>
              <a:rPr lang="en-AU" dirty="0"/>
              <a:t>(A) Hydroponic cannabis</a:t>
            </a:r>
          </a:p>
          <a:p>
            <a:endParaRPr lang="en-AU" dirty="0"/>
          </a:p>
        </p:txBody>
      </p:sp>
      <p:sp>
        <p:nvSpPr>
          <p:cNvPr id="8" name="TextBox 7">
            <a:extLst>
              <a:ext uri="{FF2B5EF4-FFF2-40B4-BE49-F238E27FC236}">
                <a16:creationId xmlns:a16="http://schemas.microsoft.com/office/drawing/2014/main" id="{CF5B693A-615A-472D-8C9B-3B33B7AA4ECA}"/>
              </a:ext>
            </a:extLst>
          </p:cNvPr>
          <p:cNvSpPr txBox="1"/>
          <p:nvPr/>
        </p:nvSpPr>
        <p:spPr>
          <a:xfrm>
            <a:off x="6995116" y="1565198"/>
            <a:ext cx="2069797" cy="646331"/>
          </a:xfrm>
          <a:prstGeom prst="rect">
            <a:avLst/>
          </a:prstGeom>
          <a:noFill/>
        </p:spPr>
        <p:txBody>
          <a:bodyPr wrap="none" rtlCol="0">
            <a:spAutoFit/>
          </a:bodyPr>
          <a:lstStyle/>
          <a:p>
            <a:pPr lvl="0"/>
            <a:r>
              <a:rPr lang="en-AU" dirty="0"/>
              <a:t>(B) Bush cannabis</a:t>
            </a:r>
          </a:p>
          <a:p>
            <a:endParaRPr lang="en-AU" dirty="0"/>
          </a:p>
        </p:txBody>
      </p:sp>
    </p:spTree>
    <p:extLst>
      <p:ext uri="{BB962C8B-B14F-4D97-AF65-F5344CB8AC3E}">
        <p14:creationId xmlns:p14="http://schemas.microsoft.com/office/powerpoint/2010/main" val="19232167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00804A-58E0-4F53-B2F0-E31875FCE308}"/>
              </a:ext>
            </a:extLst>
          </p:cNvPr>
          <p:cNvSpPr>
            <a:spLocks noGrp="1"/>
          </p:cNvSpPr>
          <p:nvPr>
            <p:ph type="title"/>
          </p:nvPr>
        </p:nvSpPr>
        <p:spPr/>
        <p:txBody>
          <a:bodyPr>
            <a:noAutofit/>
          </a:bodyPr>
          <a:lstStyle/>
          <a:p>
            <a:r>
              <a:rPr lang="en-AU" sz="3200" dirty="0"/>
              <a:t>Figure 21: Current perceived availability of hydroponic (a) and bush (b) cannabis, ACT, 2006-2019</a:t>
            </a:r>
          </a:p>
        </p:txBody>
      </p:sp>
      <p:sp>
        <p:nvSpPr>
          <p:cNvPr id="4" name="Text Placeholder 3">
            <a:extLst>
              <a:ext uri="{FF2B5EF4-FFF2-40B4-BE49-F238E27FC236}">
                <a16:creationId xmlns:a16="http://schemas.microsoft.com/office/drawing/2014/main" id="{9C5E9AAC-062B-451D-BEE2-4D9CCD548A1E}"/>
              </a:ext>
            </a:extLst>
          </p:cNvPr>
          <p:cNvSpPr>
            <a:spLocks noGrp="1"/>
          </p:cNvSpPr>
          <p:nvPr>
            <p:ph type="body" sz="quarter" idx="14"/>
          </p:nvPr>
        </p:nvSpPr>
        <p:spPr>
          <a:xfrm>
            <a:off x="918093" y="5668761"/>
            <a:ext cx="10515600" cy="450082"/>
          </a:xfrm>
        </p:spPr>
        <p:txBody>
          <a:bodyPr>
            <a:normAutofit/>
          </a:bodyPr>
          <a:lstStyle/>
          <a:p>
            <a:pPr marL="0" indent="0">
              <a:buNone/>
            </a:pPr>
            <a:r>
              <a:rPr lang="en-AU" sz="1200" dirty="0"/>
              <a:t>Note. </a:t>
            </a:r>
            <a:r>
              <a:rPr lang="en-GB" sz="1200" dirty="0"/>
              <a:t>The response ‘Don’t know’ was excluded from analysis</a:t>
            </a:r>
            <a:r>
              <a:rPr lang="en-AU" sz="1200" dirty="0"/>
              <a:t>. From 2006 onwards hydroponic and bush cannabis data collected separately. Data labels have been removed from figures throughout all yeas with small cell size (i.e. n≤5). *</a:t>
            </a:r>
            <a:r>
              <a:rPr lang="en-AU" sz="1200" i="1" dirty="0"/>
              <a:t>p</a:t>
            </a:r>
            <a:r>
              <a:rPr lang="en-AU" sz="1200" dirty="0"/>
              <a:t>&lt;0.050; **</a:t>
            </a:r>
            <a:r>
              <a:rPr lang="en-AU" sz="1200" i="1" dirty="0"/>
              <a:t>p</a:t>
            </a:r>
            <a:r>
              <a:rPr lang="en-AU" sz="1200" dirty="0"/>
              <a:t>&lt;0.010; ***</a:t>
            </a:r>
            <a:r>
              <a:rPr lang="en-AU" sz="1200" i="1" dirty="0"/>
              <a:t>p</a:t>
            </a:r>
            <a:r>
              <a:rPr lang="en-AU" sz="1200" dirty="0"/>
              <a:t>&lt;0.001 for 2018 versus 2019.</a:t>
            </a:r>
          </a:p>
          <a:p>
            <a:endParaRPr lang="en-AU" sz="1200" dirty="0"/>
          </a:p>
        </p:txBody>
      </p:sp>
      <p:graphicFrame>
        <p:nvGraphicFramePr>
          <p:cNvPr id="9" name="Chart Placeholder 8">
            <a:extLst>
              <a:ext uri="{FF2B5EF4-FFF2-40B4-BE49-F238E27FC236}">
                <a16:creationId xmlns:a16="http://schemas.microsoft.com/office/drawing/2014/main" id="{4917889C-7553-4380-8B2A-DC40463BA91B}"/>
              </a:ext>
            </a:extLst>
          </p:cNvPr>
          <p:cNvGraphicFramePr>
            <a:graphicFrameLocks noGrp="1"/>
          </p:cNvGraphicFramePr>
          <p:nvPr>
            <p:ph type="chart" sz="quarter" idx="13"/>
            <p:extLst>
              <p:ext uri="{D42A27DB-BD31-4B8C-83A1-F6EECF244321}">
                <p14:modId xmlns:p14="http://schemas.microsoft.com/office/powerpoint/2010/main" val="234206430"/>
              </p:ext>
            </p:extLst>
          </p:nvPr>
        </p:nvGraphicFramePr>
        <p:xfrm>
          <a:off x="0" y="1811475"/>
          <a:ext cx="5970587" cy="383442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Chart Placeholder 8">
            <a:extLst>
              <a:ext uri="{FF2B5EF4-FFF2-40B4-BE49-F238E27FC236}">
                <a16:creationId xmlns:a16="http://schemas.microsoft.com/office/drawing/2014/main" id="{546E3815-A728-4403-8D68-2A58805C99BC}"/>
              </a:ext>
            </a:extLst>
          </p:cNvPr>
          <p:cNvGraphicFramePr>
            <a:graphicFrameLocks/>
          </p:cNvGraphicFramePr>
          <p:nvPr>
            <p:extLst>
              <p:ext uri="{D42A27DB-BD31-4B8C-83A1-F6EECF244321}">
                <p14:modId xmlns:p14="http://schemas.microsoft.com/office/powerpoint/2010/main" val="1480125440"/>
              </p:ext>
            </p:extLst>
          </p:nvPr>
        </p:nvGraphicFramePr>
        <p:xfrm>
          <a:off x="6221413" y="1811473"/>
          <a:ext cx="5970587" cy="3834426"/>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Box 10">
            <a:extLst>
              <a:ext uri="{FF2B5EF4-FFF2-40B4-BE49-F238E27FC236}">
                <a16:creationId xmlns:a16="http://schemas.microsoft.com/office/drawing/2014/main" id="{C1C8C944-68D2-455C-88F8-897FC5FF321F}"/>
              </a:ext>
            </a:extLst>
          </p:cNvPr>
          <p:cNvSpPr txBox="1"/>
          <p:nvPr/>
        </p:nvSpPr>
        <p:spPr>
          <a:xfrm>
            <a:off x="838200" y="1588770"/>
            <a:ext cx="2710999" cy="646331"/>
          </a:xfrm>
          <a:prstGeom prst="rect">
            <a:avLst/>
          </a:prstGeom>
          <a:noFill/>
        </p:spPr>
        <p:txBody>
          <a:bodyPr wrap="none" rtlCol="0">
            <a:spAutoFit/>
          </a:bodyPr>
          <a:lstStyle/>
          <a:p>
            <a:r>
              <a:rPr lang="en-AU" dirty="0"/>
              <a:t>(A) Hydroponic cannabis</a:t>
            </a:r>
          </a:p>
          <a:p>
            <a:endParaRPr lang="en-AU" dirty="0"/>
          </a:p>
        </p:txBody>
      </p:sp>
      <p:sp>
        <p:nvSpPr>
          <p:cNvPr id="12" name="TextBox 11">
            <a:extLst>
              <a:ext uri="{FF2B5EF4-FFF2-40B4-BE49-F238E27FC236}">
                <a16:creationId xmlns:a16="http://schemas.microsoft.com/office/drawing/2014/main" id="{3D041B92-BFDD-4870-B631-91DDCFB89228}"/>
              </a:ext>
            </a:extLst>
          </p:cNvPr>
          <p:cNvSpPr txBox="1"/>
          <p:nvPr/>
        </p:nvSpPr>
        <p:spPr>
          <a:xfrm>
            <a:off x="6271795" y="1608636"/>
            <a:ext cx="2069797" cy="646331"/>
          </a:xfrm>
          <a:prstGeom prst="rect">
            <a:avLst/>
          </a:prstGeom>
          <a:noFill/>
        </p:spPr>
        <p:txBody>
          <a:bodyPr wrap="none" rtlCol="0">
            <a:spAutoFit/>
          </a:bodyPr>
          <a:lstStyle/>
          <a:p>
            <a:pPr lvl="0"/>
            <a:r>
              <a:rPr lang="en-AU" dirty="0"/>
              <a:t>(B) Bush cannabis</a:t>
            </a:r>
          </a:p>
          <a:p>
            <a:endParaRPr lang="en-AU" dirty="0"/>
          </a:p>
        </p:txBody>
      </p:sp>
    </p:spTree>
    <p:extLst>
      <p:ext uri="{BB962C8B-B14F-4D97-AF65-F5344CB8AC3E}">
        <p14:creationId xmlns:p14="http://schemas.microsoft.com/office/powerpoint/2010/main" val="36991431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C6FC26-0375-415B-A7DF-600A78E76C7F}"/>
              </a:ext>
            </a:extLst>
          </p:cNvPr>
          <p:cNvSpPr>
            <a:spLocks noGrp="1"/>
          </p:cNvSpPr>
          <p:nvPr>
            <p:ph type="title"/>
          </p:nvPr>
        </p:nvSpPr>
        <p:spPr/>
        <p:txBody>
          <a:bodyPr>
            <a:noAutofit/>
          </a:bodyPr>
          <a:lstStyle/>
          <a:p>
            <a:r>
              <a:rPr lang="en-AU" sz="3200" dirty="0"/>
              <a:t>Figure 22: Past six month use and frequency of use of ketamine, ACT, 2003-2019</a:t>
            </a:r>
          </a:p>
        </p:txBody>
      </p:sp>
      <p:sp>
        <p:nvSpPr>
          <p:cNvPr id="4" name="Text Placeholder 3">
            <a:extLst>
              <a:ext uri="{FF2B5EF4-FFF2-40B4-BE49-F238E27FC236}">
                <a16:creationId xmlns:a16="http://schemas.microsoft.com/office/drawing/2014/main" id="{6C65A525-2C91-41C9-89FB-45D9A8B686DB}"/>
              </a:ext>
            </a:extLst>
          </p:cNvPr>
          <p:cNvSpPr>
            <a:spLocks noGrp="1"/>
          </p:cNvSpPr>
          <p:nvPr>
            <p:ph type="body" sz="quarter" idx="14"/>
          </p:nvPr>
        </p:nvSpPr>
        <p:spPr>
          <a:xfrm>
            <a:off x="838200" y="5521200"/>
            <a:ext cx="10515600" cy="529976"/>
          </a:xfrm>
        </p:spPr>
        <p:txBody>
          <a:bodyPr>
            <a:noAutofit/>
          </a:bodyPr>
          <a:lstStyle/>
          <a:p>
            <a:pPr marL="0" indent="0">
              <a:buNone/>
            </a:pPr>
            <a:r>
              <a:rPr lang="en-AU" sz="1200" dirty="0"/>
              <a:t>Note. Median days computed among those who reported recent use (maximum 180 days). Median days rounded to the nearest whole number. Y axis reduced to 7 to improve visibility of trends. Data labels have been removed from figures in years 2003, 2018 and 2019 with small cell size (i.e. n≤5). *</a:t>
            </a:r>
            <a:r>
              <a:rPr lang="en-AU" sz="1200" i="1" dirty="0"/>
              <a:t>p</a:t>
            </a:r>
            <a:r>
              <a:rPr lang="en-AU" sz="1200" dirty="0"/>
              <a:t>&lt;0.050; **</a:t>
            </a:r>
            <a:r>
              <a:rPr lang="en-AU" sz="1200" i="1" dirty="0"/>
              <a:t>p</a:t>
            </a:r>
            <a:r>
              <a:rPr lang="en-AU" sz="1200" dirty="0"/>
              <a:t>&lt;0.010; ***</a:t>
            </a:r>
            <a:r>
              <a:rPr lang="en-AU" sz="1200" i="1" dirty="0"/>
              <a:t>p</a:t>
            </a:r>
            <a:r>
              <a:rPr lang="en-AU" sz="1200" dirty="0"/>
              <a:t>&lt;0.001 for 2018 versus 2019.</a:t>
            </a:r>
          </a:p>
          <a:p>
            <a:pPr marL="0" indent="0">
              <a:buNone/>
            </a:pPr>
            <a:endParaRPr lang="en-AU" sz="1200" dirty="0"/>
          </a:p>
        </p:txBody>
      </p:sp>
      <p:graphicFrame>
        <p:nvGraphicFramePr>
          <p:cNvPr id="5" name="Chart Placeholder 4">
            <a:extLst>
              <a:ext uri="{FF2B5EF4-FFF2-40B4-BE49-F238E27FC236}">
                <a16:creationId xmlns:a16="http://schemas.microsoft.com/office/drawing/2014/main" id="{E1C091D6-4F85-410E-A91D-45A7045CB817}"/>
              </a:ext>
            </a:extLst>
          </p:cNvPr>
          <p:cNvGraphicFramePr>
            <a:graphicFrameLocks noGrp="1" noChangeAspect="1"/>
          </p:cNvGraphicFramePr>
          <p:nvPr>
            <p:ph type="chart" sz="quarter" idx="13"/>
            <p:extLst>
              <p:ext uri="{D42A27DB-BD31-4B8C-83A1-F6EECF244321}">
                <p14:modId xmlns:p14="http://schemas.microsoft.com/office/powerpoint/2010/main" val="3101338204"/>
              </p:ext>
            </p:extLst>
          </p:nvPr>
        </p:nvGraphicFramePr>
        <p:xfrm>
          <a:off x="833437" y="1789113"/>
          <a:ext cx="10636903" cy="354724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347286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A8C4A7-3E79-4A70-ABCB-5E3CCDBC981B}"/>
              </a:ext>
            </a:extLst>
          </p:cNvPr>
          <p:cNvSpPr>
            <a:spLocks noGrp="1"/>
          </p:cNvSpPr>
          <p:nvPr>
            <p:ph type="title"/>
          </p:nvPr>
        </p:nvSpPr>
        <p:spPr/>
        <p:txBody>
          <a:bodyPr>
            <a:noAutofit/>
          </a:bodyPr>
          <a:lstStyle/>
          <a:p>
            <a:r>
              <a:rPr lang="en-AU" sz="3200" dirty="0"/>
              <a:t>Figure 23: Past six month use and frequency of use of LSD, ACT, 2003-2019</a:t>
            </a:r>
          </a:p>
        </p:txBody>
      </p:sp>
      <p:sp>
        <p:nvSpPr>
          <p:cNvPr id="4" name="Text Placeholder 3">
            <a:extLst>
              <a:ext uri="{FF2B5EF4-FFF2-40B4-BE49-F238E27FC236}">
                <a16:creationId xmlns:a16="http://schemas.microsoft.com/office/drawing/2014/main" id="{AB4B89E7-755C-4165-9387-E55585A1A669}"/>
              </a:ext>
            </a:extLst>
          </p:cNvPr>
          <p:cNvSpPr>
            <a:spLocks noGrp="1"/>
          </p:cNvSpPr>
          <p:nvPr>
            <p:ph type="body" sz="quarter" idx="14"/>
          </p:nvPr>
        </p:nvSpPr>
        <p:spPr>
          <a:xfrm>
            <a:off x="832757" y="5296990"/>
            <a:ext cx="10515600" cy="679948"/>
          </a:xfrm>
        </p:spPr>
        <p:txBody>
          <a:bodyPr>
            <a:noAutofit/>
          </a:bodyPr>
          <a:lstStyle/>
          <a:p>
            <a:pPr marL="0" indent="0">
              <a:buNone/>
            </a:pPr>
            <a:r>
              <a:rPr lang="en-AU" sz="1200" dirty="0"/>
              <a:t>Note. Median days computed among those who reported recent use (maximum 180 days). Median days rounded to the nearest whole number. Y axis reduced to 5 to improve visibility of trends. Data labels have been removed from figures in years 2003, 2018 and 2019 with small cell size (i.e. n≤5). *</a:t>
            </a:r>
            <a:r>
              <a:rPr lang="en-AU" sz="1200" i="1" dirty="0"/>
              <a:t>p</a:t>
            </a:r>
            <a:r>
              <a:rPr lang="en-AU" sz="1200" dirty="0"/>
              <a:t>&lt;0.050; **</a:t>
            </a:r>
            <a:r>
              <a:rPr lang="en-AU" sz="1200" i="1" dirty="0"/>
              <a:t>p</a:t>
            </a:r>
            <a:r>
              <a:rPr lang="en-AU" sz="1200" dirty="0"/>
              <a:t>&lt;0.010; ***</a:t>
            </a:r>
            <a:r>
              <a:rPr lang="en-AU" sz="1200" i="1" dirty="0"/>
              <a:t>p</a:t>
            </a:r>
            <a:r>
              <a:rPr lang="en-AU" sz="1200" dirty="0"/>
              <a:t>&lt;0.001 for 2018 versus 2019.</a:t>
            </a:r>
          </a:p>
          <a:p>
            <a:pPr marL="0" indent="0">
              <a:buNone/>
            </a:pPr>
            <a:endParaRPr lang="en-AU" sz="1200" dirty="0"/>
          </a:p>
        </p:txBody>
      </p:sp>
      <p:graphicFrame>
        <p:nvGraphicFramePr>
          <p:cNvPr id="6" name="Chart 5">
            <a:extLst>
              <a:ext uri="{FF2B5EF4-FFF2-40B4-BE49-F238E27FC236}">
                <a16:creationId xmlns:a16="http://schemas.microsoft.com/office/drawing/2014/main" id="{436F7AD5-C7EA-4E8A-89D2-25AB1E13C95E}"/>
              </a:ext>
            </a:extLst>
          </p:cNvPr>
          <p:cNvGraphicFramePr/>
          <p:nvPr>
            <p:extLst>
              <p:ext uri="{D42A27DB-BD31-4B8C-83A1-F6EECF244321}">
                <p14:modId xmlns:p14="http://schemas.microsoft.com/office/powerpoint/2010/main" val="412551953"/>
              </p:ext>
            </p:extLst>
          </p:nvPr>
        </p:nvGraphicFramePr>
        <p:xfrm>
          <a:off x="653144" y="1547446"/>
          <a:ext cx="10118690" cy="374954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619109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9D77D-CB93-42BD-9436-22894A43E81F}"/>
              </a:ext>
            </a:extLst>
          </p:cNvPr>
          <p:cNvSpPr>
            <a:spLocks noGrp="1"/>
          </p:cNvSpPr>
          <p:nvPr>
            <p:ph type="title"/>
          </p:nvPr>
        </p:nvSpPr>
        <p:spPr/>
        <p:txBody>
          <a:bodyPr>
            <a:noAutofit/>
          </a:bodyPr>
          <a:lstStyle/>
          <a:p>
            <a:r>
              <a:rPr lang="en-AU" sz="3200" dirty="0"/>
              <a:t>Figure 24: Median price of LSD per tab, ACT, 2003-2019</a:t>
            </a:r>
          </a:p>
        </p:txBody>
      </p:sp>
      <p:sp>
        <p:nvSpPr>
          <p:cNvPr id="4" name="Text Placeholder 3">
            <a:extLst>
              <a:ext uri="{FF2B5EF4-FFF2-40B4-BE49-F238E27FC236}">
                <a16:creationId xmlns:a16="http://schemas.microsoft.com/office/drawing/2014/main" id="{BDDB4821-BE7E-40F1-BAE0-788FFD67AF6A}"/>
              </a:ext>
            </a:extLst>
          </p:cNvPr>
          <p:cNvSpPr>
            <a:spLocks noGrp="1"/>
          </p:cNvSpPr>
          <p:nvPr>
            <p:ph type="body" sz="quarter" idx="14"/>
          </p:nvPr>
        </p:nvSpPr>
        <p:spPr>
          <a:xfrm>
            <a:off x="1021016" y="5552484"/>
            <a:ext cx="10515600" cy="679948"/>
          </a:xfrm>
        </p:spPr>
        <p:txBody>
          <a:bodyPr>
            <a:normAutofit/>
          </a:bodyPr>
          <a:lstStyle/>
          <a:p>
            <a:pPr marL="0" indent="0">
              <a:buNone/>
            </a:pPr>
            <a:r>
              <a:rPr lang="en-AU" sz="1200" dirty="0"/>
              <a:t>Note. Among those who commented. *</a:t>
            </a:r>
            <a:r>
              <a:rPr lang="en-AU" sz="1200" i="1" dirty="0"/>
              <a:t>p</a:t>
            </a:r>
            <a:r>
              <a:rPr lang="en-AU" sz="1200" dirty="0"/>
              <a:t>&lt;0.050; **</a:t>
            </a:r>
            <a:r>
              <a:rPr lang="en-AU" sz="1200" i="1" dirty="0"/>
              <a:t>p</a:t>
            </a:r>
            <a:r>
              <a:rPr lang="en-AU" sz="1200" dirty="0"/>
              <a:t>&lt;0.010; ***</a:t>
            </a:r>
            <a:r>
              <a:rPr lang="en-AU" sz="1200" i="1" dirty="0"/>
              <a:t>p</a:t>
            </a:r>
            <a:r>
              <a:rPr lang="en-AU" sz="1200" dirty="0"/>
              <a:t>&lt;0.001 for 2018 versus 2019.</a:t>
            </a:r>
          </a:p>
          <a:p>
            <a:pPr marL="0" indent="0">
              <a:buNone/>
            </a:pPr>
            <a:endParaRPr lang="en-AU" sz="1200" dirty="0"/>
          </a:p>
        </p:txBody>
      </p:sp>
      <p:graphicFrame>
        <p:nvGraphicFramePr>
          <p:cNvPr id="5" name="Chart Placeholder 4">
            <a:extLst>
              <a:ext uri="{FF2B5EF4-FFF2-40B4-BE49-F238E27FC236}">
                <a16:creationId xmlns:a16="http://schemas.microsoft.com/office/drawing/2014/main" id="{95C44D9C-553A-444F-8097-7999E595EE52}"/>
              </a:ext>
            </a:extLst>
          </p:cNvPr>
          <p:cNvGraphicFramePr>
            <a:graphicFrameLocks noGrp="1"/>
          </p:cNvGraphicFramePr>
          <p:nvPr>
            <p:ph type="chart" sz="quarter" idx="13"/>
            <p:extLst>
              <p:ext uri="{D42A27DB-BD31-4B8C-83A1-F6EECF244321}">
                <p14:modId xmlns:p14="http://schemas.microsoft.com/office/powerpoint/2010/main" val="890422924"/>
              </p:ext>
            </p:extLst>
          </p:nvPr>
        </p:nvGraphicFramePr>
        <p:xfrm>
          <a:off x="833438" y="1667435"/>
          <a:ext cx="10515600" cy="363005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108876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22B152-C151-4068-A8E5-85C733691AFE}"/>
              </a:ext>
            </a:extLst>
          </p:cNvPr>
          <p:cNvSpPr>
            <a:spLocks noGrp="1"/>
          </p:cNvSpPr>
          <p:nvPr>
            <p:ph type="title"/>
          </p:nvPr>
        </p:nvSpPr>
        <p:spPr/>
        <p:txBody>
          <a:bodyPr>
            <a:noAutofit/>
          </a:bodyPr>
          <a:lstStyle/>
          <a:p>
            <a:r>
              <a:rPr lang="en-AU" sz="3200" dirty="0"/>
              <a:t>Figure 25: Current perceived purity of LSD, ACT, 2003-2019</a:t>
            </a:r>
          </a:p>
        </p:txBody>
      </p:sp>
      <p:sp>
        <p:nvSpPr>
          <p:cNvPr id="4" name="Text Placeholder 3">
            <a:extLst>
              <a:ext uri="{FF2B5EF4-FFF2-40B4-BE49-F238E27FC236}">
                <a16:creationId xmlns:a16="http://schemas.microsoft.com/office/drawing/2014/main" id="{90C6E515-C4C8-46EC-B624-2DACF6F09090}"/>
              </a:ext>
            </a:extLst>
          </p:cNvPr>
          <p:cNvSpPr>
            <a:spLocks noGrp="1"/>
          </p:cNvSpPr>
          <p:nvPr>
            <p:ph type="body" sz="quarter" idx="14"/>
          </p:nvPr>
        </p:nvSpPr>
        <p:spPr>
          <a:xfrm>
            <a:off x="838200" y="5485559"/>
            <a:ext cx="10515600" cy="404563"/>
          </a:xfrm>
        </p:spPr>
        <p:txBody>
          <a:bodyPr>
            <a:normAutofit lnSpcReduction="10000"/>
          </a:bodyPr>
          <a:lstStyle/>
          <a:p>
            <a:pPr marL="0" indent="0">
              <a:buNone/>
            </a:pPr>
            <a:r>
              <a:rPr lang="en-GB" sz="1200" dirty="0"/>
              <a:t>Note. The response ‘Don’t know’ was excluded from analysis. </a:t>
            </a:r>
            <a:r>
              <a:rPr lang="en-AU" sz="1200" dirty="0"/>
              <a:t>Data labels have been removed from figures throughout all years with small cell size (i.e. n≤5). *</a:t>
            </a:r>
            <a:r>
              <a:rPr lang="en-AU" sz="1200" i="1" dirty="0"/>
              <a:t>p</a:t>
            </a:r>
            <a:r>
              <a:rPr lang="en-AU" sz="1200" dirty="0"/>
              <a:t>&lt;0.050; **</a:t>
            </a:r>
            <a:r>
              <a:rPr lang="en-AU" sz="1200" i="1" dirty="0"/>
              <a:t>p</a:t>
            </a:r>
            <a:r>
              <a:rPr lang="en-AU" sz="1200" dirty="0"/>
              <a:t>&lt;0.010; ***</a:t>
            </a:r>
            <a:r>
              <a:rPr lang="en-AU" sz="1200" i="1" dirty="0"/>
              <a:t>p</a:t>
            </a:r>
            <a:r>
              <a:rPr lang="en-AU" sz="1200" dirty="0"/>
              <a:t>&lt;0.001 for 2018 versus 2019.</a:t>
            </a:r>
          </a:p>
          <a:p>
            <a:pPr marL="0" indent="0">
              <a:buNone/>
            </a:pPr>
            <a:endParaRPr lang="en-AU" sz="1200" dirty="0"/>
          </a:p>
        </p:txBody>
      </p:sp>
      <p:graphicFrame>
        <p:nvGraphicFramePr>
          <p:cNvPr id="5" name="Chart Placeholder 4">
            <a:extLst>
              <a:ext uri="{FF2B5EF4-FFF2-40B4-BE49-F238E27FC236}">
                <a16:creationId xmlns:a16="http://schemas.microsoft.com/office/drawing/2014/main" id="{AC493203-C618-409E-9F71-4A85E7BB2335}"/>
              </a:ext>
            </a:extLst>
          </p:cNvPr>
          <p:cNvGraphicFramePr>
            <a:graphicFrameLocks noGrp="1"/>
          </p:cNvGraphicFramePr>
          <p:nvPr>
            <p:ph type="chart" sz="quarter" idx="13"/>
            <p:extLst>
              <p:ext uri="{D42A27DB-BD31-4B8C-83A1-F6EECF244321}">
                <p14:modId xmlns:p14="http://schemas.microsoft.com/office/powerpoint/2010/main" val="354122226"/>
              </p:ext>
            </p:extLst>
          </p:nvPr>
        </p:nvGraphicFramePr>
        <p:xfrm>
          <a:off x="833438" y="1674813"/>
          <a:ext cx="10623456" cy="354264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2302022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9E734C-15E2-4AB6-A76B-75622C81F7A9}"/>
              </a:ext>
            </a:extLst>
          </p:cNvPr>
          <p:cNvSpPr>
            <a:spLocks noGrp="1"/>
          </p:cNvSpPr>
          <p:nvPr>
            <p:ph type="title"/>
          </p:nvPr>
        </p:nvSpPr>
        <p:spPr/>
        <p:txBody>
          <a:bodyPr>
            <a:noAutofit/>
          </a:bodyPr>
          <a:lstStyle/>
          <a:p>
            <a:r>
              <a:rPr lang="en-AU" sz="3200" dirty="0"/>
              <a:t>Figure 26: Current perceived availability of LSD, ACT, 2003-2019</a:t>
            </a:r>
          </a:p>
        </p:txBody>
      </p:sp>
      <p:sp>
        <p:nvSpPr>
          <p:cNvPr id="4" name="Text Placeholder 3">
            <a:extLst>
              <a:ext uri="{FF2B5EF4-FFF2-40B4-BE49-F238E27FC236}">
                <a16:creationId xmlns:a16="http://schemas.microsoft.com/office/drawing/2014/main" id="{5CD10C33-2861-4ECC-9820-475BC16D6590}"/>
              </a:ext>
            </a:extLst>
          </p:cNvPr>
          <p:cNvSpPr>
            <a:spLocks noGrp="1"/>
          </p:cNvSpPr>
          <p:nvPr>
            <p:ph type="body" sz="quarter" idx="14"/>
          </p:nvPr>
        </p:nvSpPr>
        <p:spPr>
          <a:xfrm>
            <a:off x="838200" y="5377673"/>
            <a:ext cx="10515600" cy="444903"/>
          </a:xfrm>
        </p:spPr>
        <p:txBody>
          <a:bodyPr>
            <a:normAutofit/>
          </a:bodyPr>
          <a:lstStyle/>
          <a:p>
            <a:pPr marL="0" indent="0">
              <a:buNone/>
            </a:pPr>
            <a:r>
              <a:rPr lang="en-GB" sz="1200" dirty="0"/>
              <a:t>Note. The response ‘Don’t know’ was excluded from analysis. </a:t>
            </a:r>
            <a:r>
              <a:rPr lang="en-AU" sz="1200" dirty="0"/>
              <a:t>Data labels have been removed from figures throughout all years with small cell size (i.e. n≤5). *</a:t>
            </a:r>
            <a:r>
              <a:rPr lang="en-AU" sz="1200" i="1" dirty="0"/>
              <a:t>p</a:t>
            </a:r>
            <a:r>
              <a:rPr lang="en-AU" sz="1200" dirty="0"/>
              <a:t>&lt;0.050; **</a:t>
            </a:r>
            <a:r>
              <a:rPr lang="en-AU" sz="1200" i="1" dirty="0"/>
              <a:t>p</a:t>
            </a:r>
            <a:r>
              <a:rPr lang="en-AU" sz="1200" dirty="0"/>
              <a:t>&lt;0.010; ***</a:t>
            </a:r>
            <a:r>
              <a:rPr lang="en-AU" sz="1200" i="1" dirty="0"/>
              <a:t>p</a:t>
            </a:r>
            <a:r>
              <a:rPr lang="en-AU" sz="1200" dirty="0"/>
              <a:t>&lt;0.001 for 2018 versus 2019.</a:t>
            </a:r>
          </a:p>
          <a:p>
            <a:pPr marL="0" indent="0">
              <a:buNone/>
            </a:pPr>
            <a:endParaRPr lang="en-AU" sz="1200" dirty="0"/>
          </a:p>
        </p:txBody>
      </p:sp>
      <p:graphicFrame>
        <p:nvGraphicFramePr>
          <p:cNvPr id="5" name="Chart Placeholder 4">
            <a:extLst>
              <a:ext uri="{FF2B5EF4-FFF2-40B4-BE49-F238E27FC236}">
                <a16:creationId xmlns:a16="http://schemas.microsoft.com/office/drawing/2014/main" id="{E38C7D40-2028-49CE-ACA4-90CCBDB7A03A}"/>
              </a:ext>
            </a:extLst>
          </p:cNvPr>
          <p:cNvGraphicFramePr>
            <a:graphicFrameLocks noGrp="1"/>
          </p:cNvGraphicFramePr>
          <p:nvPr>
            <p:ph type="chart" sz="quarter" idx="13"/>
            <p:extLst>
              <p:ext uri="{D42A27DB-BD31-4B8C-83A1-F6EECF244321}">
                <p14:modId xmlns:p14="http://schemas.microsoft.com/office/powerpoint/2010/main" val="471363135"/>
              </p:ext>
            </p:extLst>
          </p:nvPr>
        </p:nvGraphicFramePr>
        <p:xfrm>
          <a:off x="838200" y="1674813"/>
          <a:ext cx="10520363" cy="370286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0777395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3888EB6C-FBFC-4527-96B3-7D47238155B8}"/>
              </a:ext>
            </a:extLst>
          </p:cNvPr>
          <p:cNvSpPr>
            <a:spLocks noGrp="1"/>
          </p:cNvSpPr>
          <p:nvPr>
            <p:ph type="title"/>
          </p:nvPr>
        </p:nvSpPr>
        <p:spPr>
          <a:xfrm>
            <a:off x="838200" y="365125"/>
            <a:ext cx="10515600" cy="946150"/>
          </a:xfrm>
        </p:spPr>
        <p:txBody>
          <a:bodyPr>
            <a:noAutofit/>
          </a:bodyPr>
          <a:lstStyle/>
          <a:p>
            <a:r>
              <a:rPr lang="en-AU" sz="3200" dirty="0"/>
              <a:t>Figure 27: Past six months use and frequency of use of Mushrooms, ACT, 2003-2019</a:t>
            </a:r>
          </a:p>
        </p:txBody>
      </p:sp>
      <p:graphicFrame>
        <p:nvGraphicFramePr>
          <p:cNvPr id="6" name="Chart Placeholder 4">
            <a:extLst>
              <a:ext uri="{FF2B5EF4-FFF2-40B4-BE49-F238E27FC236}">
                <a16:creationId xmlns:a16="http://schemas.microsoft.com/office/drawing/2014/main" id="{908DE882-33D3-43EC-9DA4-E5BE60CB1DD0}"/>
              </a:ext>
            </a:extLst>
          </p:cNvPr>
          <p:cNvGraphicFramePr>
            <a:graphicFrameLocks noGrp="1" noChangeAspect="1"/>
          </p:cNvGraphicFramePr>
          <p:nvPr>
            <p:ph type="chart" sz="quarter" idx="13"/>
            <p:extLst>
              <p:ext uri="{D42A27DB-BD31-4B8C-83A1-F6EECF244321}">
                <p14:modId xmlns:p14="http://schemas.microsoft.com/office/powerpoint/2010/main" val="2930011412"/>
              </p:ext>
            </p:extLst>
          </p:nvPr>
        </p:nvGraphicFramePr>
        <p:xfrm>
          <a:off x="827088" y="1674813"/>
          <a:ext cx="10521950" cy="3508375"/>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 Placeholder 3">
            <a:extLst>
              <a:ext uri="{FF2B5EF4-FFF2-40B4-BE49-F238E27FC236}">
                <a16:creationId xmlns:a16="http://schemas.microsoft.com/office/drawing/2014/main" id="{85D751FD-2BF1-4A34-8934-06B4347C9A0B}"/>
              </a:ext>
            </a:extLst>
          </p:cNvPr>
          <p:cNvSpPr>
            <a:spLocks noGrp="1"/>
          </p:cNvSpPr>
          <p:nvPr>
            <p:ph type="body" sz="quarter" idx="14"/>
          </p:nvPr>
        </p:nvSpPr>
        <p:spPr>
          <a:xfrm>
            <a:off x="832757" y="5296990"/>
            <a:ext cx="10515600" cy="679948"/>
          </a:xfrm>
        </p:spPr>
        <p:txBody>
          <a:bodyPr>
            <a:noAutofit/>
          </a:bodyPr>
          <a:lstStyle/>
          <a:p>
            <a:pPr marL="0" indent="0">
              <a:buNone/>
            </a:pPr>
            <a:r>
              <a:rPr lang="en-GB" sz="1200" dirty="0"/>
              <a:t>Note. Median days computed among those who reported recent use (maximum 180 days). Median days rounded to the nearest whole number. Y axis reduced to 20 days to improve visibility of trends. Data labels have been removed from figures with small cell size (i.e. n≤5). *</a:t>
            </a:r>
            <a:r>
              <a:rPr lang="en-GB" sz="1200" i="1" dirty="0"/>
              <a:t>p</a:t>
            </a:r>
            <a:r>
              <a:rPr lang="en-GB" sz="1200" dirty="0"/>
              <a:t>&lt;0.050; **</a:t>
            </a:r>
            <a:r>
              <a:rPr lang="en-GB" sz="1200" i="1" dirty="0"/>
              <a:t>p</a:t>
            </a:r>
            <a:r>
              <a:rPr lang="en-GB" sz="1200" dirty="0"/>
              <a:t>&lt;0.010; ***</a:t>
            </a:r>
            <a:r>
              <a:rPr lang="en-GB" sz="1200" i="1" dirty="0"/>
              <a:t>p</a:t>
            </a:r>
            <a:r>
              <a:rPr lang="en-GB" sz="1200" dirty="0"/>
              <a:t>&lt;0.001 for 2018 versus 2019.</a:t>
            </a:r>
            <a:endParaRPr lang="en-AU" sz="1200" dirty="0"/>
          </a:p>
          <a:p>
            <a:pPr marL="0" indent="0">
              <a:buNone/>
            </a:pPr>
            <a:endParaRPr lang="en-AU" sz="1200" dirty="0"/>
          </a:p>
        </p:txBody>
      </p:sp>
    </p:spTree>
    <p:extLst>
      <p:ext uri="{BB962C8B-B14F-4D97-AF65-F5344CB8AC3E}">
        <p14:creationId xmlns:p14="http://schemas.microsoft.com/office/powerpoint/2010/main" val="3920220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08AA859B-39A4-4F9D-BF34-4AD0A0A941CA}"/>
              </a:ext>
            </a:extLst>
          </p:cNvPr>
          <p:cNvSpPr>
            <a:spLocks noGrp="1"/>
          </p:cNvSpPr>
          <p:nvPr>
            <p:ph type="title"/>
          </p:nvPr>
        </p:nvSpPr>
        <p:spPr>
          <a:xfrm>
            <a:off x="838200" y="365125"/>
            <a:ext cx="10515600" cy="946150"/>
          </a:xfrm>
        </p:spPr>
        <p:txBody>
          <a:bodyPr>
            <a:noAutofit/>
          </a:bodyPr>
          <a:lstStyle/>
          <a:p>
            <a:r>
              <a:rPr lang="en-AU" sz="3200" dirty="0"/>
              <a:t>Figure 28: Past six months use of new psychoactive substances, ACT, 2010-2019</a:t>
            </a:r>
          </a:p>
        </p:txBody>
      </p:sp>
      <p:sp>
        <p:nvSpPr>
          <p:cNvPr id="7" name="Text Placeholder 3">
            <a:extLst>
              <a:ext uri="{FF2B5EF4-FFF2-40B4-BE49-F238E27FC236}">
                <a16:creationId xmlns:a16="http://schemas.microsoft.com/office/drawing/2014/main" id="{55E0BFF1-F54C-4614-8751-6793AC657BD0}"/>
              </a:ext>
            </a:extLst>
          </p:cNvPr>
          <p:cNvSpPr>
            <a:spLocks noGrp="1"/>
          </p:cNvSpPr>
          <p:nvPr>
            <p:ph type="body" sz="quarter" idx="14"/>
          </p:nvPr>
        </p:nvSpPr>
        <p:spPr>
          <a:xfrm>
            <a:off x="838200" y="5812927"/>
            <a:ext cx="10515600" cy="679948"/>
          </a:xfrm>
        </p:spPr>
        <p:txBody>
          <a:bodyPr>
            <a:noAutofit/>
          </a:bodyPr>
          <a:lstStyle/>
          <a:p>
            <a:pPr marL="0" indent="0">
              <a:buNone/>
            </a:pPr>
            <a:r>
              <a:rPr lang="en-GB" sz="1200" dirty="0"/>
              <a:t>Note.</a:t>
            </a:r>
            <a:r>
              <a:rPr lang="en-GB" sz="1200" b="1" dirty="0"/>
              <a:t> </a:t>
            </a:r>
            <a:r>
              <a:rPr lang="en-GB" sz="1200" dirty="0"/>
              <a:t>Y axis reduced to 60% to improve visibility of trends. Data labels have been removed from figures with small cell size (i.e. n≤5) and to improve visibility. *</a:t>
            </a:r>
            <a:r>
              <a:rPr lang="en-GB" sz="1200" i="1" dirty="0"/>
              <a:t>p</a:t>
            </a:r>
            <a:r>
              <a:rPr lang="en-GB" sz="1200" dirty="0"/>
              <a:t>&lt;0.050; **</a:t>
            </a:r>
            <a:r>
              <a:rPr lang="en-GB" sz="1200" i="1" dirty="0"/>
              <a:t>p</a:t>
            </a:r>
            <a:r>
              <a:rPr lang="en-GB" sz="1200" dirty="0"/>
              <a:t>&lt;0.010; ***</a:t>
            </a:r>
            <a:r>
              <a:rPr lang="en-GB" sz="1200" i="1" dirty="0"/>
              <a:t>p</a:t>
            </a:r>
            <a:r>
              <a:rPr lang="en-GB" sz="1200" dirty="0"/>
              <a:t>&lt;0.001 for 2018 versus 2019.</a:t>
            </a:r>
            <a:endParaRPr lang="en-AU" sz="1200" dirty="0"/>
          </a:p>
          <a:p>
            <a:pPr marL="0" indent="0">
              <a:buNone/>
            </a:pPr>
            <a:endParaRPr lang="en-AU" sz="1200" dirty="0"/>
          </a:p>
        </p:txBody>
      </p:sp>
      <p:graphicFrame>
        <p:nvGraphicFramePr>
          <p:cNvPr id="8" name="Chart 7">
            <a:extLst>
              <a:ext uri="{FF2B5EF4-FFF2-40B4-BE49-F238E27FC236}">
                <a16:creationId xmlns:a16="http://schemas.microsoft.com/office/drawing/2014/main" id="{D4FA7DDF-F733-4153-AEEE-957EB33BA737}"/>
              </a:ext>
            </a:extLst>
          </p:cNvPr>
          <p:cNvGraphicFramePr/>
          <p:nvPr>
            <p:extLst>
              <p:ext uri="{D42A27DB-BD31-4B8C-83A1-F6EECF244321}">
                <p14:modId xmlns:p14="http://schemas.microsoft.com/office/powerpoint/2010/main" val="896690558"/>
              </p:ext>
            </p:extLst>
          </p:nvPr>
        </p:nvGraphicFramePr>
        <p:xfrm>
          <a:off x="1155560" y="1547446"/>
          <a:ext cx="9664840" cy="409135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5340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F8B8A1-99EB-4E38-B020-356051764D88}"/>
              </a:ext>
            </a:extLst>
          </p:cNvPr>
          <p:cNvSpPr>
            <a:spLocks noGrp="1"/>
          </p:cNvSpPr>
          <p:nvPr>
            <p:ph type="title"/>
          </p:nvPr>
        </p:nvSpPr>
        <p:spPr>
          <a:xfrm>
            <a:off x="838200" y="242935"/>
            <a:ext cx="10515600" cy="1185546"/>
          </a:xfrm>
        </p:spPr>
        <p:txBody>
          <a:bodyPr>
            <a:normAutofit/>
          </a:bodyPr>
          <a:lstStyle/>
          <a:p>
            <a:r>
              <a:rPr lang="en-AU" sz="3200" dirty="0"/>
              <a:t>Figure 2: Drug used most often in the past month, ACT, 2011-2019</a:t>
            </a:r>
          </a:p>
        </p:txBody>
      </p:sp>
      <p:sp>
        <p:nvSpPr>
          <p:cNvPr id="4" name="Text Placeholder 3">
            <a:extLst>
              <a:ext uri="{FF2B5EF4-FFF2-40B4-BE49-F238E27FC236}">
                <a16:creationId xmlns:a16="http://schemas.microsoft.com/office/drawing/2014/main" id="{07C30929-DAC7-4893-BBAB-F2382B009EEF}"/>
              </a:ext>
            </a:extLst>
          </p:cNvPr>
          <p:cNvSpPr>
            <a:spLocks noGrp="1"/>
          </p:cNvSpPr>
          <p:nvPr>
            <p:ph type="body" sz="quarter" idx="14"/>
          </p:nvPr>
        </p:nvSpPr>
        <p:spPr>
          <a:xfrm>
            <a:off x="847724" y="5429519"/>
            <a:ext cx="10515600" cy="746652"/>
          </a:xfrm>
        </p:spPr>
        <p:txBody>
          <a:bodyPr>
            <a:noAutofit/>
          </a:bodyPr>
          <a:lstStyle/>
          <a:p>
            <a:pPr marL="0" indent="0">
              <a:buNone/>
            </a:pPr>
            <a:r>
              <a:rPr lang="en-AU" sz="1200" dirty="0"/>
              <a:t>Note. Substances listed in this figure are the primary endorsed; nominal percentages have endorsed other substances. Data are only presented for 2011-2018 as this question was not asked in 2003-2010. Data labels have been removed from figures in years 2011, 2018 and 2019 with small cell size (i.e. n≤5). *</a:t>
            </a:r>
            <a:r>
              <a:rPr lang="en-AU" sz="1200" i="1" dirty="0"/>
              <a:t>p</a:t>
            </a:r>
            <a:r>
              <a:rPr lang="en-AU" sz="1200" dirty="0"/>
              <a:t>&lt;0.050; **</a:t>
            </a:r>
            <a:r>
              <a:rPr lang="en-AU" sz="1200" i="1" dirty="0"/>
              <a:t>p</a:t>
            </a:r>
            <a:r>
              <a:rPr lang="en-AU" sz="1200" dirty="0"/>
              <a:t>&lt;0.010; ***</a:t>
            </a:r>
            <a:r>
              <a:rPr lang="en-AU" sz="1200" i="1" dirty="0"/>
              <a:t>p</a:t>
            </a:r>
            <a:r>
              <a:rPr lang="en-AU" sz="1200" dirty="0"/>
              <a:t>&lt;0.001 for 2018 versus 2019.</a:t>
            </a:r>
          </a:p>
          <a:p>
            <a:pPr marL="0" indent="0">
              <a:buNone/>
            </a:pPr>
            <a:endParaRPr lang="en-AU" sz="1200" dirty="0"/>
          </a:p>
        </p:txBody>
      </p:sp>
      <p:graphicFrame>
        <p:nvGraphicFramePr>
          <p:cNvPr id="5" name="Chart Placeholder 4">
            <a:extLst>
              <a:ext uri="{FF2B5EF4-FFF2-40B4-BE49-F238E27FC236}">
                <a16:creationId xmlns:a16="http://schemas.microsoft.com/office/drawing/2014/main" id="{8F2DE241-A84A-4824-8E9B-9FC11C949736}"/>
              </a:ext>
            </a:extLst>
          </p:cNvPr>
          <p:cNvGraphicFramePr>
            <a:graphicFrameLocks noGrp="1"/>
          </p:cNvGraphicFramePr>
          <p:nvPr>
            <p:ph type="chart" sz="quarter" idx="13"/>
            <p:extLst>
              <p:ext uri="{D42A27DB-BD31-4B8C-83A1-F6EECF244321}">
                <p14:modId xmlns:p14="http://schemas.microsoft.com/office/powerpoint/2010/main" val="847410990"/>
              </p:ext>
            </p:extLst>
          </p:nvPr>
        </p:nvGraphicFramePr>
        <p:xfrm>
          <a:off x="842962" y="1802873"/>
          <a:ext cx="10520362" cy="362664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2077730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D7E64-A070-44AA-836A-20435F6C5F73}"/>
              </a:ext>
            </a:extLst>
          </p:cNvPr>
          <p:cNvSpPr>
            <a:spLocks noGrp="1"/>
          </p:cNvSpPr>
          <p:nvPr>
            <p:ph type="title"/>
          </p:nvPr>
        </p:nvSpPr>
        <p:spPr/>
        <p:txBody>
          <a:bodyPr>
            <a:normAutofit fontScale="90000"/>
          </a:bodyPr>
          <a:lstStyle/>
          <a:p>
            <a:r>
              <a:rPr lang="en-AU" sz="3600" dirty="0"/>
              <a:t>Figure 29: Non-prescribed use of pharmaceutical medicines in the past six months, ACT, 2007-2019</a:t>
            </a:r>
            <a:endParaRPr lang="en-AU" dirty="0"/>
          </a:p>
        </p:txBody>
      </p:sp>
      <p:sp>
        <p:nvSpPr>
          <p:cNvPr id="4" name="Text Placeholder 3">
            <a:extLst>
              <a:ext uri="{FF2B5EF4-FFF2-40B4-BE49-F238E27FC236}">
                <a16:creationId xmlns:a16="http://schemas.microsoft.com/office/drawing/2014/main" id="{A8F909DB-8132-4FD2-A4B4-BD51A9A215F4}"/>
              </a:ext>
            </a:extLst>
          </p:cNvPr>
          <p:cNvSpPr>
            <a:spLocks noGrp="1"/>
          </p:cNvSpPr>
          <p:nvPr>
            <p:ph type="body" sz="quarter" idx="14"/>
          </p:nvPr>
        </p:nvSpPr>
        <p:spPr>
          <a:xfrm>
            <a:off x="838200" y="5311418"/>
            <a:ext cx="10515600" cy="779736"/>
          </a:xfrm>
        </p:spPr>
        <p:txBody>
          <a:bodyPr>
            <a:normAutofit/>
          </a:bodyPr>
          <a:lstStyle/>
          <a:p>
            <a:pPr marL="0" indent="0">
              <a:buNone/>
            </a:pPr>
            <a:r>
              <a:rPr lang="en-AU" sz="1200" dirty="0"/>
              <a:t>Note. Non-prescribed use is reported for prescription medicines (i.e., benzodiazepines, antipsychotics, and pharmaceutical stimulants). In February 2018, the scheduling for codeine changed such that low-dose codeine formerly available over-the-counter (OTC) was required to be obtained via a prescription. Note that estimates of codeine OTC use refer to use for non-pain purposes. Y axis has been reduced to 50% to improve visibility of trends. Data labels have been removed from figures in years 2003, 2018 and 2019 with small cell size (i.e. n≤5).</a:t>
            </a:r>
            <a:r>
              <a:rPr lang="en-GB" sz="1200" dirty="0"/>
              <a:t> </a:t>
            </a:r>
            <a:r>
              <a:rPr lang="en-AU" sz="1200" dirty="0"/>
              <a:t>*</a:t>
            </a:r>
            <a:r>
              <a:rPr lang="en-AU" sz="1200" i="1" dirty="0"/>
              <a:t>p</a:t>
            </a:r>
            <a:r>
              <a:rPr lang="en-AU" sz="1200" dirty="0"/>
              <a:t>&lt;0.050; **</a:t>
            </a:r>
            <a:r>
              <a:rPr lang="en-AU" sz="1200" i="1" dirty="0"/>
              <a:t>p</a:t>
            </a:r>
            <a:r>
              <a:rPr lang="en-AU" sz="1200" dirty="0"/>
              <a:t>&lt;0.010; ***</a:t>
            </a:r>
            <a:r>
              <a:rPr lang="en-AU" sz="1200" i="1" dirty="0"/>
              <a:t>p</a:t>
            </a:r>
            <a:r>
              <a:rPr lang="en-AU" sz="1200" dirty="0"/>
              <a:t>&lt;0.001 for 2018 versus 2019.</a:t>
            </a:r>
          </a:p>
          <a:p>
            <a:pPr marL="0" indent="0">
              <a:buNone/>
            </a:pPr>
            <a:endParaRPr lang="en-AU" sz="1200" dirty="0"/>
          </a:p>
        </p:txBody>
      </p:sp>
      <p:graphicFrame>
        <p:nvGraphicFramePr>
          <p:cNvPr id="5" name="Chart Placeholder 4">
            <a:extLst>
              <a:ext uri="{FF2B5EF4-FFF2-40B4-BE49-F238E27FC236}">
                <a16:creationId xmlns:a16="http://schemas.microsoft.com/office/drawing/2014/main" id="{73459E1D-A65B-4C63-8447-00018B5833A4}"/>
              </a:ext>
            </a:extLst>
          </p:cNvPr>
          <p:cNvGraphicFramePr>
            <a:graphicFrameLocks noGrp="1"/>
          </p:cNvGraphicFramePr>
          <p:nvPr>
            <p:ph type="chart" sz="quarter" idx="13"/>
            <p:extLst>
              <p:ext uri="{D42A27DB-BD31-4B8C-83A1-F6EECF244321}">
                <p14:modId xmlns:p14="http://schemas.microsoft.com/office/powerpoint/2010/main" val="1520489839"/>
              </p:ext>
            </p:extLst>
          </p:nvPr>
        </p:nvGraphicFramePr>
        <p:xfrm>
          <a:off x="828676" y="1571942"/>
          <a:ext cx="10520362" cy="373947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0065726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F80826-6B04-40C9-A225-D906F5E3707E}"/>
              </a:ext>
            </a:extLst>
          </p:cNvPr>
          <p:cNvSpPr>
            <a:spLocks noGrp="1"/>
          </p:cNvSpPr>
          <p:nvPr>
            <p:ph type="title"/>
          </p:nvPr>
        </p:nvSpPr>
        <p:spPr/>
        <p:txBody>
          <a:bodyPr>
            <a:noAutofit/>
          </a:bodyPr>
          <a:lstStyle/>
          <a:p>
            <a:r>
              <a:rPr lang="en-AU" sz="3200" dirty="0"/>
              <a:t>Figure 30: Other illicit drugs used in the past six months, ACT, 2003-2019</a:t>
            </a:r>
          </a:p>
        </p:txBody>
      </p:sp>
      <p:sp>
        <p:nvSpPr>
          <p:cNvPr id="4" name="Text Placeholder 3">
            <a:extLst>
              <a:ext uri="{FF2B5EF4-FFF2-40B4-BE49-F238E27FC236}">
                <a16:creationId xmlns:a16="http://schemas.microsoft.com/office/drawing/2014/main" id="{55546A9C-A60E-439E-BCB0-8614A892B588}"/>
              </a:ext>
            </a:extLst>
          </p:cNvPr>
          <p:cNvSpPr>
            <a:spLocks noGrp="1"/>
          </p:cNvSpPr>
          <p:nvPr>
            <p:ph type="body" sz="quarter" idx="14"/>
          </p:nvPr>
        </p:nvSpPr>
        <p:spPr>
          <a:xfrm>
            <a:off x="838200" y="5444908"/>
            <a:ext cx="10515600" cy="679948"/>
          </a:xfrm>
        </p:spPr>
        <p:txBody>
          <a:bodyPr>
            <a:normAutofit/>
          </a:bodyPr>
          <a:lstStyle/>
          <a:p>
            <a:pPr marL="0" indent="0">
              <a:buNone/>
            </a:pPr>
            <a:r>
              <a:rPr lang="en-AU" sz="1200" dirty="0"/>
              <a:t>Note. Monitoring of capsules contents unknown commenced in 2013.  Y axis has been reduced to 50% to improve visibility of trends. Data labels have been removed from figures in years 2003, 2018 and 2019 with small cell size (i.e. n≤5).</a:t>
            </a:r>
            <a:r>
              <a:rPr lang="en-GB" sz="1200" dirty="0"/>
              <a:t> </a:t>
            </a:r>
            <a:r>
              <a:rPr lang="en-AU" sz="1200" dirty="0"/>
              <a:t>*</a:t>
            </a:r>
            <a:r>
              <a:rPr lang="en-AU" sz="1200" i="1" dirty="0"/>
              <a:t>p</a:t>
            </a:r>
            <a:r>
              <a:rPr lang="en-AU" sz="1200" dirty="0"/>
              <a:t>&lt;0.050; **</a:t>
            </a:r>
            <a:r>
              <a:rPr lang="en-AU" sz="1200" i="1" dirty="0"/>
              <a:t>p</a:t>
            </a:r>
            <a:r>
              <a:rPr lang="en-AU" sz="1200" dirty="0"/>
              <a:t>&lt;0.010; ***</a:t>
            </a:r>
            <a:r>
              <a:rPr lang="en-AU" sz="1200" i="1" dirty="0"/>
              <a:t>p</a:t>
            </a:r>
            <a:r>
              <a:rPr lang="en-AU" sz="1200" dirty="0"/>
              <a:t>&lt;0.001 for 2018 versus 2019.</a:t>
            </a:r>
          </a:p>
          <a:p>
            <a:pPr marL="0" indent="0">
              <a:buNone/>
            </a:pPr>
            <a:endParaRPr lang="en-AU" sz="1200" dirty="0"/>
          </a:p>
        </p:txBody>
      </p:sp>
      <p:graphicFrame>
        <p:nvGraphicFramePr>
          <p:cNvPr id="5" name="Chart Placeholder 4">
            <a:extLst>
              <a:ext uri="{FF2B5EF4-FFF2-40B4-BE49-F238E27FC236}">
                <a16:creationId xmlns:a16="http://schemas.microsoft.com/office/drawing/2014/main" id="{85B325C6-7ED9-44ED-98C5-02EBF3965C7C}"/>
              </a:ext>
            </a:extLst>
          </p:cNvPr>
          <p:cNvGraphicFramePr>
            <a:graphicFrameLocks noGrp="1"/>
          </p:cNvGraphicFramePr>
          <p:nvPr>
            <p:ph type="chart" sz="quarter" idx="13"/>
            <p:extLst>
              <p:ext uri="{D42A27DB-BD31-4B8C-83A1-F6EECF244321}">
                <p14:modId xmlns:p14="http://schemas.microsoft.com/office/powerpoint/2010/main" val="721874338"/>
              </p:ext>
            </p:extLst>
          </p:nvPr>
        </p:nvGraphicFramePr>
        <p:xfrm>
          <a:off x="699247" y="1674813"/>
          <a:ext cx="10654553" cy="36367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485091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CE0BE-0AFC-473D-812B-9248CCBC315B}"/>
              </a:ext>
            </a:extLst>
          </p:cNvPr>
          <p:cNvSpPr>
            <a:spLocks noGrp="1"/>
          </p:cNvSpPr>
          <p:nvPr>
            <p:ph type="title"/>
          </p:nvPr>
        </p:nvSpPr>
        <p:spPr/>
        <p:txBody>
          <a:bodyPr>
            <a:noAutofit/>
          </a:bodyPr>
          <a:lstStyle/>
          <a:p>
            <a:r>
              <a:rPr lang="en-AU" sz="3200" dirty="0"/>
              <a:t>Figure 31: Licit and other drugs used in the past six months, ACT, 2003-2019</a:t>
            </a:r>
          </a:p>
        </p:txBody>
      </p:sp>
      <p:sp>
        <p:nvSpPr>
          <p:cNvPr id="4" name="Text Placeholder 3">
            <a:extLst>
              <a:ext uri="{FF2B5EF4-FFF2-40B4-BE49-F238E27FC236}">
                <a16:creationId xmlns:a16="http://schemas.microsoft.com/office/drawing/2014/main" id="{74B5B0F1-C848-4B69-97A1-7C7D247489A0}"/>
              </a:ext>
            </a:extLst>
          </p:cNvPr>
          <p:cNvSpPr>
            <a:spLocks noGrp="1"/>
          </p:cNvSpPr>
          <p:nvPr>
            <p:ph type="body" sz="quarter" idx="14"/>
          </p:nvPr>
        </p:nvSpPr>
        <p:spPr>
          <a:xfrm>
            <a:off x="1093694" y="5377673"/>
            <a:ext cx="10515600" cy="679948"/>
          </a:xfrm>
        </p:spPr>
        <p:txBody>
          <a:bodyPr>
            <a:normAutofit/>
          </a:bodyPr>
          <a:lstStyle/>
          <a:p>
            <a:pPr marL="0" indent="0">
              <a:buNone/>
            </a:pPr>
            <a:r>
              <a:rPr lang="en-AU" sz="1200" dirty="0"/>
              <a:t>Note. Monitoring of e-cigarettes commenced in 2014. Data labels have been removed from figures in years 2003, 2018 and 2019 with small cell size (i.e. n≤5). *</a:t>
            </a:r>
            <a:r>
              <a:rPr lang="en-AU" sz="1200" i="1" dirty="0"/>
              <a:t>p</a:t>
            </a:r>
            <a:r>
              <a:rPr lang="en-AU" sz="1200" dirty="0"/>
              <a:t>&lt;0.050; **</a:t>
            </a:r>
            <a:r>
              <a:rPr lang="en-AU" sz="1200" i="1" dirty="0"/>
              <a:t>p</a:t>
            </a:r>
            <a:r>
              <a:rPr lang="en-AU" sz="1200" dirty="0"/>
              <a:t>&lt;0.010; ***</a:t>
            </a:r>
            <a:r>
              <a:rPr lang="en-AU" sz="1200" i="1" dirty="0"/>
              <a:t>p</a:t>
            </a:r>
            <a:r>
              <a:rPr lang="en-AU" sz="1200" dirty="0"/>
              <a:t>&lt;0.001 for 2018 versus 2019.</a:t>
            </a:r>
          </a:p>
          <a:p>
            <a:pPr marL="0" indent="0">
              <a:buNone/>
            </a:pPr>
            <a:endParaRPr lang="en-AU" sz="1200" dirty="0"/>
          </a:p>
        </p:txBody>
      </p:sp>
      <p:graphicFrame>
        <p:nvGraphicFramePr>
          <p:cNvPr id="5" name="Chart Placeholder 4">
            <a:extLst>
              <a:ext uri="{FF2B5EF4-FFF2-40B4-BE49-F238E27FC236}">
                <a16:creationId xmlns:a16="http://schemas.microsoft.com/office/drawing/2014/main" id="{47FCF539-84AF-49FC-BCA4-56682526B431}"/>
              </a:ext>
            </a:extLst>
          </p:cNvPr>
          <p:cNvGraphicFramePr>
            <a:graphicFrameLocks noGrp="1"/>
          </p:cNvGraphicFramePr>
          <p:nvPr>
            <p:ph type="chart" sz="quarter" idx="13"/>
            <p:extLst>
              <p:ext uri="{D42A27DB-BD31-4B8C-83A1-F6EECF244321}">
                <p14:modId xmlns:p14="http://schemas.microsoft.com/office/powerpoint/2010/main" val="2493698460"/>
              </p:ext>
            </p:extLst>
          </p:nvPr>
        </p:nvGraphicFramePr>
        <p:xfrm>
          <a:off x="833438" y="1674813"/>
          <a:ext cx="10520362" cy="35083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4217904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764F1D-AB93-410A-B125-E608A9E6912E}"/>
              </a:ext>
            </a:extLst>
          </p:cNvPr>
          <p:cNvSpPr>
            <a:spLocks noGrp="1"/>
          </p:cNvSpPr>
          <p:nvPr>
            <p:ph type="title"/>
          </p:nvPr>
        </p:nvSpPr>
        <p:spPr/>
        <p:txBody>
          <a:bodyPr>
            <a:noAutofit/>
          </a:bodyPr>
          <a:lstStyle/>
          <a:p>
            <a:r>
              <a:rPr lang="en-AU" sz="3200" dirty="0"/>
              <a:t>Figure 32: Poly substance use on occasion of last stimulant use among the total sample, ACT, 2018-2019</a:t>
            </a:r>
          </a:p>
        </p:txBody>
      </p:sp>
      <p:sp>
        <p:nvSpPr>
          <p:cNvPr id="4" name="Text Placeholder 3">
            <a:extLst>
              <a:ext uri="{FF2B5EF4-FFF2-40B4-BE49-F238E27FC236}">
                <a16:creationId xmlns:a16="http://schemas.microsoft.com/office/drawing/2014/main" id="{CB4FB227-C6FD-4837-96F1-046929553C02}"/>
              </a:ext>
            </a:extLst>
          </p:cNvPr>
          <p:cNvSpPr>
            <a:spLocks noGrp="1"/>
          </p:cNvSpPr>
          <p:nvPr>
            <p:ph type="body" sz="quarter" idx="14"/>
          </p:nvPr>
        </p:nvSpPr>
        <p:spPr>
          <a:xfrm>
            <a:off x="8933936" y="1937462"/>
            <a:ext cx="2891480" cy="2983076"/>
          </a:xfrm>
        </p:spPr>
        <p:txBody>
          <a:bodyPr>
            <a:normAutofit/>
          </a:bodyPr>
          <a:lstStyle/>
          <a:p>
            <a:pPr marL="0" indent="0">
              <a:buNone/>
            </a:pPr>
            <a:r>
              <a:rPr lang="en-AU" sz="1700" dirty="0"/>
              <a:t>Note. This figure captures those who had also used hallucinogens/</a:t>
            </a:r>
            <a:r>
              <a:rPr lang="en-AU" sz="1700" dirty="0" err="1"/>
              <a:t>dissociatives</a:t>
            </a:r>
            <a:r>
              <a:rPr lang="en-AU" sz="1700" dirty="0"/>
              <a:t> (GHB, ketamine, LSD, and/or hallucinogenic mushrooms), depressants (alcohol and/or benzodiazepines) and/or cannabis on their last occasion of stimulant use.  </a:t>
            </a:r>
          </a:p>
          <a:p>
            <a:pPr marL="0" indent="0">
              <a:buNone/>
            </a:pPr>
            <a:endParaRPr lang="en-AU" dirty="0"/>
          </a:p>
        </p:txBody>
      </p:sp>
      <p:pic>
        <p:nvPicPr>
          <p:cNvPr id="12" name="Picture 11">
            <a:extLst>
              <a:ext uri="{FF2B5EF4-FFF2-40B4-BE49-F238E27FC236}">
                <a16:creationId xmlns:a16="http://schemas.microsoft.com/office/drawing/2014/main" id="{78168349-A6E4-48F8-93EC-F2FEF5DE4F46}"/>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731296" y="2254902"/>
            <a:ext cx="3976627" cy="3713412"/>
          </a:xfrm>
          <a:prstGeom prst="rect">
            <a:avLst/>
          </a:prstGeom>
        </p:spPr>
      </p:pic>
      <p:pic>
        <p:nvPicPr>
          <p:cNvPr id="13" name="Picture 12">
            <a:extLst>
              <a:ext uri="{FF2B5EF4-FFF2-40B4-BE49-F238E27FC236}">
                <a16:creationId xmlns:a16="http://schemas.microsoft.com/office/drawing/2014/main" id="{3D6789C6-46B8-4A7E-9B13-335E919CD9C5}"/>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4927139" y="2131335"/>
            <a:ext cx="3693375" cy="3836979"/>
          </a:xfrm>
          <a:prstGeom prst="rect">
            <a:avLst/>
          </a:prstGeom>
        </p:spPr>
      </p:pic>
      <p:sp>
        <p:nvSpPr>
          <p:cNvPr id="14" name="Text Box 23">
            <a:extLst>
              <a:ext uri="{FF2B5EF4-FFF2-40B4-BE49-F238E27FC236}">
                <a16:creationId xmlns:a16="http://schemas.microsoft.com/office/drawing/2014/main" id="{12A1A388-A04E-4F92-BD64-030AA0717D02}"/>
              </a:ext>
            </a:extLst>
          </p:cNvPr>
          <p:cNvSpPr txBox="1"/>
          <p:nvPr/>
        </p:nvSpPr>
        <p:spPr>
          <a:xfrm>
            <a:off x="2147149" y="1937462"/>
            <a:ext cx="681355" cy="241300"/>
          </a:xfrm>
          <a:prstGeom prst="rect">
            <a:avLst/>
          </a:prstGeom>
          <a:noFill/>
          <a:ln>
            <a:noFill/>
          </a:ln>
        </p:spPr>
        <p:style>
          <a:lnRef idx="0">
            <a:scrgbClr r="0" g="0" b="0"/>
          </a:lnRef>
          <a:fillRef idx="0">
            <a:scrgbClr r="0" g="0" b="0"/>
          </a:fillRef>
          <a:effectRef idx="0">
            <a:scrgbClr r="0" g="0" b="0"/>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lnSpc>
                <a:spcPct val="107000"/>
              </a:lnSpc>
              <a:spcAft>
                <a:spcPts val="800"/>
              </a:spcAft>
            </a:pPr>
            <a:r>
              <a:rPr lang="en-AU" sz="1600" dirty="0">
                <a:solidFill>
                  <a:srgbClr val="000000"/>
                </a:solidFill>
                <a:effectLst/>
                <a:latin typeface="Arial" panose="020B0604020202020204" pitchFamily="34" charset="0"/>
                <a:ea typeface="Calibri" panose="020F0502020204030204" pitchFamily="34" charset="0"/>
                <a:cs typeface="Arial" panose="020B0604020202020204" pitchFamily="34" charset="0"/>
              </a:rPr>
              <a:t>2018</a:t>
            </a:r>
          </a:p>
        </p:txBody>
      </p:sp>
      <p:sp>
        <p:nvSpPr>
          <p:cNvPr id="15" name="Text Box 23">
            <a:extLst>
              <a:ext uri="{FF2B5EF4-FFF2-40B4-BE49-F238E27FC236}">
                <a16:creationId xmlns:a16="http://schemas.microsoft.com/office/drawing/2014/main" id="{D806EFD1-9E23-42FF-BB1C-1D86766366CD}"/>
              </a:ext>
            </a:extLst>
          </p:cNvPr>
          <p:cNvSpPr txBox="1"/>
          <p:nvPr/>
        </p:nvSpPr>
        <p:spPr>
          <a:xfrm>
            <a:off x="6433148" y="1937462"/>
            <a:ext cx="681355" cy="241300"/>
          </a:xfrm>
          <a:prstGeom prst="rect">
            <a:avLst/>
          </a:prstGeom>
          <a:noFill/>
          <a:ln>
            <a:noFill/>
          </a:ln>
        </p:spPr>
        <p:style>
          <a:lnRef idx="0">
            <a:scrgbClr r="0" g="0" b="0"/>
          </a:lnRef>
          <a:fillRef idx="0">
            <a:scrgbClr r="0" g="0" b="0"/>
          </a:fillRef>
          <a:effectRef idx="0">
            <a:scrgbClr r="0" g="0" b="0"/>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lnSpc>
                <a:spcPct val="107000"/>
              </a:lnSpc>
              <a:spcAft>
                <a:spcPts val="800"/>
              </a:spcAft>
            </a:pPr>
            <a:r>
              <a:rPr lang="en-AU" sz="1600" dirty="0">
                <a:solidFill>
                  <a:srgbClr val="000000"/>
                </a:solidFill>
                <a:effectLst/>
                <a:latin typeface="Arial" panose="020B0604020202020204" pitchFamily="34" charset="0"/>
                <a:ea typeface="Calibri" panose="020F0502020204030204" pitchFamily="34" charset="0"/>
                <a:cs typeface="Arial" panose="020B0604020202020204" pitchFamily="34" charset="0"/>
              </a:rPr>
              <a:t>2019</a:t>
            </a:r>
          </a:p>
        </p:txBody>
      </p:sp>
    </p:spTree>
    <p:extLst>
      <p:ext uri="{BB962C8B-B14F-4D97-AF65-F5344CB8AC3E}">
        <p14:creationId xmlns:p14="http://schemas.microsoft.com/office/powerpoint/2010/main" val="14844716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C569-973D-4A71-AC47-F9CF3F0F48BE}"/>
              </a:ext>
            </a:extLst>
          </p:cNvPr>
          <p:cNvSpPr>
            <a:spLocks noGrp="1"/>
          </p:cNvSpPr>
          <p:nvPr>
            <p:ph type="title"/>
          </p:nvPr>
        </p:nvSpPr>
        <p:spPr/>
        <p:txBody>
          <a:bodyPr>
            <a:noAutofit/>
          </a:bodyPr>
          <a:lstStyle/>
          <a:p>
            <a:r>
              <a:rPr lang="en-AU" sz="3200" dirty="0"/>
              <a:t>Figure 33: Past year non-fatal stimulant and depressant overdose, ACT, 2007-2019</a:t>
            </a:r>
          </a:p>
        </p:txBody>
      </p:sp>
      <p:sp>
        <p:nvSpPr>
          <p:cNvPr id="4" name="Text Placeholder 3">
            <a:extLst>
              <a:ext uri="{FF2B5EF4-FFF2-40B4-BE49-F238E27FC236}">
                <a16:creationId xmlns:a16="http://schemas.microsoft.com/office/drawing/2014/main" id="{1A60E9E4-0EC0-47C4-B3CB-731F1DA9B42F}"/>
              </a:ext>
            </a:extLst>
          </p:cNvPr>
          <p:cNvSpPr>
            <a:spLocks noGrp="1"/>
          </p:cNvSpPr>
          <p:nvPr>
            <p:ph type="body" sz="quarter" idx="14"/>
          </p:nvPr>
        </p:nvSpPr>
        <p:spPr>
          <a:xfrm>
            <a:off x="838200" y="5551510"/>
            <a:ext cx="10515600" cy="679948"/>
          </a:xfrm>
        </p:spPr>
        <p:txBody>
          <a:bodyPr>
            <a:normAutofit/>
          </a:bodyPr>
          <a:lstStyle/>
          <a:p>
            <a:pPr marL="0" indent="0">
              <a:buNone/>
            </a:pPr>
            <a:r>
              <a:rPr lang="en-AU" sz="1200" dirty="0"/>
              <a:t>Note. Y axis has been reduced to 70% to improve visibility of trends. Data labels have been removed from figures in years 2007, 2018 and 2019 with small cell size (i.e. n≤5).</a:t>
            </a:r>
            <a:r>
              <a:rPr lang="en-GB" sz="1200" dirty="0"/>
              <a:t> </a:t>
            </a:r>
            <a:r>
              <a:rPr lang="en-AU" sz="1200" dirty="0"/>
              <a:t>*</a:t>
            </a:r>
            <a:r>
              <a:rPr lang="en-AU" sz="1200" i="1" dirty="0"/>
              <a:t>p</a:t>
            </a:r>
            <a:r>
              <a:rPr lang="en-AU" sz="1200" dirty="0"/>
              <a:t>&lt;0.050; **</a:t>
            </a:r>
            <a:r>
              <a:rPr lang="en-AU" sz="1200" i="1" dirty="0"/>
              <a:t>p</a:t>
            </a:r>
            <a:r>
              <a:rPr lang="en-AU" sz="1200" dirty="0"/>
              <a:t>&lt;0.010; ***</a:t>
            </a:r>
            <a:r>
              <a:rPr lang="en-AU" sz="1200" i="1" dirty="0"/>
              <a:t>p</a:t>
            </a:r>
            <a:r>
              <a:rPr lang="en-AU" sz="1200" dirty="0"/>
              <a:t>&lt;0.001 for 2018 versus 2019.</a:t>
            </a:r>
          </a:p>
          <a:p>
            <a:pPr marL="0" indent="0">
              <a:buNone/>
            </a:pPr>
            <a:endParaRPr lang="en-AU" sz="1200" dirty="0"/>
          </a:p>
        </p:txBody>
      </p:sp>
      <p:graphicFrame>
        <p:nvGraphicFramePr>
          <p:cNvPr id="5" name="Object 39">
            <a:extLst>
              <a:ext uri="{FF2B5EF4-FFF2-40B4-BE49-F238E27FC236}">
                <a16:creationId xmlns:a16="http://schemas.microsoft.com/office/drawing/2014/main" id="{6A478159-F22D-4E19-9744-479F155431B3}"/>
              </a:ext>
            </a:extLst>
          </p:cNvPr>
          <p:cNvGraphicFramePr>
            <a:graphicFrameLocks noGrp="1" noChangeAspect="1"/>
          </p:cNvGraphicFramePr>
          <p:nvPr>
            <p:ph type="chart" sz="quarter" idx="13"/>
            <p:extLst>
              <p:ext uri="{D42A27DB-BD31-4B8C-83A1-F6EECF244321}">
                <p14:modId xmlns:p14="http://schemas.microsoft.com/office/powerpoint/2010/main" val="540363163"/>
              </p:ext>
            </p:extLst>
          </p:nvPr>
        </p:nvGraphicFramePr>
        <p:xfrm>
          <a:off x="833438" y="1674812"/>
          <a:ext cx="10784422" cy="363677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6987130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6E5468-00F4-4798-BFBD-3138A6AAE081}"/>
              </a:ext>
            </a:extLst>
          </p:cNvPr>
          <p:cNvSpPr>
            <a:spLocks noGrp="1"/>
          </p:cNvSpPr>
          <p:nvPr>
            <p:ph type="title"/>
          </p:nvPr>
        </p:nvSpPr>
        <p:spPr/>
        <p:txBody>
          <a:bodyPr>
            <a:noAutofit/>
          </a:bodyPr>
          <a:lstStyle/>
          <a:p>
            <a:r>
              <a:rPr lang="en-AU" sz="3200" dirty="0"/>
              <a:t>Figure 34: Lifetime and past month drug injection, ACT, 2004-2019</a:t>
            </a:r>
          </a:p>
        </p:txBody>
      </p:sp>
      <p:sp>
        <p:nvSpPr>
          <p:cNvPr id="4" name="Text Placeholder 3">
            <a:extLst>
              <a:ext uri="{FF2B5EF4-FFF2-40B4-BE49-F238E27FC236}">
                <a16:creationId xmlns:a16="http://schemas.microsoft.com/office/drawing/2014/main" id="{D950AB0D-5205-4851-BEB7-5BA08D362CB1}"/>
              </a:ext>
            </a:extLst>
          </p:cNvPr>
          <p:cNvSpPr>
            <a:spLocks noGrp="1"/>
          </p:cNvSpPr>
          <p:nvPr>
            <p:ph type="body" sz="quarter" idx="14"/>
          </p:nvPr>
        </p:nvSpPr>
        <p:spPr>
          <a:xfrm>
            <a:off x="832757" y="5296990"/>
            <a:ext cx="10515600" cy="679948"/>
          </a:xfrm>
        </p:spPr>
        <p:txBody>
          <a:bodyPr>
            <a:normAutofit/>
          </a:bodyPr>
          <a:lstStyle/>
          <a:p>
            <a:pPr marL="0" indent="0">
              <a:buNone/>
            </a:pPr>
            <a:r>
              <a:rPr lang="en-AU" sz="1200" dirty="0"/>
              <a:t>Note. Data labels have been removed from figures in years 2004, 2018 and 2019 with small cell size (i.e. n≤5).</a:t>
            </a:r>
            <a:r>
              <a:rPr lang="en-GB" sz="1200" dirty="0"/>
              <a:t> </a:t>
            </a:r>
            <a:r>
              <a:rPr lang="en-AU" sz="1200" dirty="0"/>
              <a:t>*</a:t>
            </a:r>
            <a:r>
              <a:rPr lang="en-AU" sz="1200" i="1" dirty="0"/>
              <a:t>p</a:t>
            </a:r>
            <a:r>
              <a:rPr lang="en-AU" sz="1200" dirty="0"/>
              <a:t>&lt;0.050; **</a:t>
            </a:r>
            <a:r>
              <a:rPr lang="en-AU" sz="1200" i="1" dirty="0"/>
              <a:t>p</a:t>
            </a:r>
            <a:r>
              <a:rPr lang="en-AU" sz="1200" dirty="0"/>
              <a:t>&lt;0.010; ***</a:t>
            </a:r>
            <a:r>
              <a:rPr lang="en-AU" sz="1200" i="1" dirty="0"/>
              <a:t>p</a:t>
            </a:r>
            <a:r>
              <a:rPr lang="en-AU" sz="1200" dirty="0"/>
              <a:t>&lt;0.001 for 2018 versus 2019.</a:t>
            </a:r>
          </a:p>
          <a:p>
            <a:pPr marL="0" indent="0">
              <a:buNone/>
            </a:pPr>
            <a:endParaRPr lang="en-AU" sz="1200" dirty="0"/>
          </a:p>
        </p:txBody>
      </p:sp>
      <p:graphicFrame>
        <p:nvGraphicFramePr>
          <p:cNvPr id="5" name="Object 39">
            <a:extLst>
              <a:ext uri="{FF2B5EF4-FFF2-40B4-BE49-F238E27FC236}">
                <a16:creationId xmlns:a16="http://schemas.microsoft.com/office/drawing/2014/main" id="{5A4FEB06-05F4-4A32-AB49-83958AA23EA8}"/>
              </a:ext>
            </a:extLst>
          </p:cNvPr>
          <p:cNvGraphicFramePr>
            <a:graphicFrameLocks noGrp="1" noChangeAspect="1"/>
          </p:cNvGraphicFramePr>
          <p:nvPr>
            <p:ph type="chart" sz="quarter" idx="13"/>
            <p:extLst>
              <p:ext uri="{D42A27DB-BD31-4B8C-83A1-F6EECF244321}">
                <p14:modId xmlns:p14="http://schemas.microsoft.com/office/powerpoint/2010/main" val="921098650"/>
              </p:ext>
            </p:extLst>
          </p:nvPr>
        </p:nvGraphicFramePr>
        <p:xfrm>
          <a:off x="833438" y="1674813"/>
          <a:ext cx="10520362" cy="35083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4607194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580BCE9-AC35-4211-8555-1C8E5D686005}"/>
              </a:ext>
            </a:extLst>
          </p:cNvPr>
          <p:cNvSpPr>
            <a:spLocks noGrp="1"/>
          </p:cNvSpPr>
          <p:nvPr>
            <p:ph type="title"/>
          </p:nvPr>
        </p:nvSpPr>
        <p:spPr/>
        <p:txBody>
          <a:bodyPr>
            <a:noAutofit/>
          </a:bodyPr>
          <a:lstStyle/>
          <a:p>
            <a:r>
              <a:rPr lang="en-AU" sz="3200" dirty="0"/>
              <a:t>Figure 35: Driving risk behaviour in the past six months, ACT, 2007-2019</a:t>
            </a:r>
          </a:p>
        </p:txBody>
      </p:sp>
      <p:sp>
        <p:nvSpPr>
          <p:cNvPr id="9" name="Rectangle 8">
            <a:extLst>
              <a:ext uri="{FF2B5EF4-FFF2-40B4-BE49-F238E27FC236}">
                <a16:creationId xmlns:a16="http://schemas.microsoft.com/office/drawing/2014/main" id="{0D57EA48-F1FE-415C-BB13-A3C77328ABDF}"/>
              </a:ext>
            </a:extLst>
          </p:cNvPr>
          <p:cNvSpPr/>
          <p:nvPr/>
        </p:nvSpPr>
        <p:spPr>
          <a:xfrm>
            <a:off x="833437" y="5803162"/>
            <a:ext cx="10788720" cy="461665"/>
          </a:xfrm>
          <a:prstGeom prst="rect">
            <a:avLst/>
          </a:prstGeom>
        </p:spPr>
        <p:txBody>
          <a:bodyPr wrap="square">
            <a:spAutoFit/>
          </a:bodyPr>
          <a:lstStyle/>
          <a:p>
            <a:r>
              <a:rPr lang="en-AU" sz="1200" dirty="0"/>
              <a:t>Note. Data labels have been removed from figures with small cell size (i.e. n≤5 but not = 0). *</a:t>
            </a:r>
            <a:r>
              <a:rPr lang="en-AU" sz="1200" i="1" dirty="0"/>
              <a:t>p</a:t>
            </a:r>
            <a:r>
              <a:rPr lang="en-AU" sz="1200" dirty="0"/>
              <a:t>&lt;0.050; **</a:t>
            </a:r>
            <a:r>
              <a:rPr lang="en-AU" sz="1200" i="1" dirty="0"/>
              <a:t>p</a:t>
            </a:r>
            <a:r>
              <a:rPr lang="en-AU" sz="1200" dirty="0"/>
              <a:t>&lt;0.010; ***</a:t>
            </a:r>
            <a:r>
              <a:rPr lang="en-AU" sz="1200" i="1" dirty="0"/>
              <a:t>p</a:t>
            </a:r>
            <a:r>
              <a:rPr lang="en-AU" sz="1200" dirty="0"/>
              <a:t>&lt;0.001 for 2018 versus 2019. Data not collected in 2014.</a:t>
            </a:r>
          </a:p>
        </p:txBody>
      </p:sp>
      <p:graphicFrame>
        <p:nvGraphicFramePr>
          <p:cNvPr id="5" name="Object 39">
            <a:extLst>
              <a:ext uri="{FF2B5EF4-FFF2-40B4-BE49-F238E27FC236}">
                <a16:creationId xmlns:a16="http://schemas.microsoft.com/office/drawing/2014/main" id="{234CD2B7-3174-4411-A172-5C9AD77CC21D}"/>
              </a:ext>
            </a:extLst>
          </p:cNvPr>
          <p:cNvGraphicFramePr>
            <a:graphicFrameLocks noChangeAspect="1"/>
          </p:cNvGraphicFramePr>
          <p:nvPr>
            <p:extLst>
              <p:ext uri="{D42A27DB-BD31-4B8C-83A1-F6EECF244321}">
                <p14:modId xmlns:p14="http://schemas.microsoft.com/office/powerpoint/2010/main" val="3521299753"/>
              </p:ext>
            </p:extLst>
          </p:nvPr>
        </p:nvGraphicFramePr>
        <p:xfrm>
          <a:off x="671803" y="1693378"/>
          <a:ext cx="10950353" cy="385833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35896274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27B3AF-ED60-416F-A759-470C1CAEAD91}"/>
              </a:ext>
            </a:extLst>
          </p:cNvPr>
          <p:cNvSpPr>
            <a:spLocks noGrp="1"/>
          </p:cNvSpPr>
          <p:nvPr>
            <p:ph type="title"/>
          </p:nvPr>
        </p:nvSpPr>
        <p:spPr/>
        <p:txBody>
          <a:bodyPr>
            <a:noAutofit/>
          </a:bodyPr>
          <a:lstStyle/>
          <a:p>
            <a:r>
              <a:rPr lang="en-AU" sz="3200" dirty="0"/>
              <a:t>Figure 36: Self-reported mental health problems and treatment seeking in the past six months, ACT, 2008-2019</a:t>
            </a:r>
          </a:p>
        </p:txBody>
      </p:sp>
      <p:sp>
        <p:nvSpPr>
          <p:cNvPr id="4" name="Text Placeholder 3">
            <a:extLst>
              <a:ext uri="{FF2B5EF4-FFF2-40B4-BE49-F238E27FC236}">
                <a16:creationId xmlns:a16="http://schemas.microsoft.com/office/drawing/2014/main" id="{ADF00C9A-8F3C-4373-AF8A-6424BED6E400}"/>
              </a:ext>
            </a:extLst>
          </p:cNvPr>
          <p:cNvSpPr>
            <a:spLocks noGrp="1"/>
          </p:cNvSpPr>
          <p:nvPr>
            <p:ph type="body" sz="quarter" idx="14"/>
          </p:nvPr>
        </p:nvSpPr>
        <p:spPr>
          <a:xfrm>
            <a:off x="838200" y="5296990"/>
            <a:ext cx="10515600" cy="679948"/>
          </a:xfrm>
        </p:spPr>
        <p:txBody>
          <a:bodyPr>
            <a:normAutofit/>
          </a:bodyPr>
          <a:lstStyle/>
          <a:p>
            <a:pPr marL="0" indent="0">
              <a:buNone/>
            </a:pPr>
            <a:r>
              <a:rPr lang="en-AU" sz="1200" dirty="0"/>
              <a:t>Note. The combination of the percentage who report treatment seeking and no treatment is the percentage who reported experiencing a mental health problem in the past six months. *</a:t>
            </a:r>
            <a:r>
              <a:rPr lang="en-AU" sz="1200" i="1" dirty="0"/>
              <a:t>p</a:t>
            </a:r>
            <a:r>
              <a:rPr lang="en-AU" sz="1200" dirty="0"/>
              <a:t>&lt;0.050; **</a:t>
            </a:r>
            <a:r>
              <a:rPr lang="en-AU" sz="1200" i="1" dirty="0"/>
              <a:t>p</a:t>
            </a:r>
            <a:r>
              <a:rPr lang="en-AU" sz="1200" dirty="0"/>
              <a:t>&lt;0.010; ***</a:t>
            </a:r>
            <a:r>
              <a:rPr lang="en-AU" sz="1200" i="1" dirty="0"/>
              <a:t>p</a:t>
            </a:r>
            <a:r>
              <a:rPr lang="en-AU" sz="1200" dirty="0"/>
              <a:t>&lt;0.001 for 2018 versus 2019.</a:t>
            </a:r>
          </a:p>
          <a:p>
            <a:pPr marL="0" indent="0">
              <a:buNone/>
            </a:pPr>
            <a:endParaRPr lang="en-AU" sz="1200" dirty="0"/>
          </a:p>
        </p:txBody>
      </p:sp>
      <p:graphicFrame>
        <p:nvGraphicFramePr>
          <p:cNvPr id="5" name="Chart Placeholder 4">
            <a:extLst>
              <a:ext uri="{FF2B5EF4-FFF2-40B4-BE49-F238E27FC236}">
                <a16:creationId xmlns:a16="http://schemas.microsoft.com/office/drawing/2014/main" id="{32958354-8D78-4070-A6FA-AAFF610BD5F3}"/>
              </a:ext>
            </a:extLst>
          </p:cNvPr>
          <p:cNvGraphicFramePr>
            <a:graphicFrameLocks noGrp="1"/>
          </p:cNvGraphicFramePr>
          <p:nvPr>
            <p:ph type="chart" sz="quarter" idx="13"/>
            <p:extLst>
              <p:ext uri="{D42A27DB-BD31-4B8C-83A1-F6EECF244321}">
                <p14:modId xmlns:p14="http://schemas.microsoft.com/office/powerpoint/2010/main" val="2540660476"/>
              </p:ext>
            </p:extLst>
          </p:nvPr>
        </p:nvGraphicFramePr>
        <p:xfrm>
          <a:off x="833438" y="1674813"/>
          <a:ext cx="10520362" cy="35083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14863329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8CFBAE-9728-4F6B-A1F8-F47B2B6EEF7C}"/>
              </a:ext>
            </a:extLst>
          </p:cNvPr>
          <p:cNvSpPr>
            <a:spLocks noGrp="1"/>
          </p:cNvSpPr>
          <p:nvPr>
            <p:ph type="title"/>
          </p:nvPr>
        </p:nvSpPr>
        <p:spPr/>
        <p:txBody>
          <a:bodyPr>
            <a:noAutofit/>
          </a:bodyPr>
          <a:lstStyle/>
          <a:p>
            <a:r>
              <a:rPr lang="en-AU" sz="3200"/>
              <a:t>Figure 37: </a:t>
            </a:r>
            <a:r>
              <a:rPr lang="en-AU" sz="3200" dirty="0"/>
              <a:t>Self-reported criminal activity in the past month, ACT, 2003-2019</a:t>
            </a:r>
          </a:p>
        </p:txBody>
      </p:sp>
      <p:sp>
        <p:nvSpPr>
          <p:cNvPr id="4" name="Text Placeholder 3">
            <a:extLst>
              <a:ext uri="{FF2B5EF4-FFF2-40B4-BE49-F238E27FC236}">
                <a16:creationId xmlns:a16="http://schemas.microsoft.com/office/drawing/2014/main" id="{E512AEA1-452E-4FF2-8F62-2B0489EF0C25}"/>
              </a:ext>
            </a:extLst>
          </p:cNvPr>
          <p:cNvSpPr>
            <a:spLocks noGrp="1"/>
          </p:cNvSpPr>
          <p:nvPr>
            <p:ph type="body" sz="quarter" idx="14"/>
          </p:nvPr>
        </p:nvSpPr>
        <p:spPr>
          <a:xfrm>
            <a:off x="838200" y="5546723"/>
            <a:ext cx="10515600" cy="679948"/>
          </a:xfrm>
        </p:spPr>
        <p:txBody>
          <a:bodyPr>
            <a:normAutofit/>
          </a:bodyPr>
          <a:lstStyle/>
          <a:p>
            <a:pPr marL="0" indent="0">
              <a:buNone/>
            </a:pPr>
            <a:r>
              <a:rPr lang="en-AU" sz="1200" dirty="0"/>
              <a:t>Note. Y axis has been reduced to 60% to improve visibility of trends. Data labels have been removed from figures in years 2003, 2018 and 2019 with small cell size (i.e. n≤5).</a:t>
            </a:r>
            <a:r>
              <a:rPr lang="en-GB" sz="1200" dirty="0"/>
              <a:t> </a:t>
            </a:r>
            <a:r>
              <a:rPr lang="en-AU" sz="1200" dirty="0"/>
              <a:t>*</a:t>
            </a:r>
            <a:r>
              <a:rPr lang="en-AU" sz="1200" i="1" dirty="0"/>
              <a:t>p</a:t>
            </a:r>
            <a:r>
              <a:rPr lang="en-AU" sz="1200" dirty="0"/>
              <a:t>&lt;0.050; **</a:t>
            </a:r>
            <a:r>
              <a:rPr lang="en-AU" sz="1200" i="1" dirty="0"/>
              <a:t>p</a:t>
            </a:r>
            <a:r>
              <a:rPr lang="en-AU" sz="1200" dirty="0"/>
              <a:t>&lt;0.010; ***p&lt;0.001 for 2018 versus 2019.</a:t>
            </a:r>
          </a:p>
          <a:p>
            <a:pPr marL="0" indent="0">
              <a:buNone/>
            </a:pPr>
            <a:endParaRPr lang="en-AU" sz="1200" dirty="0"/>
          </a:p>
        </p:txBody>
      </p:sp>
      <p:graphicFrame>
        <p:nvGraphicFramePr>
          <p:cNvPr id="5" name="Object 93">
            <a:extLst>
              <a:ext uri="{FF2B5EF4-FFF2-40B4-BE49-F238E27FC236}">
                <a16:creationId xmlns:a16="http://schemas.microsoft.com/office/drawing/2014/main" id="{7137D65D-9075-4382-B177-EAAF9AA46D56}"/>
              </a:ext>
            </a:extLst>
          </p:cNvPr>
          <p:cNvGraphicFramePr>
            <a:graphicFrameLocks noGrp="1" noChangeAspect="1"/>
          </p:cNvGraphicFramePr>
          <p:nvPr>
            <p:ph type="chart" sz="quarter" idx="13"/>
            <p:extLst>
              <p:ext uri="{D42A27DB-BD31-4B8C-83A1-F6EECF244321}">
                <p14:modId xmlns:p14="http://schemas.microsoft.com/office/powerpoint/2010/main" val="611408637"/>
              </p:ext>
            </p:extLst>
          </p:nvPr>
        </p:nvGraphicFramePr>
        <p:xfrm>
          <a:off x="833438" y="1674812"/>
          <a:ext cx="10784422" cy="371745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0023018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58BD5-2765-42E9-93A5-DFF1622DBF46}"/>
              </a:ext>
            </a:extLst>
          </p:cNvPr>
          <p:cNvSpPr>
            <a:spLocks noGrp="1"/>
          </p:cNvSpPr>
          <p:nvPr>
            <p:ph type="title"/>
          </p:nvPr>
        </p:nvSpPr>
        <p:spPr/>
        <p:txBody>
          <a:bodyPr>
            <a:noAutofit/>
          </a:bodyPr>
          <a:lstStyle/>
          <a:p>
            <a:r>
              <a:rPr lang="en-AU" sz="3200" dirty="0"/>
              <a:t>Figure 3: Weekly or more frequent substance use in the past six months, ACT, 2003-2019</a:t>
            </a:r>
          </a:p>
        </p:txBody>
      </p:sp>
      <p:sp>
        <p:nvSpPr>
          <p:cNvPr id="4" name="Text Placeholder 3">
            <a:extLst>
              <a:ext uri="{FF2B5EF4-FFF2-40B4-BE49-F238E27FC236}">
                <a16:creationId xmlns:a16="http://schemas.microsoft.com/office/drawing/2014/main" id="{1589763D-0BBA-4837-8B8C-6C93396D941C}"/>
              </a:ext>
            </a:extLst>
          </p:cNvPr>
          <p:cNvSpPr>
            <a:spLocks noGrp="1"/>
          </p:cNvSpPr>
          <p:nvPr>
            <p:ph type="body" sz="quarter" idx="14"/>
          </p:nvPr>
        </p:nvSpPr>
        <p:spPr>
          <a:xfrm>
            <a:off x="947057" y="5546723"/>
            <a:ext cx="10515600" cy="679948"/>
          </a:xfrm>
        </p:spPr>
        <p:txBody>
          <a:bodyPr>
            <a:normAutofit/>
          </a:bodyPr>
          <a:lstStyle/>
          <a:p>
            <a:pPr marL="0" indent="0">
              <a:buNone/>
            </a:pPr>
            <a:r>
              <a:rPr lang="en-AU" sz="1200" dirty="0"/>
              <a:t>Note. Among the entire sample. Data labels have been removed from figures in years 2003, 2018 and 2019 with small cell size (i.e. n≤5). *</a:t>
            </a:r>
            <a:r>
              <a:rPr lang="en-AU" sz="1200" i="1" dirty="0"/>
              <a:t>p</a:t>
            </a:r>
            <a:r>
              <a:rPr lang="en-AU" sz="1200" dirty="0"/>
              <a:t>&lt;0.050; **</a:t>
            </a:r>
            <a:r>
              <a:rPr lang="en-AU" sz="1200" i="1" dirty="0"/>
              <a:t>p</a:t>
            </a:r>
            <a:r>
              <a:rPr lang="en-AU" sz="1200" dirty="0"/>
              <a:t>&lt;0.010; ***</a:t>
            </a:r>
            <a:r>
              <a:rPr lang="en-AU" sz="1200" i="1" dirty="0"/>
              <a:t>p</a:t>
            </a:r>
            <a:r>
              <a:rPr lang="en-AU" sz="1200" dirty="0"/>
              <a:t>&lt;0.001 for 2018 versus 2019.</a:t>
            </a:r>
          </a:p>
          <a:p>
            <a:pPr marL="0" indent="0">
              <a:buNone/>
            </a:pPr>
            <a:endParaRPr lang="en-AU" sz="1200" dirty="0"/>
          </a:p>
        </p:txBody>
      </p:sp>
      <p:graphicFrame>
        <p:nvGraphicFramePr>
          <p:cNvPr id="5" name="Chart Placeholder 4">
            <a:extLst>
              <a:ext uri="{FF2B5EF4-FFF2-40B4-BE49-F238E27FC236}">
                <a16:creationId xmlns:a16="http://schemas.microsoft.com/office/drawing/2014/main" id="{7F66B710-8A6E-4913-AE9D-E0BF4218049A}"/>
              </a:ext>
            </a:extLst>
          </p:cNvPr>
          <p:cNvGraphicFramePr>
            <a:graphicFrameLocks noGrp="1"/>
          </p:cNvGraphicFramePr>
          <p:nvPr>
            <p:ph type="chart" sz="quarter" idx="13"/>
            <p:extLst>
              <p:ext uri="{D42A27DB-BD31-4B8C-83A1-F6EECF244321}">
                <p14:modId xmlns:p14="http://schemas.microsoft.com/office/powerpoint/2010/main" val="4173783741"/>
              </p:ext>
            </p:extLst>
          </p:nvPr>
        </p:nvGraphicFramePr>
        <p:xfrm>
          <a:off x="833437" y="1674811"/>
          <a:ext cx="10757927" cy="377124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67222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5C6C1F-A36A-4989-853A-34DBD7D8A5FA}"/>
              </a:ext>
            </a:extLst>
          </p:cNvPr>
          <p:cNvSpPr>
            <a:spLocks noGrp="1"/>
          </p:cNvSpPr>
          <p:nvPr>
            <p:ph type="title"/>
          </p:nvPr>
        </p:nvSpPr>
        <p:spPr/>
        <p:txBody>
          <a:bodyPr>
            <a:noAutofit/>
          </a:bodyPr>
          <a:lstStyle/>
          <a:p>
            <a:r>
              <a:rPr lang="en-AU" sz="3200" dirty="0"/>
              <a:t>Figure 4: Past six month use of any ecstasy, and ecstasy pills, powder, capsules, and crystal, ACT, 2003-2019</a:t>
            </a:r>
          </a:p>
        </p:txBody>
      </p:sp>
      <p:sp>
        <p:nvSpPr>
          <p:cNvPr id="4" name="Text Placeholder 3">
            <a:extLst>
              <a:ext uri="{FF2B5EF4-FFF2-40B4-BE49-F238E27FC236}">
                <a16:creationId xmlns:a16="http://schemas.microsoft.com/office/drawing/2014/main" id="{0AA9382F-45F3-4693-B318-3D3ADE850390}"/>
              </a:ext>
            </a:extLst>
          </p:cNvPr>
          <p:cNvSpPr>
            <a:spLocks noGrp="1"/>
          </p:cNvSpPr>
          <p:nvPr>
            <p:ph type="body" sz="quarter" idx="14"/>
          </p:nvPr>
        </p:nvSpPr>
        <p:spPr>
          <a:xfrm>
            <a:off x="838200" y="5296990"/>
            <a:ext cx="10515600" cy="679948"/>
          </a:xfrm>
        </p:spPr>
        <p:txBody>
          <a:bodyPr>
            <a:noAutofit/>
          </a:bodyPr>
          <a:lstStyle/>
          <a:p>
            <a:pPr marL="0" indent="0">
              <a:buNone/>
            </a:pPr>
            <a:r>
              <a:rPr lang="en-AU" sz="1200" dirty="0"/>
              <a:t>Note. Up until 2012, participant eligibility was determined based on any recent ecstasy use; subsequently it has been expanded to broader illicit stimulant use. Data collection for powder started in 2005, capsules in 2008 and crystal in 2013. *</a:t>
            </a:r>
            <a:r>
              <a:rPr lang="en-AU" sz="1200" i="1" dirty="0"/>
              <a:t>p</a:t>
            </a:r>
            <a:r>
              <a:rPr lang="en-AU" sz="1200" dirty="0"/>
              <a:t>&lt;0.050; **</a:t>
            </a:r>
            <a:r>
              <a:rPr lang="en-AU" sz="1200" i="1" dirty="0"/>
              <a:t>p</a:t>
            </a:r>
            <a:r>
              <a:rPr lang="en-AU" sz="1200" dirty="0"/>
              <a:t>&lt;0.010; ***</a:t>
            </a:r>
            <a:r>
              <a:rPr lang="en-AU" sz="1200" i="1" dirty="0"/>
              <a:t>p</a:t>
            </a:r>
            <a:r>
              <a:rPr lang="en-AU" sz="1200" dirty="0"/>
              <a:t>&lt;0.001 for 2018 versus 2019.</a:t>
            </a:r>
          </a:p>
          <a:p>
            <a:pPr marL="0" indent="0">
              <a:buNone/>
            </a:pPr>
            <a:endParaRPr lang="en-AU" sz="1200" dirty="0"/>
          </a:p>
        </p:txBody>
      </p:sp>
      <p:graphicFrame>
        <p:nvGraphicFramePr>
          <p:cNvPr id="5" name="Chart Placeholder 4">
            <a:extLst>
              <a:ext uri="{FF2B5EF4-FFF2-40B4-BE49-F238E27FC236}">
                <a16:creationId xmlns:a16="http://schemas.microsoft.com/office/drawing/2014/main" id="{EB12E62F-CDF0-4EEC-A821-F32C0FC20A73}"/>
              </a:ext>
            </a:extLst>
          </p:cNvPr>
          <p:cNvGraphicFramePr>
            <a:graphicFrameLocks noGrp="1"/>
          </p:cNvGraphicFramePr>
          <p:nvPr>
            <p:ph type="chart" sz="quarter" idx="13"/>
            <p:extLst>
              <p:ext uri="{D42A27DB-BD31-4B8C-83A1-F6EECF244321}">
                <p14:modId xmlns:p14="http://schemas.microsoft.com/office/powerpoint/2010/main" val="3738829627"/>
              </p:ext>
            </p:extLst>
          </p:nvPr>
        </p:nvGraphicFramePr>
        <p:xfrm>
          <a:off x="833438" y="1674813"/>
          <a:ext cx="10520362" cy="35083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8996962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A97617-917A-4233-A954-437ECB182EA6}"/>
              </a:ext>
            </a:extLst>
          </p:cNvPr>
          <p:cNvSpPr>
            <a:spLocks noGrp="1"/>
          </p:cNvSpPr>
          <p:nvPr>
            <p:ph type="title"/>
          </p:nvPr>
        </p:nvSpPr>
        <p:spPr/>
        <p:txBody>
          <a:bodyPr>
            <a:noAutofit/>
          </a:bodyPr>
          <a:lstStyle/>
          <a:p>
            <a:r>
              <a:rPr lang="en-AU" sz="3200" dirty="0"/>
              <a:t>Figure 5: Median days of any ecstasy and ecstasy pills, powder, capsules, and crystal use in the past six months, ACT, 2003-2019</a:t>
            </a:r>
          </a:p>
        </p:txBody>
      </p:sp>
      <p:sp>
        <p:nvSpPr>
          <p:cNvPr id="4" name="Text Placeholder 3">
            <a:extLst>
              <a:ext uri="{FF2B5EF4-FFF2-40B4-BE49-F238E27FC236}">
                <a16:creationId xmlns:a16="http://schemas.microsoft.com/office/drawing/2014/main" id="{EA24B148-6132-48DC-9EF6-B574AF942DB8}"/>
              </a:ext>
            </a:extLst>
          </p:cNvPr>
          <p:cNvSpPr>
            <a:spLocks noGrp="1"/>
          </p:cNvSpPr>
          <p:nvPr>
            <p:ph type="body" sz="quarter" idx="14"/>
          </p:nvPr>
        </p:nvSpPr>
        <p:spPr>
          <a:xfrm>
            <a:off x="838200" y="5240338"/>
            <a:ext cx="10515600" cy="773860"/>
          </a:xfrm>
        </p:spPr>
        <p:txBody>
          <a:bodyPr>
            <a:normAutofit/>
          </a:bodyPr>
          <a:lstStyle/>
          <a:p>
            <a:pPr marL="0" indent="0">
              <a:buNone/>
            </a:pPr>
            <a:r>
              <a:rPr lang="en-AU" sz="1200" dirty="0"/>
              <a:t>Note. Up until 2012, participant eligibility was determined based on any recent ecstasy use; subsequently it has been expanded to broader illicit stimulant use. Data collection for powder started in 2005, capsules in 2008 and crystal in 2013. Median days computed among those who reported recent use (maximum 180 days). Median days rounded to the nearest whole number. Y axis reduced to 20 to improve visibility of trends. Data labels have been removed from figures in years 2003, 2018 and 2019 with small cell size (i.e. n≤5). *</a:t>
            </a:r>
            <a:r>
              <a:rPr lang="en-AU" sz="1200" i="1" dirty="0"/>
              <a:t>p</a:t>
            </a:r>
            <a:r>
              <a:rPr lang="en-AU" sz="1200" dirty="0"/>
              <a:t>&lt;0.050; **</a:t>
            </a:r>
            <a:r>
              <a:rPr lang="en-AU" sz="1200" i="1" dirty="0"/>
              <a:t>p</a:t>
            </a:r>
            <a:r>
              <a:rPr lang="en-AU" sz="1200" dirty="0"/>
              <a:t>&lt;0.010; ***</a:t>
            </a:r>
            <a:r>
              <a:rPr lang="en-AU" sz="1200" i="1" dirty="0"/>
              <a:t>p</a:t>
            </a:r>
            <a:r>
              <a:rPr lang="en-AU" sz="1200" dirty="0"/>
              <a:t>&lt;0.001 for 2018 versus 2019.</a:t>
            </a:r>
          </a:p>
        </p:txBody>
      </p:sp>
      <p:graphicFrame>
        <p:nvGraphicFramePr>
          <p:cNvPr id="5" name="Chart Placeholder 4">
            <a:extLst>
              <a:ext uri="{FF2B5EF4-FFF2-40B4-BE49-F238E27FC236}">
                <a16:creationId xmlns:a16="http://schemas.microsoft.com/office/drawing/2014/main" id="{2E232B61-5DAA-49C0-8837-D505733A942F}"/>
              </a:ext>
            </a:extLst>
          </p:cNvPr>
          <p:cNvGraphicFramePr>
            <a:graphicFrameLocks noGrp="1"/>
          </p:cNvGraphicFramePr>
          <p:nvPr>
            <p:ph type="chart" sz="quarter" idx="13"/>
            <p:extLst>
              <p:ext uri="{D42A27DB-BD31-4B8C-83A1-F6EECF244321}">
                <p14:modId xmlns:p14="http://schemas.microsoft.com/office/powerpoint/2010/main" val="566083896"/>
              </p:ext>
            </p:extLst>
          </p:nvPr>
        </p:nvGraphicFramePr>
        <p:xfrm>
          <a:off x="828676" y="1617662"/>
          <a:ext cx="10520362" cy="35083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592162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3D679-5DD4-43B9-918D-3B9659396761}"/>
              </a:ext>
            </a:extLst>
          </p:cNvPr>
          <p:cNvSpPr>
            <a:spLocks noGrp="1"/>
          </p:cNvSpPr>
          <p:nvPr>
            <p:ph type="title"/>
          </p:nvPr>
        </p:nvSpPr>
        <p:spPr/>
        <p:txBody>
          <a:bodyPr>
            <a:noAutofit/>
          </a:bodyPr>
          <a:lstStyle/>
          <a:p>
            <a:r>
              <a:rPr lang="en-AU" sz="3200" dirty="0"/>
              <a:t>Figure 6: Median price of ecstasy pill and capsule, ACT, 2003-2019</a:t>
            </a:r>
          </a:p>
        </p:txBody>
      </p:sp>
      <p:sp>
        <p:nvSpPr>
          <p:cNvPr id="4" name="Text Placeholder 3">
            <a:extLst>
              <a:ext uri="{FF2B5EF4-FFF2-40B4-BE49-F238E27FC236}">
                <a16:creationId xmlns:a16="http://schemas.microsoft.com/office/drawing/2014/main" id="{F1C82FDE-E44C-4D17-9244-FC2057970B82}"/>
              </a:ext>
            </a:extLst>
          </p:cNvPr>
          <p:cNvSpPr>
            <a:spLocks noGrp="1"/>
          </p:cNvSpPr>
          <p:nvPr>
            <p:ph type="body" sz="quarter" idx="14"/>
          </p:nvPr>
        </p:nvSpPr>
        <p:spPr>
          <a:xfrm>
            <a:off x="838200" y="5296990"/>
            <a:ext cx="10515600" cy="679948"/>
          </a:xfrm>
        </p:spPr>
        <p:txBody>
          <a:bodyPr>
            <a:normAutofit/>
          </a:bodyPr>
          <a:lstStyle/>
          <a:p>
            <a:pPr marL="0" indent="0">
              <a:buNone/>
            </a:pPr>
            <a:r>
              <a:rPr lang="en-AU" sz="1200" dirty="0"/>
              <a:t>Note. Among those who commented. Data collection for price of ecstasy capsules started in 2008. *</a:t>
            </a:r>
            <a:r>
              <a:rPr lang="en-AU" sz="1200" i="1" dirty="0"/>
              <a:t>p</a:t>
            </a:r>
            <a:r>
              <a:rPr lang="en-AU" sz="1200" dirty="0"/>
              <a:t>&lt;0.050; **</a:t>
            </a:r>
            <a:r>
              <a:rPr lang="en-AU" sz="1200" i="1" dirty="0"/>
              <a:t>p</a:t>
            </a:r>
            <a:r>
              <a:rPr lang="en-AU" sz="1200" dirty="0"/>
              <a:t>&lt;0.010; ***p&lt;0.001 for 2018 versus 2019.</a:t>
            </a:r>
          </a:p>
          <a:p>
            <a:pPr marL="0" indent="0">
              <a:buNone/>
            </a:pPr>
            <a:endParaRPr lang="en-AU" sz="1200" dirty="0"/>
          </a:p>
        </p:txBody>
      </p:sp>
      <p:graphicFrame>
        <p:nvGraphicFramePr>
          <p:cNvPr id="5" name="Chart Placeholder 4">
            <a:extLst>
              <a:ext uri="{FF2B5EF4-FFF2-40B4-BE49-F238E27FC236}">
                <a16:creationId xmlns:a16="http://schemas.microsoft.com/office/drawing/2014/main" id="{0CF976DF-BB92-4BF6-93B0-46E60FAEE77A}"/>
              </a:ext>
            </a:extLst>
          </p:cNvPr>
          <p:cNvGraphicFramePr>
            <a:graphicFrameLocks noGrp="1"/>
          </p:cNvGraphicFramePr>
          <p:nvPr>
            <p:ph type="chart" sz="quarter" idx="13"/>
            <p:extLst>
              <p:ext uri="{D42A27DB-BD31-4B8C-83A1-F6EECF244321}">
                <p14:modId xmlns:p14="http://schemas.microsoft.com/office/powerpoint/2010/main" val="2768254152"/>
              </p:ext>
            </p:extLst>
          </p:nvPr>
        </p:nvGraphicFramePr>
        <p:xfrm>
          <a:off x="833438" y="1674812"/>
          <a:ext cx="10520362" cy="35083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7148935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730C63-2610-45F5-87D5-5265FA017415}"/>
              </a:ext>
            </a:extLst>
          </p:cNvPr>
          <p:cNvSpPr>
            <a:spLocks noGrp="1"/>
          </p:cNvSpPr>
          <p:nvPr>
            <p:ph type="title"/>
          </p:nvPr>
        </p:nvSpPr>
        <p:spPr/>
        <p:txBody>
          <a:bodyPr>
            <a:noAutofit/>
          </a:bodyPr>
          <a:lstStyle/>
          <a:p>
            <a:r>
              <a:rPr lang="en-AU" sz="3200" dirty="0"/>
              <a:t>Figure 7: Median price of ecstasy crystal per point and gram, ACT, 2013-2019</a:t>
            </a:r>
          </a:p>
        </p:txBody>
      </p:sp>
      <p:sp>
        <p:nvSpPr>
          <p:cNvPr id="4" name="Text Placeholder 3">
            <a:extLst>
              <a:ext uri="{FF2B5EF4-FFF2-40B4-BE49-F238E27FC236}">
                <a16:creationId xmlns:a16="http://schemas.microsoft.com/office/drawing/2014/main" id="{2F132FB7-5D9E-425E-B405-AD546F6E1141}"/>
              </a:ext>
            </a:extLst>
          </p:cNvPr>
          <p:cNvSpPr>
            <a:spLocks noGrp="1"/>
          </p:cNvSpPr>
          <p:nvPr>
            <p:ph type="body" sz="quarter" idx="14"/>
          </p:nvPr>
        </p:nvSpPr>
        <p:spPr>
          <a:xfrm>
            <a:off x="832757" y="5296990"/>
            <a:ext cx="10515600" cy="679948"/>
          </a:xfrm>
        </p:spPr>
        <p:txBody>
          <a:bodyPr>
            <a:normAutofit/>
          </a:bodyPr>
          <a:lstStyle/>
          <a:p>
            <a:pPr marL="0" indent="0">
              <a:buNone/>
            </a:pPr>
            <a:r>
              <a:rPr lang="en-AU" sz="1200" dirty="0"/>
              <a:t>Note. Among those who commented. Data collection for price of ecstasy crystal gram and point started in 2013 and 2014 respectively. *</a:t>
            </a:r>
            <a:r>
              <a:rPr lang="en-AU" sz="1200" i="1" dirty="0"/>
              <a:t>p</a:t>
            </a:r>
            <a:r>
              <a:rPr lang="en-AU" sz="1200" dirty="0"/>
              <a:t>&lt;0.050; **</a:t>
            </a:r>
            <a:r>
              <a:rPr lang="en-AU" sz="1200" i="1" dirty="0"/>
              <a:t>p</a:t>
            </a:r>
            <a:r>
              <a:rPr lang="en-AU" sz="1200" dirty="0"/>
              <a:t>&lt;0.010; ***</a:t>
            </a:r>
            <a:r>
              <a:rPr lang="en-AU" sz="1200" i="1" dirty="0"/>
              <a:t>p</a:t>
            </a:r>
            <a:r>
              <a:rPr lang="en-AU" sz="1200" dirty="0"/>
              <a:t>&lt;0.001 for 2018 versus 2019.</a:t>
            </a:r>
          </a:p>
        </p:txBody>
      </p:sp>
      <p:graphicFrame>
        <p:nvGraphicFramePr>
          <p:cNvPr id="5" name="Chart Placeholder 4">
            <a:extLst>
              <a:ext uri="{FF2B5EF4-FFF2-40B4-BE49-F238E27FC236}">
                <a16:creationId xmlns:a16="http://schemas.microsoft.com/office/drawing/2014/main" id="{5008D0AA-3B50-4160-87B8-75940E0F0E8B}"/>
              </a:ext>
            </a:extLst>
          </p:cNvPr>
          <p:cNvGraphicFramePr>
            <a:graphicFrameLocks noGrp="1"/>
          </p:cNvGraphicFramePr>
          <p:nvPr>
            <p:ph type="chart" sz="quarter" idx="13"/>
            <p:extLst>
              <p:ext uri="{D42A27DB-BD31-4B8C-83A1-F6EECF244321}">
                <p14:modId xmlns:p14="http://schemas.microsoft.com/office/powerpoint/2010/main" val="4215089720"/>
              </p:ext>
            </p:extLst>
          </p:nvPr>
        </p:nvGraphicFramePr>
        <p:xfrm>
          <a:off x="833438" y="1674813"/>
          <a:ext cx="10520362" cy="350837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57060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34AF7F43-B613-409E-9801-374F03ABA197}"/>
              </a:ext>
            </a:extLst>
          </p:cNvPr>
          <p:cNvSpPr>
            <a:spLocks noGrp="1"/>
          </p:cNvSpPr>
          <p:nvPr>
            <p:ph type="title"/>
          </p:nvPr>
        </p:nvSpPr>
        <p:spPr>
          <a:xfrm>
            <a:off x="838200" y="365125"/>
            <a:ext cx="10515600" cy="946150"/>
          </a:xfrm>
        </p:spPr>
        <p:txBody>
          <a:bodyPr>
            <a:noAutofit/>
          </a:bodyPr>
          <a:lstStyle/>
          <a:p>
            <a:r>
              <a:rPr lang="en-AU" sz="3200" dirty="0"/>
              <a:t>Figure 8: Median price of ecstasy powder per point and gram, ACT, 2013-2019</a:t>
            </a:r>
          </a:p>
        </p:txBody>
      </p:sp>
      <p:graphicFrame>
        <p:nvGraphicFramePr>
          <p:cNvPr id="6" name="Chart Placeholder 4">
            <a:extLst>
              <a:ext uri="{FF2B5EF4-FFF2-40B4-BE49-F238E27FC236}">
                <a16:creationId xmlns:a16="http://schemas.microsoft.com/office/drawing/2014/main" id="{E0CE3EB8-57C2-41DD-AB61-E485A93C91EC}"/>
              </a:ext>
            </a:extLst>
          </p:cNvPr>
          <p:cNvGraphicFramePr>
            <a:graphicFrameLocks noGrp="1"/>
          </p:cNvGraphicFramePr>
          <p:nvPr>
            <p:ph type="chart" sz="quarter" idx="13"/>
            <p:extLst>
              <p:ext uri="{D42A27DB-BD31-4B8C-83A1-F6EECF244321}">
                <p14:modId xmlns:p14="http://schemas.microsoft.com/office/powerpoint/2010/main" val="670044094"/>
              </p:ext>
            </p:extLst>
          </p:nvPr>
        </p:nvGraphicFramePr>
        <p:xfrm>
          <a:off x="833438" y="1674813"/>
          <a:ext cx="10520362" cy="3508375"/>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 Placeholder 3">
            <a:extLst>
              <a:ext uri="{FF2B5EF4-FFF2-40B4-BE49-F238E27FC236}">
                <a16:creationId xmlns:a16="http://schemas.microsoft.com/office/drawing/2014/main" id="{334ED945-721D-43E7-87FD-BEA527A2194D}"/>
              </a:ext>
            </a:extLst>
          </p:cNvPr>
          <p:cNvSpPr>
            <a:spLocks noGrp="1"/>
          </p:cNvSpPr>
          <p:nvPr>
            <p:ph type="body" sz="quarter" idx="14"/>
          </p:nvPr>
        </p:nvSpPr>
        <p:spPr>
          <a:xfrm>
            <a:off x="832757" y="5296990"/>
            <a:ext cx="10515600" cy="679948"/>
          </a:xfrm>
        </p:spPr>
        <p:txBody>
          <a:bodyPr>
            <a:normAutofit/>
          </a:bodyPr>
          <a:lstStyle/>
          <a:p>
            <a:pPr marL="0" indent="0">
              <a:buNone/>
            </a:pPr>
            <a:r>
              <a:rPr lang="en-AU" sz="1200" dirty="0"/>
              <a:t>Note. Among those who commented. Data collection for price of ecstasy powder gram and point started in 2013. Data labels have been removed from figures with small cell size (i.e. n≤5).  *</a:t>
            </a:r>
            <a:r>
              <a:rPr lang="en-AU" sz="1200" i="1" dirty="0"/>
              <a:t>p</a:t>
            </a:r>
            <a:r>
              <a:rPr lang="en-AU" sz="1200" dirty="0"/>
              <a:t>&lt;0.050; **</a:t>
            </a:r>
            <a:r>
              <a:rPr lang="en-AU" sz="1200" i="1" dirty="0"/>
              <a:t>p</a:t>
            </a:r>
            <a:r>
              <a:rPr lang="en-AU" sz="1200" dirty="0"/>
              <a:t>&lt;0.010; ***</a:t>
            </a:r>
            <a:r>
              <a:rPr lang="en-AU" sz="1200" i="1" dirty="0"/>
              <a:t>p</a:t>
            </a:r>
            <a:r>
              <a:rPr lang="en-AU" sz="1200" dirty="0"/>
              <a:t>&lt;0.001 for 2018 versus 2019.</a:t>
            </a:r>
          </a:p>
        </p:txBody>
      </p:sp>
    </p:spTree>
    <p:extLst>
      <p:ext uri="{BB962C8B-B14F-4D97-AF65-F5344CB8AC3E}">
        <p14:creationId xmlns:p14="http://schemas.microsoft.com/office/powerpoint/2010/main" val="3694589"/>
      </p:ext>
    </p:extLst>
  </p:cSld>
  <p:clrMapOvr>
    <a:masterClrMapping/>
  </p:clrMapOvr>
</p:sld>
</file>

<file path=ppt/theme/theme1.xml><?xml version="1.0" encoding="utf-8"?>
<a:theme xmlns:a="http://schemas.openxmlformats.org/drawingml/2006/main" name="Office Theme">
  <a:themeElements>
    <a:clrScheme name="Yellow">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Custom 1">
      <a:majorFont>
        <a:latin typeface="Sommet"/>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948</TotalTime>
  <Words>3255</Words>
  <Application>Microsoft Office PowerPoint</Application>
  <PresentationFormat>Widescreen</PresentationFormat>
  <Paragraphs>300</Paragraphs>
  <Slides>38</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38</vt:i4>
      </vt:variant>
    </vt:vector>
  </HeadingPairs>
  <TitlesOfParts>
    <vt:vector size="43" baseType="lpstr">
      <vt:lpstr>Arial</vt:lpstr>
      <vt:lpstr>Calibri</vt:lpstr>
      <vt:lpstr>Sommet</vt:lpstr>
      <vt:lpstr>Times</vt:lpstr>
      <vt:lpstr>Office Theme</vt:lpstr>
      <vt:lpstr>PowerPoint Presentation</vt:lpstr>
      <vt:lpstr>Figure 1: Drug of choice, ACT, 2003-2019</vt:lpstr>
      <vt:lpstr>Figure 2: Drug used most often in the past month, ACT, 2011-2019</vt:lpstr>
      <vt:lpstr>Figure 3: Weekly or more frequent substance use in the past six months, ACT, 2003-2019</vt:lpstr>
      <vt:lpstr>Figure 4: Past six month use of any ecstasy, and ecstasy pills, powder, capsules, and crystal, ACT, 2003-2019</vt:lpstr>
      <vt:lpstr>Figure 5: Median days of any ecstasy and ecstasy pills, powder, capsules, and crystal use in the past six months, ACT, 2003-2019</vt:lpstr>
      <vt:lpstr>Figure 6: Median price of ecstasy pill and capsule, ACT, 2003-2019</vt:lpstr>
      <vt:lpstr>Figure 7: Median price of ecstasy crystal per point and gram, ACT, 2013-2019</vt:lpstr>
      <vt:lpstr>Figure 8: Median price of ecstasy powder per point and gram, ACT, 2013-2019</vt:lpstr>
      <vt:lpstr>Figure 9: Past six month use of any methamphetamine, powder, base, and crystal, ACT, 2003-2019</vt:lpstr>
      <vt:lpstr>Figure 10: Median days of any methamphetamine, powder, base, and crystal use in the past six months, ACT, 2003-2019</vt:lpstr>
      <vt:lpstr>Figure 11: Median price of powder methamphetamine per point and gram, ACT, 2003-2019</vt:lpstr>
      <vt:lpstr>Figure 12: Current perceived purity of powder methamphetamine, ACT, 2003-2019</vt:lpstr>
      <vt:lpstr>Figure 13: Current perceived availability of powder methamphetamine, ACT, 2003-2019</vt:lpstr>
      <vt:lpstr>Figure 14: Past six month use and frequency of use of cocaine, ACT, 2003-2019</vt:lpstr>
      <vt:lpstr>Figure 15: Median price of cocaine per gram, ACT, 2003-2019</vt:lpstr>
      <vt:lpstr>Figure 16: Current perceived purity of cocaine, ACT, 2003-2019</vt:lpstr>
      <vt:lpstr>Figure 17: Current perceived availability of cocaine, ACT, 2003-2019</vt:lpstr>
      <vt:lpstr>Figure 18: Past six month use and frequency of use of cannabis, ACT, 2003-2019</vt:lpstr>
      <vt:lpstr>Figure 19: Median price of hydroponic (a) and bush (b) cannabis per ounce and gram, ACT, 2006-2019</vt:lpstr>
      <vt:lpstr>Figure 20: Current potency of hydroponic (a) and bush (b) cannabis, ACT, 2006-2019</vt:lpstr>
      <vt:lpstr>Figure 21: Current perceived availability of hydroponic (a) and bush (b) cannabis, ACT, 2006-2019</vt:lpstr>
      <vt:lpstr>Figure 22: Past six month use and frequency of use of ketamine, ACT, 2003-2019</vt:lpstr>
      <vt:lpstr>Figure 23: Past six month use and frequency of use of LSD, ACT, 2003-2019</vt:lpstr>
      <vt:lpstr>Figure 24: Median price of LSD per tab, ACT, 2003-2019</vt:lpstr>
      <vt:lpstr>Figure 25: Current perceived purity of LSD, ACT, 2003-2019</vt:lpstr>
      <vt:lpstr>Figure 26: Current perceived availability of LSD, ACT, 2003-2019</vt:lpstr>
      <vt:lpstr>Figure 27: Past six months use and frequency of use of Mushrooms, ACT, 2003-2019</vt:lpstr>
      <vt:lpstr>Figure 28: Past six months use of new psychoactive substances, ACT, 2010-2019</vt:lpstr>
      <vt:lpstr>Figure 29: Non-prescribed use of pharmaceutical medicines in the past six months, ACT, 2007-2019</vt:lpstr>
      <vt:lpstr>Figure 30: Other illicit drugs used in the past six months, ACT, 2003-2019</vt:lpstr>
      <vt:lpstr>Figure 31: Licit and other drugs used in the past six months, ACT, 2003-2019</vt:lpstr>
      <vt:lpstr>Figure 32: Poly substance use on occasion of last stimulant use among the total sample, ACT, 2018-2019</vt:lpstr>
      <vt:lpstr>Figure 33: Past year non-fatal stimulant and depressant overdose, ACT, 2007-2019</vt:lpstr>
      <vt:lpstr>Figure 34: Lifetime and past month drug injection, ACT, 2004-2019</vt:lpstr>
      <vt:lpstr>Figure 35: Driving risk behaviour in the past six months, ACT, 2007-2019</vt:lpstr>
      <vt:lpstr>Figure 36: Self-reported mental health problems and treatment seeking in the past six months, ACT, 2008-2019</vt:lpstr>
      <vt:lpstr>Figure 37: Self-reported criminal activity in the past month, ACT, 2003-2019</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Daisy Gibbs</dc:creator>
  <cp:lastModifiedBy>Rosie Swanton</cp:lastModifiedBy>
  <cp:revision>105</cp:revision>
  <dcterms:created xsi:type="dcterms:W3CDTF">2018-08-21T07:06:16Z</dcterms:created>
  <dcterms:modified xsi:type="dcterms:W3CDTF">2019-12-06T00:41:29Z</dcterms:modified>
</cp:coreProperties>
</file>