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13"/>
  </p:notesMasterIdLst>
  <p:handoutMasterIdLst>
    <p:handoutMasterId r:id="rId14"/>
  </p:handoutMasterIdLst>
  <p:sldIdLst>
    <p:sldId id="338" r:id="rId2"/>
    <p:sldId id="336" r:id="rId3"/>
    <p:sldId id="317" r:id="rId4"/>
    <p:sldId id="330" r:id="rId5"/>
    <p:sldId id="334" r:id="rId6"/>
    <p:sldId id="331" r:id="rId7"/>
    <p:sldId id="337" r:id="rId8"/>
    <p:sldId id="332" r:id="rId9"/>
    <p:sldId id="333" r:id="rId10"/>
    <p:sldId id="335" r:id="rId11"/>
    <p:sldId id="339" r:id="rId12"/>
  </p:sldIdLst>
  <p:sldSz cx="9144000" cy="6858000" type="screen4x3"/>
  <p:notesSz cx="6883400" cy="9906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9C7F0-DBA3-6645-A8F9-54416941A564}" v="93" dt="2018-08-16T02:48:07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7" autoAdjust="0"/>
    <p:restoredTop sz="77431" autoAdjust="0"/>
  </p:normalViewPr>
  <p:slideViewPr>
    <p:cSldViewPr>
      <p:cViewPr varScale="1">
        <p:scale>
          <a:sx n="110" d="100"/>
          <a:sy n="110" d="100"/>
        </p:scale>
        <p:origin x="97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276" y="-84"/>
      </p:cViewPr>
      <p:guideLst>
        <p:guide orient="horz" pos="312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9000" y="0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EBDA0E8-BF09-C544-9604-B4AA7E74A9A8}" type="datetimeFigureOut">
              <a:rPr lang="en-AU"/>
              <a:pPr>
                <a:defRPr/>
              </a:pPr>
              <a:t>17/08/2018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9000" y="9408981"/>
            <a:ext cx="2982807" cy="495300"/>
          </a:xfrm>
          <a:prstGeom prst="rect">
            <a:avLst/>
          </a:prstGeom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fld id="{3782E2D7-C53F-8841-ACC2-B76AE6C98AE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814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000" y="0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D15EDFF-A851-7646-8D05-21AD6B2BAF87}" type="datetimeFigureOut">
              <a:rPr lang="en-AU"/>
              <a:pPr>
                <a:defRPr/>
              </a:pPr>
              <a:t>17/08/2018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520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39" tIns="47969" rIns="95939" bIns="47969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40" y="4705350"/>
            <a:ext cx="5506720" cy="4457700"/>
          </a:xfrm>
          <a:prstGeom prst="rect">
            <a:avLst/>
          </a:prstGeom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noProof="0"/>
              <a:t>Click to edit Master text styles</a:t>
            </a:r>
          </a:p>
          <a:p>
            <a:pPr lvl="1"/>
            <a:r>
              <a:rPr lang="en-AU" altLang="en-US" noProof="0"/>
              <a:t>Second level</a:t>
            </a:r>
          </a:p>
          <a:p>
            <a:pPr lvl="2"/>
            <a:r>
              <a:rPr lang="en-AU" altLang="en-US" noProof="0"/>
              <a:t>Third level</a:t>
            </a:r>
          </a:p>
          <a:p>
            <a:pPr lvl="3"/>
            <a:r>
              <a:rPr lang="en-AU" altLang="en-US" noProof="0"/>
              <a:t>Fourth level</a:t>
            </a:r>
          </a:p>
          <a:p>
            <a:pPr lvl="4"/>
            <a:r>
              <a:rPr lang="en-AU" alt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82807" cy="495300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000" y="9408981"/>
            <a:ext cx="2982807" cy="495300"/>
          </a:xfrm>
          <a:prstGeom prst="rect">
            <a:avLst/>
          </a:prstGeom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fld id="{3DF971F4-9701-1847-A1F2-41B7E1613A6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75814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5200" y="742950"/>
            <a:ext cx="4953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  <a:p>
            <a:endParaRPr lang="en-AU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69B274-E0F3-40D7-ADEE-3EBC4BBACE61}" type="slidenum">
              <a:rPr lang="en-AU" smtClean="0"/>
              <a:pPr>
                <a:defRPr/>
              </a:pPr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5200" y="742950"/>
            <a:ext cx="4953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971F4-9701-1847-A1F2-41B7E1613A6C}" type="slidenum">
              <a:rPr lang="en-AU" altLang="en-US" smtClean="0"/>
              <a:pPr/>
              <a:t>3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14573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5200" y="742950"/>
            <a:ext cx="4953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971F4-9701-1847-A1F2-41B7E1613A6C}" type="slidenum">
              <a:rPr lang="en-AU" altLang="en-US" smtClean="0"/>
              <a:pPr/>
              <a:t>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1457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5200" y="742950"/>
            <a:ext cx="4953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971F4-9701-1847-A1F2-41B7E1613A6C}" type="slidenum">
              <a:rPr lang="en-AU" altLang="en-US" smtClean="0"/>
              <a:pPr/>
              <a:t>7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5612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DAR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1" y="620714"/>
            <a:ext cx="21224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/>
          <a:stretch>
            <a:fillRect/>
          </a:stretch>
        </p:blipFill>
        <p:spPr bwMode="auto">
          <a:xfrm>
            <a:off x="2" y="1916114"/>
            <a:ext cx="27717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93" y="4322123"/>
            <a:ext cx="1835697" cy="1206779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123728" y="4546956"/>
            <a:ext cx="6696744" cy="809296"/>
          </a:xfrm>
        </p:spPr>
        <p:txBody>
          <a:bodyPr anchor="b"/>
          <a:lstStyle>
            <a:lvl1pPr>
              <a:defRPr b="1" i="0" baseline="0"/>
            </a:lvl1pPr>
          </a:lstStyle>
          <a:p>
            <a:pPr marL="0" indent="0">
              <a:spcBef>
                <a:spcPct val="0"/>
              </a:spcBef>
              <a:spcAft>
                <a:spcPts val="400"/>
              </a:spcAft>
            </a:pPr>
            <a:r>
              <a:rPr lang="en-AU" altLang="en-US" sz="1200" dirty="0">
                <a:latin typeface="Arial" charset="0"/>
                <a:ea typeface="Microsoft Sans Serif" charset="0"/>
                <a:cs typeface="Arial" charset="0"/>
              </a:rPr>
              <a:t>Optimal position for Faculty\School\Unit name – Arial Font</a:t>
            </a:r>
          </a:p>
          <a:p>
            <a:pPr marL="0" indent="0">
              <a:spcBef>
                <a:spcPct val="0"/>
              </a:spcBef>
              <a:spcAft>
                <a:spcPts val="400"/>
              </a:spcAft>
            </a:pPr>
            <a:r>
              <a:rPr lang="en-AU" altLang="en-US" dirty="0">
                <a:latin typeface="Arial" charset="0"/>
                <a:ea typeface="Microsoft Sans Serif" charset="0"/>
                <a:cs typeface="Arial" charset="0"/>
              </a:rPr>
              <a:t>Main heading -  Arial Font</a:t>
            </a:r>
          </a:p>
        </p:txBody>
      </p:sp>
    </p:spTree>
    <p:extLst>
      <p:ext uri="{BB962C8B-B14F-4D97-AF65-F5344CB8AC3E}">
        <p14:creationId xmlns:p14="http://schemas.microsoft.com/office/powerpoint/2010/main" val="75947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DARC title slide rev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/>
          <a:stretch>
            <a:fillRect/>
          </a:stretch>
        </p:blipFill>
        <p:spPr bwMode="auto">
          <a:xfrm>
            <a:off x="2" y="1916114"/>
            <a:ext cx="27717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1" y="620714"/>
            <a:ext cx="21240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95" y="4166438"/>
            <a:ext cx="1835696" cy="1206779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123728" y="4391271"/>
            <a:ext cx="6696744" cy="809296"/>
          </a:xfrm>
        </p:spPr>
        <p:txBody>
          <a:bodyPr anchor="b"/>
          <a:lstStyle>
            <a:lvl1pPr>
              <a:defRPr b="1" i="0" baseline="0"/>
            </a:lvl1pPr>
          </a:lstStyle>
          <a:p>
            <a:pPr marL="0" indent="0">
              <a:spcBef>
                <a:spcPct val="0"/>
              </a:spcBef>
              <a:spcAft>
                <a:spcPts val="400"/>
              </a:spcAft>
            </a:pPr>
            <a:r>
              <a:rPr lang="en-AU" altLang="en-US" sz="1200" dirty="0">
                <a:latin typeface="Arial" charset="0"/>
                <a:ea typeface="Microsoft Sans Serif" charset="0"/>
                <a:cs typeface="Arial" charset="0"/>
              </a:rPr>
              <a:t>Optimal position for Faculty\School\Unit name – Arial Font</a:t>
            </a:r>
          </a:p>
          <a:p>
            <a:pPr marL="0" indent="0">
              <a:spcBef>
                <a:spcPct val="0"/>
              </a:spcBef>
              <a:spcAft>
                <a:spcPts val="400"/>
              </a:spcAft>
            </a:pPr>
            <a:r>
              <a:rPr lang="en-AU" altLang="en-US" dirty="0">
                <a:latin typeface="Arial" charset="0"/>
                <a:ea typeface="Microsoft Sans Serif" charset="0"/>
                <a:cs typeface="Arial" charset="0"/>
              </a:rPr>
              <a:t>Main heading -  Arial Font</a:t>
            </a:r>
          </a:p>
        </p:txBody>
      </p:sp>
    </p:spTree>
    <p:extLst>
      <p:ext uri="{BB962C8B-B14F-4D97-AF65-F5344CB8AC3E}">
        <p14:creationId xmlns:p14="http://schemas.microsoft.com/office/powerpoint/2010/main" val="201227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9033AD0F-A0A8-C243-9669-B66BEDC6317E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250826" y="1052513"/>
            <a:ext cx="8642351" cy="48967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5B7ADC-63BA-4F78-9CED-11F5D40E3A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036" y="6132079"/>
            <a:ext cx="3923928" cy="37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8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on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>
            <a:cxnSpLocks noChangeShapeType="1"/>
          </p:cNvCxnSpPr>
          <p:nvPr/>
        </p:nvCxnSpPr>
        <p:spPr bwMode="auto">
          <a:xfrm>
            <a:off x="250826" y="1412875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79960ECA-8CEE-F242-BA91-4851444C96AF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0130" y="274638"/>
            <a:ext cx="8642351" cy="11382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250826" y="1628776"/>
            <a:ext cx="8642351" cy="4321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789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+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1484313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54429D30-7CC5-7740-867A-0AF3EF268A99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7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50826" y="980729"/>
            <a:ext cx="8642351" cy="5035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50826" y="1628776"/>
            <a:ext cx="8642351" cy="43205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060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142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refe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1E170547-CD54-D449-977D-D54E03884F9C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50826" y="5589589"/>
            <a:ext cx="8642351" cy="360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250826" y="1052513"/>
            <a:ext cx="8642351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198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874A3391-EF62-F142-9B22-7EFD32892335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724129" y="1268760"/>
            <a:ext cx="2735983" cy="33829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800" i="1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250826" y="1052513"/>
            <a:ext cx="4897439" cy="4824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737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E0141289-ADDE-0A4B-9AB6-EA10EF9AD9D5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1008063" y="2060352"/>
            <a:ext cx="7181851" cy="374491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250826" y="1052514"/>
            <a:ext cx="8642351" cy="7207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0063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Group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14679E43-1CE2-B141-9AA1-E3E34F60B7B4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743934" y="6093297"/>
            <a:ext cx="1656135" cy="50405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600" i="1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250826" y="1052514"/>
            <a:ext cx="8642351" cy="4824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6574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426E60AD-B6A5-6C4E-8F66-70C825046A6A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1223280" y="1713342"/>
            <a:ext cx="6733096" cy="26519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i="1">
                <a:solidFill>
                  <a:schemeClr val="accent4"/>
                </a:solidFill>
                <a:latin typeface="+mj-lt"/>
              </a:defRPr>
            </a:lvl1pPr>
            <a:lvl2pPr marL="742950" indent="-28575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400" baseline="0">
                <a:solidFill>
                  <a:schemeClr val="accent4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000">
                <a:solidFill>
                  <a:schemeClr val="accent4"/>
                </a:solidFill>
              </a:defRPr>
            </a:lvl3pPr>
            <a:lvl4pPr marL="17145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716465" y="4509938"/>
            <a:ext cx="32399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 algn="r">
              <a:buNone/>
              <a:defRPr sz="2000">
                <a:solidFill>
                  <a:schemeClr val="accent4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0130" y="274638"/>
            <a:ext cx="8642351" cy="633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301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in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8"/>
          <p:cNvCxnSpPr>
            <a:cxnSpLocks noChangeShapeType="1"/>
          </p:cNvCxnSpPr>
          <p:nvPr/>
        </p:nvCxnSpPr>
        <p:spPr bwMode="auto">
          <a:xfrm>
            <a:off x="250826" y="3573463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DF314FEC-6112-6947-B4F4-26D55DBE514F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7251" y="2502024"/>
            <a:ext cx="864096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5157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8"/>
          <p:cNvCxnSpPr>
            <a:cxnSpLocks noChangeShapeType="1"/>
          </p:cNvCxnSpPr>
          <p:nvPr/>
        </p:nvCxnSpPr>
        <p:spPr bwMode="auto">
          <a:xfrm>
            <a:off x="250826" y="908050"/>
            <a:ext cx="8642351" cy="0"/>
          </a:xfrm>
          <a:prstGeom prst="line">
            <a:avLst/>
          </a:prstGeom>
          <a:noFill/>
          <a:ln w="9525">
            <a:solidFill>
              <a:srgbClr val="D6381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8AB0BBA9-8FA9-8944-9DF8-7CB64FF8EF67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2582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 txBox="1">
            <a:spLocks/>
          </p:cNvSpPr>
          <p:nvPr/>
        </p:nvSpPr>
        <p:spPr>
          <a:xfrm>
            <a:off x="7308851" y="6381750"/>
            <a:ext cx="1439863" cy="287338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008ECF70-7914-4F44-B509-CF8DB10890AC}" type="slidenum">
              <a:rPr lang="en-AU" altLang="en-US" sz="900">
                <a:solidFill>
                  <a:srgbClr val="575756"/>
                </a:solidFill>
              </a:rPr>
              <a:pPr algn="r" eaLnBrk="1" hangingPunct="1"/>
              <a:t>‹#›</a:t>
            </a:fld>
            <a:endParaRPr lang="en-AU" altLang="en-US" sz="900">
              <a:solidFill>
                <a:srgbClr val="575756"/>
              </a:solidFill>
            </a:endParaRPr>
          </a:p>
        </p:txBody>
      </p:sp>
      <p:pic>
        <p:nvPicPr>
          <p:cNvPr id="3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110288"/>
            <a:ext cx="143668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9"/>
          <a:stretch>
            <a:fillRect/>
          </a:stretch>
        </p:blipFill>
        <p:spPr bwMode="auto">
          <a:xfrm>
            <a:off x="7216777" y="6110289"/>
            <a:ext cx="1927225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83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-out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95739" y="4437064"/>
            <a:ext cx="4537075" cy="3603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755651" y="1989188"/>
            <a:ext cx="7777163" cy="24479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  <a:latin typeface="+mj-lt"/>
              </a:defRPr>
            </a:lvl2pPr>
            <a:lvl3pPr>
              <a:defRPr>
                <a:solidFill>
                  <a:schemeClr val="bg2"/>
                </a:solidFill>
                <a:latin typeface="+mj-lt"/>
              </a:defRPr>
            </a:lvl3pPr>
            <a:lvl4pPr>
              <a:defRPr>
                <a:solidFill>
                  <a:schemeClr val="bg2"/>
                </a:solidFill>
                <a:latin typeface="+mj-lt"/>
              </a:defRPr>
            </a:lvl4pPr>
            <a:lvl5pPr>
              <a:defRPr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6282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623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DAR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NDARCAUST_header 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2176"/>
            <a:ext cx="914400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1" y="620714"/>
            <a:ext cx="21224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/>
          <a:stretch>
            <a:fillRect/>
          </a:stretch>
        </p:blipFill>
        <p:spPr bwMode="auto">
          <a:xfrm>
            <a:off x="2" y="1916114"/>
            <a:ext cx="27717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84437" y="3789041"/>
            <a:ext cx="6408043" cy="432047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484438" y="4581128"/>
            <a:ext cx="6408737" cy="28733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42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250826" y="274638"/>
            <a:ext cx="8642351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1027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250826" y="1052513"/>
            <a:ext cx="8642351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0"/>
            <a:r>
              <a:rPr lang="en-AU" altLang="en-US"/>
              <a:t>First level bullet point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48" r:id="rId15"/>
    <p:sldLayoutId id="2147483963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57575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575756"/>
          </a:solidFill>
          <a:latin typeface="Palatino Linotype" pitchFamily="18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defRPr sz="2800" kern="1200">
          <a:solidFill>
            <a:srgbClr val="57575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Courier New" charset="0"/>
        <a:buChar char="o"/>
        <a:defRPr sz="2400" kern="1200">
          <a:solidFill>
            <a:srgbClr val="575756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buChar char="§"/>
        <a:defRPr sz="2000" kern="1200">
          <a:solidFill>
            <a:srgbClr val="575756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575756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57575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darc.med.unsw.edu.au/" TargetMode="External"/><Relationship Id="rId7" Type="http://schemas.openxmlformats.org/officeDocument/2006/relationships/hyperlink" Target="mailto:drugtrends@unsw.edu.au" TargetMode="External"/><Relationship Id="rId2" Type="http://schemas.openxmlformats.org/officeDocument/2006/relationships/hyperlink" Target="https://drugtrends.shinyapps.io/Death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ndarc.med.unsw.edu.au/program/drug-trends" TargetMode="External"/><Relationship Id="rId5" Type="http://schemas.openxmlformats.org/officeDocument/2006/relationships/hyperlink" Target="http://www.who.int/classifications/icd/en/" TargetMode="External"/><Relationship Id="rId4" Type="http://schemas.openxmlformats.org/officeDocument/2006/relationships/hyperlink" Target="http://www.abs.gov.a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23120" y="4005064"/>
            <a:ext cx="7920880" cy="936104"/>
          </a:xfrm>
        </p:spPr>
        <p:txBody>
          <a:bodyPr/>
          <a:lstStyle/>
          <a:p>
            <a:pPr algn="ctr"/>
            <a:r>
              <a:rPr lang="en-AU" altLang="en-US" sz="2000" dirty="0">
                <a:latin typeface="Arial" charset="0"/>
                <a:ea typeface="Microsoft Sans Serif" charset="0"/>
                <a:cs typeface="Arial" charset="0"/>
              </a:rPr>
              <a:t>Opioid-, amphetamine-, and cocaine-induced deaths in Australia: August 2018</a:t>
            </a:r>
          </a:p>
        </p:txBody>
      </p:sp>
    </p:spTree>
    <p:extLst>
      <p:ext uri="{BB962C8B-B14F-4D97-AF65-F5344CB8AC3E}">
        <p14:creationId xmlns:p14="http://schemas.microsoft.com/office/powerpoint/2010/main" val="599460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A90F7F-42DD-1D4A-BA1E-CBDFF1B2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6" y="116633"/>
            <a:ext cx="8642351" cy="633412"/>
          </a:xfrm>
        </p:spPr>
        <p:txBody>
          <a:bodyPr/>
          <a:lstStyle/>
          <a:p>
            <a:r>
              <a:rPr lang="en-US" dirty="0"/>
              <a:t>Opioid-, amphetamine- and cocaine-induced deaths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C124CE-5E3A-1B4A-AA2B-91CD8A35AB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20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ECE662-E149-1446-B0B0-B6099CB0C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3ADA9B0-9CB1-4247-A714-D6A07F19D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/>
                </a:solidFill>
              </a:rPr>
              <a:t>Opioid-induced deaths by intent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91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73E0178-FF4E-F643-B18A-0214ECE5D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/>
                </a:solidFill>
              </a:rPr>
              <a:t>Opioid-induced deaths by opioid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3E5618-4FD0-A946-9797-4C78954E26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" y="1259238"/>
            <a:ext cx="9144000" cy="433952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720C54-CFD4-764E-9F11-0B368611B3AF}"/>
              </a:ext>
            </a:extLst>
          </p:cNvPr>
          <p:cNvSpPr/>
          <p:nvPr/>
        </p:nvSpPr>
        <p:spPr>
          <a:xfrm>
            <a:off x="7452320" y="3429000"/>
            <a:ext cx="86409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5517232"/>
            <a:ext cx="5256584" cy="41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Natural and semi-synthetic opioids include morphine, codeine and oxycodone</a:t>
            </a:r>
          </a:p>
          <a:p>
            <a:r>
              <a:rPr lang="en-AU" sz="1000" dirty="0"/>
              <a:t>Synthetic opioids include fentanyl, tramadol and pethidine</a:t>
            </a:r>
          </a:p>
        </p:txBody>
      </p:sp>
    </p:spTree>
    <p:extLst>
      <p:ext uri="{BB962C8B-B14F-4D97-AF65-F5344CB8AC3E}">
        <p14:creationId xmlns:p14="http://schemas.microsoft.com/office/powerpoint/2010/main" val="151689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C85A02-469B-DF4A-BF31-58110940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Opioid-induced deaths by 10 year age group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BFF381-7D70-CD48-B891-D07A4ADD8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024D27-A97D-8749-94D7-83747B72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Opioid-induced deaths by opioid and sex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78C1ED-2459-AB45-B500-8B79180DE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5517232"/>
            <a:ext cx="5256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Natural and semi-synthetic opioids include morphine, codeine and oxycodone</a:t>
            </a:r>
          </a:p>
        </p:txBody>
      </p:sp>
    </p:spTree>
    <p:extLst>
      <p:ext uri="{BB962C8B-B14F-4D97-AF65-F5344CB8AC3E}">
        <p14:creationId xmlns:p14="http://schemas.microsoft.com/office/powerpoint/2010/main" val="425172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31431E-9AFC-F449-B944-21B8DD213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Opioid-induced deaths by opioid and sex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241A91-FDFB-AC44-9B48-095B57BFF1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5517232"/>
            <a:ext cx="5256584" cy="41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Natural and semi-synthetic opioids include morphine, codeine and oxycodone</a:t>
            </a:r>
          </a:p>
          <a:p>
            <a:r>
              <a:rPr lang="en-AU" sz="1000" dirty="0"/>
              <a:t>Synthetic opioids include fentanyl, tramadol and pethidine</a:t>
            </a:r>
          </a:p>
        </p:txBody>
      </p:sp>
    </p:spTree>
    <p:extLst>
      <p:ext uri="{BB962C8B-B14F-4D97-AF65-F5344CB8AC3E}">
        <p14:creationId xmlns:p14="http://schemas.microsoft.com/office/powerpoint/2010/main" val="244389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0295B7-5783-0646-A9D7-18F42D99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33413"/>
          </a:xfrm>
        </p:spPr>
        <p:txBody>
          <a:bodyPr/>
          <a:lstStyle/>
          <a:p>
            <a:r>
              <a:rPr lang="en-US" sz="3100" dirty="0"/>
              <a:t>Opioid-induced deaths with other drugs contributing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91B16A-E01D-9B4C-8031-D2B026946B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2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7E5FC1-D2D2-9F40-8989-80501DB43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Opioid-induced deaths: exclusive opioids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FD407-65F1-5B41-BA7F-F50BD259D8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5398707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Illicit opioids include heroin and opium however, the majority of these deaths are attributable to heroin</a:t>
            </a:r>
          </a:p>
          <a:p>
            <a:r>
              <a:rPr lang="en-AU" sz="1000" dirty="0"/>
              <a:t>Pharmaceutical opioids include morphine, methadone, oxycodone, codeine, fentanyl, tramadol and pethidine</a:t>
            </a:r>
          </a:p>
        </p:txBody>
      </p:sp>
    </p:spTree>
    <p:extLst>
      <p:ext uri="{BB962C8B-B14F-4D97-AF65-F5344CB8AC3E}">
        <p14:creationId xmlns:p14="http://schemas.microsoft.com/office/powerpoint/2010/main" val="44675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23CC5A-E045-F34B-B47F-F5674C6C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Opioid-induced deaths: exclusive opioids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1DDF4D-5BBF-6442-ADE1-E6D52ABC76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238"/>
            <a:ext cx="9144000" cy="4339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5445224"/>
            <a:ext cx="85689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50" dirty="0"/>
              <a:t>Exclusive illicit opioids refers to deaths that are attributable exclusively to heroin and/or opium (the majority of these deaths are attributable to heroin) </a:t>
            </a:r>
          </a:p>
          <a:p>
            <a:r>
              <a:rPr lang="en-AU" sz="950" dirty="0"/>
              <a:t>Exclusive pharmaceutical opioids refers to deaths that are attributable exclusively to opioids including  morphine, methadone, oxycodone, codeine, fentanyl, tramadol and pethidine</a:t>
            </a:r>
          </a:p>
          <a:p>
            <a:r>
              <a:rPr lang="en-AU" sz="950" dirty="0"/>
              <a:t>Illicit and pharmaceutical opioids refers to deaths that are attributable to both illicit and pharmaceutical opioids</a:t>
            </a:r>
          </a:p>
        </p:txBody>
      </p:sp>
    </p:spTree>
    <p:extLst>
      <p:ext uri="{BB962C8B-B14F-4D97-AF65-F5344CB8AC3E}">
        <p14:creationId xmlns:p14="http://schemas.microsoft.com/office/powerpoint/2010/main" val="3617977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250826" y="908721"/>
            <a:ext cx="8857678" cy="5040560"/>
          </a:xfrm>
        </p:spPr>
        <p:txBody>
          <a:bodyPr/>
          <a:lstStyle/>
          <a:p>
            <a:r>
              <a:rPr lang="en-AU" sz="1400" b="1" dirty="0"/>
              <a:t>Acknowledgements:</a:t>
            </a:r>
          </a:p>
          <a:p>
            <a:r>
              <a:rPr lang="en-AU" sz="1400" dirty="0"/>
              <a:t>Thanks to Lauren Moran and Shell </a:t>
            </a:r>
            <a:r>
              <a:rPr lang="en-AU" sz="1400" dirty="0" err="1"/>
              <a:t>McConville</a:t>
            </a:r>
            <a:r>
              <a:rPr lang="en-AU" sz="1400" dirty="0"/>
              <a:t> of the ABS for their assistance with the data provided for this bulletin.</a:t>
            </a:r>
          </a:p>
          <a:p>
            <a:endParaRPr lang="en-AU" sz="1400" dirty="0"/>
          </a:p>
          <a:p>
            <a:r>
              <a:rPr lang="en-AU" sz="1400" dirty="0"/>
              <a:t>This work was supported by funding from the Australian Government under the Drug and Alcohol Program.</a:t>
            </a:r>
          </a:p>
          <a:p>
            <a:endParaRPr lang="en-AU" sz="1400" dirty="0"/>
          </a:p>
          <a:p>
            <a:r>
              <a:rPr lang="en-AU" sz="1400" b="1" dirty="0"/>
              <a:t>Recommended citation: </a:t>
            </a:r>
            <a:r>
              <a:rPr lang="en-AU" sz="1400" dirty="0"/>
              <a:t>Roxburgh, A., Dobbins, T., Degenhardt, L. and Peacock, A. (2018). Opioid-, amphetamine-, and cocaine-induced deaths in Australia: August 2018. Sydney: National Drug and Alcohol Research Centre, UNSW</a:t>
            </a:r>
          </a:p>
          <a:p>
            <a:endParaRPr lang="en-AU" sz="1400" b="1" dirty="0"/>
          </a:p>
          <a:p>
            <a:r>
              <a:rPr lang="en-AU" sz="1400" b="1" dirty="0"/>
              <a:t>Related Links:</a:t>
            </a:r>
          </a:p>
          <a:p>
            <a:r>
              <a:rPr lang="en-AU" sz="1400" dirty="0"/>
              <a:t>Data visualisations 				</a:t>
            </a:r>
            <a:r>
              <a:rPr lang="en-AU" sz="1400" dirty="0">
                <a:hlinkClick r:id="rId2"/>
              </a:rPr>
              <a:t>https://drugtrends.shinyapps.io/Deaths</a:t>
            </a:r>
            <a:endParaRPr lang="en-AU" sz="1400" dirty="0"/>
          </a:p>
          <a:p>
            <a:r>
              <a:rPr lang="en-AU" sz="1400" dirty="0"/>
              <a:t>For more information on NDARC research, go to: 	</a:t>
            </a:r>
            <a:r>
              <a:rPr lang="en-AU" sz="1400" dirty="0">
                <a:hlinkClick r:id="rId3"/>
              </a:rPr>
              <a:t>http://ndarc.med.unsw.edu.au/</a:t>
            </a:r>
            <a:endParaRPr lang="en-AU" sz="1400" dirty="0"/>
          </a:p>
          <a:p>
            <a:r>
              <a:rPr lang="en-AU" sz="1400" dirty="0"/>
              <a:t>For more information about the ABS, go to: 		</a:t>
            </a:r>
            <a:r>
              <a:rPr lang="en-AU" sz="1400" dirty="0">
                <a:hlinkClick r:id="rId4"/>
              </a:rPr>
              <a:t>http://www.abs.gov.au</a:t>
            </a:r>
            <a:endParaRPr lang="en-AU" sz="1400" dirty="0"/>
          </a:p>
          <a:p>
            <a:r>
              <a:rPr lang="en-AU" sz="1400" dirty="0"/>
              <a:t>For more information on ICD coding go to: 		</a:t>
            </a:r>
            <a:r>
              <a:rPr lang="en-AU" sz="1400" dirty="0">
                <a:hlinkClick r:id="rId5"/>
              </a:rPr>
              <a:t>http://www.who.int/classifications/icd/en/</a:t>
            </a:r>
            <a:endParaRPr lang="en-AU" sz="1400" dirty="0"/>
          </a:p>
          <a:p>
            <a:r>
              <a:rPr lang="en-AU" sz="1400" dirty="0"/>
              <a:t>For more research from the Drug Trends program go to: 	</a:t>
            </a:r>
            <a:r>
              <a:rPr lang="en-AU" sz="1400" dirty="0">
                <a:hlinkClick r:id="rId6"/>
              </a:rPr>
              <a:t>https://ndarc.med.unsw.edu.au/program/drug-trends</a:t>
            </a:r>
            <a:endParaRPr lang="en-AU" sz="1400" dirty="0"/>
          </a:p>
          <a:p>
            <a:r>
              <a:rPr lang="en-AU" sz="1400" dirty="0"/>
              <a:t>University of New South Wales, Sydney NSW 2052 </a:t>
            </a:r>
          </a:p>
          <a:p>
            <a:r>
              <a:rPr lang="en-AU" sz="1400" dirty="0"/>
              <a:t>Phone: +61 2 9385 0333       Fax: +61 2 9385 0222</a:t>
            </a:r>
          </a:p>
          <a:p>
            <a:r>
              <a:rPr lang="en-AU" sz="1400" dirty="0"/>
              <a:t>Contact us: 				</a:t>
            </a:r>
            <a:r>
              <a:rPr lang="en-AU" sz="1400" dirty="0">
                <a:hlinkClick r:id="rId7"/>
              </a:rPr>
              <a:t>drugtrends@unsw.edu.au</a:t>
            </a:r>
            <a:endParaRPr lang="en-AU" sz="14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D23CC5A-E045-F34B-B47F-F5674C6C4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6" y="274638"/>
            <a:ext cx="8642351" cy="633412"/>
          </a:xfrm>
        </p:spPr>
        <p:txBody>
          <a:bodyPr/>
          <a:lstStyle/>
          <a:p>
            <a:r>
              <a:rPr lang="en-US" dirty="0"/>
              <a:t>Further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92064771"/>
      </p:ext>
    </p:extLst>
  </p:cSld>
  <p:clrMapOvr>
    <a:masterClrMapping/>
  </p:clrMapOvr>
</p:sld>
</file>

<file path=ppt/theme/theme1.xml><?xml version="1.0" encoding="utf-8"?>
<a:theme xmlns:a="http://schemas.openxmlformats.org/drawingml/2006/main" name="NDARC Powerpoint template 4-3">
  <a:themeElements>
    <a:clrScheme name="NDARC">
      <a:dk1>
        <a:srgbClr val="000000"/>
      </a:dk1>
      <a:lt1>
        <a:sysClr val="window" lastClr="FFFFFF"/>
      </a:lt1>
      <a:dk2>
        <a:srgbClr val="000000"/>
      </a:dk2>
      <a:lt2>
        <a:srgbClr val="EEECE1"/>
      </a:lt2>
      <a:accent1>
        <a:srgbClr val="D63C15"/>
      </a:accent1>
      <a:accent2>
        <a:srgbClr val="B8A400"/>
      </a:accent2>
      <a:accent3>
        <a:srgbClr val="FFC000"/>
      </a:accent3>
      <a:accent4>
        <a:srgbClr val="575756"/>
      </a:accent4>
      <a:accent5>
        <a:srgbClr val="6461A5"/>
      </a:accent5>
      <a:accent6>
        <a:srgbClr val="D8BD00"/>
      </a:accent6>
      <a:hlink>
        <a:srgbClr val="575756"/>
      </a:hlink>
      <a:folHlink>
        <a:srgbClr val="6461A5"/>
      </a:folHlink>
    </a:clrScheme>
    <a:fontScheme name="NDARC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DARC Powerpoint template 4-3" id="{B49182C0-B055-BD4A-AA0E-0B2CC9316930}" vid="{54523D84-06E7-0D4E-A8A4-4C4F52C889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NDARC Powerpoint template 4-3</Template>
  <TotalTime>2241</TotalTime>
  <Words>306</Words>
  <Application>Microsoft Office PowerPoint</Application>
  <PresentationFormat>On-screen Show (4:3)</PresentationFormat>
  <Paragraphs>41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Microsoft Sans Serif</vt:lpstr>
      <vt:lpstr>Palatino Linotype</vt:lpstr>
      <vt:lpstr>Wingdings</vt:lpstr>
      <vt:lpstr>NDARC Powerpoint template 4-3</vt:lpstr>
      <vt:lpstr>PowerPoint Presentation</vt:lpstr>
      <vt:lpstr>Opioid-, amphetamine- and cocaine-induced deaths</vt:lpstr>
      <vt:lpstr>Opioid-induced deaths by intent</vt:lpstr>
      <vt:lpstr>Opioid-induced deaths by opioid</vt:lpstr>
      <vt:lpstr>Opioid-induced deaths by 10 year age group</vt:lpstr>
      <vt:lpstr>Opioid-induced deaths by opioid and sex</vt:lpstr>
      <vt:lpstr>Opioid-induced deaths by opioid and sex</vt:lpstr>
      <vt:lpstr>Opioid-induced deaths with other drugs contributing</vt:lpstr>
      <vt:lpstr>Opioid-induced deaths: exclusive opioids</vt:lpstr>
      <vt:lpstr>Opioid-induced deaths: exclusive opioids</vt:lpstr>
      <vt:lpstr>Further information</vt:lpstr>
    </vt:vector>
  </TitlesOfParts>
  <Company>University of New South Wales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Roxburgh</dc:creator>
  <cp:lastModifiedBy>Daisy Gibbs</cp:lastModifiedBy>
  <cp:revision>294</cp:revision>
  <cp:lastPrinted>2017-07-14T01:18:46Z</cp:lastPrinted>
  <dcterms:created xsi:type="dcterms:W3CDTF">2017-07-04T01:49:28Z</dcterms:created>
  <dcterms:modified xsi:type="dcterms:W3CDTF">2018-08-17T00:05:26Z</dcterms:modified>
</cp:coreProperties>
</file>