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0.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4.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5.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6.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7.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8.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9.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0.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31.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32.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3.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4.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5.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6.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7.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8.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9.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40.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41.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42.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3.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44.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45.xml" ContentType="application/vnd.openxmlformats-officedocument.drawingml.chart+xml"/>
  <Override PartName="/ppt/charts/style37.xml" ContentType="application/vnd.ms-office.chartstyle+xml"/>
  <Override PartName="/ppt/charts/colors37.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3" r:id="rId2"/>
    <p:sldId id="260" r:id="rId3"/>
    <p:sldId id="320" r:id="rId4"/>
    <p:sldId id="270" r:id="rId5"/>
    <p:sldId id="271" r:id="rId6"/>
    <p:sldId id="272" r:id="rId7"/>
    <p:sldId id="273" r:id="rId8"/>
    <p:sldId id="274" r:id="rId9"/>
    <p:sldId id="313" r:id="rId10"/>
    <p:sldId id="275" r:id="rId11"/>
    <p:sldId id="314" r:id="rId12"/>
    <p:sldId id="276" r:id="rId13"/>
    <p:sldId id="277" r:id="rId14"/>
    <p:sldId id="278" r:id="rId15"/>
    <p:sldId id="280" r:id="rId16"/>
    <p:sldId id="282" r:id="rId17"/>
    <p:sldId id="279" r:id="rId18"/>
    <p:sldId id="281" r:id="rId19"/>
    <p:sldId id="283" r:id="rId20"/>
    <p:sldId id="284" r:id="rId21"/>
    <p:sldId id="285" r:id="rId22"/>
    <p:sldId id="286" r:id="rId23"/>
    <p:sldId id="287" r:id="rId24"/>
    <p:sldId id="291" r:id="rId25"/>
    <p:sldId id="288" r:id="rId26"/>
    <p:sldId id="293" r:id="rId27"/>
    <p:sldId id="294" r:id="rId28"/>
    <p:sldId id="295" r:id="rId29"/>
    <p:sldId id="296" r:id="rId30"/>
    <p:sldId id="300" r:id="rId31"/>
    <p:sldId id="301" r:id="rId32"/>
    <p:sldId id="302" r:id="rId33"/>
    <p:sldId id="317" r:id="rId34"/>
    <p:sldId id="316" r:id="rId35"/>
    <p:sldId id="304" r:id="rId36"/>
    <p:sldId id="305" r:id="rId37"/>
    <p:sldId id="306" r:id="rId38"/>
    <p:sldId id="307" r:id="rId39"/>
    <p:sldId id="318" r:id="rId40"/>
    <p:sldId id="308" r:id="rId41"/>
    <p:sldId id="319" r:id="rId42"/>
    <p:sldId id="309" r:id="rId43"/>
    <p:sldId id="310" r:id="rId44"/>
    <p:sldId id="311"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183" autoAdjust="0"/>
    <p:restoredTop sz="96301" autoAdjust="0"/>
  </p:normalViewPr>
  <p:slideViewPr>
    <p:cSldViewPr snapToGrid="0" showGuides="1">
      <p:cViewPr varScale="1">
        <p:scale>
          <a:sx n="65" d="100"/>
          <a:sy n="65" d="100"/>
        </p:scale>
        <p:origin x="102" y="930"/>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2.xml"/><Relationship Id="rId1" Type="http://schemas.microsoft.com/office/2011/relationships/chartStyle" Target="style12.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3.xml"/><Relationship Id="rId1" Type="http://schemas.microsoft.com/office/2011/relationships/chartStyle" Target="style13.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4.xml"/><Relationship Id="rId1" Type="http://schemas.microsoft.com/office/2011/relationships/chartStyle" Target="style14.xml"/></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5.xml"/><Relationship Id="rId1" Type="http://schemas.microsoft.com/office/2011/relationships/chartStyle" Target="style15.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6.xml"/><Relationship Id="rId1" Type="http://schemas.microsoft.com/office/2011/relationships/chartStyle" Target="style16.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17.xml"/><Relationship Id="rId1" Type="http://schemas.microsoft.com/office/2011/relationships/chartStyle" Target="style17.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8.xml"/><Relationship Id="rId1" Type="http://schemas.microsoft.com/office/2011/relationships/chartStyle" Target="style18.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9.xml"/><Relationship Id="rId1" Type="http://schemas.microsoft.com/office/2011/relationships/chartStyle" Target="style19.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0.xml"/><Relationship Id="rId1" Type="http://schemas.microsoft.com/office/2011/relationships/chartStyle" Target="style20.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1.xml"/><Relationship Id="rId1" Type="http://schemas.microsoft.com/office/2011/relationships/chartStyle" Target="style21.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2.xml"/><Relationship Id="rId1" Type="http://schemas.microsoft.com/office/2011/relationships/chartStyle" Target="style22.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3.xml"/><Relationship Id="rId1" Type="http://schemas.microsoft.com/office/2011/relationships/chartStyle" Target="style23.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4.xml"/><Relationship Id="rId1" Type="http://schemas.microsoft.com/office/2011/relationships/chartStyle" Target="style24.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5.xml"/><Relationship Id="rId1" Type="http://schemas.microsoft.com/office/2011/relationships/chartStyle" Target="style25.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26.xml"/><Relationship Id="rId1" Type="http://schemas.microsoft.com/office/2011/relationships/chartStyle" Target="style26.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27.xml"/><Relationship Id="rId1" Type="http://schemas.microsoft.com/office/2011/relationships/chartStyle" Target="style27.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28.xml"/><Relationship Id="rId1" Type="http://schemas.microsoft.com/office/2011/relationships/chartStyle" Target="style28.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29.xml"/><Relationship Id="rId1" Type="http://schemas.microsoft.com/office/2011/relationships/chartStyle" Target="style29.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0.xml"/><Relationship Id="rId1" Type="http://schemas.microsoft.com/office/2011/relationships/chartStyle" Target="style30.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1.xml"/><Relationship Id="rId1" Type="http://schemas.microsoft.com/office/2011/relationships/chartStyle" Target="style31.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2.xml"/><Relationship Id="rId1" Type="http://schemas.microsoft.com/office/2011/relationships/chartStyle" Target="style32.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3.xml"/><Relationship Id="rId1" Type="http://schemas.microsoft.com/office/2011/relationships/chartStyle" Target="style33.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34.xml"/><Relationship Id="rId1" Type="http://schemas.microsoft.com/office/2011/relationships/chartStyle" Target="style34.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35.xml"/><Relationship Id="rId1" Type="http://schemas.microsoft.com/office/2011/relationships/chartStyle" Target="style35.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36.xml"/><Relationship Id="rId1" Type="http://schemas.microsoft.com/office/2011/relationships/chartStyle" Target="style36.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37.xml"/><Relationship Id="rId1" Type="http://schemas.microsoft.com/office/2011/relationships/chartStyle" Target="style3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sample size</c:v>
                </c:pt>
              </c:strCache>
            </c:strRef>
          </c:tx>
          <c:spPr>
            <a:ln w="28575" cap="rnd">
              <a:solidFill>
                <a:schemeClr val="accent1"/>
              </a:solidFill>
              <a:round/>
            </a:ln>
            <a:effectLst/>
          </c:spPr>
          <c:marker>
            <c:symbol val="x"/>
            <c:size val="5"/>
            <c:spPr>
              <a:noFill/>
              <a:ln w="9525">
                <a:solidFill>
                  <a:schemeClr val="accent1"/>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104</c:v>
                </c:pt>
                <c:pt idx="1">
                  <c:v>71</c:v>
                </c:pt>
                <c:pt idx="2">
                  <c:v>82</c:v>
                </c:pt>
                <c:pt idx="3">
                  <c:v>51</c:v>
                </c:pt>
                <c:pt idx="4">
                  <c:v>66</c:v>
                </c:pt>
                <c:pt idx="5">
                  <c:v>55</c:v>
                </c:pt>
                <c:pt idx="6">
                  <c:v>67</c:v>
                </c:pt>
                <c:pt idx="7">
                  <c:v>27</c:v>
                </c:pt>
                <c:pt idx="8">
                  <c:v>11</c:v>
                </c:pt>
                <c:pt idx="9">
                  <c:v>12</c:v>
                </c:pt>
                <c:pt idx="10">
                  <c:v>45</c:v>
                </c:pt>
                <c:pt idx="11">
                  <c:v>100</c:v>
                </c:pt>
                <c:pt idx="12">
                  <c:v>101</c:v>
                </c:pt>
                <c:pt idx="13">
                  <c:v>100</c:v>
                </c:pt>
                <c:pt idx="14">
                  <c:v>86</c:v>
                </c:pt>
                <c:pt idx="15">
                  <c:v>99</c:v>
                </c:pt>
              </c:numCache>
            </c:numRef>
          </c:val>
          <c:smooth val="0"/>
          <c:extLst>
            <c:ext xmlns:c16="http://schemas.microsoft.com/office/drawing/2014/chart" uri="{C3380CC4-5D6E-409C-BE32-E72D297353CC}">
              <c16:uniqueId val="{00000000-CFE8-4E78-87EA-2B7A18CAA559}"/>
            </c:ext>
          </c:extLst>
        </c:ser>
        <c:dLbls>
          <c:showLegendKey val="0"/>
          <c:showVal val="0"/>
          <c:showCatName val="0"/>
          <c:showSerName val="0"/>
          <c:showPercent val="0"/>
          <c:showBubbleSize val="0"/>
        </c:dLbls>
        <c:marker val="1"/>
        <c:smooth val="0"/>
        <c:axId val="582029904"/>
        <c:axId val="582029576"/>
      </c:lineChart>
      <c:catAx>
        <c:axId val="58202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82029576"/>
        <c:crosses val="autoZero"/>
        <c:auto val="1"/>
        <c:lblAlgn val="ctr"/>
        <c:lblOffset val="100"/>
        <c:noMultiLvlLbl val="0"/>
      </c:catAx>
      <c:valAx>
        <c:axId val="582029576"/>
        <c:scaling>
          <c:orientation val="minMax"/>
          <c:max val="104"/>
          <c:min val="0"/>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Number of participants recruited each year</a:t>
                </a:r>
              </a:p>
            </c:rich>
          </c:tx>
          <c:layout>
            <c:manualLayout>
              <c:xMode val="edge"/>
              <c:yMode val="edge"/>
              <c:x val="6.8853103595317494E-3"/>
              <c:y val="8.6057982958961859E-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820299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352181520788158E-2"/>
          <c:y val="5.3300533005330102E-2"/>
          <c:w val="0.90007065692875343"/>
          <c:h val="0.72380579544699575"/>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layout>
                <c:manualLayout>
                  <c:x val="-3.0684931506849315E-2"/>
                  <c:y val="-3.8095238095238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6C-4304-99AC-85DE400F5013}"/>
                </c:ext>
              </c:extLst>
            </c:dLbl>
            <c:dLbl>
              <c:idx val="11"/>
              <c:layout>
                <c:manualLayout>
                  <c:x val="-1.7847293544828637E-2"/>
                  <c:y val="3.8095177911417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6C-4304-99AC-85DE400F5013}"/>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56C-4304-99AC-85DE400F50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Sheet1!$B$2:$Q$2</c:f>
              <c:numCache>
                <c:formatCode>General</c:formatCode>
                <c:ptCount val="13"/>
                <c:pt idx="0">
                  <c:v>36</c:v>
                </c:pt>
                <c:pt idx="1">
                  <c:v>47</c:v>
                </c:pt>
                <c:pt idx="2">
                  <c:v>61</c:v>
                </c:pt>
                <c:pt idx="3">
                  <c:v>37</c:v>
                </c:pt>
                <c:pt idx="4">
                  <c:v>37</c:v>
                </c:pt>
                <c:pt idx="5">
                  <c:v>44</c:v>
                </c:pt>
                <c:pt idx="6">
                  <c:v>48</c:v>
                </c:pt>
                <c:pt idx="7">
                  <c:v>7</c:v>
                </c:pt>
                <c:pt idx="8">
                  <c:v>33</c:v>
                </c:pt>
                <c:pt idx="9">
                  <c:v>19</c:v>
                </c:pt>
                <c:pt idx="10">
                  <c:v>22</c:v>
                </c:pt>
                <c:pt idx="11">
                  <c:v>34</c:v>
                </c:pt>
                <c:pt idx="12">
                  <c:v>29</c:v>
                </c:pt>
              </c:numCache>
            </c:numRef>
          </c:val>
          <c:smooth val="0"/>
          <c:extLst>
            <c:ext xmlns:c16="http://schemas.microsoft.com/office/drawing/2014/chart" uri="{C3380CC4-5D6E-409C-BE32-E72D297353CC}">
              <c16:uniqueId val="{00000003-B56C-4304-99AC-85DE400F5013}"/>
            </c:ext>
          </c:extLst>
        </c:ser>
        <c:ser>
          <c:idx val="1"/>
          <c:order val="1"/>
          <c:tx>
            <c:strRef>
              <c:f>Sheet1!$A$3</c:f>
              <c:strCache>
                <c:ptCount val="1"/>
                <c:pt idx="0">
                  <c:v>Cannabis</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56C-4304-99AC-85DE400F5013}"/>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6C-4304-99AC-85DE400F50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Sheet1!$B$3:$Q$3</c:f>
              <c:numCache>
                <c:formatCode>General</c:formatCode>
                <c:ptCount val="13"/>
                <c:pt idx="0">
                  <c:v>10</c:v>
                </c:pt>
                <c:pt idx="1">
                  <c:v>28</c:v>
                </c:pt>
                <c:pt idx="2">
                  <c:v>10</c:v>
                </c:pt>
                <c:pt idx="3">
                  <c:v>16</c:v>
                </c:pt>
                <c:pt idx="4">
                  <c:v>14</c:v>
                </c:pt>
                <c:pt idx="5">
                  <c:v>7</c:v>
                </c:pt>
                <c:pt idx="6">
                  <c:v>8</c:v>
                </c:pt>
                <c:pt idx="7">
                  <c:v>22</c:v>
                </c:pt>
                <c:pt idx="8">
                  <c:v>30</c:v>
                </c:pt>
                <c:pt idx="9">
                  <c:v>28</c:v>
                </c:pt>
                <c:pt idx="10">
                  <c:v>33</c:v>
                </c:pt>
                <c:pt idx="11">
                  <c:v>36</c:v>
                </c:pt>
                <c:pt idx="12">
                  <c:v>38</c:v>
                </c:pt>
              </c:numCache>
            </c:numRef>
          </c:val>
          <c:smooth val="0"/>
          <c:extLst>
            <c:ext xmlns:c16="http://schemas.microsoft.com/office/drawing/2014/chart" uri="{C3380CC4-5D6E-409C-BE32-E72D297353CC}">
              <c16:uniqueId val="{00000006-B56C-4304-99AC-85DE400F5013}"/>
            </c:ext>
          </c:extLst>
        </c:ser>
        <c:ser>
          <c:idx val="2"/>
          <c:order val="2"/>
          <c:tx>
            <c:strRef>
              <c:f>Sheet1!$A$4</c:f>
              <c:strCache>
                <c:ptCount val="1"/>
                <c:pt idx="0">
                  <c:v>Alcohol</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1"/>
              <c:layout>
                <c:manualLayout>
                  <c:x val="-1.0869565217391304E-2"/>
                  <c:y val="-4.32142979535915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0B-4078-9DB8-D6250D610A59}"/>
                </c:ext>
              </c:extLst>
            </c:dLbl>
            <c:dLbl>
              <c:idx val="12"/>
              <c:layout>
                <c:manualLayout>
                  <c:x val="-2.1917808219178081E-3"/>
                  <c:y val="-8.465608465608620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56C-4304-99AC-85DE400F50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Sheet1!$B$4:$Q$4</c:f>
              <c:numCache>
                <c:formatCode>General</c:formatCode>
                <c:ptCount val="13"/>
                <c:pt idx="0">
                  <c:v>0</c:v>
                </c:pt>
                <c:pt idx="1">
                  <c:v>4</c:v>
                </c:pt>
                <c:pt idx="2">
                  <c:v>2</c:v>
                </c:pt>
                <c:pt idx="3">
                  <c:v>12</c:v>
                </c:pt>
                <c:pt idx="4">
                  <c:v>26</c:v>
                </c:pt>
                <c:pt idx="5">
                  <c:v>26</c:v>
                </c:pt>
                <c:pt idx="6">
                  <c:v>16</c:v>
                </c:pt>
                <c:pt idx="7">
                  <c:v>56</c:v>
                </c:pt>
                <c:pt idx="8">
                  <c:v>16</c:v>
                </c:pt>
                <c:pt idx="9">
                  <c:v>15</c:v>
                </c:pt>
                <c:pt idx="10">
                  <c:v>12</c:v>
                </c:pt>
                <c:pt idx="11">
                  <c:v>9</c:v>
                </c:pt>
                <c:pt idx="12">
                  <c:v>6</c:v>
                </c:pt>
              </c:numCache>
            </c:numRef>
          </c:val>
          <c:smooth val="0"/>
          <c:extLst>
            <c:ext xmlns:c16="http://schemas.microsoft.com/office/drawing/2014/chart" uri="{C3380CC4-5D6E-409C-BE32-E72D297353CC}">
              <c16:uniqueId val="{00000008-B56C-4304-99AC-85DE400F5013}"/>
            </c:ext>
          </c:extLst>
        </c:ser>
        <c:ser>
          <c:idx val="3"/>
          <c:order val="3"/>
          <c:tx>
            <c:strRef>
              <c:f>Sheet1!$A$6</c:f>
              <c:strCache>
                <c:ptCount val="1"/>
                <c:pt idx="0">
                  <c:v>Crystal meth</c:v>
                </c:pt>
              </c:strCache>
            </c:strRef>
          </c:tx>
          <c:spPr>
            <a:ln w="1905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Sheet1!$B$6:$Q$6</c:f>
              <c:numCache>
                <c:formatCode>General</c:formatCode>
                <c:ptCount val="13"/>
                <c:pt idx="0">
                  <c:v>5</c:v>
                </c:pt>
                <c:pt idx="1">
                  <c:v>3</c:v>
                </c:pt>
                <c:pt idx="2">
                  <c:v>0</c:v>
                </c:pt>
                <c:pt idx="3">
                  <c:v>4</c:v>
                </c:pt>
                <c:pt idx="4">
                  <c:v>2</c:v>
                </c:pt>
                <c:pt idx="5">
                  <c:v>0</c:v>
                </c:pt>
                <c:pt idx="6">
                  <c:v>3</c:v>
                </c:pt>
                <c:pt idx="7">
                  <c:v>0</c:v>
                </c:pt>
                <c:pt idx="8">
                  <c:v>7</c:v>
                </c:pt>
                <c:pt idx="9">
                  <c:v>5</c:v>
                </c:pt>
                <c:pt idx="10">
                  <c:v>7</c:v>
                </c:pt>
                <c:pt idx="11">
                  <c:v>1</c:v>
                </c:pt>
                <c:pt idx="12">
                  <c:v>3</c:v>
                </c:pt>
              </c:numCache>
            </c:numRef>
          </c:val>
          <c:smooth val="0"/>
          <c:extLst>
            <c:ext xmlns:c16="http://schemas.microsoft.com/office/drawing/2014/chart" uri="{C3380CC4-5D6E-409C-BE32-E72D297353CC}">
              <c16:uniqueId val="{0000000A-B56C-4304-99AC-85DE400F5013}"/>
            </c:ext>
          </c:extLst>
        </c:ser>
        <c:ser>
          <c:idx val="4"/>
          <c:order val="4"/>
          <c:tx>
            <c:strRef>
              <c:f>Sheet1!$A$5</c:f>
              <c:strCache>
                <c:ptCount val="1"/>
                <c:pt idx="0">
                  <c:v>Meth powder</c:v>
                </c:pt>
              </c:strCache>
            </c:strRef>
          </c:tx>
          <c:spPr>
            <a:ln w="19050" cap="rnd" cmpd="sng" algn="ctr">
              <a:solidFill>
                <a:schemeClr val="accent5"/>
              </a:solidFill>
              <a:prstDash val="solid"/>
              <a:round/>
            </a:ln>
            <a:effectLst/>
          </c:spPr>
          <c:marker>
            <c:symbol val="circle"/>
            <c:size val="5"/>
            <c:spPr>
              <a:solidFill>
                <a:schemeClr val="accent5"/>
              </a:solidFill>
              <a:ln w="25400" cap="flat" cmpd="sng" algn="ctr">
                <a:solidFill>
                  <a:schemeClr val="accent5"/>
                </a:solidFill>
                <a:prstDash val="solid"/>
                <a:round/>
              </a:ln>
              <a:effectLst/>
            </c:spPr>
          </c:marker>
          <c:dLbls>
            <c:dLbl>
              <c:idx val="0"/>
              <c:layout>
                <c:manualLayout>
                  <c:x val="-3.3413404846133365E-2"/>
                  <c:y val="-3.32553949082611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56C-4304-99AC-85DE400F50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Sheet1!$B$5:$Q$5</c:f>
              <c:numCache>
                <c:formatCode>General</c:formatCode>
                <c:ptCount val="13"/>
                <c:pt idx="0">
                  <c:v>13</c:v>
                </c:pt>
                <c:pt idx="1">
                  <c:v>10</c:v>
                </c:pt>
                <c:pt idx="2">
                  <c:v>18</c:v>
                </c:pt>
                <c:pt idx="3">
                  <c:v>8</c:v>
                </c:pt>
                <c:pt idx="4">
                  <c:v>11</c:v>
                </c:pt>
                <c:pt idx="5">
                  <c:v>12</c:v>
                </c:pt>
                <c:pt idx="6">
                  <c:v>16</c:v>
                </c:pt>
                <c:pt idx="7">
                  <c:v>13</c:v>
                </c:pt>
                <c:pt idx="8">
                  <c:v>0</c:v>
                </c:pt>
                <c:pt idx="9">
                  <c:v>8</c:v>
                </c:pt>
                <c:pt idx="10">
                  <c:v>3</c:v>
                </c:pt>
                <c:pt idx="11">
                  <c:v>0</c:v>
                </c:pt>
                <c:pt idx="12">
                  <c:v>0</c:v>
                </c:pt>
              </c:numCache>
            </c:numRef>
          </c:val>
          <c:smooth val="0"/>
          <c:extLst>
            <c:ext xmlns:c16="http://schemas.microsoft.com/office/drawing/2014/chart" uri="{C3380CC4-5D6E-409C-BE32-E72D297353CC}">
              <c16:uniqueId val="{0000000C-B56C-4304-99AC-85DE400F5013}"/>
            </c:ext>
          </c:extLst>
        </c:ser>
        <c:ser>
          <c:idx val="6"/>
          <c:order val="6"/>
          <c:tx>
            <c:strRef>
              <c:f>Sheet1!$A$8</c:f>
              <c:strCache>
                <c:ptCount val="1"/>
                <c:pt idx="0">
                  <c:v>LSD</c:v>
                </c:pt>
              </c:strCache>
            </c:strRef>
          </c:tx>
          <c:spPr>
            <a:ln w="19050" cap="rnd" cmpd="sng" algn="ctr">
              <a:solidFill>
                <a:schemeClr val="accent1">
                  <a:lumMod val="60000"/>
                </a:schemeClr>
              </a:solidFill>
              <a:prstDash val="solid"/>
              <a:round/>
            </a:ln>
            <a:effectLst/>
          </c:spPr>
          <c:marker>
            <c:spPr>
              <a:noFill/>
              <a:ln w="6350" cap="flat" cmpd="sng" algn="ctr">
                <a:solidFill>
                  <a:schemeClr val="accent1">
                    <a:lumMod val="60000"/>
                  </a:schemeClr>
                </a:solidFill>
                <a:prstDash val="solid"/>
                <a:round/>
              </a:ln>
              <a:effectLst/>
            </c:spPr>
          </c:marker>
          <c:dLbls>
            <c:dLbl>
              <c:idx val="12"/>
              <c:tx>
                <c:rich>
                  <a:bodyPr/>
                  <a:lstStyle/>
                  <a:p>
                    <a:fld id="{EC60CC26-2FEF-4BE8-9A4B-7BC413B67A6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B56C-4304-99AC-85DE400F50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Sheet1!$B$8:$Q$8</c:f>
              <c:numCache>
                <c:formatCode>General</c:formatCode>
                <c:ptCount val="13"/>
                <c:pt idx="0">
                  <c:v>6</c:v>
                </c:pt>
                <c:pt idx="1">
                  <c:v>4</c:v>
                </c:pt>
                <c:pt idx="2">
                  <c:v>0</c:v>
                </c:pt>
                <c:pt idx="3">
                  <c:v>6</c:v>
                </c:pt>
                <c:pt idx="4">
                  <c:v>0</c:v>
                </c:pt>
                <c:pt idx="5">
                  <c:v>2</c:v>
                </c:pt>
                <c:pt idx="6">
                  <c:v>0</c:v>
                </c:pt>
                <c:pt idx="7">
                  <c:v>2</c:v>
                </c:pt>
                <c:pt idx="8">
                  <c:v>4</c:v>
                </c:pt>
                <c:pt idx="9">
                  <c:v>7</c:v>
                </c:pt>
                <c:pt idx="10">
                  <c:v>6</c:v>
                </c:pt>
                <c:pt idx="11">
                  <c:v>5</c:v>
                </c:pt>
                <c:pt idx="12">
                  <c:v>15</c:v>
                </c:pt>
              </c:numCache>
            </c:numRef>
          </c:val>
          <c:smooth val="0"/>
          <c:extLst>
            <c:ext xmlns:c16="http://schemas.microsoft.com/office/drawing/2014/chart" uri="{C3380CC4-5D6E-409C-BE32-E72D297353CC}">
              <c16:uniqueId val="{0000000E-B56C-4304-99AC-85DE400F5013}"/>
            </c:ext>
          </c:extLst>
        </c:ser>
        <c:dLbls>
          <c:showLegendKey val="0"/>
          <c:showVal val="0"/>
          <c:showCatName val="0"/>
          <c:showSerName val="0"/>
          <c:showPercent val="0"/>
          <c:showBubbleSize val="0"/>
        </c:dLbls>
        <c:marker val="1"/>
        <c:smooth val="0"/>
        <c:axId val="200601600"/>
        <c:axId val="200603136"/>
        <c:extLst>
          <c:ext xmlns:c15="http://schemas.microsoft.com/office/drawing/2012/chart" uri="{02D57815-91ED-43cb-92C2-25804820EDAC}">
            <c15:filteredLineSeries>
              <c15:ser>
                <c:idx val="5"/>
                <c:order val="5"/>
                <c:tx>
                  <c:strRef>
                    <c:extLst>
                      <c:ext uri="{02D57815-91ED-43cb-92C2-25804820EDAC}">
                        <c15:formulaRef>
                          <c15:sqref>Sheet1!$A$7</c15:sqref>
                        </c15:formulaRef>
                      </c:ext>
                    </c:extLst>
                    <c:strCache>
                      <c:ptCount val="1"/>
                      <c:pt idx="0">
                        <c:v>Cocaine</c:v>
                      </c:pt>
                    </c:strCache>
                  </c:strRef>
                </c:tx>
                <c:spPr>
                  <a:ln w="25400" cap="rnd" cmpd="sng" algn="ctr">
                    <a:solidFill>
                      <a:schemeClr val="accent6"/>
                    </a:solidFill>
                    <a:prstDash val="solid"/>
                    <a:round/>
                  </a:ln>
                  <a:effectLst/>
                </c:spPr>
                <c:marker>
                  <c:symbol val="circle"/>
                  <c:size val="5"/>
                  <c:spPr>
                    <a:solidFill>
                      <a:schemeClr val="accent6"/>
                    </a:solidFill>
                    <a:ln w="25400" cap="flat" cmpd="sng" algn="ctr">
                      <a:solidFill>
                        <a:schemeClr val="accent6"/>
                      </a:solidFill>
                      <a:prstDash val="solid"/>
                      <a:round/>
                    </a:ln>
                    <a:effectLst/>
                  </c:spPr>
                </c:marker>
                <c:dLbls>
                  <c:dLbl>
                    <c:idx val="9"/>
                    <c:layout>
                      <c:manualLayout>
                        <c:x val="-4.3835616438356161E-3"/>
                        <c:y val="-2.1164021164021163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F-B56C-4304-99AC-85DE400F501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strRef>
                    <c:extLst>
                      <c:ext uri="{02D57815-91ED-43cb-92C2-25804820EDAC}">
                        <c15:formulaRef>
                          <c15:sqref>Sheet1!$B$1:$Q$1</c15:sqref>
                        </c15:formulaRef>
                      </c:ext>
                    </c:extLst>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extLst>
                      <c:ext uri="{02D57815-91ED-43cb-92C2-25804820EDAC}">
                        <c15:formulaRef>
                          <c15:sqref>Sheet1!$B$7:$Q$7</c15:sqref>
                        </c15:formulaRef>
                      </c:ext>
                    </c:extLst>
                    <c:numCache>
                      <c:formatCode>General</c:formatCode>
                      <c:ptCount val="13"/>
                      <c:pt idx="0">
                        <c:v>3</c:v>
                      </c:pt>
                      <c:pt idx="1">
                        <c:v>1</c:v>
                      </c:pt>
                      <c:pt idx="2">
                        <c:v>4</c:v>
                      </c:pt>
                      <c:pt idx="3">
                        <c:v>4</c:v>
                      </c:pt>
                      <c:pt idx="4">
                        <c:v>3</c:v>
                      </c:pt>
                      <c:pt idx="5">
                        <c:v>0</c:v>
                      </c:pt>
                      <c:pt idx="6">
                        <c:v>6</c:v>
                      </c:pt>
                      <c:pt idx="7">
                        <c:v>0</c:v>
                      </c:pt>
                      <c:pt idx="8">
                        <c:v>5</c:v>
                      </c:pt>
                      <c:pt idx="9">
                        <c:v>12</c:v>
                      </c:pt>
                      <c:pt idx="10">
                        <c:v>13</c:v>
                      </c:pt>
                      <c:pt idx="11">
                        <c:v>12</c:v>
                      </c:pt>
                      <c:pt idx="12">
                        <c:v>5</c:v>
                      </c:pt>
                    </c:numCache>
                  </c:numRef>
                </c:val>
                <c:smooth val="0"/>
                <c:extLst>
                  <c:ext xmlns:c16="http://schemas.microsoft.com/office/drawing/2014/chart" uri="{C3380CC4-5D6E-409C-BE32-E72D297353CC}">
                    <c16:uniqueId val="{00000010-B56C-4304-99AC-85DE400F5013}"/>
                  </c:ext>
                </c:extLst>
              </c15:ser>
            </c15:filteredLineSeries>
          </c:ext>
        </c:extLst>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dirty="0"/>
                  <a:t>% NT EDRS participants</a:t>
                </a:r>
              </a:p>
            </c:rich>
          </c:tx>
          <c:layout>
            <c:manualLayout>
              <c:xMode val="edge"/>
              <c:yMode val="edge"/>
              <c:x val="9.5297462817147856E-3"/>
              <c:y val="0.2222652435343611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559910989387211E-2"/>
          <c:y val="5.3300533005330102E-2"/>
          <c:w val="0.91102333675681846"/>
          <c:h val="0.739838567286633"/>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5"/>
              <c:layout>
                <c:manualLayout>
                  <c:x val="-6.5753424657534251E-3"/>
                  <c:y val="2.539682539682532E-2"/>
                </c:manualLayout>
              </c:layout>
              <c:tx>
                <c:rich>
                  <a:bodyPr/>
                  <a:lstStyle/>
                  <a:p>
                    <a:fld id="{CC3CD7A0-6E9D-47C9-97A1-F40F913D02CD}"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2A0-4B52-8CE8-46237BFF18A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6"/>
                <c:pt idx="0">
                  <c:v>2013</c:v>
                </c:pt>
                <c:pt idx="1">
                  <c:v>2014</c:v>
                </c:pt>
                <c:pt idx="2">
                  <c:v>2015</c:v>
                </c:pt>
                <c:pt idx="3">
                  <c:v>2016</c:v>
                </c:pt>
                <c:pt idx="4">
                  <c:v>2017</c:v>
                </c:pt>
                <c:pt idx="5">
                  <c:v>2018</c:v>
                </c:pt>
              </c:strCache>
            </c:strRef>
          </c:cat>
          <c:val>
            <c:numRef>
              <c:f>Sheet1!$B$2:$I$2</c:f>
              <c:numCache>
                <c:formatCode>General</c:formatCode>
                <c:ptCount val="6"/>
                <c:pt idx="0">
                  <c:v>0</c:v>
                </c:pt>
                <c:pt idx="1">
                  <c:v>38</c:v>
                </c:pt>
                <c:pt idx="2">
                  <c:v>18</c:v>
                </c:pt>
                <c:pt idx="3">
                  <c:v>14</c:v>
                </c:pt>
                <c:pt idx="4">
                  <c:v>8</c:v>
                </c:pt>
                <c:pt idx="5">
                  <c:v>20</c:v>
                </c:pt>
              </c:numCache>
            </c:numRef>
          </c:val>
          <c:smooth val="0"/>
          <c:extLst>
            <c:ext xmlns:c16="http://schemas.microsoft.com/office/drawing/2014/chart" uri="{C3380CC4-5D6E-409C-BE32-E72D297353CC}">
              <c16:uniqueId val="{00000001-02A0-4B52-8CE8-46237BFF18A1}"/>
            </c:ext>
          </c:extLst>
        </c:ser>
        <c:ser>
          <c:idx val="1"/>
          <c:order val="1"/>
          <c:tx>
            <c:strRef>
              <c:f>Sheet1!$A$3</c:f>
              <c:strCache>
                <c:ptCount val="1"/>
                <c:pt idx="0">
                  <c:v>Cannabis</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3.2876712328767141E-2"/>
                  <c:y val="-3.8095238095238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2A0-4B52-8CE8-46237BFF18A1}"/>
                </c:ext>
              </c:extLst>
            </c:dLbl>
            <c:dLbl>
              <c:idx val="1"/>
              <c:delete val="1"/>
              <c:extLst>
                <c:ext xmlns:c15="http://schemas.microsoft.com/office/drawing/2012/chart" uri="{CE6537A1-D6FC-4f65-9D91-7224C49458BB}"/>
                <c:ext xmlns:c16="http://schemas.microsoft.com/office/drawing/2014/chart" uri="{C3380CC4-5D6E-409C-BE32-E72D297353CC}">
                  <c16:uniqueId val="{00000003-02A0-4B52-8CE8-46237BFF18A1}"/>
                </c:ext>
              </c:extLst>
            </c:dLbl>
            <c:dLbl>
              <c:idx val="2"/>
              <c:delete val="1"/>
              <c:extLst>
                <c:ext xmlns:c15="http://schemas.microsoft.com/office/drawing/2012/chart" uri="{CE6537A1-D6FC-4f65-9D91-7224C49458BB}"/>
                <c:ext xmlns:c16="http://schemas.microsoft.com/office/drawing/2014/chart" uri="{C3380CC4-5D6E-409C-BE32-E72D297353CC}">
                  <c16:uniqueId val="{00000004-02A0-4B52-8CE8-46237BFF18A1}"/>
                </c:ext>
              </c:extLst>
            </c:dLbl>
            <c:dLbl>
              <c:idx val="3"/>
              <c:delete val="1"/>
              <c:extLst>
                <c:ext xmlns:c15="http://schemas.microsoft.com/office/drawing/2012/chart" uri="{CE6537A1-D6FC-4f65-9D91-7224C49458BB}"/>
                <c:ext xmlns:c16="http://schemas.microsoft.com/office/drawing/2014/chart" uri="{C3380CC4-5D6E-409C-BE32-E72D297353CC}">
                  <c16:uniqueId val="{00000005-02A0-4B52-8CE8-46237BFF18A1}"/>
                </c:ext>
              </c:extLst>
            </c:dLbl>
            <c:dLbl>
              <c:idx val="9"/>
              <c:tx>
                <c:rich>
                  <a:bodyPr/>
                  <a:lstStyle/>
                  <a:p>
                    <a:r>
                      <a:rPr lang="en-US"/>
                      <a:t>21</a:t>
                    </a:r>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2A0-4B52-8CE8-46237BFF18A1}"/>
                </c:ext>
              </c:extLst>
            </c:dLbl>
            <c:spPr>
              <a:noFill/>
              <a:ln w="25413">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6"/>
                <c:pt idx="0">
                  <c:v>2013</c:v>
                </c:pt>
                <c:pt idx="1">
                  <c:v>2014</c:v>
                </c:pt>
                <c:pt idx="2">
                  <c:v>2015</c:v>
                </c:pt>
                <c:pt idx="3">
                  <c:v>2016</c:v>
                </c:pt>
                <c:pt idx="4">
                  <c:v>2017</c:v>
                </c:pt>
                <c:pt idx="5">
                  <c:v>2018</c:v>
                </c:pt>
              </c:strCache>
            </c:strRef>
          </c:cat>
          <c:val>
            <c:numRef>
              <c:f>Sheet1!$B$3:$I$3</c:f>
              <c:numCache>
                <c:formatCode>General</c:formatCode>
                <c:ptCount val="6"/>
                <c:pt idx="0">
                  <c:v>20</c:v>
                </c:pt>
                <c:pt idx="1">
                  <c:v>29</c:v>
                </c:pt>
                <c:pt idx="2">
                  <c:v>39</c:v>
                </c:pt>
                <c:pt idx="3">
                  <c:v>45</c:v>
                </c:pt>
                <c:pt idx="4">
                  <c:v>47</c:v>
                </c:pt>
                <c:pt idx="5">
                  <c:v>45</c:v>
                </c:pt>
              </c:numCache>
            </c:numRef>
          </c:val>
          <c:smooth val="0"/>
          <c:extLst>
            <c:ext xmlns:c16="http://schemas.microsoft.com/office/drawing/2014/chart" uri="{C3380CC4-5D6E-409C-BE32-E72D297353CC}">
              <c16:uniqueId val="{00000007-02A0-4B52-8CE8-46237BFF18A1}"/>
            </c:ext>
          </c:extLst>
        </c:ser>
        <c:ser>
          <c:idx val="2"/>
          <c:order val="2"/>
          <c:tx>
            <c:strRef>
              <c:f>Sheet1!$A$4</c:f>
              <c:strCache>
                <c:ptCount val="1"/>
                <c:pt idx="0">
                  <c:v>Alcohol</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2.1739130434782632E-2"/>
                  <c:y val="-3.60486824941972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2A0-4B52-8CE8-46237BFF18A1}"/>
                </c:ext>
              </c:extLst>
            </c:dLbl>
            <c:dLbl>
              <c:idx val="4"/>
              <c:layout>
                <c:manualLayout>
                  <c:x val="-1.5700483091787527E-2"/>
                  <c:y val="4.58801413562509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540-4659-9597-0B5C62A0AE3D}"/>
                </c:ext>
              </c:extLst>
            </c:dLbl>
            <c:dLbl>
              <c:idx val="5"/>
              <c:layout>
                <c:manualLayout>
                  <c:x val="-8.7671232876712323E-3"/>
                  <c:y val="-3.3862433862433941E-2"/>
                </c:manualLayout>
              </c:layout>
              <c:tx>
                <c:rich>
                  <a:bodyPr/>
                  <a:lstStyle/>
                  <a:p>
                    <a:fld id="{EC5EA5BE-6C92-4BF8-8F4C-A8DDCCFE03BB}"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2A0-4B52-8CE8-46237BFF18A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6"/>
                <c:pt idx="0">
                  <c:v>2013</c:v>
                </c:pt>
                <c:pt idx="1">
                  <c:v>2014</c:v>
                </c:pt>
                <c:pt idx="2">
                  <c:v>2015</c:v>
                </c:pt>
                <c:pt idx="3">
                  <c:v>2016</c:v>
                </c:pt>
                <c:pt idx="4">
                  <c:v>2017</c:v>
                </c:pt>
                <c:pt idx="5">
                  <c:v>2018</c:v>
                </c:pt>
              </c:strCache>
            </c:strRef>
          </c:cat>
          <c:val>
            <c:numRef>
              <c:f>Sheet1!$B$4:$I$4</c:f>
              <c:numCache>
                <c:formatCode>General</c:formatCode>
                <c:ptCount val="6"/>
                <c:pt idx="0">
                  <c:v>78</c:v>
                </c:pt>
                <c:pt idx="1">
                  <c:v>17</c:v>
                </c:pt>
                <c:pt idx="2">
                  <c:v>31</c:v>
                </c:pt>
                <c:pt idx="3">
                  <c:v>30</c:v>
                </c:pt>
                <c:pt idx="4">
                  <c:v>40</c:v>
                </c:pt>
                <c:pt idx="5">
                  <c:v>22</c:v>
                </c:pt>
              </c:numCache>
            </c:numRef>
          </c:val>
          <c:smooth val="0"/>
          <c:extLst>
            <c:ext xmlns:c16="http://schemas.microsoft.com/office/drawing/2014/chart" uri="{C3380CC4-5D6E-409C-BE32-E72D297353CC}">
              <c16:uniqueId val="{0000000A-02A0-4B52-8CE8-46237BFF18A1}"/>
            </c:ext>
          </c:extLst>
        </c:ser>
        <c:ser>
          <c:idx val="3"/>
          <c:order val="3"/>
          <c:tx>
            <c:strRef>
              <c:f>Sheet1!$A$5</c:f>
              <c:strCache>
                <c:ptCount val="1"/>
                <c:pt idx="0">
                  <c:v>Powder meth</c:v>
                </c:pt>
              </c:strCache>
            </c:strRef>
          </c:tx>
          <c:spPr>
            <a:ln w="1905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cat>
            <c:strRef>
              <c:f>Sheet1!$B$1:$I$1</c:f>
              <c:strCache>
                <c:ptCount val="6"/>
                <c:pt idx="0">
                  <c:v>2013</c:v>
                </c:pt>
                <c:pt idx="1">
                  <c:v>2014</c:v>
                </c:pt>
                <c:pt idx="2">
                  <c:v>2015</c:v>
                </c:pt>
                <c:pt idx="3">
                  <c:v>2016</c:v>
                </c:pt>
                <c:pt idx="4">
                  <c:v>2017</c:v>
                </c:pt>
                <c:pt idx="5">
                  <c:v>2018</c:v>
                </c:pt>
              </c:strCache>
            </c:strRef>
          </c:cat>
          <c:val>
            <c:numRef>
              <c:f>Sheet1!$B$5:$I$5</c:f>
              <c:numCache>
                <c:formatCode>General</c:formatCode>
                <c:ptCount val="6"/>
                <c:pt idx="0">
                  <c:v>2</c:v>
                </c:pt>
                <c:pt idx="1">
                  <c:v>3</c:v>
                </c:pt>
                <c:pt idx="2">
                  <c:v>2</c:v>
                </c:pt>
                <c:pt idx="3">
                  <c:v>1</c:v>
                </c:pt>
                <c:pt idx="4">
                  <c:v>0</c:v>
                </c:pt>
              </c:numCache>
            </c:numRef>
          </c:val>
          <c:smooth val="0"/>
          <c:extLst>
            <c:ext xmlns:c16="http://schemas.microsoft.com/office/drawing/2014/chart" uri="{C3380CC4-5D6E-409C-BE32-E72D297353CC}">
              <c16:uniqueId val="{0000000B-02A0-4B52-8CE8-46237BFF18A1}"/>
            </c:ext>
          </c:extLst>
        </c:ser>
        <c:ser>
          <c:idx val="4"/>
          <c:order val="4"/>
          <c:tx>
            <c:strRef>
              <c:f>Sheet1!$A$6</c:f>
              <c:strCache>
                <c:ptCount val="1"/>
                <c:pt idx="0">
                  <c:v>Crystal meth</c:v>
                </c:pt>
              </c:strCache>
            </c:strRef>
          </c:tx>
          <c:spPr>
            <a:ln w="19050" cap="rnd" cmpd="sng" algn="ctr">
              <a:solidFill>
                <a:schemeClr val="accent5"/>
              </a:solidFill>
              <a:prstDash val="solid"/>
              <a:round/>
            </a:ln>
            <a:effectLst/>
          </c:spPr>
          <c:marker>
            <c:symbol val="circle"/>
            <c:size val="5"/>
            <c:spPr>
              <a:solidFill>
                <a:schemeClr val="accent5"/>
              </a:solidFill>
              <a:ln w="25400" cap="flat" cmpd="sng" algn="ctr">
                <a:solidFill>
                  <a:schemeClr val="accent5"/>
                </a:solidFill>
                <a:prstDash val="solid"/>
                <a:round/>
              </a:ln>
              <a:effectLst/>
            </c:spPr>
          </c:marker>
          <c:cat>
            <c:strRef>
              <c:f>Sheet1!$B$1:$I$1</c:f>
              <c:strCache>
                <c:ptCount val="6"/>
                <c:pt idx="0">
                  <c:v>2013</c:v>
                </c:pt>
                <c:pt idx="1">
                  <c:v>2014</c:v>
                </c:pt>
                <c:pt idx="2">
                  <c:v>2015</c:v>
                </c:pt>
                <c:pt idx="3">
                  <c:v>2016</c:v>
                </c:pt>
                <c:pt idx="4">
                  <c:v>2017</c:v>
                </c:pt>
                <c:pt idx="5">
                  <c:v>2018</c:v>
                </c:pt>
              </c:strCache>
            </c:strRef>
          </c:cat>
          <c:val>
            <c:numRef>
              <c:f>Sheet1!$B$6:$I$6</c:f>
              <c:numCache>
                <c:formatCode>General</c:formatCode>
                <c:ptCount val="6"/>
                <c:pt idx="0">
                  <c:v>0</c:v>
                </c:pt>
                <c:pt idx="1">
                  <c:v>9</c:v>
                </c:pt>
                <c:pt idx="2">
                  <c:v>7</c:v>
                </c:pt>
                <c:pt idx="3">
                  <c:v>7</c:v>
                </c:pt>
                <c:pt idx="4">
                  <c:v>4</c:v>
                </c:pt>
                <c:pt idx="5">
                  <c:v>4</c:v>
                </c:pt>
              </c:numCache>
            </c:numRef>
          </c:val>
          <c:smooth val="0"/>
          <c:extLst>
            <c:ext xmlns:c16="http://schemas.microsoft.com/office/drawing/2014/chart" uri="{C3380CC4-5D6E-409C-BE32-E72D297353CC}">
              <c16:uniqueId val="{00000011-02A0-4B52-8CE8-46237BFF18A1}"/>
            </c:ext>
          </c:extLst>
        </c:ser>
        <c:ser>
          <c:idx val="6"/>
          <c:order val="6"/>
          <c:tx>
            <c:strRef>
              <c:f>Sheet1!$A$8</c:f>
              <c:strCache>
                <c:ptCount val="1"/>
                <c:pt idx="0">
                  <c:v>LSD</c:v>
                </c:pt>
              </c:strCache>
            </c:strRef>
          </c:tx>
          <c:spPr>
            <a:ln w="19050" cap="rnd" cmpd="sng" algn="ctr">
              <a:solidFill>
                <a:schemeClr val="accent1">
                  <a:lumMod val="60000"/>
                </a:schemeClr>
              </a:solidFill>
              <a:prstDash val="solid"/>
              <a:round/>
            </a:ln>
            <a:effectLst/>
          </c:spPr>
          <c:marker>
            <c:spPr>
              <a:noFill/>
              <a:ln w="6350" cap="flat" cmpd="sng" algn="ctr">
                <a:solidFill>
                  <a:schemeClr val="accent1">
                    <a:lumMod val="60000"/>
                  </a:schemeClr>
                </a:solidFill>
                <a:prstDash val="solid"/>
                <a:round/>
              </a:ln>
              <a:effectLst/>
            </c:spPr>
          </c:marker>
          <c:cat>
            <c:strRef>
              <c:f>Sheet1!$B$1:$I$1</c:f>
              <c:strCache>
                <c:ptCount val="6"/>
                <c:pt idx="0">
                  <c:v>2013</c:v>
                </c:pt>
                <c:pt idx="1">
                  <c:v>2014</c:v>
                </c:pt>
                <c:pt idx="2">
                  <c:v>2015</c:v>
                </c:pt>
                <c:pt idx="3">
                  <c:v>2016</c:v>
                </c:pt>
                <c:pt idx="4">
                  <c:v>2017</c:v>
                </c:pt>
                <c:pt idx="5">
                  <c:v>2018</c:v>
                </c:pt>
              </c:strCache>
            </c:strRef>
          </c:cat>
          <c:val>
            <c:numRef>
              <c:f>Sheet1!$B$8:$I$8</c:f>
              <c:numCache>
                <c:formatCode>General</c:formatCode>
                <c:ptCount val="6"/>
                <c:pt idx="0">
                  <c:v>0</c:v>
                </c:pt>
                <c:pt idx="1">
                  <c:v>1</c:v>
                </c:pt>
                <c:pt idx="2">
                  <c:v>0</c:v>
                </c:pt>
                <c:pt idx="3">
                  <c:v>1</c:v>
                </c:pt>
                <c:pt idx="4">
                  <c:v>0</c:v>
                </c:pt>
                <c:pt idx="5">
                  <c:v>4</c:v>
                </c:pt>
              </c:numCache>
            </c:numRef>
          </c:val>
          <c:smooth val="0"/>
          <c:extLst>
            <c:ext xmlns:c16="http://schemas.microsoft.com/office/drawing/2014/chart" uri="{C3380CC4-5D6E-409C-BE32-E72D297353CC}">
              <c16:uniqueId val="{00000012-02A0-4B52-8CE8-46237BFF18A1}"/>
            </c:ext>
          </c:extLst>
        </c:ser>
        <c:dLbls>
          <c:showLegendKey val="0"/>
          <c:showVal val="0"/>
          <c:showCatName val="0"/>
          <c:showSerName val="0"/>
          <c:showPercent val="0"/>
          <c:showBubbleSize val="0"/>
        </c:dLbls>
        <c:marker val="1"/>
        <c:smooth val="0"/>
        <c:axId val="200601600"/>
        <c:axId val="200603136"/>
        <c:extLst>
          <c:ext xmlns:c15="http://schemas.microsoft.com/office/drawing/2012/chart" uri="{02D57815-91ED-43cb-92C2-25804820EDAC}">
            <c15:filteredLineSeries>
              <c15:ser>
                <c:idx val="5"/>
                <c:order val="5"/>
                <c:tx>
                  <c:strRef>
                    <c:extLst>
                      <c:ext uri="{02D57815-91ED-43cb-92C2-25804820EDAC}">
                        <c15:formulaRef>
                          <c15:sqref>Sheet1!$A$7</c15:sqref>
                        </c15:formulaRef>
                      </c:ext>
                    </c:extLst>
                    <c:strCache>
                      <c:ptCount val="1"/>
                      <c:pt idx="0">
                        <c:v>Cocaine</c:v>
                      </c:pt>
                    </c:strCache>
                  </c:strRef>
                </c:tx>
                <c:spPr>
                  <a:ln w="25400" cap="rnd" cmpd="sng" algn="ctr">
                    <a:solidFill>
                      <a:schemeClr val="accent6"/>
                    </a:solidFill>
                    <a:prstDash val="solid"/>
                    <a:round/>
                  </a:ln>
                  <a:effectLst/>
                </c:spPr>
                <c:marker>
                  <c:symbol val="circle"/>
                  <c:size val="5"/>
                  <c:spPr>
                    <a:solidFill>
                      <a:schemeClr val="accent6"/>
                    </a:solidFill>
                    <a:ln w="25400" cap="flat" cmpd="sng" algn="ctr">
                      <a:solidFill>
                        <a:schemeClr val="accent6"/>
                      </a:solidFill>
                      <a:prstDash val="solid"/>
                      <a:round/>
                    </a:ln>
                    <a:effectLst/>
                  </c:spPr>
                </c:marker>
                <c:dLbls>
                  <c:dLbl>
                    <c:idx val="3"/>
                    <c:showLegendKey val="0"/>
                    <c:showVal val="1"/>
                    <c:showCatName val="0"/>
                    <c:showSerName val="0"/>
                    <c:showPercent val="0"/>
                    <c:showBubbleSize val="0"/>
                    <c:extLst>
                      <c:ext uri="{CE6537A1-D6FC-4f65-9D91-7224C49458BB}"/>
                      <c:ext xmlns:c16="http://schemas.microsoft.com/office/drawing/2014/chart" uri="{C3380CC4-5D6E-409C-BE32-E72D297353CC}">
                        <c16:uniqueId val="{00000013-02A0-4B52-8CE8-46237BFF18A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strRef>
                    <c:extLst>
                      <c:ext uri="{02D57815-91ED-43cb-92C2-25804820EDAC}">
                        <c15:formulaRef>
                          <c15:sqref>Sheet1!$B$1:$I$1</c15:sqref>
                        </c15:formulaRef>
                      </c:ext>
                    </c:extLst>
                    <c:strCache>
                      <c:ptCount val="6"/>
                      <c:pt idx="0">
                        <c:v>2013</c:v>
                      </c:pt>
                      <c:pt idx="1">
                        <c:v>2014</c:v>
                      </c:pt>
                      <c:pt idx="2">
                        <c:v>2015</c:v>
                      </c:pt>
                      <c:pt idx="3">
                        <c:v>2016</c:v>
                      </c:pt>
                      <c:pt idx="4">
                        <c:v>2017</c:v>
                      </c:pt>
                      <c:pt idx="5">
                        <c:v>2018</c:v>
                      </c:pt>
                    </c:strCache>
                  </c:strRef>
                </c:cat>
                <c:val>
                  <c:numRef>
                    <c:extLst>
                      <c:ext uri="{02D57815-91ED-43cb-92C2-25804820EDAC}">
                        <c15:formulaRef>
                          <c15:sqref>Sheet1!$B$7:$I$7</c15:sqref>
                        </c15:formulaRef>
                      </c:ext>
                    </c:extLst>
                    <c:numCache>
                      <c:formatCode>General</c:formatCode>
                      <c:ptCount val="6"/>
                      <c:pt idx="0">
                        <c:v>0</c:v>
                      </c:pt>
                      <c:pt idx="1">
                        <c:v>1</c:v>
                      </c:pt>
                      <c:pt idx="2">
                        <c:v>3</c:v>
                      </c:pt>
                      <c:pt idx="3">
                        <c:v>2</c:v>
                      </c:pt>
                      <c:pt idx="4">
                        <c:v>1</c:v>
                      </c:pt>
                      <c:pt idx="5">
                        <c:v>0</c:v>
                      </c:pt>
                    </c:numCache>
                  </c:numRef>
                </c:val>
                <c:smooth val="0"/>
                <c:extLst>
                  <c:ext xmlns:c16="http://schemas.microsoft.com/office/drawing/2014/chart" uri="{C3380CC4-5D6E-409C-BE32-E72D297353CC}">
                    <c16:uniqueId val="{00000014-02A0-4B52-8CE8-46237BFF18A1}"/>
                  </c:ext>
                </c:extLst>
              </c15:ser>
            </c15:filteredLineSeries>
          </c:ext>
        </c:extLst>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dirty="0"/>
                  <a:t>% NT EDRS participants</a:t>
                </a:r>
              </a:p>
            </c:rich>
          </c:tx>
          <c:layout>
            <c:manualLayout>
              <c:xMode val="edge"/>
              <c:yMode val="edge"/>
              <c:x val="7.1142873445167176E-3"/>
              <c:y val="0.16093056898263353"/>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559918840571997E-2"/>
          <c:y val="2.5512653699776636E-2"/>
          <c:w val="0.91102332829542088"/>
          <c:h val="0.7195547603420217"/>
        </c:manualLayout>
      </c:layout>
      <c:lineChart>
        <c:grouping val="standard"/>
        <c:varyColors val="0"/>
        <c:ser>
          <c:idx val="0"/>
          <c:order val="0"/>
          <c:tx>
            <c:strRef>
              <c:f>Sheet1!$A$2</c:f>
              <c:strCache>
                <c:ptCount val="1"/>
                <c:pt idx="0">
                  <c:v>Ecstasy (weekly or more)</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5-4533-B373-B06022C8B19E}"/>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E85-4533-B373-B06022C8B19E}"/>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E85-4533-B373-B06022C8B19E}"/>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Sheet1!$B$2:$Q$2</c:f>
              <c:numCache>
                <c:formatCode>General</c:formatCode>
                <c:ptCount val="13"/>
                <c:pt idx="0">
                  <c:v>19</c:v>
                </c:pt>
                <c:pt idx="1">
                  <c:v>39</c:v>
                </c:pt>
                <c:pt idx="2">
                  <c:v>52</c:v>
                </c:pt>
                <c:pt idx="3">
                  <c:v>33</c:v>
                </c:pt>
                <c:pt idx="4">
                  <c:v>30</c:v>
                </c:pt>
                <c:pt idx="5">
                  <c:v>20</c:v>
                </c:pt>
                <c:pt idx="6">
                  <c:v>23</c:v>
                </c:pt>
                <c:pt idx="7">
                  <c:v>18</c:v>
                </c:pt>
                <c:pt idx="8">
                  <c:v>31</c:v>
                </c:pt>
                <c:pt idx="9">
                  <c:v>30</c:v>
                </c:pt>
                <c:pt idx="10">
                  <c:v>30</c:v>
                </c:pt>
                <c:pt idx="11">
                  <c:v>21</c:v>
                </c:pt>
                <c:pt idx="12">
                  <c:v>25</c:v>
                </c:pt>
              </c:numCache>
            </c:numRef>
          </c:val>
          <c:smooth val="0"/>
          <c:extLst>
            <c:ext xmlns:c16="http://schemas.microsoft.com/office/drawing/2014/chart" uri="{C3380CC4-5D6E-409C-BE32-E72D297353CC}">
              <c16:uniqueId val="{00000003-9E85-4533-B373-B06022C8B19E}"/>
            </c:ext>
          </c:extLst>
        </c:ser>
        <c:ser>
          <c:idx val="1"/>
          <c:order val="1"/>
          <c:tx>
            <c:strRef>
              <c:f>Sheet1!$A$3</c:f>
              <c:strCache>
                <c:ptCount val="1"/>
                <c:pt idx="0">
                  <c:v>Cannabis (daily)</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E85-4533-B373-B06022C8B19E}"/>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E85-4533-B373-B06022C8B19E}"/>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E85-4533-B373-B06022C8B19E}"/>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Sheet1!$B$3:$Q$3</c:f>
              <c:numCache>
                <c:formatCode>General</c:formatCode>
                <c:ptCount val="13"/>
                <c:pt idx="0">
                  <c:v>52</c:v>
                </c:pt>
                <c:pt idx="1">
                  <c:v>42</c:v>
                </c:pt>
                <c:pt idx="2">
                  <c:v>38</c:v>
                </c:pt>
                <c:pt idx="3">
                  <c:v>36</c:v>
                </c:pt>
                <c:pt idx="4">
                  <c:v>14</c:v>
                </c:pt>
                <c:pt idx="5">
                  <c:v>2</c:v>
                </c:pt>
                <c:pt idx="6">
                  <c:v>9</c:v>
                </c:pt>
                <c:pt idx="7">
                  <c:v>7</c:v>
                </c:pt>
                <c:pt idx="8">
                  <c:v>14</c:v>
                </c:pt>
                <c:pt idx="9">
                  <c:v>28</c:v>
                </c:pt>
                <c:pt idx="10">
                  <c:v>38</c:v>
                </c:pt>
                <c:pt idx="11">
                  <c:v>39</c:v>
                </c:pt>
                <c:pt idx="12">
                  <c:v>38</c:v>
                </c:pt>
              </c:numCache>
            </c:numRef>
          </c:val>
          <c:smooth val="0"/>
          <c:extLst>
            <c:ext xmlns:c16="http://schemas.microsoft.com/office/drawing/2014/chart" uri="{C3380CC4-5D6E-409C-BE32-E72D297353CC}">
              <c16:uniqueId val="{00000007-9E85-4533-B373-B06022C8B19E}"/>
            </c:ext>
          </c:extLst>
        </c:ser>
        <c:ser>
          <c:idx val="2"/>
          <c:order val="2"/>
          <c:tx>
            <c:strRef>
              <c:f>Sheet1!$A$4</c:f>
              <c:strCache>
                <c:ptCount val="1"/>
                <c:pt idx="0">
                  <c:v>Methamphetamine (weekly or more)</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E85-4533-B373-B06022C8B19E}"/>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E85-4533-B373-B06022C8B19E}"/>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Sheet1!$B$4:$Q$4</c:f>
              <c:numCache>
                <c:formatCode>General</c:formatCode>
                <c:ptCount val="13"/>
                <c:pt idx="1">
                  <c:v>25</c:v>
                </c:pt>
                <c:pt idx="2">
                  <c:v>26</c:v>
                </c:pt>
                <c:pt idx="3">
                  <c:v>6</c:v>
                </c:pt>
                <c:pt idx="4">
                  <c:v>11</c:v>
                </c:pt>
                <c:pt idx="5">
                  <c:v>0</c:v>
                </c:pt>
                <c:pt idx="6">
                  <c:v>11</c:v>
                </c:pt>
                <c:pt idx="7">
                  <c:v>7</c:v>
                </c:pt>
                <c:pt idx="8">
                  <c:v>9</c:v>
                </c:pt>
                <c:pt idx="9">
                  <c:v>12</c:v>
                </c:pt>
                <c:pt idx="10">
                  <c:v>13</c:v>
                </c:pt>
                <c:pt idx="11">
                  <c:v>5</c:v>
                </c:pt>
                <c:pt idx="12">
                  <c:v>7</c:v>
                </c:pt>
              </c:numCache>
            </c:numRef>
          </c:val>
          <c:smooth val="0"/>
          <c:extLst>
            <c:ext xmlns:c16="http://schemas.microsoft.com/office/drawing/2014/chart" uri="{C3380CC4-5D6E-409C-BE32-E72D297353CC}">
              <c16:uniqueId val="{0000000B-9E85-4533-B373-B06022C8B19E}"/>
            </c:ext>
          </c:extLst>
        </c:ser>
        <c:ser>
          <c:idx val="3"/>
          <c:order val="3"/>
          <c:tx>
            <c:strRef>
              <c:f>Sheet1!$A$5</c:f>
              <c:strCache>
                <c:ptCount val="1"/>
                <c:pt idx="0">
                  <c:v>Cocaine (weekly or more)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Sheet1!$B$5:$Q$5</c:f>
              <c:numCache>
                <c:formatCode>0</c:formatCode>
                <c:ptCount val="13"/>
                <c:pt idx="0">
                  <c:v>1</c:v>
                </c:pt>
                <c:pt idx="1">
                  <c:v>0</c:v>
                </c:pt>
                <c:pt idx="2">
                  <c:v>0</c:v>
                </c:pt>
                <c:pt idx="3">
                  <c:v>0</c:v>
                </c:pt>
                <c:pt idx="4">
                  <c:v>0</c:v>
                </c:pt>
                <c:pt idx="5">
                  <c:v>0</c:v>
                </c:pt>
                <c:pt idx="6">
                  <c:v>0</c:v>
                </c:pt>
                <c:pt idx="7">
                  <c:v>4</c:v>
                </c:pt>
                <c:pt idx="8">
                  <c:v>2</c:v>
                </c:pt>
                <c:pt idx="9">
                  <c:v>4</c:v>
                </c:pt>
                <c:pt idx="10">
                  <c:v>1</c:v>
                </c:pt>
                <c:pt idx="11">
                  <c:v>4</c:v>
                </c:pt>
                <c:pt idx="12" formatCode="General">
                  <c:v>1</c:v>
                </c:pt>
              </c:numCache>
            </c:numRef>
          </c:val>
          <c:smooth val="0"/>
          <c:extLst>
            <c:ext xmlns:c16="http://schemas.microsoft.com/office/drawing/2014/chart" uri="{C3380CC4-5D6E-409C-BE32-E72D297353CC}">
              <c16:uniqueId val="{0000000E-9E85-4533-B373-B06022C8B19E}"/>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dirty="0"/>
                  <a:t>% NT EDRS participants</a:t>
                </a:r>
              </a:p>
            </c:rich>
          </c:tx>
          <c:layout>
            <c:manualLayout>
              <c:xMode val="edge"/>
              <c:yMode val="edge"/>
              <c:x val="1.4807981878977456E-2"/>
              <c:y val="0.2095881348164813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layout>
        <c:manualLayout>
          <c:xMode val="edge"/>
          <c:yMode val="edge"/>
          <c:x val="0.12808989768438298"/>
          <c:y val="0.87106765119508167"/>
          <c:w val="0.77821749541581275"/>
          <c:h val="0.1286732491771861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13880330176118E-2"/>
          <c:y val="2.88421920065925E-2"/>
          <c:w val="0.8789648712389212"/>
          <c:h val="0.76194907033407"/>
        </c:manualLayout>
      </c:layout>
      <c:lineChart>
        <c:grouping val="standard"/>
        <c:varyColors val="0"/>
        <c:ser>
          <c:idx val="0"/>
          <c:order val="0"/>
          <c:tx>
            <c:strRef>
              <c:f>Sheet1!$A$2</c:f>
              <c:strCache>
                <c:ptCount val="1"/>
                <c:pt idx="0">
                  <c:v>Pills</c:v>
                </c:pt>
              </c:strCache>
            </c:strRef>
          </c:tx>
          <c:spPr>
            <a:ln w="25400"/>
          </c:spPr>
          <c:marker>
            <c:symbol val="diamond"/>
            <c:size val="6"/>
            <c:spPr>
              <a:ln w="25400"/>
            </c:spPr>
          </c:marker>
          <c:dLbls>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8C-4814-B29F-A9F34569EE57}"/>
                </c:ext>
              </c:extLst>
            </c:dLbl>
            <c:dLbl>
              <c:idx val="12"/>
              <c:layout>
                <c:manualLayout>
                  <c:x val="-4.393190554640307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8C-4814-B29F-A9F34569EE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Sheet1!$B$2:$Q$2</c:f>
              <c:numCache>
                <c:formatCode>General</c:formatCode>
                <c:ptCount val="13"/>
                <c:pt idx="0">
                  <c:v>100</c:v>
                </c:pt>
                <c:pt idx="1">
                  <c:v>100</c:v>
                </c:pt>
                <c:pt idx="2">
                  <c:v>100</c:v>
                </c:pt>
                <c:pt idx="3">
                  <c:v>100</c:v>
                </c:pt>
                <c:pt idx="4">
                  <c:v>100</c:v>
                </c:pt>
                <c:pt idx="5">
                  <c:v>100</c:v>
                </c:pt>
                <c:pt idx="6">
                  <c:v>100</c:v>
                </c:pt>
                <c:pt idx="7">
                  <c:v>96</c:v>
                </c:pt>
                <c:pt idx="8">
                  <c:v>99</c:v>
                </c:pt>
                <c:pt idx="9">
                  <c:v>98</c:v>
                </c:pt>
                <c:pt idx="10">
                  <c:v>90</c:v>
                </c:pt>
                <c:pt idx="11">
                  <c:v>86</c:v>
                </c:pt>
                <c:pt idx="12">
                  <c:v>90</c:v>
                </c:pt>
              </c:numCache>
            </c:numRef>
          </c:val>
          <c:smooth val="0"/>
          <c:extLst>
            <c:ext xmlns:c16="http://schemas.microsoft.com/office/drawing/2014/chart" uri="{C3380CC4-5D6E-409C-BE32-E72D297353CC}">
              <c16:uniqueId val="{00000002-698C-4814-B29F-A9F34569EE57}"/>
            </c:ext>
          </c:extLst>
        </c:ser>
        <c:ser>
          <c:idx val="1"/>
          <c:order val="1"/>
          <c:tx>
            <c:strRef>
              <c:f>Sheet1!$A$3</c:f>
              <c:strCache>
                <c:ptCount val="1"/>
                <c:pt idx="0">
                  <c:v>Crystal</c:v>
                </c:pt>
              </c:strCache>
            </c:strRef>
          </c:tx>
          <c:spPr>
            <a:ln w="25400"/>
          </c:spPr>
          <c:marker>
            <c:symbol val="square"/>
            <c:size val="5"/>
            <c:spPr>
              <a:ln w="25400"/>
            </c:spPr>
          </c:marker>
          <c:dLbls>
            <c:dLbl>
              <c:idx val="7"/>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98C-4814-B29F-A9F34569EE57}"/>
                </c:ext>
              </c:extLst>
            </c:dLbl>
            <c:dLbl>
              <c:idx val="11"/>
              <c:layout>
                <c:manualLayout>
                  <c:x val="-3.4820837612689719E-2"/>
                  <c:y val="-1.93940576832704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8C-4814-B29F-A9F34569EE57}"/>
                </c:ext>
              </c:extLst>
            </c:dLbl>
            <c:dLbl>
              <c:idx val="12"/>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98C-4814-B29F-A9F34569EE57}"/>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Sheet1!$B$3:$Q$3</c:f>
              <c:numCache>
                <c:formatCode>General</c:formatCode>
                <c:ptCount val="13"/>
                <c:pt idx="7">
                  <c:v>50</c:v>
                </c:pt>
                <c:pt idx="8">
                  <c:v>43</c:v>
                </c:pt>
                <c:pt idx="9">
                  <c:v>65</c:v>
                </c:pt>
                <c:pt idx="10">
                  <c:v>43</c:v>
                </c:pt>
                <c:pt idx="11">
                  <c:v>71</c:v>
                </c:pt>
                <c:pt idx="12">
                  <c:v>69</c:v>
                </c:pt>
              </c:numCache>
            </c:numRef>
          </c:val>
          <c:smooth val="0"/>
          <c:extLst>
            <c:ext xmlns:c16="http://schemas.microsoft.com/office/drawing/2014/chart" uri="{C3380CC4-5D6E-409C-BE32-E72D297353CC}">
              <c16:uniqueId val="{00000006-698C-4814-B29F-A9F34569EE57}"/>
            </c:ext>
          </c:extLst>
        </c:ser>
        <c:ser>
          <c:idx val="2"/>
          <c:order val="2"/>
          <c:tx>
            <c:strRef>
              <c:f>Sheet1!$A$4</c:f>
              <c:strCache>
                <c:ptCount val="1"/>
                <c:pt idx="0">
                  <c:v>Capsules</c:v>
                </c:pt>
              </c:strCache>
            </c:strRef>
          </c:tx>
          <c:spPr>
            <a:ln w="25400"/>
          </c:spPr>
          <c:marker>
            <c:symbol val="triangle"/>
            <c:size val="6"/>
            <c:spPr>
              <a:ln w="25400"/>
            </c:spPr>
          </c:marker>
          <c:dLbls>
            <c:dLbl>
              <c:idx val="5"/>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98C-4814-B29F-A9F34569EE57}"/>
                </c:ext>
              </c:extLst>
            </c:dLbl>
            <c:dLbl>
              <c:idx val="11"/>
              <c:layout>
                <c:manualLayout>
                  <c:x val="-1.7134638061546654E-2"/>
                  <c:y val="3.8543360824295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98C-4814-B29F-A9F34569EE57}"/>
                </c:ext>
              </c:extLst>
            </c:dLbl>
            <c:dLbl>
              <c:idx val="12"/>
              <c:layout>
                <c:manualLayout>
                  <c:x val="-6.0626029654037858E-3"/>
                  <c:y val="-2.4242424242424242E-2"/>
                </c:manualLayout>
              </c:layout>
              <c:tx>
                <c:rich>
                  <a:bodyPr/>
                  <a:lstStyle/>
                  <a:p>
                    <a:fld id="{81BD0799-B8A9-44EE-9568-E6F39397445D}"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98C-4814-B29F-A9F34569EE57}"/>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Sheet1!$B$4:$Q$4</c:f>
              <c:numCache>
                <c:formatCode>General</c:formatCode>
                <c:ptCount val="13"/>
                <c:pt idx="5">
                  <c:v>9</c:v>
                </c:pt>
                <c:pt idx="6">
                  <c:v>31</c:v>
                </c:pt>
                <c:pt idx="7">
                  <c:v>27</c:v>
                </c:pt>
                <c:pt idx="8">
                  <c:v>32</c:v>
                </c:pt>
                <c:pt idx="9">
                  <c:v>44</c:v>
                </c:pt>
                <c:pt idx="10">
                  <c:v>44</c:v>
                </c:pt>
                <c:pt idx="11">
                  <c:v>57</c:v>
                </c:pt>
                <c:pt idx="12">
                  <c:v>74</c:v>
                </c:pt>
              </c:numCache>
            </c:numRef>
          </c:val>
          <c:smooth val="0"/>
          <c:extLst>
            <c:ext xmlns:c16="http://schemas.microsoft.com/office/drawing/2014/chart" uri="{C3380CC4-5D6E-409C-BE32-E72D297353CC}">
              <c16:uniqueId val="{0000000A-698C-4814-B29F-A9F34569EE57}"/>
            </c:ext>
          </c:extLst>
        </c:ser>
        <c:ser>
          <c:idx val="3"/>
          <c:order val="3"/>
          <c:tx>
            <c:strRef>
              <c:f>Sheet1!$A$5</c:f>
              <c:strCache>
                <c:ptCount val="1"/>
                <c:pt idx="0">
                  <c:v>Powder</c:v>
                </c:pt>
              </c:strCache>
            </c:strRef>
          </c:tx>
          <c:spPr>
            <a:ln w="25400"/>
          </c:spPr>
          <c:marker>
            <c:symbol val="circle"/>
            <c:size val="5"/>
            <c:spPr>
              <a:ln w="25400"/>
            </c:spPr>
          </c:marker>
          <c:dLbls>
            <c:dLbl>
              <c:idx val="2"/>
              <c:layout>
                <c:manualLayout>
                  <c:x val="-3.6028947468523004E-2"/>
                  <c:y val="-3.31384081717761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98C-4814-B29F-A9F34569EE57}"/>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98C-4814-B29F-A9F34569EE57}"/>
                </c:ext>
              </c:extLst>
            </c:dLbl>
            <c:dLbl>
              <c:idx val="12"/>
              <c:tx>
                <c:rich>
                  <a:bodyPr/>
                  <a:lstStyle/>
                  <a:p>
                    <a:fld id="{44DE29D3-136C-4CDD-9C8C-995851557095}"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698C-4814-B29F-A9F34569EE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Sheet1!$B$5:$Q$5</c:f>
              <c:numCache>
                <c:formatCode>General</c:formatCode>
                <c:ptCount val="13"/>
                <c:pt idx="2">
                  <c:v>14</c:v>
                </c:pt>
                <c:pt idx="3">
                  <c:v>8</c:v>
                </c:pt>
                <c:pt idx="4">
                  <c:v>11</c:v>
                </c:pt>
                <c:pt idx="5">
                  <c:v>2</c:v>
                </c:pt>
                <c:pt idx="6">
                  <c:v>20</c:v>
                </c:pt>
                <c:pt idx="7">
                  <c:v>18</c:v>
                </c:pt>
                <c:pt idx="8">
                  <c:v>26</c:v>
                </c:pt>
                <c:pt idx="9">
                  <c:v>15</c:v>
                </c:pt>
                <c:pt idx="10">
                  <c:v>22</c:v>
                </c:pt>
                <c:pt idx="11">
                  <c:v>20</c:v>
                </c:pt>
                <c:pt idx="12">
                  <c:v>42</c:v>
                </c:pt>
              </c:numCache>
            </c:numRef>
          </c:val>
          <c:smooth val="0"/>
          <c:extLst>
            <c:ext xmlns:c16="http://schemas.microsoft.com/office/drawing/2014/chart" uri="{C3380CC4-5D6E-409C-BE32-E72D297353CC}">
              <c16:uniqueId val="{0000000E-698C-4814-B29F-A9F34569EE57}"/>
            </c:ext>
          </c:extLst>
        </c:ser>
        <c:ser>
          <c:idx val="4"/>
          <c:order val="4"/>
          <c:tx>
            <c:strRef>
              <c:f>Sheet1!$A$6</c:f>
              <c:strCache>
                <c:ptCount val="1"/>
                <c:pt idx="0">
                  <c:v>Any ecstasy</c:v>
                </c:pt>
              </c:strCache>
            </c:strRef>
          </c:tx>
          <c:spPr>
            <a:ln w="25400"/>
          </c:spPr>
          <c:marker>
            <c:spPr>
              <a:ln w="25400"/>
            </c:spPr>
          </c:marker>
          <c:dLbls>
            <c:dLbl>
              <c:idx val="0"/>
              <c:layout>
                <c:manualLayout>
                  <c:x val="-3.2948929159802326E-2"/>
                  <c:y val="4.3636363636363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98C-4814-B29F-A9F34569EE57}"/>
                </c:ext>
              </c:extLst>
            </c:dLbl>
            <c:dLbl>
              <c:idx val="12"/>
              <c:layout>
                <c:manualLayout>
                  <c:x val="-6.5897858319604614E-3"/>
                  <c:y val="-9.69696969696969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98C-4814-B29F-A9F34569EE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Sheet1!$B$6:$Q$6</c:f>
              <c:numCache>
                <c:formatCode>General</c:formatCode>
                <c:ptCount val="13"/>
                <c:pt idx="0">
                  <c:v>100</c:v>
                </c:pt>
                <c:pt idx="1">
                  <c:v>100</c:v>
                </c:pt>
                <c:pt idx="2">
                  <c:v>100</c:v>
                </c:pt>
                <c:pt idx="3">
                  <c:v>100</c:v>
                </c:pt>
                <c:pt idx="4">
                  <c:v>100</c:v>
                </c:pt>
                <c:pt idx="5">
                  <c:v>100</c:v>
                </c:pt>
                <c:pt idx="6">
                  <c:v>100</c:v>
                </c:pt>
                <c:pt idx="7">
                  <c:v>100</c:v>
                </c:pt>
                <c:pt idx="8">
                  <c:v>99</c:v>
                </c:pt>
                <c:pt idx="9">
                  <c:v>98</c:v>
                </c:pt>
                <c:pt idx="10">
                  <c:v>97</c:v>
                </c:pt>
                <c:pt idx="11">
                  <c:v>99</c:v>
                </c:pt>
                <c:pt idx="12">
                  <c:v>98</c:v>
                </c:pt>
              </c:numCache>
            </c:numRef>
          </c:val>
          <c:smooth val="0"/>
          <c:extLst>
            <c:ext xmlns:c16="http://schemas.microsoft.com/office/drawing/2014/chart" uri="{C3380CC4-5D6E-409C-BE32-E72D297353CC}">
              <c16:uniqueId val="{00000011-698C-4814-B29F-A9F34569EE57}"/>
            </c:ext>
          </c:extLst>
        </c:ser>
        <c:dLbls>
          <c:showLegendKey val="0"/>
          <c:showVal val="0"/>
          <c:showCatName val="0"/>
          <c:showSerName val="0"/>
          <c:showPercent val="0"/>
          <c:showBubbleSize val="0"/>
        </c:dLbls>
        <c:marker val="1"/>
        <c:smooth val="0"/>
        <c:axId val="200619520"/>
        <c:axId val="200621056"/>
      </c:lineChart>
      <c:catAx>
        <c:axId val="200619520"/>
        <c:scaling>
          <c:orientation val="minMax"/>
        </c:scaling>
        <c:delete val="0"/>
        <c:axPos val="b"/>
        <c:numFmt formatCode="General" sourceLinked="0"/>
        <c:majorTickMark val="none"/>
        <c:minorTickMark val="none"/>
        <c:tickLblPos val="nextTo"/>
        <c:crossAx val="200621056"/>
        <c:crosses val="autoZero"/>
        <c:auto val="1"/>
        <c:lblAlgn val="ctr"/>
        <c:lblOffset val="100"/>
        <c:noMultiLvlLbl val="0"/>
      </c:catAx>
      <c:valAx>
        <c:axId val="200621056"/>
        <c:scaling>
          <c:orientation val="minMax"/>
          <c:max val="100"/>
        </c:scaling>
        <c:delete val="0"/>
        <c:axPos val="l"/>
        <c:title>
          <c:tx>
            <c:rich>
              <a:bodyPr/>
              <a:lstStyle/>
              <a:p>
                <a:pPr>
                  <a:defRPr/>
                </a:pPr>
                <a:r>
                  <a:rPr lang="en-AU" dirty="0"/>
                  <a:t>% NT EDRS participants</a:t>
                </a:r>
              </a:p>
            </c:rich>
          </c:tx>
          <c:layout>
            <c:manualLayout>
              <c:xMode val="edge"/>
              <c:yMode val="edge"/>
              <c:x val="8.4041804557039058E-3"/>
              <c:y val="0.17605522998446674"/>
            </c:manualLayout>
          </c:layout>
          <c:overlay val="0"/>
        </c:title>
        <c:numFmt formatCode="General" sourceLinked="1"/>
        <c:majorTickMark val="none"/>
        <c:minorTickMark val="none"/>
        <c:tickLblPos val="nextTo"/>
        <c:crossAx val="200619520"/>
        <c:crosses val="autoZero"/>
        <c:crossBetween val="between"/>
        <c:majorUnit val="10"/>
      </c:valAx>
    </c:plotArea>
    <c:legend>
      <c:legendPos val="b"/>
      <c:overlay val="0"/>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618414546007836E-2"/>
          <c:y val="2.8842376521116677E-2"/>
          <c:w val="0.9038032066643843"/>
          <c:h val="0.76194907033407"/>
        </c:manualLayout>
      </c:layout>
      <c:lineChart>
        <c:grouping val="standard"/>
        <c:varyColors val="0"/>
        <c:ser>
          <c:idx val="0"/>
          <c:order val="0"/>
          <c:tx>
            <c:strRef>
              <c:f>Sheet1!$A$2</c:f>
              <c:strCache>
                <c:ptCount val="1"/>
                <c:pt idx="0">
                  <c:v>Pills</c:v>
                </c:pt>
              </c:strCache>
            </c:strRef>
          </c:tx>
          <c:spPr>
            <a:ln w="25400"/>
          </c:spPr>
          <c:marker>
            <c:symbol val="diamond"/>
            <c:size val="6"/>
            <c:spPr>
              <a:ln w="25400"/>
            </c:spPr>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3B-4F8C-A20A-75FA4690DD8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Sheet1!$B$2:$Q$2</c:f>
              <c:numCache>
                <c:formatCode>General</c:formatCode>
                <c:ptCount val="13"/>
                <c:pt idx="0">
                  <c:v>12</c:v>
                </c:pt>
                <c:pt idx="1">
                  <c:v>16</c:v>
                </c:pt>
                <c:pt idx="2">
                  <c:v>24</c:v>
                </c:pt>
                <c:pt idx="3">
                  <c:v>12</c:v>
                </c:pt>
                <c:pt idx="4">
                  <c:v>15</c:v>
                </c:pt>
                <c:pt idx="5">
                  <c:v>15</c:v>
                </c:pt>
                <c:pt idx="6">
                  <c:v>12</c:v>
                </c:pt>
                <c:pt idx="7">
                  <c:v>8</c:v>
                </c:pt>
                <c:pt idx="8">
                  <c:v>8</c:v>
                </c:pt>
                <c:pt idx="9">
                  <c:v>10</c:v>
                </c:pt>
                <c:pt idx="10">
                  <c:v>10</c:v>
                </c:pt>
                <c:pt idx="11">
                  <c:v>7</c:v>
                </c:pt>
                <c:pt idx="12">
                  <c:v>10</c:v>
                </c:pt>
              </c:numCache>
            </c:numRef>
          </c:val>
          <c:smooth val="0"/>
          <c:extLst>
            <c:ext xmlns:c16="http://schemas.microsoft.com/office/drawing/2014/chart" uri="{C3380CC4-5D6E-409C-BE32-E72D297353CC}">
              <c16:uniqueId val="{00000001-853B-4F8C-A20A-75FA4690DD81}"/>
            </c:ext>
          </c:extLst>
        </c:ser>
        <c:ser>
          <c:idx val="1"/>
          <c:order val="1"/>
          <c:tx>
            <c:strRef>
              <c:f>Sheet1!$A$3</c:f>
              <c:strCache>
                <c:ptCount val="1"/>
                <c:pt idx="0">
                  <c:v>Crystal</c:v>
                </c:pt>
              </c:strCache>
            </c:strRef>
          </c:tx>
          <c:spPr>
            <a:ln w="25400"/>
          </c:spPr>
          <c:marker>
            <c:symbol val="square"/>
            <c:size val="5"/>
            <c:spPr>
              <a:ln w="25400"/>
            </c:spPr>
          </c:marker>
          <c:dLbls>
            <c:dLbl>
              <c:idx val="12"/>
              <c:layout>
                <c:manualLayout>
                  <c:x val="-2.7332724713758608E-3"/>
                  <c:y val="2.15180686114219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3B-4F8C-A20A-75FA4690DD8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Sheet1!$B$3:$Q$3</c:f>
              <c:numCache>
                <c:formatCode>General</c:formatCode>
                <c:ptCount val="13"/>
                <c:pt idx="7">
                  <c:v>3</c:v>
                </c:pt>
                <c:pt idx="8">
                  <c:v>4</c:v>
                </c:pt>
                <c:pt idx="9">
                  <c:v>5</c:v>
                </c:pt>
                <c:pt idx="10">
                  <c:v>5</c:v>
                </c:pt>
                <c:pt idx="11">
                  <c:v>5</c:v>
                </c:pt>
                <c:pt idx="12">
                  <c:v>4</c:v>
                </c:pt>
              </c:numCache>
            </c:numRef>
          </c:val>
          <c:smooth val="0"/>
          <c:extLst>
            <c:ext xmlns:c16="http://schemas.microsoft.com/office/drawing/2014/chart" uri="{C3380CC4-5D6E-409C-BE32-E72D297353CC}">
              <c16:uniqueId val="{00000003-853B-4F8C-A20A-75FA4690DD81}"/>
            </c:ext>
          </c:extLst>
        </c:ser>
        <c:ser>
          <c:idx val="2"/>
          <c:order val="2"/>
          <c:tx>
            <c:strRef>
              <c:f>Sheet1!$A$4</c:f>
              <c:strCache>
                <c:ptCount val="1"/>
                <c:pt idx="0">
                  <c:v>Capsules</c:v>
                </c:pt>
              </c:strCache>
            </c:strRef>
          </c:tx>
          <c:spPr>
            <a:ln w="25400"/>
          </c:spPr>
          <c:marker>
            <c:symbol val="triangle"/>
            <c:size val="6"/>
            <c:spPr>
              <a:ln w="25400"/>
            </c:spPr>
          </c:marker>
          <c:dLbls>
            <c:dLbl>
              <c:idx val="5"/>
              <c:layout>
                <c:manualLayout>
                  <c:x val="-2.672895507626764E-2"/>
                  <c:y val="-9.697043062543649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3B-4F8C-A20A-75FA4690DD81}"/>
                </c:ext>
              </c:extLst>
            </c:dLbl>
            <c:dLbl>
              <c:idx val="12"/>
              <c:layout>
                <c:manualLayout>
                  <c:x val="-4.7037734413633075E-3"/>
                  <c:y val="-2.07563111945124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53B-4F8C-A20A-75FA4690DD8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Sheet1!$B$4:$Q$4</c:f>
              <c:numCache>
                <c:formatCode>General</c:formatCode>
                <c:ptCount val="13"/>
                <c:pt idx="5">
                  <c:v>8</c:v>
                </c:pt>
                <c:pt idx="6">
                  <c:v>6</c:v>
                </c:pt>
                <c:pt idx="7">
                  <c:v>4</c:v>
                </c:pt>
                <c:pt idx="8">
                  <c:v>3</c:v>
                </c:pt>
                <c:pt idx="9">
                  <c:v>4</c:v>
                </c:pt>
                <c:pt idx="10">
                  <c:v>4</c:v>
                </c:pt>
                <c:pt idx="11">
                  <c:v>4</c:v>
                </c:pt>
                <c:pt idx="12">
                  <c:v>5</c:v>
                </c:pt>
              </c:numCache>
            </c:numRef>
          </c:val>
          <c:smooth val="0"/>
          <c:extLst>
            <c:ext xmlns:c16="http://schemas.microsoft.com/office/drawing/2014/chart" uri="{C3380CC4-5D6E-409C-BE32-E72D297353CC}">
              <c16:uniqueId val="{00000006-853B-4F8C-A20A-75FA4690DD81}"/>
            </c:ext>
          </c:extLst>
        </c:ser>
        <c:ser>
          <c:idx val="3"/>
          <c:order val="3"/>
          <c:tx>
            <c:strRef>
              <c:f>Sheet1!$A$5</c:f>
              <c:strCache>
                <c:ptCount val="1"/>
                <c:pt idx="0">
                  <c:v>Powder</c:v>
                </c:pt>
              </c:strCache>
            </c:strRef>
          </c:tx>
          <c:spPr>
            <a:ln w="25400"/>
          </c:spPr>
          <c:marker>
            <c:symbol val="circle"/>
            <c:size val="5"/>
            <c:spPr>
              <a:ln w="25400"/>
            </c:spPr>
          </c:marker>
          <c:dLbls>
            <c:dLbl>
              <c:idx val="2"/>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53B-4F8C-A20A-75FA4690DD81}"/>
                </c:ext>
              </c:extLst>
            </c:dLbl>
            <c:dLbl>
              <c:idx val="11"/>
              <c:delete val="1"/>
              <c:extLst>
                <c:ext xmlns:c15="http://schemas.microsoft.com/office/drawing/2012/chart" uri="{CE6537A1-D6FC-4f65-9D91-7224C49458BB}"/>
                <c:ext xmlns:c16="http://schemas.microsoft.com/office/drawing/2014/chart" uri="{C3380CC4-5D6E-409C-BE32-E72D297353CC}">
                  <c16:uniqueId val="{00000008-853B-4F8C-A20A-75FA4690DD81}"/>
                </c:ext>
              </c:extLst>
            </c:dLbl>
            <c:dLbl>
              <c:idx val="12"/>
              <c:delete val="1"/>
              <c:extLst>
                <c:ext xmlns:c15="http://schemas.microsoft.com/office/drawing/2012/chart" uri="{CE6537A1-D6FC-4f65-9D91-7224C49458BB}"/>
                <c:ext xmlns:c16="http://schemas.microsoft.com/office/drawing/2014/chart" uri="{C3380CC4-5D6E-409C-BE32-E72D297353CC}">
                  <c16:uniqueId val="{00000009-853B-4F8C-A20A-75FA4690DD81}"/>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Sheet1!$B$5:$Q$5</c:f>
              <c:numCache>
                <c:formatCode>General</c:formatCode>
                <c:ptCount val="13"/>
                <c:pt idx="2">
                  <c:v>4</c:v>
                </c:pt>
                <c:pt idx="3">
                  <c:v>3</c:v>
                </c:pt>
                <c:pt idx="4">
                  <c:v>3</c:v>
                </c:pt>
                <c:pt idx="5">
                  <c:v>2</c:v>
                </c:pt>
                <c:pt idx="6">
                  <c:v>2</c:v>
                </c:pt>
                <c:pt idx="7">
                  <c:v>2</c:v>
                </c:pt>
                <c:pt idx="8">
                  <c:v>3</c:v>
                </c:pt>
                <c:pt idx="9">
                  <c:v>3</c:v>
                </c:pt>
                <c:pt idx="10">
                  <c:v>5</c:v>
                </c:pt>
                <c:pt idx="11">
                  <c:v>2</c:v>
                </c:pt>
                <c:pt idx="12">
                  <c:v>4</c:v>
                </c:pt>
              </c:numCache>
            </c:numRef>
          </c:val>
          <c:smooth val="0"/>
          <c:extLst>
            <c:ext xmlns:c16="http://schemas.microsoft.com/office/drawing/2014/chart" uri="{C3380CC4-5D6E-409C-BE32-E72D297353CC}">
              <c16:uniqueId val="{0000000A-853B-4F8C-A20A-75FA4690DD81}"/>
            </c:ext>
          </c:extLst>
        </c:ser>
        <c:ser>
          <c:idx val="4"/>
          <c:order val="4"/>
          <c:tx>
            <c:strRef>
              <c:f>Sheet1!$A$6</c:f>
              <c:strCache>
                <c:ptCount val="1"/>
                <c:pt idx="0">
                  <c:v>Any ecstasy</c:v>
                </c:pt>
              </c:strCache>
            </c:strRef>
          </c:tx>
          <c:spPr>
            <a:ln w="25400"/>
          </c:spPr>
          <c:marker>
            <c:spPr>
              <a:ln w="25400"/>
            </c:spPr>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Sheet1!$B$6:$Q$6</c:f>
              <c:numCache>
                <c:formatCode>General</c:formatCode>
                <c:ptCount val="13"/>
                <c:pt idx="0">
                  <c:v>12</c:v>
                </c:pt>
                <c:pt idx="1">
                  <c:v>16</c:v>
                </c:pt>
                <c:pt idx="2">
                  <c:v>24</c:v>
                </c:pt>
                <c:pt idx="3">
                  <c:v>12</c:v>
                </c:pt>
                <c:pt idx="4">
                  <c:v>15</c:v>
                </c:pt>
                <c:pt idx="5">
                  <c:v>15</c:v>
                </c:pt>
                <c:pt idx="6">
                  <c:v>12</c:v>
                </c:pt>
                <c:pt idx="7">
                  <c:v>8</c:v>
                </c:pt>
                <c:pt idx="8">
                  <c:v>12</c:v>
                </c:pt>
                <c:pt idx="9">
                  <c:v>15</c:v>
                </c:pt>
                <c:pt idx="10">
                  <c:v>13</c:v>
                </c:pt>
                <c:pt idx="11">
                  <c:v>12</c:v>
                </c:pt>
                <c:pt idx="12">
                  <c:v>12</c:v>
                </c:pt>
              </c:numCache>
            </c:numRef>
          </c:val>
          <c:smooth val="0"/>
          <c:extLst>
            <c:ext xmlns:c16="http://schemas.microsoft.com/office/drawing/2014/chart" uri="{C3380CC4-5D6E-409C-BE32-E72D297353CC}">
              <c16:uniqueId val="{0000000B-853B-4F8C-A20A-75FA4690DD81}"/>
            </c:ext>
          </c:extLst>
        </c:ser>
        <c:dLbls>
          <c:showLegendKey val="0"/>
          <c:showVal val="0"/>
          <c:showCatName val="0"/>
          <c:showSerName val="0"/>
          <c:showPercent val="0"/>
          <c:showBubbleSize val="0"/>
        </c:dLbls>
        <c:marker val="1"/>
        <c:smooth val="0"/>
        <c:axId val="200619520"/>
        <c:axId val="200621056"/>
      </c:lineChart>
      <c:catAx>
        <c:axId val="200619520"/>
        <c:scaling>
          <c:orientation val="minMax"/>
        </c:scaling>
        <c:delete val="0"/>
        <c:axPos val="b"/>
        <c:numFmt formatCode="General" sourceLinked="0"/>
        <c:majorTickMark val="none"/>
        <c:minorTickMark val="none"/>
        <c:tickLblPos val="nextTo"/>
        <c:crossAx val="200621056"/>
        <c:crosses val="autoZero"/>
        <c:auto val="1"/>
        <c:lblAlgn val="ctr"/>
        <c:lblOffset val="100"/>
        <c:noMultiLvlLbl val="0"/>
      </c:catAx>
      <c:valAx>
        <c:axId val="200621056"/>
        <c:scaling>
          <c:orientation val="minMax"/>
          <c:max val="30"/>
        </c:scaling>
        <c:delete val="0"/>
        <c:axPos val="l"/>
        <c:title>
          <c:tx>
            <c:rich>
              <a:bodyPr/>
              <a:lstStyle/>
              <a:p>
                <a:pPr>
                  <a:defRPr/>
                </a:pPr>
                <a:r>
                  <a:rPr lang="en-AU"/>
                  <a:t>Median days</a:t>
                </a:r>
              </a:p>
            </c:rich>
          </c:tx>
          <c:layout>
            <c:manualLayout>
              <c:xMode val="edge"/>
              <c:yMode val="edge"/>
              <c:x val="1.2027368861501006E-2"/>
              <c:y val="0.28209827814614696"/>
            </c:manualLayout>
          </c:layout>
          <c:overlay val="0"/>
        </c:title>
        <c:numFmt formatCode="General" sourceLinked="1"/>
        <c:majorTickMark val="out"/>
        <c:minorTickMark val="none"/>
        <c:tickLblPos val="nextTo"/>
        <c:spPr>
          <a:ln/>
        </c:spPr>
        <c:crossAx val="200619520"/>
        <c:crosses val="autoZero"/>
        <c:crossBetween val="between"/>
        <c:majorUnit val="5"/>
      </c:valAx>
    </c:plotArea>
    <c:legend>
      <c:legendPos val="b"/>
      <c:overlay val="0"/>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137115737245173E-2"/>
          <c:y val="4.856512141280353E-2"/>
          <c:w val="0.89690398015316575"/>
          <c:h val="0.7955935300825635"/>
        </c:manualLayout>
      </c:layout>
      <c:barChart>
        <c:barDir val="col"/>
        <c:grouping val="clustered"/>
        <c:varyColors val="0"/>
        <c:ser>
          <c:idx val="0"/>
          <c:order val="0"/>
          <c:tx>
            <c:strRef>
              <c:f>Sheet1!$B$1</c:f>
              <c:strCache>
                <c:ptCount val="1"/>
                <c:pt idx="0">
                  <c:v>Pill</c:v>
                </c:pt>
              </c:strCache>
            </c:strRef>
          </c:tx>
          <c:spPr>
            <a:solidFill>
              <a:schemeClr val="accent1"/>
            </a:solidFill>
            <a:ln>
              <a:noFill/>
            </a:ln>
            <a:effectLst/>
          </c:spPr>
          <c:invertIfNegative val="0"/>
          <c:dLbls>
            <c:dLbl>
              <c:idx val="5"/>
              <c:layout>
                <c:manualLayout>
                  <c:x val="6.5753424657534251E-3"/>
                  <c:y val="8.83002207505514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D28-4F59-9AEC-140E7B5D18D4}"/>
                </c:ext>
              </c:extLst>
            </c:dLbl>
            <c:dLbl>
              <c:idx val="7"/>
              <c:layout>
                <c:manualLayout>
                  <c:x val="-6.5753424657534251E-3"/>
                  <c:y val="1.7660044150110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D28-4F59-9AEC-140E7B5D18D4}"/>
                </c:ext>
              </c:extLst>
            </c:dLbl>
            <c:dLbl>
              <c:idx val="8"/>
              <c:layout>
                <c:manualLayout>
                  <c:x val="6.5753424657534251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D28-4F59-9AEC-140E7B5D18D4}"/>
                </c:ext>
              </c:extLst>
            </c:dLbl>
            <c:dLbl>
              <c:idx val="9"/>
              <c:layout>
                <c:manualLayout>
                  <c:x val="8.7671232876712323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D28-4F59-9AEC-140E7B5D18D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50</c:v>
                </c:pt>
                <c:pt idx="1">
                  <c:v>50</c:v>
                </c:pt>
                <c:pt idx="2">
                  <c:v>50</c:v>
                </c:pt>
                <c:pt idx="3">
                  <c:v>50</c:v>
                </c:pt>
                <c:pt idx="4">
                  <c:v>50</c:v>
                </c:pt>
                <c:pt idx="5">
                  <c:v>50</c:v>
                </c:pt>
                <c:pt idx="6">
                  <c:v>50</c:v>
                </c:pt>
                <c:pt idx="7">
                  <c:v>35</c:v>
                </c:pt>
                <c:pt idx="8">
                  <c:v>40</c:v>
                </c:pt>
                <c:pt idx="9">
                  <c:v>40</c:v>
                </c:pt>
                <c:pt idx="10">
                  <c:v>35</c:v>
                </c:pt>
                <c:pt idx="11">
                  <c:v>35</c:v>
                </c:pt>
                <c:pt idx="12">
                  <c:v>35</c:v>
                </c:pt>
              </c:numCache>
            </c:numRef>
          </c:val>
          <c:extLst>
            <c:ext xmlns:c16="http://schemas.microsoft.com/office/drawing/2014/chart" uri="{C3380CC4-5D6E-409C-BE32-E72D297353CC}">
              <c16:uniqueId val="{00000006-6D28-4F59-9AEC-140E7B5D18D4}"/>
            </c:ext>
          </c:extLst>
        </c:ser>
        <c:dLbls>
          <c:showLegendKey val="0"/>
          <c:showVal val="0"/>
          <c:showCatName val="0"/>
          <c:showSerName val="0"/>
          <c:showPercent val="0"/>
          <c:showBubbleSize val="0"/>
        </c:dLbls>
        <c:gapWidth val="150"/>
        <c:axId val="208630912"/>
        <c:axId val="208632448"/>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Capsule</c:v>
                      </c:pt>
                    </c:strCache>
                  </c:strRef>
                </c:tx>
                <c:spPr>
                  <a:solidFill>
                    <a:schemeClr val="accent2"/>
                  </a:solidFill>
                  <a:ln>
                    <a:noFill/>
                  </a:ln>
                  <a:effectLst/>
                </c:spPr>
                <c:invertIfNegative val="0"/>
                <c:dLbls>
                  <c:dLbl>
                    <c:idx val="5"/>
                    <c:showLegendKey val="0"/>
                    <c:showVal val="1"/>
                    <c:showCatName val="0"/>
                    <c:showSerName val="0"/>
                    <c:showPercent val="0"/>
                    <c:showBubbleSize val="0"/>
                    <c:extLst>
                      <c:ext uri="{CE6537A1-D6FC-4f65-9D91-7224C49458BB}"/>
                      <c:ext xmlns:c16="http://schemas.microsoft.com/office/drawing/2014/chart" uri="{C3380CC4-5D6E-409C-BE32-E72D297353CC}">
                        <c16:uniqueId val="{00000007-6D28-4F59-9AEC-140E7B5D18D4}"/>
                      </c:ext>
                    </c:extLst>
                  </c:dLbl>
                  <c:dLbl>
                    <c:idx val="6"/>
                    <c:layout>
                      <c:manualLayout>
                        <c:x val="4.3835616438355363E-3"/>
                        <c:y val="4.4150110375275938E-3"/>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8-6D28-4F59-9AEC-140E7B5D18D4}"/>
                      </c:ext>
                    </c:extLst>
                  </c:dLbl>
                  <c:dLbl>
                    <c:idx val="7"/>
                    <c:showLegendKey val="0"/>
                    <c:showVal val="1"/>
                    <c:showCatName val="0"/>
                    <c:showSerName val="0"/>
                    <c:showPercent val="0"/>
                    <c:showBubbleSize val="0"/>
                    <c:extLst>
                      <c:ext uri="{CE6537A1-D6FC-4f65-9D91-7224C49458BB}"/>
                      <c:ext xmlns:c16="http://schemas.microsoft.com/office/drawing/2014/chart" uri="{C3380CC4-5D6E-409C-BE32-E72D297353CC}">
                        <c16:uniqueId val="{0000000B-6D28-4F59-9AEC-140E7B5D18D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Sheet1!$A$2:$A$17</c15:sqref>
                        </c15:formulaRef>
                      </c:ext>
                    </c:extLst>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extLst>
                      <c:ext uri="{02D57815-91ED-43cb-92C2-25804820EDAC}">
                        <c15:formulaRef>
                          <c15:sqref>Sheet1!$C$2:$C$17</c15:sqref>
                        </c15:formulaRef>
                      </c:ext>
                    </c:extLst>
                    <c:numCache>
                      <c:formatCode>General</c:formatCode>
                      <c:ptCount val="13"/>
                      <c:pt idx="5">
                        <c:v>28</c:v>
                      </c:pt>
                      <c:pt idx="6">
                        <c:v>30</c:v>
                      </c:pt>
                      <c:pt idx="8">
                        <c:v>40</c:v>
                      </c:pt>
                      <c:pt idx="9">
                        <c:v>45</c:v>
                      </c:pt>
                      <c:pt idx="10">
                        <c:v>38</c:v>
                      </c:pt>
                      <c:pt idx="11">
                        <c:v>35</c:v>
                      </c:pt>
                      <c:pt idx="12">
                        <c:v>35</c:v>
                      </c:pt>
                    </c:numCache>
                  </c:numRef>
                </c:val>
                <c:extLst>
                  <c:ext xmlns:c16="http://schemas.microsoft.com/office/drawing/2014/chart" uri="{C3380CC4-5D6E-409C-BE32-E72D297353CC}">
                    <c16:uniqueId val="{0000000C-6D28-4F59-9AEC-140E7B5D18D4}"/>
                  </c:ext>
                </c:extLst>
              </c15:ser>
            </c15:filteredBarSeries>
          </c:ext>
        </c:extLst>
      </c:barChart>
      <c:catAx>
        <c:axId val="20863091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2448"/>
        <c:crosses val="autoZero"/>
        <c:auto val="1"/>
        <c:lblAlgn val="ctr"/>
        <c:lblOffset val="100"/>
        <c:noMultiLvlLbl val="0"/>
      </c:catAx>
      <c:valAx>
        <c:axId val="208632448"/>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27437940482468E-2"/>
              <c:y val="0.3013063992000999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0912"/>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137110578568979E-2"/>
          <c:y val="4.8565192100696132E-2"/>
          <c:w val="0.89690398015316575"/>
          <c:h val="0.85975162824871265"/>
        </c:manualLayout>
      </c:layout>
      <c:barChart>
        <c:barDir val="col"/>
        <c:grouping val="clustered"/>
        <c:varyColors val="0"/>
        <c:ser>
          <c:idx val="1"/>
          <c:order val="1"/>
          <c:tx>
            <c:strRef>
              <c:f>Sheet1!$C$1</c:f>
              <c:strCache>
                <c:ptCount val="1"/>
                <c:pt idx="0">
                  <c:v>Capsule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8"/>
                <c:pt idx="0">
                  <c:v>2008</c:v>
                </c:pt>
                <c:pt idx="1">
                  <c:v>2009</c:v>
                </c:pt>
                <c:pt idx="2">
                  <c:v>2013</c:v>
                </c:pt>
                <c:pt idx="3">
                  <c:v>2014</c:v>
                </c:pt>
                <c:pt idx="4">
                  <c:v>2015</c:v>
                </c:pt>
                <c:pt idx="5">
                  <c:v>2016</c:v>
                </c:pt>
                <c:pt idx="6">
                  <c:v>2017</c:v>
                </c:pt>
                <c:pt idx="7">
                  <c:v>2018</c:v>
                </c:pt>
              </c:numCache>
            </c:numRef>
          </c:cat>
          <c:val>
            <c:numRef>
              <c:f>Sheet1!$C$2:$C$17</c:f>
              <c:numCache>
                <c:formatCode>General</c:formatCode>
                <c:ptCount val="8"/>
                <c:pt idx="0">
                  <c:v>28</c:v>
                </c:pt>
                <c:pt idx="1">
                  <c:v>30</c:v>
                </c:pt>
                <c:pt idx="3">
                  <c:v>40</c:v>
                </c:pt>
                <c:pt idx="4">
                  <c:v>45</c:v>
                </c:pt>
                <c:pt idx="5">
                  <c:v>38</c:v>
                </c:pt>
                <c:pt idx="6">
                  <c:v>35</c:v>
                </c:pt>
                <c:pt idx="7">
                  <c:v>35</c:v>
                </c:pt>
              </c:numCache>
            </c:numRef>
          </c:val>
          <c:extLst>
            <c:ext xmlns:c16="http://schemas.microsoft.com/office/drawing/2014/chart" uri="{C3380CC4-5D6E-409C-BE32-E72D297353CC}">
              <c16:uniqueId val="{00000005-B8BE-4346-BB35-52D238CC5DD0}"/>
            </c:ext>
          </c:extLst>
        </c:ser>
        <c:dLbls>
          <c:showLegendKey val="0"/>
          <c:showVal val="0"/>
          <c:showCatName val="0"/>
          <c:showSerName val="0"/>
          <c:showPercent val="0"/>
          <c:showBubbleSize val="0"/>
        </c:dLbls>
        <c:gapWidth val="150"/>
        <c:axId val="208630912"/>
        <c:axId val="208632448"/>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Pill</c:v>
                      </c:pt>
                    </c:strCache>
                  </c:strRef>
                </c:tx>
                <c:spPr>
                  <a:solidFill>
                    <a:schemeClr val="accent1"/>
                  </a:solidFill>
                  <a:ln>
                    <a:noFill/>
                  </a:ln>
                  <a:effectLst/>
                </c:spPr>
                <c:invertIfNegative val="0"/>
                <c:dLbls>
                  <c:dLbl>
                    <c:idx val="0"/>
                    <c:layout>
                      <c:manualLayout>
                        <c:x val="-6.5753424657534251E-3"/>
                        <c:y val="1.7660044150110334E-2"/>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9-B8BE-4346-BB35-52D238CC5DD0}"/>
                      </c:ext>
                    </c:extLst>
                  </c:dLbl>
                  <c:dLbl>
                    <c:idx val="1"/>
                    <c:layout>
                      <c:manualLayout>
                        <c:x val="6.5753424657534251E-3"/>
                        <c:y val="4.4150110375275938E-3"/>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A-B8BE-4346-BB35-52D238CC5DD0}"/>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Sheet1!$A$2:$A$17</c15:sqref>
                        </c15:formulaRef>
                      </c:ext>
                    </c:extLst>
                    <c:numCache>
                      <c:formatCode>General</c:formatCode>
                      <c:ptCount val="8"/>
                      <c:pt idx="0">
                        <c:v>2008</c:v>
                      </c:pt>
                      <c:pt idx="1">
                        <c:v>2009</c:v>
                      </c:pt>
                      <c:pt idx="2">
                        <c:v>2013</c:v>
                      </c:pt>
                      <c:pt idx="3">
                        <c:v>2014</c:v>
                      </c:pt>
                      <c:pt idx="4">
                        <c:v>2015</c:v>
                      </c:pt>
                      <c:pt idx="5">
                        <c:v>2016</c:v>
                      </c:pt>
                      <c:pt idx="6">
                        <c:v>2017</c:v>
                      </c:pt>
                      <c:pt idx="7">
                        <c:v>2018</c:v>
                      </c:pt>
                    </c:numCache>
                  </c:numRef>
                </c:cat>
                <c:val>
                  <c:numRef>
                    <c:extLst>
                      <c:ext uri="{02D57815-91ED-43cb-92C2-25804820EDAC}">
                        <c15:formulaRef>
                          <c15:sqref>Sheet1!$B$2:$B$17</c15:sqref>
                        </c15:formulaRef>
                      </c:ext>
                    </c:extLst>
                    <c:numCache>
                      <c:formatCode>General</c:formatCode>
                      <c:ptCount val="8"/>
                      <c:pt idx="0">
                        <c:v>50</c:v>
                      </c:pt>
                      <c:pt idx="1">
                        <c:v>50</c:v>
                      </c:pt>
                      <c:pt idx="2">
                        <c:v>35</c:v>
                      </c:pt>
                      <c:pt idx="3">
                        <c:v>40</c:v>
                      </c:pt>
                      <c:pt idx="4">
                        <c:v>40</c:v>
                      </c:pt>
                      <c:pt idx="5">
                        <c:v>35</c:v>
                      </c:pt>
                      <c:pt idx="6">
                        <c:v>35</c:v>
                      </c:pt>
                      <c:pt idx="7">
                        <c:v>35</c:v>
                      </c:pt>
                    </c:numCache>
                  </c:numRef>
                </c:val>
                <c:extLst>
                  <c:ext xmlns:c16="http://schemas.microsoft.com/office/drawing/2014/chart" uri="{C3380CC4-5D6E-409C-BE32-E72D297353CC}">
                    <c16:uniqueId val="{0000000C-B8BE-4346-BB35-52D238CC5DD0}"/>
                  </c:ext>
                </c:extLst>
              </c15:ser>
            </c15:filteredBarSeries>
          </c:ext>
        </c:extLst>
      </c:barChart>
      <c:catAx>
        <c:axId val="20863091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2448"/>
        <c:crosses val="autoZero"/>
        <c:auto val="1"/>
        <c:lblAlgn val="ctr"/>
        <c:lblOffset val="100"/>
        <c:noMultiLvlLbl val="0"/>
      </c:catAx>
      <c:valAx>
        <c:axId val="208632448"/>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27437940482468E-2"/>
              <c:y val="0.3013063992000999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0912"/>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9082729337731795E-2"/>
          <c:y val="3.9215686274509803E-2"/>
          <c:w val="0.87925035414611297"/>
          <c:h val="0.747365545095802"/>
        </c:manualLayout>
      </c:layout>
      <c:barChart>
        <c:barDir val="col"/>
        <c:grouping val="clustered"/>
        <c:varyColors val="0"/>
        <c:ser>
          <c:idx val="1"/>
          <c:order val="1"/>
          <c:tx>
            <c:strRef>
              <c:f>Sheet1!$C$1</c:f>
              <c:strCache>
                <c:ptCount val="1"/>
                <c:pt idx="0">
                  <c:v>Point (powder)</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FC-483C-B871-68EAECF610DF}"/>
                </c:ext>
              </c:extLst>
            </c:dLbl>
            <c:dLbl>
              <c:idx val="3"/>
              <c:layout>
                <c:manualLayout>
                  <c:x val="-1.0178117048346057E-2"/>
                  <c:y val="-8.546909812377058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FFC-483C-B871-68EAECF610DF}"/>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FFC-483C-B871-68EAECF610D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5"/>
                <c:pt idx="0">
                  <c:v>2014</c:v>
                </c:pt>
                <c:pt idx="1">
                  <c:v>2015</c:v>
                </c:pt>
                <c:pt idx="2">
                  <c:v>2016</c:v>
                </c:pt>
                <c:pt idx="3">
                  <c:v>2017</c:v>
                </c:pt>
                <c:pt idx="4">
                  <c:v>2018</c:v>
                </c:pt>
              </c:numCache>
            </c:numRef>
          </c:cat>
          <c:val>
            <c:numRef>
              <c:f>Sheet1!$C$2:$C$7</c:f>
              <c:numCache>
                <c:formatCode>General</c:formatCode>
                <c:ptCount val="5"/>
                <c:pt idx="0">
                  <c:v>45</c:v>
                </c:pt>
                <c:pt idx="1">
                  <c:v>40</c:v>
                </c:pt>
                <c:pt idx="2">
                  <c:v>35</c:v>
                </c:pt>
                <c:pt idx="4">
                  <c:v>32.5</c:v>
                </c:pt>
              </c:numCache>
            </c:numRef>
          </c:val>
          <c:extLst>
            <c:ext xmlns:c16="http://schemas.microsoft.com/office/drawing/2014/chart" uri="{C3380CC4-5D6E-409C-BE32-E72D297353CC}">
              <c16:uniqueId val="{00000005-9FFC-483C-B871-68EAECF610DF}"/>
            </c:ext>
          </c:extLst>
        </c:ser>
        <c:ser>
          <c:idx val="3"/>
          <c:order val="3"/>
          <c:tx>
            <c:strRef>
              <c:f>Sheet1!$E$1</c:f>
              <c:strCache>
                <c:ptCount val="1"/>
                <c:pt idx="0">
                  <c:v>Gram (powder)</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8AFA-48E6-8D05-96BC243B1080}"/>
                </c:ext>
              </c:extLst>
            </c:dLbl>
            <c:dLbl>
              <c:idx val="3"/>
              <c:layout>
                <c:manualLayout>
                  <c:x val="-1.25483766583987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FC-483C-B871-68EAECF610D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5"/>
                <c:pt idx="0">
                  <c:v>2014</c:v>
                </c:pt>
                <c:pt idx="1">
                  <c:v>2015</c:v>
                </c:pt>
                <c:pt idx="2">
                  <c:v>2016</c:v>
                </c:pt>
                <c:pt idx="3">
                  <c:v>2017</c:v>
                </c:pt>
                <c:pt idx="4">
                  <c:v>2018</c:v>
                </c:pt>
              </c:numCache>
            </c:numRef>
          </c:cat>
          <c:val>
            <c:numRef>
              <c:f>Sheet1!$E$2:$E$7</c:f>
              <c:numCache>
                <c:formatCode>General</c:formatCode>
                <c:ptCount val="5"/>
                <c:pt idx="0">
                  <c:v>350</c:v>
                </c:pt>
                <c:pt idx="1">
                  <c:v>250</c:v>
                </c:pt>
                <c:pt idx="2">
                  <c:v>250</c:v>
                </c:pt>
                <c:pt idx="3">
                  <c:v>300</c:v>
                </c:pt>
                <c:pt idx="4">
                  <c:v>250</c:v>
                </c:pt>
              </c:numCache>
            </c:numRef>
          </c:val>
          <c:extLst>
            <c:ext xmlns:c16="http://schemas.microsoft.com/office/drawing/2014/chart" uri="{C3380CC4-5D6E-409C-BE32-E72D297353CC}">
              <c16:uniqueId val="{00000007-9FFC-483C-B871-68EAECF610DF}"/>
            </c:ext>
          </c:extLst>
        </c:ser>
        <c:dLbls>
          <c:showLegendKey val="0"/>
          <c:showVal val="1"/>
          <c:showCatName val="0"/>
          <c:showSerName val="0"/>
          <c:showPercent val="0"/>
          <c:showBubbleSize val="0"/>
        </c:dLbls>
        <c:gapWidth val="150"/>
        <c:axId val="-2121395128"/>
        <c:axId val="-2121391560"/>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Point (crystal)</c:v>
                      </c:pt>
                    </c:strCache>
                  </c:strRef>
                </c:tx>
                <c:spPr>
                  <a:solidFill>
                    <a:schemeClr val="accent1"/>
                  </a:solidFill>
                  <a:ln>
                    <a:noFill/>
                  </a:ln>
                  <a:effectLst/>
                </c:spPr>
                <c:invertIfNegative val="0"/>
                <c:dLbls>
                  <c:dLbl>
                    <c:idx val="0"/>
                    <c:layout>
                      <c:manualLayout>
                        <c:x val="1.5342465753424657E-2"/>
                        <c:y val="9.324009324009409E-3"/>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8-9FFC-483C-B871-68EAECF610DF}"/>
                      </c:ext>
                    </c:extLst>
                  </c:dLbl>
                  <c:dLbl>
                    <c:idx val="1"/>
                    <c:layout>
                      <c:manualLayout>
                        <c:x val="1.315068493150685E-2"/>
                        <c:y val="4.6620046620045761E-3"/>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9-9FFC-483C-B871-68EAECF610DF}"/>
                      </c:ext>
                    </c:extLst>
                  </c:dLbl>
                  <c:dLbl>
                    <c:idx val="2"/>
                    <c:layout>
                      <c:manualLayout>
                        <c:x val="-1.315068493150685E-2"/>
                        <c:y val="-8.5469098123770586E-17"/>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A-9FFC-483C-B871-68EAECF610DF}"/>
                      </c:ext>
                    </c:extLst>
                  </c:dLbl>
                  <c:dLbl>
                    <c:idx val="3"/>
                    <c:showLegendKey val="0"/>
                    <c:showVal val="1"/>
                    <c:showCatName val="0"/>
                    <c:showSerName val="0"/>
                    <c:showPercent val="0"/>
                    <c:showBubbleSize val="0"/>
                    <c:extLst>
                      <c:ext uri="{CE6537A1-D6FC-4f65-9D91-7224C49458BB}"/>
                      <c:ext xmlns:c16="http://schemas.microsoft.com/office/drawing/2014/chart" uri="{C3380CC4-5D6E-409C-BE32-E72D297353CC}">
                        <c16:uniqueId val="{0000000B-9FFC-483C-B871-68EAECF610DF}"/>
                      </c:ext>
                    </c:extLst>
                  </c:dLbl>
                  <c:dLbl>
                    <c:idx val="4"/>
                    <c:layout>
                      <c:manualLayout>
                        <c:x val="-1.315068493150685E-2"/>
                        <c:y val="-8.5469098123770586E-17"/>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C-9FFC-483C-B871-68EAECF610D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Sheet1!$A$2:$A$7</c15:sqref>
                        </c15:formulaRef>
                      </c:ext>
                    </c:extLst>
                    <c:numCache>
                      <c:formatCode>General</c:formatCode>
                      <c:ptCount val="5"/>
                      <c:pt idx="0">
                        <c:v>2014</c:v>
                      </c:pt>
                      <c:pt idx="1">
                        <c:v>2015</c:v>
                      </c:pt>
                      <c:pt idx="2">
                        <c:v>2016</c:v>
                      </c:pt>
                      <c:pt idx="3">
                        <c:v>2017</c:v>
                      </c:pt>
                      <c:pt idx="4">
                        <c:v>2018</c:v>
                      </c:pt>
                    </c:numCache>
                  </c:numRef>
                </c:cat>
                <c:val>
                  <c:numRef>
                    <c:extLst>
                      <c:ext uri="{02D57815-91ED-43cb-92C2-25804820EDAC}">
                        <c15:formulaRef>
                          <c15:sqref>Sheet1!$B$2:$B$7</c15:sqref>
                        </c15:formulaRef>
                      </c:ext>
                    </c:extLst>
                    <c:numCache>
                      <c:formatCode>General</c:formatCode>
                      <c:ptCount val="5"/>
                      <c:pt idx="0">
                        <c:v>50</c:v>
                      </c:pt>
                      <c:pt idx="1">
                        <c:v>42.5</c:v>
                      </c:pt>
                      <c:pt idx="2">
                        <c:v>50</c:v>
                      </c:pt>
                      <c:pt idx="3">
                        <c:v>37.5</c:v>
                      </c:pt>
                      <c:pt idx="4">
                        <c:v>40</c:v>
                      </c:pt>
                    </c:numCache>
                  </c:numRef>
                </c:val>
                <c:extLst>
                  <c:ext xmlns:c16="http://schemas.microsoft.com/office/drawing/2014/chart" uri="{C3380CC4-5D6E-409C-BE32-E72D297353CC}">
                    <c16:uniqueId val="{0000000D-9FFC-483C-B871-68EAECF610D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Gram (crystal)</c:v>
                      </c:pt>
                    </c:strCache>
                  </c:strRef>
                </c:tx>
                <c:spPr>
                  <a:solidFill>
                    <a:schemeClr val="accent3"/>
                  </a:solidFill>
                  <a:ln>
                    <a:noFill/>
                  </a:ln>
                  <a:effectLst/>
                </c:spPr>
                <c:invertIfNegative val="0"/>
                <c:dLbls>
                  <c:dLbl>
                    <c:idx val="0"/>
                    <c:layout>
                      <c:manualLayout>
                        <c:x val="1.315068493150685E-2"/>
                        <c:y val="1.3986013986013965E-2"/>
                      </c:manualLayout>
                    </c:layou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E-9FFC-483C-B871-68EAECF610DF}"/>
                      </c:ext>
                    </c:extLst>
                  </c:dLbl>
                  <c:dLbl>
                    <c:idx val="1"/>
                    <c:layout>
                      <c:manualLayout>
                        <c:x val="8.7671232876711525E-3"/>
                        <c:y val="4.6620046620046403E-3"/>
                      </c:manualLayout>
                    </c:layou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F-9FFC-483C-B871-68EAECF610DF}"/>
                      </c:ext>
                    </c:extLst>
                  </c:dLbl>
                  <c:dLbl>
                    <c:idx val="2"/>
                    <c:layout>
                      <c:manualLayout>
                        <c:x val="1.5342465753424578E-2"/>
                        <c:y val="1.3986013986013986E-2"/>
                      </c:manualLayout>
                    </c:layou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0-9FFC-483C-B871-68EAECF610DF}"/>
                      </c:ext>
                    </c:extLst>
                  </c:dLbl>
                  <c:dLbl>
                    <c:idx val="4"/>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1-9FFC-483C-B871-68EAECF610D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xmlns:c15="http://schemas.microsoft.com/office/drawing/2012/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extLst xmlns:c15="http://schemas.microsoft.com/office/drawing/2012/chart">
                      <c:ext xmlns:c15="http://schemas.microsoft.com/office/drawing/2012/chart" uri="{02D57815-91ED-43cb-92C2-25804820EDAC}">
                        <c15:formulaRef>
                          <c15:sqref>Sheet1!$A$2:$A$7</c15:sqref>
                        </c15:formulaRef>
                      </c:ext>
                    </c:extLst>
                    <c:numCache>
                      <c:formatCode>General</c:formatCode>
                      <c:ptCount val="5"/>
                      <c:pt idx="0">
                        <c:v>2014</c:v>
                      </c:pt>
                      <c:pt idx="1">
                        <c:v>2015</c:v>
                      </c:pt>
                      <c:pt idx="2">
                        <c:v>2016</c:v>
                      </c:pt>
                      <c:pt idx="3">
                        <c:v>2017</c:v>
                      </c:pt>
                      <c:pt idx="4">
                        <c:v>2018</c:v>
                      </c:pt>
                    </c:numCache>
                  </c:numRef>
                </c:cat>
                <c:val>
                  <c:numRef>
                    <c:extLst xmlns:c15="http://schemas.microsoft.com/office/drawing/2012/chart">
                      <c:ext xmlns:c15="http://schemas.microsoft.com/office/drawing/2012/chart" uri="{02D57815-91ED-43cb-92C2-25804820EDAC}">
                        <c15:formulaRef>
                          <c15:sqref>Sheet1!$D$2:$D$7</c15:sqref>
                        </c15:formulaRef>
                      </c:ext>
                    </c:extLst>
                    <c:numCache>
                      <c:formatCode>General</c:formatCode>
                      <c:ptCount val="5"/>
                      <c:pt idx="0">
                        <c:v>400</c:v>
                      </c:pt>
                      <c:pt idx="1">
                        <c:v>300</c:v>
                      </c:pt>
                      <c:pt idx="2">
                        <c:v>320</c:v>
                      </c:pt>
                      <c:pt idx="3">
                        <c:v>300</c:v>
                      </c:pt>
                      <c:pt idx="4">
                        <c:v>300</c:v>
                      </c:pt>
                    </c:numCache>
                  </c:numRef>
                </c:val>
                <c:extLst xmlns:c15="http://schemas.microsoft.com/office/drawing/2012/chart">
                  <c:ext xmlns:c16="http://schemas.microsoft.com/office/drawing/2014/chart" uri="{C3380CC4-5D6E-409C-BE32-E72D297353CC}">
                    <c16:uniqueId val="{00000012-9FFC-483C-B871-68EAECF610DF}"/>
                  </c:ext>
                </c:extLst>
              </c15:ser>
            </c15:filteredBarSeries>
          </c:ext>
        </c:extLst>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9.0494131622934643E-3"/>
              <c:y val="0.2201351639254369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layout>
        <c:manualLayout>
          <c:xMode val="edge"/>
          <c:yMode val="edge"/>
          <c:x val="0.16815204400819761"/>
          <c:y val="0.92820512820512802"/>
          <c:w val="0.66369573940243776"/>
          <c:h val="7.17948717948717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9082729337731795E-2"/>
          <c:y val="3.9215686274509803E-2"/>
          <c:w val="0.87925035414611297"/>
          <c:h val="0.77381087686125005"/>
        </c:manualLayout>
      </c:layout>
      <c:barChart>
        <c:barDir val="col"/>
        <c:grouping val="clustered"/>
        <c:varyColors val="0"/>
        <c:ser>
          <c:idx val="0"/>
          <c:order val="0"/>
          <c:tx>
            <c:strRef>
              <c:f>Sheet1!$B$1</c:f>
              <c:strCache>
                <c:ptCount val="1"/>
                <c:pt idx="0">
                  <c:v>Point (crystal)</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13-4E61-ADF8-3ACE0D4F41B8}"/>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F13-4E61-ADF8-3ACE0D4F41B8}"/>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F13-4E61-ADF8-3ACE0D4F41B8}"/>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F13-4E61-ADF8-3ACE0D4F41B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5"/>
                <c:pt idx="0">
                  <c:v>2014</c:v>
                </c:pt>
                <c:pt idx="1">
                  <c:v>2015</c:v>
                </c:pt>
                <c:pt idx="2">
                  <c:v>2016</c:v>
                </c:pt>
                <c:pt idx="3">
                  <c:v>2017</c:v>
                </c:pt>
                <c:pt idx="4">
                  <c:v>2018</c:v>
                </c:pt>
              </c:numCache>
            </c:numRef>
          </c:cat>
          <c:val>
            <c:numRef>
              <c:f>Sheet1!$B$2:$B$7</c:f>
              <c:numCache>
                <c:formatCode>General</c:formatCode>
                <c:ptCount val="5"/>
                <c:pt idx="0">
                  <c:v>50</c:v>
                </c:pt>
                <c:pt idx="1">
                  <c:v>42.5</c:v>
                </c:pt>
                <c:pt idx="2">
                  <c:v>50</c:v>
                </c:pt>
                <c:pt idx="3">
                  <c:v>37.5</c:v>
                </c:pt>
                <c:pt idx="4">
                  <c:v>40</c:v>
                </c:pt>
              </c:numCache>
            </c:numRef>
          </c:val>
          <c:extLst>
            <c:ext xmlns:c16="http://schemas.microsoft.com/office/drawing/2014/chart" uri="{C3380CC4-5D6E-409C-BE32-E72D297353CC}">
              <c16:uniqueId val="{00000005-2F13-4E61-ADF8-3ACE0D4F41B8}"/>
            </c:ext>
          </c:extLst>
        </c:ser>
        <c:ser>
          <c:idx val="2"/>
          <c:order val="2"/>
          <c:tx>
            <c:strRef>
              <c:f>Sheet1!$D$1</c:f>
              <c:strCache>
                <c:ptCount val="1"/>
                <c:pt idx="0">
                  <c:v>Gram (crystal)</c:v>
                </c:pt>
              </c:strCache>
            </c:strRef>
          </c:tx>
          <c:spPr>
            <a:solidFill>
              <a:schemeClr val="accent3"/>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F13-4E61-ADF8-3ACE0D4F41B8}"/>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F13-4E61-ADF8-3ACE0D4F41B8}"/>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F13-4E61-ADF8-3ACE0D4F41B8}"/>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13-4E61-ADF8-3ACE0D4F41B8}"/>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F13-4E61-ADF8-3ACE0D4F41B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5"/>
                <c:pt idx="0">
                  <c:v>2014</c:v>
                </c:pt>
                <c:pt idx="1">
                  <c:v>2015</c:v>
                </c:pt>
                <c:pt idx="2">
                  <c:v>2016</c:v>
                </c:pt>
                <c:pt idx="3">
                  <c:v>2017</c:v>
                </c:pt>
                <c:pt idx="4">
                  <c:v>2018</c:v>
                </c:pt>
              </c:numCache>
            </c:numRef>
          </c:cat>
          <c:val>
            <c:numRef>
              <c:f>Sheet1!$D$2:$D$7</c:f>
              <c:numCache>
                <c:formatCode>General</c:formatCode>
                <c:ptCount val="5"/>
                <c:pt idx="0">
                  <c:v>400</c:v>
                </c:pt>
                <c:pt idx="1">
                  <c:v>300</c:v>
                </c:pt>
                <c:pt idx="2">
                  <c:v>320</c:v>
                </c:pt>
                <c:pt idx="3">
                  <c:v>300</c:v>
                </c:pt>
                <c:pt idx="4">
                  <c:v>300</c:v>
                </c:pt>
              </c:numCache>
            </c:numRef>
          </c:val>
          <c:extLst>
            <c:ext xmlns:c16="http://schemas.microsoft.com/office/drawing/2014/chart" uri="{C3380CC4-5D6E-409C-BE32-E72D297353CC}">
              <c16:uniqueId val="{0000000B-2F13-4E61-ADF8-3ACE0D4F41B8}"/>
            </c:ext>
          </c:extLst>
        </c:ser>
        <c:dLbls>
          <c:showLegendKey val="0"/>
          <c:showVal val="1"/>
          <c:showCatName val="0"/>
          <c:showSerName val="0"/>
          <c:showPercent val="0"/>
          <c:showBubbleSize val="0"/>
        </c:dLbls>
        <c:gapWidth val="150"/>
        <c:axId val="-2121395128"/>
        <c:axId val="-2121391560"/>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Point (powder)</c:v>
                      </c:pt>
                    </c:strCache>
                  </c:strRef>
                </c:tx>
                <c:spPr>
                  <a:solidFill>
                    <a:schemeClr val="accent2"/>
                  </a:solidFill>
                  <a:ln>
                    <a:noFill/>
                  </a:ln>
                  <a:effectLst/>
                </c:spPr>
                <c:invertIfNegative val="0"/>
                <c:dLbls>
                  <c:dLbl>
                    <c:idx val="2"/>
                    <c:showLegendKey val="0"/>
                    <c:showVal val="1"/>
                    <c:showCatName val="0"/>
                    <c:showSerName val="0"/>
                    <c:showPercent val="0"/>
                    <c:showBubbleSize val="0"/>
                    <c:extLst>
                      <c:ext uri="{CE6537A1-D6FC-4f65-9D91-7224C49458BB}"/>
                      <c:ext xmlns:c16="http://schemas.microsoft.com/office/drawing/2014/chart" uri="{C3380CC4-5D6E-409C-BE32-E72D297353CC}">
                        <c16:uniqueId val="{0000000C-2F13-4E61-ADF8-3ACE0D4F41B8}"/>
                      </c:ext>
                    </c:extLst>
                  </c:dLbl>
                  <c:dLbl>
                    <c:idx val="3"/>
                    <c:layout>
                      <c:manualLayout>
                        <c:x val="-1.0178117048346057E-2"/>
                        <c:y val="-8.5469098123770586E-17"/>
                      </c:manualLayout>
                    </c:layout>
                    <c:showLegendKey val="0"/>
                    <c:showVal val="1"/>
                    <c:showCatName val="0"/>
                    <c:showSerName val="0"/>
                    <c:showPercent val="0"/>
                    <c:showBubbleSize val="0"/>
                    <c:extLst>
                      <c:ext uri="{CE6537A1-D6FC-4f65-9D91-7224C49458BB}"/>
                      <c:ext xmlns:c16="http://schemas.microsoft.com/office/drawing/2014/chart" uri="{C3380CC4-5D6E-409C-BE32-E72D297353CC}">
                        <c16:uniqueId val="{0000000D-2F13-4E61-ADF8-3ACE0D4F41B8}"/>
                      </c:ext>
                    </c:extLst>
                  </c:dLbl>
                  <c:dLbl>
                    <c:idx val="4"/>
                    <c:showLegendKey val="0"/>
                    <c:showVal val="1"/>
                    <c:showCatName val="0"/>
                    <c:showSerName val="0"/>
                    <c:showPercent val="0"/>
                    <c:showBubbleSize val="0"/>
                    <c:extLst>
                      <c:ext uri="{CE6537A1-D6FC-4f65-9D91-7224C49458BB}"/>
                      <c:ext xmlns:c16="http://schemas.microsoft.com/office/drawing/2014/chart" uri="{C3380CC4-5D6E-409C-BE32-E72D297353CC}">
                        <c16:uniqueId val="{0000000E-2F13-4E61-ADF8-3ACE0D4F41B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Sheet1!$A$2:$A$7</c15:sqref>
                        </c15:formulaRef>
                      </c:ext>
                    </c:extLst>
                    <c:numCache>
                      <c:formatCode>General</c:formatCode>
                      <c:ptCount val="5"/>
                      <c:pt idx="0">
                        <c:v>2014</c:v>
                      </c:pt>
                      <c:pt idx="1">
                        <c:v>2015</c:v>
                      </c:pt>
                      <c:pt idx="2">
                        <c:v>2016</c:v>
                      </c:pt>
                      <c:pt idx="3">
                        <c:v>2017</c:v>
                      </c:pt>
                      <c:pt idx="4">
                        <c:v>2018</c:v>
                      </c:pt>
                    </c:numCache>
                  </c:numRef>
                </c:cat>
                <c:val>
                  <c:numRef>
                    <c:extLst>
                      <c:ext uri="{02D57815-91ED-43cb-92C2-25804820EDAC}">
                        <c15:formulaRef>
                          <c15:sqref>Sheet1!$C$2:$C$7</c15:sqref>
                        </c15:formulaRef>
                      </c:ext>
                    </c:extLst>
                    <c:numCache>
                      <c:formatCode>General</c:formatCode>
                      <c:ptCount val="5"/>
                      <c:pt idx="0">
                        <c:v>45</c:v>
                      </c:pt>
                      <c:pt idx="1">
                        <c:v>40</c:v>
                      </c:pt>
                      <c:pt idx="2">
                        <c:v>35</c:v>
                      </c:pt>
                      <c:pt idx="4">
                        <c:v>32.5</c:v>
                      </c:pt>
                    </c:numCache>
                  </c:numRef>
                </c:val>
                <c:extLst>
                  <c:ext xmlns:c16="http://schemas.microsoft.com/office/drawing/2014/chart" uri="{C3380CC4-5D6E-409C-BE32-E72D297353CC}">
                    <c16:uniqueId val="{0000000F-2F13-4E61-ADF8-3ACE0D4F41B8}"/>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Gram (powder)</c:v>
                      </c:pt>
                    </c:strCache>
                  </c:strRef>
                </c:tx>
                <c:spPr>
                  <a:solidFill>
                    <a:schemeClr val="accent4"/>
                  </a:solidFill>
                  <a:ln>
                    <a:noFill/>
                  </a:ln>
                  <a:effectLst/>
                </c:spPr>
                <c:invertIfNegative val="0"/>
                <c:dLbls>
                  <c:dLbl>
                    <c:idx val="3"/>
                    <c:layout>
                      <c:manualLayout>
                        <c:x val="-1.2213740458015267E-2"/>
                        <c:y val="0"/>
                      </c:manualLayout>
                    </c:layout>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0-2F13-4E61-ADF8-3ACE0D4F41B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extLst xmlns:c15="http://schemas.microsoft.com/office/drawing/2012/chart">
                      <c:ext xmlns:c15="http://schemas.microsoft.com/office/drawing/2012/chart" uri="{02D57815-91ED-43cb-92C2-25804820EDAC}">
                        <c15:formulaRef>
                          <c15:sqref>Sheet1!$A$2:$A$7</c15:sqref>
                        </c15:formulaRef>
                      </c:ext>
                    </c:extLst>
                    <c:numCache>
                      <c:formatCode>General</c:formatCode>
                      <c:ptCount val="5"/>
                      <c:pt idx="0">
                        <c:v>2014</c:v>
                      </c:pt>
                      <c:pt idx="1">
                        <c:v>2015</c:v>
                      </c:pt>
                      <c:pt idx="2">
                        <c:v>2016</c:v>
                      </c:pt>
                      <c:pt idx="3">
                        <c:v>2017</c:v>
                      </c:pt>
                      <c:pt idx="4">
                        <c:v>2018</c:v>
                      </c:pt>
                    </c:numCache>
                  </c:numRef>
                </c:cat>
                <c:val>
                  <c:numRef>
                    <c:extLst xmlns:c15="http://schemas.microsoft.com/office/drawing/2012/chart">
                      <c:ext xmlns:c15="http://schemas.microsoft.com/office/drawing/2012/chart" uri="{02D57815-91ED-43cb-92C2-25804820EDAC}">
                        <c15:formulaRef>
                          <c15:sqref>Sheet1!$E$2:$E$7</c15:sqref>
                        </c15:formulaRef>
                      </c:ext>
                    </c:extLst>
                    <c:numCache>
                      <c:formatCode>General</c:formatCode>
                      <c:ptCount val="5"/>
                      <c:pt idx="0">
                        <c:v>350</c:v>
                      </c:pt>
                      <c:pt idx="1">
                        <c:v>250</c:v>
                      </c:pt>
                      <c:pt idx="2">
                        <c:v>250</c:v>
                      </c:pt>
                      <c:pt idx="3">
                        <c:v>300</c:v>
                      </c:pt>
                      <c:pt idx="4">
                        <c:v>250</c:v>
                      </c:pt>
                    </c:numCache>
                  </c:numRef>
                </c:val>
                <c:extLst xmlns:c15="http://schemas.microsoft.com/office/drawing/2012/chart">
                  <c:ext xmlns:c16="http://schemas.microsoft.com/office/drawing/2014/chart" uri="{C3380CC4-5D6E-409C-BE32-E72D297353CC}">
                    <c16:uniqueId val="{00000011-2F13-4E61-ADF8-3ACE0D4F41B8}"/>
                  </c:ext>
                </c:extLst>
              </c15:ser>
            </c15:filteredBarSeries>
          </c:ext>
        </c:extLst>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1.7503476187614001E-2"/>
              <c:y val="0.3069681530450409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layout>
        <c:manualLayout>
          <c:xMode val="edge"/>
          <c:yMode val="edge"/>
          <c:x val="0.16815204400819761"/>
          <c:y val="0.92820512820512802"/>
          <c:w val="0.66369573940243776"/>
          <c:h val="7.179487179487179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822777587584155E-2"/>
          <c:y val="2.7777777777777801E-2"/>
          <c:w val="0.90272138537030699"/>
          <c:h val="0.7415732458352563"/>
        </c:manualLayout>
      </c:layout>
      <c:lineChart>
        <c:grouping val="standard"/>
        <c:varyColors val="0"/>
        <c:ser>
          <c:idx val="0"/>
          <c:order val="0"/>
          <c:tx>
            <c:strRef>
              <c:f>Sheet1!$A$2</c:f>
              <c:strCache>
                <c:ptCount val="1"/>
                <c:pt idx="0">
                  <c:v>Any Methamphetamine</c:v>
                </c:pt>
              </c:strCache>
            </c:strRef>
          </c:tx>
          <c:spPr>
            <a:ln w="25400" cap="rnd" cmpd="sng" algn="ctr">
              <a:solidFill>
                <a:schemeClr val="accent1"/>
              </a:solidFill>
              <a:prstDash val="solid"/>
              <a:round/>
            </a:ln>
            <a:effectLst/>
          </c:spPr>
          <c:marker>
            <c:symbol val="diamond"/>
            <c:size val="6"/>
            <c:spPr>
              <a:solidFill>
                <a:schemeClr val="accent1"/>
              </a:solidFill>
              <a:ln w="25400" cap="flat" cmpd="sng" algn="ctr">
                <a:solidFill>
                  <a:schemeClr val="accent1"/>
                </a:solidFill>
                <a:prstDash val="solid"/>
                <a:round/>
              </a:ln>
              <a:effectLst/>
            </c:spPr>
          </c:marker>
          <c:dLbls>
            <c:dLbl>
              <c:idx val="0"/>
              <c:layout>
                <c:manualLayout>
                  <c:x val="-2.7666799802198661E-2"/>
                  <c:y val="-4.37008196438999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60A-4CED-B29F-58D78F83CFF1}"/>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60A-4CED-B29F-58D78F83CFF1}"/>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0A-4CED-B29F-58D78F83CFF1}"/>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60A-4CED-B29F-58D78F83CFF1}"/>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60A-4CED-B29F-58D78F83CFF1}"/>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60A-4CED-B29F-58D78F83CFF1}"/>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60A-4CED-B29F-58D78F83CFF1}"/>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60A-4CED-B29F-58D78F83CFF1}"/>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60A-4CED-B29F-58D78F83CFF1}"/>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60A-4CED-B29F-58D78F83CFF1}"/>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60A-4CED-B29F-58D78F83CFF1}"/>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60A-4CED-B29F-58D78F83CFF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Sheet1!$B$2:$Q$2</c:f>
              <c:numCache>
                <c:formatCode>General</c:formatCode>
                <c:ptCount val="13"/>
                <c:pt idx="0">
                  <c:v>82</c:v>
                </c:pt>
                <c:pt idx="1">
                  <c:v>82</c:v>
                </c:pt>
                <c:pt idx="2">
                  <c:v>76</c:v>
                </c:pt>
                <c:pt idx="3">
                  <c:v>67</c:v>
                </c:pt>
                <c:pt idx="4">
                  <c:v>67</c:v>
                </c:pt>
                <c:pt idx="5">
                  <c:v>24</c:v>
                </c:pt>
                <c:pt idx="6">
                  <c:v>64</c:v>
                </c:pt>
                <c:pt idx="7">
                  <c:v>44</c:v>
                </c:pt>
                <c:pt idx="8">
                  <c:v>47</c:v>
                </c:pt>
                <c:pt idx="9">
                  <c:v>49</c:v>
                </c:pt>
                <c:pt idx="10">
                  <c:v>52</c:v>
                </c:pt>
                <c:pt idx="11">
                  <c:v>35</c:v>
                </c:pt>
                <c:pt idx="12">
                  <c:v>27</c:v>
                </c:pt>
              </c:numCache>
            </c:numRef>
          </c:val>
          <c:smooth val="0"/>
          <c:extLst>
            <c:ext xmlns:c16="http://schemas.microsoft.com/office/drawing/2014/chart" uri="{C3380CC4-5D6E-409C-BE32-E72D297353CC}">
              <c16:uniqueId val="{0000000C-860A-4CED-B29F-58D78F83CFF1}"/>
            </c:ext>
          </c:extLst>
        </c:ser>
        <c:ser>
          <c:idx val="1"/>
          <c:order val="1"/>
          <c:tx>
            <c:strRef>
              <c:f>Sheet1!$A$3</c:f>
              <c:strCache>
                <c:ptCount val="1"/>
                <c:pt idx="0">
                  <c:v>Powder</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2.4870002662710639E-2"/>
                  <c:y val="4.18289588121732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60A-4CED-B29F-58D78F83CFF1}"/>
                </c:ext>
              </c:extLst>
            </c:dLbl>
            <c:dLbl>
              <c:idx val="5"/>
              <c:layout>
                <c:manualLayout>
                  <c:x val="-2.1246814256913538E-2"/>
                  <c:y val="3.85888562412411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60A-4CED-B29F-58D78F83CFF1}"/>
                </c:ext>
              </c:extLst>
            </c:dLbl>
            <c:dLbl>
              <c:idx val="11"/>
              <c:layout>
                <c:manualLayout>
                  <c:x val="-1.9144318916657157E-2"/>
                  <c:y val="4.1828958812173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60A-4CED-B29F-58D78F83CFF1}"/>
                </c:ext>
              </c:extLst>
            </c:dLbl>
            <c:dLbl>
              <c:idx val="12"/>
              <c:layout>
                <c:manualLayout>
                  <c:x val="-3.6231884057972784E-3"/>
                  <c:y val="1.93237676320896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60A-4CED-B29F-58D78F83CFF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Sheet1!$B$3:$Q$3</c:f>
              <c:numCache>
                <c:formatCode>General</c:formatCode>
                <c:ptCount val="13"/>
                <c:pt idx="0">
                  <c:v>81</c:v>
                </c:pt>
                <c:pt idx="1">
                  <c:v>72</c:v>
                </c:pt>
                <c:pt idx="2">
                  <c:v>73</c:v>
                </c:pt>
                <c:pt idx="3">
                  <c:v>59</c:v>
                </c:pt>
                <c:pt idx="4">
                  <c:v>55</c:v>
                </c:pt>
                <c:pt idx="5">
                  <c:v>24</c:v>
                </c:pt>
                <c:pt idx="6">
                  <c:v>61</c:v>
                </c:pt>
                <c:pt idx="7">
                  <c:v>34</c:v>
                </c:pt>
                <c:pt idx="8">
                  <c:v>39</c:v>
                </c:pt>
                <c:pt idx="9">
                  <c:v>31</c:v>
                </c:pt>
                <c:pt idx="10">
                  <c:v>27</c:v>
                </c:pt>
                <c:pt idx="11">
                  <c:v>20</c:v>
                </c:pt>
                <c:pt idx="12">
                  <c:v>14</c:v>
                </c:pt>
              </c:numCache>
            </c:numRef>
          </c:val>
          <c:smooth val="0"/>
          <c:extLst>
            <c:ext xmlns:c16="http://schemas.microsoft.com/office/drawing/2014/chart" uri="{C3380CC4-5D6E-409C-BE32-E72D297353CC}">
              <c16:uniqueId val="{00000011-860A-4CED-B29F-58D78F83CFF1}"/>
            </c:ext>
          </c:extLst>
        </c:ser>
        <c:ser>
          <c:idx val="2"/>
          <c:order val="2"/>
          <c:tx>
            <c:strRef>
              <c:f>Sheet1!$A$4</c:f>
              <c:strCache>
                <c:ptCount val="1"/>
                <c:pt idx="0">
                  <c:v>Crystal</c:v>
                </c:pt>
              </c:strCache>
            </c:strRef>
          </c:tx>
          <c:spPr>
            <a:ln w="25400" cap="rnd" cmpd="sng" algn="ctr">
              <a:solidFill>
                <a:schemeClr val="accent3"/>
              </a:solidFill>
              <a:prstDash val="solid"/>
              <a:round/>
            </a:ln>
            <a:effectLst/>
          </c:spPr>
          <c:marker>
            <c:symbol val="circle"/>
            <c:size val="5"/>
            <c:spPr>
              <a:solidFill>
                <a:schemeClr val="accent3"/>
              </a:solidFill>
              <a:ln w="25400" cap="flat" cmpd="sng" algn="ctr">
                <a:solidFill>
                  <a:schemeClr val="accent3"/>
                </a:solidFill>
                <a:prstDash val="solid"/>
                <a:round/>
              </a:ln>
              <a:effectLst/>
            </c:spPr>
          </c:marker>
          <c:dLbls>
            <c:dLbl>
              <c:idx val="0"/>
              <c:layout>
                <c:manualLayout>
                  <c:x val="-2.4109589041095891E-2"/>
                  <c:y val="-4.3478260869565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60A-4CED-B29F-58D78F83CFF1}"/>
                </c:ext>
              </c:extLst>
            </c:dLbl>
            <c:dLbl>
              <c:idx val="1"/>
              <c:delete val="1"/>
              <c:extLst>
                <c:ext xmlns:c15="http://schemas.microsoft.com/office/drawing/2012/chart" uri="{CE6537A1-D6FC-4f65-9D91-7224C49458BB}"/>
                <c:ext xmlns:c16="http://schemas.microsoft.com/office/drawing/2014/chart" uri="{C3380CC4-5D6E-409C-BE32-E72D297353CC}">
                  <c16:uniqueId val="{00000013-860A-4CED-B29F-58D78F83CFF1}"/>
                </c:ext>
              </c:extLst>
            </c:dLbl>
            <c:dLbl>
              <c:idx val="2"/>
              <c:delete val="1"/>
              <c:extLst>
                <c:ext xmlns:c15="http://schemas.microsoft.com/office/drawing/2012/chart" uri="{CE6537A1-D6FC-4f65-9D91-7224C49458BB}"/>
                <c:ext xmlns:c16="http://schemas.microsoft.com/office/drawing/2014/chart" uri="{C3380CC4-5D6E-409C-BE32-E72D297353CC}">
                  <c16:uniqueId val="{00000014-860A-4CED-B29F-58D78F83CFF1}"/>
                </c:ext>
              </c:extLst>
            </c:dLbl>
            <c:dLbl>
              <c:idx val="3"/>
              <c:delete val="1"/>
              <c:extLst>
                <c:ext xmlns:c15="http://schemas.microsoft.com/office/drawing/2012/chart" uri="{CE6537A1-D6FC-4f65-9D91-7224C49458BB}"/>
                <c:ext xmlns:c16="http://schemas.microsoft.com/office/drawing/2014/chart" uri="{C3380CC4-5D6E-409C-BE32-E72D297353CC}">
                  <c16:uniqueId val="{00000015-860A-4CED-B29F-58D78F83CFF1}"/>
                </c:ext>
              </c:extLst>
            </c:dLbl>
            <c:dLbl>
              <c:idx val="4"/>
              <c:delete val="1"/>
              <c:extLst>
                <c:ext xmlns:c15="http://schemas.microsoft.com/office/drawing/2012/chart" uri="{CE6537A1-D6FC-4f65-9D91-7224C49458BB}"/>
                <c:ext xmlns:c16="http://schemas.microsoft.com/office/drawing/2014/chart" uri="{C3380CC4-5D6E-409C-BE32-E72D297353CC}">
                  <c16:uniqueId val="{00000016-860A-4CED-B29F-58D78F83CFF1}"/>
                </c:ext>
              </c:extLst>
            </c:dLbl>
            <c:dLbl>
              <c:idx val="5"/>
              <c:delete val="1"/>
              <c:extLst>
                <c:ext xmlns:c15="http://schemas.microsoft.com/office/drawing/2012/chart" uri="{CE6537A1-D6FC-4f65-9D91-7224C49458BB}"/>
                <c:ext xmlns:c16="http://schemas.microsoft.com/office/drawing/2014/chart" uri="{C3380CC4-5D6E-409C-BE32-E72D297353CC}">
                  <c16:uniqueId val="{00000017-860A-4CED-B29F-58D78F83CFF1}"/>
                </c:ext>
              </c:extLst>
            </c:dLbl>
            <c:dLbl>
              <c:idx val="6"/>
              <c:delete val="1"/>
              <c:extLst>
                <c:ext xmlns:c15="http://schemas.microsoft.com/office/drawing/2012/chart" uri="{CE6537A1-D6FC-4f65-9D91-7224C49458BB}"/>
                <c:ext xmlns:c16="http://schemas.microsoft.com/office/drawing/2014/chart" uri="{C3380CC4-5D6E-409C-BE32-E72D297353CC}">
                  <c16:uniqueId val="{00000018-860A-4CED-B29F-58D78F83CFF1}"/>
                </c:ext>
              </c:extLst>
            </c:dLbl>
            <c:dLbl>
              <c:idx val="7"/>
              <c:delete val="1"/>
              <c:extLst>
                <c:ext xmlns:c15="http://schemas.microsoft.com/office/drawing/2012/chart" uri="{CE6537A1-D6FC-4f65-9D91-7224C49458BB}"/>
                <c:ext xmlns:c16="http://schemas.microsoft.com/office/drawing/2014/chart" uri="{C3380CC4-5D6E-409C-BE32-E72D297353CC}">
                  <c16:uniqueId val="{00000019-860A-4CED-B29F-58D78F83CFF1}"/>
                </c:ext>
              </c:extLst>
            </c:dLbl>
            <c:dLbl>
              <c:idx val="8"/>
              <c:delete val="1"/>
              <c:extLst>
                <c:ext xmlns:c15="http://schemas.microsoft.com/office/drawing/2012/chart" uri="{CE6537A1-D6FC-4f65-9D91-7224C49458BB}"/>
                <c:ext xmlns:c16="http://schemas.microsoft.com/office/drawing/2014/chart" uri="{C3380CC4-5D6E-409C-BE32-E72D297353CC}">
                  <c16:uniqueId val="{0000001A-860A-4CED-B29F-58D78F83CFF1}"/>
                </c:ext>
              </c:extLst>
            </c:dLbl>
            <c:dLbl>
              <c:idx val="9"/>
              <c:delete val="1"/>
              <c:extLst>
                <c:ext xmlns:c15="http://schemas.microsoft.com/office/drawing/2012/chart" uri="{CE6537A1-D6FC-4f65-9D91-7224C49458BB}"/>
                <c:ext xmlns:c16="http://schemas.microsoft.com/office/drawing/2014/chart" uri="{C3380CC4-5D6E-409C-BE32-E72D297353CC}">
                  <c16:uniqueId val="{0000001B-860A-4CED-B29F-58D78F83CFF1}"/>
                </c:ext>
              </c:extLst>
            </c:dLbl>
            <c:dLbl>
              <c:idx val="10"/>
              <c:delete val="1"/>
              <c:extLst>
                <c:ext xmlns:c15="http://schemas.microsoft.com/office/drawing/2012/chart" uri="{CE6537A1-D6FC-4f65-9D91-7224C49458BB}"/>
                <c:ext xmlns:c16="http://schemas.microsoft.com/office/drawing/2014/chart" uri="{C3380CC4-5D6E-409C-BE32-E72D297353CC}">
                  <c16:uniqueId val="{0000001C-860A-4CED-B29F-58D78F83CFF1}"/>
                </c:ext>
              </c:extLst>
            </c:dLbl>
            <c:dLbl>
              <c:idx val="11"/>
              <c:layout>
                <c:manualLayout>
                  <c:x val="-2.1023051466392786E-2"/>
                  <c:y val="-3.86472801379926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860A-4CED-B29F-58D78F83CFF1}"/>
                </c:ext>
              </c:extLst>
            </c:dLbl>
            <c:dLbl>
              <c:idx val="12"/>
              <c:tx>
                <c:rich>
                  <a:bodyPr/>
                  <a:lstStyle/>
                  <a:p>
                    <a:fld id="{20D3CCC0-0646-4C73-B945-2EB9E7767795}" type="VALUE">
                      <a:rPr lang="en-US"/>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E-860A-4CED-B29F-58D78F83CFF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strCache>
            </c:strRef>
          </c:cat>
          <c:val>
            <c:numRef>
              <c:f>Sheet1!$B$4:$Q$4</c:f>
              <c:numCache>
                <c:formatCode>General</c:formatCode>
                <c:ptCount val="13"/>
                <c:pt idx="0">
                  <c:v>40</c:v>
                </c:pt>
                <c:pt idx="1">
                  <c:v>35</c:v>
                </c:pt>
                <c:pt idx="2">
                  <c:v>32</c:v>
                </c:pt>
                <c:pt idx="3">
                  <c:v>26</c:v>
                </c:pt>
                <c:pt idx="4">
                  <c:v>24</c:v>
                </c:pt>
                <c:pt idx="5">
                  <c:v>0</c:v>
                </c:pt>
                <c:pt idx="6">
                  <c:v>15</c:v>
                </c:pt>
                <c:pt idx="7">
                  <c:v>21</c:v>
                </c:pt>
                <c:pt idx="8">
                  <c:v>27</c:v>
                </c:pt>
                <c:pt idx="9">
                  <c:v>36</c:v>
                </c:pt>
                <c:pt idx="10">
                  <c:v>32</c:v>
                </c:pt>
                <c:pt idx="11">
                  <c:v>24</c:v>
                </c:pt>
                <c:pt idx="12">
                  <c:v>21</c:v>
                </c:pt>
              </c:numCache>
            </c:numRef>
          </c:val>
          <c:smooth val="0"/>
          <c:extLst>
            <c:ext xmlns:c16="http://schemas.microsoft.com/office/drawing/2014/chart" uri="{C3380CC4-5D6E-409C-BE32-E72D297353CC}">
              <c16:uniqueId val="{0000001F-860A-4CED-B29F-58D78F83CFF1}"/>
            </c:ext>
          </c:extLst>
        </c:ser>
        <c:dLbls>
          <c:showLegendKey val="0"/>
          <c:showVal val="0"/>
          <c:showCatName val="0"/>
          <c:showSerName val="0"/>
          <c:showPercent val="0"/>
          <c:showBubbleSize val="0"/>
        </c:dLbls>
        <c:marker val="1"/>
        <c:smooth val="0"/>
        <c:axId val="206663040"/>
        <c:axId val="206681216"/>
      </c:lineChart>
      <c:catAx>
        <c:axId val="20666304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6681216"/>
        <c:crosses val="autoZero"/>
        <c:auto val="1"/>
        <c:lblAlgn val="ctr"/>
        <c:lblOffset val="100"/>
        <c:noMultiLvlLbl val="0"/>
      </c:catAx>
      <c:valAx>
        <c:axId val="206681216"/>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dirty="0"/>
                  <a:t>% NT EDRS participants</a:t>
                </a:r>
              </a:p>
            </c:rich>
          </c:tx>
          <c:layout>
            <c:manualLayout>
              <c:xMode val="edge"/>
              <c:yMode val="edge"/>
              <c:x val="1.1070219483434134E-2"/>
              <c:y val="0.1950855552910747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666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7614057225958497E-2"/>
          <c:y val="4.1785375118708397E-2"/>
          <c:w val="0.89137347770443531"/>
          <c:h val="0.75715279179846096"/>
        </c:manualLayout>
      </c:layout>
      <c:lineChart>
        <c:grouping val="standard"/>
        <c:varyColors val="0"/>
        <c:ser>
          <c:idx val="0"/>
          <c:order val="0"/>
          <c:tx>
            <c:strRef>
              <c:f>Sheet1!$B$1</c:f>
              <c:strCache>
                <c:ptCount val="1"/>
                <c:pt idx="0">
                  <c:v>Any Methamphetamine</c:v>
                </c:pt>
              </c:strCache>
            </c:strRef>
          </c:tx>
          <c:spPr>
            <a:ln w="25400" cap="rnd" cmpd="sng" algn="ctr">
              <a:solidFill>
                <a:schemeClr val="accent1">
                  <a:shade val="95000"/>
                  <a:satMod val="105000"/>
                </a:schemeClr>
              </a:solidFill>
              <a:prstDash val="solid"/>
              <a:round/>
            </a:ln>
            <a:effectLst/>
          </c:spPr>
          <c:marker>
            <c:symbol val="diamond"/>
            <c:size val="5"/>
            <c:spPr>
              <a:solidFill>
                <a:schemeClr val="accent1"/>
              </a:solidFill>
              <a:ln w="25400" cap="flat" cmpd="sng" algn="ctr">
                <a:solidFill>
                  <a:schemeClr val="accent1">
                    <a:shade val="95000"/>
                    <a:satMod val="105000"/>
                  </a:schemeClr>
                </a:solidFill>
                <a:prstDash val="solid"/>
                <a:round/>
              </a:ln>
              <a:effectLst/>
            </c:spPr>
          </c:marker>
          <c:dLbls>
            <c:dLbl>
              <c:idx val="4"/>
              <c:delete val="1"/>
              <c:extLst>
                <c:ext xmlns:c15="http://schemas.microsoft.com/office/drawing/2012/chart" uri="{CE6537A1-D6FC-4f65-9D91-7224C49458BB}"/>
                <c:ext xmlns:c16="http://schemas.microsoft.com/office/drawing/2014/chart" uri="{C3380CC4-5D6E-409C-BE32-E72D297353CC}">
                  <c16:uniqueId val="{00000000-E4CB-4FAE-B734-3CB1A2C065F5}"/>
                </c:ext>
              </c:extLst>
            </c:dLbl>
            <c:dLbl>
              <c:idx val="5"/>
              <c:delete val="1"/>
              <c:extLst>
                <c:ext xmlns:c15="http://schemas.microsoft.com/office/drawing/2012/chart" uri="{CE6537A1-D6FC-4f65-9D91-7224C49458BB}"/>
                <c:ext xmlns:c16="http://schemas.microsoft.com/office/drawing/2014/chart" uri="{C3380CC4-5D6E-409C-BE32-E72D297353CC}">
                  <c16:uniqueId val="{00000001-E4CB-4FAE-B734-3CB1A2C065F5}"/>
                </c:ext>
              </c:extLst>
            </c:dLbl>
            <c:dLbl>
              <c:idx val="6"/>
              <c:delete val="1"/>
              <c:extLst>
                <c:ext xmlns:c15="http://schemas.microsoft.com/office/drawing/2012/chart" uri="{CE6537A1-D6FC-4f65-9D91-7224C49458BB}"/>
                <c:ext xmlns:c16="http://schemas.microsoft.com/office/drawing/2014/chart" uri="{C3380CC4-5D6E-409C-BE32-E72D297353CC}">
                  <c16:uniqueId val="{00000002-E4CB-4FAE-B734-3CB1A2C065F5}"/>
                </c:ext>
              </c:extLst>
            </c:dLbl>
            <c:dLbl>
              <c:idx val="7"/>
              <c:delete val="1"/>
              <c:extLst>
                <c:ext xmlns:c15="http://schemas.microsoft.com/office/drawing/2012/chart" uri="{CE6537A1-D6FC-4f65-9D91-7224C49458BB}"/>
                <c:ext xmlns:c16="http://schemas.microsoft.com/office/drawing/2014/chart" uri="{C3380CC4-5D6E-409C-BE32-E72D297353CC}">
                  <c16:uniqueId val="{00000003-E4CB-4FAE-B734-3CB1A2C065F5}"/>
                </c:ext>
              </c:extLst>
            </c:dLbl>
            <c:dLbl>
              <c:idx val="8"/>
              <c:delete val="1"/>
              <c:extLst>
                <c:ext xmlns:c15="http://schemas.microsoft.com/office/drawing/2012/chart" uri="{CE6537A1-D6FC-4f65-9D91-7224C49458BB}"/>
                <c:ext xmlns:c16="http://schemas.microsoft.com/office/drawing/2014/chart" uri="{C3380CC4-5D6E-409C-BE32-E72D297353CC}">
                  <c16:uniqueId val="{00000004-E4CB-4FAE-B734-3CB1A2C065F5}"/>
                </c:ext>
              </c:extLst>
            </c:dLbl>
            <c:dLbl>
              <c:idx val="9"/>
              <c:delete val="1"/>
              <c:extLst>
                <c:ext xmlns:c15="http://schemas.microsoft.com/office/drawing/2012/chart" uri="{CE6537A1-D6FC-4f65-9D91-7224C49458BB}"/>
                <c:ext xmlns:c16="http://schemas.microsoft.com/office/drawing/2014/chart" uri="{C3380CC4-5D6E-409C-BE32-E72D297353CC}">
                  <c16:uniqueId val="{00000005-E4CB-4FAE-B734-3CB1A2C065F5}"/>
                </c:ext>
              </c:extLst>
            </c:dLbl>
            <c:dLbl>
              <c:idx val="10"/>
              <c:delete val="1"/>
              <c:extLst>
                <c:ext xmlns:c15="http://schemas.microsoft.com/office/drawing/2012/chart" uri="{CE6537A1-D6FC-4f65-9D91-7224C49458BB}"/>
                <c:ext xmlns:c16="http://schemas.microsoft.com/office/drawing/2014/chart" uri="{C3380CC4-5D6E-409C-BE32-E72D297353CC}">
                  <c16:uniqueId val="{00000006-E4CB-4FAE-B734-3CB1A2C065F5}"/>
                </c:ext>
              </c:extLst>
            </c:dLbl>
            <c:dLbl>
              <c:idx val="11"/>
              <c:delete val="1"/>
              <c:extLst>
                <c:ext xmlns:c15="http://schemas.microsoft.com/office/drawing/2012/chart" uri="{CE6537A1-D6FC-4f65-9D91-7224C49458BB}"/>
                <c:ext xmlns:c16="http://schemas.microsoft.com/office/drawing/2014/chart" uri="{C3380CC4-5D6E-409C-BE32-E72D297353CC}">
                  <c16:uniqueId val="{00000007-E4CB-4FAE-B734-3CB1A2C065F5}"/>
                </c:ext>
              </c:extLst>
            </c:dLbl>
            <c:dLbl>
              <c:idx val="12"/>
              <c:layout>
                <c:manualLayout>
                  <c:x val="-5.2351971993441493E-3"/>
                  <c:y val="2.6084626518031828E-3"/>
                </c:manualLayout>
              </c:layout>
              <c:tx>
                <c:rich>
                  <a:bodyPr/>
                  <a:lstStyle/>
                  <a:p>
                    <a:fld id="{895E9C36-0A44-4EC9-B53D-B09ACC716E99}" type="VALUE">
                      <a:rPr lang="en-US"/>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E4CB-4FAE-B734-3CB1A2C065F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3">
                  <c:v>4.5</c:v>
                </c:pt>
                <c:pt idx="4">
                  <c:v>5.5</c:v>
                </c:pt>
                <c:pt idx="5">
                  <c:v>2</c:v>
                </c:pt>
                <c:pt idx="6">
                  <c:v>4</c:v>
                </c:pt>
                <c:pt idx="7">
                  <c:v>6.5</c:v>
                </c:pt>
                <c:pt idx="8">
                  <c:v>4</c:v>
                </c:pt>
                <c:pt idx="9">
                  <c:v>6</c:v>
                </c:pt>
                <c:pt idx="10">
                  <c:v>6</c:v>
                </c:pt>
                <c:pt idx="11">
                  <c:v>4</c:v>
                </c:pt>
                <c:pt idx="12">
                  <c:v>7</c:v>
                </c:pt>
              </c:numCache>
            </c:numRef>
          </c:val>
          <c:smooth val="0"/>
          <c:extLst>
            <c:ext xmlns:c16="http://schemas.microsoft.com/office/drawing/2014/chart" uri="{C3380CC4-5D6E-409C-BE32-E72D297353CC}">
              <c16:uniqueId val="{00000009-E4CB-4FAE-B734-3CB1A2C065F5}"/>
            </c:ext>
          </c:extLst>
        </c:ser>
        <c:ser>
          <c:idx val="1"/>
          <c:order val="1"/>
          <c:tx>
            <c:strRef>
              <c:f>Sheet1!$C$1</c:f>
              <c:strCache>
                <c:ptCount val="1"/>
                <c:pt idx="0">
                  <c:v>Powder</c:v>
                </c:pt>
              </c:strCache>
            </c:strRef>
          </c:tx>
          <c:spPr>
            <a:ln w="28575" cap="rnd" cmpd="sng" algn="ctr">
              <a:solidFill>
                <a:schemeClr val="accent2">
                  <a:shade val="95000"/>
                  <a:satMod val="105000"/>
                </a:schemeClr>
              </a:solidFill>
              <a:prstDash val="solid"/>
              <a:round/>
            </a:ln>
            <a:effectLst/>
          </c:spPr>
          <c:marker>
            <c:symbol val="square"/>
            <c:size val="5"/>
            <c:spPr>
              <a:solidFill>
                <a:schemeClr val="accent2"/>
              </a:solidFill>
              <a:ln w="9525" cap="flat" cmpd="sng" algn="ctr">
                <a:solidFill>
                  <a:schemeClr val="accent2">
                    <a:shade val="95000"/>
                    <a:satMod val="105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4CB-4FAE-B734-3CB1A2C065F5}"/>
                </c:ext>
              </c:extLst>
            </c:dLbl>
            <c:dLbl>
              <c:idx val="12"/>
              <c:layout>
                <c:manualLayout>
                  <c:x val="-6.1734018784841979E-3"/>
                  <c:y val="-7.8506128754684309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4CB-4FAE-B734-3CB1A2C065F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12</c:v>
                </c:pt>
                <c:pt idx="1">
                  <c:v>6</c:v>
                </c:pt>
                <c:pt idx="2">
                  <c:v>6</c:v>
                </c:pt>
                <c:pt idx="3">
                  <c:v>4</c:v>
                </c:pt>
                <c:pt idx="4">
                  <c:v>4</c:v>
                </c:pt>
                <c:pt idx="5">
                  <c:v>2</c:v>
                </c:pt>
                <c:pt idx="6">
                  <c:v>3</c:v>
                </c:pt>
                <c:pt idx="7">
                  <c:v>4.5</c:v>
                </c:pt>
                <c:pt idx="8">
                  <c:v>3</c:v>
                </c:pt>
                <c:pt idx="9">
                  <c:v>2</c:v>
                </c:pt>
                <c:pt idx="10">
                  <c:v>3</c:v>
                </c:pt>
                <c:pt idx="11">
                  <c:v>2</c:v>
                </c:pt>
                <c:pt idx="12">
                  <c:v>4</c:v>
                </c:pt>
              </c:numCache>
            </c:numRef>
          </c:val>
          <c:smooth val="0"/>
          <c:extLst>
            <c:ext xmlns:c16="http://schemas.microsoft.com/office/drawing/2014/chart" uri="{C3380CC4-5D6E-409C-BE32-E72D297353CC}">
              <c16:uniqueId val="{0000000C-E4CB-4FAE-B734-3CB1A2C065F5}"/>
            </c:ext>
          </c:extLst>
        </c:ser>
        <c:ser>
          <c:idx val="2"/>
          <c:order val="2"/>
          <c:tx>
            <c:strRef>
              <c:f>Sheet1!$D$1</c:f>
              <c:strCache>
                <c:ptCount val="1"/>
                <c:pt idx="0">
                  <c:v>Crystal</c:v>
                </c:pt>
              </c:strCache>
            </c:strRef>
          </c:tx>
          <c:spPr>
            <a:ln w="25400" cap="rnd" cmpd="sng" algn="ctr">
              <a:solidFill>
                <a:schemeClr val="accent4">
                  <a:shade val="95000"/>
                  <a:satMod val="105000"/>
                </a:schemeClr>
              </a:solidFill>
              <a:prstDash val="solid"/>
              <a:round/>
            </a:ln>
            <a:effectLst/>
          </c:spPr>
          <c:marker>
            <c:symbol val="triangle"/>
            <c:size val="5"/>
            <c:spPr>
              <a:solidFill>
                <a:schemeClr val="accent3"/>
              </a:solidFill>
              <a:ln w="25400" cap="flat" cmpd="sng" algn="ctr">
                <a:solidFill>
                  <a:schemeClr val="accent4">
                    <a:shade val="95000"/>
                    <a:satMod val="105000"/>
                  </a:schemeClr>
                </a:solidFill>
                <a:prstDash val="solid"/>
                <a:round/>
              </a:ln>
              <a:effectLst/>
            </c:spPr>
          </c:marker>
          <c:dLbls>
            <c:dLbl>
              <c:idx val="0"/>
              <c:layout>
                <c:manualLayout>
                  <c:x val="-4.1077326872602654E-3"/>
                  <c:y val="-2.80888267806114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E4CB-4FAE-B734-3CB1A2C065F5}"/>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E4CB-4FAE-B734-3CB1A2C065F5}"/>
                </c:ext>
              </c:extLst>
            </c:dLbl>
            <c:dLbl>
              <c:idx val="12"/>
              <c:layout>
                <c:manualLayout>
                  <c:x val="-7.6822780714056182E-3"/>
                  <c:y val="-1.44369496475056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4CB-4FAE-B734-3CB1A2C065F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Sheet1!$D$2:$D$17</c:f>
              <c:numCache>
                <c:formatCode>General</c:formatCode>
                <c:ptCount val="13"/>
                <c:pt idx="0">
                  <c:v>5</c:v>
                </c:pt>
                <c:pt idx="1">
                  <c:v>3</c:v>
                </c:pt>
                <c:pt idx="2">
                  <c:v>4</c:v>
                </c:pt>
                <c:pt idx="3">
                  <c:v>2</c:v>
                </c:pt>
                <c:pt idx="4">
                  <c:v>3</c:v>
                </c:pt>
                <c:pt idx="6">
                  <c:v>5</c:v>
                </c:pt>
                <c:pt idx="7">
                  <c:v>3</c:v>
                </c:pt>
                <c:pt idx="8">
                  <c:v>5</c:v>
                </c:pt>
                <c:pt idx="9">
                  <c:v>6</c:v>
                </c:pt>
                <c:pt idx="10">
                  <c:v>12.5</c:v>
                </c:pt>
                <c:pt idx="11">
                  <c:v>5</c:v>
                </c:pt>
                <c:pt idx="12">
                  <c:v>10</c:v>
                </c:pt>
              </c:numCache>
            </c:numRef>
          </c:val>
          <c:smooth val="0"/>
          <c:extLst>
            <c:ext xmlns:c16="http://schemas.microsoft.com/office/drawing/2014/chart" uri="{C3380CC4-5D6E-409C-BE32-E72D297353CC}">
              <c16:uniqueId val="{00000010-E4CB-4FAE-B734-3CB1A2C065F5}"/>
            </c:ext>
          </c:extLst>
        </c:ser>
        <c:dLbls>
          <c:dLblPos val="t"/>
          <c:showLegendKey val="0"/>
          <c:showVal val="1"/>
          <c:showCatName val="0"/>
          <c:showSerName val="0"/>
          <c:showPercent val="0"/>
          <c:showBubbleSize val="0"/>
        </c:dLbls>
        <c:marker val="1"/>
        <c:smooth val="0"/>
        <c:axId val="206754176"/>
        <c:axId val="206838400"/>
      </c:lineChart>
      <c:catAx>
        <c:axId val="20675417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6838400"/>
        <c:crosses val="autoZero"/>
        <c:auto val="1"/>
        <c:lblAlgn val="ctr"/>
        <c:lblOffset val="100"/>
        <c:noMultiLvlLbl val="0"/>
      </c:catAx>
      <c:valAx>
        <c:axId val="206838400"/>
        <c:scaling>
          <c:orientation val="minMax"/>
          <c:max val="3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days</a:t>
                </a:r>
              </a:p>
            </c:rich>
          </c:tx>
          <c:layout>
            <c:manualLayout>
              <c:xMode val="edge"/>
              <c:yMode val="edge"/>
              <c:x val="1.6532876083899299E-2"/>
              <c:y val="0.3063636703531720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675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noFill/>
    <a:ln w="9525" cap="flat" cmpd="sng" algn="ctr">
      <a:noFill/>
      <a:prstDash val="solid"/>
      <a:round/>
    </a:ln>
    <a:effectLst/>
  </c:spPr>
  <c:txPr>
    <a:bodyPr/>
    <a:lstStyle/>
    <a:p>
      <a:pPr>
        <a:defRPr sz="1400" baseline="0">
          <a:latin typeface="Arial" pitchFamily="34" charset="0"/>
          <a:cs typeface="Arial"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dLbl>
              <c:idx val="0"/>
              <c:layout>
                <c:manualLayout>
                  <c:x val="-2.1917808219178081E-3"/>
                  <c:y val="7.49063670411971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58-4804-ADB9-67CA8E10E0DF}"/>
                </c:ext>
              </c:extLst>
            </c:dLbl>
            <c:dLbl>
              <c:idx val="1"/>
              <c:layout>
                <c:manualLayout>
                  <c:x val="8.7671232876712323E-3"/>
                  <c:y val="7.49063670411971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B58-4804-ADB9-67CA8E10E0DF}"/>
                </c:ext>
              </c:extLst>
            </c:dLbl>
            <c:dLbl>
              <c:idx val="2"/>
              <c:layout>
                <c:manualLayout>
                  <c:x val="-4.3835616438356569E-3"/>
                  <c:y val="-1.3732675316515948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B58-4804-ADB9-67CA8E10E0DF}"/>
                </c:ext>
              </c:extLst>
            </c:dLbl>
            <c:dLbl>
              <c:idx val="3"/>
              <c:layout>
                <c:manualLayout>
                  <c:x val="-4.3835616438356161E-3"/>
                  <c:y val="-1.3732675316515948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B58-4804-ADB9-67CA8E10E0DF}"/>
                </c:ext>
              </c:extLst>
            </c:dLbl>
            <c:dLbl>
              <c:idx val="4"/>
              <c:delete val="1"/>
              <c:extLst>
                <c:ext xmlns:c15="http://schemas.microsoft.com/office/drawing/2012/chart" uri="{CE6537A1-D6FC-4f65-9D91-7224C49458BB}"/>
                <c:ext xmlns:c16="http://schemas.microsoft.com/office/drawing/2014/chart" uri="{C3380CC4-5D6E-409C-BE32-E72D297353CC}">
                  <c16:uniqueId val="{00000004-8B58-4804-ADB9-67CA8E10E0DF}"/>
                </c:ext>
              </c:extLst>
            </c:dLbl>
            <c:dLbl>
              <c:idx val="6"/>
              <c:delete val="1"/>
              <c:extLst>
                <c:ext xmlns:c15="http://schemas.microsoft.com/office/drawing/2012/chart" uri="{CE6537A1-D6FC-4f65-9D91-7224C49458BB}"/>
                <c:ext xmlns:c16="http://schemas.microsoft.com/office/drawing/2014/chart" uri="{C3380CC4-5D6E-409C-BE32-E72D297353CC}">
                  <c16:uniqueId val="{00000005-8B58-4804-ADB9-67CA8E10E0DF}"/>
                </c:ext>
              </c:extLst>
            </c:dLbl>
            <c:dLbl>
              <c:idx val="11"/>
              <c:delete val="1"/>
              <c:extLst>
                <c:ext xmlns:c15="http://schemas.microsoft.com/office/drawing/2012/chart" uri="{CE6537A1-D6FC-4f65-9D91-7224C49458BB}"/>
                <c:ext xmlns:c16="http://schemas.microsoft.com/office/drawing/2014/chart" uri="{C3380CC4-5D6E-409C-BE32-E72D297353CC}">
                  <c16:uniqueId val="{00000006-8B58-4804-ADB9-67CA8E10E0D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50</c:v>
                </c:pt>
                <c:pt idx="1">
                  <c:v>50</c:v>
                </c:pt>
                <c:pt idx="2">
                  <c:v>50</c:v>
                </c:pt>
                <c:pt idx="3">
                  <c:v>50</c:v>
                </c:pt>
                <c:pt idx="4">
                  <c:v>50</c:v>
                </c:pt>
                <c:pt idx="6">
                  <c:v>50</c:v>
                </c:pt>
                <c:pt idx="8">
                  <c:v>100</c:v>
                </c:pt>
                <c:pt idx="9">
                  <c:v>100</c:v>
                </c:pt>
                <c:pt idx="10">
                  <c:v>42.5</c:v>
                </c:pt>
                <c:pt idx="11">
                  <c:v>50</c:v>
                </c:pt>
                <c:pt idx="12">
                  <c:v>100</c:v>
                </c:pt>
              </c:numCache>
            </c:numRef>
          </c:val>
          <c:extLst>
            <c:ext xmlns:c16="http://schemas.microsoft.com/office/drawing/2014/chart" uri="{C3380CC4-5D6E-409C-BE32-E72D297353CC}">
              <c16:uniqueId val="{00000007-8B58-4804-ADB9-67CA8E10E0DF}"/>
            </c:ext>
          </c:extLst>
        </c:ser>
        <c:ser>
          <c:idx val="1"/>
          <c:order val="1"/>
          <c:tx>
            <c:strRef>
              <c:f>Sheet1!$C$1</c:f>
              <c:strCache>
                <c:ptCount val="1"/>
                <c:pt idx="0">
                  <c:v>Gram</c:v>
                </c:pt>
              </c:strCache>
            </c:strRef>
          </c:tx>
          <c:spPr>
            <a:solidFill>
              <a:schemeClr val="accent2"/>
            </a:solidFill>
            <a:ln>
              <a:noFill/>
            </a:ln>
            <a:effectLst/>
          </c:spPr>
          <c:invertIfNegative val="0"/>
          <c:dLbls>
            <c:dLbl>
              <c:idx val="0"/>
              <c:layout>
                <c:manualLayout>
                  <c:x val="6.5753424657534042E-3"/>
                  <c:y val="3.745318352059925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B58-4804-ADB9-67CA8E10E0DF}"/>
                </c:ext>
              </c:extLst>
            </c:dLbl>
            <c:dLbl>
              <c:idx val="1"/>
              <c:delete val="1"/>
              <c:extLst>
                <c:ext xmlns:c15="http://schemas.microsoft.com/office/drawing/2012/chart" uri="{CE6537A1-D6FC-4f65-9D91-7224C49458BB}"/>
                <c:ext xmlns:c16="http://schemas.microsoft.com/office/drawing/2014/chart" uri="{C3380CC4-5D6E-409C-BE32-E72D297353CC}">
                  <c16:uniqueId val="{00000009-8B58-4804-ADB9-67CA8E10E0DF}"/>
                </c:ext>
              </c:extLst>
            </c:dLbl>
            <c:dLbl>
              <c:idx val="11"/>
              <c:delete val="1"/>
              <c:extLst>
                <c:ext xmlns:c15="http://schemas.microsoft.com/office/drawing/2012/chart" uri="{CE6537A1-D6FC-4f65-9D91-7224C49458BB}"/>
                <c:ext xmlns:c16="http://schemas.microsoft.com/office/drawing/2014/chart" uri="{C3380CC4-5D6E-409C-BE32-E72D297353CC}">
                  <c16:uniqueId val="{0000000A-8B58-4804-ADB9-67CA8E10E0D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60</c:v>
                </c:pt>
                <c:pt idx="1">
                  <c:v>50</c:v>
                </c:pt>
                <c:pt idx="2">
                  <c:v>90</c:v>
                </c:pt>
                <c:pt idx="3">
                  <c:v>80</c:v>
                </c:pt>
                <c:pt idx="4">
                  <c:v>250</c:v>
                </c:pt>
                <c:pt idx="5">
                  <c:v>300</c:v>
                </c:pt>
                <c:pt idx="6">
                  <c:v>300</c:v>
                </c:pt>
                <c:pt idx="7">
                  <c:v>300</c:v>
                </c:pt>
                <c:pt idx="8">
                  <c:v>350</c:v>
                </c:pt>
                <c:pt idx="9">
                  <c:v>400</c:v>
                </c:pt>
                <c:pt idx="10">
                  <c:v>300</c:v>
                </c:pt>
                <c:pt idx="11">
                  <c:v>400</c:v>
                </c:pt>
                <c:pt idx="12">
                  <c:v>525</c:v>
                </c:pt>
              </c:numCache>
            </c:numRef>
          </c:val>
          <c:extLst>
            <c:ext xmlns:c16="http://schemas.microsoft.com/office/drawing/2014/chart" uri="{C3380CC4-5D6E-409C-BE32-E72D297353CC}">
              <c16:uniqueId val="{0000000B-8B58-4804-ADB9-67CA8E10E0DF}"/>
            </c:ext>
          </c:extLst>
        </c:ser>
        <c:dLbls>
          <c:dLblPos val="outEnd"/>
          <c:showLegendKey val="0"/>
          <c:showVal val="1"/>
          <c:showCatName val="0"/>
          <c:showSerName val="0"/>
          <c:showPercent val="0"/>
          <c:showBubbleSize val="0"/>
        </c:dLbls>
        <c:gapWidth val="150"/>
        <c:axId val="211508224"/>
        <c:axId val="211522304"/>
      </c:barChart>
      <c:catAx>
        <c:axId val="21150822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522304"/>
        <c:crosses val="autoZero"/>
        <c:auto val="1"/>
        <c:lblAlgn val="ctr"/>
        <c:lblOffset val="100"/>
        <c:noMultiLvlLbl val="0"/>
      </c:catAx>
      <c:valAx>
        <c:axId val="211522304"/>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8034160488622664E-3"/>
              <c:y val="0.2363083352729611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5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baseline="0">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0-6C41-4E89-8E58-5E3B624FF60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45</c:v>
                </c:pt>
                <c:pt idx="1">
                  <c:v>35</c:v>
                </c:pt>
                <c:pt idx="2">
                  <c:v>48</c:v>
                </c:pt>
                <c:pt idx="3">
                  <c:v>26</c:v>
                </c:pt>
                <c:pt idx="4">
                  <c:v>41</c:v>
                </c:pt>
                <c:pt idx="5">
                  <c:v>25</c:v>
                </c:pt>
                <c:pt idx="6">
                  <c:v>30</c:v>
                </c:pt>
                <c:pt idx="7">
                  <c:v>0</c:v>
                </c:pt>
                <c:pt idx="8">
                  <c:v>18</c:v>
                </c:pt>
                <c:pt idx="9">
                  <c:v>18</c:v>
                </c:pt>
                <c:pt idx="10">
                  <c:v>17</c:v>
                </c:pt>
                <c:pt idx="11">
                  <c:v>20</c:v>
                </c:pt>
                <c:pt idx="12">
                  <c:v>8</c:v>
                </c:pt>
              </c:numCache>
            </c:numRef>
          </c:val>
          <c:extLst>
            <c:ext xmlns:c16="http://schemas.microsoft.com/office/drawing/2014/chart" uri="{C3380CC4-5D6E-409C-BE32-E72D297353CC}">
              <c16:uniqueId val="{00000001-6C41-4E89-8E58-5E3B624FF60B}"/>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24</c:v>
                </c:pt>
                <c:pt idx="1">
                  <c:v>33</c:v>
                </c:pt>
                <c:pt idx="2">
                  <c:v>28</c:v>
                </c:pt>
                <c:pt idx="3">
                  <c:v>33</c:v>
                </c:pt>
                <c:pt idx="4">
                  <c:v>32</c:v>
                </c:pt>
                <c:pt idx="5">
                  <c:v>25</c:v>
                </c:pt>
                <c:pt idx="6">
                  <c:v>57</c:v>
                </c:pt>
                <c:pt idx="7">
                  <c:v>27</c:v>
                </c:pt>
                <c:pt idx="8">
                  <c:v>27</c:v>
                </c:pt>
                <c:pt idx="9">
                  <c:v>53</c:v>
                </c:pt>
                <c:pt idx="10">
                  <c:v>28</c:v>
                </c:pt>
                <c:pt idx="11">
                  <c:v>30</c:v>
                </c:pt>
                <c:pt idx="12">
                  <c:v>58</c:v>
                </c:pt>
              </c:numCache>
            </c:numRef>
          </c:val>
          <c:extLst>
            <c:ext xmlns:c16="http://schemas.microsoft.com/office/drawing/2014/chart" uri="{C3380CC4-5D6E-409C-BE32-E72D297353CC}">
              <c16:uniqueId val="{00000002-6C41-4E89-8E58-5E3B624FF60B}"/>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Sheet1!$D$2:$D$17</c:f>
              <c:numCache>
                <c:formatCode>General</c:formatCode>
                <c:ptCount val="13"/>
                <c:pt idx="0">
                  <c:v>16</c:v>
                </c:pt>
                <c:pt idx="1">
                  <c:v>21</c:v>
                </c:pt>
                <c:pt idx="2">
                  <c:v>16</c:v>
                </c:pt>
                <c:pt idx="3">
                  <c:v>22</c:v>
                </c:pt>
                <c:pt idx="4">
                  <c:v>14</c:v>
                </c:pt>
                <c:pt idx="5">
                  <c:v>25</c:v>
                </c:pt>
                <c:pt idx="6">
                  <c:v>9</c:v>
                </c:pt>
                <c:pt idx="7">
                  <c:v>73</c:v>
                </c:pt>
                <c:pt idx="8">
                  <c:v>36</c:v>
                </c:pt>
                <c:pt idx="9">
                  <c:v>24</c:v>
                </c:pt>
                <c:pt idx="10">
                  <c:v>56</c:v>
                </c:pt>
                <c:pt idx="11">
                  <c:v>50</c:v>
                </c:pt>
                <c:pt idx="12">
                  <c:v>25</c:v>
                </c:pt>
              </c:numCache>
            </c:numRef>
          </c:val>
          <c:extLst>
            <c:ext xmlns:c16="http://schemas.microsoft.com/office/drawing/2014/chart" uri="{C3380CC4-5D6E-409C-BE32-E72D297353CC}">
              <c16:uniqueId val="{00000003-6C41-4E89-8E58-5E3B624FF60B}"/>
            </c:ext>
          </c:extLst>
        </c:ser>
        <c:ser>
          <c:idx val="3"/>
          <c:order val="3"/>
          <c:tx>
            <c:strRef>
              <c:f>Sheet1!$E$1</c:f>
              <c:strCache>
                <c:ptCount val="1"/>
                <c:pt idx="0">
                  <c:v>Fluctuates</c:v>
                </c:pt>
              </c:strCache>
            </c:strRef>
          </c:tx>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4-6C41-4E89-8E58-5E3B624FF60B}"/>
                </c:ext>
              </c:extLst>
            </c:dLbl>
            <c:dLbl>
              <c:idx val="10"/>
              <c:delete val="1"/>
              <c:extLst>
                <c:ext xmlns:c15="http://schemas.microsoft.com/office/drawing/2012/chart" uri="{CE6537A1-D6FC-4f65-9D91-7224C49458BB}"/>
                <c:ext xmlns:c16="http://schemas.microsoft.com/office/drawing/2014/chart" uri="{C3380CC4-5D6E-409C-BE32-E72D297353CC}">
                  <c16:uniqueId val="{00000005-6C41-4E89-8E58-5E3B624FF60B}"/>
                </c:ext>
              </c:extLst>
            </c:dLbl>
            <c:dLbl>
              <c:idx val="11"/>
              <c:delete val="1"/>
              <c:extLst>
                <c:ext xmlns:c15="http://schemas.microsoft.com/office/drawing/2012/chart" uri="{CE6537A1-D6FC-4f65-9D91-7224C49458BB}"/>
                <c:ext xmlns:c16="http://schemas.microsoft.com/office/drawing/2014/chart" uri="{C3380CC4-5D6E-409C-BE32-E72D297353CC}">
                  <c16:uniqueId val="{00000006-6C41-4E89-8E58-5E3B624FF60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Sheet1!$E$2:$E$17</c:f>
              <c:numCache>
                <c:formatCode>General</c:formatCode>
                <c:ptCount val="13"/>
                <c:pt idx="0">
                  <c:v>15</c:v>
                </c:pt>
                <c:pt idx="1">
                  <c:v>12</c:v>
                </c:pt>
                <c:pt idx="2">
                  <c:v>9</c:v>
                </c:pt>
                <c:pt idx="3">
                  <c:v>19</c:v>
                </c:pt>
                <c:pt idx="4">
                  <c:v>14</c:v>
                </c:pt>
                <c:pt idx="5">
                  <c:v>25</c:v>
                </c:pt>
                <c:pt idx="6">
                  <c:v>4</c:v>
                </c:pt>
                <c:pt idx="7">
                  <c:v>0</c:v>
                </c:pt>
                <c:pt idx="8">
                  <c:v>18</c:v>
                </c:pt>
                <c:pt idx="9">
                  <c:v>6</c:v>
                </c:pt>
                <c:pt idx="10">
                  <c:v>0</c:v>
                </c:pt>
                <c:pt idx="11">
                  <c:v>0</c:v>
                </c:pt>
                <c:pt idx="12">
                  <c:v>8</c:v>
                </c:pt>
              </c:numCache>
            </c:numRef>
          </c:val>
          <c:extLst>
            <c:ext xmlns:c16="http://schemas.microsoft.com/office/drawing/2014/chart" uri="{C3380CC4-5D6E-409C-BE32-E72D297353CC}">
              <c16:uniqueId val="{00000007-6C41-4E89-8E58-5E3B624FF60B}"/>
            </c:ext>
          </c:extLst>
        </c:ser>
        <c:dLbls>
          <c:showLegendKey val="0"/>
          <c:showVal val="0"/>
          <c:showCatName val="0"/>
          <c:showSerName val="0"/>
          <c:showPercent val="0"/>
          <c:showBubbleSize val="0"/>
        </c:dLbls>
        <c:gapWidth val="150"/>
        <c:overlap val="100"/>
        <c:axId val="211775872"/>
        <c:axId val="211777408"/>
      </c:barChart>
      <c:catAx>
        <c:axId val="211775872"/>
        <c:scaling>
          <c:orientation val="minMax"/>
        </c:scaling>
        <c:delete val="0"/>
        <c:axPos val="b"/>
        <c:numFmt formatCode="General" sourceLinked="1"/>
        <c:majorTickMark val="out"/>
        <c:minorTickMark val="none"/>
        <c:tickLblPos val="nextTo"/>
        <c:crossAx val="211777408"/>
        <c:crosses val="autoZero"/>
        <c:auto val="1"/>
        <c:lblAlgn val="ctr"/>
        <c:lblOffset val="100"/>
        <c:noMultiLvlLbl val="0"/>
      </c:catAx>
      <c:valAx>
        <c:axId val="211777408"/>
        <c:scaling>
          <c:orientation val="minMax"/>
          <c:max val="1"/>
        </c:scaling>
        <c:delete val="0"/>
        <c:axPos val="l"/>
        <c:title>
          <c:tx>
            <c:rich>
              <a:bodyPr rot="-5400000" vert="horz"/>
              <a:lstStyle/>
              <a:p>
                <a:pPr>
                  <a:defRPr/>
                </a:pPr>
                <a:r>
                  <a:rPr lang="en-AU"/>
                  <a:t>% of those who commented </a:t>
                </a:r>
              </a:p>
            </c:rich>
          </c:tx>
          <c:layout>
            <c:manualLayout>
              <c:xMode val="edge"/>
              <c:yMode val="edge"/>
              <c:x val="1.0455894100193995E-3"/>
              <c:y val="0.10682713856953323"/>
            </c:manualLayout>
          </c:layout>
          <c:overlay val="0"/>
        </c:title>
        <c:numFmt formatCode="0%" sourceLinked="1"/>
        <c:majorTickMark val="out"/>
        <c:minorTickMark val="none"/>
        <c:tickLblPos val="nextTo"/>
        <c:crossAx val="211775872"/>
        <c:crosses val="autoZero"/>
        <c:crossBetween val="between"/>
      </c:valAx>
    </c:plotArea>
    <c:legend>
      <c:legendPos val="b"/>
      <c:layout>
        <c:manualLayout>
          <c:xMode val="edge"/>
          <c:yMode val="edge"/>
          <c:x val="0.38802810938955218"/>
          <c:y val="0.90838944835159696"/>
          <c:w val="0.35948035810592166"/>
          <c:h val="6.09297725024728E-2"/>
        </c:manualLayout>
      </c:layout>
      <c:overlay val="0"/>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0-E99C-4308-A82E-DC1A2AFC733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Sheet1!$B$2:$B$14</c:f>
              <c:numCache>
                <c:formatCode>General</c:formatCode>
                <c:ptCount val="13"/>
                <c:pt idx="0">
                  <c:v>53</c:v>
                </c:pt>
                <c:pt idx="1">
                  <c:v>54</c:v>
                </c:pt>
                <c:pt idx="2">
                  <c:v>41</c:v>
                </c:pt>
                <c:pt idx="3">
                  <c:v>22</c:v>
                </c:pt>
                <c:pt idx="4">
                  <c:v>5</c:v>
                </c:pt>
                <c:pt idx="5">
                  <c:v>0</c:v>
                </c:pt>
                <c:pt idx="6">
                  <c:v>13</c:v>
                </c:pt>
                <c:pt idx="7">
                  <c:v>36</c:v>
                </c:pt>
                <c:pt idx="8">
                  <c:v>23</c:v>
                </c:pt>
                <c:pt idx="9">
                  <c:v>31</c:v>
                </c:pt>
                <c:pt idx="10">
                  <c:v>11</c:v>
                </c:pt>
                <c:pt idx="11">
                  <c:v>30</c:v>
                </c:pt>
                <c:pt idx="12">
                  <c:v>25</c:v>
                </c:pt>
              </c:numCache>
            </c:numRef>
          </c:val>
          <c:extLst>
            <c:ext xmlns:c16="http://schemas.microsoft.com/office/drawing/2014/chart" uri="{C3380CC4-5D6E-409C-BE32-E72D297353CC}">
              <c16:uniqueId val="{00000001-E99C-4308-A82E-DC1A2AFC733D}"/>
            </c:ext>
          </c:extLst>
        </c:ser>
        <c:ser>
          <c:idx val="1"/>
          <c:order val="1"/>
          <c:tx>
            <c:strRef>
              <c:f>Sheet1!$C$1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Sheet1!$C$2:$C$14</c:f>
              <c:numCache>
                <c:formatCode>General</c:formatCode>
                <c:ptCount val="13"/>
                <c:pt idx="0">
                  <c:v>42</c:v>
                </c:pt>
                <c:pt idx="1">
                  <c:v>35</c:v>
                </c:pt>
                <c:pt idx="2">
                  <c:v>38</c:v>
                </c:pt>
                <c:pt idx="3">
                  <c:v>52</c:v>
                </c:pt>
                <c:pt idx="4">
                  <c:v>73</c:v>
                </c:pt>
                <c:pt idx="5">
                  <c:v>100</c:v>
                </c:pt>
                <c:pt idx="6">
                  <c:v>83</c:v>
                </c:pt>
                <c:pt idx="7">
                  <c:v>27</c:v>
                </c:pt>
                <c:pt idx="8">
                  <c:v>41</c:v>
                </c:pt>
                <c:pt idx="9">
                  <c:v>19</c:v>
                </c:pt>
                <c:pt idx="10">
                  <c:v>44</c:v>
                </c:pt>
                <c:pt idx="11">
                  <c:v>60</c:v>
                </c:pt>
                <c:pt idx="12">
                  <c:v>33</c:v>
                </c:pt>
              </c:numCache>
            </c:numRef>
          </c:val>
          <c:extLst>
            <c:ext xmlns:c16="http://schemas.microsoft.com/office/drawing/2014/chart" uri="{C3380CC4-5D6E-409C-BE32-E72D297353CC}">
              <c16:uniqueId val="{00000002-E99C-4308-A82E-DC1A2AFC733D}"/>
            </c:ext>
          </c:extLst>
        </c:ser>
        <c:ser>
          <c:idx val="2"/>
          <c:order val="2"/>
          <c:tx>
            <c:strRef>
              <c:f>Sheet1!$D$1</c:f>
              <c:strCache>
                <c:ptCount val="1"/>
                <c:pt idx="0">
                  <c:v>Difficult</c:v>
                </c:pt>
              </c:strCache>
            </c:strRef>
          </c:tx>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3-E99C-4308-A82E-DC1A2AFC733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Sheet1!$D$2:$D$14</c:f>
              <c:numCache>
                <c:formatCode>General</c:formatCode>
                <c:ptCount val="13"/>
                <c:pt idx="0">
                  <c:v>5</c:v>
                </c:pt>
                <c:pt idx="1">
                  <c:v>9</c:v>
                </c:pt>
                <c:pt idx="2">
                  <c:v>16</c:v>
                </c:pt>
                <c:pt idx="3">
                  <c:v>22</c:v>
                </c:pt>
                <c:pt idx="4">
                  <c:v>23</c:v>
                </c:pt>
                <c:pt idx="5">
                  <c:v>0</c:v>
                </c:pt>
                <c:pt idx="6">
                  <c:v>4</c:v>
                </c:pt>
                <c:pt idx="7">
                  <c:v>27</c:v>
                </c:pt>
                <c:pt idx="8">
                  <c:v>36</c:v>
                </c:pt>
                <c:pt idx="9">
                  <c:v>44</c:v>
                </c:pt>
                <c:pt idx="10">
                  <c:v>28</c:v>
                </c:pt>
                <c:pt idx="11">
                  <c:v>10</c:v>
                </c:pt>
                <c:pt idx="12">
                  <c:v>33</c:v>
                </c:pt>
              </c:numCache>
            </c:numRef>
          </c:val>
          <c:extLst>
            <c:ext xmlns:c16="http://schemas.microsoft.com/office/drawing/2014/chart" uri="{C3380CC4-5D6E-409C-BE32-E72D297353CC}">
              <c16:uniqueId val="{00000004-E99C-4308-A82E-DC1A2AFC733D}"/>
            </c:ext>
          </c:extLst>
        </c:ser>
        <c:ser>
          <c:idx val="3"/>
          <c:order val="3"/>
          <c:tx>
            <c:strRef>
              <c:f>Sheet1!$E$1</c:f>
              <c:strCache>
                <c:ptCount val="1"/>
                <c:pt idx="0">
                  <c:v>Very difficult</c:v>
                </c:pt>
              </c:strCache>
            </c:strRef>
          </c:tx>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99C-4308-A82E-DC1A2AFC733D}"/>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99C-4308-A82E-DC1A2AFC733D}"/>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99C-4308-A82E-DC1A2AFC733D}"/>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99C-4308-A82E-DC1A2AFC733D}"/>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99C-4308-A82E-DC1A2AFC733D}"/>
                </c:ext>
              </c:extLst>
            </c:dLbl>
            <c:dLbl>
              <c:idx val="1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99C-4308-A82E-DC1A2AFC733D}"/>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99C-4308-A82E-DC1A2AFC733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Sheet1!$E$2:$E$14</c:f>
              <c:numCache>
                <c:formatCode>General</c:formatCode>
                <c:ptCount val="13"/>
                <c:pt idx="0">
                  <c:v>0</c:v>
                </c:pt>
                <c:pt idx="1">
                  <c:v>2</c:v>
                </c:pt>
                <c:pt idx="2">
                  <c:v>5</c:v>
                </c:pt>
                <c:pt idx="3">
                  <c:v>4</c:v>
                </c:pt>
                <c:pt idx="4">
                  <c:v>0</c:v>
                </c:pt>
                <c:pt idx="5">
                  <c:v>0</c:v>
                </c:pt>
                <c:pt idx="6">
                  <c:v>0</c:v>
                </c:pt>
                <c:pt idx="7">
                  <c:v>9</c:v>
                </c:pt>
                <c:pt idx="8">
                  <c:v>0</c:v>
                </c:pt>
                <c:pt idx="9">
                  <c:v>6</c:v>
                </c:pt>
                <c:pt idx="10">
                  <c:v>17</c:v>
                </c:pt>
                <c:pt idx="11">
                  <c:v>0</c:v>
                </c:pt>
                <c:pt idx="12">
                  <c:v>8</c:v>
                </c:pt>
              </c:numCache>
            </c:numRef>
          </c:val>
          <c:extLst>
            <c:ext xmlns:c16="http://schemas.microsoft.com/office/drawing/2014/chart" uri="{C3380CC4-5D6E-409C-BE32-E72D297353CC}">
              <c16:uniqueId val="{0000000C-E99C-4308-A82E-DC1A2AFC733D}"/>
            </c:ext>
          </c:extLst>
        </c:ser>
        <c:dLbls>
          <c:showLegendKey val="0"/>
          <c:showVal val="1"/>
          <c:showCatName val="0"/>
          <c:showSerName val="0"/>
          <c:showPercent val="0"/>
          <c:showBubbleSize val="0"/>
        </c:dLbls>
        <c:gapWidth val="150"/>
        <c:overlap val="100"/>
        <c:axId val="213132800"/>
        <c:axId val="213134336"/>
      </c:barChart>
      <c:catAx>
        <c:axId val="213132800"/>
        <c:scaling>
          <c:orientation val="minMax"/>
        </c:scaling>
        <c:delete val="0"/>
        <c:axPos val="b"/>
        <c:numFmt formatCode="General" sourceLinked="1"/>
        <c:majorTickMark val="none"/>
        <c:minorTickMark val="none"/>
        <c:tickLblPos val="nextTo"/>
        <c:crossAx val="213134336"/>
        <c:crosses val="autoZero"/>
        <c:auto val="1"/>
        <c:lblAlgn val="ctr"/>
        <c:lblOffset val="100"/>
        <c:noMultiLvlLbl val="0"/>
      </c:catAx>
      <c:valAx>
        <c:axId val="213134336"/>
        <c:scaling>
          <c:orientation val="minMax"/>
          <c:max val="1"/>
        </c:scaling>
        <c:delete val="0"/>
        <c:axPos val="l"/>
        <c:title>
          <c:tx>
            <c:rich>
              <a:bodyPr rot="-5400000" vert="horz"/>
              <a:lstStyle/>
              <a:p>
                <a:pPr>
                  <a:defRPr/>
                </a:pPr>
                <a:r>
                  <a:rPr lang="en-AU"/>
                  <a:t>% of those who commented</a:t>
                </a:r>
              </a:p>
            </c:rich>
          </c:tx>
          <c:layout>
            <c:manualLayout>
              <c:xMode val="edge"/>
              <c:yMode val="edge"/>
              <c:x val="6.2621248430902758E-4"/>
              <c:y val="0.18775300217325588"/>
            </c:manualLayout>
          </c:layout>
          <c:overlay val="0"/>
        </c:title>
        <c:numFmt formatCode="0%" sourceLinked="1"/>
        <c:majorTickMark val="none"/>
        <c:minorTickMark val="none"/>
        <c:tickLblPos val="nextTo"/>
        <c:crossAx val="213132800"/>
        <c:crosses val="autoZero"/>
        <c:crossBetween val="between"/>
      </c:valAx>
    </c:plotArea>
    <c:legend>
      <c:legendPos val="b"/>
      <c:overlay val="0"/>
      <c:spPr>
        <a:ln>
          <a:noFill/>
        </a:ln>
      </c:spPr>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B529-474C-BD6E-356BF417141F}"/>
                </c:ext>
              </c:extLst>
            </c:dLbl>
            <c:dLbl>
              <c:idx val="4"/>
              <c:delete val="1"/>
              <c:extLst>
                <c:ext xmlns:c15="http://schemas.microsoft.com/office/drawing/2012/chart" uri="{CE6537A1-D6FC-4f65-9D91-7224C49458BB}"/>
                <c:ext xmlns:c16="http://schemas.microsoft.com/office/drawing/2014/chart" uri="{C3380CC4-5D6E-409C-BE32-E72D297353CC}">
                  <c16:uniqueId val="{00000001-B529-474C-BD6E-356BF417141F}"/>
                </c:ext>
              </c:extLst>
            </c:dLbl>
            <c:dLbl>
              <c:idx val="6"/>
              <c:delete val="1"/>
              <c:extLst>
                <c:ext xmlns:c15="http://schemas.microsoft.com/office/drawing/2012/chart" uri="{CE6537A1-D6FC-4f65-9D91-7224C49458BB}"/>
                <c:ext xmlns:c16="http://schemas.microsoft.com/office/drawing/2014/chart" uri="{C3380CC4-5D6E-409C-BE32-E72D297353CC}">
                  <c16:uniqueId val="{00000002-B529-474C-BD6E-356BF417141F}"/>
                </c:ext>
              </c:extLst>
            </c:dLbl>
            <c:dLbl>
              <c:idx val="7"/>
              <c:delete val="1"/>
              <c:extLst>
                <c:ext xmlns:c15="http://schemas.microsoft.com/office/drawing/2012/chart" uri="{CE6537A1-D6FC-4f65-9D91-7224C49458BB}"/>
                <c:ext xmlns:c16="http://schemas.microsoft.com/office/drawing/2014/chart" uri="{C3380CC4-5D6E-409C-BE32-E72D297353CC}">
                  <c16:uniqueId val="{00000003-B529-474C-BD6E-356BF417141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65</c:v>
                </c:pt>
                <c:pt idx="1">
                  <c:v>50</c:v>
                </c:pt>
                <c:pt idx="2">
                  <c:v>80</c:v>
                </c:pt>
                <c:pt idx="3">
                  <c:v>50</c:v>
                </c:pt>
                <c:pt idx="4">
                  <c:v>45</c:v>
                </c:pt>
                <c:pt idx="6">
                  <c:v>100</c:v>
                </c:pt>
                <c:pt idx="7">
                  <c:v>200</c:v>
                </c:pt>
                <c:pt idx="8">
                  <c:v>150</c:v>
                </c:pt>
                <c:pt idx="9">
                  <c:v>150</c:v>
                </c:pt>
                <c:pt idx="10">
                  <c:v>100</c:v>
                </c:pt>
                <c:pt idx="11">
                  <c:v>100</c:v>
                </c:pt>
                <c:pt idx="12">
                  <c:v>100</c:v>
                </c:pt>
              </c:numCache>
            </c:numRef>
          </c:val>
          <c:extLst>
            <c:ext xmlns:c16="http://schemas.microsoft.com/office/drawing/2014/chart" uri="{C3380CC4-5D6E-409C-BE32-E72D297353CC}">
              <c16:uniqueId val="{00000004-B529-474C-BD6E-356BF417141F}"/>
            </c:ext>
          </c:extLst>
        </c:ser>
        <c:ser>
          <c:idx val="1"/>
          <c:order val="1"/>
          <c:tx>
            <c:strRef>
              <c:f>Sheet1!$C$1</c:f>
              <c:strCache>
                <c:ptCount val="1"/>
                <c:pt idx="0">
                  <c:v>Gram</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B529-474C-BD6E-356BF417141F}"/>
                </c:ext>
              </c:extLst>
            </c:dLbl>
            <c:dLbl>
              <c:idx val="1"/>
              <c:delete val="1"/>
              <c:extLst>
                <c:ext xmlns:c15="http://schemas.microsoft.com/office/drawing/2012/chart" uri="{CE6537A1-D6FC-4f65-9D91-7224C49458BB}"/>
                <c:ext xmlns:c16="http://schemas.microsoft.com/office/drawing/2014/chart" uri="{C3380CC4-5D6E-409C-BE32-E72D297353CC}">
                  <c16:uniqueId val="{00000006-B529-474C-BD6E-356BF417141F}"/>
                </c:ext>
              </c:extLst>
            </c:dLbl>
            <c:dLbl>
              <c:idx val="2"/>
              <c:delete val="1"/>
              <c:extLst>
                <c:ext xmlns:c15="http://schemas.microsoft.com/office/drawing/2012/chart" uri="{CE6537A1-D6FC-4f65-9D91-7224C49458BB}"/>
                <c:ext xmlns:c16="http://schemas.microsoft.com/office/drawing/2014/chart" uri="{C3380CC4-5D6E-409C-BE32-E72D297353CC}">
                  <c16:uniqueId val="{00000007-B529-474C-BD6E-356BF417141F}"/>
                </c:ext>
              </c:extLst>
            </c:dLbl>
            <c:dLbl>
              <c:idx val="3"/>
              <c:delete val="1"/>
              <c:extLst>
                <c:ext xmlns:c15="http://schemas.microsoft.com/office/drawing/2012/chart" uri="{CE6537A1-D6FC-4f65-9D91-7224C49458BB}"/>
                <c:ext xmlns:c16="http://schemas.microsoft.com/office/drawing/2014/chart" uri="{C3380CC4-5D6E-409C-BE32-E72D297353CC}">
                  <c16:uniqueId val="{00000008-B529-474C-BD6E-356BF417141F}"/>
                </c:ext>
              </c:extLst>
            </c:dLbl>
            <c:dLbl>
              <c:idx val="4"/>
              <c:delete val="1"/>
              <c:extLst>
                <c:ext xmlns:c15="http://schemas.microsoft.com/office/drawing/2012/chart" uri="{CE6537A1-D6FC-4f65-9D91-7224C49458BB}"/>
                <c:ext xmlns:c16="http://schemas.microsoft.com/office/drawing/2014/chart" uri="{C3380CC4-5D6E-409C-BE32-E72D297353CC}">
                  <c16:uniqueId val="{00000009-B529-474C-BD6E-356BF417141F}"/>
                </c:ext>
              </c:extLst>
            </c:dLbl>
            <c:dLbl>
              <c:idx val="6"/>
              <c:delete val="1"/>
              <c:extLst>
                <c:ext xmlns:c15="http://schemas.microsoft.com/office/drawing/2012/chart" uri="{CE6537A1-D6FC-4f65-9D91-7224C49458BB}"/>
                <c:ext xmlns:c16="http://schemas.microsoft.com/office/drawing/2014/chart" uri="{C3380CC4-5D6E-409C-BE32-E72D297353CC}">
                  <c16:uniqueId val="{0000000A-B529-474C-BD6E-356BF417141F}"/>
                </c:ext>
              </c:extLst>
            </c:dLbl>
            <c:dLbl>
              <c:idx val="7"/>
              <c:delete val="1"/>
              <c:extLst>
                <c:ext xmlns:c15="http://schemas.microsoft.com/office/drawing/2012/chart" uri="{CE6537A1-D6FC-4f65-9D91-7224C49458BB}"/>
                <c:ext xmlns:c16="http://schemas.microsoft.com/office/drawing/2014/chart" uri="{C3380CC4-5D6E-409C-BE32-E72D297353CC}">
                  <c16:uniqueId val="{0000000B-B529-474C-BD6E-356BF417141F}"/>
                </c:ext>
              </c:extLst>
            </c:dLbl>
            <c:dLbl>
              <c:idx val="11"/>
              <c:delete val="1"/>
              <c:extLst>
                <c:ext xmlns:c15="http://schemas.microsoft.com/office/drawing/2012/chart" uri="{CE6537A1-D6FC-4f65-9D91-7224C49458BB}"/>
                <c:ext xmlns:c16="http://schemas.microsoft.com/office/drawing/2014/chart" uri="{C3380CC4-5D6E-409C-BE32-E72D297353CC}">
                  <c16:uniqueId val="{0000000C-B529-474C-BD6E-356BF417141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250</c:v>
                </c:pt>
                <c:pt idx="1">
                  <c:v>350</c:v>
                </c:pt>
                <c:pt idx="2">
                  <c:v>400</c:v>
                </c:pt>
                <c:pt idx="3">
                  <c:v>300</c:v>
                </c:pt>
                <c:pt idx="4">
                  <c:v>250</c:v>
                </c:pt>
                <c:pt idx="6">
                  <c:v>1000</c:v>
                </c:pt>
                <c:pt idx="7">
                  <c:v>300</c:v>
                </c:pt>
                <c:pt idx="8">
                  <c:v>850</c:v>
                </c:pt>
                <c:pt idx="9">
                  <c:v>800</c:v>
                </c:pt>
                <c:pt idx="10">
                  <c:v>700</c:v>
                </c:pt>
                <c:pt idx="11">
                  <c:v>350</c:v>
                </c:pt>
                <c:pt idx="12">
                  <c:v>675</c:v>
                </c:pt>
              </c:numCache>
            </c:numRef>
          </c:val>
          <c:extLst>
            <c:ext xmlns:c16="http://schemas.microsoft.com/office/drawing/2014/chart" uri="{C3380CC4-5D6E-409C-BE32-E72D297353CC}">
              <c16:uniqueId val="{0000000D-B529-474C-BD6E-356BF417141F}"/>
            </c:ext>
          </c:extLst>
        </c:ser>
        <c:dLbls>
          <c:dLblPos val="outEnd"/>
          <c:showLegendKey val="0"/>
          <c:showVal val="1"/>
          <c:showCatName val="0"/>
          <c:showSerName val="0"/>
          <c:showPercent val="0"/>
          <c:showBubbleSize val="0"/>
        </c:dLbls>
        <c:gapWidth val="150"/>
        <c:axId val="211667584"/>
        <c:axId val="211702144"/>
      </c:barChart>
      <c:catAx>
        <c:axId val="21166758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702144"/>
        <c:crosses val="autoZero"/>
        <c:auto val="1"/>
        <c:lblAlgn val="ctr"/>
        <c:lblOffset val="100"/>
        <c:noMultiLvlLbl val="0"/>
      </c:catAx>
      <c:valAx>
        <c:axId val="211702144"/>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9.018031212487277E-4"/>
              <c:y val="0.2726521116624598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66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0-4F5D-4756-BF5B-B6EAAFD521F2}"/>
                </c:ext>
              </c:extLst>
            </c:dLbl>
            <c:dLbl>
              <c:idx val="3"/>
              <c:delete val="1"/>
              <c:extLst>
                <c:ext xmlns:c15="http://schemas.microsoft.com/office/drawing/2012/chart" uri="{CE6537A1-D6FC-4f65-9D91-7224C49458BB}"/>
                <c:ext xmlns:c16="http://schemas.microsoft.com/office/drawing/2014/chart" uri="{C3380CC4-5D6E-409C-BE32-E72D297353CC}">
                  <c16:uniqueId val="{00000001-4F5D-4756-BF5B-B6EAAFD521F2}"/>
                </c:ext>
              </c:extLst>
            </c:dLbl>
            <c:dLbl>
              <c:idx val="4"/>
              <c:delete val="1"/>
              <c:extLst>
                <c:ext xmlns:c15="http://schemas.microsoft.com/office/drawing/2012/chart" uri="{CE6537A1-D6FC-4f65-9D91-7224C49458BB}"/>
                <c:ext xmlns:c16="http://schemas.microsoft.com/office/drawing/2014/chart" uri="{C3380CC4-5D6E-409C-BE32-E72D297353CC}">
                  <c16:uniqueId val="{00000002-4F5D-4756-BF5B-B6EAAFD521F2}"/>
                </c:ext>
              </c:extLst>
            </c:dLbl>
            <c:dLbl>
              <c:idx val="6"/>
              <c:delete val="1"/>
              <c:extLst>
                <c:ext xmlns:c15="http://schemas.microsoft.com/office/drawing/2012/chart" uri="{CE6537A1-D6FC-4f65-9D91-7224C49458BB}"/>
                <c:ext xmlns:c16="http://schemas.microsoft.com/office/drawing/2014/chart" uri="{C3380CC4-5D6E-409C-BE32-E72D297353CC}">
                  <c16:uniqueId val="{00000010-4F5D-4756-BF5B-B6EAAFD521F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Sheet1!$B$2:$B$14</c:f>
              <c:numCache>
                <c:formatCode>General</c:formatCode>
                <c:ptCount val="13"/>
                <c:pt idx="0">
                  <c:v>6</c:v>
                </c:pt>
                <c:pt idx="1">
                  <c:v>0</c:v>
                </c:pt>
                <c:pt idx="2">
                  <c:v>20</c:v>
                </c:pt>
                <c:pt idx="3">
                  <c:v>0</c:v>
                </c:pt>
                <c:pt idx="4">
                  <c:v>0</c:v>
                </c:pt>
                <c:pt idx="6">
                  <c:v>20</c:v>
                </c:pt>
                <c:pt idx="7">
                  <c:v>17</c:v>
                </c:pt>
                <c:pt idx="8">
                  <c:v>6</c:v>
                </c:pt>
                <c:pt idx="9">
                  <c:v>13</c:v>
                </c:pt>
                <c:pt idx="10">
                  <c:v>7</c:v>
                </c:pt>
                <c:pt idx="11">
                  <c:v>11</c:v>
                </c:pt>
                <c:pt idx="12">
                  <c:v>6</c:v>
                </c:pt>
              </c:numCache>
            </c:numRef>
          </c:val>
          <c:extLst>
            <c:ext xmlns:c16="http://schemas.microsoft.com/office/drawing/2014/chart" uri="{C3380CC4-5D6E-409C-BE32-E72D297353CC}">
              <c16:uniqueId val="{00000003-4F5D-4756-BF5B-B6EAAFD521F2}"/>
            </c:ext>
          </c:extLst>
        </c:ser>
        <c:ser>
          <c:idx val="1"/>
          <c:order val="1"/>
          <c:tx>
            <c:strRef>
              <c:f>Sheet1!$C$1</c:f>
              <c:strCache>
                <c:ptCount val="1"/>
                <c:pt idx="0">
                  <c:v>Medium</c:v>
                </c:pt>
              </c:strCache>
            </c:strRef>
          </c:tx>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F-4F5D-4756-BF5B-B6EAAFD521F2}"/>
                </c:ext>
              </c:extLst>
            </c:dLbl>
            <c:dLbl>
              <c:idx val="12"/>
              <c:tx>
                <c:rich>
                  <a:bodyPr/>
                  <a:lstStyle/>
                  <a:p>
                    <a:fld id="{C0CC4FA2-731E-4DC9-97ED-680F6F73D74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F5D-4756-BF5B-B6EAAFD521F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Sheet1!$C$2:$C$14</c:f>
              <c:numCache>
                <c:formatCode>General</c:formatCode>
                <c:ptCount val="13"/>
                <c:pt idx="0">
                  <c:v>18</c:v>
                </c:pt>
                <c:pt idx="1">
                  <c:v>27</c:v>
                </c:pt>
                <c:pt idx="2">
                  <c:v>20</c:v>
                </c:pt>
                <c:pt idx="3">
                  <c:v>25</c:v>
                </c:pt>
                <c:pt idx="4">
                  <c:v>13</c:v>
                </c:pt>
                <c:pt idx="6">
                  <c:v>20</c:v>
                </c:pt>
                <c:pt idx="7">
                  <c:v>50</c:v>
                </c:pt>
                <c:pt idx="8">
                  <c:v>35</c:v>
                </c:pt>
                <c:pt idx="9">
                  <c:v>46</c:v>
                </c:pt>
                <c:pt idx="10">
                  <c:v>22</c:v>
                </c:pt>
                <c:pt idx="11">
                  <c:v>47</c:v>
                </c:pt>
                <c:pt idx="12">
                  <c:v>12</c:v>
                </c:pt>
              </c:numCache>
            </c:numRef>
          </c:val>
          <c:extLst>
            <c:ext xmlns:c16="http://schemas.microsoft.com/office/drawing/2014/chart" uri="{C3380CC4-5D6E-409C-BE32-E72D297353CC}">
              <c16:uniqueId val="{00000005-4F5D-4756-BF5B-B6EAAFD521F2}"/>
            </c:ext>
          </c:extLst>
        </c:ser>
        <c:ser>
          <c:idx val="2"/>
          <c:order val="2"/>
          <c:tx>
            <c:strRef>
              <c:f>Sheet1!$D$1</c:f>
              <c:strCache>
                <c:ptCount val="1"/>
                <c:pt idx="0">
                  <c:v>High</c:v>
                </c:pt>
              </c:strCache>
            </c:strRef>
          </c:tx>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E-4F5D-4756-BF5B-B6EAAFD521F2}"/>
                </c:ext>
              </c:extLst>
            </c:dLbl>
            <c:dLbl>
              <c:idx val="12"/>
              <c:tx>
                <c:rich>
                  <a:bodyPr/>
                  <a:lstStyle/>
                  <a:p>
                    <a:fld id="{C6A8F737-63FA-4302-B23E-8C3C4BD1112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4F5D-4756-BF5B-B6EAAFD521F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Sheet1!$D$2:$D$14</c:f>
              <c:numCache>
                <c:formatCode>General</c:formatCode>
                <c:ptCount val="13"/>
                <c:pt idx="0">
                  <c:v>73</c:v>
                </c:pt>
                <c:pt idx="1">
                  <c:v>73</c:v>
                </c:pt>
                <c:pt idx="2">
                  <c:v>56</c:v>
                </c:pt>
                <c:pt idx="3">
                  <c:v>75</c:v>
                </c:pt>
                <c:pt idx="4">
                  <c:v>75</c:v>
                </c:pt>
                <c:pt idx="6">
                  <c:v>60</c:v>
                </c:pt>
                <c:pt idx="7">
                  <c:v>33</c:v>
                </c:pt>
                <c:pt idx="8">
                  <c:v>47</c:v>
                </c:pt>
                <c:pt idx="9">
                  <c:v>42</c:v>
                </c:pt>
                <c:pt idx="10">
                  <c:v>59</c:v>
                </c:pt>
                <c:pt idx="11">
                  <c:v>32</c:v>
                </c:pt>
                <c:pt idx="12">
                  <c:v>77</c:v>
                </c:pt>
              </c:numCache>
            </c:numRef>
          </c:val>
          <c:extLst>
            <c:ext xmlns:c16="http://schemas.microsoft.com/office/drawing/2014/chart" uri="{C3380CC4-5D6E-409C-BE32-E72D297353CC}">
              <c16:uniqueId val="{00000007-4F5D-4756-BF5B-B6EAAFD521F2}"/>
            </c:ext>
          </c:extLst>
        </c:ser>
        <c:ser>
          <c:idx val="3"/>
          <c:order val="3"/>
          <c:tx>
            <c:strRef>
              <c:f>Sheet1!$E$1</c:f>
              <c:strCache>
                <c:ptCount val="1"/>
                <c:pt idx="0">
                  <c:v>Fluctuates</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8-4F5D-4756-BF5B-B6EAAFD521F2}"/>
                </c:ext>
              </c:extLst>
            </c:dLbl>
            <c:dLbl>
              <c:idx val="3"/>
              <c:delete val="1"/>
              <c:extLst>
                <c:ext xmlns:c15="http://schemas.microsoft.com/office/drawing/2012/chart" uri="{CE6537A1-D6FC-4f65-9D91-7224C49458BB}"/>
                <c:ext xmlns:c16="http://schemas.microsoft.com/office/drawing/2014/chart" uri="{C3380CC4-5D6E-409C-BE32-E72D297353CC}">
                  <c16:uniqueId val="{00000009-4F5D-4756-BF5B-B6EAAFD521F2}"/>
                </c:ext>
              </c:extLst>
            </c:dLbl>
            <c:dLbl>
              <c:idx val="6"/>
              <c:delete val="1"/>
              <c:extLst>
                <c:ext xmlns:c15="http://schemas.microsoft.com/office/drawing/2012/chart" uri="{CE6537A1-D6FC-4f65-9D91-7224C49458BB}"/>
                <c:ext xmlns:c16="http://schemas.microsoft.com/office/drawing/2014/chart" uri="{C3380CC4-5D6E-409C-BE32-E72D297353CC}">
                  <c16:uniqueId val="{0000000A-4F5D-4756-BF5B-B6EAAFD521F2}"/>
                </c:ext>
              </c:extLst>
            </c:dLbl>
            <c:dLbl>
              <c:idx val="7"/>
              <c:delete val="1"/>
              <c:extLst>
                <c:ext xmlns:c15="http://schemas.microsoft.com/office/drawing/2012/chart" uri="{CE6537A1-D6FC-4f65-9D91-7224C49458BB}"/>
                <c:ext xmlns:c16="http://schemas.microsoft.com/office/drawing/2014/chart" uri="{C3380CC4-5D6E-409C-BE32-E72D297353CC}">
                  <c16:uniqueId val="{0000000B-4F5D-4756-BF5B-B6EAAFD521F2}"/>
                </c:ext>
              </c:extLst>
            </c:dLbl>
            <c:dLbl>
              <c:idx val="9"/>
              <c:delete val="1"/>
              <c:extLst>
                <c:ext xmlns:c15="http://schemas.microsoft.com/office/drawing/2012/chart" uri="{CE6537A1-D6FC-4f65-9D91-7224C49458BB}"/>
                <c:ext xmlns:c16="http://schemas.microsoft.com/office/drawing/2014/chart" uri="{C3380CC4-5D6E-409C-BE32-E72D297353CC}">
                  <c16:uniqueId val="{0000000C-4F5D-4756-BF5B-B6EAAFD521F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Sheet1!$E$2:$E$14</c:f>
              <c:numCache>
                <c:formatCode>General</c:formatCode>
                <c:ptCount val="13"/>
                <c:pt idx="0">
                  <c:v>3</c:v>
                </c:pt>
                <c:pt idx="1">
                  <c:v>0</c:v>
                </c:pt>
                <c:pt idx="2">
                  <c:v>4</c:v>
                </c:pt>
                <c:pt idx="3">
                  <c:v>0</c:v>
                </c:pt>
                <c:pt idx="4">
                  <c:v>13</c:v>
                </c:pt>
                <c:pt idx="6">
                  <c:v>0</c:v>
                </c:pt>
                <c:pt idx="7">
                  <c:v>0</c:v>
                </c:pt>
                <c:pt idx="8">
                  <c:v>12</c:v>
                </c:pt>
                <c:pt idx="9">
                  <c:v>0</c:v>
                </c:pt>
                <c:pt idx="10">
                  <c:v>11</c:v>
                </c:pt>
                <c:pt idx="11">
                  <c:v>11</c:v>
                </c:pt>
                <c:pt idx="12">
                  <c:v>6</c:v>
                </c:pt>
              </c:numCache>
            </c:numRef>
          </c:val>
          <c:extLst>
            <c:ext xmlns:c16="http://schemas.microsoft.com/office/drawing/2014/chart" uri="{C3380CC4-5D6E-409C-BE32-E72D297353CC}">
              <c16:uniqueId val="{0000000D-4F5D-4756-BF5B-B6EAAFD521F2}"/>
            </c:ext>
          </c:extLst>
        </c:ser>
        <c:dLbls>
          <c:showLegendKey val="0"/>
          <c:showVal val="0"/>
          <c:showCatName val="0"/>
          <c:showSerName val="0"/>
          <c:showPercent val="0"/>
          <c:showBubbleSize val="0"/>
        </c:dLbls>
        <c:gapWidth val="150"/>
        <c:overlap val="100"/>
        <c:axId val="213020672"/>
        <c:axId val="213022208"/>
      </c:barChart>
      <c:catAx>
        <c:axId val="213020672"/>
        <c:scaling>
          <c:orientation val="minMax"/>
        </c:scaling>
        <c:delete val="0"/>
        <c:axPos val="b"/>
        <c:numFmt formatCode="General" sourceLinked="1"/>
        <c:majorTickMark val="out"/>
        <c:minorTickMark val="none"/>
        <c:tickLblPos val="nextTo"/>
        <c:crossAx val="213022208"/>
        <c:crosses val="autoZero"/>
        <c:auto val="1"/>
        <c:lblAlgn val="ctr"/>
        <c:lblOffset val="100"/>
        <c:noMultiLvlLbl val="0"/>
      </c:catAx>
      <c:valAx>
        <c:axId val="213022208"/>
        <c:scaling>
          <c:orientation val="minMax"/>
          <c:max val="1"/>
        </c:scaling>
        <c:delete val="0"/>
        <c:axPos val="l"/>
        <c:title>
          <c:tx>
            <c:rich>
              <a:bodyPr rot="-5400000" vert="horz"/>
              <a:lstStyle/>
              <a:p>
                <a:pPr>
                  <a:defRPr/>
                </a:pPr>
                <a:r>
                  <a:rPr lang="en-AU"/>
                  <a:t>% of those who commented</a:t>
                </a:r>
              </a:p>
            </c:rich>
          </c:tx>
          <c:layout>
            <c:manualLayout>
              <c:xMode val="edge"/>
              <c:yMode val="edge"/>
              <c:x val="7.5573440942356207E-3"/>
              <c:y val="0.14159848565998659"/>
            </c:manualLayout>
          </c:layout>
          <c:overlay val="0"/>
        </c:title>
        <c:numFmt formatCode="0%" sourceLinked="1"/>
        <c:majorTickMark val="out"/>
        <c:minorTickMark val="none"/>
        <c:tickLblPos val="nextTo"/>
        <c:crossAx val="213020672"/>
        <c:crosses val="autoZero"/>
        <c:crossBetween val="between"/>
      </c:valAx>
      <c:spPr>
        <a:ln>
          <a:noFill/>
        </a:ln>
      </c:spPr>
    </c:plotArea>
    <c:legend>
      <c:legendPos val="b"/>
      <c:overlay val="0"/>
      <c:spPr>
        <a:ln>
          <a:noFill/>
        </a:ln>
      </c:spPr>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Ice!$B$1</c:f>
              <c:strCache>
                <c:ptCount val="1"/>
                <c:pt idx="0">
                  <c:v>Very easy</c:v>
                </c:pt>
              </c:strCache>
            </c:strRef>
          </c:tx>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B-B0F0-4498-A2ED-114FACD3D7A8}"/>
                </c:ext>
              </c:extLst>
            </c:dLbl>
            <c:dLbl>
              <c:idx val="6"/>
              <c:delete val="1"/>
              <c:extLst>
                <c:ext xmlns:c15="http://schemas.microsoft.com/office/drawing/2012/chart" uri="{CE6537A1-D6FC-4f65-9D91-7224C49458BB}"/>
                <c:ext xmlns:c16="http://schemas.microsoft.com/office/drawing/2014/chart" uri="{C3380CC4-5D6E-409C-BE32-E72D297353CC}">
                  <c16:uniqueId val="{0000000E-B0F0-4498-A2ED-114FACD3D7A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Ice!$B$2:$B$14</c:f>
              <c:numCache>
                <c:formatCode>General</c:formatCode>
                <c:ptCount val="13"/>
                <c:pt idx="0">
                  <c:v>27</c:v>
                </c:pt>
                <c:pt idx="1">
                  <c:v>10</c:v>
                </c:pt>
                <c:pt idx="2">
                  <c:v>8</c:v>
                </c:pt>
                <c:pt idx="3">
                  <c:v>20</c:v>
                </c:pt>
                <c:pt idx="4">
                  <c:v>25</c:v>
                </c:pt>
                <c:pt idx="6">
                  <c:v>20</c:v>
                </c:pt>
                <c:pt idx="7">
                  <c:v>50</c:v>
                </c:pt>
                <c:pt idx="8">
                  <c:v>56</c:v>
                </c:pt>
                <c:pt idx="9">
                  <c:v>84</c:v>
                </c:pt>
                <c:pt idx="10">
                  <c:v>61</c:v>
                </c:pt>
                <c:pt idx="11">
                  <c:v>62</c:v>
                </c:pt>
                <c:pt idx="12">
                  <c:v>71</c:v>
                </c:pt>
              </c:numCache>
            </c:numRef>
          </c:val>
          <c:extLst>
            <c:ext xmlns:c16="http://schemas.microsoft.com/office/drawing/2014/chart" uri="{C3380CC4-5D6E-409C-BE32-E72D297353CC}">
              <c16:uniqueId val="{00000000-B0F0-4498-A2ED-114FACD3D7A8}"/>
            </c:ext>
          </c:extLst>
        </c:ser>
        <c:ser>
          <c:idx val="1"/>
          <c:order val="1"/>
          <c:tx>
            <c:strRef>
              <c:f>Ice!$C$1</c:f>
              <c:strCache>
                <c:ptCount val="1"/>
                <c:pt idx="0">
                  <c:v>Easy</c:v>
                </c:pt>
              </c:strCache>
            </c:strRef>
          </c:tx>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A-B0F0-4498-A2ED-114FACD3D7A8}"/>
                </c:ext>
              </c:extLst>
            </c:dLbl>
            <c:dLbl>
              <c:idx val="6"/>
              <c:delete val="1"/>
              <c:extLst>
                <c:ext xmlns:c15="http://schemas.microsoft.com/office/drawing/2012/chart" uri="{CE6537A1-D6FC-4f65-9D91-7224C49458BB}"/>
                <c:ext xmlns:c16="http://schemas.microsoft.com/office/drawing/2014/chart" uri="{C3380CC4-5D6E-409C-BE32-E72D297353CC}">
                  <c16:uniqueId val="{0000000D-B0F0-4498-A2ED-114FACD3D7A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Ice!$C$2:$C$14</c:f>
              <c:numCache>
                <c:formatCode>General</c:formatCode>
                <c:ptCount val="13"/>
                <c:pt idx="0">
                  <c:v>36</c:v>
                </c:pt>
                <c:pt idx="1">
                  <c:v>45</c:v>
                </c:pt>
                <c:pt idx="2">
                  <c:v>28</c:v>
                </c:pt>
                <c:pt idx="3">
                  <c:v>20</c:v>
                </c:pt>
                <c:pt idx="4">
                  <c:v>13</c:v>
                </c:pt>
                <c:pt idx="6">
                  <c:v>40</c:v>
                </c:pt>
                <c:pt idx="7">
                  <c:v>33</c:v>
                </c:pt>
                <c:pt idx="8">
                  <c:v>17</c:v>
                </c:pt>
                <c:pt idx="9">
                  <c:v>16</c:v>
                </c:pt>
                <c:pt idx="10">
                  <c:v>32</c:v>
                </c:pt>
                <c:pt idx="11">
                  <c:v>33</c:v>
                </c:pt>
                <c:pt idx="12">
                  <c:v>24</c:v>
                </c:pt>
              </c:numCache>
            </c:numRef>
          </c:val>
          <c:extLst>
            <c:ext xmlns:c16="http://schemas.microsoft.com/office/drawing/2014/chart" uri="{C3380CC4-5D6E-409C-BE32-E72D297353CC}">
              <c16:uniqueId val="{00000001-B0F0-4498-A2ED-114FACD3D7A8}"/>
            </c:ext>
          </c:extLst>
        </c:ser>
        <c:ser>
          <c:idx val="2"/>
          <c:order val="2"/>
          <c:tx>
            <c:strRef>
              <c:f>Ice!$D$1</c:f>
              <c:strCache>
                <c:ptCount val="1"/>
                <c:pt idx="0">
                  <c:v>Difficult</c:v>
                </c:pt>
              </c:strCache>
            </c:strRef>
          </c:tx>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9-B0F0-4498-A2ED-114FACD3D7A8}"/>
                </c:ext>
              </c:extLst>
            </c:dLbl>
            <c:dLbl>
              <c:idx val="6"/>
              <c:delete val="1"/>
              <c:extLst>
                <c:ext xmlns:c15="http://schemas.microsoft.com/office/drawing/2012/chart" uri="{CE6537A1-D6FC-4f65-9D91-7224C49458BB}"/>
                <c:ext xmlns:c16="http://schemas.microsoft.com/office/drawing/2014/chart" uri="{C3380CC4-5D6E-409C-BE32-E72D297353CC}">
                  <c16:uniqueId val="{0000000C-B0F0-4498-A2ED-114FACD3D7A8}"/>
                </c:ext>
              </c:extLst>
            </c:dLbl>
            <c:dLbl>
              <c:idx val="9"/>
              <c:delete val="1"/>
              <c:extLst>
                <c:ext xmlns:c15="http://schemas.microsoft.com/office/drawing/2012/chart" uri="{CE6537A1-D6FC-4f65-9D91-7224C49458BB}"/>
                <c:ext xmlns:c16="http://schemas.microsoft.com/office/drawing/2014/chart" uri="{C3380CC4-5D6E-409C-BE32-E72D297353CC}">
                  <c16:uniqueId val="{00000002-B0F0-4498-A2ED-114FACD3D7A8}"/>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Ice!$D$2:$D$14</c:f>
              <c:numCache>
                <c:formatCode>General</c:formatCode>
                <c:ptCount val="13"/>
                <c:pt idx="0">
                  <c:v>18</c:v>
                </c:pt>
                <c:pt idx="1">
                  <c:v>35</c:v>
                </c:pt>
                <c:pt idx="2">
                  <c:v>56</c:v>
                </c:pt>
                <c:pt idx="3">
                  <c:v>60</c:v>
                </c:pt>
                <c:pt idx="4">
                  <c:v>50</c:v>
                </c:pt>
                <c:pt idx="6">
                  <c:v>40</c:v>
                </c:pt>
                <c:pt idx="7">
                  <c:v>17</c:v>
                </c:pt>
                <c:pt idx="8">
                  <c:v>28</c:v>
                </c:pt>
                <c:pt idx="9">
                  <c:v>0</c:v>
                </c:pt>
                <c:pt idx="10">
                  <c:v>7</c:v>
                </c:pt>
                <c:pt idx="11">
                  <c:v>5</c:v>
                </c:pt>
                <c:pt idx="12">
                  <c:v>6</c:v>
                </c:pt>
              </c:numCache>
            </c:numRef>
          </c:val>
          <c:extLst>
            <c:ext xmlns:c16="http://schemas.microsoft.com/office/drawing/2014/chart" uri="{C3380CC4-5D6E-409C-BE32-E72D297353CC}">
              <c16:uniqueId val="{00000003-B0F0-4498-A2ED-114FACD3D7A8}"/>
            </c:ext>
          </c:extLst>
        </c:ser>
        <c:ser>
          <c:idx val="3"/>
          <c:order val="3"/>
          <c:tx>
            <c:strRef>
              <c:f>Ice!$E$1</c:f>
              <c:strCache>
                <c:ptCount val="1"/>
                <c:pt idx="0">
                  <c:v>Very difficult</c:v>
                </c:pt>
              </c:strCache>
            </c:strRef>
          </c:tx>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0F0-4498-A2ED-114FACD3D7A8}"/>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0F0-4498-A2ED-114FACD3D7A8}"/>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0F0-4498-A2ED-114FACD3D7A8}"/>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0F0-4498-A2ED-114FACD3D7A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Ice!$A$2:$A$14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Ice!$E$2:$E$14</c:f>
              <c:numCache>
                <c:formatCode>General</c:formatCode>
                <c:ptCount val="13"/>
                <c:pt idx="0">
                  <c:v>18</c:v>
                </c:pt>
                <c:pt idx="1">
                  <c:v>10</c:v>
                </c:pt>
                <c:pt idx="2">
                  <c:v>8</c:v>
                </c:pt>
                <c:pt idx="3">
                  <c:v>0</c:v>
                </c:pt>
                <c:pt idx="4">
                  <c:v>13</c:v>
                </c:pt>
                <c:pt idx="6">
                  <c:v>0</c:v>
                </c:pt>
                <c:pt idx="7">
                  <c:v>0</c:v>
                </c:pt>
                <c:pt idx="8">
                  <c:v>0</c:v>
                </c:pt>
                <c:pt idx="9">
                  <c:v>0</c:v>
                </c:pt>
                <c:pt idx="10">
                  <c:v>0</c:v>
                </c:pt>
                <c:pt idx="11">
                  <c:v>0</c:v>
                </c:pt>
                <c:pt idx="12">
                  <c:v>0</c:v>
                </c:pt>
              </c:numCache>
            </c:numRef>
          </c:val>
          <c:extLst>
            <c:ext xmlns:c16="http://schemas.microsoft.com/office/drawing/2014/chart" uri="{C3380CC4-5D6E-409C-BE32-E72D297353CC}">
              <c16:uniqueId val="{00000008-B0F0-4498-A2ED-114FACD3D7A8}"/>
            </c:ext>
          </c:extLst>
        </c:ser>
        <c:dLbls>
          <c:showLegendKey val="0"/>
          <c:showVal val="1"/>
          <c:showCatName val="0"/>
          <c:showSerName val="0"/>
          <c:showPercent val="0"/>
          <c:showBubbleSize val="0"/>
        </c:dLbls>
        <c:gapWidth val="150"/>
        <c:overlap val="100"/>
        <c:axId val="213304448"/>
        <c:axId val="213305984"/>
      </c:barChart>
      <c:catAx>
        <c:axId val="213304448"/>
        <c:scaling>
          <c:orientation val="minMax"/>
        </c:scaling>
        <c:delete val="0"/>
        <c:axPos val="b"/>
        <c:numFmt formatCode="General" sourceLinked="1"/>
        <c:majorTickMark val="none"/>
        <c:minorTickMark val="none"/>
        <c:tickLblPos val="nextTo"/>
        <c:crossAx val="213305984"/>
        <c:crosses val="autoZero"/>
        <c:auto val="1"/>
        <c:lblAlgn val="ctr"/>
        <c:lblOffset val="100"/>
        <c:noMultiLvlLbl val="0"/>
      </c:catAx>
      <c:valAx>
        <c:axId val="213305984"/>
        <c:scaling>
          <c:orientation val="minMax"/>
          <c:max val="1"/>
        </c:scaling>
        <c:delete val="0"/>
        <c:axPos val="l"/>
        <c:title>
          <c:tx>
            <c:rich>
              <a:bodyPr rot="-5400000" vert="horz"/>
              <a:lstStyle/>
              <a:p>
                <a:pPr>
                  <a:defRPr/>
                </a:pPr>
                <a:r>
                  <a:rPr lang="en-AU"/>
                  <a:t>% of those who commented</a:t>
                </a:r>
              </a:p>
            </c:rich>
          </c:tx>
          <c:layout>
            <c:manualLayout>
              <c:xMode val="edge"/>
              <c:yMode val="edge"/>
              <c:x val="4.8375751110326668E-3"/>
              <c:y val="0.17757434624078777"/>
            </c:manualLayout>
          </c:layout>
          <c:overlay val="0"/>
        </c:title>
        <c:numFmt formatCode="0%" sourceLinked="1"/>
        <c:majorTickMark val="none"/>
        <c:minorTickMark val="none"/>
        <c:tickLblPos val="nextTo"/>
        <c:crossAx val="213304448"/>
        <c:crosses val="autoZero"/>
        <c:crossBetween val="between"/>
      </c:valAx>
    </c:plotArea>
    <c:legend>
      <c:legendPos val="b"/>
      <c:overlay val="0"/>
      <c:spPr>
        <a:ln>
          <a:noFill/>
        </a:ln>
      </c:spPr>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917969492943817E-2"/>
          <c:y val="4.2013100870509884E-2"/>
          <c:w val="0.82367130739092376"/>
          <c:h val="0.76767075708684329"/>
        </c:manualLayout>
      </c:layout>
      <c:barChart>
        <c:barDir val="col"/>
        <c:grouping val="clustered"/>
        <c:varyColors val="0"/>
        <c:ser>
          <c:idx val="1"/>
          <c:order val="1"/>
          <c:tx>
            <c:strRef>
              <c:f>Sheet1!$C$1</c:f>
              <c:strCache>
                <c:ptCount val="1"/>
                <c:pt idx="0">
                  <c:v>% Used </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F775-40A5-AA32-3C96462D0EBF}"/>
                </c:ext>
              </c:extLst>
            </c:dLbl>
            <c:dLbl>
              <c:idx val="3"/>
              <c:delete val="1"/>
              <c:extLst>
                <c:ext xmlns:c15="http://schemas.microsoft.com/office/drawing/2012/chart" uri="{CE6537A1-D6FC-4f65-9D91-7224C49458BB}"/>
                <c:ext xmlns:c16="http://schemas.microsoft.com/office/drawing/2014/chart" uri="{C3380CC4-5D6E-409C-BE32-E72D297353CC}">
                  <c16:uniqueId val="{00000001-F775-40A5-AA32-3C96462D0EBF}"/>
                </c:ext>
              </c:extLst>
            </c:dLbl>
            <c:dLbl>
              <c:idx val="5"/>
              <c:delete val="1"/>
              <c:extLst>
                <c:ext xmlns:c15="http://schemas.microsoft.com/office/drawing/2012/chart" uri="{CE6537A1-D6FC-4f65-9D91-7224C49458BB}"/>
                <c:ext xmlns:c16="http://schemas.microsoft.com/office/drawing/2014/chart" uri="{C3380CC4-5D6E-409C-BE32-E72D297353CC}">
                  <c16:uniqueId val="{00000000-F525-49DF-96C0-2521406713C8}"/>
                </c:ext>
              </c:extLst>
            </c:dLbl>
            <c:dLbl>
              <c:idx val="7"/>
              <c:layout>
                <c:manualLayout>
                  <c:x val="4.6296296296296294E-3"/>
                  <c:y val="1.19047619047618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525-49DF-96C0-2521406713C8}"/>
                </c:ext>
              </c:extLst>
            </c:dLbl>
            <c:dLbl>
              <c:idx val="8"/>
              <c:layout>
                <c:manualLayout>
                  <c:x val="4.6296296296296294E-3"/>
                  <c:y val="3.96825396825396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525-49DF-96C0-2521406713C8}"/>
                </c:ext>
              </c:extLst>
            </c:dLbl>
            <c:dLbl>
              <c:idx val="12"/>
              <c:layout>
                <c:manualLayout>
                  <c:x val="4.6296296296296294E-3"/>
                  <c:y val="0"/>
                </c:manualLayout>
              </c:layout>
              <c:tx>
                <c:rich>
                  <a:bodyPr/>
                  <a:lstStyle/>
                  <a:p>
                    <a:fld id="{789FB5AD-52C3-4C3A-9D04-C2513211175A}"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525-49DF-96C0-2521406713C8}"/>
                </c:ext>
              </c:extLst>
            </c:dLbl>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(Sheet1!$A$2:$A$8,Sheet1!$A$12:$A$17)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extLst/>
            </c:numRef>
          </c:cat>
          <c:val>
            <c:numRef>
              <c:f>(Sheet1!$C$2:$C$8,Sheet1!$C$12:$C$17)</c:f>
              <c:numCache>
                <c:formatCode>General</c:formatCode>
                <c:ptCount val="13"/>
                <c:pt idx="0">
                  <c:v>5</c:v>
                </c:pt>
                <c:pt idx="1">
                  <c:v>16</c:v>
                </c:pt>
                <c:pt idx="2">
                  <c:v>11</c:v>
                </c:pt>
                <c:pt idx="3">
                  <c:v>10</c:v>
                </c:pt>
                <c:pt idx="4">
                  <c:v>9</c:v>
                </c:pt>
                <c:pt idx="5">
                  <c:v>0</c:v>
                </c:pt>
                <c:pt idx="6">
                  <c:v>23</c:v>
                </c:pt>
                <c:pt idx="7">
                  <c:v>34</c:v>
                </c:pt>
                <c:pt idx="8">
                  <c:v>39</c:v>
                </c:pt>
                <c:pt idx="9">
                  <c:v>52</c:v>
                </c:pt>
                <c:pt idx="10">
                  <c:v>42</c:v>
                </c:pt>
                <c:pt idx="11">
                  <c:v>57</c:v>
                </c:pt>
                <c:pt idx="12">
                  <c:v>40</c:v>
                </c:pt>
              </c:numCache>
              <c:extLst/>
            </c:numRef>
          </c:val>
          <c:extLst>
            <c:ext xmlns:c16="http://schemas.microsoft.com/office/drawing/2014/chart" uri="{C3380CC4-5D6E-409C-BE32-E72D297353CC}">
              <c16:uniqueId val="{00000004-F525-49DF-96C0-2521406713C8}"/>
            </c:ext>
          </c:extLst>
        </c:ser>
        <c:dLbls>
          <c:showLegendKey val="0"/>
          <c:showVal val="0"/>
          <c:showCatName val="0"/>
          <c:showSerName val="0"/>
          <c:showPercent val="0"/>
          <c:showBubbleSize val="0"/>
        </c:dLbls>
        <c:gapWidth val="219"/>
        <c:overlap val="-27"/>
        <c:axId val="703022320"/>
        <c:axId val="703028880"/>
        <c:extLst>
          <c:ext xmlns:c15="http://schemas.microsoft.com/office/drawing/2012/chart" uri="{02D57815-91ED-43cb-92C2-25804820EDAC}">
            <c15:filteredBarSeries>
              <c15:ser>
                <c:idx val="0"/>
                <c:order val="0"/>
                <c:tx>
                  <c:strRef>
                    <c:extLst>
                      <c:ext uri="{02D57815-91ED-43cb-92C2-25804820EDAC}">
                        <c15:formulaRef>
                          <c15:sqref>Sheet1!#REF!</c15:sqref>
                        </c15:formulaRef>
                      </c:ext>
                    </c:extLst>
                    <c:strCache>
                      <c:ptCount val="1"/>
                      <c:pt idx="0">
                        <c:v>#REF!</c:v>
                      </c:pt>
                    </c:strCache>
                  </c:strRef>
                </c:tx>
                <c:spPr>
                  <a:solidFill>
                    <a:schemeClr val="accent1"/>
                  </a:solidFill>
                  <a:ln>
                    <a:noFill/>
                  </a:ln>
                  <a:effectLst/>
                </c:spPr>
                <c:invertIfNegative val="0"/>
                <c:cat>
                  <c:numRef>
                    <c:extLst>
                      <c:ext uri="{02D57815-91ED-43cb-92C2-25804820EDAC}">
                        <c15:formulaRef>
                          <c15:sqref>(Sheet1!$A$2:$A$8,Sheet1!$A$12:$A$17)</c15:sqref>
                        </c15:formulaRef>
                      </c:ext>
                    </c:extLst>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6-F525-49DF-96C0-2521406713C8}"/>
                  </c:ext>
                </c:extLst>
              </c15:ser>
            </c15:filteredBarSeries>
          </c:ext>
        </c:extLst>
      </c:barChart>
      <c:lineChart>
        <c:grouping val="standard"/>
        <c:varyColors val="0"/>
        <c:ser>
          <c:idx val="2"/>
          <c:order val="2"/>
          <c:tx>
            <c:strRef>
              <c:f>Sheet1!$D$1</c:f>
              <c:strCache>
                <c:ptCount val="1"/>
                <c:pt idx="0">
                  <c:v>Median days</c:v>
                </c:pt>
              </c:strCache>
            </c:strRef>
          </c:tx>
          <c:spPr>
            <a:ln w="28575" cap="rnd">
              <a:solidFill>
                <a:schemeClr val="accent3"/>
              </a:solidFill>
              <a:round/>
            </a:ln>
            <a:effectLst/>
          </c:spPr>
          <c:marker>
            <c:symbol val="none"/>
          </c:marker>
          <c:cat>
            <c:numRef>
              <c:f>(Sheet1!$A$2:$A$8,Sheet1!$A$12:$A$17)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extLst/>
            </c:numRef>
          </c:cat>
          <c:val>
            <c:numRef>
              <c:f>(Sheet1!$D$2:$D$8,Sheet1!$D$12:$D$17)</c:f>
              <c:numCache>
                <c:formatCode>General</c:formatCode>
                <c:ptCount val="13"/>
                <c:pt idx="0">
                  <c:v>6</c:v>
                </c:pt>
                <c:pt idx="1">
                  <c:v>1</c:v>
                </c:pt>
                <c:pt idx="2">
                  <c:v>3</c:v>
                </c:pt>
                <c:pt idx="3">
                  <c:v>3</c:v>
                </c:pt>
                <c:pt idx="4">
                  <c:v>2</c:v>
                </c:pt>
                <c:pt idx="6">
                  <c:v>2</c:v>
                </c:pt>
                <c:pt idx="7">
                  <c:v>4</c:v>
                </c:pt>
                <c:pt idx="8">
                  <c:v>2</c:v>
                </c:pt>
                <c:pt idx="9">
                  <c:v>2</c:v>
                </c:pt>
                <c:pt idx="10">
                  <c:v>3</c:v>
                </c:pt>
                <c:pt idx="11">
                  <c:v>2</c:v>
                </c:pt>
                <c:pt idx="12">
                  <c:v>2</c:v>
                </c:pt>
              </c:numCache>
              <c:extLst/>
            </c:numRef>
          </c:val>
          <c:smooth val="0"/>
          <c:extLst>
            <c:ext xmlns:c16="http://schemas.microsoft.com/office/drawing/2014/chart" uri="{C3380CC4-5D6E-409C-BE32-E72D297353CC}">
              <c16:uniqueId val="{00000005-F525-49DF-96C0-2521406713C8}"/>
            </c:ext>
          </c:extLst>
        </c:ser>
        <c:dLbls>
          <c:showLegendKey val="0"/>
          <c:showVal val="0"/>
          <c:showCatName val="0"/>
          <c:showSerName val="0"/>
          <c:showPercent val="0"/>
          <c:showBubbleSize val="0"/>
        </c:dLbls>
        <c:marker val="1"/>
        <c:smooth val="0"/>
        <c:axId val="660207488"/>
        <c:axId val="660215360"/>
      </c:lineChart>
      <c:catAx>
        <c:axId val="70302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03028880"/>
        <c:crosses val="autoZero"/>
        <c:auto val="1"/>
        <c:lblAlgn val="ctr"/>
        <c:lblOffset val="100"/>
        <c:noMultiLvlLbl val="0"/>
      </c:catAx>
      <c:valAx>
        <c:axId val="703028880"/>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dirty="0"/>
                  <a:t>% NT EDRS participants</a:t>
                </a:r>
              </a:p>
            </c:rich>
          </c:tx>
          <c:layout>
            <c:manualLayout>
              <c:xMode val="edge"/>
              <c:yMode val="edge"/>
              <c:x val="1.0366312906538857E-2"/>
              <c:y val="0.1912425267683808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03022320"/>
        <c:crosses val="autoZero"/>
        <c:crossBetween val="between"/>
      </c:valAx>
      <c:valAx>
        <c:axId val="660215360"/>
        <c:scaling>
          <c:orientation val="minMax"/>
          <c:max val="180"/>
        </c:scaling>
        <c:delete val="0"/>
        <c:axPos val="r"/>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Median days</a:t>
                </a:r>
              </a:p>
            </c:rich>
          </c:tx>
          <c:layout>
            <c:manualLayout>
              <c:xMode val="edge"/>
              <c:yMode val="edge"/>
              <c:x val="0.9575346310877807"/>
              <c:y val="0.3195444319460067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60207488"/>
        <c:crosses val="max"/>
        <c:crossBetween val="between"/>
      </c:valAx>
      <c:catAx>
        <c:axId val="660207488"/>
        <c:scaling>
          <c:orientation val="minMax"/>
        </c:scaling>
        <c:delete val="1"/>
        <c:axPos val="b"/>
        <c:numFmt formatCode="General" sourceLinked="1"/>
        <c:majorTickMark val="out"/>
        <c:minorTickMark val="none"/>
        <c:tickLblPos val="nextTo"/>
        <c:crossAx val="66021536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Sheet1!$B$2:$B$7</c:f>
              <c:numCache>
                <c:formatCode>General</c:formatCode>
                <c:ptCount val="6"/>
                <c:pt idx="0">
                  <c:v>300</c:v>
                </c:pt>
                <c:pt idx="1">
                  <c:v>350</c:v>
                </c:pt>
                <c:pt idx="2">
                  <c:v>300</c:v>
                </c:pt>
                <c:pt idx="3">
                  <c:v>350</c:v>
                </c:pt>
                <c:pt idx="4">
                  <c:v>350</c:v>
                </c:pt>
                <c:pt idx="5">
                  <c:v>400</c:v>
                </c:pt>
              </c:numCache>
            </c:numRef>
          </c:val>
          <c:extLst>
            <c:ext xmlns:c16="http://schemas.microsoft.com/office/drawing/2014/chart" uri="{C3380CC4-5D6E-409C-BE32-E72D297353CC}">
              <c16:uniqueId val="{00000000-A10C-4DFC-B93A-85F640AEE39C}"/>
            </c:ext>
          </c:extLst>
        </c:ser>
        <c:dLbls>
          <c:showLegendKey val="0"/>
          <c:showVal val="0"/>
          <c:showCatName val="0"/>
          <c:showSerName val="0"/>
          <c:showPercent val="0"/>
          <c:showBubbleSize val="0"/>
        </c:dLbls>
        <c:gapWidth val="150"/>
        <c:axId val="213381120"/>
        <c:axId val="213382656"/>
      </c:barChart>
      <c:catAx>
        <c:axId val="21338112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3382656"/>
        <c:crosses val="autoZero"/>
        <c:auto val="1"/>
        <c:lblAlgn val="ctr"/>
        <c:lblOffset val="100"/>
        <c:noMultiLvlLbl val="0"/>
      </c:catAx>
      <c:valAx>
        <c:axId val="21338265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0277492291880781E-2"/>
              <c:y val="0.3045533844535782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3381120"/>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Low</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3-25FD-489B-912C-090EEB72EB64}"/>
                </c:ext>
              </c:extLst>
            </c:dLbl>
            <c:dLbl>
              <c:idx val="3"/>
              <c:delete val="1"/>
              <c:extLst>
                <c:ext xmlns:c15="http://schemas.microsoft.com/office/drawing/2012/chart" uri="{CE6537A1-D6FC-4f65-9D91-7224C49458BB}"/>
                <c:ext xmlns:c16="http://schemas.microsoft.com/office/drawing/2014/chart" uri="{C3380CC4-5D6E-409C-BE32-E72D297353CC}">
                  <c16:uniqueId val="{00000000-25FD-489B-912C-090EEB72EB64}"/>
                </c:ext>
              </c:extLst>
            </c:dLbl>
            <c:dLbl>
              <c:idx val="4"/>
              <c:delete val="1"/>
              <c:extLst>
                <c:ext xmlns:c15="http://schemas.microsoft.com/office/drawing/2012/chart" uri="{CE6537A1-D6FC-4f65-9D91-7224C49458BB}"/>
                <c:ext xmlns:c16="http://schemas.microsoft.com/office/drawing/2014/chart" uri="{C3380CC4-5D6E-409C-BE32-E72D297353CC}">
                  <c16:uniqueId val="{0000001A-25FD-489B-912C-090EEB72EB64}"/>
                </c:ext>
              </c:extLst>
            </c:dLbl>
            <c:dLbl>
              <c:idx val="5"/>
              <c:delete val="1"/>
              <c:extLst>
                <c:ext xmlns:c15="http://schemas.microsoft.com/office/drawing/2012/chart" uri="{CE6537A1-D6FC-4f65-9D91-7224C49458BB}"/>
                <c:ext xmlns:c16="http://schemas.microsoft.com/office/drawing/2014/chart" uri="{C3380CC4-5D6E-409C-BE32-E72D297353CC}">
                  <c16:uniqueId val="{0000001B-25FD-489B-912C-090EEB72EB64}"/>
                </c:ext>
              </c:extLst>
            </c:dLbl>
            <c:dLbl>
              <c:idx val="6"/>
              <c:delete val="1"/>
              <c:extLst>
                <c:ext xmlns:c15="http://schemas.microsoft.com/office/drawing/2012/chart" uri="{CE6537A1-D6FC-4f65-9D91-7224C49458BB}"/>
                <c:ext xmlns:c16="http://schemas.microsoft.com/office/drawing/2014/chart" uri="{C3380CC4-5D6E-409C-BE32-E72D297353CC}">
                  <c16:uniqueId val="{0000001E-25FD-489B-912C-090EEB72EB64}"/>
                </c:ext>
              </c:extLst>
            </c:dLbl>
            <c:dLbl>
              <c:idx val="7"/>
              <c:delete val="1"/>
              <c:extLst>
                <c:ext xmlns:c15="http://schemas.microsoft.com/office/drawing/2012/chart" uri="{CE6537A1-D6FC-4f65-9D91-7224C49458BB}"/>
                <c:ext xmlns:c16="http://schemas.microsoft.com/office/drawing/2014/chart" uri="{C3380CC4-5D6E-409C-BE32-E72D297353CC}">
                  <c16:uniqueId val="{00000001-25FD-489B-912C-090EEB72EB6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20</c:v>
                </c:pt>
                <c:pt idx="1">
                  <c:v>17</c:v>
                </c:pt>
                <c:pt idx="2">
                  <c:v>50</c:v>
                </c:pt>
                <c:pt idx="3">
                  <c:v>0</c:v>
                </c:pt>
                <c:pt idx="4">
                  <c:v>20</c:v>
                </c:pt>
                <c:pt idx="5">
                  <c:v>50</c:v>
                </c:pt>
                <c:pt idx="6">
                  <c:v>60</c:v>
                </c:pt>
                <c:pt idx="7">
                  <c:v>0</c:v>
                </c:pt>
                <c:pt idx="8">
                  <c:v>21</c:v>
                </c:pt>
                <c:pt idx="9">
                  <c:v>50</c:v>
                </c:pt>
                <c:pt idx="10">
                  <c:v>35</c:v>
                </c:pt>
                <c:pt idx="11">
                  <c:v>25</c:v>
                </c:pt>
                <c:pt idx="12">
                  <c:v>33</c:v>
                </c:pt>
              </c:numCache>
            </c:numRef>
          </c:val>
          <c:extLst>
            <c:ext xmlns:c16="http://schemas.microsoft.com/office/drawing/2014/chart" uri="{C3380CC4-5D6E-409C-BE32-E72D297353CC}">
              <c16:uniqueId val="{00000002-25FD-489B-912C-090EEB72EB64}"/>
            </c:ext>
          </c:extLst>
        </c:ser>
        <c:ser>
          <c:idx val="1"/>
          <c:order val="1"/>
          <c:tx>
            <c:strRef>
              <c:f>Sheet1!$C$1</c:f>
              <c:strCache>
                <c:ptCount val="1"/>
                <c:pt idx="0">
                  <c:v>Medium</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2-25FD-489B-912C-090EEB72EB64}"/>
                </c:ext>
              </c:extLst>
            </c:dLbl>
            <c:dLbl>
              <c:idx val="3"/>
              <c:delete val="1"/>
              <c:extLst>
                <c:ext xmlns:c15="http://schemas.microsoft.com/office/drawing/2012/chart" uri="{CE6537A1-D6FC-4f65-9D91-7224C49458BB}"/>
                <c:ext xmlns:c16="http://schemas.microsoft.com/office/drawing/2014/chart" uri="{C3380CC4-5D6E-409C-BE32-E72D297353CC}">
                  <c16:uniqueId val="{00000016-25FD-489B-912C-090EEB72EB64}"/>
                </c:ext>
              </c:extLst>
            </c:dLbl>
            <c:dLbl>
              <c:idx val="4"/>
              <c:delete val="1"/>
              <c:extLst>
                <c:ext xmlns:c15="http://schemas.microsoft.com/office/drawing/2012/chart" uri="{CE6537A1-D6FC-4f65-9D91-7224C49458BB}"/>
                <c:ext xmlns:c16="http://schemas.microsoft.com/office/drawing/2014/chart" uri="{C3380CC4-5D6E-409C-BE32-E72D297353CC}">
                  <c16:uniqueId val="{00000019-25FD-489B-912C-090EEB72EB64}"/>
                </c:ext>
              </c:extLst>
            </c:dLbl>
            <c:dLbl>
              <c:idx val="5"/>
              <c:delete val="1"/>
              <c:extLst>
                <c:ext xmlns:c15="http://schemas.microsoft.com/office/drawing/2012/chart" uri="{CE6537A1-D6FC-4f65-9D91-7224C49458BB}"/>
                <c:ext xmlns:c16="http://schemas.microsoft.com/office/drawing/2014/chart" uri="{C3380CC4-5D6E-409C-BE32-E72D297353CC}">
                  <c16:uniqueId val="{00000003-25FD-489B-912C-090EEB72EB64}"/>
                </c:ext>
              </c:extLst>
            </c:dLbl>
            <c:dLbl>
              <c:idx val="6"/>
              <c:delete val="1"/>
              <c:extLst>
                <c:ext xmlns:c15="http://schemas.microsoft.com/office/drawing/2012/chart" uri="{CE6537A1-D6FC-4f65-9D91-7224C49458BB}"/>
                <c:ext xmlns:c16="http://schemas.microsoft.com/office/drawing/2014/chart" uri="{C3380CC4-5D6E-409C-BE32-E72D297353CC}">
                  <c16:uniqueId val="{00000004-25FD-489B-912C-090EEB72EB6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40</c:v>
                </c:pt>
                <c:pt idx="1">
                  <c:v>50</c:v>
                </c:pt>
                <c:pt idx="2">
                  <c:v>50</c:v>
                </c:pt>
                <c:pt idx="3">
                  <c:v>67</c:v>
                </c:pt>
                <c:pt idx="4">
                  <c:v>40</c:v>
                </c:pt>
                <c:pt idx="5">
                  <c:v>0</c:v>
                </c:pt>
                <c:pt idx="6">
                  <c:v>0</c:v>
                </c:pt>
                <c:pt idx="7">
                  <c:v>25</c:v>
                </c:pt>
                <c:pt idx="8">
                  <c:v>50</c:v>
                </c:pt>
                <c:pt idx="9">
                  <c:v>36</c:v>
                </c:pt>
                <c:pt idx="10">
                  <c:v>39</c:v>
                </c:pt>
                <c:pt idx="11">
                  <c:v>47</c:v>
                </c:pt>
                <c:pt idx="12">
                  <c:v>38</c:v>
                </c:pt>
              </c:numCache>
            </c:numRef>
          </c:val>
          <c:extLst>
            <c:ext xmlns:c16="http://schemas.microsoft.com/office/drawing/2014/chart" uri="{C3380CC4-5D6E-409C-BE32-E72D297353CC}">
              <c16:uniqueId val="{00000005-25FD-489B-912C-090EEB72EB64}"/>
            </c:ext>
          </c:extLst>
        </c:ser>
        <c:ser>
          <c:idx val="2"/>
          <c:order val="2"/>
          <c:tx>
            <c:strRef>
              <c:f>Sheet1!$D$1</c:f>
              <c:strCache>
                <c:ptCount val="1"/>
                <c:pt idx="0">
                  <c:v>High</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4-25FD-489B-912C-090EEB72EB64}"/>
                </c:ext>
              </c:extLst>
            </c:dLbl>
            <c:dLbl>
              <c:idx val="2"/>
              <c:delete val="1"/>
              <c:extLst>
                <c:ext xmlns:c15="http://schemas.microsoft.com/office/drawing/2012/chart" uri="{CE6537A1-D6FC-4f65-9D91-7224C49458BB}"/>
                <c:ext xmlns:c16="http://schemas.microsoft.com/office/drawing/2014/chart" uri="{C3380CC4-5D6E-409C-BE32-E72D297353CC}">
                  <c16:uniqueId val="{00000006-25FD-489B-912C-090EEB72EB64}"/>
                </c:ext>
              </c:extLst>
            </c:dLbl>
            <c:dLbl>
              <c:idx val="3"/>
              <c:delete val="1"/>
              <c:extLst>
                <c:ext xmlns:c15="http://schemas.microsoft.com/office/drawing/2012/chart" uri="{CE6537A1-D6FC-4f65-9D91-7224C49458BB}"/>
                <c:ext xmlns:c16="http://schemas.microsoft.com/office/drawing/2014/chart" uri="{C3380CC4-5D6E-409C-BE32-E72D297353CC}">
                  <c16:uniqueId val="{00000017-25FD-489B-912C-090EEB72EB64}"/>
                </c:ext>
              </c:extLst>
            </c:dLbl>
            <c:dLbl>
              <c:idx val="4"/>
              <c:delete val="1"/>
              <c:extLst>
                <c:ext xmlns:c15="http://schemas.microsoft.com/office/drawing/2012/chart" uri="{CE6537A1-D6FC-4f65-9D91-7224C49458BB}"/>
                <c:ext xmlns:c16="http://schemas.microsoft.com/office/drawing/2014/chart" uri="{C3380CC4-5D6E-409C-BE32-E72D297353CC}">
                  <c16:uniqueId val="{00000018-25FD-489B-912C-090EEB72EB64}"/>
                </c:ext>
              </c:extLst>
            </c:dLbl>
            <c:dLbl>
              <c:idx val="5"/>
              <c:delete val="1"/>
              <c:extLst>
                <c:ext xmlns:c15="http://schemas.microsoft.com/office/drawing/2012/chart" uri="{CE6537A1-D6FC-4f65-9D91-7224C49458BB}"/>
                <c:ext xmlns:c16="http://schemas.microsoft.com/office/drawing/2014/chart" uri="{C3380CC4-5D6E-409C-BE32-E72D297353CC}">
                  <c16:uniqueId val="{00000007-25FD-489B-912C-090EEB72EB64}"/>
                </c:ext>
              </c:extLst>
            </c:dLbl>
            <c:dLbl>
              <c:idx val="6"/>
              <c:delete val="1"/>
              <c:extLst>
                <c:ext xmlns:c15="http://schemas.microsoft.com/office/drawing/2012/chart" uri="{CE6537A1-D6FC-4f65-9D91-7224C49458BB}"/>
                <c:ext xmlns:c16="http://schemas.microsoft.com/office/drawing/2014/chart" uri="{C3380CC4-5D6E-409C-BE32-E72D297353CC}">
                  <c16:uniqueId val="{0000001D-25FD-489B-912C-090EEB72EB6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Sheet1!$D$2:$D$17</c:f>
              <c:numCache>
                <c:formatCode>General</c:formatCode>
                <c:ptCount val="13"/>
                <c:pt idx="0">
                  <c:v>20</c:v>
                </c:pt>
                <c:pt idx="1">
                  <c:v>17</c:v>
                </c:pt>
                <c:pt idx="2">
                  <c:v>0</c:v>
                </c:pt>
                <c:pt idx="3">
                  <c:v>33</c:v>
                </c:pt>
                <c:pt idx="4">
                  <c:v>40</c:v>
                </c:pt>
                <c:pt idx="5">
                  <c:v>0</c:v>
                </c:pt>
                <c:pt idx="6">
                  <c:v>40</c:v>
                </c:pt>
                <c:pt idx="7">
                  <c:v>75</c:v>
                </c:pt>
                <c:pt idx="8">
                  <c:v>29</c:v>
                </c:pt>
                <c:pt idx="9">
                  <c:v>7</c:v>
                </c:pt>
                <c:pt idx="10">
                  <c:v>4</c:v>
                </c:pt>
                <c:pt idx="11">
                  <c:v>28</c:v>
                </c:pt>
                <c:pt idx="12">
                  <c:v>25</c:v>
                </c:pt>
              </c:numCache>
            </c:numRef>
          </c:val>
          <c:extLst>
            <c:ext xmlns:c16="http://schemas.microsoft.com/office/drawing/2014/chart" uri="{C3380CC4-5D6E-409C-BE32-E72D297353CC}">
              <c16:uniqueId val="{00000008-25FD-489B-912C-090EEB72EB64}"/>
            </c:ext>
          </c:extLst>
        </c:ser>
        <c:ser>
          <c:idx val="3"/>
          <c:order val="3"/>
          <c:tx>
            <c:strRef>
              <c:f>Sheet1!$E$1</c:f>
              <c:strCache>
                <c:ptCount val="1"/>
                <c:pt idx="0">
                  <c:v>Fluctuates</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5-25FD-489B-912C-090EEB72EB64}"/>
                </c:ext>
              </c:extLst>
            </c:dLbl>
            <c:dLbl>
              <c:idx val="2"/>
              <c:delete val="1"/>
              <c:extLst>
                <c:ext xmlns:c15="http://schemas.microsoft.com/office/drawing/2012/chart" uri="{CE6537A1-D6FC-4f65-9D91-7224C49458BB}"/>
                <c:ext xmlns:c16="http://schemas.microsoft.com/office/drawing/2014/chart" uri="{C3380CC4-5D6E-409C-BE32-E72D297353CC}">
                  <c16:uniqueId val="{00000009-25FD-489B-912C-090EEB72EB64}"/>
                </c:ext>
              </c:extLst>
            </c:dLbl>
            <c:dLbl>
              <c:idx val="3"/>
              <c:delete val="1"/>
              <c:extLst>
                <c:ext xmlns:c15="http://schemas.microsoft.com/office/drawing/2012/chart" uri="{CE6537A1-D6FC-4f65-9D91-7224C49458BB}"/>
                <c:ext xmlns:c16="http://schemas.microsoft.com/office/drawing/2014/chart" uri="{C3380CC4-5D6E-409C-BE32-E72D297353CC}">
                  <c16:uniqueId val="{0000000A-25FD-489B-912C-090EEB72EB64}"/>
                </c:ext>
              </c:extLst>
            </c:dLbl>
            <c:dLbl>
              <c:idx val="4"/>
              <c:delete val="1"/>
              <c:extLst>
                <c:ext xmlns:c15="http://schemas.microsoft.com/office/drawing/2012/chart" uri="{CE6537A1-D6FC-4f65-9D91-7224C49458BB}"/>
                <c:ext xmlns:c16="http://schemas.microsoft.com/office/drawing/2014/chart" uri="{C3380CC4-5D6E-409C-BE32-E72D297353CC}">
                  <c16:uniqueId val="{0000000B-25FD-489B-912C-090EEB72EB64}"/>
                </c:ext>
              </c:extLst>
            </c:dLbl>
            <c:dLbl>
              <c:idx val="5"/>
              <c:delete val="1"/>
              <c:extLst>
                <c:ext xmlns:c15="http://schemas.microsoft.com/office/drawing/2012/chart" uri="{CE6537A1-D6FC-4f65-9D91-7224C49458BB}"/>
                <c:ext xmlns:c16="http://schemas.microsoft.com/office/drawing/2014/chart" uri="{C3380CC4-5D6E-409C-BE32-E72D297353CC}">
                  <c16:uniqueId val="{0000001C-25FD-489B-912C-090EEB72EB64}"/>
                </c:ext>
              </c:extLst>
            </c:dLbl>
            <c:dLbl>
              <c:idx val="6"/>
              <c:delete val="1"/>
              <c:extLst>
                <c:ext xmlns:c15="http://schemas.microsoft.com/office/drawing/2012/chart" uri="{CE6537A1-D6FC-4f65-9D91-7224C49458BB}"/>
                <c:ext xmlns:c16="http://schemas.microsoft.com/office/drawing/2014/chart" uri="{C3380CC4-5D6E-409C-BE32-E72D297353CC}">
                  <c16:uniqueId val="{0000000C-25FD-489B-912C-090EEB72EB64}"/>
                </c:ext>
              </c:extLst>
            </c:dLbl>
            <c:dLbl>
              <c:idx val="7"/>
              <c:delete val="1"/>
              <c:extLst>
                <c:ext xmlns:c15="http://schemas.microsoft.com/office/drawing/2012/chart" uri="{CE6537A1-D6FC-4f65-9D91-7224C49458BB}"/>
                <c:ext xmlns:c16="http://schemas.microsoft.com/office/drawing/2014/chart" uri="{C3380CC4-5D6E-409C-BE32-E72D297353CC}">
                  <c16:uniqueId val="{0000000D-25FD-489B-912C-090EEB72EB64}"/>
                </c:ext>
              </c:extLst>
            </c:dLbl>
            <c:dLbl>
              <c:idx val="8"/>
              <c:delete val="1"/>
              <c:extLst>
                <c:ext xmlns:c15="http://schemas.microsoft.com/office/drawing/2012/chart" uri="{CE6537A1-D6FC-4f65-9D91-7224C49458BB}"/>
                <c:ext xmlns:c16="http://schemas.microsoft.com/office/drawing/2014/chart" uri="{C3380CC4-5D6E-409C-BE32-E72D297353CC}">
                  <c16:uniqueId val="{0000000E-25FD-489B-912C-090EEB72EB64}"/>
                </c:ext>
              </c:extLst>
            </c:dLbl>
            <c:dLbl>
              <c:idx val="11"/>
              <c:delete val="1"/>
              <c:extLst>
                <c:ext xmlns:c15="http://schemas.microsoft.com/office/drawing/2012/chart" uri="{CE6537A1-D6FC-4f65-9D91-7224C49458BB}"/>
                <c:ext xmlns:c16="http://schemas.microsoft.com/office/drawing/2014/chart" uri="{C3380CC4-5D6E-409C-BE32-E72D297353CC}">
                  <c16:uniqueId val="{0000000F-25FD-489B-912C-090EEB72EB64}"/>
                </c:ext>
              </c:extLst>
            </c:dLbl>
            <c:dLbl>
              <c:idx val="12"/>
              <c:tx>
                <c:rich>
                  <a:bodyPr/>
                  <a:lstStyle/>
                  <a:p>
                    <a:fld id="{C32C907F-A092-447C-8EB9-5ED1A7CB3B67}" type="VALUE">
                      <a:rPr lang="en-US"/>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25FD-489B-912C-090EEB72EB64}"/>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Sheet1!$E$2:$E$17</c:f>
              <c:numCache>
                <c:formatCode>General</c:formatCode>
                <c:ptCount val="13"/>
                <c:pt idx="0">
                  <c:v>20</c:v>
                </c:pt>
                <c:pt idx="1">
                  <c:v>17</c:v>
                </c:pt>
                <c:pt idx="2">
                  <c:v>0</c:v>
                </c:pt>
                <c:pt idx="3">
                  <c:v>0</c:v>
                </c:pt>
                <c:pt idx="4">
                  <c:v>0</c:v>
                </c:pt>
                <c:pt idx="5">
                  <c:v>50</c:v>
                </c:pt>
                <c:pt idx="6">
                  <c:v>0</c:v>
                </c:pt>
                <c:pt idx="7">
                  <c:v>0</c:v>
                </c:pt>
                <c:pt idx="8">
                  <c:v>0</c:v>
                </c:pt>
                <c:pt idx="9">
                  <c:v>7</c:v>
                </c:pt>
                <c:pt idx="10">
                  <c:v>22</c:v>
                </c:pt>
                <c:pt idx="11">
                  <c:v>0</c:v>
                </c:pt>
                <c:pt idx="12">
                  <c:v>4</c:v>
                </c:pt>
              </c:numCache>
            </c:numRef>
          </c:val>
          <c:extLst>
            <c:ext xmlns:c16="http://schemas.microsoft.com/office/drawing/2014/chart" uri="{C3380CC4-5D6E-409C-BE32-E72D297353CC}">
              <c16:uniqueId val="{00000011-25FD-489B-912C-090EEB72EB64}"/>
            </c:ext>
          </c:extLst>
        </c:ser>
        <c:dLbls>
          <c:showLegendKey val="0"/>
          <c:showVal val="1"/>
          <c:showCatName val="0"/>
          <c:showSerName val="0"/>
          <c:showPercent val="0"/>
          <c:showBubbleSize val="0"/>
        </c:dLbls>
        <c:gapWidth val="150"/>
        <c:overlap val="100"/>
        <c:axId val="213607552"/>
        <c:axId val="213609088"/>
      </c:barChart>
      <c:catAx>
        <c:axId val="213607552"/>
        <c:scaling>
          <c:orientation val="minMax"/>
        </c:scaling>
        <c:delete val="0"/>
        <c:axPos val="b"/>
        <c:numFmt formatCode="General" sourceLinked="1"/>
        <c:majorTickMark val="none"/>
        <c:minorTickMark val="none"/>
        <c:tickLblPos val="nextTo"/>
        <c:crossAx val="213609088"/>
        <c:crosses val="autoZero"/>
        <c:auto val="1"/>
        <c:lblAlgn val="ctr"/>
        <c:lblOffset val="100"/>
        <c:noMultiLvlLbl val="0"/>
      </c:catAx>
      <c:valAx>
        <c:axId val="213609088"/>
        <c:scaling>
          <c:orientation val="minMax"/>
          <c:max val="1"/>
        </c:scaling>
        <c:delete val="0"/>
        <c:axPos val="l"/>
        <c:title>
          <c:tx>
            <c:rich>
              <a:bodyPr/>
              <a:lstStyle/>
              <a:p>
                <a:pPr>
                  <a:defRPr/>
                </a:pPr>
                <a:r>
                  <a:rPr lang="en-AU"/>
                  <a:t>% of those who commented</a:t>
                </a:r>
              </a:p>
            </c:rich>
          </c:tx>
          <c:overlay val="0"/>
        </c:title>
        <c:numFmt formatCode="0%" sourceLinked="1"/>
        <c:majorTickMark val="none"/>
        <c:minorTickMark val="none"/>
        <c:tickLblPos val="nextTo"/>
        <c:crossAx val="213607552"/>
        <c:crosses val="autoZero"/>
        <c:crossBetween val="between"/>
      </c:valAx>
    </c:plotArea>
    <c:legend>
      <c:legendPos val="b"/>
      <c:overlay val="0"/>
      <c:spPr>
        <a:ln>
          <a:noFill/>
        </a:ln>
      </c:spPr>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CB28-4C1A-AB4D-38616D92880E}"/>
                </c:ext>
              </c:extLst>
            </c:dLbl>
            <c:dLbl>
              <c:idx val="1"/>
              <c:delete val="1"/>
              <c:extLst>
                <c:ext xmlns:c15="http://schemas.microsoft.com/office/drawing/2012/chart" uri="{CE6537A1-D6FC-4f65-9D91-7224C49458BB}"/>
                <c:ext xmlns:c16="http://schemas.microsoft.com/office/drawing/2014/chart" uri="{C3380CC4-5D6E-409C-BE32-E72D297353CC}">
                  <c16:uniqueId val="{0000000E-CB28-4C1A-AB4D-38616D92880E}"/>
                </c:ext>
              </c:extLst>
            </c:dLbl>
            <c:dLbl>
              <c:idx val="2"/>
              <c:delete val="1"/>
              <c:extLst>
                <c:ext xmlns:c15="http://schemas.microsoft.com/office/drawing/2012/chart" uri="{CE6537A1-D6FC-4f65-9D91-7224C49458BB}"/>
                <c:ext xmlns:c16="http://schemas.microsoft.com/office/drawing/2014/chart" uri="{C3380CC4-5D6E-409C-BE32-E72D297353CC}">
                  <c16:uniqueId val="{00000001-CB28-4C1A-AB4D-38616D92880E}"/>
                </c:ext>
              </c:extLst>
            </c:dLbl>
            <c:dLbl>
              <c:idx val="3"/>
              <c:delete val="1"/>
              <c:extLst>
                <c:ext xmlns:c15="http://schemas.microsoft.com/office/drawing/2012/chart" uri="{CE6537A1-D6FC-4f65-9D91-7224C49458BB}"/>
                <c:ext xmlns:c16="http://schemas.microsoft.com/office/drawing/2014/chart" uri="{C3380CC4-5D6E-409C-BE32-E72D297353CC}">
                  <c16:uniqueId val="{00000002-CB28-4C1A-AB4D-38616D92880E}"/>
                </c:ext>
              </c:extLst>
            </c:dLbl>
            <c:dLbl>
              <c:idx val="4"/>
              <c:delete val="1"/>
              <c:extLst>
                <c:ext xmlns:c15="http://schemas.microsoft.com/office/drawing/2012/chart" uri="{CE6537A1-D6FC-4f65-9D91-7224C49458BB}"/>
                <c:ext xmlns:c16="http://schemas.microsoft.com/office/drawing/2014/chart" uri="{C3380CC4-5D6E-409C-BE32-E72D297353CC}">
                  <c16:uniqueId val="{00000017-CB28-4C1A-AB4D-38616D92880E}"/>
                </c:ext>
              </c:extLst>
            </c:dLbl>
            <c:dLbl>
              <c:idx val="5"/>
              <c:delete val="1"/>
              <c:extLst>
                <c:ext xmlns:c15="http://schemas.microsoft.com/office/drawing/2012/chart" uri="{CE6537A1-D6FC-4f65-9D91-7224C49458BB}"/>
                <c:ext xmlns:c16="http://schemas.microsoft.com/office/drawing/2014/chart" uri="{C3380CC4-5D6E-409C-BE32-E72D297353CC}">
                  <c16:uniqueId val="{00000003-CB28-4C1A-AB4D-38616D92880E}"/>
                </c:ext>
              </c:extLst>
            </c:dLbl>
            <c:dLbl>
              <c:idx val="6"/>
              <c:delete val="1"/>
              <c:extLst>
                <c:ext xmlns:c15="http://schemas.microsoft.com/office/drawing/2012/chart" uri="{CE6537A1-D6FC-4f65-9D91-7224C49458BB}"/>
                <c:ext xmlns:c16="http://schemas.microsoft.com/office/drawing/2014/chart" uri="{C3380CC4-5D6E-409C-BE32-E72D297353CC}">
                  <c16:uniqueId val="{00000004-CB28-4C1A-AB4D-38616D92880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Sheet1!$B$2:$B$14</c:f>
              <c:numCache>
                <c:formatCode>General</c:formatCode>
                <c:ptCount val="13"/>
                <c:pt idx="0">
                  <c:v>0</c:v>
                </c:pt>
                <c:pt idx="1">
                  <c:v>20</c:v>
                </c:pt>
                <c:pt idx="2">
                  <c:v>0</c:v>
                </c:pt>
                <c:pt idx="3">
                  <c:v>0</c:v>
                </c:pt>
                <c:pt idx="4">
                  <c:v>20</c:v>
                </c:pt>
                <c:pt idx="5">
                  <c:v>0</c:v>
                </c:pt>
                <c:pt idx="6">
                  <c:v>0</c:v>
                </c:pt>
                <c:pt idx="7">
                  <c:v>25</c:v>
                </c:pt>
                <c:pt idx="8">
                  <c:v>14</c:v>
                </c:pt>
                <c:pt idx="9">
                  <c:v>7</c:v>
                </c:pt>
                <c:pt idx="10">
                  <c:v>8</c:v>
                </c:pt>
                <c:pt idx="11">
                  <c:v>16</c:v>
                </c:pt>
                <c:pt idx="12">
                  <c:v>12</c:v>
                </c:pt>
              </c:numCache>
            </c:numRef>
          </c:val>
          <c:extLst>
            <c:ext xmlns:c16="http://schemas.microsoft.com/office/drawing/2014/chart" uri="{C3380CC4-5D6E-409C-BE32-E72D297353CC}">
              <c16:uniqueId val="{00000005-CB28-4C1A-AB4D-38616D92880E}"/>
            </c:ext>
          </c:extLst>
        </c:ser>
        <c:ser>
          <c:idx val="1"/>
          <c:order val="1"/>
          <c:tx>
            <c:strRef>
              <c:f>Sheet1!$C$1</c:f>
              <c:strCache>
                <c:ptCount val="1"/>
                <c:pt idx="0">
                  <c:v>Easy</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0-CB28-4C1A-AB4D-38616D92880E}"/>
                </c:ext>
              </c:extLst>
            </c:dLbl>
            <c:dLbl>
              <c:idx val="3"/>
              <c:delete val="1"/>
              <c:extLst>
                <c:ext xmlns:c15="http://schemas.microsoft.com/office/drawing/2012/chart" uri="{CE6537A1-D6FC-4f65-9D91-7224C49458BB}"/>
                <c:ext xmlns:c16="http://schemas.microsoft.com/office/drawing/2014/chart" uri="{C3380CC4-5D6E-409C-BE32-E72D297353CC}">
                  <c16:uniqueId val="{00000006-CB28-4C1A-AB4D-38616D92880E}"/>
                </c:ext>
              </c:extLst>
            </c:dLbl>
            <c:dLbl>
              <c:idx val="4"/>
              <c:delete val="1"/>
              <c:extLst>
                <c:ext xmlns:c15="http://schemas.microsoft.com/office/drawing/2012/chart" uri="{CE6537A1-D6FC-4f65-9D91-7224C49458BB}"/>
                <c:ext xmlns:c16="http://schemas.microsoft.com/office/drawing/2014/chart" uri="{C3380CC4-5D6E-409C-BE32-E72D297353CC}">
                  <c16:uniqueId val="{00000016-CB28-4C1A-AB4D-38616D92880E}"/>
                </c:ext>
              </c:extLst>
            </c:dLbl>
            <c:dLbl>
              <c:idx val="5"/>
              <c:delete val="1"/>
              <c:extLst>
                <c:ext xmlns:c15="http://schemas.microsoft.com/office/drawing/2012/chart" uri="{CE6537A1-D6FC-4f65-9D91-7224C49458BB}"/>
                <c:ext xmlns:c16="http://schemas.microsoft.com/office/drawing/2014/chart" uri="{C3380CC4-5D6E-409C-BE32-E72D297353CC}">
                  <c16:uniqueId val="{00000007-CB28-4C1A-AB4D-38616D92880E}"/>
                </c:ext>
              </c:extLst>
            </c:dLbl>
            <c:dLbl>
              <c:idx val="6"/>
              <c:delete val="1"/>
              <c:extLst>
                <c:ext xmlns:c15="http://schemas.microsoft.com/office/drawing/2012/chart" uri="{CE6537A1-D6FC-4f65-9D91-7224C49458BB}"/>
                <c:ext xmlns:c16="http://schemas.microsoft.com/office/drawing/2014/chart" uri="{C3380CC4-5D6E-409C-BE32-E72D297353CC}">
                  <c16:uniqueId val="{00000008-CB28-4C1A-AB4D-38616D92880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Sheet1!$C$2:$C$14</c:f>
              <c:numCache>
                <c:formatCode>General</c:formatCode>
                <c:ptCount val="13"/>
                <c:pt idx="0">
                  <c:v>50</c:v>
                </c:pt>
                <c:pt idx="1">
                  <c:v>0</c:v>
                </c:pt>
                <c:pt idx="2">
                  <c:v>13</c:v>
                </c:pt>
                <c:pt idx="3">
                  <c:v>0</c:v>
                </c:pt>
                <c:pt idx="4">
                  <c:v>20</c:v>
                </c:pt>
                <c:pt idx="5">
                  <c:v>0</c:v>
                </c:pt>
                <c:pt idx="6">
                  <c:v>0</c:v>
                </c:pt>
                <c:pt idx="7">
                  <c:v>63</c:v>
                </c:pt>
                <c:pt idx="8">
                  <c:v>7</c:v>
                </c:pt>
                <c:pt idx="9">
                  <c:v>33</c:v>
                </c:pt>
                <c:pt idx="10">
                  <c:v>40</c:v>
                </c:pt>
                <c:pt idx="11">
                  <c:v>32</c:v>
                </c:pt>
                <c:pt idx="12">
                  <c:v>36</c:v>
                </c:pt>
              </c:numCache>
            </c:numRef>
          </c:val>
          <c:extLst>
            <c:ext xmlns:c16="http://schemas.microsoft.com/office/drawing/2014/chart" uri="{C3380CC4-5D6E-409C-BE32-E72D297353CC}">
              <c16:uniqueId val="{00000009-CB28-4C1A-AB4D-38616D92880E}"/>
            </c:ext>
          </c:extLst>
        </c:ser>
        <c:ser>
          <c:idx val="2"/>
          <c:order val="2"/>
          <c:tx>
            <c:strRef>
              <c:f>Sheet1!$D$1</c:f>
              <c:strCache>
                <c:ptCount val="1"/>
                <c:pt idx="0">
                  <c:v>Difficult</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F-CB28-4C1A-AB4D-38616D92880E}"/>
                </c:ext>
              </c:extLst>
            </c:dLbl>
            <c:dLbl>
              <c:idx val="3"/>
              <c:delete val="1"/>
              <c:extLst>
                <c:ext xmlns:c15="http://schemas.microsoft.com/office/drawing/2012/chart" uri="{CE6537A1-D6FC-4f65-9D91-7224C49458BB}"/>
                <c:ext xmlns:c16="http://schemas.microsoft.com/office/drawing/2014/chart" uri="{C3380CC4-5D6E-409C-BE32-E72D297353CC}">
                  <c16:uniqueId val="{00000012-CB28-4C1A-AB4D-38616D92880E}"/>
                </c:ext>
              </c:extLst>
            </c:dLbl>
            <c:dLbl>
              <c:idx val="4"/>
              <c:delete val="1"/>
              <c:extLst>
                <c:ext xmlns:c15="http://schemas.microsoft.com/office/drawing/2012/chart" uri="{CE6537A1-D6FC-4f65-9D91-7224C49458BB}"/>
                <c:ext xmlns:c16="http://schemas.microsoft.com/office/drawing/2014/chart" uri="{C3380CC4-5D6E-409C-BE32-E72D297353CC}">
                  <c16:uniqueId val="{00000015-CB28-4C1A-AB4D-38616D92880E}"/>
                </c:ext>
              </c:extLst>
            </c:dLbl>
            <c:dLbl>
              <c:idx val="5"/>
              <c:delete val="1"/>
              <c:extLst>
                <c:ext xmlns:c15="http://schemas.microsoft.com/office/drawing/2012/chart" uri="{CE6537A1-D6FC-4f65-9D91-7224C49458BB}"/>
                <c:ext xmlns:c16="http://schemas.microsoft.com/office/drawing/2014/chart" uri="{C3380CC4-5D6E-409C-BE32-E72D297353CC}">
                  <c16:uniqueId val="{00000018-CB28-4C1A-AB4D-38616D92880E}"/>
                </c:ext>
              </c:extLst>
            </c:dLbl>
            <c:dLbl>
              <c:idx val="6"/>
              <c:delete val="1"/>
              <c:extLst>
                <c:ext xmlns:c15="http://schemas.microsoft.com/office/drawing/2012/chart" uri="{CE6537A1-D6FC-4f65-9D91-7224C49458BB}"/>
                <c:ext xmlns:c16="http://schemas.microsoft.com/office/drawing/2014/chart" uri="{C3380CC4-5D6E-409C-BE32-E72D297353CC}">
                  <c16:uniqueId val="{0000001A-CB28-4C1A-AB4D-38616D92880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Sheet1!$D$2:$D$14</c:f>
              <c:numCache>
                <c:formatCode>General</c:formatCode>
                <c:ptCount val="13"/>
                <c:pt idx="0">
                  <c:v>33</c:v>
                </c:pt>
                <c:pt idx="1">
                  <c:v>40</c:v>
                </c:pt>
                <c:pt idx="2">
                  <c:v>13</c:v>
                </c:pt>
                <c:pt idx="3">
                  <c:v>33</c:v>
                </c:pt>
                <c:pt idx="4">
                  <c:v>40</c:v>
                </c:pt>
                <c:pt idx="5">
                  <c:v>50</c:v>
                </c:pt>
                <c:pt idx="6">
                  <c:v>80</c:v>
                </c:pt>
                <c:pt idx="7">
                  <c:v>13</c:v>
                </c:pt>
                <c:pt idx="8">
                  <c:v>64</c:v>
                </c:pt>
                <c:pt idx="9">
                  <c:v>40</c:v>
                </c:pt>
                <c:pt idx="10">
                  <c:v>40</c:v>
                </c:pt>
                <c:pt idx="11">
                  <c:v>30</c:v>
                </c:pt>
                <c:pt idx="12">
                  <c:v>40</c:v>
                </c:pt>
              </c:numCache>
            </c:numRef>
          </c:val>
          <c:extLst>
            <c:ext xmlns:c16="http://schemas.microsoft.com/office/drawing/2014/chart" uri="{C3380CC4-5D6E-409C-BE32-E72D297353CC}">
              <c16:uniqueId val="{0000000A-CB28-4C1A-AB4D-38616D92880E}"/>
            </c:ext>
          </c:extLst>
        </c:ser>
        <c:ser>
          <c:idx val="3"/>
          <c:order val="3"/>
          <c:tx>
            <c:strRef>
              <c:f>Sheet1!$E$1</c:f>
              <c:strCache>
                <c:ptCount val="1"/>
                <c:pt idx="0">
                  <c:v>Very difficult</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1-CB28-4C1A-AB4D-38616D92880E}"/>
                </c:ext>
              </c:extLst>
            </c:dLbl>
            <c:dLbl>
              <c:idx val="3"/>
              <c:delete val="1"/>
              <c:extLst>
                <c:ext xmlns:c15="http://schemas.microsoft.com/office/drawing/2012/chart" uri="{CE6537A1-D6FC-4f65-9D91-7224C49458BB}"/>
                <c:ext xmlns:c16="http://schemas.microsoft.com/office/drawing/2014/chart" uri="{C3380CC4-5D6E-409C-BE32-E72D297353CC}">
                  <c16:uniqueId val="{00000013-CB28-4C1A-AB4D-38616D92880E}"/>
                </c:ext>
              </c:extLst>
            </c:dLbl>
            <c:dLbl>
              <c:idx val="4"/>
              <c:delete val="1"/>
              <c:extLst>
                <c:ext xmlns:c15="http://schemas.microsoft.com/office/drawing/2012/chart" uri="{CE6537A1-D6FC-4f65-9D91-7224C49458BB}"/>
                <c:ext xmlns:c16="http://schemas.microsoft.com/office/drawing/2014/chart" uri="{C3380CC4-5D6E-409C-BE32-E72D297353CC}">
                  <c16:uniqueId val="{00000014-CB28-4C1A-AB4D-38616D92880E}"/>
                </c:ext>
              </c:extLst>
            </c:dLbl>
            <c:dLbl>
              <c:idx val="5"/>
              <c:delete val="1"/>
              <c:extLst>
                <c:ext xmlns:c15="http://schemas.microsoft.com/office/drawing/2012/chart" uri="{CE6537A1-D6FC-4f65-9D91-7224C49458BB}"/>
                <c:ext xmlns:c16="http://schemas.microsoft.com/office/drawing/2014/chart" uri="{C3380CC4-5D6E-409C-BE32-E72D297353CC}">
                  <c16:uniqueId val="{00000019-CB28-4C1A-AB4D-38616D92880E}"/>
                </c:ext>
              </c:extLst>
            </c:dLbl>
            <c:dLbl>
              <c:idx val="6"/>
              <c:delete val="1"/>
              <c:extLst>
                <c:ext xmlns:c15="http://schemas.microsoft.com/office/drawing/2012/chart" uri="{CE6537A1-D6FC-4f65-9D91-7224C49458BB}"/>
                <c:ext xmlns:c16="http://schemas.microsoft.com/office/drawing/2014/chart" uri="{C3380CC4-5D6E-409C-BE32-E72D297353CC}">
                  <c16:uniqueId val="{0000001B-CB28-4C1A-AB4D-38616D92880E}"/>
                </c:ext>
              </c:extLst>
            </c:dLbl>
            <c:dLbl>
              <c:idx val="7"/>
              <c:delete val="1"/>
              <c:extLst>
                <c:ext xmlns:c15="http://schemas.microsoft.com/office/drawing/2012/chart" uri="{CE6537A1-D6FC-4f65-9D91-7224C49458BB}"/>
                <c:ext xmlns:c16="http://schemas.microsoft.com/office/drawing/2014/chart" uri="{C3380CC4-5D6E-409C-BE32-E72D297353CC}">
                  <c16:uniqueId val="{0000000B-CB28-4C1A-AB4D-38616D92880E}"/>
                </c:ext>
              </c:extLst>
            </c:dLbl>
            <c:dLbl>
              <c:idx val="12"/>
              <c:tx>
                <c:rich>
                  <a:bodyPr/>
                  <a:lstStyle/>
                  <a:p>
                    <a:fld id="{C7D03ACC-0C32-42F6-BA91-9D8977B0897F}" type="VALUE">
                      <a:rPr lang="en-US"/>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CB28-4C1A-AB4D-38616D92880E}"/>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Sheet1!$A$2:$A$14</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Sheet1!$E$2:$E$14</c:f>
              <c:numCache>
                <c:formatCode>General</c:formatCode>
                <c:ptCount val="13"/>
                <c:pt idx="0">
                  <c:v>17</c:v>
                </c:pt>
                <c:pt idx="1">
                  <c:v>40</c:v>
                </c:pt>
                <c:pt idx="2">
                  <c:v>75</c:v>
                </c:pt>
                <c:pt idx="3">
                  <c:v>67</c:v>
                </c:pt>
                <c:pt idx="4">
                  <c:v>20</c:v>
                </c:pt>
                <c:pt idx="5">
                  <c:v>50</c:v>
                </c:pt>
                <c:pt idx="6">
                  <c:v>20</c:v>
                </c:pt>
                <c:pt idx="7">
                  <c:v>0</c:v>
                </c:pt>
                <c:pt idx="8">
                  <c:v>14</c:v>
                </c:pt>
                <c:pt idx="9">
                  <c:v>20</c:v>
                </c:pt>
                <c:pt idx="10">
                  <c:v>12</c:v>
                </c:pt>
                <c:pt idx="11">
                  <c:v>22</c:v>
                </c:pt>
                <c:pt idx="12">
                  <c:v>12</c:v>
                </c:pt>
              </c:numCache>
            </c:numRef>
          </c:val>
          <c:extLst>
            <c:ext xmlns:c16="http://schemas.microsoft.com/office/drawing/2014/chart" uri="{C3380CC4-5D6E-409C-BE32-E72D297353CC}">
              <c16:uniqueId val="{0000000D-CB28-4C1A-AB4D-38616D92880E}"/>
            </c:ext>
          </c:extLst>
        </c:ser>
        <c:dLbls>
          <c:showLegendKey val="0"/>
          <c:showVal val="1"/>
          <c:showCatName val="0"/>
          <c:showSerName val="0"/>
          <c:showPercent val="0"/>
          <c:showBubbleSize val="0"/>
        </c:dLbls>
        <c:gapWidth val="150"/>
        <c:overlap val="100"/>
        <c:axId val="213607552"/>
        <c:axId val="213609088"/>
      </c:barChart>
      <c:catAx>
        <c:axId val="213607552"/>
        <c:scaling>
          <c:orientation val="minMax"/>
        </c:scaling>
        <c:delete val="0"/>
        <c:axPos val="b"/>
        <c:numFmt formatCode="General" sourceLinked="1"/>
        <c:majorTickMark val="none"/>
        <c:minorTickMark val="none"/>
        <c:tickLblPos val="nextTo"/>
        <c:crossAx val="213609088"/>
        <c:crosses val="autoZero"/>
        <c:auto val="1"/>
        <c:lblAlgn val="ctr"/>
        <c:lblOffset val="100"/>
        <c:noMultiLvlLbl val="0"/>
      </c:catAx>
      <c:valAx>
        <c:axId val="213609088"/>
        <c:scaling>
          <c:orientation val="minMax"/>
          <c:max val="1"/>
        </c:scaling>
        <c:delete val="0"/>
        <c:axPos val="l"/>
        <c:title>
          <c:tx>
            <c:rich>
              <a:bodyPr/>
              <a:lstStyle/>
              <a:p>
                <a:pPr>
                  <a:defRPr/>
                </a:pPr>
                <a:r>
                  <a:rPr lang="en-AU"/>
                  <a:t>% of those who commented</a:t>
                </a:r>
              </a:p>
            </c:rich>
          </c:tx>
          <c:overlay val="0"/>
        </c:title>
        <c:numFmt formatCode="0%" sourceLinked="1"/>
        <c:majorTickMark val="none"/>
        <c:minorTickMark val="none"/>
        <c:tickLblPos val="nextTo"/>
        <c:crossAx val="213607552"/>
        <c:crosses val="autoZero"/>
        <c:crossBetween val="between"/>
      </c:valAx>
    </c:plotArea>
    <c:legend>
      <c:legendPos val="b"/>
      <c:overlay val="0"/>
      <c:spPr>
        <a:ln>
          <a:noFill/>
        </a:ln>
      </c:spPr>
    </c:legend>
    <c:plotVisOnly val="1"/>
    <c:dispBlanksAs val="gap"/>
    <c:showDLblsOverMax val="0"/>
  </c:chart>
  <c:spPr>
    <a:ln>
      <a:noFill/>
    </a:ln>
  </c:spPr>
  <c:txPr>
    <a:bodyPr/>
    <a:lstStyle/>
    <a:p>
      <a:pPr>
        <a:defRPr sz="1400">
          <a:latin typeface="Arial" panose="020B0604020202020204" pitchFamily="34" charset="0"/>
          <a:cs typeface="Arial" panose="020B0604020202020204" pitchFamily="34"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917977187985199E-2"/>
          <c:y val="4.1546297810815758E-2"/>
          <c:w val="0.82608674978952701"/>
          <c:h val="0.77025214239764295"/>
        </c:manualLayout>
      </c:layout>
      <c:barChart>
        <c:barDir val="col"/>
        <c:grouping val="clustered"/>
        <c:varyColors val="0"/>
        <c:ser>
          <c:idx val="0"/>
          <c:order val="0"/>
          <c:tx>
            <c:strRef>
              <c:f>Sheet1!$B$1</c:f>
              <c:strCache>
                <c:ptCount val="1"/>
                <c:pt idx="0">
                  <c:v>% Used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95</c:v>
                </c:pt>
                <c:pt idx="1">
                  <c:v>87</c:v>
                </c:pt>
                <c:pt idx="2">
                  <c:v>79</c:v>
                </c:pt>
                <c:pt idx="3">
                  <c:v>84</c:v>
                </c:pt>
                <c:pt idx="4">
                  <c:v>96</c:v>
                </c:pt>
                <c:pt idx="5">
                  <c:v>40</c:v>
                </c:pt>
                <c:pt idx="6">
                  <c:v>60</c:v>
                </c:pt>
                <c:pt idx="7">
                  <c:v>73</c:v>
                </c:pt>
                <c:pt idx="8">
                  <c:v>84</c:v>
                </c:pt>
                <c:pt idx="9">
                  <c:v>82</c:v>
                </c:pt>
                <c:pt idx="10">
                  <c:v>82</c:v>
                </c:pt>
                <c:pt idx="11">
                  <c:v>88</c:v>
                </c:pt>
                <c:pt idx="12">
                  <c:v>93</c:v>
                </c:pt>
              </c:numCache>
            </c:numRef>
          </c:val>
          <c:extLst>
            <c:ext xmlns:c16="http://schemas.microsoft.com/office/drawing/2014/chart" uri="{C3380CC4-5D6E-409C-BE32-E72D297353CC}">
              <c16:uniqueId val="{00000000-AC93-4A0A-AA8A-A5FB543FF597}"/>
            </c:ext>
          </c:extLst>
        </c:ser>
        <c:dLbls>
          <c:showLegendKey val="0"/>
          <c:showVal val="0"/>
          <c:showCatName val="0"/>
          <c:showSerName val="0"/>
          <c:showPercent val="0"/>
          <c:showBubbleSize val="0"/>
        </c:dLbls>
        <c:gapWidth val="219"/>
        <c:axId val="717576944"/>
        <c:axId val="717641888"/>
      </c:barChart>
      <c:lineChart>
        <c:grouping val="standard"/>
        <c:varyColors val="0"/>
        <c:ser>
          <c:idx val="1"/>
          <c:order val="1"/>
          <c:tx>
            <c:strRef>
              <c:f>Sheet1!$C$1</c:f>
              <c:strCache>
                <c:ptCount val="1"/>
                <c:pt idx="0">
                  <c:v>Median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1.1591571886847498E-2"/>
                  <c:y val="4.652855893013373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93-4A0A-AA8A-A5FB543FF597}"/>
                </c:ext>
              </c:extLst>
            </c:dLbl>
            <c:dLbl>
              <c:idx val="12"/>
              <c:layout>
                <c:manualLayout>
                  <c:x val="-1.5057961504811899E-2"/>
                  <c:y val="6.8460192475940508E-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93-4A0A-AA8A-A5FB543FF597}"/>
                </c:ext>
              </c:extLst>
            </c:dLbl>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180</c:v>
                </c:pt>
                <c:pt idx="1">
                  <c:v>155</c:v>
                </c:pt>
                <c:pt idx="2">
                  <c:v>150</c:v>
                </c:pt>
                <c:pt idx="3">
                  <c:v>90</c:v>
                </c:pt>
                <c:pt idx="4">
                  <c:v>15</c:v>
                </c:pt>
                <c:pt idx="5">
                  <c:v>6</c:v>
                </c:pt>
                <c:pt idx="6">
                  <c:v>37</c:v>
                </c:pt>
                <c:pt idx="7">
                  <c:v>24</c:v>
                </c:pt>
                <c:pt idx="8">
                  <c:v>30</c:v>
                </c:pt>
                <c:pt idx="9">
                  <c:v>90</c:v>
                </c:pt>
                <c:pt idx="10">
                  <c:v>165</c:v>
                </c:pt>
                <c:pt idx="11">
                  <c:v>96</c:v>
                </c:pt>
                <c:pt idx="12">
                  <c:v>98</c:v>
                </c:pt>
              </c:numCache>
            </c:numRef>
          </c:val>
          <c:smooth val="0"/>
          <c:extLst>
            <c:ext xmlns:c16="http://schemas.microsoft.com/office/drawing/2014/chart" uri="{C3380CC4-5D6E-409C-BE32-E72D297353CC}">
              <c16:uniqueId val="{00000003-AC93-4A0A-AA8A-A5FB543FF597}"/>
            </c:ext>
          </c:extLst>
        </c:ser>
        <c:dLbls>
          <c:showLegendKey val="0"/>
          <c:showVal val="0"/>
          <c:showCatName val="0"/>
          <c:showSerName val="0"/>
          <c:showPercent val="0"/>
          <c:showBubbleSize val="0"/>
        </c:dLbls>
        <c:marker val="1"/>
        <c:smooth val="0"/>
        <c:axId val="566923624"/>
        <c:axId val="566908208"/>
      </c:lineChart>
      <c:catAx>
        <c:axId val="717576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17641888"/>
        <c:crosses val="autoZero"/>
        <c:auto val="1"/>
        <c:lblAlgn val="ctr"/>
        <c:lblOffset val="100"/>
        <c:noMultiLvlLbl val="0"/>
      </c:catAx>
      <c:valAx>
        <c:axId val="717641888"/>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dirty="0"/>
                  <a:t>% NT EDRS participants</a:t>
                </a:r>
              </a:p>
            </c:rich>
          </c:tx>
          <c:layout>
            <c:manualLayout>
              <c:xMode val="edge"/>
              <c:yMode val="edge"/>
              <c:x val="3.6231887503507883E-3"/>
              <c:y val="0.1468098989067475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17576944"/>
        <c:crosses val="autoZero"/>
        <c:crossBetween val="between"/>
      </c:valAx>
      <c:valAx>
        <c:axId val="566908208"/>
        <c:scaling>
          <c:orientation val="minMax"/>
          <c:max val="180"/>
        </c:scaling>
        <c:delete val="0"/>
        <c:axPos val="r"/>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Median days </a:t>
                </a:r>
              </a:p>
            </c:rich>
          </c:tx>
          <c:layout>
            <c:manualLayout>
              <c:xMode val="edge"/>
              <c:yMode val="edge"/>
              <c:x val="0.96485506912159713"/>
              <c:y val="0.2808145334213522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66923624"/>
        <c:crosses val="max"/>
        <c:crossBetween val="between"/>
      </c:valAx>
      <c:catAx>
        <c:axId val="566923624"/>
        <c:scaling>
          <c:orientation val="minMax"/>
        </c:scaling>
        <c:delete val="1"/>
        <c:axPos val="b"/>
        <c:numFmt formatCode="General" sourceLinked="1"/>
        <c:majorTickMark val="out"/>
        <c:minorTickMark val="none"/>
        <c:tickLblPos val="nextTo"/>
        <c:crossAx val="56690820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4-9F5F-4A14-A912-F531F755E348}"/>
                </c:ext>
              </c:extLst>
            </c:dLbl>
            <c:dLbl>
              <c:idx val="4"/>
              <c:delete val="1"/>
              <c:extLst>
                <c:ext xmlns:c15="http://schemas.microsoft.com/office/drawing/2012/chart" uri="{CE6537A1-D6FC-4f65-9D91-7224C49458BB}"/>
                <c:ext xmlns:c16="http://schemas.microsoft.com/office/drawing/2014/chart" uri="{C3380CC4-5D6E-409C-BE32-E72D297353CC}">
                  <c16:uniqueId val="{00000005-9F5F-4A14-A912-F531F755E34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Sheet1!$B$2:$B$14</c:f>
              <c:numCache>
                <c:formatCode>General</c:formatCode>
                <c:ptCount val="10"/>
                <c:pt idx="0">
                  <c:v>25</c:v>
                </c:pt>
                <c:pt idx="1">
                  <c:v>22.5</c:v>
                </c:pt>
                <c:pt idx="2">
                  <c:v>20</c:v>
                </c:pt>
                <c:pt idx="3">
                  <c:v>30</c:v>
                </c:pt>
                <c:pt idx="4">
                  <c:v>40</c:v>
                </c:pt>
                <c:pt idx="5">
                  <c:v>30</c:v>
                </c:pt>
                <c:pt idx="6">
                  <c:v>27.5</c:v>
                </c:pt>
                <c:pt idx="7">
                  <c:v>30</c:v>
                </c:pt>
                <c:pt idx="8">
                  <c:v>30</c:v>
                </c:pt>
                <c:pt idx="9">
                  <c:v>30</c:v>
                </c:pt>
              </c:numCache>
            </c:numRef>
          </c:val>
          <c:extLst>
            <c:ext xmlns:c16="http://schemas.microsoft.com/office/drawing/2014/chart" uri="{C3380CC4-5D6E-409C-BE32-E72D297353CC}">
              <c16:uniqueId val="{00000000-9F5F-4A14-A912-F531F755E348}"/>
            </c:ext>
          </c:extLst>
        </c:ser>
        <c:ser>
          <c:idx val="1"/>
          <c:order val="1"/>
          <c:tx>
            <c:strRef>
              <c:f>Sheet1!$C$1</c:f>
              <c:strCache>
                <c:ptCount val="1"/>
                <c:pt idx="0">
                  <c:v>Ounce</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2-9F5F-4A14-A912-F531F755E348}"/>
                </c:ext>
              </c:extLst>
            </c:dLbl>
            <c:dLbl>
              <c:idx val="2"/>
              <c:delete val="1"/>
              <c:extLst>
                <c:ext xmlns:c15="http://schemas.microsoft.com/office/drawing/2012/chart" uri="{CE6537A1-D6FC-4f65-9D91-7224C49458BB}"/>
                <c:ext xmlns:c16="http://schemas.microsoft.com/office/drawing/2014/chart" uri="{C3380CC4-5D6E-409C-BE32-E72D297353CC}">
                  <c16:uniqueId val="{00000003-9F5F-4A14-A912-F531F755E348}"/>
                </c:ext>
              </c:extLst>
            </c:dLbl>
            <c:dLbl>
              <c:idx val="4"/>
              <c:delete val="1"/>
              <c:extLst>
                <c:ext xmlns:c15="http://schemas.microsoft.com/office/drawing/2012/chart" uri="{CE6537A1-D6FC-4f65-9D91-7224C49458BB}"/>
                <c:ext xmlns:c16="http://schemas.microsoft.com/office/drawing/2014/chart" uri="{C3380CC4-5D6E-409C-BE32-E72D297353CC}">
                  <c16:uniqueId val="{00000006-9F5F-4A14-A912-F531F755E34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Sheet1!$C$2:$C$14</c:f>
              <c:numCache>
                <c:formatCode>General</c:formatCode>
                <c:ptCount val="10"/>
                <c:pt idx="0">
                  <c:v>300</c:v>
                </c:pt>
                <c:pt idx="1">
                  <c:v>350</c:v>
                </c:pt>
                <c:pt idx="2">
                  <c:v>350</c:v>
                </c:pt>
                <c:pt idx="3">
                  <c:v>360</c:v>
                </c:pt>
                <c:pt idx="4">
                  <c:v>320</c:v>
                </c:pt>
                <c:pt idx="5">
                  <c:v>450</c:v>
                </c:pt>
                <c:pt idx="6">
                  <c:v>450</c:v>
                </c:pt>
                <c:pt idx="7">
                  <c:v>400</c:v>
                </c:pt>
                <c:pt idx="8">
                  <c:v>400</c:v>
                </c:pt>
                <c:pt idx="9">
                  <c:v>420</c:v>
                </c:pt>
              </c:numCache>
            </c:numRef>
          </c:val>
          <c:extLst>
            <c:ext xmlns:c16="http://schemas.microsoft.com/office/drawing/2014/chart" uri="{C3380CC4-5D6E-409C-BE32-E72D297353CC}">
              <c16:uniqueId val="{00000001-9F5F-4A14-A912-F531F755E348}"/>
            </c:ext>
          </c:extLst>
        </c:ser>
        <c:dLbls>
          <c:showLegendKey val="0"/>
          <c:showVal val="0"/>
          <c:showCatName val="0"/>
          <c:showSerName val="0"/>
          <c:showPercent val="0"/>
          <c:showBubbleSize val="0"/>
        </c:dLbls>
        <c:gapWidth val="150"/>
        <c:axId val="214551168"/>
        <c:axId val="214557056"/>
      </c:barChart>
      <c:catAx>
        <c:axId val="21455116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557056"/>
        <c:crosses val="autoZero"/>
        <c:auto val="1"/>
        <c:lblAlgn val="ctr"/>
        <c:lblOffset val="100"/>
        <c:noMultiLvlLbl val="0"/>
      </c:catAx>
      <c:valAx>
        <c:axId val="21455705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4.3426338074041906E-3"/>
              <c:y val="0.2823058796482556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55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2-221D-4F91-B512-3F089314967E}"/>
                </c:ext>
              </c:extLst>
            </c:dLbl>
            <c:dLbl>
              <c:idx val="1"/>
              <c:delete val="1"/>
              <c:extLst>
                <c:ext xmlns:c15="http://schemas.microsoft.com/office/drawing/2012/chart" uri="{CE6537A1-D6FC-4f65-9D91-7224C49458BB}"/>
                <c:ext xmlns:c16="http://schemas.microsoft.com/office/drawing/2014/chart" uri="{C3380CC4-5D6E-409C-BE32-E72D297353CC}">
                  <c16:uniqueId val="{00000003-221D-4F91-B512-3F089314967E}"/>
                </c:ext>
              </c:extLst>
            </c:dLbl>
            <c:dLbl>
              <c:idx val="2"/>
              <c:delete val="1"/>
              <c:extLst>
                <c:ext xmlns:c15="http://schemas.microsoft.com/office/drawing/2012/chart" uri="{CE6537A1-D6FC-4f65-9D91-7224C49458BB}"/>
                <c:ext xmlns:c16="http://schemas.microsoft.com/office/drawing/2014/chart" uri="{C3380CC4-5D6E-409C-BE32-E72D297353CC}">
                  <c16:uniqueId val="{00000004-221D-4F91-B512-3F089314967E}"/>
                </c:ext>
              </c:extLst>
            </c:dLbl>
            <c:dLbl>
              <c:idx val="4"/>
              <c:delete val="1"/>
              <c:extLst>
                <c:ext xmlns:c15="http://schemas.microsoft.com/office/drawing/2012/chart" uri="{CE6537A1-D6FC-4f65-9D91-7224C49458BB}"/>
                <c:ext xmlns:c16="http://schemas.microsoft.com/office/drawing/2014/chart" uri="{C3380CC4-5D6E-409C-BE32-E72D297353CC}">
                  <c16:uniqueId val="{00000008-221D-4F91-B512-3F089314967E}"/>
                </c:ext>
              </c:extLst>
            </c:dLbl>
            <c:dLbl>
              <c:idx val="6"/>
              <c:delete val="1"/>
              <c:extLst>
                <c:ext xmlns:c15="http://schemas.microsoft.com/office/drawing/2012/chart" uri="{CE6537A1-D6FC-4f65-9D91-7224C49458BB}"/>
                <c:ext xmlns:c16="http://schemas.microsoft.com/office/drawing/2014/chart" uri="{C3380CC4-5D6E-409C-BE32-E72D297353CC}">
                  <c16:uniqueId val="{00000009-221D-4F91-B512-3F089314967E}"/>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Sheet1!$B$2:$B$14</c:f>
              <c:numCache>
                <c:formatCode>General</c:formatCode>
                <c:ptCount val="10"/>
                <c:pt idx="0">
                  <c:v>25</c:v>
                </c:pt>
                <c:pt idx="1">
                  <c:v>30</c:v>
                </c:pt>
                <c:pt idx="2">
                  <c:v>20</c:v>
                </c:pt>
                <c:pt idx="3">
                  <c:v>27.5</c:v>
                </c:pt>
                <c:pt idx="4">
                  <c:v>30</c:v>
                </c:pt>
                <c:pt idx="5">
                  <c:v>30</c:v>
                </c:pt>
                <c:pt idx="6">
                  <c:v>25</c:v>
                </c:pt>
                <c:pt idx="7">
                  <c:v>30</c:v>
                </c:pt>
                <c:pt idx="8">
                  <c:v>30</c:v>
                </c:pt>
                <c:pt idx="9">
                  <c:v>30</c:v>
                </c:pt>
              </c:numCache>
            </c:numRef>
          </c:val>
          <c:extLst>
            <c:ext xmlns:c16="http://schemas.microsoft.com/office/drawing/2014/chart" uri="{C3380CC4-5D6E-409C-BE32-E72D297353CC}">
              <c16:uniqueId val="{00000000-221D-4F91-B512-3F089314967E}"/>
            </c:ext>
          </c:extLst>
        </c:ser>
        <c:ser>
          <c:idx val="1"/>
          <c:order val="1"/>
          <c:tx>
            <c:strRef>
              <c:f>Sheet1!$C$1</c:f>
              <c:strCache>
                <c:ptCount val="1"/>
                <c:pt idx="0">
                  <c:v>Ounce</c:v>
                </c:pt>
              </c:strCache>
            </c:strRef>
          </c:tx>
          <c:spPr>
            <a:solidFill>
              <a:schemeClr val="accent2"/>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5-221D-4F91-B512-3F089314967E}"/>
                </c:ext>
              </c:extLst>
            </c:dLbl>
            <c:dLbl>
              <c:idx val="3"/>
              <c:delete val="1"/>
              <c:extLst>
                <c:ext xmlns:c15="http://schemas.microsoft.com/office/drawing/2012/chart" uri="{CE6537A1-D6FC-4f65-9D91-7224C49458BB}"/>
                <c:ext xmlns:c16="http://schemas.microsoft.com/office/drawing/2014/chart" uri="{C3380CC4-5D6E-409C-BE32-E72D297353CC}">
                  <c16:uniqueId val="{00000006-221D-4F91-B512-3F089314967E}"/>
                </c:ext>
              </c:extLst>
            </c:dLbl>
            <c:dLbl>
              <c:idx val="4"/>
              <c:delete val="1"/>
              <c:extLst>
                <c:ext xmlns:c15="http://schemas.microsoft.com/office/drawing/2012/chart" uri="{CE6537A1-D6FC-4f65-9D91-7224C49458BB}"/>
                <c:ext xmlns:c16="http://schemas.microsoft.com/office/drawing/2014/chart" uri="{C3380CC4-5D6E-409C-BE32-E72D297353CC}">
                  <c16:uniqueId val="{00000007-221D-4F91-B512-3F089314967E}"/>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Sheet1!$C$2:$C$14</c:f>
              <c:numCache>
                <c:formatCode>General</c:formatCode>
                <c:ptCount val="10"/>
                <c:pt idx="0">
                  <c:v>200</c:v>
                </c:pt>
                <c:pt idx="1">
                  <c:v>300</c:v>
                </c:pt>
                <c:pt idx="2">
                  <c:v>300</c:v>
                </c:pt>
                <c:pt idx="3">
                  <c:v>320</c:v>
                </c:pt>
                <c:pt idx="4">
                  <c:v>200</c:v>
                </c:pt>
                <c:pt idx="5">
                  <c:v>400</c:v>
                </c:pt>
                <c:pt idx="6">
                  <c:v>400</c:v>
                </c:pt>
                <c:pt idx="7">
                  <c:v>400</c:v>
                </c:pt>
                <c:pt idx="8">
                  <c:v>350</c:v>
                </c:pt>
                <c:pt idx="9">
                  <c:v>400</c:v>
                </c:pt>
              </c:numCache>
            </c:numRef>
          </c:val>
          <c:extLst>
            <c:ext xmlns:c16="http://schemas.microsoft.com/office/drawing/2014/chart" uri="{C3380CC4-5D6E-409C-BE32-E72D297353CC}">
              <c16:uniqueId val="{00000001-221D-4F91-B512-3F089314967E}"/>
            </c:ext>
          </c:extLst>
        </c:ser>
        <c:dLbls>
          <c:showLegendKey val="0"/>
          <c:showVal val="0"/>
          <c:showCatName val="0"/>
          <c:showSerName val="0"/>
          <c:showPercent val="0"/>
          <c:showBubbleSize val="0"/>
        </c:dLbls>
        <c:gapWidth val="150"/>
        <c:axId val="214670336"/>
        <c:axId val="214684416"/>
      </c:barChart>
      <c:catAx>
        <c:axId val="214670336"/>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684416"/>
        <c:crosses val="autoZero"/>
        <c:auto val="1"/>
        <c:lblAlgn val="ctr"/>
        <c:lblOffset val="100"/>
        <c:noMultiLvlLbl val="0"/>
      </c:catAx>
      <c:valAx>
        <c:axId val="21468441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3027901422212572E-2"/>
              <c:y val="0.2530847559451620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67033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236102735205473"/>
          <c:y val="8.8353413654618504E-2"/>
          <c:w val="0.8306031228403481"/>
          <c:h val="0.73181669205112876"/>
        </c:manualLayout>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6A2E-4D00-AAC4-8B8EFC3E0E87}"/>
                </c:ext>
              </c:extLst>
            </c:dLbl>
            <c:dLbl>
              <c:idx val="3"/>
              <c:delete val="1"/>
              <c:extLst>
                <c:ext xmlns:c15="http://schemas.microsoft.com/office/drawing/2012/chart" uri="{CE6537A1-D6FC-4f65-9D91-7224C49458BB}"/>
                <c:ext xmlns:c16="http://schemas.microsoft.com/office/drawing/2014/chart" uri="{C3380CC4-5D6E-409C-BE32-E72D297353CC}">
                  <c16:uniqueId val="{00000001-6A2E-4D00-AAC4-8B8EFC3E0E87}"/>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Sheet1!$B$2:$N$2</c:f>
              <c:numCache>
                <c:formatCode>General</c:formatCode>
                <c:ptCount val="10"/>
                <c:pt idx="0">
                  <c:v>5</c:v>
                </c:pt>
                <c:pt idx="1">
                  <c:v>6</c:v>
                </c:pt>
                <c:pt idx="2">
                  <c:v>0</c:v>
                </c:pt>
                <c:pt idx="3">
                  <c:v>0</c:v>
                </c:pt>
                <c:pt idx="4">
                  <c:v>8</c:v>
                </c:pt>
                <c:pt idx="5">
                  <c:v>5</c:v>
                </c:pt>
                <c:pt idx="6">
                  <c:v>2</c:v>
                </c:pt>
                <c:pt idx="7">
                  <c:v>3</c:v>
                </c:pt>
                <c:pt idx="8">
                  <c:v>9</c:v>
                </c:pt>
                <c:pt idx="9">
                  <c:v>4</c:v>
                </c:pt>
              </c:numCache>
            </c:numRef>
          </c:val>
          <c:extLst>
            <c:ext xmlns:c16="http://schemas.microsoft.com/office/drawing/2014/chart" uri="{C3380CC4-5D6E-409C-BE32-E72D297353CC}">
              <c16:uniqueId val="{00000002-6A2E-4D00-AAC4-8B8EFC3E0E87}"/>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Sheet1!$B$3:$N$3</c:f>
              <c:numCache>
                <c:formatCode>General</c:formatCode>
                <c:ptCount val="10"/>
                <c:pt idx="0">
                  <c:v>23</c:v>
                </c:pt>
                <c:pt idx="1">
                  <c:v>16</c:v>
                </c:pt>
                <c:pt idx="2">
                  <c:v>13</c:v>
                </c:pt>
                <c:pt idx="3">
                  <c:v>71</c:v>
                </c:pt>
                <c:pt idx="4">
                  <c:v>31</c:v>
                </c:pt>
                <c:pt idx="5">
                  <c:v>25</c:v>
                </c:pt>
                <c:pt idx="6">
                  <c:v>27</c:v>
                </c:pt>
                <c:pt idx="7">
                  <c:v>31</c:v>
                </c:pt>
                <c:pt idx="8">
                  <c:v>19</c:v>
                </c:pt>
                <c:pt idx="9">
                  <c:v>31</c:v>
                </c:pt>
              </c:numCache>
            </c:numRef>
          </c:val>
          <c:extLst>
            <c:ext xmlns:c16="http://schemas.microsoft.com/office/drawing/2014/chart" uri="{C3380CC4-5D6E-409C-BE32-E72D297353CC}">
              <c16:uniqueId val="{00000003-6A2E-4D00-AAC4-8B8EFC3E0E87}"/>
            </c:ext>
          </c:extLst>
        </c:ser>
        <c:ser>
          <c:idx val="2"/>
          <c:order val="2"/>
          <c:tx>
            <c:strRef>
              <c:f>Sheet1!$A$4</c:f>
              <c:strCache>
                <c:ptCount val="1"/>
                <c:pt idx="0">
                  <c:v>High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Sheet1!$B$4:$N$4</c:f>
              <c:numCache>
                <c:formatCode>General</c:formatCode>
                <c:ptCount val="10"/>
                <c:pt idx="0">
                  <c:v>64</c:v>
                </c:pt>
                <c:pt idx="1">
                  <c:v>69</c:v>
                </c:pt>
                <c:pt idx="2">
                  <c:v>63</c:v>
                </c:pt>
                <c:pt idx="3">
                  <c:v>29</c:v>
                </c:pt>
                <c:pt idx="4">
                  <c:v>46</c:v>
                </c:pt>
                <c:pt idx="5">
                  <c:v>58</c:v>
                </c:pt>
                <c:pt idx="6">
                  <c:v>60</c:v>
                </c:pt>
                <c:pt idx="7">
                  <c:v>53</c:v>
                </c:pt>
                <c:pt idx="8">
                  <c:v>61</c:v>
                </c:pt>
                <c:pt idx="9">
                  <c:v>46</c:v>
                </c:pt>
              </c:numCache>
            </c:numRef>
          </c:val>
          <c:extLst>
            <c:ext xmlns:c16="http://schemas.microsoft.com/office/drawing/2014/chart" uri="{C3380CC4-5D6E-409C-BE32-E72D297353CC}">
              <c16:uniqueId val="{00000004-6A2E-4D00-AAC4-8B8EFC3E0E87}"/>
            </c:ext>
          </c:extLst>
        </c:ser>
        <c:ser>
          <c:idx val="3"/>
          <c:order val="3"/>
          <c:tx>
            <c:strRef>
              <c:f>Sheet1!$A$5</c:f>
              <c:strCache>
                <c:ptCount val="1"/>
                <c:pt idx="0">
                  <c:v>Fluctuates</c:v>
                </c:pt>
              </c:strCache>
            </c:strRef>
          </c:tx>
          <c:spPr>
            <a:solidFill>
              <a:schemeClr val="accent4"/>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5-6A2E-4D00-AAC4-8B8EFC3E0E87}"/>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Sheet1!$B$5:$N$5</c:f>
              <c:numCache>
                <c:formatCode>General</c:formatCode>
                <c:ptCount val="10"/>
                <c:pt idx="0">
                  <c:v>8</c:v>
                </c:pt>
                <c:pt idx="1">
                  <c:v>9</c:v>
                </c:pt>
                <c:pt idx="2">
                  <c:v>25</c:v>
                </c:pt>
                <c:pt idx="3">
                  <c:v>0</c:v>
                </c:pt>
                <c:pt idx="4">
                  <c:v>15</c:v>
                </c:pt>
                <c:pt idx="5">
                  <c:v>13</c:v>
                </c:pt>
                <c:pt idx="6">
                  <c:v>11</c:v>
                </c:pt>
                <c:pt idx="7">
                  <c:v>13</c:v>
                </c:pt>
                <c:pt idx="8">
                  <c:v>11</c:v>
                </c:pt>
                <c:pt idx="9">
                  <c:v>19</c:v>
                </c:pt>
              </c:numCache>
            </c:numRef>
          </c:val>
          <c:extLst>
            <c:ext xmlns:c16="http://schemas.microsoft.com/office/drawing/2014/chart" uri="{C3380CC4-5D6E-409C-BE32-E72D297353CC}">
              <c16:uniqueId val="{00000006-6A2E-4D00-AAC4-8B8EFC3E0E87}"/>
            </c:ext>
          </c:extLst>
        </c:ser>
        <c:dLbls>
          <c:showLegendKey val="0"/>
          <c:showVal val="1"/>
          <c:showCatName val="0"/>
          <c:showSerName val="0"/>
          <c:showPercent val="0"/>
          <c:showBubbleSize val="0"/>
        </c:dLbls>
        <c:gapWidth val="150"/>
        <c:overlap val="100"/>
        <c:axId val="214819584"/>
        <c:axId val="214821120"/>
      </c:barChart>
      <c:catAx>
        <c:axId val="21481958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821120"/>
        <c:crosses val="autoZero"/>
        <c:auto val="1"/>
        <c:lblAlgn val="ctr"/>
        <c:lblOffset val="100"/>
        <c:noMultiLvlLbl val="0"/>
      </c:catAx>
      <c:valAx>
        <c:axId val="214821120"/>
        <c:scaling>
          <c:orientation val="minMax"/>
          <c:max val="1"/>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2539440603797069E-2"/>
              <c:y val="0.1326496471678064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819584"/>
        <c:crosses val="autoZero"/>
        <c:crossBetween val="between"/>
        <c:majorUnit val="0.1"/>
      </c:valAx>
      <c:spPr>
        <a:noFill/>
        <a:ln>
          <a:noFill/>
        </a:ln>
        <a:effectLst/>
      </c:spPr>
    </c:plotArea>
    <c:legend>
      <c:legendPos val="b"/>
      <c:layout>
        <c:manualLayout>
          <c:xMode val="edge"/>
          <c:yMode val="edge"/>
          <c:x val="0.22082036778070432"/>
          <c:y val="0.91954897365065291"/>
          <c:w val="0.67255812296347617"/>
          <c:h val="6.149613173847302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017003697317796"/>
          <c:y val="8.8353413654618504E-2"/>
          <c:w val="0.83959591392824096"/>
          <c:h val="0.71743145892139804"/>
        </c:manualLayout>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0-C5B7-47B7-B69D-CA51E025D31F}"/>
                </c:ext>
              </c:extLst>
            </c:dLbl>
            <c:dLbl>
              <c:idx val="9"/>
              <c:tx>
                <c:rich>
                  <a:bodyPr/>
                  <a:lstStyle/>
                  <a:p>
                    <a:fld id="{1BF74F01-8E5B-4581-8D8E-2AF70D63F93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5B7-47B7-B69D-CA51E025D31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Sheet1!$B$2:$N$2</c:f>
              <c:numCache>
                <c:formatCode>General</c:formatCode>
                <c:ptCount val="10"/>
                <c:pt idx="0">
                  <c:v>18</c:v>
                </c:pt>
                <c:pt idx="1">
                  <c:v>42</c:v>
                </c:pt>
                <c:pt idx="2">
                  <c:v>0</c:v>
                </c:pt>
                <c:pt idx="3">
                  <c:v>23</c:v>
                </c:pt>
                <c:pt idx="4">
                  <c:v>11</c:v>
                </c:pt>
                <c:pt idx="5">
                  <c:v>44</c:v>
                </c:pt>
                <c:pt idx="6">
                  <c:v>38</c:v>
                </c:pt>
                <c:pt idx="7">
                  <c:v>53</c:v>
                </c:pt>
                <c:pt idx="8">
                  <c:v>57</c:v>
                </c:pt>
                <c:pt idx="9">
                  <c:v>33</c:v>
                </c:pt>
              </c:numCache>
            </c:numRef>
          </c:val>
          <c:extLst>
            <c:ext xmlns:c16="http://schemas.microsoft.com/office/drawing/2014/chart" uri="{C3380CC4-5D6E-409C-BE32-E72D297353CC}">
              <c16:uniqueId val="{00000002-C5B7-47B7-B69D-CA51E025D31F}"/>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Sheet1!$B$3:$N$3</c:f>
              <c:numCache>
                <c:formatCode>General</c:formatCode>
                <c:ptCount val="10"/>
                <c:pt idx="0">
                  <c:v>73</c:v>
                </c:pt>
                <c:pt idx="1">
                  <c:v>42</c:v>
                </c:pt>
                <c:pt idx="2">
                  <c:v>83</c:v>
                </c:pt>
                <c:pt idx="3">
                  <c:v>69</c:v>
                </c:pt>
                <c:pt idx="4">
                  <c:v>67</c:v>
                </c:pt>
                <c:pt idx="5">
                  <c:v>38</c:v>
                </c:pt>
                <c:pt idx="6">
                  <c:v>56</c:v>
                </c:pt>
                <c:pt idx="7">
                  <c:v>38</c:v>
                </c:pt>
                <c:pt idx="8">
                  <c:v>31</c:v>
                </c:pt>
                <c:pt idx="9">
                  <c:v>45</c:v>
                </c:pt>
              </c:numCache>
            </c:numRef>
          </c:val>
          <c:extLst>
            <c:ext xmlns:c16="http://schemas.microsoft.com/office/drawing/2014/chart" uri="{C3380CC4-5D6E-409C-BE32-E72D297353CC}">
              <c16:uniqueId val="{00000003-C5B7-47B7-B69D-CA51E025D31F}"/>
            </c:ext>
          </c:extLst>
        </c:ser>
        <c:ser>
          <c:idx val="2"/>
          <c:order val="2"/>
          <c:tx>
            <c:strRef>
              <c:f>Sheet1!$A$4</c:f>
              <c:strCache>
                <c:ptCount val="1"/>
                <c:pt idx="0">
                  <c:v>High</c:v>
                </c:pt>
              </c:strCache>
            </c:strRef>
          </c:tx>
          <c:spPr>
            <a:solidFill>
              <a:schemeClr val="accent3"/>
            </a:solidFill>
            <a:ln>
              <a:noFill/>
            </a:ln>
            <a:effectLst/>
          </c:spPr>
          <c:invertIfNegative val="0"/>
          <c:dLbls>
            <c:dLbl>
              <c:idx val="9"/>
              <c:tx>
                <c:rich>
                  <a:bodyPr/>
                  <a:lstStyle/>
                  <a:p>
                    <a:fld id="{42FEFB52-3BD9-46DD-94B3-512157094E76}" type="VALUE">
                      <a:rPr lang="en-US"/>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C5B7-47B7-B69D-CA51E025D31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Sheet1!$B$4:$N$4</c:f>
              <c:numCache>
                <c:formatCode>General</c:formatCode>
                <c:ptCount val="10"/>
                <c:pt idx="0">
                  <c:v>9</c:v>
                </c:pt>
                <c:pt idx="1">
                  <c:v>17</c:v>
                </c:pt>
                <c:pt idx="2">
                  <c:v>17</c:v>
                </c:pt>
                <c:pt idx="3">
                  <c:v>8</c:v>
                </c:pt>
                <c:pt idx="4">
                  <c:v>22</c:v>
                </c:pt>
                <c:pt idx="5">
                  <c:v>9</c:v>
                </c:pt>
                <c:pt idx="6">
                  <c:v>6</c:v>
                </c:pt>
                <c:pt idx="7">
                  <c:v>6</c:v>
                </c:pt>
                <c:pt idx="8">
                  <c:v>12</c:v>
                </c:pt>
                <c:pt idx="9">
                  <c:v>13</c:v>
                </c:pt>
              </c:numCache>
            </c:numRef>
          </c:val>
          <c:extLst>
            <c:ext xmlns:c16="http://schemas.microsoft.com/office/drawing/2014/chart" uri="{C3380CC4-5D6E-409C-BE32-E72D297353CC}">
              <c16:uniqueId val="{00000005-C5B7-47B7-B69D-CA51E025D31F}"/>
            </c:ext>
          </c:extLst>
        </c:ser>
        <c:ser>
          <c:idx val="3"/>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C5B7-47B7-B69D-CA51E025D31F}"/>
                </c:ext>
              </c:extLst>
            </c:dLbl>
            <c:dLbl>
              <c:idx val="1"/>
              <c:delete val="1"/>
              <c:extLst>
                <c:ext xmlns:c15="http://schemas.microsoft.com/office/drawing/2012/chart" uri="{CE6537A1-D6FC-4f65-9D91-7224C49458BB}"/>
                <c:ext xmlns:c16="http://schemas.microsoft.com/office/drawing/2014/chart" uri="{C3380CC4-5D6E-409C-BE32-E72D297353CC}">
                  <c16:uniqueId val="{00000007-C5B7-47B7-B69D-CA51E025D31F}"/>
                </c:ext>
              </c:extLst>
            </c:dLbl>
            <c:dLbl>
              <c:idx val="2"/>
              <c:delete val="1"/>
              <c:extLst>
                <c:ext xmlns:c15="http://schemas.microsoft.com/office/drawing/2012/chart" uri="{CE6537A1-D6FC-4f65-9D91-7224C49458BB}"/>
                <c:ext xmlns:c16="http://schemas.microsoft.com/office/drawing/2014/chart" uri="{C3380CC4-5D6E-409C-BE32-E72D297353CC}">
                  <c16:uniqueId val="{00000008-C5B7-47B7-B69D-CA51E025D31F}"/>
                </c:ext>
              </c:extLst>
            </c:dLbl>
            <c:dLbl>
              <c:idx val="3"/>
              <c:delete val="1"/>
              <c:extLst>
                <c:ext xmlns:c15="http://schemas.microsoft.com/office/drawing/2012/chart" uri="{CE6537A1-D6FC-4f65-9D91-7224C49458BB}"/>
                <c:ext xmlns:c16="http://schemas.microsoft.com/office/drawing/2014/chart" uri="{C3380CC4-5D6E-409C-BE32-E72D297353CC}">
                  <c16:uniqueId val="{00000009-C5B7-47B7-B69D-CA51E025D31F}"/>
                </c:ext>
              </c:extLst>
            </c:dLbl>
            <c:dLbl>
              <c:idx val="4"/>
              <c:delete val="1"/>
              <c:extLst>
                <c:ext xmlns:c15="http://schemas.microsoft.com/office/drawing/2012/chart" uri="{CE6537A1-D6FC-4f65-9D91-7224C49458BB}"/>
                <c:ext xmlns:c16="http://schemas.microsoft.com/office/drawing/2014/chart" uri="{C3380CC4-5D6E-409C-BE32-E72D297353CC}">
                  <c16:uniqueId val="{0000000A-C5B7-47B7-B69D-CA51E025D31F}"/>
                </c:ext>
              </c:extLst>
            </c:dLbl>
            <c:dLbl>
              <c:idx val="6"/>
              <c:delete val="1"/>
              <c:extLst>
                <c:ext xmlns:c15="http://schemas.microsoft.com/office/drawing/2012/chart" uri="{CE6537A1-D6FC-4f65-9D91-7224C49458BB}"/>
                <c:ext xmlns:c16="http://schemas.microsoft.com/office/drawing/2014/chart" uri="{C3380CC4-5D6E-409C-BE32-E72D297353CC}">
                  <c16:uniqueId val="{0000000B-C5B7-47B7-B69D-CA51E025D31F}"/>
                </c:ext>
              </c:extLst>
            </c:dLbl>
            <c:dLbl>
              <c:idx val="8"/>
              <c:delete val="1"/>
              <c:extLst>
                <c:ext xmlns:c15="http://schemas.microsoft.com/office/drawing/2012/chart" uri="{CE6537A1-D6FC-4f65-9D91-7224C49458BB}"/>
                <c:ext xmlns:c16="http://schemas.microsoft.com/office/drawing/2014/chart" uri="{C3380CC4-5D6E-409C-BE32-E72D297353CC}">
                  <c16:uniqueId val="{0000000C-C5B7-47B7-B69D-CA51E025D31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Sheet1!$B$5:$N$5</c:f>
              <c:numCache>
                <c:formatCode>General</c:formatCode>
                <c:ptCount val="10"/>
                <c:pt idx="0">
                  <c:v>0</c:v>
                </c:pt>
                <c:pt idx="1">
                  <c:v>0</c:v>
                </c:pt>
                <c:pt idx="2">
                  <c:v>0</c:v>
                </c:pt>
                <c:pt idx="3">
                  <c:v>0</c:v>
                </c:pt>
                <c:pt idx="4">
                  <c:v>0</c:v>
                </c:pt>
                <c:pt idx="5">
                  <c:v>9</c:v>
                </c:pt>
                <c:pt idx="6">
                  <c:v>0</c:v>
                </c:pt>
                <c:pt idx="7">
                  <c:v>3</c:v>
                </c:pt>
                <c:pt idx="8">
                  <c:v>0</c:v>
                </c:pt>
                <c:pt idx="9">
                  <c:v>8</c:v>
                </c:pt>
              </c:numCache>
            </c:numRef>
          </c:val>
          <c:extLst>
            <c:ext xmlns:c16="http://schemas.microsoft.com/office/drawing/2014/chart" uri="{C3380CC4-5D6E-409C-BE32-E72D297353CC}">
              <c16:uniqueId val="{0000000D-C5B7-47B7-B69D-CA51E025D31F}"/>
            </c:ext>
          </c:extLst>
        </c:ser>
        <c:dLbls>
          <c:showLegendKey val="0"/>
          <c:showVal val="1"/>
          <c:showCatName val="0"/>
          <c:showSerName val="0"/>
          <c:showPercent val="0"/>
          <c:showBubbleSize val="0"/>
        </c:dLbls>
        <c:gapWidth val="150"/>
        <c:overlap val="100"/>
        <c:axId val="275282560"/>
        <c:axId val="282534272"/>
      </c:barChart>
      <c:catAx>
        <c:axId val="27528256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534272"/>
        <c:crosses val="autoZero"/>
        <c:auto val="1"/>
        <c:lblAlgn val="ctr"/>
        <c:lblOffset val="100"/>
        <c:noMultiLvlLbl val="0"/>
      </c:catAx>
      <c:valAx>
        <c:axId val="282534272"/>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0.1227777258412668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75282560"/>
        <c:crosses val="autoZero"/>
        <c:crossBetween val="between"/>
      </c:valAx>
      <c:spPr>
        <a:noFill/>
        <a:ln>
          <a:noFill/>
        </a:ln>
        <a:effectLst/>
      </c:spPr>
    </c:plotArea>
    <c:legend>
      <c:legendPos val="b"/>
      <c:layout>
        <c:manualLayout>
          <c:xMode val="edge"/>
          <c:yMode val="edge"/>
          <c:x val="0.1130657241219204"/>
          <c:y val="0.91197439605763553"/>
          <c:w val="0.78824516735518846"/>
          <c:h val="5.873626330833275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426252281648279"/>
          <c:y val="8.8353413654618504E-2"/>
          <c:w val="0.81870156678141148"/>
          <c:h val="0.70412862360747719"/>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9"/>
              <c:tx>
                <c:rich>
                  <a:bodyPr/>
                  <a:lstStyle/>
                  <a:p>
                    <a:fld id="{F97B44E5-0E7B-4FA5-94F6-6EC6381FBBE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8BE-4F57-AA51-A77B6198775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Sheet1!$B$2:$N$2</c:f>
              <c:numCache>
                <c:formatCode>General</c:formatCode>
                <c:ptCount val="10"/>
                <c:pt idx="0">
                  <c:v>53</c:v>
                </c:pt>
                <c:pt idx="1">
                  <c:v>38</c:v>
                </c:pt>
                <c:pt idx="2">
                  <c:v>63</c:v>
                </c:pt>
                <c:pt idx="3">
                  <c:v>14</c:v>
                </c:pt>
                <c:pt idx="4">
                  <c:v>50</c:v>
                </c:pt>
                <c:pt idx="5">
                  <c:v>72</c:v>
                </c:pt>
                <c:pt idx="6">
                  <c:v>70</c:v>
                </c:pt>
                <c:pt idx="7">
                  <c:v>63</c:v>
                </c:pt>
                <c:pt idx="8">
                  <c:v>83</c:v>
                </c:pt>
                <c:pt idx="9">
                  <c:v>29</c:v>
                </c:pt>
              </c:numCache>
            </c:numRef>
          </c:val>
          <c:extLst>
            <c:ext xmlns:c16="http://schemas.microsoft.com/office/drawing/2014/chart" uri="{C3380CC4-5D6E-409C-BE32-E72D297353CC}">
              <c16:uniqueId val="{00000001-B8BE-4F57-AA51-A77B6198775F}"/>
            </c:ext>
          </c:extLst>
        </c:ser>
        <c:ser>
          <c:idx val="1"/>
          <c:order val="1"/>
          <c:tx>
            <c:strRef>
              <c:f>Sheet1!$A$3</c:f>
              <c:strCache>
                <c:ptCount val="1"/>
                <c:pt idx="0">
                  <c:v>Easy</c:v>
                </c:pt>
              </c:strCache>
            </c:strRef>
          </c:tx>
          <c:spPr>
            <a:solidFill>
              <a:schemeClr val="accent2"/>
            </a:solidFill>
            <a:ln>
              <a:noFill/>
            </a:ln>
            <a:effectLst/>
          </c:spPr>
          <c:invertIfNegative val="0"/>
          <c:dLbls>
            <c:dLbl>
              <c:idx val="9"/>
              <c:tx>
                <c:rich>
                  <a:bodyPr/>
                  <a:lstStyle/>
                  <a:p>
                    <a:fld id="{EA72924B-58C9-4933-A007-F9F78C7A073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8BE-4F57-AA51-A77B6198775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Sheet1!$B$3:$N$3</c:f>
              <c:numCache>
                <c:formatCode>General</c:formatCode>
                <c:ptCount val="10"/>
                <c:pt idx="0">
                  <c:v>30</c:v>
                </c:pt>
                <c:pt idx="1">
                  <c:v>25</c:v>
                </c:pt>
                <c:pt idx="2">
                  <c:v>25</c:v>
                </c:pt>
                <c:pt idx="3">
                  <c:v>43</c:v>
                </c:pt>
                <c:pt idx="4">
                  <c:v>50</c:v>
                </c:pt>
                <c:pt idx="5">
                  <c:v>21</c:v>
                </c:pt>
                <c:pt idx="6">
                  <c:v>18</c:v>
                </c:pt>
                <c:pt idx="7">
                  <c:v>27</c:v>
                </c:pt>
                <c:pt idx="8">
                  <c:v>12</c:v>
                </c:pt>
                <c:pt idx="9">
                  <c:v>46</c:v>
                </c:pt>
              </c:numCache>
            </c:numRef>
          </c:val>
          <c:extLst>
            <c:ext xmlns:c16="http://schemas.microsoft.com/office/drawing/2014/chart" uri="{C3380CC4-5D6E-409C-BE32-E72D297353CC}">
              <c16:uniqueId val="{00000003-B8BE-4F57-AA51-A77B6198775F}"/>
            </c:ext>
          </c:extLst>
        </c:ser>
        <c:ser>
          <c:idx val="2"/>
          <c:order val="2"/>
          <c:tx>
            <c:strRef>
              <c:f>Sheet1!$A$4</c:f>
              <c:strCache>
                <c:ptCount val="1"/>
                <c:pt idx="0">
                  <c:v>Difficult</c:v>
                </c:pt>
              </c:strCache>
            </c:strRef>
          </c:tx>
          <c:spPr>
            <a:solidFill>
              <a:schemeClr val="accent3"/>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4-B8BE-4F57-AA51-A77B6198775F}"/>
                </c:ext>
              </c:extLst>
            </c:dLbl>
            <c:dLbl>
              <c:idx val="9"/>
              <c:tx>
                <c:rich>
                  <a:bodyPr/>
                  <a:lstStyle/>
                  <a:p>
                    <a:fld id="{E7EFF949-BCC9-4D98-9C4C-DADA22974B3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8BE-4F57-AA51-A77B6198775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Sheet1!$B$4:$N$4</c:f>
              <c:numCache>
                <c:formatCode>General</c:formatCode>
                <c:ptCount val="10"/>
                <c:pt idx="0">
                  <c:v>18</c:v>
                </c:pt>
                <c:pt idx="1">
                  <c:v>31</c:v>
                </c:pt>
                <c:pt idx="2">
                  <c:v>13</c:v>
                </c:pt>
                <c:pt idx="3">
                  <c:v>36</c:v>
                </c:pt>
                <c:pt idx="4">
                  <c:v>0</c:v>
                </c:pt>
                <c:pt idx="5">
                  <c:v>5</c:v>
                </c:pt>
                <c:pt idx="6">
                  <c:v>13</c:v>
                </c:pt>
                <c:pt idx="7">
                  <c:v>8</c:v>
                </c:pt>
                <c:pt idx="8">
                  <c:v>5</c:v>
                </c:pt>
                <c:pt idx="9">
                  <c:v>22</c:v>
                </c:pt>
              </c:numCache>
            </c:numRef>
          </c:val>
          <c:extLst>
            <c:ext xmlns:c16="http://schemas.microsoft.com/office/drawing/2014/chart" uri="{C3380CC4-5D6E-409C-BE32-E72D297353CC}">
              <c16:uniqueId val="{00000006-B8BE-4F57-AA51-A77B6198775F}"/>
            </c:ext>
          </c:extLst>
        </c:ser>
        <c:ser>
          <c:idx val="3"/>
          <c:order val="3"/>
          <c:tx>
            <c:strRef>
              <c:f>Sheet1!$A$5</c:f>
              <c:strCache>
                <c:ptCount val="1"/>
                <c:pt idx="0">
                  <c:v>Very difficult</c:v>
                </c:pt>
              </c:strCache>
            </c:strRef>
          </c:tx>
          <c:spPr>
            <a:solidFill>
              <a:schemeClr val="accent4"/>
            </a:solidFill>
            <a:ln>
              <a:noFill/>
            </a:ln>
            <a:effectLst/>
          </c:spPr>
          <c:invertIfNegative val="0"/>
          <c:dLbls>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8BE-4F57-AA51-A77B6198775F}"/>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Sheet1!$B$5:$N$5</c:f>
              <c:numCache>
                <c:formatCode>General</c:formatCode>
                <c:ptCount val="10"/>
                <c:pt idx="0">
                  <c:v>0</c:v>
                </c:pt>
                <c:pt idx="1">
                  <c:v>6</c:v>
                </c:pt>
                <c:pt idx="2">
                  <c:v>0</c:v>
                </c:pt>
                <c:pt idx="3">
                  <c:v>7</c:v>
                </c:pt>
                <c:pt idx="4">
                  <c:v>0</c:v>
                </c:pt>
                <c:pt idx="5">
                  <c:v>3</c:v>
                </c:pt>
                <c:pt idx="6">
                  <c:v>0</c:v>
                </c:pt>
                <c:pt idx="7">
                  <c:v>2</c:v>
                </c:pt>
                <c:pt idx="8">
                  <c:v>0</c:v>
                </c:pt>
                <c:pt idx="9">
                  <c:v>3</c:v>
                </c:pt>
              </c:numCache>
            </c:numRef>
          </c:val>
          <c:extLst>
            <c:ext xmlns:c16="http://schemas.microsoft.com/office/drawing/2014/chart" uri="{C3380CC4-5D6E-409C-BE32-E72D297353CC}">
              <c16:uniqueId val="{00000008-B8BE-4F57-AA51-A77B6198775F}"/>
            </c:ext>
          </c:extLst>
        </c:ser>
        <c:dLbls>
          <c:showLegendKey val="0"/>
          <c:showVal val="1"/>
          <c:showCatName val="0"/>
          <c:showSerName val="0"/>
          <c:showPercent val="0"/>
          <c:showBubbleSize val="0"/>
        </c:dLbls>
        <c:gapWidth val="150"/>
        <c:overlap val="100"/>
        <c:axId val="282636672"/>
        <c:axId val="282638208"/>
      </c:barChart>
      <c:catAx>
        <c:axId val="28263667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638208"/>
        <c:crosses val="autoZero"/>
        <c:auto val="1"/>
        <c:lblAlgn val="ctr"/>
        <c:lblOffset val="100"/>
        <c:noMultiLvlLbl val="0"/>
      </c:catAx>
      <c:valAx>
        <c:axId val="282638208"/>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7.1758838968658326E-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636672"/>
        <c:crosses val="autoZero"/>
        <c:crossBetween val="between"/>
      </c:valAx>
      <c:spPr>
        <a:noFill/>
        <a:ln>
          <a:noFill/>
        </a:ln>
        <a:effectLst/>
      </c:spPr>
    </c:plotArea>
    <c:legend>
      <c:legendPos val="b"/>
      <c:layout>
        <c:manualLayout>
          <c:xMode val="edge"/>
          <c:yMode val="edge"/>
          <c:x val="0.18197244933614348"/>
          <c:y val="0.92338413906813732"/>
          <c:w val="0.7567296615551512"/>
          <c:h val="5.821800216149451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62717290475677"/>
          <c:y val="8.8353413654618504E-2"/>
          <c:w val="0.82669243878761733"/>
          <c:h val="0.70394784123772303"/>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Sheet1!$B$2:$N$2</c:f>
              <c:numCache>
                <c:formatCode>General</c:formatCode>
                <c:ptCount val="10"/>
                <c:pt idx="0">
                  <c:v>40</c:v>
                </c:pt>
                <c:pt idx="1">
                  <c:v>33</c:v>
                </c:pt>
                <c:pt idx="2">
                  <c:v>17</c:v>
                </c:pt>
                <c:pt idx="3">
                  <c:v>31</c:v>
                </c:pt>
                <c:pt idx="4">
                  <c:v>80</c:v>
                </c:pt>
                <c:pt idx="5">
                  <c:v>49</c:v>
                </c:pt>
                <c:pt idx="6">
                  <c:v>54</c:v>
                </c:pt>
                <c:pt idx="7">
                  <c:v>29</c:v>
                </c:pt>
                <c:pt idx="8">
                  <c:v>44</c:v>
                </c:pt>
                <c:pt idx="9">
                  <c:v>31</c:v>
                </c:pt>
              </c:numCache>
            </c:numRef>
          </c:val>
          <c:extLst>
            <c:ext xmlns:c16="http://schemas.microsoft.com/office/drawing/2014/chart" uri="{C3380CC4-5D6E-409C-BE32-E72D297353CC}">
              <c16:uniqueId val="{00000000-29E0-40D6-B3D4-611387245306}"/>
            </c:ext>
          </c:extLst>
        </c:ser>
        <c:ser>
          <c:idx val="1"/>
          <c:order val="1"/>
          <c:tx>
            <c:strRef>
              <c:f>Sheet1!$A$3</c:f>
              <c:strCache>
                <c:ptCount val="1"/>
                <c:pt idx="0">
                  <c:v>Easy</c:v>
                </c:pt>
              </c:strCache>
            </c:strRef>
          </c:tx>
          <c:spPr>
            <a:solidFill>
              <a:schemeClr val="accent2"/>
            </a:solidFill>
            <a:ln>
              <a:noFill/>
            </a:ln>
            <a:effectLst/>
          </c:spPr>
          <c:invertIfNegative val="0"/>
          <c:dLbls>
            <c:dLbl>
              <c:idx val="9"/>
              <c:tx>
                <c:rich>
                  <a:bodyPr/>
                  <a:lstStyle/>
                  <a:p>
                    <a:fld id="{E1F7911F-30A2-415E-A0F9-C84E56E0259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9E0-40D6-B3D4-61138724530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Sheet1!$B$3:$N$3</c:f>
              <c:numCache>
                <c:formatCode>General</c:formatCode>
                <c:ptCount val="10"/>
                <c:pt idx="0">
                  <c:v>10</c:v>
                </c:pt>
                <c:pt idx="1">
                  <c:v>33</c:v>
                </c:pt>
                <c:pt idx="2">
                  <c:v>33</c:v>
                </c:pt>
                <c:pt idx="3">
                  <c:v>31</c:v>
                </c:pt>
                <c:pt idx="4">
                  <c:v>10</c:v>
                </c:pt>
                <c:pt idx="5">
                  <c:v>43</c:v>
                </c:pt>
                <c:pt idx="6">
                  <c:v>31</c:v>
                </c:pt>
                <c:pt idx="7">
                  <c:v>41</c:v>
                </c:pt>
                <c:pt idx="8">
                  <c:v>26</c:v>
                </c:pt>
                <c:pt idx="9">
                  <c:v>43</c:v>
                </c:pt>
              </c:numCache>
            </c:numRef>
          </c:val>
          <c:extLst>
            <c:ext xmlns:c16="http://schemas.microsoft.com/office/drawing/2014/chart" uri="{C3380CC4-5D6E-409C-BE32-E72D297353CC}">
              <c16:uniqueId val="{00000002-29E0-40D6-B3D4-611387245306}"/>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Sheet1!$B$4:$N$4</c:f>
              <c:numCache>
                <c:formatCode>General</c:formatCode>
                <c:ptCount val="10"/>
                <c:pt idx="0">
                  <c:v>50</c:v>
                </c:pt>
                <c:pt idx="1">
                  <c:v>33</c:v>
                </c:pt>
                <c:pt idx="2">
                  <c:v>17</c:v>
                </c:pt>
                <c:pt idx="3">
                  <c:v>23</c:v>
                </c:pt>
                <c:pt idx="4">
                  <c:v>10</c:v>
                </c:pt>
                <c:pt idx="5">
                  <c:v>9</c:v>
                </c:pt>
                <c:pt idx="6">
                  <c:v>14</c:v>
                </c:pt>
                <c:pt idx="7">
                  <c:v>24</c:v>
                </c:pt>
                <c:pt idx="8">
                  <c:v>26</c:v>
                </c:pt>
                <c:pt idx="9">
                  <c:v>23</c:v>
                </c:pt>
              </c:numCache>
            </c:numRef>
          </c:val>
          <c:extLst>
            <c:ext xmlns:c16="http://schemas.microsoft.com/office/drawing/2014/chart" uri="{C3380CC4-5D6E-409C-BE32-E72D297353CC}">
              <c16:uniqueId val="{00000003-29E0-40D6-B3D4-611387245306}"/>
            </c:ext>
          </c:extLst>
        </c:ser>
        <c:ser>
          <c:idx val="3"/>
          <c:order val="3"/>
          <c:tx>
            <c:strRef>
              <c:f>Sheet1!$A$5</c:f>
              <c:strCache>
                <c:ptCount val="1"/>
                <c:pt idx="0">
                  <c:v>Very difficult</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29E0-40D6-B3D4-611387245306}"/>
                </c:ext>
              </c:extLst>
            </c:dLbl>
            <c:dLbl>
              <c:idx val="1"/>
              <c:delete val="1"/>
              <c:extLst>
                <c:ext xmlns:c15="http://schemas.microsoft.com/office/drawing/2012/chart" uri="{CE6537A1-D6FC-4f65-9D91-7224C49458BB}"/>
                <c:ext xmlns:c16="http://schemas.microsoft.com/office/drawing/2014/chart" uri="{C3380CC4-5D6E-409C-BE32-E72D297353CC}">
                  <c16:uniqueId val="{00000005-29E0-40D6-B3D4-611387245306}"/>
                </c:ext>
              </c:extLst>
            </c:dLbl>
            <c:dLbl>
              <c:idx val="4"/>
              <c:delete val="1"/>
              <c:extLst>
                <c:ext xmlns:c15="http://schemas.microsoft.com/office/drawing/2012/chart" uri="{CE6537A1-D6FC-4f65-9D91-7224C49458BB}"/>
                <c:ext xmlns:c16="http://schemas.microsoft.com/office/drawing/2014/chart" uri="{C3380CC4-5D6E-409C-BE32-E72D297353CC}">
                  <c16:uniqueId val="{00000006-29E0-40D6-B3D4-611387245306}"/>
                </c:ext>
              </c:extLst>
            </c:dLbl>
            <c:dLbl>
              <c:idx val="5"/>
              <c:delete val="1"/>
              <c:extLst>
                <c:ext xmlns:c15="http://schemas.microsoft.com/office/drawing/2012/chart" uri="{CE6537A1-D6FC-4f65-9D91-7224C49458BB}"/>
                <c:ext xmlns:c16="http://schemas.microsoft.com/office/drawing/2014/chart" uri="{C3380CC4-5D6E-409C-BE32-E72D297353CC}">
                  <c16:uniqueId val="{00000007-29E0-40D6-B3D4-611387245306}"/>
                </c:ext>
              </c:extLst>
            </c:dLbl>
            <c:dLbl>
              <c:idx val="6"/>
              <c:delete val="1"/>
              <c:extLst>
                <c:ext xmlns:c15="http://schemas.microsoft.com/office/drawing/2012/chart" uri="{CE6537A1-D6FC-4f65-9D91-7224C49458BB}"/>
                <c:ext xmlns:c16="http://schemas.microsoft.com/office/drawing/2014/chart" uri="{C3380CC4-5D6E-409C-BE32-E72D297353CC}">
                  <c16:uniqueId val="{00000008-29E0-40D6-B3D4-61138724530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0"/>
                <c:pt idx="0">
                  <c:v>2006</c:v>
                </c:pt>
                <c:pt idx="1">
                  <c:v>2007</c:v>
                </c:pt>
                <c:pt idx="2">
                  <c:v>2008</c:v>
                </c:pt>
                <c:pt idx="3">
                  <c:v>2009</c:v>
                </c:pt>
                <c:pt idx="4">
                  <c:v>2013</c:v>
                </c:pt>
                <c:pt idx="5">
                  <c:v>2014</c:v>
                </c:pt>
                <c:pt idx="6">
                  <c:v>2015</c:v>
                </c:pt>
                <c:pt idx="7">
                  <c:v>2016</c:v>
                </c:pt>
                <c:pt idx="8">
                  <c:v>2017</c:v>
                </c:pt>
                <c:pt idx="9">
                  <c:v>2018</c:v>
                </c:pt>
              </c:numCache>
            </c:numRef>
          </c:cat>
          <c:val>
            <c:numRef>
              <c:f>Sheet1!$B$5:$N$5</c:f>
              <c:numCache>
                <c:formatCode>General</c:formatCode>
                <c:ptCount val="10"/>
                <c:pt idx="0">
                  <c:v>0</c:v>
                </c:pt>
                <c:pt idx="1">
                  <c:v>0</c:v>
                </c:pt>
                <c:pt idx="2">
                  <c:v>33</c:v>
                </c:pt>
                <c:pt idx="3">
                  <c:v>15</c:v>
                </c:pt>
                <c:pt idx="4">
                  <c:v>0</c:v>
                </c:pt>
                <c:pt idx="5">
                  <c:v>0</c:v>
                </c:pt>
                <c:pt idx="6">
                  <c:v>0</c:v>
                </c:pt>
                <c:pt idx="7">
                  <c:v>6</c:v>
                </c:pt>
                <c:pt idx="8">
                  <c:v>5</c:v>
                </c:pt>
                <c:pt idx="9">
                  <c:v>3</c:v>
                </c:pt>
              </c:numCache>
            </c:numRef>
          </c:val>
          <c:extLst>
            <c:ext xmlns:c16="http://schemas.microsoft.com/office/drawing/2014/chart" uri="{C3380CC4-5D6E-409C-BE32-E72D297353CC}">
              <c16:uniqueId val="{00000009-29E0-40D6-B3D4-611387245306}"/>
            </c:ext>
          </c:extLst>
        </c:ser>
        <c:dLbls>
          <c:showLegendKey val="0"/>
          <c:showVal val="1"/>
          <c:showCatName val="0"/>
          <c:showSerName val="0"/>
          <c:showPercent val="0"/>
          <c:showBubbleSize val="0"/>
        </c:dLbls>
        <c:gapWidth val="150"/>
        <c:overlap val="100"/>
        <c:axId val="282822528"/>
        <c:axId val="282824064"/>
      </c:barChart>
      <c:catAx>
        <c:axId val="28282252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824064"/>
        <c:crosses val="autoZero"/>
        <c:auto val="1"/>
        <c:lblAlgn val="ctr"/>
        <c:lblOffset val="100"/>
        <c:noMultiLvlLbl val="0"/>
      </c:catAx>
      <c:valAx>
        <c:axId val="282824064"/>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9322187466292743E-3"/>
              <c:y val="0.1122837423099890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822528"/>
        <c:crosses val="autoZero"/>
        <c:crossBetween val="between"/>
      </c:valAx>
      <c:spPr>
        <a:noFill/>
        <a:ln>
          <a:noFill/>
        </a:ln>
        <a:effectLst/>
      </c:spPr>
    </c:plotArea>
    <c:legend>
      <c:legendPos val="b"/>
      <c:layout>
        <c:manualLayout>
          <c:xMode val="edge"/>
          <c:yMode val="edge"/>
          <c:x val="0.17371985762053718"/>
          <c:y val="0.92267466144407206"/>
          <c:w val="0.77408434904541057"/>
          <c:h val="5.236539876959824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7515690973411E-2"/>
          <c:y val="4.0823942766934664E-2"/>
          <c:w val="0.81770103465327681"/>
          <c:h val="0.69003366850472014"/>
        </c:manualLayout>
      </c:layout>
      <c:barChart>
        <c:barDir val="col"/>
        <c:grouping val="clustered"/>
        <c:varyColors val="0"/>
        <c:ser>
          <c:idx val="1"/>
          <c:order val="1"/>
          <c:tx>
            <c:strRef>
              <c:f>Sheet1!$A$2</c:f>
              <c:strCache>
                <c:ptCount val="1"/>
                <c:pt idx="0">
                  <c:v>% Used Ketamine</c:v>
                </c:pt>
              </c:strCache>
            </c:strRef>
          </c:tx>
          <c:spPr>
            <a:solidFill>
              <a:schemeClr val="accent2"/>
            </a:solidFill>
            <a:ln w="25400">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DF62-4F28-A59D-845020AEACF2}"/>
                </c:ext>
              </c:extLst>
            </c:dLbl>
            <c:dLbl>
              <c:idx val="4"/>
              <c:delete val="1"/>
              <c:extLst>
                <c:ext xmlns:c15="http://schemas.microsoft.com/office/drawing/2012/chart" uri="{CE6537A1-D6FC-4f65-9D91-7224C49458BB}"/>
                <c:ext xmlns:c16="http://schemas.microsoft.com/office/drawing/2014/chart" uri="{C3380CC4-5D6E-409C-BE32-E72D297353CC}">
                  <c16:uniqueId val="{00000001-DF62-4F28-A59D-845020AEACF2}"/>
                </c:ext>
              </c:extLst>
            </c:dLbl>
            <c:dLbl>
              <c:idx val="5"/>
              <c:delete val="1"/>
              <c:extLst>
                <c:ext xmlns:c15="http://schemas.microsoft.com/office/drawing/2012/chart" uri="{CE6537A1-D6FC-4f65-9D91-7224C49458BB}"/>
                <c:ext xmlns:c16="http://schemas.microsoft.com/office/drawing/2014/chart" uri="{C3380CC4-5D6E-409C-BE32-E72D297353CC}">
                  <c16:uniqueId val="{00000002-DF62-4F28-A59D-845020AEACF2}"/>
                </c:ext>
              </c:extLst>
            </c:dLbl>
            <c:dLbl>
              <c:idx val="6"/>
              <c:delete val="1"/>
              <c:extLst>
                <c:ext xmlns:c15="http://schemas.microsoft.com/office/drawing/2012/chart" uri="{CE6537A1-D6FC-4f65-9D91-7224C49458BB}"/>
                <c:ext xmlns:c16="http://schemas.microsoft.com/office/drawing/2014/chart" uri="{C3380CC4-5D6E-409C-BE32-E72D297353CC}">
                  <c16:uniqueId val="{00000003-DF62-4F28-A59D-845020AEACF2}"/>
                </c:ext>
              </c:extLst>
            </c:dLbl>
            <c:dLbl>
              <c:idx val="7"/>
              <c:delete val="1"/>
              <c:extLst>
                <c:ext xmlns:c15="http://schemas.microsoft.com/office/drawing/2012/chart" uri="{CE6537A1-D6FC-4f65-9D91-7224C49458BB}"/>
                <c:ext xmlns:c16="http://schemas.microsoft.com/office/drawing/2014/chart" uri="{C3380CC4-5D6E-409C-BE32-E72D297353CC}">
                  <c16:uniqueId val="{00000004-DF62-4F28-A59D-845020AEACF2}"/>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Sheet1!$B$2:$Q$2</c:f>
              <c:numCache>
                <c:formatCode>General</c:formatCode>
                <c:ptCount val="13"/>
                <c:pt idx="0">
                  <c:v>7</c:v>
                </c:pt>
                <c:pt idx="1">
                  <c:v>18</c:v>
                </c:pt>
                <c:pt idx="2">
                  <c:v>7</c:v>
                </c:pt>
                <c:pt idx="3">
                  <c:v>6</c:v>
                </c:pt>
                <c:pt idx="4">
                  <c:v>8</c:v>
                </c:pt>
                <c:pt idx="5">
                  <c:v>0</c:v>
                </c:pt>
                <c:pt idx="6">
                  <c:v>0</c:v>
                </c:pt>
                <c:pt idx="7">
                  <c:v>9</c:v>
                </c:pt>
                <c:pt idx="8">
                  <c:v>15</c:v>
                </c:pt>
                <c:pt idx="9">
                  <c:v>18</c:v>
                </c:pt>
                <c:pt idx="10">
                  <c:v>11</c:v>
                </c:pt>
                <c:pt idx="11">
                  <c:v>11</c:v>
                </c:pt>
                <c:pt idx="12">
                  <c:v>11</c:v>
                </c:pt>
              </c:numCache>
            </c:numRef>
          </c:val>
          <c:extLst>
            <c:ext xmlns:c16="http://schemas.microsoft.com/office/drawing/2014/chart" uri="{C3380CC4-5D6E-409C-BE32-E72D297353CC}">
              <c16:uniqueId val="{00000000-82D4-4324-8820-77F8F72D1392}"/>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 ketamine</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delete val="1"/>
          </c:dLbls>
          <c:cat>
            <c:numRef>
              <c:f>Sheet1!$B$1:$Q$1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Sheet1!$B$3:$Q$3</c:f>
              <c:numCache>
                <c:formatCode>General</c:formatCode>
                <c:ptCount val="13"/>
                <c:pt idx="0">
                  <c:v>1</c:v>
                </c:pt>
                <c:pt idx="1">
                  <c:v>2</c:v>
                </c:pt>
                <c:pt idx="2">
                  <c:v>1</c:v>
                </c:pt>
                <c:pt idx="3">
                  <c:v>6</c:v>
                </c:pt>
                <c:pt idx="4">
                  <c:v>1</c:v>
                </c:pt>
                <c:pt idx="7">
                  <c:v>1</c:v>
                </c:pt>
                <c:pt idx="8">
                  <c:v>3</c:v>
                </c:pt>
                <c:pt idx="9">
                  <c:v>3</c:v>
                </c:pt>
                <c:pt idx="10">
                  <c:v>1</c:v>
                </c:pt>
                <c:pt idx="11">
                  <c:v>1</c:v>
                </c:pt>
                <c:pt idx="12">
                  <c:v>2</c:v>
                </c:pt>
              </c:numCache>
            </c:numRef>
          </c:val>
          <c:smooth val="0"/>
          <c:extLst>
            <c:ext xmlns:c16="http://schemas.microsoft.com/office/drawing/2014/chart" uri="{C3380CC4-5D6E-409C-BE32-E72D297353CC}">
              <c16:uniqueId val="{00000001-82D4-4324-8820-77F8F72D1392}"/>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dirty="0"/>
                  <a:t>% NT EDRS participants</a:t>
                </a:r>
              </a:p>
            </c:rich>
          </c:tx>
          <c:layout>
            <c:manualLayout>
              <c:xMode val="edge"/>
              <c:yMode val="edge"/>
              <c:x val="8.8029213739586904E-3"/>
              <c:y val="0.10214702287793294"/>
            </c:manualLayout>
          </c:layout>
          <c:overlay val="0"/>
          <c:spPr>
            <a:noFill/>
            <a:ln w="25399">
              <a:noFill/>
            </a:ln>
            <a:effectLst/>
          </c:spPr>
          <c:txPr>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180"/>
        </c:scaling>
        <c:delete val="0"/>
        <c:axPos val="r"/>
        <c:title>
          <c:tx>
            <c:rich>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a:t>Median Days</a:t>
                </a:r>
              </a:p>
            </c:rich>
          </c:tx>
          <c:layout>
            <c:manualLayout>
              <c:xMode val="edge"/>
              <c:yMode val="edge"/>
              <c:x val="0.9710898557612988"/>
              <c:y val="0.25666107865549065"/>
            </c:manualLayout>
          </c:layout>
          <c:overlay val="0"/>
          <c:spPr>
            <a:noFill/>
            <a:ln w="25399">
              <a:noFill/>
            </a:ln>
            <a:effectLst/>
          </c:spPr>
          <c:txPr>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21944093675597051"/>
          <c:y val="0.89739992290771042"/>
          <c:w val="0.56103719233238258"/>
          <c:h val="9.9034884913529533E-2"/>
        </c:manualLayout>
      </c:layout>
      <c:overlay val="0"/>
      <c:spPr>
        <a:solidFill>
          <a:srgbClr val="FFFFFF"/>
        </a:solidFill>
        <a:ln w="3175">
          <a:noFill/>
          <a:prstDash val="solid"/>
        </a:ln>
        <a:effectLst/>
      </c:spPr>
      <c:txPr>
        <a:bodyPr rot="0" spcFirstLastPara="1" vertOverflow="ellipsis" vert="horz"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4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89775155814506E-2"/>
          <c:y val="9.2436974789915902E-2"/>
          <c:w val="0.83098604273517851"/>
          <c:h val="0.69461872962607263"/>
        </c:manualLayout>
      </c:layout>
      <c:barChart>
        <c:barDir val="col"/>
        <c:grouping val="clustered"/>
        <c:varyColors val="0"/>
        <c:ser>
          <c:idx val="1"/>
          <c:order val="1"/>
          <c:tx>
            <c:strRef>
              <c:f>Sheet1!$A$2</c:f>
              <c:strCache>
                <c:ptCount val="1"/>
                <c:pt idx="0">
                  <c:v>% Used LSD</c:v>
                </c:pt>
              </c:strCache>
            </c:strRef>
          </c:tx>
          <c:spPr>
            <a:solidFill>
              <a:schemeClr val="accent2"/>
            </a:solidFill>
            <a:ln w="254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Sheet1!$B$2:$Q$2</c:f>
              <c:numCache>
                <c:formatCode>General</c:formatCode>
                <c:ptCount val="13"/>
                <c:pt idx="0">
                  <c:v>25</c:v>
                </c:pt>
                <c:pt idx="1">
                  <c:v>31</c:v>
                </c:pt>
                <c:pt idx="2">
                  <c:v>15</c:v>
                </c:pt>
                <c:pt idx="3">
                  <c:v>41</c:v>
                </c:pt>
                <c:pt idx="4">
                  <c:v>33</c:v>
                </c:pt>
                <c:pt idx="5">
                  <c:v>16</c:v>
                </c:pt>
                <c:pt idx="6">
                  <c:v>11</c:v>
                </c:pt>
                <c:pt idx="7">
                  <c:v>40</c:v>
                </c:pt>
                <c:pt idx="8">
                  <c:v>43</c:v>
                </c:pt>
                <c:pt idx="9">
                  <c:v>32</c:v>
                </c:pt>
                <c:pt idx="10">
                  <c:v>32</c:v>
                </c:pt>
                <c:pt idx="11">
                  <c:v>47</c:v>
                </c:pt>
                <c:pt idx="12">
                  <c:v>52</c:v>
                </c:pt>
              </c:numCache>
            </c:numRef>
          </c:val>
          <c:extLst>
            <c:ext xmlns:c16="http://schemas.microsoft.com/office/drawing/2014/chart" uri="{C3380CC4-5D6E-409C-BE32-E72D297353CC}">
              <c16:uniqueId val="{00000000-9C65-4892-82C1-A4A64E890191}"/>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 LSD</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delete val="1"/>
          </c:dLbls>
          <c:cat>
            <c:numRef>
              <c:f>Sheet1!$B$1:$Q$1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Sheet1!$B$3:$Q$3</c:f>
              <c:numCache>
                <c:formatCode>General</c:formatCode>
                <c:ptCount val="13"/>
                <c:pt idx="0">
                  <c:v>3</c:v>
                </c:pt>
                <c:pt idx="1">
                  <c:v>1</c:v>
                </c:pt>
                <c:pt idx="2">
                  <c:v>2</c:v>
                </c:pt>
                <c:pt idx="3">
                  <c:v>2</c:v>
                </c:pt>
                <c:pt idx="4">
                  <c:v>3</c:v>
                </c:pt>
                <c:pt idx="5">
                  <c:v>2</c:v>
                </c:pt>
                <c:pt idx="6">
                  <c:v>3</c:v>
                </c:pt>
                <c:pt idx="7">
                  <c:v>2</c:v>
                </c:pt>
                <c:pt idx="8">
                  <c:v>3</c:v>
                </c:pt>
                <c:pt idx="9">
                  <c:v>2</c:v>
                </c:pt>
                <c:pt idx="10">
                  <c:v>4</c:v>
                </c:pt>
                <c:pt idx="11">
                  <c:v>2</c:v>
                </c:pt>
                <c:pt idx="12">
                  <c:v>3</c:v>
                </c:pt>
              </c:numCache>
            </c:numRef>
          </c:val>
          <c:smooth val="0"/>
          <c:extLst>
            <c:ext xmlns:c16="http://schemas.microsoft.com/office/drawing/2014/chart" uri="{C3380CC4-5D6E-409C-BE32-E72D297353CC}">
              <c16:uniqueId val="{00000001-9C65-4892-82C1-A4A64E890191}"/>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dirty="0"/>
                  <a:t>% NT EDRS participants</a:t>
                </a:r>
              </a:p>
            </c:rich>
          </c:tx>
          <c:layout>
            <c:manualLayout>
              <c:xMode val="edge"/>
              <c:yMode val="edge"/>
              <c:x val="6.3874600814217107E-3"/>
              <c:y val="0.18500680635259575"/>
            </c:manualLayout>
          </c:layout>
          <c:overlay val="0"/>
          <c:spPr>
            <a:noFill/>
            <a:ln w="25399">
              <a:noFill/>
            </a:ln>
            <a:effectLst/>
          </c:spPr>
          <c:txPr>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180"/>
        </c:scaling>
        <c:delete val="0"/>
        <c:axPos val="r"/>
        <c:title>
          <c:tx>
            <c:rich>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a:t>Median Days</a:t>
                </a:r>
              </a:p>
            </c:rich>
          </c:tx>
          <c:layout>
            <c:manualLayout>
              <c:xMode val="edge"/>
              <c:yMode val="edge"/>
              <c:x val="0.97226134107028828"/>
              <c:y val="0.25666126293036901"/>
            </c:manualLayout>
          </c:layout>
          <c:overlay val="0"/>
          <c:spPr>
            <a:noFill/>
            <a:ln w="25399">
              <a:noFill/>
            </a:ln>
            <a:effectLst/>
          </c:spPr>
          <c:txPr>
            <a:bodyPr rot="-5400000" spcFirstLastPara="1" vertOverflow="ellipsis" vert="horz" wrap="square" anchor="ctr" anchorCtr="1"/>
            <a:lstStyle/>
            <a:p>
              <a:pPr>
                <a:defRPr sz="14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21944104182747934"/>
          <c:y val="0.92098484933414548"/>
          <c:w val="0.56103719233238258"/>
          <c:h val="7.8569557089076647E-2"/>
        </c:manualLayout>
      </c:layout>
      <c:overlay val="0"/>
      <c:spPr>
        <a:solidFill>
          <a:srgbClr val="FFFFFF"/>
        </a:solidFill>
        <a:ln w="3175">
          <a:noFill/>
          <a:prstDash val="solid"/>
        </a:ln>
        <a:effectLst/>
      </c:spPr>
      <c:txPr>
        <a:bodyPr rot="0" spcFirstLastPara="1" vertOverflow="ellipsis" vert="horz" wrap="square" anchor="ctr" anchorCtr="1"/>
        <a:lstStyle/>
        <a:p>
          <a:pPr>
            <a:defRPr sz="14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4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Tab</c:v>
                </c:pt>
              </c:strCache>
            </c:strRef>
          </c:tx>
          <c:spPr>
            <a:solidFill>
              <a:schemeClr val="accent1"/>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3-663C-4716-BB05-1EDED7E1F6E4}"/>
                </c:ext>
              </c:extLst>
            </c:dLbl>
            <c:dLbl>
              <c:idx val="9"/>
              <c:tx>
                <c:rich>
                  <a:bodyPr/>
                  <a:lstStyle/>
                  <a:p>
                    <a:fld id="{83FF6B5C-9B58-4CDF-B993-102A513F8F92}"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63C-4716-BB05-1EDED7E1F6E4}"/>
                </c:ext>
              </c:extLst>
            </c:dLbl>
            <c:dLbl>
              <c:idx val="12"/>
              <c:tx>
                <c:rich>
                  <a:bodyPr/>
                  <a:lstStyle/>
                  <a:p>
                    <a:fld id="{158C6B66-12EC-42DA-B163-003131BA51A0}"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63C-4716-BB05-1EDED7E1F6E4}"/>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20</c:v>
                </c:pt>
                <c:pt idx="1">
                  <c:v>23</c:v>
                </c:pt>
                <c:pt idx="2">
                  <c:v>25</c:v>
                </c:pt>
                <c:pt idx="3">
                  <c:v>20</c:v>
                </c:pt>
                <c:pt idx="4">
                  <c:v>25</c:v>
                </c:pt>
                <c:pt idx="5">
                  <c:v>20</c:v>
                </c:pt>
                <c:pt idx="6">
                  <c:v>25</c:v>
                </c:pt>
                <c:pt idx="7">
                  <c:v>32.5</c:v>
                </c:pt>
                <c:pt idx="8">
                  <c:v>25</c:v>
                </c:pt>
                <c:pt idx="9">
                  <c:v>25</c:v>
                </c:pt>
                <c:pt idx="10">
                  <c:v>30</c:v>
                </c:pt>
                <c:pt idx="11">
                  <c:v>25</c:v>
                </c:pt>
                <c:pt idx="12">
                  <c:v>30</c:v>
                </c:pt>
              </c:numCache>
            </c:numRef>
          </c:val>
          <c:extLst>
            <c:ext xmlns:c16="http://schemas.microsoft.com/office/drawing/2014/chart" uri="{C3380CC4-5D6E-409C-BE32-E72D297353CC}">
              <c16:uniqueId val="{00000001-663C-4716-BB05-1EDED7E1F6E4}"/>
            </c:ext>
          </c:extLst>
        </c:ser>
        <c:dLbls>
          <c:showLegendKey val="0"/>
          <c:showVal val="0"/>
          <c:showCatName val="0"/>
          <c:showSerName val="0"/>
          <c:showPercent val="0"/>
          <c:showBubbleSize val="0"/>
        </c:dLbls>
        <c:gapWidth val="150"/>
        <c:axId val="214241280"/>
        <c:axId val="214242816"/>
      </c:barChart>
      <c:catAx>
        <c:axId val="21424128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242816"/>
        <c:crosses val="autoZero"/>
        <c:auto val="1"/>
        <c:lblAlgn val="ctr"/>
        <c:lblOffset val="100"/>
        <c:noMultiLvlLbl val="0"/>
      </c:catAx>
      <c:valAx>
        <c:axId val="21424281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0958904109589041E-2"/>
              <c:y val="0.3149112860892389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241280"/>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47937837714196E-2"/>
          <c:y val="5.55555555555554E-2"/>
          <c:w val="0.88062744206826604"/>
          <c:h val="0.73314918395904793"/>
        </c:manualLayout>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6CE1-46BB-BDAF-976048183D86}"/>
                </c:ext>
              </c:extLst>
            </c:dLbl>
            <c:dLbl>
              <c:idx val="4"/>
              <c:delete val="1"/>
              <c:extLst>
                <c:ext xmlns:c15="http://schemas.microsoft.com/office/drawing/2012/chart" uri="{CE6537A1-D6FC-4f65-9D91-7224C49458BB}"/>
                <c:ext xmlns:c16="http://schemas.microsoft.com/office/drawing/2014/chart" uri="{C3380CC4-5D6E-409C-BE32-E72D297353CC}">
                  <c16:uniqueId val="{00000001-6CE1-46BB-BDAF-976048183D86}"/>
                </c:ext>
              </c:extLst>
            </c:dLbl>
            <c:dLbl>
              <c:idx val="5"/>
              <c:delete val="1"/>
              <c:extLst>
                <c:ext xmlns:c15="http://schemas.microsoft.com/office/drawing/2012/chart" uri="{CE6537A1-D6FC-4f65-9D91-7224C49458BB}"/>
                <c:ext xmlns:c16="http://schemas.microsoft.com/office/drawing/2014/chart" uri="{C3380CC4-5D6E-409C-BE32-E72D297353CC}">
                  <c16:uniqueId val="{0000000A-6CE1-46BB-BDAF-976048183D86}"/>
                </c:ext>
              </c:extLst>
            </c:dLbl>
            <c:dLbl>
              <c:idx val="6"/>
              <c:delete val="1"/>
              <c:extLst>
                <c:ext xmlns:c15="http://schemas.microsoft.com/office/drawing/2012/chart" uri="{CE6537A1-D6FC-4f65-9D91-7224C49458BB}"/>
                <c:ext xmlns:c16="http://schemas.microsoft.com/office/drawing/2014/chart" uri="{C3380CC4-5D6E-409C-BE32-E72D297353CC}">
                  <c16:uniqueId val="{00000002-6CE1-46BB-BDAF-976048183D8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26</c:v>
                </c:pt>
                <c:pt idx="1">
                  <c:v>22</c:v>
                </c:pt>
                <c:pt idx="2">
                  <c:v>14</c:v>
                </c:pt>
                <c:pt idx="3">
                  <c:v>0</c:v>
                </c:pt>
                <c:pt idx="4">
                  <c:v>0</c:v>
                </c:pt>
                <c:pt idx="5">
                  <c:v>20</c:v>
                </c:pt>
                <c:pt idx="6">
                  <c:v>0</c:v>
                </c:pt>
                <c:pt idx="7">
                  <c:v>17</c:v>
                </c:pt>
                <c:pt idx="8">
                  <c:v>9</c:v>
                </c:pt>
                <c:pt idx="9">
                  <c:v>20</c:v>
                </c:pt>
                <c:pt idx="10">
                  <c:v>12</c:v>
                </c:pt>
                <c:pt idx="11">
                  <c:v>6</c:v>
                </c:pt>
                <c:pt idx="12">
                  <c:v>8</c:v>
                </c:pt>
              </c:numCache>
            </c:numRef>
          </c:val>
          <c:extLst>
            <c:ext xmlns:c16="http://schemas.microsoft.com/office/drawing/2014/chart" uri="{C3380CC4-5D6E-409C-BE32-E72D297353CC}">
              <c16:uniqueId val="{00000003-6CE1-46BB-BDAF-976048183D86}"/>
            </c:ext>
          </c:extLst>
        </c:ser>
        <c:ser>
          <c:idx val="1"/>
          <c:order val="1"/>
          <c:tx>
            <c:strRef>
              <c:f>Sheet1!$C$1</c:f>
              <c:strCache>
                <c:ptCount val="1"/>
                <c:pt idx="0">
                  <c:v>Medium</c:v>
                </c:pt>
              </c:strCache>
            </c:strRef>
          </c:tx>
          <c:spPr>
            <a:solidFill>
              <a:schemeClr val="accent2"/>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B-6CE1-46BB-BDAF-976048183D86}"/>
                </c:ext>
              </c:extLst>
            </c:dLbl>
            <c:dLbl>
              <c:idx val="6"/>
              <c:delete val="1"/>
              <c:extLst>
                <c:ext xmlns:c15="http://schemas.microsoft.com/office/drawing/2012/chart" uri="{CE6537A1-D6FC-4f65-9D91-7224C49458BB}"/>
                <c:ext xmlns:c16="http://schemas.microsoft.com/office/drawing/2014/chart" uri="{C3380CC4-5D6E-409C-BE32-E72D297353CC}">
                  <c16:uniqueId val="{00000010-6CE1-46BB-BDAF-976048183D8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21</c:v>
                </c:pt>
                <c:pt idx="1">
                  <c:v>30</c:v>
                </c:pt>
                <c:pt idx="2">
                  <c:v>36</c:v>
                </c:pt>
                <c:pt idx="3">
                  <c:v>53</c:v>
                </c:pt>
                <c:pt idx="4">
                  <c:v>25</c:v>
                </c:pt>
                <c:pt idx="5">
                  <c:v>60</c:v>
                </c:pt>
                <c:pt idx="6">
                  <c:v>33</c:v>
                </c:pt>
                <c:pt idx="7">
                  <c:v>33</c:v>
                </c:pt>
                <c:pt idx="8">
                  <c:v>17</c:v>
                </c:pt>
                <c:pt idx="9">
                  <c:v>25</c:v>
                </c:pt>
                <c:pt idx="10">
                  <c:v>24</c:v>
                </c:pt>
                <c:pt idx="11">
                  <c:v>31</c:v>
                </c:pt>
                <c:pt idx="12">
                  <c:v>18</c:v>
                </c:pt>
              </c:numCache>
            </c:numRef>
          </c:val>
          <c:extLst>
            <c:ext xmlns:c16="http://schemas.microsoft.com/office/drawing/2014/chart" uri="{C3380CC4-5D6E-409C-BE32-E72D297353CC}">
              <c16:uniqueId val="{00000004-6CE1-46BB-BDAF-976048183D86}"/>
            </c:ext>
          </c:extLst>
        </c:ser>
        <c:ser>
          <c:idx val="2"/>
          <c:order val="2"/>
          <c:tx>
            <c:strRef>
              <c:f>Sheet1!$D$1</c:f>
              <c:strCache>
                <c:ptCount val="1"/>
                <c:pt idx="0">
                  <c:v>High</c:v>
                </c:pt>
              </c:strCache>
            </c:strRef>
          </c:tx>
          <c:spPr>
            <a:solidFill>
              <a:schemeClr val="accent3"/>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C-6CE1-46BB-BDAF-976048183D86}"/>
                </c:ext>
              </c:extLst>
            </c:dLbl>
            <c:dLbl>
              <c:idx val="6"/>
              <c:delete val="1"/>
              <c:extLst>
                <c:ext xmlns:c15="http://schemas.microsoft.com/office/drawing/2012/chart" uri="{CE6537A1-D6FC-4f65-9D91-7224C49458BB}"/>
                <c:ext xmlns:c16="http://schemas.microsoft.com/office/drawing/2014/chart" uri="{C3380CC4-5D6E-409C-BE32-E72D297353CC}">
                  <c16:uniqueId val="{0000000F-6CE1-46BB-BDAF-976048183D8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Sheet1!$D$2:$D$17</c:f>
              <c:numCache>
                <c:formatCode>General</c:formatCode>
                <c:ptCount val="13"/>
                <c:pt idx="0">
                  <c:v>21</c:v>
                </c:pt>
                <c:pt idx="1">
                  <c:v>30</c:v>
                </c:pt>
                <c:pt idx="2">
                  <c:v>50</c:v>
                </c:pt>
                <c:pt idx="3">
                  <c:v>32</c:v>
                </c:pt>
                <c:pt idx="4">
                  <c:v>65</c:v>
                </c:pt>
                <c:pt idx="5">
                  <c:v>0</c:v>
                </c:pt>
                <c:pt idx="6">
                  <c:v>33</c:v>
                </c:pt>
                <c:pt idx="7">
                  <c:v>50</c:v>
                </c:pt>
                <c:pt idx="8">
                  <c:v>65</c:v>
                </c:pt>
                <c:pt idx="9">
                  <c:v>55</c:v>
                </c:pt>
                <c:pt idx="10">
                  <c:v>52</c:v>
                </c:pt>
                <c:pt idx="11">
                  <c:v>57</c:v>
                </c:pt>
                <c:pt idx="12">
                  <c:v>68</c:v>
                </c:pt>
              </c:numCache>
            </c:numRef>
          </c:val>
          <c:extLst>
            <c:ext xmlns:c16="http://schemas.microsoft.com/office/drawing/2014/chart" uri="{C3380CC4-5D6E-409C-BE32-E72D297353CC}">
              <c16:uniqueId val="{00000005-6CE1-46BB-BDAF-976048183D86}"/>
            </c:ext>
          </c:extLst>
        </c:ser>
        <c:ser>
          <c:idx val="3"/>
          <c:order val="3"/>
          <c:tx>
            <c:strRef>
              <c:f>Sheet1!$E$1</c:f>
              <c:strCache>
                <c:ptCount val="1"/>
                <c:pt idx="0">
                  <c:v>Fluctuates</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6-6CE1-46BB-BDAF-976048183D86}"/>
                </c:ext>
              </c:extLst>
            </c:dLbl>
            <c:dLbl>
              <c:idx val="5"/>
              <c:delete val="1"/>
              <c:extLst>
                <c:ext xmlns:c15="http://schemas.microsoft.com/office/drawing/2012/chart" uri="{CE6537A1-D6FC-4f65-9D91-7224C49458BB}"/>
                <c:ext xmlns:c16="http://schemas.microsoft.com/office/drawing/2014/chart" uri="{C3380CC4-5D6E-409C-BE32-E72D297353CC}">
                  <c16:uniqueId val="{0000000D-6CE1-46BB-BDAF-976048183D86}"/>
                </c:ext>
              </c:extLst>
            </c:dLbl>
            <c:dLbl>
              <c:idx val="6"/>
              <c:delete val="1"/>
              <c:extLst>
                <c:ext xmlns:c15="http://schemas.microsoft.com/office/drawing/2012/chart" uri="{CE6537A1-D6FC-4f65-9D91-7224C49458BB}"/>
                <c:ext xmlns:c16="http://schemas.microsoft.com/office/drawing/2014/chart" uri="{C3380CC4-5D6E-409C-BE32-E72D297353CC}">
                  <c16:uniqueId val="{0000000E-6CE1-46BB-BDAF-976048183D86}"/>
                </c:ext>
              </c:extLst>
            </c:dLbl>
            <c:dLbl>
              <c:idx val="7"/>
              <c:delete val="1"/>
              <c:extLst>
                <c:ext xmlns:c15="http://schemas.microsoft.com/office/drawing/2012/chart" uri="{CE6537A1-D6FC-4f65-9D91-7224C49458BB}"/>
                <c:ext xmlns:c16="http://schemas.microsoft.com/office/drawing/2014/chart" uri="{C3380CC4-5D6E-409C-BE32-E72D297353CC}">
                  <c16:uniqueId val="{00000007-6CE1-46BB-BDAF-976048183D86}"/>
                </c:ext>
              </c:extLst>
            </c:dLbl>
            <c:dLbl>
              <c:idx val="9"/>
              <c:delete val="1"/>
              <c:extLst>
                <c:ext xmlns:c15="http://schemas.microsoft.com/office/drawing/2012/chart" uri="{CE6537A1-D6FC-4f65-9D91-7224C49458BB}"/>
                <c:ext xmlns:c16="http://schemas.microsoft.com/office/drawing/2014/chart" uri="{C3380CC4-5D6E-409C-BE32-E72D297353CC}">
                  <c16:uniqueId val="{00000008-6CE1-46BB-BDAF-976048183D8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Sheet1!$E$2:$E$17</c:f>
              <c:numCache>
                <c:formatCode>General</c:formatCode>
                <c:ptCount val="13"/>
                <c:pt idx="0">
                  <c:v>32</c:v>
                </c:pt>
                <c:pt idx="1">
                  <c:v>17</c:v>
                </c:pt>
                <c:pt idx="2">
                  <c:v>0</c:v>
                </c:pt>
                <c:pt idx="3">
                  <c:v>16</c:v>
                </c:pt>
                <c:pt idx="4">
                  <c:v>10</c:v>
                </c:pt>
                <c:pt idx="5">
                  <c:v>20</c:v>
                </c:pt>
                <c:pt idx="6">
                  <c:v>33</c:v>
                </c:pt>
                <c:pt idx="7">
                  <c:v>0</c:v>
                </c:pt>
                <c:pt idx="8">
                  <c:v>9</c:v>
                </c:pt>
                <c:pt idx="9">
                  <c:v>0</c:v>
                </c:pt>
                <c:pt idx="10">
                  <c:v>12</c:v>
                </c:pt>
                <c:pt idx="11">
                  <c:v>6</c:v>
                </c:pt>
                <c:pt idx="12">
                  <c:v>6</c:v>
                </c:pt>
              </c:numCache>
            </c:numRef>
          </c:val>
          <c:extLst>
            <c:ext xmlns:c16="http://schemas.microsoft.com/office/drawing/2014/chart" uri="{C3380CC4-5D6E-409C-BE32-E72D297353CC}">
              <c16:uniqueId val="{00000009-6CE1-46BB-BDAF-976048183D86}"/>
            </c:ext>
          </c:extLst>
        </c:ser>
        <c:dLbls>
          <c:showLegendKey val="0"/>
          <c:showVal val="0"/>
          <c:showCatName val="0"/>
          <c:showSerName val="0"/>
          <c:showPercent val="0"/>
          <c:showBubbleSize val="0"/>
        </c:dLbls>
        <c:gapWidth val="150"/>
        <c:overlap val="100"/>
        <c:axId val="214316160"/>
        <c:axId val="214317696"/>
      </c:barChart>
      <c:catAx>
        <c:axId val="214316160"/>
        <c:scaling>
          <c:orientation val="minMax"/>
        </c:scaling>
        <c:delete val="0"/>
        <c:axPos val="b"/>
        <c:numFmt formatCode="General" sourceLinked="1"/>
        <c:majorTickMark val="none"/>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crossAx val="214317696"/>
        <c:crosses val="autoZero"/>
        <c:auto val="1"/>
        <c:lblAlgn val="ctr"/>
        <c:lblOffset val="100"/>
        <c:noMultiLvlLbl val="0"/>
      </c:catAx>
      <c:valAx>
        <c:axId val="214317696"/>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3.2551637567043273E-4"/>
              <c:y val="0.13349087396775644"/>
            </c:manualLayout>
          </c:layout>
          <c:overlay val="0"/>
          <c:spPr>
            <a:noFill/>
            <a:ln w="25029">
              <a:noFill/>
            </a:ln>
            <a:effectLst/>
          </c:spPr>
          <c:txPr>
            <a:bodyPr rot="-5400000" spcFirstLastPara="1" vertOverflow="ellipsis" vert="horz" wrap="square" anchor="ctr" anchorCtr="1"/>
            <a:lstStyle/>
            <a:p>
              <a:pPr>
                <a:defRPr sz="14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crossAx val="214316160"/>
        <c:crosses val="autoZero"/>
        <c:crossBetween val="between"/>
      </c:valAx>
      <c:spPr>
        <a:noFill/>
        <a:ln w="2535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4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47937837714196E-2"/>
          <c:y val="5.55555555555554E-2"/>
          <c:w val="0.88062744206826604"/>
          <c:h val="0.74167002277308502"/>
        </c:manualLayout>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0-BA06-443A-99BE-480343F7BE00}"/>
                </c:ext>
              </c:extLst>
            </c:dLbl>
            <c:dLbl>
              <c:idx val="5"/>
              <c:delete val="1"/>
              <c:extLst>
                <c:ext xmlns:c15="http://schemas.microsoft.com/office/drawing/2012/chart" uri="{CE6537A1-D6FC-4f65-9D91-7224C49458BB}"/>
                <c:ext xmlns:c16="http://schemas.microsoft.com/office/drawing/2014/chart" uri="{C3380CC4-5D6E-409C-BE32-E72D297353CC}">
                  <c16:uniqueId val="{00000001-BA06-443A-99BE-480343F7BE00}"/>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2"/>
                <c:pt idx="0">
                  <c:v>2004</c:v>
                </c:pt>
                <c:pt idx="1">
                  <c:v>2005</c:v>
                </c:pt>
                <c:pt idx="2">
                  <c:v>2006</c:v>
                </c:pt>
                <c:pt idx="3">
                  <c:v>2007</c:v>
                </c:pt>
                <c:pt idx="4">
                  <c:v>2008</c:v>
                </c:pt>
                <c:pt idx="5">
                  <c:v>2009</c:v>
                </c:pt>
                <c:pt idx="6">
                  <c:v>2013</c:v>
                </c:pt>
                <c:pt idx="7">
                  <c:v>2014</c:v>
                </c:pt>
                <c:pt idx="8">
                  <c:v>2015</c:v>
                </c:pt>
                <c:pt idx="9">
                  <c:v>2016</c:v>
                </c:pt>
                <c:pt idx="10">
                  <c:v>2017</c:v>
                </c:pt>
                <c:pt idx="11">
                  <c:v>2018</c:v>
                </c:pt>
              </c:numCache>
            </c:numRef>
          </c:cat>
          <c:val>
            <c:numRef>
              <c:f>Sheet1!$B$3:$B$17</c:f>
              <c:numCache>
                <c:formatCode>General</c:formatCode>
                <c:ptCount val="12"/>
                <c:pt idx="0">
                  <c:v>18</c:v>
                </c:pt>
                <c:pt idx="1">
                  <c:v>7</c:v>
                </c:pt>
                <c:pt idx="2">
                  <c:v>11</c:v>
                </c:pt>
                <c:pt idx="3">
                  <c:v>22</c:v>
                </c:pt>
                <c:pt idx="4">
                  <c:v>0</c:v>
                </c:pt>
                <c:pt idx="5">
                  <c:v>0</c:v>
                </c:pt>
                <c:pt idx="6">
                  <c:v>36</c:v>
                </c:pt>
                <c:pt idx="7">
                  <c:v>41</c:v>
                </c:pt>
                <c:pt idx="8">
                  <c:v>15</c:v>
                </c:pt>
                <c:pt idx="9">
                  <c:v>24</c:v>
                </c:pt>
                <c:pt idx="10">
                  <c:v>18</c:v>
                </c:pt>
                <c:pt idx="11">
                  <c:v>18</c:v>
                </c:pt>
              </c:numCache>
            </c:numRef>
          </c:val>
          <c:extLst>
            <c:ext xmlns:c16="http://schemas.microsoft.com/office/drawing/2014/chart" uri="{C3380CC4-5D6E-409C-BE32-E72D297353CC}">
              <c16:uniqueId val="{00000002-BA06-443A-99BE-480343F7BE00}"/>
            </c:ext>
          </c:extLst>
        </c:ser>
        <c:ser>
          <c:idx val="1"/>
          <c:order val="1"/>
          <c:tx>
            <c:strRef>
              <c:f>Sheet1!$C$1</c:f>
              <c:strCache>
                <c:ptCount val="1"/>
                <c:pt idx="0">
                  <c:v>Easy</c:v>
                </c:pt>
              </c:strCache>
            </c:strRef>
          </c:tx>
          <c:spPr>
            <a:solidFill>
              <a:schemeClr val="accent2"/>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A-BA06-443A-99BE-480343F7BE00}"/>
                </c:ext>
              </c:extLst>
            </c:dLbl>
            <c:dLbl>
              <c:idx val="5"/>
              <c:delete val="1"/>
              <c:extLst>
                <c:ext xmlns:c15="http://schemas.microsoft.com/office/drawing/2012/chart" uri="{CE6537A1-D6FC-4f65-9D91-7224C49458BB}"/>
                <c:ext xmlns:c16="http://schemas.microsoft.com/office/drawing/2014/chart" uri="{C3380CC4-5D6E-409C-BE32-E72D297353CC}">
                  <c16:uniqueId val="{0000000B-BA06-443A-99BE-480343F7BE00}"/>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2"/>
                <c:pt idx="0">
                  <c:v>2004</c:v>
                </c:pt>
                <c:pt idx="1">
                  <c:v>2005</c:v>
                </c:pt>
                <c:pt idx="2">
                  <c:v>2006</c:v>
                </c:pt>
                <c:pt idx="3">
                  <c:v>2007</c:v>
                </c:pt>
                <c:pt idx="4">
                  <c:v>2008</c:v>
                </c:pt>
                <c:pt idx="5">
                  <c:v>2009</c:v>
                </c:pt>
                <c:pt idx="6">
                  <c:v>2013</c:v>
                </c:pt>
                <c:pt idx="7">
                  <c:v>2014</c:v>
                </c:pt>
                <c:pt idx="8">
                  <c:v>2015</c:v>
                </c:pt>
                <c:pt idx="9">
                  <c:v>2016</c:v>
                </c:pt>
                <c:pt idx="10">
                  <c:v>2017</c:v>
                </c:pt>
                <c:pt idx="11">
                  <c:v>2018</c:v>
                </c:pt>
              </c:numCache>
            </c:numRef>
          </c:cat>
          <c:val>
            <c:numRef>
              <c:f>Sheet1!$C$3:$C$17</c:f>
              <c:numCache>
                <c:formatCode>General</c:formatCode>
                <c:ptCount val="12"/>
                <c:pt idx="0">
                  <c:v>32</c:v>
                </c:pt>
                <c:pt idx="1">
                  <c:v>50</c:v>
                </c:pt>
                <c:pt idx="2">
                  <c:v>74</c:v>
                </c:pt>
                <c:pt idx="3">
                  <c:v>48</c:v>
                </c:pt>
                <c:pt idx="4">
                  <c:v>100</c:v>
                </c:pt>
                <c:pt idx="5">
                  <c:v>33</c:v>
                </c:pt>
                <c:pt idx="6">
                  <c:v>55</c:v>
                </c:pt>
                <c:pt idx="7">
                  <c:v>18</c:v>
                </c:pt>
                <c:pt idx="8">
                  <c:v>20</c:v>
                </c:pt>
                <c:pt idx="9">
                  <c:v>40</c:v>
                </c:pt>
                <c:pt idx="10">
                  <c:v>39</c:v>
                </c:pt>
                <c:pt idx="11">
                  <c:v>43</c:v>
                </c:pt>
              </c:numCache>
            </c:numRef>
          </c:val>
          <c:extLst>
            <c:ext xmlns:c16="http://schemas.microsoft.com/office/drawing/2014/chart" uri="{C3380CC4-5D6E-409C-BE32-E72D297353CC}">
              <c16:uniqueId val="{00000003-BA06-443A-99BE-480343F7BE00}"/>
            </c:ext>
          </c:extLst>
        </c:ser>
        <c:ser>
          <c:idx val="2"/>
          <c:order val="2"/>
          <c:tx>
            <c:strRef>
              <c:f>Sheet1!$D$1</c:f>
              <c:strCache>
                <c:ptCount val="1"/>
                <c:pt idx="0">
                  <c:v>Difficult</c:v>
                </c:pt>
              </c:strCache>
            </c:strRef>
          </c:tx>
          <c:spPr>
            <a:solidFill>
              <a:schemeClr val="accent3"/>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4-BA06-443A-99BE-480343F7BE00}"/>
                </c:ext>
              </c:extLst>
            </c:dLbl>
            <c:dLbl>
              <c:idx val="5"/>
              <c:delete val="1"/>
              <c:extLst>
                <c:ext xmlns:c15="http://schemas.microsoft.com/office/drawing/2012/chart" uri="{CE6537A1-D6FC-4f65-9D91-7224C49458BB}"/>
                <c:ext xmlns:c16="http://schemas.microsoft.com/office/drawing/2014/chart" uri="{C3380CC4-5D6E-409C-BE32-E72D297353CC}">
                  <c16:uniqueId val="{0000000C-BA06-443A-99BE-480343F7BE00}"/>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2"/>
                <c:pt idx="0">
                  <c:v>2004</c:v>
                </c:pt>
                <c:pt idx="1">
                  <c:v>2005</c:v>
                </c:pt>
                <c:pt idx="2">
                  <c:v>2006</c:v>
                </c:pt>
                <c:pt idx="3">
                  <c:v>2007</c:v>
                </c:pt>
                <c:pt idx="4">
                  <c:v>2008</c:v>
                </c:pt>
                <c:pt idx="5">
                  <c:v>2009</c:v>
                </c:pt>
                <c:pt idx="6">
                  <c:v>2013</c:v>
                </c:pt>
                <c:pt idx="7">
                  <c:v>2014</c:v>
                </c:pt>
                <c:pt idx="8">
                  <c:v>2015</c:v>
                </c:pt>
                <c:pt idx="9">
                  <c:v>2016</c:v>
                </c:pt>
                <c:pt idx="10">
                  <c:v>2017</c:v>
                </c:pt>
                <c:pt idx="11">
                  <c:v>2018</c:v>
                </c:pt>
              </c:numCache>
            </c:numRef>
          </c:cat>
          <c:val>
            <c:numRef>
              <c:f>Sheet1!$D$3:$D$17</c:f>
              <c:numCache>
                <c:formatCode>General</c:formatCode>
                <c:ptCount val="12"/>
                <c:pt idx="0">
                  <c:v>46</c:v>
                </c:pt>
                <c:pt idx="1">
                  <c:v>21</c:v>
                </c:pt>
                <c:pt idx="2">
                  <c:v>11</c:v>
                </c:pt>
                <c:pt idx="3">
                  <c:v>22</c:v>
                </c:pt>
                <c:pt idx="4">
                  <c:v>0</c:v>
                </c:pt>
                <c:pt idx="5">
                  <c:v>67</c:v>
                </c:pt>
                <c:pt idx="6">
                  <c:v>9</c:v>
                </c:pt>
                <c:pt idx="7">
                  <c:v>27</c:v>
                </c:pt>
                <c:pt idx="8">
                  <c:v>60</c:v>
                </c:pt>
                <c:pt idx="9">
                  <c:v>16</c:v>
                </c:pt>
                <c:pt idx="10">
                  <c:v>33</c:v>
                </c:pt>
                <c:pt idx="11">
                  <c:v>33</c:v>
                </c:pt>
              </c:numCache>
            </c:numRef>
          </c:val>
          <c:extLst>
            <c:ext xmlns:c16="http://schemas.microsoft.com/office/drawing/2014/chart" uri="{C3380CC4-5D6E-409C-BE32-E72D297353CC}">
              <c16:uniqueId val="{00000005-BA06-443A-99BE-480343F7BE00}"/>
            </c:ext>
          </c:extLst>
        </c:ser>
        <c:ser>
          <c:idx val="3"/>
          <c:order val="3"/>
          <c:tx>
            <c:strRef>
              <c:f>Sheet1!$E$1</c:f>
              <c:strCache>
                <c:ptCount val="1"/>
                <c:pt idx="0">
                  <c:v>Very difficult</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6-BA06-443A-99BE-480343F7BE00}"/>
                </c:ext>
              </c:extLst>
            </c:dLbl>
            <c:dLbl>
              <c:idx val="5"/>
              <c:delete val="1"/>
              <c:extLst>
                <c:ext xmlns:c15="http://schemas.microsoft.com/office/drawing/2012/chart" uri="{CE6537A1-D6FC-4f65-9D91-7224C49458BB}"/>
                <c:ext xmlns:c16="http://schemas.microsoft.com/office/drawing/2014/chart" uri="{C3380CC4-5D6E-409C-BE32-E72D297353CC}">
                  <c16:uniqueId val="{00000007-BA06-443A-99BE-480343F7BE00}"/>
                </c:ext>
              </c:extLst>
            </c:dLbl>
            <c:dLbl>
              <c:idx val="6"/>
              <c:delete val="1"/>
              <c:extLst>
                <c:ext xmlns:c15="http://schemas.microsoft.com/office/drawing/2012/chart" uri="{CE6537A1-D6FC-4f65-9D91-7224C49458BB}"/>
                <c:ext xmlns:c16="http://schemas.microsoft.com/office/drawing/2014/chart" uri="{C3380CC4-5D6E-409C-BE32-E72D297353CC}">
                  <c16:uniqueId val="{00000008-BA06-443A-99BE-480343F7BE00}"/>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2"/>
                <c:pt idx="0">
                  <c:v>2004</c:v>
                </c:pt>
                <c:pt idx="1">
                  <c:v>2005</c:v>
                </c:pt>
                <c:pt idx="2">
                  <c:v>2006</c:v>
                </c:pt>
                <c:pt idx="3">
                  <c:v>2007</c:v>
                </c:pt>
                <c:pt idx="4">
                  <c:v>2008</c:v>
                </c:pt>
                <c:pt idx="5">
                  <c:v>2009</c:v>
                </c:pt>
                <c:pt idx="6">
                  <c:v>2013</c:v>
                </c:pt>
                <c:pt idx="7">
                  <c:v>2014</c:v>
                </c:pt>
                <c:pt idx="8">
                  <c:v>2015</c:v>
                </c:pt>
                <c:pt idx="9">
                  <c:v>2016</c:v>
                </c:pt>
                <c:pt idx="10">
                  <c:v>2017</c:v>
                </c:pt>
                <c:pt idx="11">
                  <c:v>2018</c:v>
                </c:pt>
              </c:numCache>
            </c:numRef>
          </c:cat>
          <c:val>
            <c:numRef>
              <c:f>Sheet1!$E$3:$E$17</c:f>
              <c:numCache>
                <c:formatCode>General</c:formatCode>
                <c:ptCount val="12"/>
                <c:pt idx="0">
                  <c:v>5</c:v>
                </c:pt>
                <c:pt idx="1">
                  <c:v>21</c:v>
                </c:pt>
                <c:pt idx="2">
                  <c:v>5</c:v>
                </c:pt>
                <c:pt idx="3">
                  <c:v>9</c:v>
                </c:pt>
                <c:pt idx="4">
                  <c:v>0</c:v>
                </c:pt>
                <c:pt idx="5">
                  <c:v>0</c:v>
                </c:pt>
                <c:pt idx="6">
                  <c:v>0</c:v>
                </c:pt>
                <c:pt idx="7">
                  <c:v>14</c:v>
                </c:pt>
                <c:pt idx="8">
                  <c:v>5</c:v>
                </c:pt>
                <c:pt idx="9">
                  <c:v>20</c:v>
                </c:pt>
                <c:pt idx="10">
                  <c:v>9</c:v>
                </c:pt>
                <c:pt idx="11">
                  <c:v>6</c:v>
                </c:pt>
              </c:numCache>
            </c:numRef>
          </c:val>
          <c:extLst>
            <c:ext xmlns:c16="http://schemas.microsoft.com/office/drawing/2014/chart" uri="{C3380CC4-5D6E-409C-BE32-E72D297353CC}">
              <c16:uniqueId val="{00000009-BA06-443A-99BE-480343F7BE00}"/>
            </c:ext>
          </c:extLst>
        </c:ser>
        <c:dLbls>
          <c:showLegendKey val="0"/>
          <c:showVal val="0"/>
          <c:showCatName val="0"/>
          <c:showSerName val="0"/>
          <c:showPercent val="0"/>
          <c:showBubbleSize val="0"/>
        </c:dLbls>
        <c:gapWidth val="150"/>
        <c:overlap val="100"/>
        <c:axId val="214473344"/>
        <c:axId val="214516096"/>
      </c:barChart>
      <c:catAx>
        <c:axId val="214473344"/>
        <c:scaling>
          <c:orientation val="minMax"/>
        </c:scaling>
        <c:delete val="0"/>
        <c:axPos val="b"/>
        <c:numFmt formatCode="General" sourceLinked="1"/>
        <c:majorTickMark val="none"/>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crossAx val="214516096"/>
        <c:crosses val="autoZero"/>
        <c:auto val="1"/>
        <c:lblAlgn val="ctr"/>
        <c:lblOffset val="100"/>
        <c:noMultiLvlLbl val="0"/>
      </c:catAx>
      <c:valAx>
        <c:axId val="214516096"/>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3.1219933124797754E-4"/>
              <c:y val="0.16600610797256288"/>
            </c:manualLayout>
          </c:layout>
          <c:overlay val="0"/>
          <c:spPr>
            <a:noFill/>
            <a:ln w="25029">
              <a:noFill/>
            </a:ln>
            <a:effectLst/>
          </c:spPr>
          <c:txPr>
            <a:bodyPr rot="-5400000" spcFirstLastPara="1" vertOverflow="ellipsis" vert="horz" wrap="square" anchor="ctr" anchorCtr="1"/>
            <a:lstStyle/>
            <a:p>
              <a:pPr>
                <a:defRPr sz="14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crossAx val="214473344"/>
        <c:crosses val="autoZero"/>
        <c:crossBetween val="between"/>
      </c:valAx>
      <c:spPr>
        <a:noFill/>
        <a:ln w="2535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4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771769666057772E-2"/>
          <c:y val="4.7230571060541002E-2"/>
          <c:w val="0.89427077145702771"/>
          <c:h val="0.85839416058394158"/>
        </c:manualLayout>
      </c:layout>
      <c:lineChart>
        <c:grouping val="standard"/>
        <c:varyColors val="0"/>
        <c:ser>
          <c:idx val="0"/>
          <c:order val="0"/>
          <c:tx>
            <c:strRef>
              <c:f>Sheet1!$B$1</c:f>
              <c:strCache>
                <c:ptCount val="1"/>
                <c:pt idx="0">
                  <c:v>Any NPS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Sheet1!$B$2:$B$7</c:f>
              <c:numCache>
                <c:formatCode>General</c:formatCode>
                <c:ptCount val="6"/>
                <c:pt idx="0">
                  <c:v>27</c:v>
                </c:pt>
                <c:pt idx="1">
                  <c:v>29</c:v>
                </c:pt>
                <c:pt idx="2">
                  <c:v>37</c:v>
                </c:pt>
                <c:pt idx="3">
                  <c:v>35</c:v>
                </c:pt>
                <c:pt idx="4">
                  <c:v>29</c:v>
                </c:pt>
                <c:pt idx="5">
                  <c:v>24</c:v>
                </c:pt>
              </c:numCache>
            </c:numRef>
          </c:val>
          <c:smooth val="0"/>
          <c:extLst>
            <c:ext xmlns:c16="http://schemas.microsoft.com/office/drawing/2014/chart" uri="{C3380CC4-5D6E-409C-BE32-E72D297353CC}">
              <c16:uniqueId val="{00000000-4BA4-4164-8786-5B2E7148DE43}"/>
            </c:ext>
          </c:extLst>
        </c:ser>
        <c:ser>
          <c:idx val="1"/>
          <c:order val="1"/>
          <c:tx>
            <c:strRef>
              <c:f>Sheet1!$C$1</c:f>
              <c:strCache>
                <c:ptCount val="1"/>
                <c:pt idx="0">
                  <c:v>Synthetic cannabinoids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Sheet1!$A$2:$A$7</c:f>
              <c:numCache>
                <c:formatCode>General</c:formatCode>
                <c:ptCount val="6"/>
                <c:pt idx="0">
                  <c:v>2013</c:v>
                </c:pt>
                <c:pt idx="1">
                  <c:v>2014</c:v>
                </c:pt>
                <c:pt idx="2">
                  <c:v>2015</c:v>
                </c:pt>
                <c:pt idx="3">
                  <c:v>2016</c:v>
                </c:pt>
                <c:pt idx="4">
                  <c:v>2017</c:v>
                </c:pt>
                <c:pt idx="5">
                  <c:v>2018</c:v>
                </c:pt>
              </c:numCache>
            </c:numRef>
          </c:cat>
          <c:val>
            <c:numRef>
              <c:f>Sheet1!$C$2:$C$7</c:f>
              <c:numCache>
                <c:formatCode>General</c:formatCode>
                <c:ptCount val="6"/>
                <c:pt idx="0">
                  <c:v>18</c:v>
                </c:pt>
                <c:pt idx="1">
                  <c:v>6</c:v>
                </c:pt>
                <c:pt idx="2">
                  <c:v>11</c:v>
                </c:pt>
                <c:pt idx="3">
                  <c:v>15</c:v>
                </c:pt>
                <c:pt idx="4">
                  <c:v>6</c:v>
                </c:pt>
                <c:pt idx="5">
                  <c:v>5</c:v>
                </c:pt>
              </c:numCache>
            </c:numRef>
          </c:val>
          <c:smooth val="0"/>
          <c:extLst>
            <c:ext xmlns:c16="http://schemas.microsoft.com/office/drawing/2014/chart" uri="{C3380CC4-5D6E-409C-BE32-E72D297353CC}">
              <c16:uniqueId val="{00000001-4BA4-4164-8786-5B2E7148DE43}"/>
            </c:ext>
          </c:extLst>
        </c:ser>
        <c:ser>
          <c:idx val="2"/>
          <c:order val="2"/>
          <c:tx>
            <c:strRef>
              <c:f>Sheet1!$D$1</c:f>
              <c:strCache>
                <c:ptCount val="1"/>
                <c:pt idx="0">
                  <c:v>DMT</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BA4-4164-8786-5B2E7148DE43}"/>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BA4-4164-8786-5B2E7148DE43}"/>
                </c:ext>
              </c:extLst>
            </c:dLbl>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Sheet1!$D$2:$D$7</c:f>
              <c:numCache>
                <c:formatCode>General</c:formatCode>
                <c:ptCount val="6"/>
                <c:pt idx="0">
                  <c:v>2</c:v>
                </c:pt>
                <c:pt idx="1">
                  <c:v>8</c:v>
                </c:pt>
                <c:pt idx="2">
                  <c:v>6</c:v>
                </c:pt>
                <c:pt idx="3">
                  <c:v>16</c:v>
                </c:pt>
                <c:pt idx="4">
                  <c:v>13</c:v>
                </c:pt>
                <c:pt idx="5">
                  <c:v>12</c:v>
                </c:pt>
              </c:numCache>
            </c:numRef>
          </c:val>
          <c:smooth val="0"/>
          <c:extLst>
            <c:ext xmlns:c16="http://schemas.microsoft.com/office/drawing/2014/chart" uri="{C3380CC4-5D6E-409C-BE32-E72D297353CC}">
              <c16:uniqueId val="{00000004-4BA4-4164-8786-5B2E7148DE43}"/>
            </c:ext>
          </c:extLst>
        </c:ser>
        <c:ser>
          <c:idx val="3"/>
          <c:order val="3"/>
          <c:tx>
            <c:strRef>
              <c:f>Sheet1!$E$1</c:f>
              <c:strCache>
                <c:ptCount val="1"/>
                <c:pt idx="0">
                  <c:v>2C-B</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Sheet1!$A$2:$A$7</c:f>
              <c:numCache>
                <c:formatCode>General</c:formatCode>
                <c:ptCount val="6"/>
                <c:pt idx="0">
                  <c:v>2013</c:v>
                </c:pt>
                <c:pt idx="1">
                  <c:v>2014</c:v>
                </c:pt>
                <c:pt idx="2">
                  <c:v>2015</c:v>
                </c:pt>
                <c:pt idx="3">
                  <c:v>2016</c:v>
                </c:pt>
                <c:pt idx="4">
                  <c:v>2017</c:v>
                </c:pt>
                <c:pt idx="5">
                  <c:v>2018</c:v>
                </c:pt>
              </c:numCache>
            </c:numRef>
          </c:cat>
          <c:val>
            <c:numRef>
              <c:f>Sheet1!$E$2:$E$7</c:f>
              <c:numCache>
                <c:formatCode>General</c:formatCode>
                <c:ptCount val="6"/>
                <c:pt idx="0">
                  <c:v>2</c:v>
                </c:pt>
                <c:pt idx="1">
                  <c:v>2</c:v>
                </c:pt>
                <c:pt idx="2">
                  <c:v>11</c:v>
                </c:pt>
                <c:pt idx="3">
                  <c:v>2</c:v>
                </c:pt>
                <c:pt idx="4">
                  <c:v>1</c:v>
                </c:pt>
                <c:pt idx="5">
                  <c:v>5</c:v>
                </c:pt>
              </c:numCache>
            </c:numRef>
          </c:val>
          <c:smooth val="0"/>
          <c:extLst>
            <c:ext xmlns:c16="http://schemas.microsoft.com/office/drawing/2014/chart" uri="{C3380CC4-5D6E-409C-BE32-E72D297353CC}">
              <c16:uniqueId val="{00000005-4BA4-4164-8786-5B2E7148DE43}"/>
            </c:ext>
          </c:extLst>
        </c:ser>
        <c:ser>
          <c:idx val="4"/>
          <c:order val="4"/>
          <c:tx>
            <c:strRef>
              <c:f>Sheet1!$F$1</c:f>
              <c:strCache>
                <c:ptCount val="1"/>
                <c:pt idx="0">
                  <c:v>Herbal highs</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layout>
                <c:manualLayout>
                  <c:x val="-3.7282775887011038E-2"/>
                  <c:y val="3.177965836616906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BA4-4164-8786-5B2E7148DE43}"/>
                </c:ext>
              </c:extLst>
            </c:dLbl>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2013</c:v>
                </c:pt>
                <c:pt idx="1">
                  <c:v>2014</c:v>
                </c:pt>
                <c:pt idx="2">
                  <c:v>2015</c:v>
                </c:pt>
                <c:pt idx="3">
                  <c:v>2016</c:v>
                </c:pt>
                <c:pt idx="4">
                  <c:v>2017</c:v>
                </c:pt>
                <c:pt idx="5">
                  <c:v>2018</c:v>
                </c:pt>
              </c:numCache>
            </c:numRef>
          </c:cat>
          <c:val>
            <c:numRef>
              <c:f>Sheet1!$F$2:$F$7</c:f>
              <c:numCache>
                <c:formatCode>General</c:formatCode>
                <c:ptCount val="6"/>
                <c:pt idx="0">
                  <c:v>18</c:v>
                </c:pt>
                <c:pt idx="1">
                  <c:v>3</c:v>
                </c:pt>
                <c:pt idx="2">
                  <c:v>8</c:v>
                </c:pt>
                <c:pt idx="3">
                  <c:v>8</c:v>
                </c:pt>
                <c:pt idx="4">
                  <c:v>2</c:v>
                </c:pt>
                <c:pt idx="5">
                  <c:v>2</c:v>
                </c:pt>
              </c:numCache>
            </c:numRef>
          </c:val>
          <c:smooth val="0"/>
          <c:extLst>
            <c:ext xmlns:c16="http://schemas.microsoft.com/office/drawing/2014/chart" uri="{C3380CC4-5D6E-409C-BE32-E72D297353CC}">
              <c16:uniqueId val="{00000007-4BA4-4164-8786-5B2E7148DE43}"/>
            </c:ext>
          </c:extLst>
        </c:ser>
        <c:dLbls>
          <c:showLegendKey val="0"/>
          <c:showVal val="0"/>
          <c:showCatName val="0"/>
          <c:showSerName val="0"/>
          <c:showPercent val="0"/>
          <c:showBubbleSize val="0"/>
        </c:dLbls>
        <c:marker val="1"/>
        <c:smooth val="0"/>
        <c:axId val="779260312"/>
        <c:axId val="779269824"/>
      </c:lineChart>
      <c:catAx>
        <c:axId val="77926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79269824"/>
        <c:crosses val="autoZero"/>
        <c:auto val="1"/>
        <c:lblAlgn val="ctr"/>
        <c:lblOffset val="100"/>
        <c:noMultiLvlLbl val="0"/>
      </c:catAx>
      <c:valAx>
        <c:axId val="779269824"/>
        <c:scaling>
          <c:orientation val="minMax"/>
          <c:max val="50"/>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 NT EDRS participants </a:t>
                </a:r>
              </a:p>
            </c:rich>
          </c:tx>
          <c:layout>
            <c:manualLayout>
              <c:xMode val="edge"/>
              <c:yMode val="edge"/>
              <c:x val="2.21606648199446E-3"/>
              <c:y val="0.1725256217972753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779260312"/>
        <c:crosses val="autoZero"/>
        <c:crossBetween val="between"/>
      </c:valAx>
      <c:spPr>
        <a:noFill/>
        <a:ln>
          <a:noFill/>
        </a:ln>
        <a:effectLst/>
      </c:spPr>
    </c:plotArea>
    <c:legend>
      <c:legendPos val="r"/>
      <c:layout>
        <c:manualLayout>
          <c:xMode val="edge"/>
          <c:yMode val="edge"/>
          <c:x val="0.72192745901090227"/>
          <c:y val="2.473773002505212E-3"/>
          <c:w val="0.27807254098909784"/>
          <c:h val="0.2522440437753353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1776605403077842E-2"/>
          <c:y val="4.1666746094142525E-2"/>
          <c:w val="0.91095390761857697"/>
          <c:h val="0.68053038344915495"/>
        </c:manualLayout>
      </c:layout>
      <c:lineChart>
        <c:grouping val="standard"/>
        <c:varyColors val="0"/>
        <c:ser>
          <c:idx val="0"/>
          <c:order val="0"/>
          <c:tx>
            <c:strRef>
              <c:f>Sheet1!$B$1</c:f>
              <c:strCache>
                <c:ptCount val="1"/>
                <c:pt idx="0">
                  <c:v>Pharmaceutical opioids</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7"/>
              <c:layout>
                <c:manualLayout>
                  <c:x val="-1.2077295834502629E-2"/>
                  <c:y val="3.45849923463684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A7-4206-8010-869A89458930}"/>
                </c:ext>
              </c:extLst>
            </c:dLbl>
            <c:dLbl>
              <c:idx val="8"/>
              <c:layout>
                <c:manualLayout>
                  <c:x val="-1.6237781604264163E-3"/>
                  <c:y val="-9.4005821716277053E-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94-466D-B705-FFCF4C3999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Sheet1!$B$2:$B$13</c:f>
              <c:numCache>
                <c:formatCode>General</c:formatCode>
                <c:ptCount val="9"/>
                <c:pt idx="3">
                  <c:v>0</c:v>
                </c:pt>
                <c:pt idx="4">
                  <c:v>1</c:v>
                </c:pt>
                <c:pt idx="5">
                  <c:v>3</c:v>
                </c:pt>
                <c:pt idx="6">
                  <c:v>9</c:v>
                </c:pt>
                <c:pt idx="7">
                  <c:v>7</c:v>
                </c:pt>
                <c:pt idx="8">
                  <c:v>9</c:v>
                </c:pt>
              </c:numCache>
            </c:numRef>
          </c:val>
          <c:smooth val="0"/>
          <c:extLst>
            <c:ext xmlns:c16="http://schemas.microsoft.com/office/drawing/2014/chart" uri="{C3380CC4-5D6E-409C-BE32-E72D297353CC}">
              <c16:uniqueId val="{00000001-B494-466D-B705-FFCF4C399913}"/>
            </c:ext>
          </c:extLst>
        </c:ser>
        <c:ser>
          <c:idx val="1"/>
          <c:order val="1"/>
          <c:tx>
            <c:strRef>
              <c:f>Sheet1!$C$1</c:f>
              <c:strCache>
                <c:ptCount val="1"/>
                <c:pt idx="0">
                  <c:v>Codeine OTC</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7"/>
              <c:layout>
                <c:manualLayout>
                  <c:x val="-1.8115943751753943E-2"/>
                  <c:y val="2.76679938770946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C2-450B-865C-AC8E60E32BEB}"/>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Sheet1!$C$2:$C$13</c:f>
              <c:numCache>
                <c:formatCode>General</c:formatCode>
                <c:ptCount val="9"/>
                <c:pt idx="3">
                  <c:v>4</c:v>
                </c:pt>
                <c:pt idx="4">
                  <c:v>5</c:v>
                </c:pt>
                <c:pt idx="5">
                  <c:v>16</c:v>
                </c:pt>
                <c:pt idx="6">
                  <c:v>11</c:v>
                </c:pt>
                <c:pt idx="7">
                  <c:v>13</c:v>
                </c:pt>
                <c:pt idx="8">
                  <c:v>5</c:v>
                </c:pt>
              </c:numCache>
            </c:numRef>
          </c:val>
          <c:smooth val="0"/>
          <c:extLst>
            <c:ext xmlns:c16="http://schemas.microsoft.com/office/drawing/2014/chart" uri="{C3380CC4-5D6E-409C-BE32-E72D297353CC}">
              <c16:uniqueId val="{00000003-B494-466D-B705-FFCF4C399913}"/>
            </c:ext>
          </c:extLst>
        </c:ser>
        <c:ser>
          <c:idx val="2"/>
          <c:order val="2"/>
          <c:tx>
            <c:strRef>
              <c:f>Sheet1!$D$1</c:f>
              <c:strCache>
                <c:ptCount val="1"/>
                <c:pt idx="0">
                  <c:v>Benzodiazepines</c:v>
                </c:pt>
              </c:strCache>
            </c:strRef>
          </c:tx>
          <c:spPr>
            <a:ln w="25400" cap="rnd" cmpd="sng" algn="ctr">
              <a:solidFill>
                <a:schemeClr val="accent3"/>
              </a:solidFill>
              <a:prstDash val="solid"/>
              <a:round/>
            </a:ln>
            <a:effectLst/>
          </c:spPr>
          <c:marker>
            <c:symbol val="circle"/>
            <c:size val="5"/>
            <c:spPr>
              <a:solidFill>
                <a:schemeClr val="accent3"/>
              </a:solidFill>
              <a:ln w="25400" cap="flat" cmpd="sng" algn="ctr">
                <a:solidFill>
                  <a:schemeClr val="accent3"/>
                </a:solidFill>
                <a:prstDash val="solid"/>
                <a:round/>
              </a:ln>
              <a:effectLst/>
            </c:spPr>
          </c:marker>
          <c:dLbls>
            <c:dLbl>
              <c:idx val="7"/>
              <c:layout>
                <c:manualLayout>
                  <c:x val="-2.2946862085554992E-2"/>
                  <c:y val="-4.49604900502789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A7-4206-8010-869A89458930}"/>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94-466D-B705-FFCF4C3999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Sheet1!$D$2:$D$13</c:f>
              <c:numCache>
                <c:formatCode>General</c:formatCode>
                <c:ptCount val="9"/>
                <c:pt idx="0">
                  <c:v>8</c:v>
                </c:pt>
                <c:pt idx="1">
                  <c:v>2</c:v>
                </c:pt>
                <c:pt idx="2">
                  <c:v>3</c:v>
                </c:pt>
                <c:pt idx="3">
                  <c:v>7</c:v>
                </c:pt>
                <c:pt idx="4">
                  <c:v>15</c:v>
                </c:pt>
                <c:pt idx="5">
                  <c:v>17</c:v>
                </c:pt>
                <c:pt idx="6">
                  <c:v>14</c:v>
                </c:pt>
                <c:pt idx="7">
                  <c:v>18</c:v>
                </c:pt>
                <c:pt idx="8">
                  <c:v>22</c:v>
                </c:pt>
              </c:numCache>
            </c:numRef>
          </c:val>
          <c:smooth val="0"/>
          <c:extLst xmlns:c15="http://schemas.microsoft.com/office/drawing/2012/chart">
            <c:ext xmlns:c16="http://schemas.microsoft.com/office/drawing/2014/chart" uri="{C3380CC4-5D6E-409C-BE32-E72D297353CC}">
              <c16:uniqueId val="{00000005-B494-466D-B705-FFCF4C399913}"/>
            </c:ext>
          </c:extLst>
        </c:ser>
        <c:ser>
          <c:idx val="3"/>
          <c:order val="3"/>
          <c:tx>
            <c:strRef>
              <c:f>Sheet1!$E$1</c:f>
              <c:strCache>
                <c:ptCount val="1"/>
                <c:pt idx="0">
                  <c:v>Pharmaceutical stimulants</c:v>
                </c:pt>
              </c:strCache>
            </c:strRef>
          </c:tx>
          <c:spPr>
            <a:ln w="25400" cap="rnd" cmpd="sng" algn="ctr">
              <a:solidFill>
                <a:schemeClr val="accent4"/>
              </a:solidFill>
              <a:prstDash val="solid"/>
              <a:round/>
            </a:ln>
            <a:effectLst/>
          </c:spPr>
          <c:marker>
            <c:spPr>
              <a:noFill/>
              <a:ln w="25400" cap="flat" cmpd="sng" algn="ctr">
                <a:solidFill>
                  <a:schemeClr val="accent4"/>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F4C2-450B-865C-AC8E60E32BEB}"/>
                </c:ext>
              </c:extLst>
            </c:dLbl>
            <c:dLbl>
              <c:idx val="1"/>
              <c:delete val="1"/>
              <c:extLst>
                <c:ext xmlns:c15="http://schemas.microsoft.com/office/drawing/2012/chart" uri="{CE6537A1-D6FC-4f65-9D91-7224C49458BB}"/>
                <c:ext xmlns:c16="http://schemas.microsoft.com/office/drawing/2014/chart" uri="{C3380CC4-5D6E-409C-BE32-E72D297353CC}">
                  <c16:uniqueId val="{00000006-B494-466D-B705-FFCF4C399913}"/>
                </c:ext>
              </c:extLst>
            </c:dLbl>
            <c:dLbl>
              <c:idx val="2"/>
              <c:delete val="1"/>
              <c:extLst>
                <c:ext xmlns:c15="http://schemas.microsoft.com/office/drawing/2012/chart" uri="{CE6537A1-D6FC-4f65-9D91-7224C49458BB}"/>
                <c:ext xmlns:c16="http://schemas.microsoft.com/office/drawing/2014/chart" uri="{C3380CC4-5D6E-409C-BE32-E72D297353CC}">
                  <c16:uniqueId val="{00000007-B494-466D-B705-FFCF4C399913}"/>
                </c:ext>
              </c:extLst>
            </c:dLbl>
            <c:dLbl>
              <c:idx val="3"/>
              <c:delete val="1"/>
              <c:extLst>
                <c:ext xmlns:c15="http://schemas.microsoft.com/office/drawing/2012/chart" uri="{CE6537A1-D6FC-4f65-9D91-7224C49458BB}"/>
                <c:ext xmlns:c16="http://schemas.microsoft.com/office/drawing/2014/chart" uri="{C3380CC4-5D6E-409C-BE32-E72D297353CC}">
                  <c16:uniqueId val="{00000008-B494-466D-B705-FFCF4C399913}"/>
                </c:ext>
              </c:extLst>
            </c:dLbl>
            <c:dLbl>
              <c:idx val="4"/>
              <c:delete val="1"/>
              <c:extLst>
                <c:ext xmlns:c15="http://schemas.microsoft.com/office/drawing/2012/chart" uri="{CE6537A1-D6FC-4f65-9D91-7224C49458BB}"/>
                <c:ext xmlns:c16="http://schemas.microsoft.com/office/drawing/2014/chart" uri="{C3380CC4-5D6E-409C-BE32-E72D297353CC}">
                  <c16:uniqueId val="{00000009-B494-466D-B705-FFCF4C399913}"/>
                </c:ext>
              </c:extLst>
            </c:dLbl>
            <c:dLbl>
              <c:idx val="5"/>
              <c:delete val="1"/>
              <c:extLst>
                <c:ext xmlns:c15="http://schemas.microsoft.com/office/drawing/2012/chart" uri="{CE6537A1-D6FC-4f65-9D91-7224C49458BB}"/>
                <c:ext xmlns:c16="http://schemas.microsoft.com/office/drawing/2014/chart" uri="{C3380CC4-5D6E-409C-BE32-E72D297353CC}">
                  <c16:uniqueId val="{0000000A-B494-466D-B705-FFCF4C399913}"/>
                </c:ext>
              </c:extLst>
            </c:dLbl>
            <c:dLbl>
              <c:idx val="6"/>
              <c:delete val="1"/>
              <c:extLst>
                <c:ext xmlns:c15="http://schemas.microsoft.com/office/drawing/2012/chart" uri="{CE6537A1-D6FC-4f65-9D91-7224C49458BB}"/>
                <c:ext xmlns:c16="http://schemas.microsoft.com/office/drawing/2014/chart" uri="{C3380CC4-5D6E-409C-BE32-E72D297353CC}">
                  <c16:uniqueId val="{0000000B-B494-466D-B705-FFCF4C399913}"/>
                </c:ext>
              </c:extLst>
            </c:dLbl>
            <c:dLbl>
              <c:idx val="7"/>
              <c:layout>
                <c:manualLayout>
                  <c:x val="-1.9667923814896328E-2"/>
                  <c:y val="-3.12994180734634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A7-4206-8010-869A89458930}"/>
                </c:ext>
              </c:extLst>
            </c:dLbl>
            <c:dLbl>
              <c:idx val="8"/>
              <c:layout>
                <c:manualLayout>
                  <c:x val="-6.3828983969436131E-3"/>
                  <c:y val="-7.0899234310054637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C2-450B-865C-AC8E60E32BEB}"/>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Sheet1!$E$2:$E$13</c:f>
              <c:numCache>
                <c:formatCode>General</c:formatCode>
                <c:ptCount val="9"/>
                <c:pt idx="0">
                  <c:v>8</c:v>
                </c:pt>
                <c:pt idx="1">
                  <c:v>2</c:v>
                </c:pt>
                <c:pt idx="2">
                  <c:v>6</c:v>
                </c:pt>
                <c:pt idx="3">
                  <c:v>0</c:v>
                </c:pt>
                <c:pt idx="4">
                  <c:v>13</c:v>
                </c:pt>
                <c:pt idx="5">
                  <c:v>13</c:v>
                </c:pt>
                <c:pt idx="6">
                  <c:v>14</c:v>
                </c:pt>
                <c:pt idx="7">
                  <c:v>14</c:v>
                </c:pt>
                <c:pt idx="8">
                  <c:v>15</c:v>
                </c:pt>
              </c:numCache>
            </c:numRef>
          </c:val>
          <c:smooth val="0"/>
          <c:extLst>
            <c:ext xmlns:c16="http://schemas.microsoft.com/office/drawing/2014/chart" uri="{C3380CC4-5D6E-409C-BE32-E72D297353CC}">
              <c16:uniqueId val="{0000000C-B494-466D-B705-FFCF4C399913}"/>
            </c:ext>
          </c:extLst>
        </c:ser>
        <c:ser>
          <c:idx val="4"/>
          <c:order val="4"/>
          <c:tx>
            <c:strRef>
              <c:f>Sheet1!$F$1</c:f>
              <c:strCache>
                <c:ptCount val="1"/>
                <c:pt idx="0">
                  <c:v>Antipsychotics</c:v>
                </c:pt>
              </c:strCache>
            </c:strRef>
          </c:tx>
          <c:spPr>
            <a:ln w="25400" cap="rnd" cmpd="sng" algn="ctr">
              <a:solidFill>
                <a:schemeClr val="accent5"/>
              </a:solidFill>
              <a:prstDash val="solid"/>
              <a:round/>
            </a:ln>
            <a:effectLst/>
          </c:spPr>
          <c:marker>
            <c:spPr>
              <a:solidFill>
                <a:schemeClr val="accent5"/>
              </a:solidFill>
              <a:ln w="25400" cap="flat" cmpd="sng" algn="ctr">
                <a:solidFill>
                  <a:schemeClr val="accent5"/>
                </a:solidFill>
                <a:prstDash val="solid"/>
                <a:round/>
              </a:ln>
              <a:effectLst/>
            </c:spPr>
          </c:marker>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Sheet1!$F$2:$F$13</c:f>
              <c:numCache>
                <c:formatCode>General</c:formatCode>
                <c:ptCount val="9"/>
                <c:pt idx="3">
                  <c:v>2</c:v>
                </c:pt>
                <c:pt idx="4">
                  <c:v>0</c:v>
                </c:pt>
                <c:pt idx="5">
                  <c:v>2</c:v>
                </c:pt>
                <c:pt idx="6">
                  <c:v>2</c:v>
                </c:pt>
                <c:pt idx="7">
                  <c:v>2</c:v>
                </c:pt>
                <c:pt idx="8">
                  <c:v>3</c:v>
                </c:pt>
              </c:numCache>
            </c:numRef>
          </c:val>
          <c:smooth val="0"/>
          <c:extLst>
            <c:ext xmlns:c16="http://schemas.microsoft.com/office/drawing/2014/chart" uri="{C3380CC4-5D6E-409C-BE32-E72D297353CC}">
              <c16:uniqueId val="{0000000D-B494-466D-B705-FFCF4C399913}"/>
            </c:ext>
          </c:extLst>
        </c:ser>
        <c:ser>
          <c:idx val="5"/>
          <c:order val="5"/>
          <c:tx>
            <c:strRef>
              <c:f>Sheet1!$G$1</c:f>
              <c:strCache>
                <c:ptCount val="1"/>
                <c:pt idx="0">
                  <c:v>Antidepressants</c:v>
                </c:pt>
              </c:strCache>
            </c:strRef>
          </c:tx>
          <c:spPr>
            <a:ln w="25400" cap="rnd" cmpd="sng" algn="ctr">
              <a:solidFill>
                <a:schemeClr val="accent6"/>
              </a:solidFill>
              <a:prstDash val="solid"/>
              <a:round/>
            </a:ln>
            <a:effectLst/>
          </c:spPr>
          <c:marker>
            <c:spPr>
              <a:noFill/>
              <a:ln w="25400" cap="flat" cmpd="sng" algn="ctr">
                <a:solidFill>
                  <a:schemeClr val="accent6"/>
                </a:solidFill>
                <a:prstDash val="solid"/>
                <a:round/>
              </a:ln>
              <a:effectLst/>
            </c:spPr>
          </c:marker>
          <c:dLbls>
            <c:dLbl>
              <c:idx val="8"/>
              <c:layout>
                <c:manualLayout>
                  <c:x val="-2.4154591669005255E-3"/>
                  <c:y val="1.38339969385474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494-466D-B705-FFCF4C399913}"/>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Sheet1!$G$2:$G$13</c:f>
              <c:numCache>
                <c:formatCode>General</c:formatCode>
                <c:ptCount val="9"/>
                <c:pt idx="0">
                  <c:v>0</c:v>
                </c:pt>
                <c:pt idx="1">
                  <c:v>0</c:v>
                </c:pt>
                <c:pt idx="2">
                  <c:v>3</c:v>
                </c:pt>
                <c:pt idx="3">
                  <c:v>0</c:v>
                </c:pt>
                <c:pt idx="4">
                  <c:v>1</c:v>
                </c:pt>
                <c:pt idx="5">
                  <c:v>1</c:v>
                </c:pt>
                <c:pt idx="6">
                  <c:v>2</c:v>
                </c:pt>
                <c:pt idx="7">
                  <c:v>1</c:v>
                </c:pt>
                <c:pt idx="8">
                  <c:v>7</c:v>
                </c:pt>
              </c:numCache>
            </c:numRef>
          </c:val>
          <c:smooth val="0"/>
          <c:extLst>
            <c:ext xmlns:c16="http://schemas.microsoft.com/office/drawing/2014/chart" uri="{C3380CC4-5D6E-409C-BE32-E72D297353CC}">
              <c16:uniqueId val="{0000000F-B494-466D-B705-FFCF4C399913}"/>
            </c:ext>
          </c:extLst>
        </c:ser>
        <c:dLbls>
          <c:showLegendKey val="0"/>
          <c:showVal val="0"/>
          <c:showCatName val="0"/>
          <c:showSerName val="0"/>
          <c:showPercent val="0"/>
          <c:showBubbleSize val="0"/>
        </c:dLbls>
        <c:marker val="1"/>
        <c:smooth val="0"/>
        <c:axId val="-2097444712"/>
        <c:axId val="-2097441288"/>
        <c:extLst/>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3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dirty="0"/>
                  <a:t>% NT EDRS participants</a:t>
                </a:r>
              </a:p>
            </c:rich>
          </c:tx>
          <c:layout>
            <c:manualLayout>
              <c:xMode val="edge"/>
              <c:yMode val="edge"/>
              <c:x val="0"/>
              <c:y val="0.1706717630966149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897112220657528"/>
          <c:y val="0.83232900813723332"/>
          <c:w val="0.78088794172931508"/>
          <c:h val="0.1676709918627666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baseline="0">
          <a:latin typeface="Arial" pitchFamily="34" charset="0"/>
          <a:cs typeface="Arial"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6607516451747876E-2"/>
          <c:y val="4.1666666666666699E-2"/>
          <c:w val="0.90249980980638311"/>
          <c:h val="0.75530496009309589"/>
        </c:manualLayout>
      </c:layout>
      <c:lineChart>
        <c:grouping val="standard"/>
        <c:varyColors val="0"/>
        <c:ser>
          <c:idx val="0"/>
          <c:order val="0"/>
          <c:tx>
            <c:strRef>
              <c:f>Sheet1!$B$1</c:f>
              <c:strCache>
                <c:ptCount val="1"/>
                <c:pt idx="0">
                  <c:v>GHB/GBL</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F351-485E-A7EC-E3C2FE808276}"/>
                </c:ext>
              </c:extLst>
            </c:dLbl>
            <c:dLbl>
              <c:idx val="1"/>
              <c:delete val="1"/>
              <c:extLst>
                <c:ext xmlns:c15="http://schemas.microsoft.com/office/drawing/2012/chart" uri="{CE6537A1-D6FC-4f65-9D91-7224C49458BB}"/>
                <c:ext xmlns:c16="http://schemas.microsoft.com/office/drawing/2014/chart" uri="{C3380CC4-5D6E-409C-BE32-E72D297353CC}">
                  <c16:uniqueId val="{0000000A-63D3-412E-9412-FC429FA9CA58}"/>
                </c:ext>
              </c:extLst>
            </c:dLbl>
            <c:dLbl>
              <c:idx val="2"/>
              <c:delete val="1"/>
              <c:extLst>
                <c:ext xmlns:c15="http://schemas.microsoft.com/office/drawing/2012/chart" uri="{CE6537A1-D6FC-4f65-9D91-7224C49458BB}"/>
                <c:ext xmlns:c16="http://schemas.microsoft.com/office/drawing/2014/chart" uri="{C3380CC4-5D6E-409C-BE32-E72D297353CC}">
                  <c16:uniqueId val="{0000000B-63D3-412E-9412-FC429FA9CA58}"/>
                </c:ext>
              </c:extLst>
            </c:dLbl>
            <c:dLbl>
              <c:idx val="3"/>
              <c:delete val="1"/>
              <c:extLst>
                <c:ext xmlns:c15="http://schemas.microsoft.com/office/drawing/2012/chart" uri="{CE6537A1-D6FC-4f65-9D91-7224C49458BB}"/>
                <c:ext xmlns:c16="http://schemas.microsoft.com/office/drawing/2014/chart" uri="{C3380CC4-5D6E-409C-BE32-E72D297353CC}">
                  <c16:uniqueId val="{0000000C-63D3-412E-9412-FC429FA9CA58}"/>
                </c:ext>
              </c:extLst>
            </c:dLbl>
            <c:dLbl>
              <c:idx val="4"/>
              <c:delete val="1"/>
              <c:extLst>
                <c:ext xmlns:c15="http://schemas.microsoft.com/office/drawing/2012/chart" uri="{CE6537A1-D6FC-4f65-9D91-7224C49458BB}"/>
                <c:ext xmlns:c16="http://schemas.microsoft.com/office/drawing/2014/chart" uri="{C3380CC4-5D6E-409C-BE32-E72D297353CC}">
                  <c16:uniqueId val="{0000000D-63D3-412E-9412-FC429FA9CA58}"/>
                </c:ext>
              </c:extLst>
            </c:dLbl>
            <c:dLbl>
              <c:idx val="5"/>
              <c:delete val="1"/>
              <c:extLst>
                <c:ext xmlns:c15="http://schemas.microsoft.com/office/drawing/2012/chart" uri="{CE6537A1-D6FC-4f65-9D91-7224C49458BB}"/>
                <c:ext xmlns:c16="http://schemas.microsoft.com/office/drawing/2014/chart" uri="{C3380CC4-5D6E-409C-BE32-E72D297353CC}">
                  <c16:uniqueId val="{0000000E-63D3-412E-9412-FC429FA9CA58}"/>
                </c:ext>
              </c:extLst>
            </c:dLbl>
            <c:dLbl>
              <c:idx val="6"/>
              <c:delete val="1"/>
              <c:extLst>
                <c:ext xmlns:c15="http://schemas.microsoft.com/office/drawing/2012/chart" uri="{CE6537A1-D6FC-4f65-9D91-7224C49458BB}"/>
                <c:ext xmlns:c16="http://schemas.microsoft.com/office/drawing/2014/chart" uri="{C3380CC4-5D6E-409C-BE32-E72D297353CC}">
                  <c16:uniqueId val="{0000000F-63D3-412E-9412-FC429FA9CA58}"/>
                </c:ext>
              </c:extLst>
            </c:dLbl>
            <c:dLbl>
              <c:idx val="7"/>
              <c:delete val="1"/>
              <c:extLst>
                <c:ext xmlns:c15="http://schemas.microsoft.com/office/drawing/2012/chart" uri="{CE6537A1-D6FC-4f65-9D91-7224C49458BB}"/>
                <c:ext xmlns:c16="http://schemas.microsoft.com/office/drawing/2014/chart" uri="{C3380CC4-5D6E-409C-BE32-E72D297353CC}">
                  <c16:uniqueId val="{00000010-63D3-412E-9412-FC429FA9CA58}"/>
                </c:ext>
              </c:extLst>
            </c:dLbl>
            <c:dLbl>
              <c:idx val="8"/>
              <c:delete val="1"/>
              <c:extLst>
                <c:ext xmlns:c15="http://schemas.microsoft.com/office/drawing/2012/chart" uri="{CE6537A1-D6FC-4f65-9D91-7224C49458BB}"/>
                <c:ext xmlns:c16="http://schemas.microsoft.com/office/drawing/2014/chart" uri="{C3380CC4-5D6E-409C-BE32-E72D297353CC}">
                  <c16:uniqueId val="{00000011-63D3-412E-9412-FC429FA9CA58}"/>
                </c:ext>
              </c:extLst>
            </c:dLbl>
            <c:dLbl>
              <c:idx val="9"/>
              <c:delete val="1"/>
              <c:extLst>
                <c:ext xmlns:c15="http://schemas.microsoft.com/office/drawing/2012/chart" uri="{CE6537A1-D6FC-4f65-9D91-7224C49458BB}"/>
                <c:ext xmlns:c16="http://schemas.microsoft.com/office/drawing/2014/chart" uri="{C3380CC4-5D6E-409C-BE32-E72D297353CC}">
                  <c16:uniqueId val="{00000012-63D3-412E-9412-FC429FA9CA58}"/>
                </c:ext>
              </c:extLst>
            </c:dLbl>
            <c:dLbl>
              <c:idx val="10"/>
              <c:delete val="1"/>
              <c:extLst>
                <c:ext xmlns:c15="http://schemas.microsoft.com/office/drawing/2012/chart" uri="{CE6537A1-D6FC-4f65-9D91-7224C49458BB}"/>
                <c:ext xmlns:c16="http://schemas.microsoft.com/office/drawing/2014/chart" uri="{C3380CC4-5D6E-409C-BE32-E72D297353CC}">
                  <c16:uniqueId val="{00000013-63D3-412E-9412-FC429FA9CA5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4</c:v>
                </c:pt>
                <c:pt idx="1">
                  <c:v>6</c:v>
                </c:pt>
                <c:pt idx="2">
                  <c:v>4</c:v>
                </c:pt>
                <c:pt idx="3">
                  <c:v>0</c:v>
                </c:pt>
                <c:pt idx="4">
                  <c:v>0</c:v>
                </c:pt>
                <c:pt idx="5">
                  <c:v>0</c:v>
                </c:pt>
                <c:pt idx="6">
                  <c:v>0</c:v>
                </c:pt>
                <c:pt idx="7">
                  <c:v>2</c:v>
                </c:pt>
                <c:pt idx="8">
                  <c:v>2</c:v>
                </c:pt>
                <c:pt idx="9">
                  <c:v>3</c:v>
                </c:pt>
                <c:pt idx="10">
                  <c:v>4</c:v>
                </c:pt>
                <c:pt idx="11">
                  <c:v>7</c:v>
                </c:pt>
                <c:pt idx="12">
                  <c:v>7</c:v>
                </c:pt>
              </c:numCache>
            </c:numRef>
          </c:val>
          <c:smooth val="0"/>
          <c:extLst>
            <c:ext xmlns:c16="http://schemas.microsoft.com/office/drawing/2014/chart" uri="{C3380CC4-5D6E-409C-BE32-E72D297353CC}">
              <c16:uniqueId val="{00000002-F351-485E-A7EC-E3C2FE808276}"/>
            </c:ext>
          </c:extLst>
        </c:ser>
        <c:ser>
          <c:idx val="1"/>
          <c:order val="1"/>
          <c:tx>
            <c:strRef>
              <c:f>Sheet1!$C$1</c:f>
              <c:strCache>
                <c:ptCount val="1"/>
                <c:pt idx="0">
                  <c:v>MDA</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2.3814047700559181E-2"/>
                  <c:y val="-3.46646433343107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351-485E-A7EC-E3C2FE808276}"/>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351-485E-A7EC-E3C2FE80827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6</c:v>
                </c:pt>
                <c:pt idx="1">
                  <c:v>10</c:v>
                </c:pt>
                <c:pt idx="2">
                  <c:v>2</c:v>
                </c:pt>
                <c:pt idx="3">
                  <c:v>2</c:v>
                </c:pt>
                <c:pt idx="4">
                  <c:v>5</c:v>
                </c:pt>
                <c:pt idx="5">
                  <c:v>2</c:v>
                </c:pt>
                <c:pt idx="6">
                  <c:v>5</c:v>
                </c:pt>
                <c:pt idx="7">
                  <c:v>4</c:v>
                </c:pt>
                <c:pt idx="8">
                  <c:v>13</c:v>
                </c:pt>
                <c:pt idx="9">
                  <c:v>10</c:v>
                </c:pt>
                <c:pt idx="10">
                  <c:v>7</c:v>
                </c:pt>
                <c:pt idx="11">
                  <c:v>6</c:v>
                </c:pt>
                <c:pt idx="12">
                  <c:v>9</c:v>
                </c:pt>
              </c:numCache>
            </c:numRef>
          </c:val>
          <c:smooth val="0"/>
          <c:extLst>
            <c:ext xmlns:c16="http://schemas.microsoft.com/office/drawing/2014/chart" uri="{C3380CC4-5D6E-409C-BE32-E72D297353CC}">
              <c16:uniqueId val="{00000005-F351-485E-A7EC-E3C2FE808276}"/>
            </c:ext>
          </c:extLst>
        </c:ser>
        <c:ser>
          <c:idx val="2"/>
          <c:order val="2"/>
          <c:tx>
            <c:strRef>
              <c:f>Sheet1!$D$1</c:f>
              <c:strCache>
                <c:ptCount val="1"/>
                <c:pt idx="0">
                  <c:v>Heroin</c:v>
                </c:pt>
              </c:strCache>
            </c:strRef>
          </c:tx>
          <c:spPr>
            <a:ln w="25400" cap="rnd" cmpd="sng" algn="ctr">
              <a:solidFill>
                <a:schemeClr val="accent3"/>
              </a:solidFill>
              <a:prstDash val="solid"/>
              <a:round/>
            </a:ln>
            <a:effectLst/>
          </c:spPr>
          <c:marker>
            <c:symbol val="diamond"/>
            <c:size val="5"/>
            <c:spPr>
              <a:solidFill>
                <a:schemeClr val="accent3"/>
              </a:solidFill>
              <a:ln w="25400" cap="flat" cmpd="sng" algn="ctr">
                <a:solidFill>
                  <a:schemeClr val="accent3"/>
                </a:solidFill>
                <a:prstDash val="solid"/>
                <a:round/>
              </a:ln>
              <a:effectLst/>
            </c:spPr>
          </c:marker>
          <c:dLbls>
            <c:dLbl>
              <c:idx val="0"/>
              <c:layout>
                <c:manualLayout>
                  <c:x val="-2.9163718665601603E-2"/>
                  <c:y val="-3.9265928787306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351-485E-A7EC-E3C2FE80827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Sheet1!$D$2:$D$17</c:f>
              <c:numCache>
                <c:formatCode>General</c:formatCode>
                <c:ptCount val="13"/>
                <c:pt idx="0">
                  <c:v>18</c:v>
                </c:pt>
                <c:pt idx="1">
                  <c:v>3</c:v>
                </c:pt>
                <c:pt idx="2">
                  <c:v>5</c:v>
                </c:pt>
                <c:pt idx="3">
                  <c:v>6</c:v>
                </c:pt>
                <c:pt idx="4">
                  <c:v>0</c:v>
                </c:pt>
                <c:pt idx="5">
                  <c:v>0</c:v>
                </c:pt>
                <c:pt idx="6">
                  <c:v>2</c:v>
                </c:pt>
                <c:pt idx="7">
                  <c:v>0</c:v>
                </c:pt>
                <c:pt idx="8">
                  <c:v>1</c:v>
                </c:pt>
                <c:pt idx="9">
                  <c:v>2</c:v>
                </c:pt>
                <c:pt idx="10">
                  <c:v>0</c:v>
                </c:pt>
                <c:pt idx="11">
                  <c:v>0</c:v>
                </c:pt>
                <c:pt idx="12">
                  <c:v>3</c:v>
                </c:pt>
              </c:numCache>
            </c:numRef>
          </c:val>
          <c:smooth val="0"/>
          <c:extLst>
            <c:ext xmlns:c16="http://schemas.microsoft.com/office/drawing/2014/chart" uri="{C3380CC4-5D6E-409C-BE32-E72D297353CC}">
              <c16:uniqueId val="{00000008-F351-485E-A7EC-E3C2FE808276}"/>
            </c:ext>
          </c:extLst>
        </c:ser>
        <c:ser>
          <c:idx val="3"/>
          <c:order val="3"/>
          <c:tx>
            <c:strRef>
              <c:f>Sheet1!$E$1</c:f>
              <c:strCache>
                <c:ptCount val="1"/>
                <c:pt idx="0">
                  <c:v>Capsules contents unknown</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11"/>
              <c:layout>
                <c:manualLayout>
                  <c:x val="-2.4154589371980676E-2"/>
                  <c:y val="-4.19522988894203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D3-412E-9412-FC429FA9CA58}"/>
                </c:ext>
              </c:extLst>
            </c:dLbl>
            <c:dLbl>
              <c:idx val="12"/>
              <c:layout>
                <c:manualLayout>
                  <c:x val="-4.83091787439613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351-485E-A7EC-E3C2FE80827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Sheet1!$E$2:$E$17</c:f>
              <c:numCache>
                <c:formatCode>General</c:formatCode>
                <c:ptCount val="13"/>
                <c:pt idx="7">
                  <c:v>7</c:v>
                </c:pt>
                <c:pt idx="8">
                  <c:v>9</c:v>
                </c:pt>
                <c:pt idx="9">
                  <c:v>3</c:v>
                </c:pt>
                <c:pt idx="10">
                  <c:v>11</c:v>
                </c:pt>
                <c:pt idx="11">
                  <c:v>19</c:v>
                </c:pt>
                <c:pt idx="12">
                  <c:v>16</c:v>
                </c:pt>
              </c:numCache>
            </c:numRef>
          </c:val>
          <c:smooth val="0"/>
          <c:extLst>
            <c:ext xmlns:c16="http://schemas.microsoft.com/office/drawing/2014/chart" uri="{C3380CC4-5D6E-409C-BE32-E72D297353CC}">
              <c16:uniqueId val="{0000000B-F351-485E-A7EC-E3C2FE808276}"/>
            </c:ext>
          </c:extLst>
        </c:ser>
        <c:ser>
          <c:idx val="4"/>
          <c:order val="4"/>
          <c:tx>
            <c:strRef>
              <c:f>Sheet1!$F$1</c:f>
              <c:strCache>
                <c:ptCount val="1"/>
                <c:pt idx="0">
                  <c:v>Mushrooms</c:v>
                </c:pt>
              </c:strCache>
            </c:strRef>
          </c:tx>
          <c:spPr>
            <a:ln w="19050" cap="rnd" cmpd="sng" algn="ctr">
              <a:solidFill>
                <a:schemeClr val="accent5"/>
              </a:solidFill>
              <a:prstDash val="solid"/>
              <a:round/>
            </a:ln>
            <a:effectLst/>
          </c:spPr>
          <c:marker>
            <c:spPr>
              <a:noFill/>
              <a:ln w="6350" cap="flat" cmpd="sng" algn="ctr">
                <a:solidFill>
                  <a:schemeClr val="accent5"/>
                </a:solidFill>
                <a:prstDash val="solid"/>
                <a:round/>
              </a:ln>
              <a:effectLst/>
            </c:spPr>
          </c:marker>
          <c:dLbls>
            <c:dLbl>
              <c:idx val="3"/>
              <c:delete val="1"/>
              <c:extLst>
                <c:ext xmlns:c15="http://schemas.microsoft.com/office/drawing/2012/chart" uri="{CE6537A1-D6FC-4f65-9D91-7224C49458BB}"/>
                <c:ext xmlns:c16="http://schemas.microsoft.com/office/drawing/2014/chart" uri="{C3380CC4-5D6E-409C-BE32-E72D297353CC}">
                  <c16:uniqueId val="{00000002-63D3-412E-9412-FC429FA9CA58}"/>
                </c:ext>
              </c:extLst>
            </c:dLbl>
            <c:dLbl>
              <c:idx val="4"/>
              <c:delete val="1"/>
              <c:extLst>
                <c:ext xmlns:c15="http://schemas.microsoft.com/office/drawing/2012/chart" uri="{CE6537A1-D6FC-4f65-9D91-7224C49458BB}"/>
                <c:ext xmlns:c16="http://schemas.microsoft.com/office/drawing/2014/chart" uri="{C3380CC4-5D6E-409C-BE32-E72D297353CC}">
                  <c16:uniqueId val="{00000003-63D3-412E-9412-FC429FA9CA58}"/>
                </c:ext>
              </c:extLst>
            </c:dLbl>
            <c:dLbl>
              <c:idx val="5"/>
              <c:delete val="1"/>
              <c:extLst>
                <c:ext xmlns:c15="http://schemas.microsoft.com/office/drawing/2012/chart" uri="{CE6537A1-D6FC-4f65-9D91-7224C49458BB}"/>
                <c:ext xmlns:c16="http://schemas.microsoft.com/office/drawing/2014/chart" uri="{C3380CC4-5D6E-409C-BE32-E72D297353CC}">
                  <c16:uniqueId val="{00000004-63D3-412E-9412-FC429FA9CA58}"/>
                </c:ext>
              </c:extLst>
            </c:dLbl>
            <c:dLbl>
              <c:idx val="6"/>
              <c:delete val="1"/>
              <c:extLst>
                <c:ext xmlns:c15="http://schemas.microsoft.com/office/drawing/2012/chart" uri="{CE6537A1-D6FC-4f65-9D91-7224C49458BB}"/>
                <c:ext xmlns:c16="http://schemas.microsoft.com/office/drawing/2014/chart" uri="{C3380CC4-5D6E-409C-BE32-E72D297353CC}">
                  <c16:uniqueId val="{00000005-63D3-412E-9412-FC429FA9CA58}"/>
                </c:ext>
              </c:extLst>
            </c:dLbl>
            <c:dLbl>
              <c:idx val="7"/>
              <c:delete val="1"/>
              <c:extLst>
                <c:ext xmlns:c15="http://schemas.microsoft.com/office/drawing/2012/chart" uri="{CE6537A1-D6FC-4f65-9D91-7224C49458BB}"/>
                <c:ext xmlns:c16="http://schemas.microsoft.com/office/drawing/2014/chart" uri="{C3380CC4-5D6E-409C-BE32-E72D297353CC}">
                  <c16:uniqueId val="{00000006-63D3-412E-9412-FC429FA9CA58}"/>
                </c:ext>
              </c:extLst>
            </c:dLbl>
            <c:dLbl>
              <c:idx val="8"/>
              <c:delete val="1"/>
              <c:extLst>
                <c:ext xmlns:c15="http://schemas.microsoft.com/office/drawing/2012/chart" uri="{CE6537A1-D6FC-4f65-9D91-7224C49458BB}"/>
                <c:ext xmlns:c16="http://schemas.microsoft.com/office/drawing/2014/chart" uri="{C3380CC4-5D6E-409C-BE32-E72D297353CC}">
                  <c16:uniqueId val="{00000007-63D3-412E-9412-FC429FA9CA58}"/>
                </c:ext>
              </c:extLst>
            </c:dLbl>
            <c:dLbl>
              <c:idx val="9"/>
              <c:delete val="1"/>
              <c:extLst>
                <c:ext xmlns:c15="http://schemas.microsoft.com/office/drawing/2012/chart" uri="{CE6537A1-D6FC-4f65-9D91-7224C49458BB}"/>
                <c:ext xmlns:c16="http://schemas.microsoft.com/office/drawing/2014/chart" uri="{C3380CC4-5D6E-409C-BE32-E72D297353CC}">
                  <c16:uniqueId val="{00000008-63D3-412E-9412-FC429FA9CA58}"/>
                </c:ext>
              </c:extLst>
            </c:dLbl>
            <c:dLbl>
              <c:idx val="10"/>
              <c:delete val="1"/>
              <c:extLst>
                <c:ext xmlns:c15="http://schemas.microsoft.com/office/drawing/2012/chart" uri="{CE6537A1-D6FC-4f65-9D91-7224C49458BB}"/>
                <c:ext xmlns:c16="http://schemas.microsoft.com/office/drawing/2014/chart" uri="{C3380CC4-5D6E-409C-BE32-E72D297353CC}">
                  <c16:uniqueId val="{00000009-63D3-412E-9412-FC429FA9CA58}"/>
                </c:ext>
              </c:extLst>
            </c:dLbl>
            <c:dLbl>
              <c:idx val="12"/>
              <c:layout>
                <c:manualLayout>
                  <c:x val="-5.1751683213513127E-3"/>
                  <c:y val="-4.21136538851487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3D3-412E-9412-FC429FA9CA58}"/>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Sheet1!$F$2:$F$17</c:f>
              <c:numCache>
                <c:formatCode>General</c:formatCode>
                <c:ptCount val="13"/>
                <c:pt idx="2">
                  <c:v>10</c:v>
                </c:pt>
                <c:pt idx="3">
                  <c:v>8</c:v>
                </c:pt>
                <c:pt idx="4">
                  <c:v>5</c:v>
                </c:pt>
                <c:pt idx="5">
                  <c:v>2</c:v>
                </c:pt>
                <c:pt idx="6">
                  <c:v>3</c:v>
                </c:pt>
                <c:pt idx="7">
                  <c:v>13</c:v>
                </c:pt>
                <c:pt idx="8">
                  <c:v>11</c:v>
                </c:pt>
                <c:pt idx="9">
                  <c:v>12</c:v>
                </c:pt>
                <c:pt idx="10">
                  <c:v>5</c:v>
                </c:pt>
                <c:pt idx="11">
                  <c:v>8</c:v>
                </c:pt>
                <c:pt idx="12">
                  <c:v>17</c:v>
                </c:pt>
              </c:numCache>
            </c:numRef>
          </c:val>
          <c:smooth val="0"/>
          <c:extLst>
            <c:ext xmlns:c16="http://schemas.microsoft.com/office/drawing/2014/chart" uri="{C3380CC4-5D6E-409C-BE32-E72D297353CC}">
              <c16:uniqueId val="{0000000D-F351-485E-A7EC-E3C2FE808276}"/>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3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dirty="0"/>
                  <a:t>% NT EDRS participants</a:t>
                </a:r>
              </a:p>
            </c:rich>
          </c:tx>
          <c:layout>
            <c:manualLayout>
              <c:xMode val="edge"/>
              <c:yMode val="edge"/>
              <c:x val="6.9800783098833948E-3"/>
              <c:y val="0.18548597097194194"/>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675358145926405"/>
          <c:y val="0.88950956674730597"/>
          <c:w val="0.87324641796824576"/>
          <c:h val="7.823215646431293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baseline="0">
          <a:latin typeface="Arial" pitchFamily="34" charset="0"/>
          <a:cs typeface="Arial"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75970346460156302"/>
        </c:manualLayout>
      </c:layout>
      <c:lineChart>
        <c:grouping val="standard"/>
        <c:varyColors val="0"/>
        <c:ser>
          <c:idx val="0"/>
          <c:order val="0"/>
          <c:tx>
            <c:strRef>
              <c:f>Sheet1!$B$1</c:f>
              <c:strCache>
                <c:ptCount val="1"/>
                <c:pt idx="0">
                  <c:v>Alcohol</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layout>
                <c:manualLayout>
                  <c:x val="-2.2083382981796851E-2"/>
                  <c:y val="4.15064102564102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27-4004-A928-3A6ADD0012D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78</c:v>
                </c:pt>
                <c:pt idx="1">
                  <c:v>93</c:v>
                </c:pt>
                <c:pt idx="2">
                  <c:v>99</c:v>
                </c:pt>
                <c:pt idx="3">
                  <c:v>88</c:v>
                </c:pt>
                <c:pt idx="4">
                  <c:v>100</c:v>
                </c:pt>
                <c:pt idx="5">
                  <c:v>87</c:v>
                </c:pt>
                <c:pt idx="6">
                  <c:v>89</c:v>
                </c:pt>
                <c:pt idx="7">
                  <c:v>100</c:v>
                </c:pt>
                <c:pt idx="8">
                  <c:v>96</c:v>
                </c:pt>
                <c:pt idx="9">
                  <c:v>97</c:v>
                </c:pt>
                <c:pt idx="10">
                  <c:v>94</c:v>
                </c:pt>
                <c:pt idx="11">
                  <c:v>99</c:v>
                </c:pt>
                <c:pt idx="12">
                  <c:v>95</c:v>
                </c:pt>
              </c:numCache>
            </c:numRef>
          </c:val>
          <c:smooth val="0"/>
          <c:extLst>
            <c:ext xmlns:c16="http://schemas.microsoft.com/office/drawing/2014/chart" uri="{C3380CC4-5D6E-409C-BE32-E72D297353CC}">
              <c16:uniqueId val="{0000000E-C627-4004-A928-3A6ADD0012D1}"/>
            </c:ext>
          </c:extLst>
        </c:ser>
        <c:ser>
          <c:idx val="1"/>
          <c:order val="1"/>
          <c:tx>
            <c:strRef>
              <c:f>Sheet1!$C$1</c:f>
              <c:strCache>
                <c:ptCount val="1"/>
                <c:pt idx="0">
                  <c:v>Tobacco</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2.3291112565247137E-2"/>
                  <c:y val="-3.50961538461538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627-4004-A928-3A6ADD0012D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Sheet1!$C$2:$C$17</c:f>
              <c:numCache>
                <c:formatCode>General</c:formatCode>
                <c:ptCount val="13"/>
                <c:pt idx="0">
                  <c:v>84</c:v>
                </c:pt>
                <c:pt idx="1">
                  <c:v>82</c:v>
                </c:pt>
                <c:pt idx="2">
                  <c:v>88</c:v>
                </c:pt>
                <c:pt idx="3">
                  <c:v>86</c:v>
                </c:pt>
                <c:pt idx="4">
                  <c:v>77</c:v>
                </c:pt>
                <c:pt idx="5">
                  <c:v>40</c:v>
                </c:pt>
                <c:pt idx="6">
                  <c:v>65</c:v>
                </c:pt>
                <c:pt idx="7">
                  <c:v>58</c:v>
                </c:pt>
                <c:pt idx="8">
                  <c:v>68</c:v>
                </c:pt>
                <c:pt idx="9">
                  <c:v>79</c:v>
                </c:pt>
                <c:pt idx="10">
                  <c:v>87</c:v>
                </c:pt>
                <c:pt idx="11">
                  <c:v>86</c:v>
                </c:pt>
                <c:pt idx="12">
                  <c:v>88</c:v>
                </c:pt>
              </c:numCache>
            </c:numRef>
          </c:val>
          <c:smooth val="0"/>
          <c:extLst>
            <c:ext xmlns:c16="http://schemas.microsoft.com/office/drawing/2014/chart" uri="{C3380CC4-5D6E-409C-BE32-E72D297353CC}">
              <c16:uniqueId val="{0000001B-C627-4004-A928-3A6ADD0012D1}"/>
            </c:ext>
          </c:extLst>
        </c:ser>
        <c:ser>
          <c:idx val="2"/>
          <c:order val="2"/>
          <c:tx>
            <c:strRef>
              <c:f>Sheet1!$D$1</c:f>
              <c:strCache>
                <c:ptCount val="1"/>
                <c:pt idx="0">
                  <c:v>E-cigarettes</c:v>
                </c:pt>
              </c:strCache>
            </c:strRef>
          </c:tx>
          <c:spPr>
            <a:ln w="25400" cap="rnd" cmpd="sng" algn="ctr">
              <a:solidFill>
                <a:schemeClr val="accent3"/>
              </a:solidFill>
              <a:prstDash val="solid"/>
              <a:round/>
            </a:ln>
            <a:effectLst/>
          </c:spPr>
          <c:marker>
            <c:symbol val="diamond"/>
            <c:size val="5"/>
            <c:spPr>
              <a:solidFill>
                <a:schemeClr val="accent3"/>
              </a:solidFill>
              <a:ln w="25400" cap="flat" cmpd="sng" algn="ctr">
                <a:solidFill>
                  <a:schemeClr val="accent3"/>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C-C627-4004-A928-3A6ADD0012D1}"/>
                </c:ext>
              </c:extLst>
            </c:dLbl>
            <c:dLbl>
              <c:idx val="2"/>
              <c:delete val="1"/>
              <c:extLst>
                <c:ext xmlns:c15="http://schemas.microsoft.com/office/drawing/2012/chart" uri="{CE6537A1-D6FC-4f65-9D91-7224C49458BB}"/>
                <c:ext xmlns:c16="http://schemas.microsoft.com/office/drawing/2014/chart" uri="{C3380CC4-5D6E-409C-BE32-E72D297353CC}">
                  <c16:uniqueId val="{0000001D-C627-4004-A928-3A6ADD0012D1}"/>
                </c:ext>
              </c:extLst>
            </c:dLbl>
            <c:dLbl>
              <c:idx val="3"/>
              <c:delete val="1"/>
              <c:extLst>
                <c:ext xmlns:c15="http://schemas.microsoft.com/office/drawing/2012/chart" uri="{CE6537A1-D6FC-4f65-9D91-7224C49458BB}"/>
                <c:ext xmlns:c16="http://schemas.microsoft.com/office/drawing/2014/chart" uri="{C3380CC4-5D6E-409C-BE32-E72D297353CC}">
                  <c16:uniqueId val="{0000001E-C627-4004-A928-3A6ADD0012D1}"/>
                </c:ext>
              </c:extLst>
            </c:dLbl>
            <c:dLbl>
              <c:idx val="4"/>
              <c:delete val="1"/>
              <c:extLst>
                <c:ext xmlns:c15="http://schemas.microsoft.com/office/drawing/2012/chart" uri="{CE6537A1-D6FC-4f65-9D91-7224C49458BB}"/>
                <c:ext xmlns:c16="http://schemas.microsoft.com/office/drawing/2014/chart" uri="{C3380CC4-5D6E-409C-BE32-E72D297353CC}">
                  <c16:uniqueId val="{0000001F-C627-4004-A928-3A6ADD0012D1}"/>
                </c:ext>
              </c:extLst>
            </c:dLbl>
            <c:dLbl>
              <c:idx val="12"/>
              <c:tx>
                <c:rich>
                  <a:bodyPr/>
                  <a:lstStyle/>
                  <a:p>
                    <a:fld id="{0673BC95-4595-4163-8253-4ED1459506E8}" type="VALUE">
                      <a:rPr lang="en-US"/>
                      <a:pPr/>
                      <a:t>[VALUE]</a:t>
                    </a:fld>
                    <a:endParaRPr lang="en-AU"/>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0-C627-4004-A928-3A6ADD0012D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Sheet1!$D$2:$D$17</c:f>
              <c:numCache>
                <c:formatCode>General</c:formatCode>
                <c:ptCount val="13"/>
                <c:pt idx="8">
                  <c:v>27</c:v>
                </c:pt>
                <c:pt idx="9">
                  <c:v>27</c:v>
                </c:pt>
                <c:pt idx="10">
                  <c:v>24</c:v>
                </c:pt>
                <c:pt idx="11">
                  <c:v>26</c:v>
                </c:pt>
                <c:pt idx="12">
                  <c:v>36</c:v>
                </c:pt>
              </c:numCache>
            </c:numRef>
          </c:val>
          <c:smooth val="0"/>
          <c:extLst>
            <c:ext xmlns:c16="http://schemas.microsoft.com/office/drawing/2014/chart" uri="{C3380CC4-5D6E-409C-BE32-E72D297353CC}">
              <c16:uniqueId val="{00000021-C627-4004-A928-3A6ADD0012D1}"/>
            </c:ext>
          </c:extLst>
        </c:ser>
        <c:ser>
          <c:idx val="3"/>
          <c:order val="3"/>
          <c:tx>
            <c:strRef>
              <c:f>Sheet1!$E$1</c:f>
              <c:strCache>
                <c:ptCount val="1"/>
                <c:pt idx="0">
                  <c:v>Nitrous Oxide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12"/>
              <c:tx>
                <c:rich>
                  <a:bodyPr/>
                  <a:lstStyle/>
                  <a:p>
                    <a:fld id="{CF10EA58-CC7E-4AAF-B77E-793E73E2E2C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4-C627-4004-A928-3A6ADD0012D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Sheet1!$E$2:$E$17</c:f>
              <c:numCache>
                <c:formatCode>General</c:formatCode>
                <c:ptCount val="13"/>
                <c:pt idx="0">
                  <c:v>4</c:v>
                </c:pt>
                <c:pt idx="1">
                  <c:v>15</c:v>
                </c:pt>
                <c:pt idx="2">
                  <c:v>4</c:v>
                </c:pt>
                <c:pt idx="3">
                  <c:v>2</c:v>
                </c:pt>
                <c:pt idx="4">
                  <c:v>3</c:v>
                </c:pt>
                <c:pt idx="5">
                  <c:v>2</c:v>
                </c:pt>
                <c:pt idx="6">
                  <c:v>2</c:v>
                </c:pt>
                <c:pt idx="7">
                  <c:v>9</c:v>
                </c:pt>
                <c:pt idx="8">
                  <c:v>10</c:v>
                </c:pt>
                <c:pt idx="9">
                  <c:v>13</c:v>
                </c:pt>
                <c:pt idx="10">
                  <c:v>17</c:v>
                </c:pt>
                <c:pt idx="11">
                  <c:v>5</c:v>
                </c:pt>
                <c:pt idx="12">
                  <c:v>21</c:v>
                </c:pt>
              </c:numCache>
            </c:numRef>
          </c:val>
          <c:smooth val="0"/>
          <c:extLst>
            <c:ext xmlns:c16="http://schemas.microsoft.com/office/drawing/2014/chart" uri="{C3380CC4-5D6E-409C-BE32-E72D297353CC}">
              <c16:uniqueId val="{00000026-C627-4004-A928-3A6ADD0012D1}"/>
            </c:ext>
          </c:extLst>
        </c:ser>
        <c:ser>
          <c:idx val="4"/>
          <c:order val="4"/>
          <c:tx>
            <c:strRef>
              <c:f>Sheet1!$F$1</c:f>
              <c:strCache>
                <c:ptCount val="1"/>
                <c:pt idx="0">
                  <c:v>Amyl Nitrite</c:v>
                </c:pt>
              </c:strCache>
            </c:strRef>
          </c:tx>
          <c:spPr>
            <a:ln w="25400" cap="rnd" cmpd="sng" algn="ctr">
              <a:solidFill>
                <a:schemeClr val="accent5"/>
              </a:solidFill>
              <a:prstDash val="solid"/>
              <a:round/>
            </a:ln>
            <a:effectLst/>
          </c:spPr>
          <c:marker>
            <c:symbol val="square"/>
            <c:size val="5"/>
            <c:spPr>
              <a:solidFill>
                <a:schemeClr val="accent5"/>
              </a:solidFill>
              <a:ln w="25400" cap="flat" cmpd="sng" algn="ctr">
                <a:solidFill>
                  <a:schemeClr val="accent5"/>
                </a:solidFill>
                <a:prstDash val="solid"/>
                <a:round/>
              </a:ln>
              <a:effectLst/>
            </c:spPr>
          </c:marker>
          <c:dLbls>
            <c:dLbl>
              <c:idx val="0"/>
              <c:layout>
                <c:manualLayout>
                  <c:x val="-2.4392948220423549E-2"/>
                  <c:y val="-3.95865405762040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C627-4004-A928-3A6ADD0012D1}"/>
                </c:ext>
              </c:extLst>
            </c:dLbl>
            <c:dLbl>
              <c:idx val="1"/>
              <c:delete val="1"/>
              <c:extLst>
                <c:ext xmlns:c15="http://schemas.microsoft.com/office/drawing/2012/chart" uri="{CE6537A1-D6FC-4f65-9D91-7224C49458BB}"/>
                <c:ext xmlns:c16="http://schemas.microsoft.com/office/drawing/2014/chart" uri="{C3380CC4-5D6E-409C-BE32-E72D297353CC}">
                  <c16:uniqueId val="{00000028-C627-4004-A928-3A6ADD0012D1}"/>
                </c:ext>
              </c:extLst>
            </c:dLbl>
            <c:dLbl>
              <c:idx val="2"/>
              <c:delete val="1"/>
              <c:extLst>
                <c:ext xmlns:c15="http://schemas.microsoft.com/office/drawing/2012/chart" uri="{CE6537A1-D6FC-4f65-9D91-7224C49458BB}"/>
                <c:ext xmlns:c16="http://schemas.microsoft.com/office/drawing/2014/chart" uri="{C3380CC4-5D6E-409C-BE32-E72D297353CC}">
                  <c16:uniqueId val="{00000029-C627-4004-A928-3A6ADD0012D1}"/>
                </c:ext>
              </c:extLst>
            </c:dLbl>
            <c:dLbl>
              <c:idx val="3"/>
              <c:delete val="1"/>
              <c:extLst>
                <c:ext xmlns:c15="http://schemas.microsoft.com/office/drawing/2012/chart" uri="{CE6537A1-D6FC-4f65-9D91-7224C49458BB}"/>
                <c:ext xmlns:c16="http://schemas.microsoft.com/office/drawing/2014/chart" uri="{C3380CC4-5D6E-409C-BE32-E72D297353CC}">
                  <c16:uniqueId val="{0000002A-C627-4004-A928-3A6ADD0012D1}"/>
                </c:ext>
              </c:extLst>
            </c:dLbl>
            <c:dLbl>
              <c:idx val="4"/>
              <c:delete val="1"/>
              <c:extLst>
                <c:ext xmlns:c15="http://schemas.microsoft.com/office/drawing/2012/chart" uri="{CE6537A1-D6FC-4f65-9D91-7224C49458BB}"/>
                <c:ext xmlns:c16="http://schemas.microsoft.com/office/drawing/2014/chart" uri="{C3380CC4-5D6E-409C-BE32-E72D297353CC}">
                  <c16:uniqueId val="{0000002B-C627-4004-A928-3A6ADD0012D1}"/>
                </c:ext>
              </c:extLst>
            </c:dLbl>
            <c:dLbl>
              <c:idx val="5"/>
              <c:delete val="1"/>
              <c:extLst>
                <c:ext xmlns:c15="http://schemas.microsoft.com/office/drawing/2012/chart" uri="{CE6537A1-D6FC-4f65-9D91-7224C49458BB}"/>
                <c:ext xmlns:c16="http://schemas.microsoft.com/office/drawing/2014/chart" uri="{C3380CC4-5D6E-409C-BE32-E72D297353CC}">
                  <c16:uniqueId val="{0000002C-C627-4004-A928-3A6ADD0012D1}"/>
                </c:ext>
              </c:extLst>
            </c:dLbl>
            <c:dLbl>
              <c:idx val="6"/>
              <c:delete val="1"/>
              <c:extLst>
                <c:ext xmlns:c15="http://schemas.microsoft.com/office/drawing/2012/chart" uri="{CE6537A1-D6FC-4f65-9D91-7224C49458BB}"/>
                <c:ext xmlns:c16="http://schemas.microsoft.com/office/drawing/2014/chart" uri="{C3380CC4-5D6E-409C-BE32-E72D297353CC}">
                  <c16:uniqueId val="{0000002D-C627-4004-A928-3A6ADD0012D1}"/>
                </c:ext>
              </c:extLst>
            </c:dLbl>
            <c:dLbl>
              <c:idx val="7"/>
              <c:delete val="1"/>
              <c:extLst>
                <c:ext xmlns:c15="http://schemas.microsoft.com/office/drawing/2012/chart" uri="{CE6537A1-D6FC-4f65-9D91-7224C49458BB}"/>
                <c:ext xmlns:c16="http://schemas.microsoft.com/office/drawing/2014/chart" uri="{C3380CC4-5D6E-409C-BE32-E72D297353CC}">
                  <c16:uniqueId val="{0000002E-C627-4004-A928-3A6ADD0012D1}"/>
                </c:ext>
              </c:extLst>
            </c:dLbl>
            <c:dLbl>
              <c:idx val="8"/>
              <c:delete val="1"/>
              <c:extLst>
                <c:ext xmlns:c15="http://schemas.microsoft.com/office/drawing/2012/chart" uri="{CE6537A1-D6FC-4f65-9D91-7224C49458BB}"/>
                <c:ext xmlns:c16="http://schemas.microsoft.com/office/drawing/2014/chart" uri="{C3380CC4-5D6E-409C-BE32-E72D297353CC}">
                  <c16:uniqueId val="{0000002F-C627-4004-A928-3A6ADD0012D1}"/>
                </c:ext>
              </c:extLst>
            </c:dLbl>
            <c:dLbl>
              <c:idx val="9"/>
              <c:delete val="1"/>
              <c:extLst>
                <c:ext xmlns:c15="http://schemas.microsoft.com/office/drawing/2012/chart" uri="{CE6537A1-D6FC-4f65-9D91-7224C49458BB}"/>
                <c:ext xmlns:c16="http://schemas.microsoft.com/office/drawing/2014/chart" uri="{C3380CC4-5D6E-409C-BE32-E72D297353CC}">
                  <c16:uniqueId val="{00000030-C627-4004-A928-3A6ADD0012D1}"/>
                </c:ext>
              </c:extLst>
            </c:dLbl>
            <c:dLbl>
              <c:idx val="10"/>
              <c:delete val="1"/>
              <c:extLst>
                <c:ext xmlns:c15="http://schemas.microsoft.com/office/drawing/2012/chart" uri="{CE6537A1-D6FC-4f65-9D91-7224C49458BB}"/>
                <c:ext xmlns:c16="http://schemas.microsoft.com/office/drawing/2014/chart" uri="{C3380CC4-5D6E-409C-BE32-E72D297353CC}">
                  <c16:uniqueId val="{00000031-C627-4004-A928-3A6ADD0012D1}"/>
                </c:ext>
              </c:extLst>
            </c:dLbl>
            <c:dLbl>
              <c:idx val="11"/>
              <c:layout>
                <c:manualLayout>
                  <c:x val="-2.4392948220423712E-2"/>
                  <c:y val="-3.95865405762040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C627-4004-A928-3A6ADD0012D1}"/>
                </c:ext>
              </c:extLst>
            </c:dLbl>
            <c:dLbl>
              <c:idx val="12"/>
              <c:layout>
                <c:manualLayout>
                  <c:x val="-4.4350814946224641E-3"/>
                  <c:y val="-1.7594018033868484E-2"/>
                </c:manualLayout>
              </c:layout>
              <c:tx>
                <c:rich>
                  <a:bodyPr/>
                  <a:lstStyle/>
                  <a:p>
                    <a:r>
                      <a:rPr lang="en-US" dirty="0"/>
                      <a:t>*</a:t>
                    </a:r>
                  </a:p>
                </c:rich>
              </c:tx>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C627-4004-A928-3A6ADD0012D1}"/>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Sheet1!$F$2:$F$17</c:f>
              <c:numCache>
                <c:formatCode>General</c:formatCode>
                <c:ptCount val="13"/>
                <c:pt idx="0">
                  <c:v>8</c:v>
                </c:pt>
                <c:pt idx="1">
                  <c:v>25</c:v>
                </c:pt>
                <c:pt idx="2">
                  <c:v>6</c:v>
                </c:pt>
                <c:pt idx="3">
                  <c:v>10</c:v>
                </c:pt>
                <c:pt idx="4">
                  <c:v>12</c:v>
                </c:pt>
                <c:pt idx="5">
                  <c:v>4</c:v>
                </c:pt>
                <c:pt idx="6">
                  <c:v>23</c:v>
                </c:pt>
                <c:pt idx="7">
                  <c:v>11</c:v>
                </c:pt>
                <c:pt idx="8">
                  <c:v>6</c:v>
                </c:pt>
                <c:pt idx="9">
                  <c:v>8</c:v>
                </c:pt>
                <c:pt idx="10">
                  <c:v>8</c:v>
                </c:pt>
                <c:pt idx="11">
                  <c:v>8</c:v>
                </c:pt>
                <c:pt idx="12">
                  <c:v>1</c:v>
                </c:pt>
              </c:numCache>
            </c:numRef>
          </c:val>
          <c:smooth val="0"/>
          <c:extLst>
            <c:ext xmlns:c16="http://schemas.microsoft.com/office/drawing/2014/chart" uri="{C3380CC4-5D6E-409C-BE32-E72D297353CC}">
              <c16:uniqueId val="{00000034-C627-4004-A928-3A6ADD0012D1}"/>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dirty="0"/>
                  <a:t>% NT EDRS participants</a:t>
                </a:r>
              </a:p>
            </c:rich>
          </c:tx>
          <c:layout>
            <c:manualLayout>
              <c:xMode val="edge"/>
              <c:yMode val="edge"/>
              <c:x val="8.5679139314814839E-3"/>
              <c:y val="0.2190552220119175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653544510398315"/>
          <c:y val="0.89164092511897253"/>
          <c:w val="0.87102887779342475"/>
          <c:h val="0.1057258484871049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baseline="0">
          <a:latin typeface="Arial" pitchFamily="34" charset="0"/>
          <a:cs typeface="Arial"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12252272813737E-2"/>
          <c:y val="2.7777995412265E-2"/>
          <c:w val="0.9045527597093842"/>
          <c:h val="0.69820009153660056"/>
        </c:manualLayout>
      </c:layout>
      <c:lineChart>
        <c:grouping val="standard"/>
        <c:varyColors val="0"/>
        <c:ser>
          <c:idx val="1"/>
          <c:order val="0"/>
          <c:tx>
            <c:strRef>
              <c:f>Sheet1!$B$1</c:f>
              <c:strCache>
                <c:ptCount val="1"/>
                <c:pt idx="0">
                  <c:v>Lifetime stimulant</c:v>
                </c:pt>
              </c:strCache>
            </c:strRef>
          </c:tx>
          <c:spPr>
            <a:ln w="25400" cap="rnd" cmpd="sng" algn="ctr">
              <a:solidFill>
                <a:schemeClr val="accent2">
                  <a:shade val="95000"/>
                  <a:satMod val="105000"/>
                </a:schemeClr>
              </a:solidFill>
              <a:prstDash val="solid"/>
              <a:round/>
            </a:ln>
            <a:effectLst/>
          </c:spPr>
          <c:marker>
            <c:symbol val="square"/>
            <c:size val="4"/>
            <c:spPr>
              <a:solidFill>
                <a:schemeClr val="accent2"/>
              </a:solidFill>
              <a:ln w="25400" cap="flat" cmpd="sng" algn="ctr">
                <a:solidFill>
                  <a:schemeClr val="accent2">
                    <a:shade val="95000"/>
                    <a:satMod val="105000"/>
                  </a:schemeClr>
                </a:solidFill>
                <a:prstDash val="solid"/>
                <a:round/>
              </a:ln>
              <a:effectLst/>
            </c:spPr>
          </c:marker>
          <c:dLbls>
            <c:dLbl>
              <c:idx val="5"/>
              <c:layout>
                <c:manualLayout>
                  <c:x val="-1.2754460738279275E-2"/>
                  <c:y val="-5.44933351291262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33-4840-A0E0-B0C6B9321737}"/>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Sheet1!$B$2:$B$13</c:f>
              <c:numCache>
                <c:formatCode>General</c:formatCode>
                <c:ptCount val="9"/>
                <c:pt idx="0">
                  <c:v>9</c:v>
                </c:pt>
                <c:pt idx="1">
                  <c:v>16</c:v>
                </c:pt>
                <c:pt idx="2">
                  <c:v>17</c:v>
                </c:pt>
                <c:pt idx="3">
                  <c:v>13</c:v>
                </c:pt>
                <c:pt idx="4">
                  <c:v>18</c:v>
                </c:pt>
                <c:pt idx="5">
                  <c:v>31</c:v>
                </c:pt>
                <c:pt idx="6">
                  <c:v>36</c:v>
                </c:pt>
                <c:pt idx="7">
                  <c:v>42</c:v>
                </c:pt>
                <c:pt idx="8">
                  <c:v>42</c:v>
                </c:pt>
              </c:numCache>
            </c:numRef>
          </c:val>
          <c:smooth val="0"/>
          <c:extLst>
            <c:ext xmlns:c16="http://schemas.microsoft.com/office/drawing/2014/chart" uri="{C3380CC4-5D6E-409C-BE32-E72D297353CC}">
              <c16:uniqueId val="{00000001-BA33-4840-A0E0-B0C6B9321737}"/>
            </c:ext>
          </c:extLst>
        </c:ser>
        <c:ser>
          <c:idx val="0"/>
          <c:order val="1"/>
          <c:tx>
            <c:strRef>
              <c:f>Sheet1!$C$1</c:f>
              <c:strCache>
                <c:ptCount val="1"/>
                <c:pt idx="0">
                  <c:v>Past year stimulant</c:v>
                </c:pt>
              </c:strCache>
            </c:strRef>
          </c:tx>
          <c:spPr>
            <a:ln w="25400" cap="rnd" cmpd="sng" algn="ctr">
              <a:solidFill>
                <a:schemeClr val="accent1">
                  <a:shade val="95000"/>
                  <a:satMod val="105000"/>
                </a:schemeClr>
              </a:solidFill>
              <a:prstDash val="solid"/>
              <a:round/>
            </a:ln>
            <a:effectLst/>
          </c:spPr>
          <c:marker>
            <c:symbol val="x"/>
            <c:size val="5"/>
            <c:spPr>
              <a:noFill/>
              <a:ln w="25400" cap="flat" cmpd="sng" algn="ctr">
                <a:solidFill>
                  <a:schemeClr val="accent1">
                    <a:shade val="95000"/>
                    <a:satMod val="105000"/>
                  </a:schemeClr>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2-BA33-4840-A0E0-B0C6B9321737}"/>
                </c:ext>
              </c:extLst>
            </c:dLbl>
            <c:dLbl>
              <c:idx val="1"/>
              <c:delete val="1"/>
              <c:extLst>
                <c:ext xmlns:c15="http://schemas.microsoft.com/office/drawing/2012/chart" uri="{CE6537A1-D6FC-4f65-9D91-7224C49458BB}"/>
                <c:ext xmlns:c16="http://schemas.microsoft.com/office/drawing/2014/chart" uri="{C3380CC4-5D6E-409C-BE32-E72D297353CC}">
                  <c16:uniqueId val="{00000003-BA33-4840-A0E0-B0C6B9321737}"/>
                </c:ext>
              </c:extLst>
            </c:dLbl>
            <c:dLbl>
              <c:idx val="2"/>
              <c:layout>
                <c:manualLayout>
                  <c:x val="-2.0247630163982067E-2"/>
                  <c:y val="3.29353871878802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33-4840-A0E0-B0C6B9321737}"/>
                </c:ext>
              </c:extLst>
            </c:dLbl>
            <c:dLbl>
              <c:idx val="3"/>
              <c:delete val="1"/>
              <c:extLst>
                <c:ext xmlns:c15="http://schemas.microsoft.com/office/drawing/2012/chart" uri="{CE6537A1-D6FC-4f65-9D91-7224C49458BB}"/>
                <c:ext xmlns:c16="http://schemas.microsoft.com/office/drawing/2014/chart" uri="{C3380CC4-5D6E-409C-BE32-E72D297353CC}">
                  <c16:uniqueId val="{00000005-BA33-4840-A0E0-B0C6B9321737}"/>
                </c:ext>
              </c:extLst>
            </c:dLbl>
            <c:dLbl>
              <c:idx val="4"/>
              <c:layout>
                <c:manualLayout>
                  <c:x val="-1.9667920074183113E-2"/>
                  <c:y val="3.6212540141898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A33-4840-A0E0-B0C6B932173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Sheet1!$C$2:$C$13</c:f>
              <c:numCache>
                <c:formatCode>General</c:formatCode>
                <c:ptCount val="9"/>
                <c:pt idx="0">
                  <c:v>5</c:v>
                </c:pt>
                <c:pt idx="1">
                  <c:v>4</c:v>
                </c:pt>
                <c:pt idx="2">
                  <c:v>11</c:v>
                </c:pt>
                <c:pt idx="3">
                  <c:v>4</c:v>
                </c:pt>
                <c:pt idx="4">
                  <c:v>12</c:v>
                </c:pt>
                <c:pt idx="5">
                  <c:v>20</c:v>
                </c:pt>
                <c:pt idx="6">
                  <c:v>19</c:v>
                </c:pt>
                <c:pt idx="7">
                  <c:v>33</c:v>
                </c:pt>
                <c:pt idx="8">
                  <c:v>33</c:v>
                </c:pt>
              </c:numCache>
            </c:numRef>
          </c:val>
          <c:smooth val="0"/>
          <c:extLst>
            <c:ext xmlns:c16="http://schemas.microsoft.com/office/drawing/2014/chart" uri="{C3380CC4-5D6E-409C-BE32-E72D297353CC}">
              <c16:uniqueId val="{00000009-BA33-4840-A0E0-B0C6B9321737}"/>
            </c:ext>
          </c:extLst>
        </c:ser>
        <c:dLbls>
          <c:showLegendKey val="0"/>
          <c:showVal val="1"/>
          <c:showCatName val="0"/>
          <c:showSerName val="0"/>
          <c:showPercent val="0"/>
          <c:showBubbleSize val="0"/>
        </c:dLbls>
        <c:marker val="1"/>
        <c:smooth val="0"/>
        <c:axId val="-2071821512"/>
        <c:axId val="-2071818120"/>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Lifetime depressant</c:v>
                      </c:pt>
                    </c:strCache>
                  </c:strRef>
                </c:tx>
                <c:spPr>
                  <a:ln w="25400" cap="rnd" cmpd="sng" algn="ctr">
                    <a:solidFill>
                      <a:schemeClr val="accent3">
                        <a:shade val="95000"/>
                        <a:satMod val="105000"/>
                      </a:schemeClr>
                    </a:solidFill>
                    <a:prstDash val="solid"/>
                    <a:round/>
                  </a:ln>
                  <a:effectLst/>
                </c:spPr>
                <c:marker>
                  <c:symbol val="triangle"/>
                  <c:size val="4"/>
                  <c:spPr>
                    <a:solidFill>
                      <a:schemeClr val="accent3"/>
                    </a:solidFill>
                    <a:ln w="25400" cap="flat" cmpd="sng" algn="ctr">
                      <a:solidFill>
                        <a:schemeClr val="accent3">
                          <a:shade val="95000"/>
                          <a:satMod val="105000"/>
                        </a:schemeClr>
                      </a:solidFill>
                      <a:prstDash val="solid"/>
                      <a:round/>
                    </a:ln>
                    <a:effectLst/>
                  </c:spPr>
                </c:marker>
                <c:dLbls>
                  <c:dLbl>
                    <c:idx val="0"/>
                    <c:dLblPos val="t"/>
                    <c:showLegendKey val="0"/>
                    <c:showVal val="1"/>
                    <c:showCatName val="0"/>
                    <c:showSerName val="0"/>
                    <c:showPercent val="0"/>
                    <c:showBubbleSize val="0"/>
                    <c:extLst>
                      <c:ext uri="{CE6537A1-D6FC-4f65-9D91-7224C49458BB}"/>
                      <c:ext xmlns:c16="http://schemas.microsoft.com/office/drawing/2014/chart" uri="{C3380CC4-5D6E-409C-BE32-E72D297353CC}">
                        <c16:uniqueId val="{0000000A-BA33-4840-A0E0-B0C6B9321737}"/>
                      </c:ext>
                    </c:extLst>
                  </c:dLbl>
                  <c:dLbl>
                    <c:idx val="4"/>
                    <c:dLblPos val="t"/>
                    <c:showLegendKey val="0"/>
                    <c:showVal val="1"/>
                    <c:showCatName val="0"/>
                    <c:showSerName val="0"/>
                    <c:showPercent val="0"/>
                    <c:showBubbleSize val="0"/>
                    <c:extLst>
                      <c:ext uri="{CE6537A1-D6FC-4f65-9D91-7224C49458BB}"/>
                      <c:ext xmlns:c16="http://schemas.microsoft.com/office/drawing/2014/chart" uri="{C3380CC4-5D6E-409C-BE32-E72D297353CC}">
                        <c16:uniqueId val="{0000000B-BA33-4840-A0E0-B0C6B9321737}"/>
                      </c:ext>
                    </c:extLst>
                  </c:dLbl>
                  <c:dLbl>
                    <c:idx val="5"/>
                    <c:layout>
                      <c:manualLayout>
                        <c:x val="-1.0460882756627899E-2"/>
                        <c:y val="-3.9175489839363739E-2"/>
                      </c:manualLayout>
                    </c:layout>
                    <c:dLblPos val="r"/>
                    <c:showLegendKey val="0"/>
                    <c:showVal val="1"/>
                    <c:showCatName val="0"/>
                    <c:showSerName val="0"/>
                    <c:showPercent val="0"/>
                    <c:showBubbleSize val="0"/>
                    <c:extLst>
                      <c:ext uri="{CE6537A1-D6FC-4f65-9D91-7224C49458BB}"/>
                      <c:ext xmlns:c16="http://schemas.microsoft.com/office/drawing/2014/chart" uri="{C3380CC4-5D6E-409C-BE32-E72D297353CC}">
                        <c16:uniqueId val="{0000000C-BA33-4840-A0E0-B0C6B9321737}"/>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Sheet1!$A$2:$A$13</c15:sqref>
                        </c15:formulaRef>
                      </c:ext>
                    </c:extLst>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extLst>
                      <c:ext uri="{02D57815-91ED-43cb-92C2-25804820EDAC}">
                        <c15:formulaRef>
                          <c15:sqref>Sheet1!$D$2:$D$13</c15:sqref>
                        </c15:formulaRef>
                      </c:ext>
                    </c:extLst>
                    <c:numCache>
                      <c:formatCode>General</c:formatCode>
                      <c:ptCount val="9"/>
                      <c:pt idx="0">
                        <c:v>21</c:v>
                      </c:pt>
                      <c:pt idx="1">
                        <c:v>22</c:v>
                      </c:pt>
                      <c:pt idx="2">
                        <c:v>26</c:v>
                      </c:pt>
                      <c:pt idx="3">
                        <c:v>13</c:v>
                      </c:pt>
                      <c:pt idx="4">
                        <c:v>8</c:v>
                      </c:pt>
                      <c:pt idx="5">
                        <c:v>14</c:v>
                      </c:pt>
                      <c:pt idx="6">
                        <c:v>14</c:v>
                      </c:pt>
                      <c:pt idx="7">
                        <c:v>29</c:v>
                      </c:pt>
                      <c:pt idx="8">
                        <c:v>38</c:v>
                      </c:pt>
                    </c:numCache>
                  </c:numRef>
                </c:val>
                <c:smooth val="0"/>
                <c:extLst>
                  <c:ext xmlns:c16="http://schemas.microsoft.com/office/drawing/2014/chart" uri="{C3380CC4-5D6E-409C-BE32-E72D297353CC}">
                    <c16:uniqueId val="{0000000D-BA33-4840-A0E0-B0C6B9321737}"/>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Past year depressant</c:v>
                      </c:pt>
                    </c:strCache>
                  </c:strRef>
                </c:tx>
                <c:spPr>
                  <a:ln w="25400" cap="rnd" cmpd="sng" algn="ctr">
                    <a:solidFill>
                      <a:schemeClr val="accent4">
                        <a:shade val="95000"/>
                        <a:satMod val="105000"/>
                      </a:schemeClr>
                    </a:solidFill>
                    <a:prstDash val="solid"/>
                    <a:round/>
                  </a:ln>
                  <a:effectLst/>
                </c:spPr>
                <c:marker>
                  <c:spPr>
                    <a:noFill/>
                    <a:ln w="25400" cap="flat" cmpd="sng" algn="ctr">
                      <a:solidFill>
                        <a:schemeClr val="accent4">
                          <a:shade val="95000"/>
                          <a:satMod val="105000"/>
                        </a:schemeClr>
                      </a:solidFill>
                      <a:prstDash val="solid"/>
                      <a:round/>
                    </a:ln>
                    <a:effectLst/>
                  </c:spPr>
                </c:marker>
                <c:dLbls>
                  <c:dLbl>
                    <c:idx val="0"/>
                    <c:dLblPos val="b"/>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E-BA33-4840-A0E0-B0C6B9321737}"/>
                      </c:ext>
                    </c:extLst>
                  </c:dLbl>
                  <c:dLbl>
                    <c:idx val="4"/>
                    <c:dLblPos val="b"/>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0F-BA33-4840-A0E0-B0C6B9321737}"/>
                      </c:ext>
                    </c:extLst>
                  </c:dLbl>
                  <c:dLbl>
                    <c:idx val="5"/>
                    <c:dLblPos val="b"/>
                    <c:showLegendKey val="0"/>
                    <c:showVal val="1"/>
                    <c:showCatName val="0"/>
                    <c:showSerName val="0"/>
                    <c:showPercent val="0"/>
                    <c:showBubbleSize val="0"/>
                    <c:extLst xmlns:c15="http://schemas.microsoft.com/office/drawing/2012/chart">
                      <c:ext xmlns:c15="http://schemas.microsoft.com/office/drawing/2012/chart" uri="{CE6537A1-D6FC-4f65-9D91-7224C49458BB}"/>
                      <c:ext xmlns:c16="http://schemas.microsoft.com/office/drawing/2014/chart" uri="{C3380CC4-5D6E-409C-BE32-E72D297353CC}">
                        <c16:uniqueId val="{00000010-BA33-4840-A0E0-B0C6B9321737}"/>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b"/>
                  <c:showLegendKey val="0"/>
                  <c:showVal val="0"/>
                  <c:showCatName val="0"/>
                  <c:showSerName val="0"/>
                  <c:showPercent val="0"/>
                  <c:showBubbleSize val="0"/>
                  <c:extLst xmlns:c15="http://schemas.microsoft.com/office/drawing/2012/char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extLst xmlns:c15="http://schemas.microsoft.com/office/drawing/2012/chart">
                      <c:ext xmlns:c15="http://schemas.microsoft.com/office/drawing/2012/chart" uri="{02D57815-91ED-43cb-92C2-25804820EDAC}">
                        <c15:formulaRef>
                          <c15:sqref>Sheet1!$A$2:$A$13</c15:sqref>
                        </c15:formulaRef>
                      </c:ext>
                    </c:extLst>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extLst xmlns:c15="http://schemas.microsoft.com/office/drawing/2012/chart">
                      <c:ext xmlns:c15="http://schemas.microsoft.com/office/drawing/2012/chart" uri="{02D57815-91ED-43cb-92C2-25804820EDAC}">
                        <c15:formulaRef>
                          <c15:sqref>Sheet1!$E$2:$E$13</c15:sqref>
                        </c15:formulaRef>
                      </c:ext>
                    </c:extLst>
                    <c:numCache>
                      <c:formatCode>General</c:formatCode>
                      <c:ptCount val="9"/>
                      <c:pt idx="0">
                        <c:v>5</c:v>
                      </c:pt>
                      <c:pt idx="1">
                        <c:v>9</c:v>
                      </c:pt>
                      <c:pt idx="2">
                        <c:v>15</c:v>
                      </c:pt>
                      <c:pt idx="3">
                        <c:v>9</c:v>
                      </c:pt>
                      <c:pt idx="4">
                        <c:v>5</c:v>
                      </c:pt>
                      <c:pt idx="5">
                        <c:v>9</c:v>
                      </c:pt>
                      <c:pt idx="6">
                        <c:v>10</c:v>
                      </c:pt>
                      <c:pt idx="7">
                        <c:v>18</c:v>
                      </c:pt>
                      <c:pt idx="8">
                        <c:v>25</c:v>
                      </c:pt>
                    </c:numCache>
                  </c:numRef>
                </c:val>
                <c:smooth val="0"/>
                <c:extLst xmlns:c15="http://schemas.microsoft.com/office/drawing/2012/chart">
                  <c:ext xmlns:c16="http://schemas.microsoft.com/office/drawing/2014/chart" uri="{C3380CC4-5D6E-409C-BE32-E72D297353CC}">
                    <c16:uniqueId val="{00000011-BA33-4840-A0E0-B0C6B9321737}"/>
                  </c:ext>
                </c:extLst>
              </c15:ser>
            </c15:filteredLineSeries>
          </c:ext>
        </c:extLst>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r>
                  <a:rPr lang="en-AU" b="1" dirty="0"/>
                  <a:t>% NT EDRS participants</a:t>
                </a:r>
              </a:p>
            </c:rich>
          </c:tx>
          <c:layout>
            <c:manualLayout>
              <c:xMode val="edge"/>
              <c:yMode val="edge"/>
              <c:x val="0"/>
              <c:y val="0.118092335719806"/>
            </c:manualLayout>
          </c:layout>
          <c:overlay val="0"/>
          <c:spPr>
            <a:noFill/>
            <a:ln w="25400">
              <a:noFill/>
            </a:ln>
            <a:effectLst/>
          </c:spPr>
          <c:txPr>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1836601523856716"/>
          <c:y val="0.8404196789979258"/>
          <c:w val="0.57569157168006324"/>
          <c:h val="0.1595804261122164"/>
        </c:manualLayout>
      </c:layout>
      <c:overlay val="0"/>
      <c:spPr>
        <a:noFill/>
        <a:ln w="3175">
          <a:noFill/>
          <a:prstDash val="solid"/>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400" b="0" i="0" u="none" strike="noStrike" baseline="0">
          <a:solidFill>
            <a:srgbClr val="000000"/>
          </a:solidFill>
          <a:latin typeface="Arial"/>
          <a:ea typeface="Arial"/>
          <a:cs typeface="Aria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8198942352214E-2"/>
          <c:y val="2.7777995412265E-2"/>
          <c:w val="0.90334502104920511"/>
          <c:h val="0.73359650445241442"/>
        </c:manualLayout>
      </c:layout>
      <c:lineChart>
        <c:grouping val="standard"/>
        <c:varyColors val="0"/>
        <c:ser>
          <c:idx val="2"/>
          <c:order val="2"/>
          <c:tx>
            <c:strRef>
              <c:f>Sheet1!$D$1</c:f>
              <c:strCache>
                <c:ptCount val="1"/>
                <c:pt idx="0">
                  <c:v>Lifetime depressant</c:v>
                </c:pt>
              </c:strCache>
            </c:strRef>
          </c:tx>
          <c:spPr>
            <a:ln w="25400" cap="rnd" cmpd="sng" algn="ctr">
              <a:solidFill>
                <a:schemeClr val="accent3">
                  <a:shade val="95000"/>
                  <a:satMod val="105000"/>
                </a:schemeClr>
              </a:solidFill>
              <a:prstDash val="solid"/>
              <a:round/>
            </a:ln>
            <a:effectLst/>
          </c:spPr>
          <c:marker>
            <c:symbol val="triangle"/>
            <c:size val="4"/>
            <c:spPr>
              <a:solidFill>
                <a:schemeClr val="accent3"/>
              </a:solidFill>
              <a:ln w="25400" cap="flat" cmpd="sng" algn="ctr">
                <a:solidFill>
                  <a:schemeClr val="accent3">
                    <a:shade val="95000"/>
                    <a:satMod val="105000"/>
                  </a:schemeClr>
                </a:solidFill>
                <a:prstDash val="solid"/>
                <a:round/>
              </a:ln>
              <a:effectLst/>
            </c:spPr>
          </c:marker>
          <c:dLbls>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Sheet1!$D$2:$D$13</c:f>
              <c:numCache>
                <c:formatCode>General</c:formatCode>
                <c:ptCount val="9"/>
                <c:pt idx="0">
                  <c:v>21</c:v>
                </c:pt>
                <c:pt idx="1">
                  <c:v>22</c:v>
                </c:pt>
                <c:pt idx="2">
                  <c:v>26</c:v>
                </c:pt>
                <c:pt idx="3">
                  <c:v>13</c:v>
                </c:pt>
                <c:pt idx="4">
                  <c:v>8</c:v>
                </c:pt>
                <c:pt idx="5">
                  <c:v>14</c:v>
                </c:pt>
                <c:pt idx="6">
                  <c:v>14</c:v>
                </c:pt>
                <c:pt idx="7">
                  <c:v>29</c:v>
                </c:pt>
                <c:pt idx="8">
                  <c:v>38</c:v>
                </c:pt>
              </c:numCache>
            </c:numRef>
          </c:val>
          <c:smooth val="0"/>
          <c:extLst>
            <c:ext xmlns:c16="http://schemas.microsoft.com/office/drawing/2014/chart" uri="{C3380CC4-5D6E-409C-BE32-E72D297353CC}">
              <c16:uniqueId val="{00000001-366D-4B35-BEB4-0D349D1862D0}"/>
            </c:ext>
          </c:extLst>
        </c:ser>
        <c:ser>
          <c:idx val="3"/>
          <c:order val="3"/>
          <c:tx>
            <c:strRef>
              <c:f>Sheet1!$E$1</c:f>
              <c:strCache>
                <c:ptCount val="1"/>
                <c:pt idx="0">
                  <c:v>Past year depressant</c:v>
                </c:pt>
              </c:strCache>
            </c:strRef>
          </c:tx>
          <c:spPr>
            <a:ln w="25400" cap="rnd" cmpd="sng" algn="ctr">
              <a:solidFill>
                <a:schemeClr val="accent4">
                  <a:shade val="95000"/>
                  <a:satMod val="105000"/>
                </a:schemeClr>
              </a:solidFill>
              <a:prstDash val="solid"/>
              <a:round/>
            </a:ln>
            <a:effectLst/>
          </c:spPr>
          <c:marker>
            <c:spPr>
              <a:noFill/>
              <a:ln w="25400" cap="flat" cmpd="sng" algn="ctr">
                <a:solidFill>
                  <a:schemeClr val="accent4">
                    <a:shade val="95000"/>
                    <a:satMod val="105000"/>
                  </a:schemeClr>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2-366D-4B35-BEB4-0D349D1862D0}"/>
                </c:ext>
              </c:extLst>
            </c:dLbl>
            <c:dLbl>
              <c:idx val="1"/>
              <c:delete val="1"/>
              <c:extLst>
                <c:ext xmlns:c15="http://schemas.microsoft.com/office/drawing/2012/chart" uri="{CE6537A1-D6FC-4f65-9D91-7224C49458BB}"/>
                <c:ext xmlns:c16="http://schemas.microsoft.com/office/drawing/2014/chart" uri="{C3380CC4-5D6E-409C-BE32-E72D297353CC}">
                  <c16:uniqueId val="{00000003-366D-4B35-BEB4-0D349D1862D0}"/>
                </c:ext>
              </c:extLst>
            </c:dLbl>
            <c:dLbl>
              <c:idx val="2"/>
              <c:layout>
                <c:manualLayout>
                  <c:x val="-1.9323673335204249E-2"/>
                  <c:y val="3.53963466004178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66D-4B35-BEB4-0D349D1862D0}"/>
                </c:ext>
              </c:extLst>
            </c:dLbl>
            <c:dLbl>
              <c:idx val="3"/>
              <c:delete val="1"/>
              <c:extLst>
                <c:ext xmlns:c15="http://schemas.microsoft.com/office/drawing/2012/chart" uri="{CE6537A1-D6FC-4f65-9D91-7224C49458BB}"/>
                <c:ext xmlns:c16="http://schemas.microsoft.com/office/drawing/2014/chart" uri="{C3380CC4-5D6E-409C-BE32-E72D297353CC}">
                  <c16:uniqueId val="{00000008-366D-4B35-BEB4-0D349D1862D0}"/>
                </c:ext>
              </c:extLst>
            </c:dLbl>
            <c:dLbl>
              <c:idx val="4"/>
              <c:delete val="1"/>
              <c:extLst>
                <c:ext xmlns:c15="http://schemas.microsoft.com/office/drawing/2012/chart" uri="{CE6537A1-D6FC-4f65-9D91-7224C49458BB}"/>
                <c:ext xmlns:c16="http://schemas.microsoft.com/office/drawing/2014/chart" uri="{C3380CC4-5D6E-409C-BE32-E72D297353CC}">
                  <c16:uniqueId val="{00000010-366D-4B35-BEB4-0D349D1862D0}"/>
                </c:ext>
              </c:extLst>
            </c:dLbl>
            <c:dLbl>
              <c:idx val="5"/>
              <c:layout>
                <c:manualLayout>
                  <c:x val="-1.6174542220562044E-2"/>
                  <c:y val="3.55572390849651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66D-4B35-BEB4-0D349D1862D0}"/>
                </c:ext>
              </c:extLst>
            </c:dLbl>
            <c:dLbl>
              <c:idx val="6"/>
              <c:layout>
                <c:manualLayout>
                  <c:x val="-2.087565339834668E-2"/>
                  <c:y val="3.87750887759122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9F-4049-BD99-5D1C8A946FB1}"/>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Sheet1!$A$2:$A$13</c:f>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f>Sheet1!$E$2:$E$13</c:f>
              <c:numCache>
                <c:formatCode>General</c:formatCode>
                <c:ptCount val="9"/>
                <c:pt idx="0">
                  <c:v>5</c:v>
                </c:pt>
                <c:pt idx="1">
                  <c:v>9</c:v>
                </c:pt>
                <c:pt idx="2">
                  <c:v>15</c:v>
                </c:pt>
                <c:pt idx="3">
                  <c:v>9</c:v>
                </c:pt>
                <c:pt idx="4">
                  <c:v>5</c:v>
                </c:pt>
                <c:pt idx="5">
                  <c:v>9</c:v>
                </c:pt>
                <c:pt idx="6">
                  <c:v>10</c:v>
                </c:pt>
                <c:pt idx="7">
                  <c:v>18</c:v>
                </c:pt>
                <c:pt idx="8">
                  <c:v>25</c:v>
                </c:pt>
              </c:numCache>
            </c:numRef>
          </c:val>
          <c:smooth val="0"/>
          <c:extLst>
            <c:ext xmlns:c16="http://schemas.microsoft.com/office/drawing/2014/chart" uri="{C3380CC4-5D6E-409C-BE32-E72D297353CC}">
              <c16:uniqueId val="{00000009-366D-4B35-BEB4-0D349D1862D0}"/>
            </c:ext>
          </c:extLst>
        </c:ser>
        <c:dLbls>
          <c:showLegendKey val="0"/>
          <c:showVal val="1"/>
          <c:showCatName val="0"/>
          <c:showSerName val="0"/>
          <c:showPercent val="0"/>
          <c:showBubbleSize val="0"/>
        </c:dLbls>
        <c:marker val="1"/>
        <c:smooth val="0"/>
        <c:axId val="-2071821512"/>
        <c:axId val="-2071818120"/>
        <c:extLst>
          <c:ext xmlns:c15="http://schemas.microsoft.com/office/drawing/2012/chart" uri="{02D57815-91ED-43cb-92C2-25804820EDAC}">
            <c15:filteredLineSeries>
              <c15:ser>
                <c:idx val="1"/>
                <c:order val="0"/>
                <c:tx>
                  <c:strRef>
                    <c:extLst>
                      <c:ext uri="{02D57815-91ED-43cb-92C2-25804820EDAC}">
                        <c15:formulaRef>
                          <c15:sqref>Sheet1!$B$1</c15:sqref>
                        </c15:formulaRef>
                      </c:ext>
                    </c:extLst>
                    <c:strCache>
                      <c:ptCount val="1"/>
                      <c:pt idx="0">
                        <c:v>Lifetime stimulant</c:v>
                      </c:pt>
                    </c:strCache>
                  </c:strRef>
                </c:tx>
                <c:spPr>
                  <a:ln w="25400" cap="rnd" cmpd="sng" algn="ctr">
                    <a:solidFill>
                      <a:schemeClr val="accent2">
                        <a:shade val="95000"/>
                        <a:satMod val="105000"/>
                      </a:schemeClr>
                    </a:solidFill>
                    <a:prstDash val="solid"/>
                    <a:round/>
                  </a:ln>
                  <a:effectLst/>
                </c:spPr>
                <c:marker>
                  <c:symbol val="square"/>
                  <c:size val="4"/>
                  <c:spPr>
                    <a:solidFill>
                      <a:schemeClr val="accent2"/>
                    </a:solidFill>
                    <a:ln w="25400" cap="flat" cmpd="sng" algn="ctr">
                      <a:solidFill>
                        <a:schemeClr val="accent2">
                          <a:shade val="95000"/>
                          <a:satMod val="105000"/>
                        </a:schemeClr>
                      </a:solidFill>
                      <a:prstDash val="solid"/>
                      <a:round/>
                    </a:ln>
                    <a:effectLst/>
                  </c:spPr>
                </c:marker>
                <c:dLbls>
                  <c:delete val="1"/>
                  <c:extLst/>
                </c:dLbls>
                <c:cat>
                  <c:numRef>
                    <c:extLst>
                      <c:ext uri="{02D57815-91ED-43cb-92C2-25804820EDAC}">
                        <c15:formulaRef>
                          <c15:sqref>Sheet1!$A$2:$A$13</c15:sqref>
                        </c15:formulaRef>
                      </c:ext>
                    </c:extLst>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extLst>
                      <c:ext uri="{02D57815-91ED-43cb-92C2-25804820EDAC}">
                        <c15:formulaRef>
                          <c15:sqref>Sheet1!$B$2:$B$13</c15:sqref>
                        </c15:formulaRef>
                      </c:ext>
                    </c:extLst>
                    <c:numCache>
                      <c:formatCode>General</c:formatCode>
                      <c:ptCount val="9"/>
                      <c:pt idx="0">
                        <c:v>9</c:v>
                      </c:pt>
                      <c:pt idx="1">
                        <c:v>16</c:v>
                      </c:pt>
                      <c:pt idx="2">
                        <c:v>17</c:v>
                      </c:pt>
                      <c:pt idx="3">
                        <c:v>13</c:v>
                      </c:pt>
                      <c:pt idx="4">
                        <c:v>18</c:v>
                      </c:pt>
                      <c:pt idx="5">
                        <c:v>31</c:v>
                      </c:pt>
                      <c:pt idx="6">
                        <c:v>36</c:v>
                      </c:pt>
                      <c:pt idx="7">
                        <c:v>42</c:v>
                      </c:pt>
                      <c:pt idx="8">
                        <c:v>42</c:v>
                      </c:pt>
                    </c:numCache>
                  </c:numRef>
                </c:val>
                <c:smooth val="0"/>
                <c:extLst>
                  <c:ext xmlns:c16="http://schemas.microsoft.com/office/drawing/2014/chart" uri="{C3380CC4-5D6E-409C-BE32-E72D297353CC}">
                    <c16:uniqueId val="{0000000C-366D-4B35-BEB4-0D349D1862D0}"/>
                  </c:ext>
                </c:extLst>
              </c15:ser>
            </c15:filteredLineSeries>
            <c15:filteredLineSeries>
              <c15:ser>
                <c:idx val="0"/>
                <c:order val="1"/>
                <c:tx>
                  <c:strRef>
                    <c:extLst xmlns:c15="http://schemas.microsoft.com/office/drawing/2012/chart">
                      <c:ext xmlns:c15="http://schemas.microsoft.com/office/drawing/2012/chart" uri="{02D57815-91ED-43cb-92C2-25804820EDAC}">
                        <c15:formulaRef>
                          <c15:sqref>Sheet1!$C$1</c15:sqref>
                        </c15:formulaRef>
                      </c:ext>
                    </c:extLst>
                    <c:strCache>
                      <c:ptCount val="1"/>
                      <c:pt idx="0">
                        <c:v>Past year stimulant</c:v>
                      </c:pt>
                    </c:strCache>
                  </c:strRef>
                </c:tx>
                <c:spPr>
                  <a:ln w="25400" cap="rnd" cmpd="sng" algn="ctr">
                    <a:solidFill>
                      <a:schemeClr val="accent1">
                        <a:shade val="95000"/>
                        <a:satMod val="105000"/>
                      </a:schemeClr>
                    </a:solidFill>
                    <a:prstDash val="solid"/>
                    <a:round/>
                  </a:ln>
                  <a:effectLst/>
                </c:spPr>
                <c:marker>
                  <c:symbol val="x"/>
                  <c:size val="5"/>
                  <c:spPr>
                    <a:noFill/>
                    <a:ln w="25400" cap="flat" cmpd="sng" algn="ctr">
                      <a:solidFill>
                        <a:schemeClr val="accent1">
                          <a:shade val="95000"/>
                          <a:satMod val="105000"/>
                        </a:schemeClr>
                      </a:solidFill>
                      <a:prstDash val="solid"/>
                      <a:round/>
                    </a:ln>
                    <a:effectLst/>
                  </c:spPr>
                </c:marker>
                <c:dLbls>
                  <c:delete val="1"/>
                  <c:extLst xmlns:c15="http://schemas.microsoft.com/office/drawing/2012/chart"/>
                </c:dLbls>
                <c:cat>
                  <c:numRef>
                    <c:extLst xmlns:c15="http://schemas.microsoft.com/office/drawing/2012/chart">
                      <c:ext xmlns:c15="http://schemas.microsoft.com/office/drawing/2012/chart" uri="{02D57815-91ED-43cb-92C2-25804820EDAC}">
                        <c15:formulaRef>
                          <c15:sqref>Sheet1!$A$2:$A$13</c15:sqref>
                        </c15:formulaRef>
                      </c:ext>
                    </c:extLst>
                    <c:numCache>
                      <c:formatCode>General</c:formatCode>
                      <c:ptCount val="9"/>
                      <c:pt idx="0">
                        <c:v>2007</c:v>
                      </c:pt>
                      <c:pt idx="1">
                        <c:v>2008</c:v>
                      </c:pt>
                      <c:pt idx="2">
                        <c:v>2009</c:v>
                      </c:pt>
                      <c:pt idx="3">
                        <c:v>2013</c:v>
                      </c:pt>
                      <c:pt idx="4">
                        <c:v>2014</c:v>
                      </c:pt>
                      <c:pt idx="5">
                        <c:v>2015</c:v>
                      </c:pt>
                      <c:pt idx="6">
                        <c:v>2016</c:v>
                      </c:pt>
                      <c:pt idx="7">
                        <c:v>2017</c:v>
                      </c:pt>
                      <c:pt idx="8">
                        <c:v>2018</c:v>
                      </c:pt>
                    </c:numCache>
                  </c:numRef>
                </c:cat>
                <c:val>
                  <c:numRef>
                    <c:extLst xmlns:c15="http://schemas.microsoft.com/office/drawing/2012/chart">
                      <c:ext xmlns:c15="http://schemas.microsoft.com/office/drawing/2012/chart" uri="{02D57815-91ED-43cb-92C2-25804820EDAC}">
                        <c15:formulaRef>
                          <c15:sqref>Sheet1!$C$2:$C$13</c15:sqref>
                        </c15:formulaRef>
                      </c:ext>
                    </c:extLst>
                    <c:numCache>
                      <c:formatCode>General</c:formatCode>
                      <c:ptCount val="9"/>
                      <c:pt idx="0">
                        <c:v>5</c:v>
                      </c:pt>
                      <c:pt idx="1">
                        <c:v>4</c:v>
                      </c:pt>
                      <c:pt idx="2">
                        <c:v>11</c:v>
                      </c:pt>
                      <c:pt idx="3">
                        <c:v>4</c:v>
                      </c:pt>
                      <c:pt idx="4">
                        <c:v>12</c:v>
                      </c:pt>
                      <c:pt idx="5">
                        <c:v>20</c:v>
                      </c:pt>
                      <c:pt idx="6">
                        <c:v>19</c:v>
                      </c:pt>
                      <c:pt idx="7">
                        <c:v>33</c:v>
                      </c:pt>
                      <c:pt idx="8">
                        <c:v>33</c:v>
                      </c:pt>
                    </c:numCache>
                  </c:numRef>
                </c:val>
                <c:smooth val="0"/>
                <c:extLst xmlns:c15="http://schemas.microsoft.com/office/drawing/2012/chart">
                  <c:ext xmlns:c16="http://schemas.microsoft.com/office/drawing/2014/chart" uri="{C3380CC4-5D6E-409C-BE32-E72D297353CC}">
                    <c16:uniqueId val="{0000000F-366D-4B35-BEB4-0D349D1862D0}"/>
                  </c:ext>
                </c:extLst>
              </c15:ser>
            </c15:filteredLineSeries>
          </c:ext>
        </c:extLst>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r>
                  <a:rPr lang="en-AU" b="1" dirty="0"/>
                  <a:t>% NT EDRS participants</a:t>
                </a:r>
              </a:p>
            </c:rich>
          </c:tx>
          <c:layout>
            <c:manualLayout>
              <c:xMode val="edge"/>
              <c:yMode val="edge"/>
              <c:x val="6.1671292013567702E-3"/>
              <c:y val="0.21041556934934399"/>
            </c:manualLayout>
          </c:layout>
          <c:overlay val="0"/>
          <c:spPr>
            <a:noFill/>
            <a:ln w="25400">
              <a:noFill/>
            </a:ln>
            <a:effectLst/>
          </c:spPr>
          <c:txPr>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1836601523856716"/>
          <c:y val="0.8404196789979258"/>
          <c:w val="0.57569157168006324"/>
          <c:h val="0.1595804261122164"/>
        </c:manualLayout>
      </c:layout>
      <c:overlay val="0"/>
      <c:spPr>
        <a:noFill/>
        <a:ln w="3175">
          <a:noFill/>
          <a:prstDash val="solid"/>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400" b="0" i="0" u="none" strike="noStrike" baseline="0">
          <a:solidFill>
            <a:srgbClr val="000000"/>
          </a:solidFill>
          <a:latin typeface="Arial"/>
          <a:ea typeface="Arial"/>
          <a:cs typeface="Arial"/>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75513943841596898"/>
        </c:manualLayout>
      </c:layout>
      <c:lineChart>
        <c:grouping val="standard"/>
        <c:varyColors val="0"/>
        <c:ser>
          <c:idx val="1"/>
          <c:order val="0"/>
          <c:tx>
            <c:strRef>
              <c:f>Sheet1!$B$1</c:f>
              <c:strCache>
                <c:ptCount val="1"/>
                <c:pt idx="0">
                  <c:v>Lifetime</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dLbl>
              <c:idx val="7"/>
              <c:delete val="1"/>
              <c:extLst>
                <c:ext xmlns:c15="http://schemas.microsoft.com/office/drawing/2012/chart" uri="{CE6537A1-D6FC-4f65-9D91-7224C49458BB}"/>
                <c:ext xmlns:c16="http://schemas.microsoft.com/office/drawing/2014/chart" uri="{C3380CC4-5D6E-409C-BE32-E72D297353CC}">
                  <c16:uniqueId val="{00000000-0136-4284-99E4-C38C1530F96F}"/>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2"/>
                <c:pt idx="0">
                  <c:v>2004</c:v>
                </c:pt>
                <c:pt idx="1">
                  <c:v>2005</c:v>
                </c:pt>
                <c:pt idx="2">
                  <c:v>2006</c:v>
                </c:pt>
                <c:pt idx="3">
                  <c:v>2007</c:v>
                </c:pt>
                <c:pt idx="4">
                  <c:v>2008</c:v>
                </c:pt>
                <c:pt idx="5">
                  <c:v>2009</c:v>
                </c:pt>
                <c:pt idx="6">
                  <c:v>2013</c:v>
                </c:pt>
                <c:pt idx="7">
                  <c:v>2014</c:v>
                </c:pt>
                <c:pt idx="8">
                  <c:v>2015</c:v>
                </c:pt>
                <c:pt idx="9">
                  <c:v>2016</c:v>
                </c:pt>
                <c:pt idx="10">
                  <c:v>2017</c:v>
                </c:pt>
                <c:pt idx="11">
                  <c:v>2018</c:v>
                </c:pt>
              </c:numCache>
            </c:numRef>
          </c:cat>
          <c:val>
            <c:numRef>
              <c:f>Sheet1!$B$3:$B$17</c:f>
              <c:numCache>
                <c:formatCode>General</c:formatCode>
                <c:ptCount val="12"/>
                <c:pt idx="0">
                  <c:v>37</c:v>
                </c:pt>
                <c:pt idx="1">
                  <c:v>38</c:v>
                </c:pt>
                <c:pt idx="2">
                  <c:v>39</c:v>
                </c:pt>
                <c:pt idx="3">
                  <c:v>26</c:v>
                </c:pt>
                <c:pt idx="4">
                  <c:v>17</c:v>
                </c:pt>
                <c:pt idx="5">
                  <c:v>31</c:v>
                </c:pt>
                <c:pt idx="6">
                  <c:v>16</c:v>
                </c:pt>
                <c:pt idx="7">
                  <c:v>4</c:v>
                </c:pt>
                <c:pt idx="8">
                  <c:v>16</c:v>
                </c:pt>
                <c:pt idx="9">
                  <c:v>23</c:v>
                </c:pt>
                <c:pt idx="10">
                  <c:v>14</c:v>
                </c:pt>
                <c:pt idx="11">
                  <c:v>10</c:v>
                </c:pt>
              </c:numCache>
            </c:numRef>
          </c:val>
          <c:smooth val="0"/>
          <c:extLst>
            <c:ext xmlns:c16="http://schemas.microsoft.com/office/drawing/2014/chart" uri="{C3380CC4-5D6E-409C-BE32-E72D297353CC}">
              <c16:uniqueId val="{00000000-FC3D-4483-963E-53A367E93C4D}"/>
            </c:ext>
          </c:extLst>
        </c:ser>
        <c:ser>
          <c:idx val="0"/>
          <c:order val="1"/>
          <c:tx>
            <c:strRef>
              <c:f>Sheet1!$C$1</c:f>
              <c:strCache>
                <c:ptCount val="1"/>
                <c:pt idx="0">
                  <c:v>Past month</c:v>
                </c:pt>
              </c:strCache>
            </c:strRef>
          </c:tx>
          <c:spPr>
            <a:ln w="25400" cap="rnd" cmpd="sng" algn="ctr">
              <a:solidFill>
                <a:schemeClr val="accent1"/>
              </a:solidFill>
              <a:prstDash val="solid"/>
              <a:round/>
            </a:ln>
            <a:effectLst/>
          </c:spPr>
          <c:marker>
            <c:symbol val="x"/>
            <c:size val="5"/>
            <c:spPr>
              <a:noFill/>
              <a:ln w="25400" cap="flat" cmpd="sng" algn="ctr">
                <a:solidFill>
                  <a:schemeClr val="accent1"/>
                </a:solidFill>
                <a:prstDash val="solid"/>
                <a:round/>
              </a:ln>
              <a:effectLst/>
            </c:spPr>
          </c:marker>
          <c:dLbls>
            <c:dLbl>
              <c:idx val="9"/>
              <c:layout>
                <c:manualLayout>
                  <c:x val="-1.7382270151013731E-2"/>
                  <c:y val="-3.26905276228363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C3D-4483-963E-53A367E93C4D}"/>
                </c:ext>
              </c:extLst>
            </c:dLbl>
            <c:dLbl>
              <c:idx val="10"/>
              <c:delete val="1"/>
              <c:extLst>
                <c:ext xmlns:c15="http://schemas.microsoft.com/office/drawing/2012/chart" uri="{CE6537A1-D6FC-4f65-9D91-7224C49458BB}"/>
                <c:ext xmlns:c16="http://schemas.microsoft.com/office/drawing/2014/chart" uri="{C3380CC4-5D6E-409C-BE32-E72D297353CC}">
                  <c16:uniqueId val="{00000000-8BCB-4537-87CF-7CDC32BC2C31}"/>
                </c:ext>
              </c:extLst>
            </c:dLbl>
            <c:dLbl>
              <c:idx val="11"/>
              <c:delete val="1"/>
              <c:extLst>
                <c:ext xmlns:c15="http://schemas.microsoft.com/office/drawing/2012/chart" uri="{CE6537A1-D6FC-4f65-9D91-7224C49458BB}"/>
                <c:ext xmlns:c16="http://schemas.microsoft.com/office/drawing/2014/chart" uri="{C3380CC4-5D6E-409C-BE32-E72D297353CC}">
                  <c16:uniqueId val="{00000003-FC3D-4483-963E-53A367E93C4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2"/>
                <c:pt idx="0">
                  <c:v>2004</c:v>
                </c:pt>
                <c:pt idx="1">
                  <c:v>2005</c:v>
                </c:pt>
                <c:pt idx="2">
                  <c:v>2006</c:v>
                </c:pt>
                <c:pt idx="3">
                  <c:v>2007</c:v>
                </c:pt>
                <c:pt idx="4">
                  <c:v>2008</c:v>
                </c:pt>
                <c:pt idx="5">
                  <c:v>2009</c:v>
                </c:pt>
                <c:pt idx="6">
                  <c:v>2013</c:v>
                </c:pt>
                <c:pt idx="7">
                  <c:v>2014</c:v>
                </c:pt>
                <c:pt idx="8">
                  <c:v>2015</c:v>
                </c:pt>
                <c:pt idx="9">
                  <c:v>2016</c:v>
                </c:pt>
                <c:pt idx="10">
                  <c:v>2017</c:v>
                </c:pt>
                <c:pt idx="11">
                  <c:v>2018</c:v>
                </c:pt>
              </c:numCache>
            </c:numRef>
          </c:cat>
          <c:val>
            <c:numRef>
              <c:f>Sheet1!$C$3:$C$17</c:f>
              <c:numCache>
                <c:formatCode>General</c:formatCode>
                <c:ptCount val="12"/>
                <c:pt idx="9">
                  <c:v>6</c:v>
                </c:pt>
                <c:pt idx="10">
                  <c:v>4</c:v>
                </c:pt>
                <c:pt idx="11">
                  <c:v>1</c:v>
                </c:pt>
              </c:numCache>
            </c:numRef>
          </c:val>
          <c:smooth val="0"/>
          <c:extLst>
            <c:ext xmlns:c16="http://schemas.microsoft.com/office/drawing/2014/chart" uri="{C3380CC4-5D6E-409C-BE32-E72D297353CC}">
              <c16:uniqueId val="{00000004-FC3D-4483-963E-53A367E93C4D}"/>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r>
                  <a:rPr lang="en-AU" b="1" dirty="0"/>
                  <a:t>% NT EDRS participants</a:t>
                </a:r>
              </a:p>
            </c:rich>
          </c:tx>
          <c:layout>
            <c:manualLayout>
              <c:xMode val="edge"/>
              <c:yMode val="edge"/>
              <c:x val="6.1671210766244249E-3"/>
              <c:y val="0.16779779239923778"/>
            </c:manualLayout>
          </c:layout>
          <c:overlay val="0"/>
          <c:spPr>
            <a:noFill/>
            <a:ln w="25400">
              <a:noFill/>
            </a:ln>
            <a:effectLst/>
          </c:spPr>
          <c:txPr>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65993265993276"/>
          <c:y val="0.92509363295884295"/>
          <c:w val="0.483164983165011"/>
          <c:h val="6.3670411985018799E-2"/>
        </c:manualLayout>
      </c:layout>
      <c:overlay val="0"/>
      <c:spPr>
        <a:noFill/>
        <a:ln w="3175">
          <a:noFill/>
          <a:prstDash val="solid"/>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400" b="0" i="0" u="none" strike="noStrike" baseline="0">
          <a:solidFill>
            <a:srgbClr val="000000"/>
          </a:solidFill>
          <a:latin typeface="Arial"/>
          <a:ea typeface="Arial"/>
          <a:cs typeface="Aria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83414609168947917"/>
        </c:manualLayout>
      </c:layout>
      <c:lineChart>
        <c:grouping val="standard"/>
        <c:varyColors val="0"/>
        <c:ser>
          <c:idx val="1"/>
          <c:order val="0"/>
          <c:tx>
            <c:strRef>
              <c:f>Sheet1!$B$1</c:f>
              <c:strCache>
                <c:ptCount val="1"/>
                <c:pt idx="0">
                  <c:v>Current treatment</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0-A460-4DC9-8C23-DF3DBCD1F41A}"/>
                </c:ext>
              </c:extLst>
            </c:dLbl>
            <c:dLbl>
              <c:idx val="4"/>
              <c:delete val="1"/>
              <c:extLst>
                <c:ext xmlns:c15="http://schemas.microsoft.com/office/drawing/2012/chart" uri="{CE6537A1-D6FC-4f65-9D91-7224C49458BB}"/>
                <c:ext xmlns:c16="http://schemas.microsoft.com/office/drawing/2014/chart" uri="{C3380CC4-5D6E-409C-BE32-E72D297353CC}">
                  <c16:uniqueId val="{00000001-A460-4DC9-8C23-DF3DBCD1F41A}"/>
                </c:ext>
              </c:extLst>
            </c:dLbl>
            <c:dLbl>
              <c:idx val="5"/>
              <c:delete val="1"/>
              <c:extLst>
                <c:ext xmlns:c15="http://schemas.microsoft.com/office/drawing/2012/chart" uri="{CE6537A1-D6FC-4f65-9D91-7224C49458BB}"/>
                <c:ext xmlns:c16="http://schemas.microsoft.com/office/drawing/2014/chart" uri="{C3380CC4-5D6E-409C-BE32-E72D297353CC}">
                  <c16:uniqueId val="{00000002-A460-4DC9-8C23-DF3DBCD1F41A}"/>
                </c:ext>
              </c:extLst>
            </c:dLbl>
            <c:dLbl>
              <c:idx val="6"/>
              <c:delete val="1"/>
              <c:extLst>
                <c:ext xmlns:c15="http://schemas.microsoft.com/office/drawing/2012/chart" uri="{CE6537A1-D6FC-4f65-9D91-7224C49458BB}"/>
                <c:ext xmlns:c16="http://schemas.microsoft.com/office/drawing/2014/chart" uri="{C3380CC4-5D6E-409C-BE32-E72D297353CC}">
                  <c16:uniqueId val="{00000003-A460-4DC9-8C23-DF3DBCD1F41A}"/>
                </c:ext>
              </c:extLst>
            </c:dLbl>
            <c:dLbl>
              <c:idx val="7"/>
              <c:delete val="1"/>
              <c:extLst>
                <c:ext xmlns:c15="http://schemas.microsoft.com/office/drawing/2012/chart" uri="{CE6537A1-D6FC-4f65-9D91-7224C49458BB}"/>
                <c:ext xmlns:c16="http://schemas.microsoft.com/office/drawing/2014/chart" uri="{C3380CC4-5D6E-409C-BE32-E72D297353CC}">
                  <c16:uniqueId val="{00000004-A460-4DC9-8C23-DF3DBCD1F41A}"/>
                </c:ext>
              </c:extLst>
            </c:dLbl>
            <c:dLbl>
              <c:idx val="8"/>
              <c:delete val="1"/>
              <c:extLst>
                <c:ext xmlns:c15="http://schemas.microsoft.com/office/drawing/2012/chart" uri="{CE6537A1-D6FC-4f65-9D91-7224C49458BB}"/>
                <c:ext xmlns:c16="http://schemas.microsoft.com/office/drawing/2014/chart" uri="{C3380CC4-5D6E-409C-BE32-E72D297353CC}">
                  <c16:uniqueId val="{00000005-A460-4DC9-8C23-DF3DBCD1F41A}"/>
                </c:ext>
              </c:extLst>
            </c:dLbl>
            <c:dLbl>
              <c:idx val="9"/>
              <c:delete val="1"/>
              <c:extLst>
                <c:ext xmlns:c15="http://schemas.microsoft.com/office/drawing/2012/chart" uri="{CE6537A1-D6FC-4f65-9D91-7224C49458BB}"/>
                <c:ext xmlns:c16="http://schemas.microsoft.com/office/drawing/2014/chart" uri="{C3380CC4-5D6E-409C-BE32-E72D297353CC}">
                  <c16:uniqueId val="{00000006-A460-4DC9-8C23-DF3DBCD1F41A}"/>
                </c:ext>
              </c:extLst>
            </c:dLbl>
            <c:dLbl>
              <c:idx val="10"/>
              <c:delete val="1"/>
              <c:extLst>
                <c:ext xmlns:c15="http://schemas.microsoft.com/office/drawing/2012/chart" uri="{CE6537A1-D6FC-4f65-9D91-7224C49458BB}"/>
                <c:ext xmlns:c16="http://schemas.microsoft.com/office/drawing/2014/chart" uri="{C3380CC4-5D6E-409C-BE32-E72D297353CC}">
                  <c16:uniqueId val="{00000007-A460-4DC9-8C23-DF3DBCD1F41A}"/>
                </c:ext>
              </c:extLst>
            </c:dLbl>
            <c:dLbl>
              <c:idx val="11"/>
              <c:delete val="1"/>
              <c:extLst>
                <c:ext xmlns:c15="http://schemas.microsoft.com/office/drawing/2012/chart" uri="{CE6537A1-D6FC-4f65-9D91-7224C49458BB}"/>
                <c:ext xmlns:c16="http://schemas.microsoft.com/office/drawing/2014/chart" uri="{C3380CC4-5D6E-409C-BE32-E72D297353CC}">
                  <c16:uniqueId val="{00000008-A460-4DC9-8C23-DF3DBCD1F41A}"/>
                </c:ext>
              </c:extLst>
            </c:dLbl>
            <c:dLbl>
              <c:idx val="12"/>
              <c:delete val="1"/>
              <c:extLst>
                <c:ext xmlns:c15="http://schemas.microsoft.com/office/drawing/2012/chart" uri="{CE6537A1-D6FC-4f65-9D91-7224C49458BB}"/>
                <c:ext xmlns:c16="http://schemas.microsoft.com/office/drawing/2014/chart" uri="{C3380CC4-5D6E-409C-BE32-E72D297353CC}">
                  <c16:uniqueId val="{00000009-A460-4DC9-8C23-DF3DBCD1F41A}"/>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Sheet1!$B$2:$B$17</c:f>
              <c:numCache>
                <c:formatCode>General</c:formatCode>
                <c:ptCount val="13"/>
                <c:pt idx="0">
                  <c:v>13</c:v>
                </c:pt>
                <c:pt idx="1">
                  <c:v>1</c:v>
                </c:pt>
                <c:pt idx="2">
                  <c:v>9</c:v>
                </c:pt>
                <c:pt idx="3">
                  <c:v>12</c:v>
                </c:pt>
                <c:pt idx="4">
                  <c:v>0</c:v>
                </c:pt>
                <c:pt idx="5">
                  <c:v>0</c:v>
                </c:pt>
                <c:pt idx="6">
                  <c:v>0</c:v>
                </c:pt>
                <c:pt idx="7">
                  <c:v>0</c:v>
                </c:pt>
                <c:pt idx="8">
                  <c:v>1</c:v>
                </c:pt>
                <c:pt idx="9">
                  <c:v>2</c:v>
                </c:pt>
                <c:pt idx="10">
                  <c:v>1</c:v>
                </c:pt>
                <c:pt idx="11">
                  <c:v>1</c:v>
                </c:pt>
                <c:pt idx="12">
                  <c:v>4</c:v>
                </c:pt>
              </c:numCache>
            </c:numRef>
          </c:val>
          <c:smooth val="0"/>
          <c:extLst>
            <c:ext xmlns:c16="http://schemas.microsoft.com/office/drawing/2014/chart" uri="{C3380CC4-5D6E-409C-BE32-E72D297353CC}">
              <c16:uniqueId val="{00000000-4620-4A35-B033-1CCB20365644}"/>
            </c:ext>
          </c:extLst>
        </c:ser>
        <c:dLbls>
          <c:showLegendKey val="0"/>
          <c:showVal val="1"/>
          <c:showCatName val="0"/>
          <c:showSerName val="0"/>
          <c:showPercent val="0"/>
          <c:showBubbleSize val="0"/>
        </c:dLbls>
        <c:marker val="1"/>
        <c:smooth val="0"/>
        <c:axId val="-2071821512"/>
        <c:axId val="-2071818120"/>
        <c:extLst/>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r>
                  <a:rPr lang="en-AU" b="1" dirty="0"/>
                  <a:t>% NT EDRS participants</a:t>
                </a:r>
              </a:p>
            </c:rich>
          </c:tx>
          <c:layout>
            <c:manualLayout>
              <c:xMode val="edge"/>
              <c:yMode val="edge"/>
              <c:x val="6.1671210766244249E-3"/>
              <c:y val="0.16779779239923778"/>
            </c:manualLayout>
          </c:layout>
          <c:overlay val="0"/>
          <c:spPr>
            <a:noFill/>
            <a:ln w="25400">
              <a:noFill/>
            </a:ln>
            <a:effectLst/>
          </c:spPr>
          <c:txPr>
            <a:bodyPr rot="-5400000" spcFirstLastPara="1" vertOverflow="ellipsis" vert="horz" wrap="square" anchor="ctr" anchorCtr="1"/>
            <a:lstStyle/>
            <a:p>
              <a:pPr>
                <a:defRPr sz="14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plotVisOnly val="1"/>
    <c:dispBlanksAs val="gap"/>
    <c:showDLblsOverMax val="0"/>
  </c:chart>
  <c:spPr>
    <a:solidFill>
      <a:srgbClr val="FFFFFF"/>
    </a:solidFill>
    <a:ln w="6350" cap="flat" cmpd="sng" algn="ctr">
      <a:noFill/>
      <a:prstDash val="solid"/>
      <a:round/>
    </a:ln>
    <a:effectLst/>
  </c:spPr>
  <c:txPr>
    <a:bodyPr/>
    <a:lstStyle/>
    <a:p>
      <a:pPr>
        <a:defRPr sz="1400" b="0" i="0" u="none" strike="noStrike" baseline="0">
          <a:solidFill>
            <a:srgbClr val="000000"/>
          </a:solidFill>
          <a:latin typeface="Arial"/>
          <a:ea typeface="Arial"/>
          <a:cs typeface="Aria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No protection used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6"/>
                <c:pt idx="0">
                  <c:v>2013</c:v>
                </c:pt>
                <c:pt idx="1">
                  <c:v>2014</c:v>
                </c:pt>
                <c:pt idx="2">
                  <c:v>2015</c:v>
                </c:pt>
                <c:pt idx="3">
                  <c:v>2016</c:v>
                </c:pt>
                <c:pt idx="4">
                  <c:v>2017</c:v>
                </c:pt>
                <c:pt idx="5">
                  <c:v>2018</c:v>
                </c:pt>
              </c:numCache>
            </c:numRef>
          </c:cat>
          <c:val>
            <c:numRef>
              <c:f>Sheet1!$B$2:$B$9</c:f>
              <c:numCache>
                <c:formatCode>General</c:formatCode>
                <c:ptCount val="6"/>
                <c:pt idx="0">
                  <c:v>26</c:v>
                </c:pt>
                <c:pt idx="1">
                  <c:v>27</c:v>
                </c:pt>
                <c:pt idx="2">
                  <c:v>37</c:v>
                </c:pt>
                <c:pt idx="3">
                  <c:v>31</c:v>
                </c:pt>
                <c:pt idx="4">
                  <c:v>31</c:v>
                </c:pt>
                <c:pt idx="5">
                  <c:v>27</c:v>
                </c:pt>
              </c:numCache>
            </c:numRef>
          </c:val>
          <c:extLst>
            <c:ext xmlns:c16="http://schemas.microsoft.com/office/drawing/2014/chart" uri="{C3380CC4-5D6E-409C-BE32-E72D297353CC}">
              <c16:uniqueId val="{00000000-D1B2-4C89-9386-6388E069FE41}"/>
            </c:ext>
          </c:extLst>
        </c:ser>
        <c:ser>
          <c:idx val="1"/>
          <c:order val="1"/>
          <c:tx>
            <c:strRef>
              <c:f>Sheet1!$C$1</c:f>
              <c:strCache>
                <c:ptCount val="1"/>
                <c:pt idx="0">
                  <c:v>Protection used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6"/>
                <c:pt idx="0">
                  <c:v>2013</c:v>
                </c:pt>
                <c:pt idx="1">
                  <c:v>2014</c:v>
                </c:pt>
                <c:pt idx="2">
                  <c:v>2015</c:v>
                </c:pt>
                <c:pt idx="3">
                  <c:v>2016</c:v>
                </c:pt>
                <c:pt idx="4">
                  <c:v>2017</c:v>
                </c:pt>
                <c:pt idx="5">
                  <c:v>2018</c:v>
                </c:pt>
              </c:numCache>
            </c:numRef>
          </c:cat>
          <c:val>
            <c:numRef>
              <c:f>Sheet1!$C$2:$C$9</c:f>
              <c:numCache>
                <c:formatCode>General</c:formatCode>
                <c:ptCount val="6"/>
                <c:pt idx="0">
                  <c:v>42</c:v>
                </c:pt>
                <c:pt idx="1">
                  <c:v>43</c:v>
                </c:pt>
                <c:pt idx="2">
                  <c:v>42</c:v>
                </c:pt>
                <c:pt idx="3">
                  <c:v>36</c:v>
                </c:pt>
                <c:pt idx="4">
                  <c:v>45</c:v>
                </c:pt>
                <c:pt idx="5">
                  <c:v>38</c:v>
                </c:pt>
              </c:numCache>
            </c:numRef>
          </c:val>
          <c:extLst>
            <c:ext xmlns:c16="http://schemas.microsoft.com/office/drawing/2014/chart" uri="{C3380CC4-5D6E-409C-BE32-E72D297353CC}">
              <c16:uniqueId val="{00000001-D1B2-4C89-9386-6388E069FE41}"/>
            </c:ext>
          </c:extLst>
        </c:ser>
        <c:ser>
          <c:idx val="2"/>
          <c:order val="2"/>
          <c:tx>
            <c:strRef>
              <c:f>Sheet1!$D$1</c:f>
              <c:strCache>
                <c:ptCount val="1"/>
                <c:pt idx="0">
                  <c:v>Unknown if protection used</c:v>
                </c:pt>
              </c:strCache>
            </c:strRef>
          </c:tx>
          <c:spPr>
            <a:solidFill>
              <a:schemeClr val="accent3"/>
            </a:solidFill>
            <a:ln>
              <a:noFill/>
            </a:ln>
            <a:effectLst/>
          </c:spPr>
          <c:invertIfNegative val="0"/>
          <c:cat>
            <c:numRef>
              <c:f>Sheet1!$A$2:$A$9</c:f>
              <c:numCache>
                <c:formatCode>General</c:formatCode>
                <c:ptCount val="6"/>
                <c:pt idx="0">
                  <c:v>2013</c:v>
                </c:pt>
                <c:pt idx="1">
                  <c:v>2014</c:v>
                </c:pt>
                <c:pt idx="2">
                  <c:v>2015</c:v>
                </c:pt>
                <c:pt idx="3">
                  <c:v>2016</c:v>
                </c:pt>
                <c:pt idx="4">
                  <c:v>2017</c:v>
                </c:pt>
                <c:pt idx="5">
                  <c:v>2018</c:v>
                </c:pt>
              </c:numCache>
            </c:numRef>
          </c:cat>
          <c:val>
            <c:numRef>
              <c:f>Sheet1!$D$2:$D$9</c:f>
              <c:numCache>
                <c:formatCode>General</c:formatCode>
                <c:ptCount val="6"/>
                <c:pt idx="0">
                  <c:v>2</c:v>
                </c:pt>
                <c:pt idx="1">
                  <c:v>1</c:v>
                </c:pt>
                <c:pt idx="2">
                  <c:v>1</c:v>
                </c:pt>
                <c:pt idx="3">
                  <c:v>0</c:v>
                </c:pt>
                <c:pt idx="4">
                  <c:v>0</c:v>
                </c:pt>
                <c:pt idx="5">
                  <c:v>1</c:v>
                </c:pt>
              </c:numCache>
            </c:numRef>
          </c:val>
          <c:extLst>
            <c:ext xmlns:c16="http://schemas.microsoft.com/office/drawing/2014/chart" uri="{C3380CC4-5D6E-409C-BE32-E72D297353CC}">
              <c16:uniqueId val="{00000004-D1B2-4C89-9386-6388E069FE41}"/>
            </c:ext>
          </c:extLst>
        </c:ser>
        <c:dLbls>
          <c:showLegendKey val="0"/>
          <c:showVal val="0"/>
          <c:showCatName val="0"/>
          <c:showSerName val="0"/>
          <c:showPercent val="0"/>
          <c:showBubbleSize val="0"/>
        </c:dLbls>
        <c:gapWidth val="150"/>
        <c:overlap val="100"/>
        <c:axId val="1282457632"/>
        <c:axId val="1282458288"/>
      </c:barChart>
      <c:catAx>
        <c:axId val="1282457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82458288"/>
        <c:crosses val="autoZero"/>
        <c:auto val="1"/>
        <c:lblAlgn val="ctr"/>
        <c:lblOffset val="100"/>
        <c:noMultiLvlLbl val="0"/>
      </c:catAx>
      <c:valAx>
        <c:axId val="1282458288"/>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b="1" dirty="0"/>
                  <a:t>% NT EDRS participants</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82457632"/>
        <c:crosses val="autoZero"/>
        <c:crossBetween val="between"/>
      </c:valAx>
      <c:spPr>
        <a:noFill/>
        <a:ln>
          <a:noFill/>
        </a:ln>
        <a:effectLst/>
      </c:spPr>
    </c:plotArea>
    <c:legend>
      <c:legendPos val="b"/>
      <c:layout>
        <c:manualLayout>
          <c:xMode val="edge"/>
          <c:yMode val="edge"/>
          <c:x val="0.20543838896114222"/>
          <c:y val="0.92712475560636332"/>
          <c:w val="0.5891232220777155"/>
          <c:h val="7.287524439363668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917969492943817E-2"/>
          <c:y val="4.0790904711069643E-2"/>
          <c:w val="0.90579700635246685"/>
          <c:h val="0.76170213725460234"/>
        </c:manualLayout>
      </c:layout>
      <c:barChart>
        <c:barDir val="col"/>
        <c:grouping val="stacked"/>
        <c:varyColors val="0"/>
        <c:ser>
          <c:idx val="0"/>
          <c:order val="0"/>
          <c:tx>
            <c:strRef>
              <c:f>Sheet1!$B$1</c:f>
              <c:strCache>
                <c:ptCount val="1"/>
                <c:pt idx="0">
                  <c:v>No treatment seeking</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B6C1-48CD-BC7C-F978229B472F}"/>
                </c:ext>
              </c:extLst>
            </c:dLbl>
            <c:dLbl>
              <c:idx val="2"/>
              <c:delete val="1"/>
              <c:extLst>
                <c:ext xmlns:c15="http://schemas.microsoft.com/office/drawing/2012/chart" uri="{CE6537A1-D6FC-4f65-9D91-7224C49458BB}"/>
                <c:ext xmlns:c16="http://schemas.microsoft.com/office/drawing/2014/chart" uri="{C3380CC4-5D6E-409C-BE32-E72D297353CC}">
                  <c16:uniqueId val="{00000001-B6C1-48CD-BC7C-F978229B472F}"/>
                </c:ext>
              </c:extLst>
            </c:dLbl>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8"/>
                <c:pt idx="0">
                  <c:v>2008</c:v>
                </c:pt>
                <c:pt idx="1">
                  <c:v>2009</c:v>
                </c:pt>
                <c:pt idx="2">
                  <c:v>2013</c:v>
                </c:pt>
                <c:pt idx="3">
                  <c:v>2014</c:v>
                </c:pt>
                <c:pt idx="4">
                  <c:v>2015</c:v>
                </c:pt>
                <c:pt idx="5">
                  <c:v>2016</c:v>
                </c:pt>
                <c:pt idx="6">
                  <c:v>2017</c:v>
                </c:pt>
                <c:pt idx="7">
                  <c:v>2018</c:v>
                </c:pt>
              </c:numCache>
            </c:numRef>
          </c:cat>
          <c:val>
            <c:numRef>
              <c:f>Sheet1!$B$2:$B$12</c:f>
              <c:numCache>
                <c:formatCode>General</c:formatCode>
                <c:ptCount val="8"/>
                <c:pt idx="0">
                  <c:v>7</c:v>
                </c:pt>
                <c:pt idx="1">
                  <c:v>12</c:v>
                </c:pt>
                <c:pt idx="2">
                  <c:v>2</c:v>
                </c:pt>
                <c:pt idx="3">
                  <c:v>6</c:v>
                </c:pt>
                <c:pt idx="4">
                  <c:v>10</c:v>
                </c:pt>
                <c:pt idx="5">
                  <c:v>15</c:v>
                </c:pt>
                <c:pt idx="6">
                  <c:v>15</c:v>
                </c:pt>
                <c:pt idx="7">
                  <c:v>13</c:v>
                </c:pt>
              </c:numCache>
            </c:numRef>
          </c:val>
          <c:extLst>
            <c:ext xmlns:c16="http://schemas.microsoft.com/office/drawing/2014/chart" uri="{C3380CC4-5D6E-409C-BE32-E72D297353CC}">
              <c16:uniqueId val="{00000000-45AB-4770-BA51-7070698DD7D8}"/>
            </c:ext>
          </c:extLst>
        </c:ser>
        <c:ser>
          <c:idx val="1"/>
          <c:order val="1"/>
          <c:tx>
            <c:strRef>
              <c:f>Sheet1!$C$1</c:f>
              <c:strCache>
                <c:ptCount val="1"/>
                <c:pt idx="0">
                  <c:v>Treatment seeking</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45AB-4770-BA51-7070698DD7D8}"/>
                </c:ext>
              </c:extLst>
            </c:dLbl>
            <c:dLbl>
              <c:idx val="2"/>
              <c:delete val="1"/>
              <c:extLst>
                <c:ext xmlns:c15="http://schemas.microsoft.com/office/drawing/2012/chart" uri="{CE6537A1-D6FC-4f65-9D91-7224C49458BB}"/>
                <c:ext xmlns:c16="http://schemas.microsoft.com/office/drawing/2014/chart" uri="{C3380CC4-5D6E-409C-BE32-E72D297353CC}">
                  <c16:uniqueId val="{00000002-45AB-4770-BA51-7070698DD7D8}"/>
                </c:ext>
              </c:extLst>
            </c:dLbl>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8"/>
                <c:pt idx="0">
                  <c:v>2008</c:v>
                </c:pt>
                <c:pt idx="1">
                  <c:v>2009</c:v>
                </c:pt>
                <c:pt idx="2">
                  <c:v>2013</c:v>
                </c:pt>
                <c:pt idx="3">
                  <c:v>2014</c:v>
                </c:pt>
                <c:pt idx="4">
                  <c:v>2015</c:v>
                </c:pt>
                <c:pt idx="5">
                  <c:v>2016</c:v>
                </c:pt>
                <c:pt idx="6">
                  <c:v>2017</c:v>
                </c:pt>
                <c:pt idx="7">
                  <c:v>2018</c:v>
                </c:pt>
              </c:numCache>
            </c:numRef>
          </c:cat>
          <c:val>
            <c:numRef>
              <c:f>Sheet1!$C$2:$C$12</c:f>
              <c:numCache>
                <c:formatCode>General</c:formatCode>
                <c:ptCount val="8"/>
                <c:pt idx="0">
                  <c:v>0</c:v>
                </c:pt>
                <c:pt idx="1">
                  <c:v>9</c:v>
                </c:pt>
                <c:pt idx="2">
                  <c:v>7</c:v>
                </c:pt>
                <c:pt idx="3">
                  <c:v>14</c:v>
                </c:pt>
                <c:pt idx="4">
                  <c:v>10</c:v>
                </c:pt>
                <c:pt idx="5">
                  <c:v>18</c:v>
                </c:pt>
                <c:pt idx="6">
                  <c:v>26</c:v>
                </c:pt>
                <c:pt idx="7">
                  <c:v>21</c:v>
                </c:pt>
              </c:numCache>
            </c:numRef>
          </c:val>
          <c:extLst>
            <c:ext xmlns:c16="http://schemas.microsoft.com/office/drawing/2014/chart" uri="{C3380CC4-5D6E-409C-BE32-E72D297353CC}">
              <c16:uniqueId val="{00000003-45AB-4770-BA51-7070698DD7D8}"/>
            </c:ext>
          </c:extLst>
        </c:ser>
        <c:ser>
          <c:idx val="2"/>
          <c:order val="2"/>
          <c:tx>
            <c:strRef>
              <c:f>Sheet1!$D$1</c:f>
              <c:strCache>
                <c:ptCount val="1"/>
                <c:pt idx="0">
                  <c:v>Unknown if treament sought</c:v>
                </c:pt>
              </c:strCache>
            </c:strRef>
          </c:tx>
          <c:spPr>
            <a:solidFill>
              <a:schemeClr val="accent3"/>
            </a:solidFill>
            <a:ln>
              <a:noFill/>
            </a:ln>
            <a:effectLst/>
          </c:spPr>
          <c:invertIfNegative val="0"/>
          <c:cat>
            <c:numRef>
              <c:f>Sheet1!$A$2:$A$12</c:f>
              <c:numCache>
                <c:formatCode>General</c:formatCode>
                <c:ptCount val="8"/>
                <c:pt idx="0">
                  <c:v>2008</c:v>
                </c:pt>
                <c:pt idx="1">
                  <c:v>2009</c:v>
                </c:pt>
                <c:pt idx="2">
                  <c:v>2013</c:v>
                </c:pt>
                <c:pt idx="3">
                  <c:v>2014</c:v>
                </c:pt>
                <c:pt idx="4">
                  <c:v>2015</c:v>
                </c:pt>
                <c:pt idx="5">
                  <c:v>2016</c:v>
                </c:pt>
                <c:pt idx="6">
                  <c:v>2017</c:v>
                </c:pt>
                <c:pt idx="7">
                  <c:v>2018</c:v>
                </c:pt>
              </c:numCache>
            </c:numRef>
          </c:cat>
          <c:val>
            <c:numRef>
              <c:f>Sheet1!$D$2:$D$12</c:f>
              <c:numCache>
                <c:formatCode>General</c:formatCode>
                <c:ptCount val="8"/>
              </c:numCache>
            </c:numRef>
          </c:val>
          <c:extLst>
            <c:ext xmlns:c16="http://schemas.microsoft.com/office/drawing/2014/chart" uri="{C3380CC4-5D6E-409C-BE32-E72D297353CC}">
              <c16:uniqueId val="{00000004-45AB-4770-BA51-7070698DD7D8}"/>
            </c:ext>
          </c:extLst>
        </c:ser>
        <c:dLbls>
          <c:showLegendKey val="0"/>
          <c:showVal val="0"/>
          <c:showCatName val="0"/>
          <c:showSerName val="0"/>
          <c:showPercent val="0"/>
          <c:showBubbleSize val="0"/>
        </c:dLbls>
        <c:gapWidth val="150"/>
        <c:overlap val="100"/>
        <c:axId val="1282457632"/>
        <c:axId val="1282458288"/>
      </c:barChart>
      <c:catAx>
        <c:axId val="1282457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82458288"/>
        <c:crosses val="autoZero"/>
        <c:auto val="1"/>
        <c:lblAlgn val="ctr"/>
        <c:lblOffset val="100"/>
        <c:noMultiLvlLbl val="0"/>
      </c:catAx>
      <c:valAx>
        <c:axId val="1282458288"/>
        <c:scaling>
          <c:orientation val="minMax"/>
          <c:max val="100"/>
        </c:scaling>
        <c:delete val="0"/>
        <c:axPos val="l"/>
        <c:title>
          <c:tx>
            <c:rich>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dirty="0"/>
                  <a:t>% NT EDRS participants</a:t>
                </a:r>
              </a:p>
            </c:rich>
          </c:tx>
          <c:layout>
            <c:manualLayout>
              <c:xMode val="edge"/>
              <c:yMode val="edge"/>
              <c:x val="1.0679847084331848E-2"/>
              <c:y val="0.20814425109403173"/>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8245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348837209303E-2"/>
          <c:y val="4.5045045045045001E-2"/>
          <c:w val="0.91630312654360402"/>
          <c:h val="0.75637842749562223"/>
        </c:manualLayout>
      </c:layout>
      <c:lineChart>
        <c:grouping val="standard"/>
        <c:varyColors val="0"/>
        <c:ser>
          <c:idx val="0"/>
          <c:order val="0"/>
          <c:tx>
            <c:strRef>
              <c:f>Sheet1!$A$2:$B$2</c:f>
              <c:strCache>
                <c:ptCount val="2"/>
                <c:pt idx="0">
                  <c:v>Property crime</c:v>
                </c:pt>
              </c:strCache>
            </c:strRef>
          </c:tx>
          <c:spPr>
            <a:ln w="25400" cap="rnd" cmpd="sng" algn="ctr">
              <a:solidFill>
                <a:schemeClr val="accent1"/>
              </a:solidFill>
              <a:prstDash val="solid"/>
              <a:round/>
            </a:ln>
            <a:effectLst/>
          </c:spPr>
          <c:marker>
            <c:symbol val="circle"/>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DD5-4932-AE9F-CB6E24FF3E96}"/>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D5-4932-AE9F-CB6E24FF3E96}"/>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D5-4932-AE9F-CB6E24FF3E9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Sheet1!$C$2:$T$2</c:f>
              <c:numCache>
                <c:formatCode>General</c:formatCode>
                <c:ptCount val="13"/>
                <c:pt idx="0">
                  <c:v>14</c:v>
                </c:pt>
                <c:pt idx="1">
                  <c:v>4</c:v>
                </c:pt>
                <c:pt idx="2">
                  <c:v>2</c:v>
                </c:pt>
                <c:pt idx="3">
                  <c:v>6</c:v>
                </c:pt>
                <c:pt idx="4">
                  <c:v>5</c:v>
                </c:pt>
                <c:pt idx="5">
                  <c:v>0</c:v>
                </c:pt>
                <c:pt idx="6">
                  <c:v>3</c:v>
                </c:pt>
                <c:pt idx="7">
                  <c:v>7</c:v>
                </c:pt>
                <c:pt idx="8">
                  <c:v>10</c:v>
                </c:pt>
                <c:pt idx="9">
                  <c:v>11</c:v>
                </c:pt>
                <c:pt idx="10">
                  <c:v>8</c:v>
                </c:pt>
                <c:pt idx="11">
                  <c:v>8</c:v>
                </c:pt>
                <c:pt idx="12">
                  <c:v>13</c:v>
                </c:pt>
              </c:numCache>
            </c:numRef>
          </c:val>
          <c:smooth val="0"/>
          <c:extLst>
            <c:ext xmlns:c16="http://schemas.microsoft.com/office/drawing/2014/chart" uri="{C3380CC4-5D6E-409C-BE32-E72D297353CC}">
              <c16:uniqueId val="{00000003-DDD5-4932-AE9F-CB6E24FF3E96}"/>
            </c:ext>
          </c:extLst>
        </c:ser>
        <c:ser>
          <c:idx val="1"/>
          <c:order val="1"/>
          <c:tx>
            <c:strRef>
              <c:f>Sheet1!$A$3:$B$3</c:f>
              <c:strCache>
                <c:ptCount val="2"/>
                <c:pt idx="0">
                  <c:v>Drug dealing</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dLbl>
              <c:idx val="0"/>
              <c:layout>
                <c:manualLayout>
                  <c:x val="-2.0271788606621471E-2"/>
                  <c:y val="-3.32499964298500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D5-4932-AE9F-CB6E24FF3E96}"/>
                </c:ext>
              </c:extLst>
            </c:dLbl>
            <c:dLbl>
              <c:idx val="11"/>
              <c:layout>
                <c:manualLayout>
                  <c:x val="-1.6648599856270669E-2"/>
                  <c:y val="3.32499964298500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D5-4932-AE9F-CB6E24FF3E96}"/>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DD5-4932-AE9F-CB6E24FF3E9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Sheet1!$C$3:$T$3</c:f>
              <c:numCache>
                <c:formatCode>General</c:formatCode>
                <c:ptCount val="13"/>
                <c:pt idx="0">
                  <c:v>28</c:v>
                </c:pt>
                <c:pt idx="1">
                  <c:v>28</c:v>
                </c:pt>
                <c:pt idx="2">
                  <c:v>11</c:v>
                </c:pt>
                <c:pt idx="3">
                  <c:v>12</c:v>
                </c:pt>
                <c:pt idx="4">
                  <c:v>10</c:v>
                </c:pt>
                <c:pt idx="5">
                  <c:v>19</c:v>
                </c:pt>
                <c:pt idx="6">
                  <c:v>31</c:v>
                </c:pt>
                <c:pt idx="7">
                  <c:v>7</c:v>
                </c:pt>
                <c:pt idx="8">
                  <c:v>19</c:v>
                </c:pt>
                <c:pt idx="9">
                  <c:v>26</c:v>
                </c:pt>
                <c:pt idx="10">
                  <c:v>32</c:v>
                </c:pt>
                <c:pt idx="11">
                  <c:v>30</c:v>
                </c:pt>
                <c:pt idx="12">
                  <c:v>34</c:v>
                </c:pt>
              </c:numCache>
            </c:numRef>
          </c:val>
          <c:smooth val="0"/>
          <c:extLst>
            <c:ext xmlns:c16="http://schemas.microsoft.com/office/drawing/2014/chart" uri="{C3380CC4-5D6E-409C-BE32-E72D297353CC}">
              <c16:uniqueId val="{00000007-DDD5-4932-AE9F-CB6E24FF3E96}"/>
            </c:ext>
          </c:extLst>
        </c:ser>
        <c:ser>
          <c:idx val="2"/>
          <c:order val="2"/>
          <c:tx>
            <c:strRef>
              <c:f>Sheet1!$A$4:$B$4</c:f>
              <c:strCache>
                <c:ptCount val="2"/>
                <c:pt idx="0">
                  <c:v>Fraud</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2"/>
              <c:tx>
                <c:rich>
                  <a:bodyPr/>
                  <a:lstStyle/>
                  <a:p>
                    <a:r>
                      <a:rPr lang="en-US" dirty="0"/>
                      <a:t>*</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DD5-4932-AE9F-CB6E24FF3E96}"/>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Sheet1!$C$4:$T$4</c:f>
              <c:numCache>
                <c:formatCode>General</c:formatCode>
                <c:ptCount val="13"/>
                <c:pt idx="0">
                  <c:v>3</c:v>
                </c:pt>
                <c:pt idx="1">
                  <c:v>0</c:v>
                </c:pt>
                <c:pt idx="2">
                  <c:v>5</c:v>
                </c:pt>
                <c:pt idx="3">
                  <c:v>2</c:v>
                </c:pt>
                <c:pt idx="4">
                  <c:v>0</c:v>
                </c:pt>
                <c:pt idx="5">
                  <c:v>2</c:v>
                </c:pt>
                <c:pt idx="6">
                  <c:v>0</c:v>
                </c:pt>
                <c:pt idx="7">
                  <c:v>2</c:v>
                </c:pt>
                <c:pt idx="8">
                  <c:v>0</c:v>
                </c:pt>
                <c:pt idx="9">
                  <c:v>1</c:v>
                </c:pt>
                <c:pt idx="10">
                  <c:v>2</c:v>
                </c:pt>
                <c:pt idx="11">
                  <c:v>1</c:v>
                </c:pt>
                <c:pt idx="12">
                  <c:v>2</c:v>
                </c:pt>
              </c:numCache>
            </c:numRef>
          </c:val>
          <c:smooth val="0"/>
          <c:extLst>
            <c:ext xmlns:c16="http://schemas.microsoft.com/office/drawing/2014/chart" uri="{C3380CC4-5D6E-409C-BE32-E72D297353CC}">
              <c16:uniqueId val="{00000009-DDD5-4932-AE9F-CB6E24FF3E96}"/>
            </c:ext>
          </c:extLst>
        </c:ser>
        <c:ser>
          <c:idx val="3"/>
          <c:order val="3"/>
          <c:tx>
            <c:strRef>
              <c:f>Sheet1!$A$5:$B$5</c:f>
              <c:strCache>
                <c:ptCount val="2"/>
                <c:pt idx="0">
                  <c:v>Violent crime</c:v>
                </c:pt>
              </c:strCache>
            </c:strRef>
          </c:tx>
          <c:spPr>
            <a:ln w="25400" cap="rnd" cmpd="sng" algn="ctr">
              <a:solidFill>
                <a:schemeClr val="accent4"/>
              </a:solidFill>
              <a:prstDash val="solid"/>
              <a:round/>
            </a:ln>
            <a:effectLst/>
          </c:spPr>
          <c:marker>
            <c:symbol val="x"/>
            <c:size val="4"/>
            <c:spPr>
              <a:noFill/>
              <a:ln w="25400" cap="flat" cmpd="sng" algn="ctr">
                <a:solidFill>
                  <a:schemeClr val="accent4"/>
                </a:solidFill>
                <a:prstDash val="solid"/>
                <a:round/>
              </a:ln>
              <a:effectLst/>
            </c:spPr>
          </c:marker>
          <c:dLbls>
            <c:delete val="1"/>
          </c:dLbls>
          <c:cat>
            <c:numRef>
              <c:f>Sheet1!$C$1:$T$1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Sheet1!$C$5:$T$5</c:f>
              <c:numCache>
                <c:formatCode>General</c:formatCode>
                <c:ptCount val="13"/>
                <c:pt idx="0">
                  <c:v>3</c:v>
                </c:pt>
                <c:pt idx="1">
                  <c:v>6</c:v>
                </c:pt>
                <c:pt idx="2">
                  <c:v>4</c:v>
                </c:pt>
                <c:pt idx="3">
                  <c:v>2</c:v>
                </c:pt>
                <c:pt idx="4">
                  <c:v>1</c:v>
                </c:pt>
                <c:pt idx="5">
                  <c:v>0</c:v>
                </c:pt>
                <c:pt idx="6">
                  <c:v>5</c:v>
                </c:pt>
                <c:pt idx="7">
                  <c:v>2</c:v>
                </c:pt>
                <c:pt idx="8">
                  <c:v>9</c:v>
                </c:pt>
                <c:pt idx="9">
                  <c:v>6</c:v>
                </c:pt>
                <c:pt idx="10">
                  <c:v>6</c:v>
                </c:pt>
                <c:pt idx="11">
                  <c:v>7</c:v>
                </c:pt>
                <c:pt idx="12">
                  <c:v>2</c:v>
                </c:pt>
              </c:numCache>
            </c:numRef>
          </c:val>
          <c:smooth val="0"/>
          <c:extLst>
            <c:ext xmlns:c16="http://schemas.microsoft.com/office/drawing/2014/chart" uri="{C3380CC4-5D6E-409C-BE32-E72D297353CC}">
              <c16:uniqueId val="{0000000C-DDD5-4932-AE9F-CB6E24FF3E96}"/>
            </c:ext>
          </c:extLst>
        </c:ser>
        <c:ser>
          <c:idx val="4"/>
          <c:order val="4"/>
          <c:tx>
            <c:strRef>
              <c:f>Sheet1!$A$6:$B$6</c:f>
              <c:strCache>
                <c:ptCount val="2"/>
                <c:pt idx="0">
                  <c:v>Any crime</c:v>
                </c:pt>
              </c:strCache>
            </c:strRef>
          </c:tx>
          <c:spPr>
            <a:ln w="25400" cap="rnd" cmpd="sng" algn="ctr">
              <a:solidFill>
                <a:schemeClr val="accent5"/>
              </a:solidFill>
              <a:prstDash val="solid"/>
              <a:round/>
            </a:ln>
            <a:effectLst/>
          </c:spPr>
          <c:marker>
            <c:symbol val="star"/>
            <c:size val="5"/>
            <c:spPr>
              <a:noFill/>
              <a:ln w="25400" cap="flat" cmpd="sng" algn="ctr">
                <a:solidFill>
                  <a:schemeClr val="accent5"/>
                </a:solid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3"/>
                <c:pt idx="0">
                  <c:v>2003</c:v>
                </c:pt>
                <c:pt idx="1">
                  <c:v>2004</c:v>
                </c:pt>
                <c:pt idx="2">
                  <c:v>2005</c:v>
                </c:pt>
                <c:pt idx="3">
                  <c:v>2006</c:v>
                </c:pt>
                <c:pt idx="4">
                  <c:v>2007</c:v>
                </c:pt>
                <c:pt idx="5">
                  <c:v>2008</c:v>
                </c:pt>
                <c:pt idx="6">
                  <c:v>2009</c:v>
                </c:pt>
                <c:pt idx="7">
                  <c:v>2013</c:v>
                </c:pt>
                <c:pt idx="8">
                  <c:v>2014</c:v>
                </c:pt>
                <c:pt idx="9">
                  <c:v>2015</c:v>
                </c:pt>
                <c:pt idx="10">
                  <c:v>2016</c:v>
                </c:pt>
                <c:pt idx="11">
                  <c:v>2017</c:v>
                </c:pt>
                <c:pt idx="12">
                  <c:v>2018</c:v>
                </c:pt>
              </c:numCache>
            </c:numRef>
          </c:cat>
          <c:val>
            <c:numRef>
              <c:f>Sheet1!$C$6:$T$6</c:f>
              <c:numCache>
                <c:formatCode>General</c:formatCode>
                <c:ptCount val="13"/>
                <c:pt idx="0">
                  <c:v>37</c:v>
                </c:pt>
                <c:pt idx="1">
                  <c:v>35</c:v>
                </c:pt>
                <c:pt idx="2">
                  <c:v>15</c:v>
                </c:pt>
                <c:pt idx="3">
                  <c:v>16</c:v>
                </c:pt>
                <c:pt idx="4">
                  <c:v>18</c:v>
                </c:pt>
                <c:pt idx="5">
                  <c:v>19</c:v>
                </c:pt>
                <c:pt idx="6">
                  <c:v>33</c:v>
                </c:pt>
                <c:pt idx="7">
                  <c:v>13</c:v>
                </c:pt>
                <c:pt idx="8">
                  <c:v>30</c:v>
                </c:pt>
                <c:pt idx="9">
                  <c:v>32</c:v>
                </c:pt>
                <c:pt idx="10">
                  <c:v>36</c:v>
                </c:pt>
                <c:pt idx="11">
                  <c:v>37</c:v>
                </c:pt>
                <c:pt idx="12">
                  <c:v>41</c:v>
                </c:pt>
              </c:numCache>
            </c:numRef>
          </c:val>
          <c:smooth val="0"/>
          <c:extLst>
            <c:ext xmlns:c16="http://schemas.microsoft.com/office/drawing/2014/chart" uri="{C3380CC4-5D6E-409C-BE32-E72D297353CC}">
              <c16:uniqueId val="{00000010-DDD5-4932-AE9F-CB6E24FF3E96}"/>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crossAx val="-2071638392"/>
        <c:crosses val="autoZero"/>
        <c:auto val="1"/>
        <c:lblAlgn val="ctr"/>
        <c:lblOffset val="100"/>
        <c:tickLblSkip val="1"/>
        <c:tickMarkSkip val="1"/>
        <c:noMultiLvlLbl val="0"/>
      </c:catAx>
      <c:valAx>
        <c:axId val="-2071638392"/>
        <c:scaling>
          <c:orientation val="minMax"/>
          <c:max val="50"/>
          <c:min val="0"/>
        </c:scaling>
        <c:delete val="0"/>
        <c:axPos val="l"/>
        <c:title>
          <c:tx>
            <c:rich>
              <a:bodyPr rot="-5400000" spcFirstLastPara="1" vertOverflow="ellipsis" vert="horz" wrap="square" anchor="ctr" anchorCtr="1"/>
              <a:lstStyle/>
              <a:p>
                <a:pPr>
                  <a:defRPr sz="1400" b="1" i="0" u="none" strike="noStrike" kern="1200" baseline="0">
                    <a:solidFill>
                      <a:srgbClr val="000000"/>
                    </a:solidFill>
                    <a:latin typeface="Arial" pitchFamily="34" charset="0"/>
                    <a:ea typeface="Garamond"/>
                    <a:cs typeface="Arial" pitchFamily="34" charset="0"/>
                  </a:defRPr>
                </a:pPr>
                <a:r>
                  <a:rPr lang="en-AU" b="1" dirty="0"/>
                  <a:t>% NT EDRS participants</a:t>
                </a:r>
              </a:p>
            </c:rich>
          </c:tx>
          <c:layout>
            <c:manualLayout>
              <c:xMode val="edge"/>
              <c:yMode val="edge"/>
              <c:x val="0"/>
              <c:y val="0.17927213536805992"/>
            </c:manualLayout>
          </c:layout>
          <c:overlay val="0"/>
          <c:spPr>
            <a:noFill/>
            <a:ln w="25400">
              <a:noFill/>
            </a:ln>
            <a:effectLst/>
          </c:spPr>
          <c:txPr>
            <a:bodyPr rot="-5400000" spcFirstLastPara="1" vertOverflow="ellipsis" vert="horz" wrap="square" anchor="ctr" anchorCtr="1"/>
            <a:lstStyle/>
            <a:p>
              <a:pPr>
                <a:defRPr sz="1400" b="1" i="0" u="none" strike="noStrike" kern="1200" baseline="0">
                  <a:solidFill>
                    <a:srgbClr val="000000"/>
                  </a:solidFill>
                  <a:latin typeface="Arial" pitchFamily="34" charset="0"/>
                  <a:ea typeface="Garamond"/>
                  <a:cs typeface="Arial" pitchFamily="34" charset="0"/>
                </a:defRPr>
              </a:pPr>
              <a:endParaRPr lang="en-US"/>
            </a:p>
          </c:txPr>
        </c:title>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crossAx val="-2071644056"/>
        <c:crosses val="autoZero"/>
        <c:crossBetween val="between"/>
        <c:majorUnit val="10"/>
        <c:minorUnit val="1"/>
      </c:valAx>
      <c:spPr>
        <a:solidFill>
          <a:srgbClr val="FFFFFF"/>
        </a:solidFill>
        <a:ln w="25400">
          <a:noFill/>
        </a:ln>
        <a:effectLst/>
      </c:spPr>
    </c:plotArea>
    <c:legend>
      <c:legendPos val="b"/>
      <c:layout>
        <c:manualLayout>
          <c:xMode val="edge"/>
          <c:yMode val="edge"/>
          <c:x val="0.13660724259178"/>
          <c:y val="0.93066577553137397"/>
          <c:w val="0.77955254002403696"/>
          <c:h val="5.2459522703179502E-2"/>
        </c:manualLayout>
      </c:layout>
      <c:overlay val="0"/>
      <c:spPr>
        <a:noFill/>
        <a:ln w="3175">
          <a:noFill/>
          <a:prstDash val="solid"/>
        </a:ln>
        <a:effectLst/>
      </c:spPr>
      <c:txPr>
        <a:bodyPr rot="0" spcFirstLastPara="1" vertOverflow="ellipsis" vert="horz" wrap="square" anchor="ctr" anchorCtr="1"/>
        <a:lstStyle/>
        <a:p>
          <a:pPr>
            <a:defRPr sz="14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4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C5B10-A527-4330-8DAE-6A3C3FE01B21}" type="datetimeFigureOut">
              <a:rPr lang="en-AU" smtClean="0"/>
              <a:t>17/12/2018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B04E8-FE78-4C77-AB4A-9120CFB33B0E}" type="slidenum">
              <a:rPr lang="en-AU" smtClean="0"/>
              <a:t>‹#›</a:t>
            </a:fld>
            <a:endParaRPr lang="en-AU"/>
          </a:p>
        </p:txBody>
      </p:sp>
    </p:spTree>
    <p:extLst>
      <p:ext uri="{BB962C8B-B14F-4D97-AF65-F5344CB8AC3E}">
        <p14:creationId xmlns:p14="http://schemas.microsoft.com/office/powerpoint/2010/main" val="3429979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2</a:t>
            </a:fld>
            <a:endParaRPr lang="en-AU"/>
          </a:p>
        </p:txBody>
      </p:sp>
    </p:spTree>
    <p:extLst>
      <p:ext uri="{BB962C8B-B14F-4D97-AF65-F5344CB8AC3E}">
        <p14:creationId xmlns:p14="http://schemas.microsoft.com/office/powerpoint/2010/main" val="3500440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3</a:t>
            </a:fld>
            <a:endParaRPr lang="en-AU"/>
          </a:p>
        </p:txBody>
      </p:sp>
    </p:spTree>
    <p:extLst>
      <p:ext uri="{BB962C8B-B14F-4D97-AF65-F5344CB8AC3E}">
        <p14:creationId xmlns:p14="http://schemas.microsoft.com/office/powerpoint/2010/main" val="425058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10</a:t>
            </a:fld>
            <a:endParaRPr lang="en-AU"/>
          </a:p>
        </p:txBody>
      </p:sp>
    </p:spTree>
    <p:extLst>
      <p:ext uri="{BB962C8B-B14F-4D97-AF65-F5344CB8AC3E}">
        <p14:creationId xmlns:p14="http://schemas.microsoft.com/office/powerpoint/2010/main" val="1923896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11</a:t>
            </a:fld>
            <a:endParaRPr lang="en-AU"/>
          </a:p>
        </p:txBody>
      </p:sp>
    </p:spTree>
    <p:extLst>
      <p:ext uri="{BB962C8B-B14F-4D97-AF65-F5344CB8AC3E}">
        <p14:creationId xmlns:p14="http://schemas.microsoft.com/office/powerpoint/2010/main" val="4003781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3" name="Picture 2" descr="A picture containing clipart&#10;&#10;Description generated with high confidence">
            <a:extLst>
              <a:ext uri="{FF2B5EF4-FFF2-40B4-BE49-F238E27FC236}">
                <a16:creationId xmlns:a16="http://schemas.microsoft.com/office/drawing/2014/main" id="{F30992A6-C78D-4A33-8879-35348BD967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6431" y="522993"/>
            <a:ext cx="6003797" cy="2578585"/>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A picture containing clipart&#10;&#10;Description generated with high confidence">
            <a:extLst>
              <a:ext uri="{FF2B5EF4-FFF2-40B4-BE49-F238E27FC236}">
                <a16:creationId xmlns:a16="http://schemas.microsoft.com/office/drawing/2014/main" id="{E016BD0E-BAC2-4A76-BEC9-0EFB24FA3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832" t="16158" r="68479" b="42238"/>
          <a:stretch/>
        </p:blipFill>
        <p:spPr>
          <a:xfrm>
            <a:off x="-4937529" y="-10668"/>
            <a:ext cx="9875058" cy="6868668"/>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17/12/2018</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955456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endParaRPr lang="en-AU" altLang="en-US" sz="1200" dirty="0">
              <a:solidFill>
                <a:schemeClr val="accent3"/>
              </a:solidFill>
              <a:latin typeface="Sommet" panose="02000505000000020004" pitchFamily="50" charset="0"/>
              <a:ea typeface="Microsoft Sans Serif" charset="0"/>
              <a:cs typeface="Arial" charset="0"/>
            </a:endParaRPr>
          </a:p>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Key findings from the 2018 Northern Territory Ecstasy and related Drugs Reporting System</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D2C1-AE3B-48AE-92D2-454851680D26}"/>
              </a:ext>
            </a:extLst>
          </p:cNvPr>
          <p:cNvSpPr>
            <a:spLocks noGrp="1"/>
          </p:cNvSpPr>
          <p:nvPr>
            <p:ph type="title"/>
          </p:nvPr>
        </p:nvSpPr>
        <p:spPr>
          <a:xfrm>
            <a:off x="838200" y="279960"/>
            <a:ext cx="10515600" cy="946150"/>
          </a:xfrm>
        </p:spPr>
        <p:txBody>
          <a:bodyPr>
            <a:normAutofit fontScale="90000"/>
          </a:bodyPr>
          <a:lstStyle/>
          <a:p>
            <a:r>
              <a:rPr lang="en-AU" sz="3200" dirty="0"/>
              <a:t>Figure 1: Number of participants recruited each year, NT, 2003-2008</a:t>
            </a:r>
          </a:p>
        </p:txBody>
      </p:sp>
      <p:graphicFrame>
        <p:nvGraphicFramePr>
          <p:cNvPr id="9" name="Chart 8">
            <a:extLst>
              <a:ext uri="{FF2B5EF4-FFF2-40B4-BE49-F238E27FC236}">
                <a16:creationId xmlns:a16="http://schemas.microsoft.com/office/drawing/2014/main" id="{F6388B61-64FB-4AA6-826A-9D4FBFA98516}"/>
              </a:ext>
            </a:extLst>
          </p:cNvPr>
          <p:cNvGraphicFramePr/>
          <p:nvPr>
            <p:extLst>
              <p:ext uri="{D42A27DB-BD31-4B8C-83A1-F6EECF244321}">
                <p14:modId xmlns:p14="http://schemas.microsoft.com/office/powerpoint/2010/main" val="2048486172"/>
              </p:ext>
            </p:extLst>
          </p:nvPr>
        </p:nvGraphicFramePr>
        <p:xfrm>
          <a:off x="838200" y="1611085"/>
          <a:ext cx="8015514" cy="445588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 Placeholder 3">
            <a:extLst>
              <a:ext uri="{FF2B5EF4-FFF2-40B4-BE49-F238E27FC236}">
                <a16:creationId xmlns:a16="http://schemas.microsoft.com/office/drawing/2014/main" id="{C5147C04-45BB-421F-BDFC-552F4472CB4D}"/>
              </a:ext>
            </a:extLst>
          </p:cNvPr>
          <p:cNvSpPr>
            <a:spLocks noGrp="1"/>
          </p:cNvSpPr>
          <p:nvPr>
            <p:ph type="body" sz="quarter" idx="14"/>
          </p:nvPr>
        </p:nvSpPr>
        <p:spPr>
          <a:xfrm>
            <a:off x="8026400" y="2873829"/>
            <a:ext cx="4005944" cy="2481941"/>
          </a:xfrm>
        </p:spPr>
        <p:txBody>
          <a:bodyPr>
            <a:normAutofit fontScale="85000" lnSpcReduction="10000"/>
          </a:bodyPr>
          <a:lstStyle/>
          <a:p>
            <a:pPr marL="0" indent="0">
              <a:lnSpc>
                <a:spcPct val="150000"/>
              </a:lnSpc>
              <a:buNone/>
            </a:pPr>
            <a:r>
              <a:rPr lang="en-AU" sz="2000" b="1" dirty="0"/>
              <a:t>Due to the small sample sizes recruited in 2010-2012, data from these years is not presented from hereon in; furthermore, data from 2006, 2008 and 2013 should be interpreted with caution. </a:t>
            </a:r>
          </a:p>
        </p:txBody>
      </p:sp>
    </p:spTree>
    <p:extLst>
      <p:ext uri="{BB962C8B-B14F-4D97-AF65-F5344CB8AC3E}">
        <p14:creationId xmlns:p14="http://schemas.microsoft.com/office/powerpoint/2010/main" val="230210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D2C1-AE3B-48AE-92D2-454851680D26}"/>
              </a:ext>
            </a:extLst>
          </p:cNvPr>
          <p:cNvSpPr>
            <a:spLocks noGrp="1"/>
          </p:cNvSpPr>
          <p:nvPr>
            <p:ph type="title"/>
          </p:nvPr>
        </p:nvSpPr>
        <p:spPr>
          <a:xfrm>
            <a:off x="838200" y="279960"/>
            <a:ext cx="10515600" cy="946150"/>
          </a:xfrm>
        </p:spPr>
        <p:txBody>
          <a:bodyPr>
            <a:normAutofit/>
          </a:bodyPr>
          <a:lstStyle/>
          <a:p>
            <a:r>
              <a:rPr lang="en-AU" sz="3200" dirty="0"/>
              <a:t>Figure 2: Drug of choice, NT, 2003-2008</a:t>
            </a:r>
          </a:p>
        </p:txBody>
      </p:sp>
      <p:sp>
        <p:nvSpPr>
          <p:cNvPr id="4" name="Text Placeholder 3">
            <a:extLst>
              <a:ext uri="{FF2B5EF4-FFF2-40B4-BE49-F238E27FC236}">
                <a16:creationId xmlns:a16="http://schemas.microsoft.com/office/drawing/2014/main" id="{1AE46628-4C1D-4958-B6C9-0DF2B2240825}"/>
              </a:ext>
            </a:extLst>
          </p:cNvPr>
          <p:cNvSpPr>
            <a:spLocks noGrp="1"/>
          </p:cNvSpPr>
          <p:nvPr>
            <p:ph type="body" sz="quarter" idx="14"/>
          </p:nvPr>
        </p:nvSpPr>
        <p:spPr>
          <a:xfrm>
            <a:off x="1048872" y="5667409"/>
            <a:ext cx="10515600" cy="437556"/>
          </a:xfrm>
        </p:spPr>
        <p:txBody>
          <a:bodyPr>
            <a:noAutofit/>
          </a:bodyPr>
          <a:lstStyle/>
          <a:p>
            <a:pPr marL="0" indent="0">
              <a:buNone/>
            </a:pPr>
            <a:r>
              <a:rPr lang="en-AU" sz="1200" dirty="0"/>
              <a:t>Note. Substances listed in this figure are the primary endorsed; nominal percentages have endorsed other substances. Data labels for 2017 and 2018 not presented where ≤5 people answered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8" name="Chart 7">
            <a:extLst>
              <a:ext uri="{FF2B5EF4-FFF2-40B4-BE49-F238E27FC236}">
                <a16:creationId xmlns:a16="http://schemas.microsoft.com/office/drawing/2014/main" id="{A3C624AA-7E29-4140-B64B-A333A5E7C7AE}"/>
              </a:ext>
            </a:extLst>
          </p:cNvPr>
          <p:cNvGraphicFramePr>
            <a:graphicFrameLocks/>
          </p:cNvGraphicFramePr>
          <p:nvPr>
            <p:extLst>
              <p:ext uri="{D42A27DB-BD31-4B8C-83A1-F6EECF244321}">
                <p14:modId xmlns:p14="http://schemas.microsoft.com/office/powerpoint/2010/main" val="3780070428"/>
              </p:ext>
            </p:extLst>
          </p:nvPr>
        </p:nvGraphicFramePr>
        <p:xfrm>
          <a:off x="838200" y="1553029"/>
          <a:ext cx="10515600" cy="41143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1238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B8A1-99EB-4E38-B020-356051764D88}"/>
              </a:ext>
            </a:extLst>
          </p:cNvPr>
          <p:cNvSpPr>
            <a:spLocks noGrp="1"/>
          </p:cNvSpPr>
          <p:nvPr>
            <p:ph type="title"/>
          </p:nvPr>
        </p:nvSpPr>
        <p:spPr>
          <a:xfrm>
            <a:off x="838199" y="242935"/>
            <a:ext cx="10990943" cy="1185546"/>
          </a:xfrm>
        </p:spPr>
        <p:txBody>
          <a:bodyPr>
            <a:normAutofit/>
          </a:bodyPr>
          <a:lstStyle/>
          <a:p>
            <a:r>
              <a:rPr lang="en-AU" sz="3200" dirty="0"/>
              <a:t>Figure 3: Drug used most often in the past month, NT, 2013-2018</a:t>
            </a:r>
          </a:p>
        </p:txBody>
      </p:sp>
      <p:sp>
        <p:nvSpPr>
          <p:cNvPr id="4" name="Text Placeholder 3">
            <a:extLst>
              <a:ext uri="{FF2B5EF4-FFF2-40B4-BE49-F238E27FC236}">
                <a16:creationId xmlns:a16="http://schemas.microsoft.com/office/drawing/2014/main" id="{07C30929-DAC7-4893-BBAB-F2382B009EEF}"/>
              </a:ext>
            </a:extLst>
          </p:cNvPr>
          <p:cNvSpPr>
            <a:spLocks noGrp="1"/>
          </p:cNvSpPr>
          <p:nvPr>
            <p:ph type="body" sz="quarter" idx="14"/>
          </p:nvPr>
        </p:nvSpPr>
        <p:spPr>
          <a:xfrm>
            <a:off x="847724" y="5612121"/>
            <a:ext cx="10515600" cy="564049"/>
          </a:xfrm>
        </p:spPr>
        <p:txBody>
          <a:bodyPr>
            <a:noAutofit/>
          </a:bodyPr>
          <a:lstStyle/>
          <a:p>
            <a:pPr marL="0" indent="0">
              <a:buNone/>
            </a:pPr>
            <a:r>
              <a:rPr lang="en-AU" sz="1200" dirty="0"/>
              <a:t>Note. Substances listed in this figure are the primary endorsed; nominal percentages have endorsed other substances. Data are only presented for 2011-2018 as this question was not asked in 2003-2010. Data labels for 2017 and 2018 not presented where ≤5 people answered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7" name="Chart 6">
            <a:extLst>
              <a:ext uri="{FF2B5EF4-FFF2-40B4-BE49-F238E27FC236}">
                <a16:creationId xmlns:a16="http://schemas.microsoft.com/office/drawing/2014/main" id="{65995D0B-61C8-4B3F-B852-D46725A989C9}"/>
              </a:ext>
            </a:extLst>
          </p:cNvPr>
          <p:cNvGraphicFramePr>
            <a:graphicFrameLocks/>
          </p:cNvGraphicFramePr>
          <p:nvPr>
            <p:extLst>
              <p:ext uri="{D42A27DB-BD31-4B8C-83A1-F6EECF244321}">
                <p14:modId xmlns:p14="http://schemas.microsoft.com/office/powerpoint/2010/main" val="2882431768"/>
              </p:ext>
            </p:extLst>
          </p:nvPr>
        </p:nvGraphicFramePr>
        <p:xfrm>
          <a:off x="838200" y="1611085"/>
          <a:ext cx="10515600" cy="38753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7773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8BD5-2765-42E9-93A5-DFF1622DBF46}"/>
              </a:ext>
            </a:extLst>
          </p:cNvPr>
          <p:cNvSpPr>
            <a:spLocks noGrp="1"/>
          </p:cNvSpPr>
          <p:nvPr>
            <p:ph type="title"/>
          </p:nvPr>
        </p:nvSpPr>
        <p:spPr/>
        <p:txBody>
          <a:bodyPr>
            <a:noAutofit/>
          </a:bodyPr>
          <a:lstStyle/>
          <a:p>
            <a:r>
              <a:rPr lang="en-AU" sz="3200" dirty="0"/>
              <a:t>Figure 4: High frequency substance use in the past six months, NT, 2003-2018</a:t>
            </a:r>
          </a:p>
        </p:txBody>
      </p:sp>
      <p:sp>
        <p:nvSpPr>
          <p:cNvPr id="4" name="Text Placeholder 3">
            <a:extLst>
              <a:ext uri="{FF2B5EF4-FFF2-40B4-BE49-F238E27FC236}">
                <a16:creationId xmlns:a16="http://schemas.microsoft.com/office/drawing/2014/main" id="{1589763D-0BBA-4837-8B8C-6C93396D941C}"/>
              </a:ext>
            </a:extLst>
          </p:cNvPr>
          <p:cNvSpPr>
            <a:spLocks noGrp="1"/>
          </p:cNvSpPr>
          <p:nvPr>
            <p:ph type="body" sz="quarter" idx="14"/>
          </p:nvPr>
        </p:nvSpPr>
        <p:spPr>
          <a:xfrm>
            <a:off x="838199" y="5772954"/>
            <a:ext cx="11022497" cy="530951"/>
          </a:xfrm>
        </p:spPr>
        <p:txBody>
          <a:bodyPr>
            <a:noAutofit/>
          </a:bodyPr>
          <a:lstStyle/>
          <a:p>
            <a:pPr marL="0" indent="0">
              <a:buNone/>
            </a:pPr>
            <a:r>
              <a:rPr lang="en-AU" sz="1200" dirty="0"/>
              <a:t>Note. Among the entire sample. Days used any methamphetamine not captured in 2003, hence unable to calculate weekly or more use for this year. Data labels for 2017 and 2018 not presented where ≤5 people answered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B0C36EC7-52EE-428B-B4AA-3CEE04CEE69B}"/>
              </a:ext>
            </a:extLst>
          </p:cNvPr>
          <p:cNvGraphicFramePr>
            <a:graphicFrameLocks/>
          </p:cNvGraphicFramePr>
          <p:nvPr>
            <p:extLst>
              <p:ext uri="{D42A27DB-BD31-4B8C-83A1-F6EECF244321}">
                <p14:modId xmlns:p14="http://schemas.microsoft.com/office/powerpoint/2010/main" val="4144721249"/>
              </p:ext>
            </p:extLst>
          </p:nvPr>
        </p:nvGraphicFramePr>
        <p:xfrm>
          <a:off x="838200" y="1653987"/>
          <a:ext cx="10515599" cy="40417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722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C6C1F-A36A-4989-853A-34DBD7D8A5FA}"/>
              </a:ext>
            </a:extLst>
          </p:cNvPr>
          <p:cNvSpPr>
            <a:spLocks noGrp="1"/>
          </p:cNvSpPr>
          <p:nvPr>
            <p:ph type="title"/>
          </p:nvPr>
        </p:nvSpPr>
        <p:spPr/>
        <p:txBody>
          <a:bodyPr>
            <a:noAutofit/>
          </a:bodyPr>
          <a:lstStyle/>
          <a:p>
            <a:r>
              <a:rPr lang="en-AU" sz="3200" dirty="0"/>
              <a:t>Figure 5: Past six month use of the different forms of ecstasy (pills, powder, capsules, crystal and ‘any’), NT, 2003-2018</a:t>
            </a:r>
          </a:p>
        </p:txBody>
      </p:sp>
      <p:sp>
        <p:nvSpPr>
          <p:cNvPr id="4" name="Text Placeholder 3">
            <a:extLst>
              <a:ext uri="{FF2B5EF4-FFF2-40B4-BE49-F238E27FC236}">
                <a16:creationId xmlns:a16="http://schemas.microsoft.com/office/drawing/2014/main" id="{0AA9382F-45F3-4693-B318-3D3ADE850390}"/>
              </a:ext>
            </a:extLst>
          </p:cNvPr>
          <p:cNvSpPr>
            <a:spLocks noGrp="1"/>
          </p:cNvSpPr>
          <p:nvPr>
            <p:ph type="body" sz="quarter" idx="14"/>
          </p:nvPr>
        </p:nvSpPr>
        <p:spPr>
          <a:xfrm>
            <a:off x="838200" y="5553634"/>
            <a:ext cx="10515600" cy="552015"/>
          </a:xfrm>
        </p:spPr>
        <p:txBody>
          <a:bodyPr>
            <a:noAutofit/>
          </a:bodyPr>
          <a:lstStyle/>
          <a:p>
            <a:pPr marL="0" indent="0">
              <a:buNone/>
            </a:pPr>
            <a:r>
              <a:rPr lang="en-AU" sz="1200" dirty="0"/>
              <a:t>Note. Up until 2012, participant eligibility was determined based on any recent ecstasy use; subsequently it has been expanded to broader illicit stimulant use. Data collection for powder started in 2005, capsules in 2008 and crystal in 2013.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F733EE41-FC66-4435-BEEC-0B583DA71E0B}"/>
              </a:ext>
            </a:extLst>
          </p:cNvPr>
          <p:cNvGraphicFramePr/>
          <p:nvPr>
            <p:extLst>
              <p:ext uri="{D42A27DB-BD31-4B8C-83A1-F6EECF244321}">
                <p14:modId xmlns:p14="http://schemas.microsoft.com/office/powerpoint/2010/main" val="102205449"/>
              </p:ext>
            </p:extLst>
          </p:nvPr>
        </p:nvGraphicFramePr>
        <p:xfrm>
          <a:off x="838200" y="1600200"/>
          <a:ext cx="10515600" cy="38324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9696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7617-917A-4233-A954-437ECB182EA6}"/>
              </a:ext>
            </a:extLst>
          </p:cNvPr>
          <p:cNvSpPr>
            <a:spLocks noGrp="1"/>
          </p:cNvSpPr>
          <p:nvPr>
            <p:ph type="title"/>
          </p:nvPr>
        </p:nvSpPr>
        <p:spPr/>
        <p:txBody>
          <a:bodyPr>
            <a:noAutofit/>
          </a:bodyPr>
          <a:lstStyle/>
          <a:p>
            <a:r>
              <a:rPr lang="en-AU" sz="3200" dirty="0"/>
              <a:t>Figure 6: Median days of any ecstasy, pills, powder, capsules, and crystal use in the past six months, NT, 2003-2018</a:t>
            </a:r>
          </a:p>
        </p:txBody>
      </p:sp>
      <p:sp>
        <p:nvSpPr>
          <p:cNvPr id="4" name="Text Placeholder 3">
            <a:extLst>
              <a:ext uri="{FF2B5EF4-FFF2-40B4-BE49-F238E27FC236}">
                <a16:creationId xmlns:a16="http://schemas.microsoft.com/office/drawing/2014/main" id="{EA24B148-6132-48DC-9EF6-B574AF942DB8}"/>
              </a:ext>
            </a:extLst>
          </p:cNvPr>
          <p:cNvSpPr>
            <a:spLocks noGrp="1"/>
          </p:cNvSpPr>
          <p:nvPr>
            <p:ph type="body" sz="quarter" idx="14"/>
          </p:nvPr>
        </p:nvSpPr>
        <p:spPr>
          <a:xfrm>
            <a:off x="838200" y="5240338"/>
            <a:ext cx="10515600" cy="773860"/>
          </a:xfrm>
        </p:spPr>
        <p:txBody>
          <a:bodyPr>
            <a:normAutofit/>
          </a:bodyPr>
          <a:lstStyle/>
          <a:p>
            <a:pPr marL="0" indent="0">
              <a:buNone/>
            </a:pPr>
            <a:r>
              <a:rPr lang="en-AU" sz="1200" dirty="0"/>
              <a:t>Note. Up until 2012, participant eligibility was determined based on any recent ecstasy use; subsequently it has been expanded to broader illicit stimulant use. Data collection for powder started in 2005, capsules in 2008 and crystal in 2013. Median days computed among those who reported recent use (maximum 180 days). Median days rounded to the nearest whole number. Y axis reduced to 30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368BF1C7-C968-4255-814D-61840061560D}"/>
              </a:ext>
            </a:extLst>
          </p:cNvPr>
          <p:cNvGraphicFramePr/>
          <p:nvPr>
            <p:extLst>
              <p:ext uri="{D42A27DB-BD31-4B8C-83A1-F6EECF244321}">
                <p14:modId xmlns:p14="http://schemas.microsoft.com/office/powerpoint/2010/main" val="3674850767"/>
              </p:ext>
            </p:extLst>
          </p:nvPr>
        </p:nvGraphicFramePr>
        <p:xfrm>
          <a:off x="838201" y="1597446"/>
          <a:ext cx="10515600" cy="36428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9216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D679-5DD4-43B9-918D-3B9659396761}"/>
              </a:ext>
            </a:extLst>
          </p:cNvPr>
          <p:cNvSpPr>
            <a:spLocks noGrp="1"/>
          </p:cNvSpPr>
          <p:nvPr>
            <p:ph type="title"/>
          </p:nvPr>
        </p:nvSpPr>
        <p:spPr/>
        <p:txBody>
          <a:bodyPr>
            <a:noAutofit/>
          </a:bodyPr>
          <a:lstStyle/>
          <a:p>
            <a:r>
              <a:rPr lang="en-AU" sz="3200" dirty="0"/>
              <a:t>Figure 7: Median price of ecstasy pill, NT, 2003-2018</a:t>
            </a:r>
          </a:p>
        </p:txBody>
      </p:sp>
      <p:sp>
        <p:nvSpPr>
          <p:cNvPr id="4" name="Text Placeholder 3">
            <a:extLst>
              <a:ext uri="{FF2B5EF4-FFF2-40B4-BE49-F238E27FC236}">
                <a16:creationId xmlns:a16="http://schemas.microsoft.com/office/drawing/2014/main" id="{F1C82FDE-E44C-4D17-9244-FC2057970B82}"/>
              </a:ext>
            </a:extLst>
          </p:cNvPr>
          <p:cNvSpPr>
            <a:spLocks noGrp="1"/>
          </p:cNvSpPr>
          <p:nvPr>
            <p:ph type="body" sz="quarter" idx="14"/>
          </p:nvPr>
        </p:nvSpPr>
        <p:spPr>
          <a:xfrm>
            <a:off x="838200" y="5701553"/>
            <a:ext cx="10515600" cy="342620"/>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***p&lt;0.001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8518F4AA-05D5-4745-B8A1-8291A75C1760}"/>
              </a:ext>
            </a:extLst>
          </p:cNvPr>
          <p:cNvGraphicFramePr>
            <a:graphicFrameLocks/>
          </p:cNvGraphicFramePr>
          <p:nvPr>
            <p:extLst>
              <p:ext uri="{D42A27DB-BD31-4B8C-83A1-F6EECF244321}">
                <p14:modId xmlns:p14="http://schemas.microsoft.com/office/powerpoint/2010/main" val="2913348687"/>
              </p:ext>
            </p:extLst>
          </p:nvPr>
        </p:nvGraphicFramePr>
        <p:xfrm>
          <a:off x="838200" y="1546411"/>
          <a:ext cx="10515600" cy="39803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489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D679-5DD4-43B9-918D-3B9659396761}"/>
              </a:ext>
            </a:extLst>
          </p:cNvPr>
          <p:cNvSpPr>
            <a:spLocks noGrp="1"/>
          </p:cNvSpPr>
          <p:nvPr>
            <p:ph type="title"/>
          </p:nvPr>
        </p:nvSpPr>
        <p:spPr/>
        <p:txBody>
          <a:bodyPr>
            <a:noAutofit/>
          </a:bodyPr>
          <a:lstStyle/>
          <a:p>
            <a:r>
              <a:rPr lang="en-AU" sz="3200" dirty="0"/>
              <a:t>Figure 8: Median price of ecstasy capsule, NT, 2008-2018</a:t>
            </a:r>
          </a:p>
        </p:txBody>
      </p:sp>
      <p:sp>
        <p:nvSpPr>
          <p:cNvPr id="4" name="Text Placeholder 3">
            <a:extLst>
              <a:ext uri="{FF2B5EF4-FFF2-40B4-BE49-F238E27FC236}">
                <a16:creationId xmlns:a16="http://schemas.microsoft.com/office/drawing/2014/main" id="{F1C82FDE-E44C-4D17-9244-FC2057970B82}"/>
              </a:ext>
            </a:extLst>
          </p:cNvPr>
          <p:cNvSpPr>
            <a:spLocks noGrp="1"/>
          </p:cNvSpPr>
          <p:nvPr>
            <p:ph type="body" sz="quarter" idx="14"/>
          </p:nvPr>
        </p:nvSpPr>
        <p:spPr>
          <a:xfrm>
            <a:off x="838200" y="5701553"/>
            <a:ext cx="10515600" cy="342620"/>
          </a:xfrm>
        </p:spPr>
        <p:txBody>
          <a:bodyPr>
            <a:noAutofit/>
          </a:bodyPr>
          <a:lstStyle/>
          <a:p>
            <a:pPr marL="0" indent="0">
              <a:buNone/>
            </a:pPr>
            <a:r>
              <a:rPr lang="en-AU" sz="1200" dirty="0"/>
              <a:t>Note. Among those who commented. Data collection for price of ecstasy capsules started in 2008. No participants reported on the price of capsules in 2013. *</a:t>
            </a:r>
            <a:r>
              <a:rPr lang="en-AU" sz="1200" i="1" dirty="0"/>
              <a:t>p</a:t>
            </a:r>
            <a:r>
              <a:rPr lang="en-AU" sz="1200" dirty="0"/>
              <a:t>&lt;0.050; **</a:t>
            </a:r>
            <a:r>
              <a:rPr lang="en-AU" sz="1200" i="1" dirty="0"/>
              <a:t>p</a:t>
            </a:r>
            <a:r>
              <a:rPr lang="en-AU" sz="1200" dirty="0"/>
              <a:t>&lt;0.010; ***p&lt;0.001 for 2017 versus 2018.</a:t>
            </a:r>
          </a:p>
          <a:p>
            <a:pPr marL="0" indent="0">
              <a:buNone/>
            </a:pPr>
            <a:r>
              <a:rPr lang="en-AU" sz="1200" dirty="0"/>
              <a:t>.</a:t>
            </a:r>
          </a:p>
          <a:p>
            <a:pPr marL="0" indent="0">
              <a:buNone/>
            </a:pPr>
            <a:endParaRPr lang="en-AU" sz="1200" dirty="0"/>
          </a:p>
        </p:txBody>
      </p:sp>
      <p:graphicFrame>
        <p:nvGraphicFramePr>
          <p:cNvPr id="5" name="Chart 4">
            <a:extLst>
              <a:ext uri="{FF2B5EF4-FFF2-40B4-BE49-F238E27FC236}">
                <a16:creationId xmlns:a16="http://schemas.microsoft.com/office/drawing/2014/main" id="{F2C66E0E-658E-4FFE-87CF-FA8D265EB2F9}"/>
              </a:ext>
            </a:extLst>
          </p:cNvPr>
          <p:cNvGraphicFramePr>
            <a:graphicFrameLocks/>
          </p:cNvGraphicFramePr>
          <p:nvPr>
            <p:extLst>
              <p:ext uri="{D42A27DB-BD31-4B8C-83A1-F6EECF244321}">
                <p14:modId xmlns:p14="http://schemas.microsoft.com/office/powerpoint/2010/main" val="3840591329"/>
              </p:ext>
            </p:extLst>
          </p:nvPr>
        </p:nvGraphicFramePr>
        <p:xfrm>
          <a:off x="838200" y="1652530"/>
          <a:ext cx="10515600" cy="39660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0191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0C63-2610-45F5-87D5-5265FA017415}"/>
              </a:ext>
            </a:extLst>
          </p:cNvPr>
          <p:cNvSpPr>
            <a:spLocks noGrp="1"/>
          </p:cNvSpPr>
          <p:nvPr>
            <p:ph type="title"/>
          </p:nvPr>
        </p:nvSpPr>
        <p:spPr/>
        <p:txBody>
          <a:bodyPr>
            <a:noAutofit/>
          </a:bodyPr>
          <a:lstStyle/>
          <a:p>
            <a:r>
              <a:rPr lang="en-AU" sz="3200" dirty="0"/>
              <a:t>Figure 9: Median price of ecstasy powder per point and gram, NT, 2014-2018</a:t>
            </a:r>
          </a:p>
        </p:txBody>
      </p:sp>
      <p:sp>
        <p:nvSpPr>
          <p:cNvPr id="4" name="Text Placeholder 3">
            <a:extLst>
              <a:ext uri="{FF2B5EF4-FFF2-40B4-BE49-F238E27FC236}">
                <a16:creationId xmlns:a16="http://schemas.microsoft.com/office/drawing/2014/main" id="{2F132FB7-5D9E-425E-B405-AD546F6E1141}"/>
              </a:ext>
            </a:extLst>
          </p:cNvPr>
          <p:cNvSpPr>
            <a:spLocks noGrp="1"/>
          </p:cNvSpPr>
          <p:nvPr>
            <p:ph type="body" sz="quarter" idx="14"/>
          </p:nvPr>
        </p:nvSpPr>
        <p:spPr>
          <a:xfrm>
            <a:off x="832757" y="5497416"/>
            <a:ext cx="10515600" cy="479521"/>
          </a:xfrm>
        </p:spPr>
        <p:txBody>
          <a:bodyPr>
            <a:noAutofit/>
          </a:bodyPr>
          <a:lstStyle/>
          <a:p>
            <a:pPr marL="0" indent="0">
              <a:buNone/>
            </a:pPr>
            <a:r>
              <a:rPr lang="en-AU" sz="1200" dirty="0"/>
              <a:t>Note. Among those who commented. Data labels not presented where ≤5 people answered </a:t>
            </a:r>
            <a:r>
              <a:rPr lang="en-GB" sz="1200" dirty="0"/>
              <a:t>- interpret these data points with caution.</a:t>
            </a:r>
            <a:r>
              <a:rPr lang="en-AU" sz="1200" dirty="0"/>
              <a:t> In 2013, no participants reported on the price for ecstasy powder; in 2017 no participants reported on the price for a point of ecstasy powder;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26CD6513-EC99-4136-954D-1CF179BB5C8E}"/>
              </a:ext>
            </a:extLst>
          </p:cNvPr>
          <p:cNvGraphicFramePr>
            <a:graphicFrameLocks/>
          </p:cNvGraphicFramePr>
          <p:nvPr>
            <p:extLst>
              <p:ext uri="{D42A27DB-BD31-4B8C-83A1-F6EECF244321}">
                <p14:modId xmlns:p14="http://schemas.microsoft.com/office/powerpoint/2010/main" val="1391006154"/>
              </p:ext>
            </p:extLst>
          </p:nvPr>
        </p:nvGraphicFramePr>
        <p:xfrm>
          <a:off x="832757" y="1640540"/>
          <a:ext cx="10515599" cy="36564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5706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0C63-2610-45F5-87D5-5265FA017415}"/>
              </a:ext>
            </a:extLst>
          </p:cNvPr>
          <p:cNvSpPr>
            <a:spLocks noGrp="1"/>
          </p:cNvSpPr>
          <p:nvPr>
            <p:ph type="title"/>
          </p:nvPr>
        </p:nvSpPr>
        <p:spPr/>
        <p:txBody>
          <a:bodyPr>
            <a:noAutofit/>
          </a:bodyPr>
          <a:lstStyle/>
          <a:p>
            <a:r>
              <a:rPr lang="en-AU" sz="3200" dirty="0"/>
              <a:t>Figure 10: Median price of ecstasy crystal per point and gram, NT, 2014-2018</a:t>
            </a:r>
          </a:p>
        </p:txBody>
      </p:sp>
      <p:sp>
        <p:nvSpPr>
          <p:cNvPr id="4" name="Text Placeholder 3">
            <a:extLst>
              <a:ext uri="{FF2B5EF4-FFF2-40B4-BE49-F238E27FC236}">
                <a16:creationId xmlns:a16="http://schemas.microsoft.com/office/drawing/2014/main" id="{2F132FB7-5D9E-425E-B405-AD546F6E1141}"/>
              </a:ext>
            </a:extLst>
          </p:cNvPr>
          <p:cNvSpPr>
            <a:spLocks noGrp="1"/>
          </p:cNvSpPr>
          <p:nvPr>
            <p:ph type="body" sz="quarter" idx="14"/>
          </p:nvPr>
        </p:nvSpPr>
        <p:spPr>
          <a:xfrm>
            <a:off x="832757" y="5642870"/>
            <a:ext cx="10515600" cy="479521"/>
          </a:xfrm>
        </p:spPr>
        <p:txBody>
          <a:bodyPr>
            <a:noAutofit/>
          </a:bodyPr>
          <a:lstStyle/>
          <a:p>
            <a:pPr marL="0" indent="0">
              <a:buNone/>
            </a:pPr>
            <a:r>
              <a:rPr lang="en-AU" sz="1200" dirty="0"/>
              <a:t>Note. Among those who commented. Data labels not presented where ≤5 people answered </a:t>
            </a:r>
            <a:r>
              <a:rPr lang="en-GB" sz="1200" dirty="0"/>
              <a:t>- interpret these data points with caution. </a:t>
            </a:r>
            <a:r>
              <a:rPr lang="en-AU" sz="1200" dirty="0"/>
              <a:t>Data collection for price of ecstasy crystal gram and point started in 2013 and 2014 respectively. In 2013, no participants reported on the price for crystal.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0171E698-CD2E-452A-BB2D-EF879F996B5A}"/>
              </a:ext>
            </a:extLst>
          </p:cNvPr>
          <p:cNvGraphicFramePr>
            <a:graphicFrameLocks/>
          </p:cNvGraphicFramePr>
          <p:nvPr>
            <p:extLst>
              <p:ext uri="{D42A27DB-BD31-4B8C-83A1-F6EECF244321}">
                <p14:modId xmlns:p14="http://schemas.microsoft.com/office/powerpoint/2010/main" val="3511036809"/>
              </p:ext>
            </p:extLst>
          </p:nvPr>
        </p:nvGraphicFramePr>
        <p:xfrm>
          <a:off x="832757" y="1573306"/>
          <a:ext cx="10515600" cy="39241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89469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4BAA-446E-43CA-A948-FF2A60A65B66}"/>
              </a:ext>
            </a:extLst>
          </p:cNvPr>
          <p:cNvSpPr>
            <a:spLocks noGrp="1"/>
          </p:cNvSpPr>
          <p:nvPr>
            <p:ph type="title"/>
          </p:nvPr>
        </p:nvSpPr>
        <p:spPr/>
        <p:txBody>
          <a:bodyPr>
            <a:noAutofit/>
          </a:bodyPr>
          <a:lstStyle/>
          <a:p>
            <a:r>
              <a:rPr lang="en-AU" sz="3200" dirty="0"/>
              <a:t>Figure 11: Past six month use of any methamphetamine, powder and crystal, NT, 2003-2018</a:t>
            </a:r>
          </a:p>
        </p:txBody>
      </p:sp>
      <p:sp>
        <p:nvSpPr>
          <p:cNvPr id="4" name="Text Placeholder 3">
            <a:extLst>
              <a:ext uri="{FF2B5EF4-FFF2-40B4-BE49-F238E27FC236}">
                <a16:creationId xmlns:a16="http://schemas.microsoft.com/office/drawing/2014/main" id="{509FA677-1BDF-4800-960B-EFCE111AF700}"/>
              </a:ext>
            </a:extLst>
          </p:cNvPr>
          <p:cNvSpPr>
            <a:spLocks noGrp="1"/>
          </p:cNvSpPr>
          <p:nvPr>
            <p:ph type="body" sz="quarter" idx="14"/>
          </p:nvPr>
        </p:nvSpPr>
        <p:spPr>
          <a:xfrm>
            <a:off x="838200" y="5640708"/>
            <a:ext cx="10515600" cy="443661"/>
          </a:xfrm>
        </p:spPr>
        <p:txBody>
          <a:bodyPr>
            <a:normAutofit/>
          </a:bodyPr>
          <a:lstStyle/>
          <a:p>
            <a:pPr marL="0" indent="0">
              <a:buNone/>
            </a:pPr>
            <a:r>
              <a:rPr lang="en-AU" sz="1200" dirty="0"/>
              <a:t>Note. Figures for base methamphetamine not presented due to small numbers reporting use. In 2008, no participants reported use of crystal methamphetamine.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a:p>
            <a:pPr marL="0" indent="0">
              <a:buNone/>
            </a:pPr>
            <a:endParaRPr lang="en-AU" sz="1200" dirty="0"/>
          </a:p>
        </p:txBody>
      </p:sp>
      <p:graphicFrame>
        <p:nvGraphicFramePr>
          <p:cNvPr id="6" name="Chart 5">
            <a:extLst>
              <a:ext uri="{FF2B5EF4-FFF2-40B4-BE49-F238E27FC236}">
                <a16:creationId xmlns:a16="http://schemas.microsoft.com/office/drawing/2014/main" id="{0C163C55-7EAF-4BF5-875A-9B23AADEA743}"/>
              </a:ext>
            </a:extLst>
          </p:cNvPr>
          <p:cNvGraphicFramePr>
            <a:graphicFrameLocks/>
          </p:cNvGraphicFramePr>
          <p:nvPr>
            <p:extLst>
              <p:ext uri="{D42A27DB-BD31-4B8C-83A1-F6EECF244321}">
                <p14:modId xmlns:p14="http://schemas.microsoft.com/office/powerpoint/2010/main" val="1925458907"/>
              </p:ext>
            </p:extLst>
          </p:nvPr>
        </p:nvGraphicFramePr>
        <p:xfrm>
          <a:off x="838200" y="1627093"/>
          <a:ext cx="10515600" cy="39196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6382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A8F82-15FE-4F10-A06D-540EB247A56F}"/>
              </a:ext>
            </a:extLst>
          </p:cNvPr>
          <p:cNvSpPr>
            <a:spLocks noGrp="1"/>
          </p:cNvSpPr>
          <p:nvPr>
            <p:ph type="title"/>
          </p:nvPr>
        </p:nvSpPr>
        <p:spPr>
          <a:xfrm>
            <a:off x="838200" y="365126"/>
            <a:ext cx="10603230" cy="946150"/>
          </a:xfrm>
        </p:spPr>
        <p:txBody>
          <a:bodyPr>
            <a:noAutofit/>
          </a:bodyPr>
          <a:lstStyle/>
          <a:p>
            <a:r>
              <a:rPr lang="en-AU" sz="3200" dirty="0"/>
              <a:t>Figure 12: Median days of any methamphetamine, powder, and crystal use in the past six months, NT, 2003-2018</a:t>
            </a:r>
          </a:p>
        </p:txBody>
      </p:sp>
      <p:sp>
        <p:nvSpPr>
          <p:cNvPr id="4" name="Text Placeholder 3">
            <a:extLst>
              <a:ext uri="{FF2B5EF4-FFF2-40B4-BE49-F238E27FC236}">
                <a16:creationId xmlns:a16="http://schemas.microsoft.com/office/drawing/2014/main" id="{9BAC8B01-CF6F-4BEE-BC6F-FB67A39E3CD4}"/>
              </a:ext>
            </a:extLst>
          </p:cNvPr>
          <p:cNvSpPr>
            <a:spLocks noGrp="1"/>
          </p:cNvSpPr>
          <p:nvPr>
            <p:ph type="body" sz="quarter" idx="14"/>
          </p:nvPr>
        </p:nvSpPr>
        <p:spPr>
          <a:xfrm>
            <a:off x="838199" y="5377672"/>
            <a:ext cx="10515600" cy="679948"/>
          </a:xfrm>
        </p:spPr>
        <p:txBody>
          <a:bodyPr>
            <a:normAutofit/>
          </a:bodyPr>
          <a:lstStyle/>
          <a:p>
            <a:pPr marL="0" indent="0">
              <a:buNone/>
            </a:pPr>
            <a:r>
              <a:rPr lang="en-AU" sz="1200" dirty="0"/>
              <a:t>Note. Median days computed among those who reported recent use (maximum 180 days). Median days rounded to the nearest whole number. Y axis reduced to 30 to improve visibility of trends. Figures for base methamphetamine not presented due to small numbers reporting use. In 2008, no participants reported use of crystal methamphetamine.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E7BF05B8-C762-4749-AEBD-F1DD108648F2}"/>
              </a:ext>
            </a:extLst>
          </p:cNvPr>
          <p:cNvGraphicFramePr/>
          <p:nvPr>
            <p:extLst>
              <p:ext uri="{D42A27DB-BD31-4B8C-83A1-F6EECF244321}">
                <p14:modId xmlns:p14="http://schemas.microsoft.com/office/powerpoint/2010/main" val="1656822380"/>
              </p:ext>
            </p:extLst>
          </p:nvPr>
        </p:nvGraphicFramePr>
        <p:xfrm>
          <a:off x="838199" y="1492624"/>
          <a:ext cx="10603230" cy="3885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0902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845F1-E53E-4FDF-88CA-9C4A90B8F673}"/>
              </a:ext>
            </a:extLst>
          </p:cNvPr>
          <p:cNvSpPr>
            <a:spLocks noGrp="1"/>
          </p:cNvSpPr>
          <p:nvPr>
            <p:ph type="title"/>
          </p:nvPr>
        </p:nvSpPr>
        <p:spPr/>
        <p:txBody>
          <a:bodyPr>
            <a:noAutofit/>
          </a:bodyPr>
          <a:lstStyle/>
          <a:p>
            <a:r>
              <a:rPr lang="en-AU" sz="3200" dirty="0"/>
              <a:t>Figure 13: Median price of powder methamphetamine per point and gram, NT, 2003-2018</a:t>
            </a:r>
          </a:p>
        </p:txBody>
      </p:sp>
      <p:sp>
        <p:nvSpPr>
          <p:cNvPr id="4" name="Text Placeholder 3">
            <a:extLst>
              <a:ext uri="{FF2B5EF4-FFF2-40B4-BE49-F238E27FC236}">
                <a16:creationId xmlns:a16="http://schemas.microsoft.com/office/drawing/2014/main" id="{D2FBEB50-8E40-4D97-87C1-EB16B40F0698}"/>
              </a:ext>
            </a:extLst>
          </p:cNvPr>
          <p:cNvSpPr>
            <a:spLocks noGrp="1"/>
          </p:cNvSpPr>
          <p:nvPr>
            <p:ph type="body" sz="quarter" idx="14"/>
          </p:nvPr>
        </p:nvSpPr>
        <p:spPr>
          <a:xfrm>
            <a:off x="832757" y="5546724"/>
            <a:ext cx="10515600" cy="430214"/>
          </a:xfrm>
        </p:spPr>
        <p:txBody>
          <a:bodyPr>
            <a:normAutofit/>
          </a:bodyPr>
          <a:lstStyle/>
          <a:p>
            <a:pPr marL="0" indent="0">
              <a:buNone/>
            </a:pPr>
            <a:r>
              <a:rPr lang="en-AU" sz="1200" dirty="0"/>
              <a:t>Note. Among those who commented. Data labels not presented where ≤5 people answered </a:t>
            </a:r>
            <a:r>
              <a:rPr lang="en-GB" sz="1200" dirty="0"/>
              <a:t>- interpret these data points with caution. </a:t>
            </a:r>
            <a:r>
              <a:rPr lang="en-AU" sz="1200" dirty="0"/>
              <a:t>In 2008 and 2013, no participants commented on the price for a point of powder methamphetamine.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7" name="Chart 6">
            <a:extLst>
              <a:ext uri="{FF2B5EF4-FFF2-40B4-BE49-F238E27FC236}">
                <a16:creationId xmlns:a16="http://schemas.microsoft.com/office/drawing/2014/main" id="{5C1F3E94-6F88-4116-90E3-C9C8C6A1F518}"/>
              </a:ext>
            </a:extLst>
          </p:cNvPr>
          <p:cNvGraphicFramePr>
            <a:graphicFrameLocks/>
          </p:cNvGraphicFramePr>
          <p:nvPr>
            <p:extLst>
              <p:ext uri="{D42A27DB-BD31-4B8C-83A1-F6EECF244321}">
                <p14:modId xmlns:p14="http://schemas.microsoft.com/office/powerpoint/2010/main" val="3066998924"/>
              </p:ext>
            </p:extLst>
          </p:nvPr>
        </p:nvGraphicFramePr>
        <p:xfrm>
          <a:off x="832757" y="1553029"/>
          <a:ext cx="10515599" cy="38753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3755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2893-D2EA-4532-89A6-A4A5CD641C1E}"/>
              </a:ext>
            </a:extLst>
          </p:cNvPr>
          <p:cNvSpPr>
            <a:spLocks noGrp="1"/>
          </p:cNvSpPr>
          <p:nvPr>
            <p:ph type="title"/>
          </p:nvPr>
        </p:nvSpPr>
        <p:spPr>
          <a:xfrm>
            <a:off x="838199" y="365126"/>
            <a:ext cx="10816771" cy="946150"/>
          </a:xfrm>
        </p:spPr>
        <p:txBody>
          <a:bodyPr>
            <a:noAutofit/>
          </a:bodyPr>
          <a:lstStyle/>
          <a:p>
            <a:r>
              <a:rPr lang="en-AU" sz="3200" dirty="0"/>
              <a:t>Figure 14: Current perceived purity of powder methamphetamine, NT, 2003-2018</a:t>
            </a:r>
          </a:p>
        </p:txBody>
      </p:sp>
      <p:sp>
        <p:nvSpPr>
          <p:cNvPr id="4" name="Text Placeholder 3">
            <a:extLst>
              <a:ext uri="{FF2B5EF4-FFF2-40B4-BE49-F238E27FC236}">
                <a16:creationId xmlns:a16="http://schemas.microsoft.com/office/drawing/2014/main" id="{0899898F-DB7B-4F02-9252-AE8CCDD55CD8}"/>
              </a:ext>
            </a:extLst>
          </p:cNvPr>
          <p:cNvSpPr>
            <a:spLocks noGrp="1"/>
          </p:cNvSpPr>
          <p:nvPr>
            <p:ph type="body" sz="quarter" idx="14"/>
          </p:nvPr>
        </p:nvSpPr>
        <p:spPr>
          <a:xfrm>
            <a:off x="832758" y="5629272"/>
            <a:ext cx="10515600" cy="430213"/>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43F05219-ED93-4A51-8605-43E95688BA0B}"/>
              </a:ext>
            </a:extLst>
          </p:cNvPr>
          <p:cNvGraphicFramePr/>
          <p:nvPr>
            <p:extLst>
              <p:ext uri="{D42A27DB-BD31-4B8C-83A1-F6EECF244321}">
                <p14:modId xmlns:p14="http://schemas.microsoft.com/office/powerpoint/2010/main" val="3006299236"/>
              </p:ext>
            </p:extLst>
          </p:nvPr>
        </p:nvGraphicFramePr>
        <p:xfrm>
          <a:off x="832758" y="1683657"/>
          <a:ext cx="10515600" cy="38630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0916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7913-126B-4075-AC49-5542A54B85AA}"/>
              </a:ext>
            </a:extLst>
          </p:cNvPr>
          <p:cNvSpPr>
            <a:spLocks noGrp="1"/>
          </p:cNvSpPr>
          <p:nvPr>
            <p:ph type="title"/>
          </p:nvPr>
        </p:nvSpPr>
        <p:spPr/>
        <p:txBody>
          <a:bodyPr>
            <a:noAutofit/>
          </a:bodyPr>
          <a:lstStyle/>
          <a:p>
            <a:r>
              <a:rPr lang="en-AU" sz="3200" dirty="0"/>
              <a:t>Figure 15: Current perceived availability of powder methamphetamine, NT, 2003-2018</a:t>
            </a:r>
          </a:p>
        </p:txBody>
      </p:sp>
      <p:sp>
        <p:nvSpPr>
          <p:cNvPr id="4" name="Text Placeholder 3">
            <a:extLst>
              <a:ext uri="{FF2B5EF4-FFF2-40B4-BE49-F238E27FC236}">
                <a16:creationId xmlns:a16="http://schemas.microsoft.com/office/drawing/2014/main" id="{D6A01ED5-14DC-4D86-A11A-EA00DCA298CE}"/>
              </a:ext>
            </a:extLst>
          </p:cNvPr>
          <p:cNvSpPr>
            <a:spLocks noGrp="1"/>
          </p:cNvSpPr>
          <p:nvPr>
            <p:ph type="body" sz="quarter" idx="14"/>
          </p:nvPr>
        </p:nvSpPr>
        <p:spPr>
          <a:xfrm>
            <a:off x="833438" y="5866152"/>
            <a:ext cx="10515600" cy="246516"/>
          </a:xfrm>
        </p:spPr>
        <p:txBody>
          <a:bodyPr>
            <a:no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9296F1A9-412C-403B-94AD-3122B6D58BA1}"/>
              </a:ext>
            </a:extLst>
          </p:cNvPr>
          <p:cNvGraphicFramePr/>
          <p:nvPr>
            <p:extLst>
              <p:ext uri="{D42A27DB-BD31-4B8C-83A1-F6EECF244321}">
                <p14:modId xmlns:p14="http://schemas.microsoft.com/office/powerpoint/2010/main" val="768704835"/>
              </p:ext>
            </p:extLst>
          </p:nvPr>
        </p:nvGraphicFramePr>
        <p:xfrm>
          <a:off x="833438" y="1553029"/>
          <a:ext cx="10515600" cy="41946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170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64E80-A26E-4947-B44F-AA309698DEEE}"/>
              </a:ext>
            </a:extLst>
          </p:cNvPr>
          <p:cNvSpPr>
            <a:spLocks noGrp="1"/>
          </p:cNvSpPr>
          <p:nvPr>
            <p:ph type="title"/>
          </p:nvPr>
        </p:nvSpPr>
        <p:spPr/>
        <p:txBody>
          <a:bodyPr>
            <a:noAutofit/>
          </a:bodyPr>
          <a:lstStyle/>
          <a:p>
            <a:r>
              <a:rPr lang="en-AU" sz="3200" dirty="0"/>
              <a:t>Figure 16: Median price of crystal methamphetamine per point and gram, NT, 2003-2018</a:t>
            </a:r>
          </a:p>
        </p:txBody>
      </p:sp>
      <p:sp>
        <p:nvSpPr>
          <p:cNvPr id="4" name="Text Placeholder 3">
            <a:extLst>
              <a:ext uri="{FF2B5EF4-FFF2-40B4-BE49-F238E27FC236}">
                <a16:creationId xmlns:a16="http://schemas.microsoft.com/office/drawing/2014/main" id="{8CEE86CB-4571-4D75-AF47-74D8C37BD6DD}"/>
              </a:ext>
            </a:extLst>
          </p:cNvPr>
          <p:cNvSpPr>
            <a:spLocks noGrp="1"/>
          </p:cNvSpPr>
          <p:nvPr>
            <p:ph type="body" sz="quarter" idx="14"/>
          </p:nvPr>
        </p:nvSpPr>
        <p:spPr>
          <a:xfrm>
            <a:off x="832757" y="5660061"/>
            <a:ext cx="10515600" cy="364222"/>
          </a:xfrm>
        </p:spPr>
        <p:txBody>
          <a:bodyPr>
            <a:noAutofit/>
          </a:bodyPr>
          <a:lstStyle/>
          <a:p>
            <a:pPr marL="0" indent="0">
              <a:buNone/>
            </a:pPr>
            <a:r>
              <a:rPr lang="en-AU" sz="1200" dirty="0"/>
              <a:t>Note. Among those who commented. Data labels not presented where ≤5 people answered </a:t>
            </a:r>
            <a:r>
              <a:rPr lang="en-GB" sz="1200" dirty="0"/>
              <a:t>- interpret these data points with caution</a:t>
            </a:r>
            <a:r>
              <a:rPr lang="en-AU" sz="1200" dirty="0"/>
              <a:t>. In 2008, no participants commented on the price for a point or gram of crystal methamphetamine.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7" name="Chart 6">
            <a:extLst>
              <a:ext uri="{FF2B5EF4-FFF2-40B4-BE49-F238E27FC236}">
                <a16:creationId xmlns:a16="http://schemas.microsoft.com/office/drawing/2014/main" id="{16D8FBDE-5F0B-4B63-B2FB-DFF4EC87F2CC}"/>
              </a:ext>
            </a:extLst>
          </p:cNvPr>
          <p:cNvGraphicFramePr>
            <a:graphicFrameLocks/>
          </p:cNvGraphicFramePr>
          <p:nvPr>
            <p:extLst>
              <p:ext uri="{D42A27DB-BD31-4B8C-83A1-F6EECF244321}">
                <p14:modId xmlns:p14="http://schemas.microsoft.com/office/powerpoint/2010/main" val="4232815122"/>
              </p:ext>
            </p:extLst>
          </p:nvPr>
        </p:nvGraphicFramePr>
        <p:xfrm>
          <a:off x="832757" y="1567544"/>
          <a:ext cx="10515599" cy="3976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2481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604F-BC67-49A5-8D02-39D84397E1F4}"/>
              </a:ext>
            </a:extLst>
          </p:cNvPr>
          <p:cNvSpPr>
            <a:spLocks noGrp="1"/>
          </p:cNvSpPr>
          <p:nvPr>
            <p:ph type="title"/>
          </p:nvPr>
        </p:nvSpPr>
        <p:spPr/>
        <p:txBody>
          <a:bodyPr>
            <a:noAutofit/>
          </a:bodyPr>
          <a:lstStyle/>
          <a:p>
            <a:r>
              <a:rPr lang="en-AU" sz="3200" dirty="0"/>
              <a:t>Figure 17: Current perceived purity of crystal methamphetamine, NT, 2003-2018</a:t>
            </a:r>
          </a:p>
        </p:txBody>
      </p:sp>
      <p:sp>
        <p:nvSpPr>
          <p:cNvPr id="4" name="Text Placeholder 3">
            <a:extLst>
              <a:ext uri="{FF2B5EF4-FFF2-40B4-BE49-F238E27FC236}">
                <a16:creationId xmlns:a16="http://schemas.microsoft.com/office/drawing/2014/main" id="{BECECC73-372B-43B3-802F-281DC8764E6D}"/>
              </a:ext>
            </a:extLst>
          </p:cNvPr>
          <p:cNvSpPr>
            <a:spLocks noGrp="1"/>
          </p:cNvSpPr>
          <p:nvPr>
            <p:ph type="body" sz="quarter" idx="14"/>
          </p:nvPr>
        </p:nvSpPr>
        <p:spPr>
          <a:xfrm>
            <a:off x="843644" y="5736229"/>
            <a:ext cx="10515600" cy="329608"/>
          </a:xfrm>
        </p:spPr>
        <p:txBody>
          <a:bodyPr>
            <a:noAutofit/>
          </a:bodyPr>
          <a:lstStyle/>
          <a:p>
            <a:pPr marL="0" indent="0">
              <a:buNone/>
            </a:pPr>
            <a:r>
              <a:rPr lang="en-AU" sz="1200" dirty="0"/>
              <a:t>Note. </a:t>
            </a:r>
            <a:r>
              <a:rPr lang="en-GB" sz="1200" dirty="0"/>
              <a:t>The response ‘Don’t know’ was excluded from analysis. In 2008, no participants answered this question. </a:t>
            </a:r>
            <a:r>
              <a:rPr lang="en-AU" sz="1200" dirty="0"/>
              <a:t>Data labels not presented where ≤5 people answered (2009)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10EBBAD2-AD5A-4A17-A35E-7DC556F2EBA3}"/>
              </a:ext>
            </a:extLst>
          </p:cNvPr>
          <p:cNvGraphicFramePr/>
          <p:nvPr>
            <p:extLst>
              <p:ext uri="{D42A27DB-BD31-4B8C-83A1-F6EECF244321}">
                <p14:modId xmlns:p14="http://schemas.microsoft.com/office/powerpoint/2010/main" val="363384763"/>
              </p:ext>
            </p:extLst>
          </p:nvPr>
        </p:nvGraphicFramePr>
        <p:xfrm>
          <a:off x="832757" y="1654629"/>
          <a:ext cx="10515599" cy="3976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2954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F250-BC43-42A7-9DAA-4078AA0ACFCA}"/>
              </a:ext>
            </a:extLst>
          </p:cNvPr>
          <p:cNvSpPr>
            <a:spLocks noGrp="1"/>
          </p:cNvSpPr>
          <p:nvPr>
            <p:ph type="title"/>
          </p:nvPr>
        </p:nvSpPr>
        <p:spPr/>
        <p:txBody>
          <a:bodyPr>
            <a:noAutofit/>
          </a:bodyPr>
          <a:lstStyle/>
          <a:p>
            <a:r>
              <a:rPr lang="en-AU" sz="3200" dirty="0"/>
              <a:t>Figure 18: Current perceived availability of crystal methamphetamine, NT, 2003-2018</a:t>
            </a:r>
          </a:p>
        </p:txBody>
      </p:sp>
      <p:sp>
        <p:nvSpPr>
          <p:cNvPr id="4" name="Text Placeholder 3">
            <a:extLst>
              <a:ext uri="{FF2B5EF4-FFF2-40B4-BE49-F238E27FC236}">
                <a16:creationId xmlns:a16="http://schemas.microsoft.com/office/drawing/2014/main" id="{A0A1A5F7-DD24-44AF-933F-BBB1EAD0823F}"/>
              </a:ext>
            </a:extLst>
          </p:cNvPr>
          <p:cNvSpPr>
            <a:spLocks noGrp="1"/>
          </p:cNvSpPr>
          <p:nvPr>
            <p:ph type="body" sz="quarter" idx="14"/>
          </p:nvPr>
        </p:nvSpPr>
        <p:spPr>
          <a:xfrm>
            <a:off x="1007569" y="5744718"/>
            <a:ext cx="10515600" cy="299810"/>
          </a:xfrm>
        </p:spPr>
        <p:txBody>
          <a:bodyPr>
            <a:noAutofit/>
          </a:bodyPr>
          <a:lstStyle/>
          <a:p>
            <a:pPr marL="0" indent="0">
              <a:buNone/>
            </a:pPr>
            <a:r>
              <a:rPr lang="en-AU" sz="1200" dirty="0"/>
              <a:t>Note. </a:t>
            </a:r>
            <a:r>
              <a:rPr lang="en-GB" sz="1200" dirty="0"/>
              <a:t>The response ‘Don’t know’ was excluded from analysis. In 2008, no participants answered this question. </a:t>
            </a:r>
            <a:r>
              <a:rPr lang="en-AU" sz="1200" dirty="0"/>
              <a:t>Data labels not presented where ≤5 people answered (2006, 2009)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r>
              <a:rPr lang="en-AU" sz="1200" dirty="0"/>
              <a:t>.</a:t>
            </a:r>
          </a:p>
          <a:p>
            <a:pPr marL="0" indent="0">
              <a:buNone/>
            </a:pPr>
            <a:endParaRPr lang="en-AU" sz="1200" dirty="0"/>
          </a:p>
        </p:txBody>
      </p:sp>
      <p:graphicFrame>
        <p:nvGraphicFramePr>
          <p:cNvPr id="6" name="Chart 5">
            <a:extLst>
              <a:ext uri="{FF2B5EF4-FFF2-40B4-BE49-F238E27FC236}">
                <a16:creationId xmlns:a16="http://schemas.microsoft.com/office/drawing/2014/main" id="{7A709109-46E2-4535-8564-3FE3398817F0}"/>
              </a:ext>
            </a:extLst>
          </p:cNvPr>
          <p:cNvGraphicFramePr/>
          <p:nvPr>
            <p:extLst>
              <p:ext uri="{D42A27DB-BD31-4B8C-83A1-F6EECF244321}">
                <p14:modId xmlns:p14="http://schemas.microsoft.com/office/powerpoint/2010/main" val="2135130914"/>
              </p:ext>
            </p:extLst>
          </p:nvPr>
        </p:nvGraphicFramePr>
        <p:xfrm>
          <a:off x="838199" y="1611086"/>
          <a:ext cx="10515600" cy="41336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4641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2D80-9404-402C-9CAB-1DD4AAB2D07D}"/>
              </a:ext>
            </a:extLst>
          </p:cNvPr>
          <p:cNvSpPr>
            <a:spLocks noGrp="1"/>
          </p:cNvSpPr>
          <p:nvPr>
            <p:ph type="title"/>
          </p:nvPr>
        </p:nvSpPr>
        <p:spPr/>
        <p:txBody>
          <a:bodyPr>
            <a:noAutofit/>
          </a:bodyPr>
          <a:lstStyle/>
          <a:p>
            <a:r>
              <a:rPr lang="en-AU" sz="3200" dirty="0"/>
              <a:t>Figure 19: Past six month use and frequency of use of cocaine, NT, 2003-2018</a:t>
            </a:r>
          </a:p>
        </p:txBody>
      </p:sp>
      <p:sp>
        <p:nvSpPr>
          <p:cNvPr id="4" name="Text Placeholder 3">
            <a:extLst>
              <a:ext uri="{FF2B5EF4-FFF2-40B4-BE49-F238E27FC236}">
                <a16:creationId xmlns:a16="http://schemas.microsoft.com/office/drawing/2014/main" id="{3664B9BA-5C44-4B57-BBB7-C68A74731741}"/>
              </a:ext>
            </a:extLst>
          </p:cNvPr>
          <p:cNvSpPr>
            <a:spLocks noGrp="1"/>
          </p:cNvSpPr>
          <p:nvPr>
            <p:ph type="body" sz="quarter" idx="14"/>
          </p:nvPr>
        </p:nvSpPr>
        <p:spPr>
          <a:xfrm>
            <a:off x="832757" y="5689599"/>
            <a:ext cx="10789400" cy="478971"/>
          </a:xfrm>
        </p:spPr>
        <p:txBody>
          <a:bodyPr>
            <a:noAutofit/>
          </a:bodyPr>
          <a:lstStyle/>
          <a:p>
            <a:pPr marL="0" indent="0">
              <a:buNone/>
            </a:pPr>
            <a:r>
              <a:rPr lang="en-AU" sz="1200" dirty="0"/>
              <a:t>Note. Data labels not presented where ≤5 people answered (2006, 2009) </a:t>
            </a:r>
            <a:r>
              <a:rPr lang="en-GB" sz="1200" dirty="0"/>
              <a:t>- interpret these data points with caution</a:t>
            </a:r>
            <a:r>
              <a:rPr lang="en-AU" sz="1200" dirty="0"/>
              <a:t>.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sz="1200" dirty="0"/>
          </a:p>
        </p:txBody>
      </p:sp>
      <p:graphicFrame>
        <p:nvGraphicFramePr>
          <p:cNvPr id="6" name="Chart 5">
            <a:extLst>
              <a:ext uri="{FF2B5EF4-FFF2-40B4-BE49-F238E27FC236}">
                <a16:creationId xmlns:a16="http://schemas.microsoft.com/office/drawing/2014/main" id="{2868DFC4-9C4B-4E36-A1E3-56A136CC91D2}"/>
              </a:ext>
            </a:extLst>
          </p:cNvPr>
          <p:cNvGraphicFramePr/>
          <p:nvPr>
            <p:extLst>
              <p:ext uri="{D42A27DB-BD31-4B8C-83A1-F6EECF244321}">
                <p14:modId xmlns:p14="http://schemas.microsoft.com/office/powerpoint/2010/main" val="334246585"/>
              </p:ext>
            </p:extLst>
          </p:nvPr>
        </p:nvGraphicFramePr>
        <p:xfrm>
          <a:off x="832757" y="1625599"/>
          <a:ext cx="10515600" cy="39333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0453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9389-330A-4DE1-B41C-79D6A796936D}"/>
              </a:ext>
            </a:extLst>
          </p:cNvPr>
          <p:cNvSpPr>
            <a:spLocks noGrp="1"/>
          </p:cNvSpPr>
          <p:nvPr>
            <p:ph type="title"/>
          </p:nvPr>
        </p:nvSpPr>
        <p:spPr/>
        <p:txBody>
          <a:bodyPr>
            <a:noAutofit/>
          </a:bodyPr>
          <a:lstStyle/>
          <a:p>
            <a:r>
              <a:rPr lang="en-AU" sz="3200" dirty="0"/>
              <a:t>Figure 20: Median price of cocaine per gram, NT, 2013-2018</a:t>
            </a:r>
          </a:p>
        </p:txBody>
      </p:sp>
      <p:sp>
        <p:nvSpPr>
          <p:cNvPr id="4" name="Text Placeholder 3">
            <a:extLst>
              <a:ext uri="{FF2B5EF4-FFF2-40B4-BE49-F238E27FC236}">
                <a16:creationId xmlns:a16="http://schemas.microsoft.com/office/drawing/2014/main" id="{049065F3-D95C-497B-8A43-732CE68FA556}"/>
              </a:ext>
            </a:extLst>
          </p:cNvPr>
          <p:cNvSpPr>
            <a:spLocks noGrp="1"/>
          </p:cNvSpPr>
          <p:nvPr>
            <p:ph type="body" sz="quarter" idx="14"/>
          </p:nvPr>
        </p:nvSpPr>
        <p:spPr>
          <a:xfrm>
            <a:off x="838200" y="5662840"/>
            <a:ext cx="10515600" cy="462189"/>
          </a:xfrm>
        </p:spPr>
        <p:txBody>
          <a:bodyPr>
            <a:normAutofit/>
          </a:bodyPr>
          <a:lstStyle/>
          <a:p>
            <a:pPr marL="0" indent="0">
              <a:buNone/>
            </a:pPr>
            <a:r>
              <a:rPr lang="en-AU" sz="1200" dirty="0"/>
              <a:t>Note. Among those who commented. Prices not reported prior to 2013 due to small numbers commenting.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6" name="Chart 5">
            <a:extLst>
              <a:ext uri="{FF2B5EF4-FFF2-40B4-BE49-F238E27FC236}">
                <a16:creationId xmlns:a16="http://schemas.microsoft.com/office/drawing/2014/main" id="{8D2AD9EC-EE7C-4DFE-8B77-11547517A987}"/>
              </a:ext>
            </a:extLst>
          </p:cNvPr>
          <p:cNvGraphicFramePr>
            <a:graphicFrameLocks/>
          </p:cNvGraphicFramePr>
          <p:nvPr>
            <p:extLst>
              <p:ext uri="{D42A27DB-BD31-4B8C-83A1-F6EECF244321}">
                <p14:modId xmlns:p14="http://schemas.microsoft.com/office/powerpoint/2010/main" val="2613720165"/>
              </p:ext>
            </p:extLst>
          </p:nvPr>
        </p:nvGraphicFramePr>
        <p:xfrm>
          <a:off x="838200" y="1596571"/>
          <a:ext cx="10515599" cy="39333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3169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4C98-5DC9-418E-812A-2A5F21ABDD4D}"/>
              </a:ext>
            </a:extLst>
          </p:cNvPr>
          <p:cNvSpPr>
            <a:spLocks noGrp="1"/>
          </p:cNvSpPr>
          <p:nvPr>
            <p:ph type="title"/>
          </p:nvPr>
        </p:nvSpPr>
        <p:spPr/>
        <p:txBody>
          <a:bodyPr>
            <a:noAutofit/>
          </a:bodyPr>
          <a:lstStyle/>
          <a:p>
            <a:r>
              <a:rPr lang="en-AU" sz="3200" dirty="0"/>
              <a:t>Figure 21: Current perceived purity of cocaine, NT, 2003-2018</a:t>
            </a:r>
          </a:p>
        </p:txBody>
      </p:sp>
      <p:sp>
        <p:nvSpPr>
          <p:cNvPr id="4" name="Text Placeholder 3">
            <a:extLst>
              <a:ext uri="{FF2B5EF4-FFF2-40B4-BE49-F238E27FC236}">
                <a16:creationId xmlns:a16="http://schemas.microsoft.com/office/drawing/2014/main" id="{349C9B47-5013-485C-BDBD-2ECB5B85D84F}"/>
              </a:ext>
            </a:extLst>
          </p:cNvPr>
          <p:cNvSpPr>
            <a:spLocks noGrp="1"/>
          </p:cNvSpPr>
          <p:nvPr>
            <p:ph type="body" sz="quarter" idx="14"/>
          </p:nvPr>
        </p:nvSpPr>
        <p:spPr>
          <a:xfrm>
            <a:off x="833438" y="5757200"/>
            <a:ext cx="10515600" cy="295257"/>
          </a:xfrm>
        </p:spPr>
        <p:txBody>
          <a:bodyPr>
            <a:noAutofit/>
          </a:bodyPr>
          <a:lstStyle/>
          <a:p>
            <a:pPr marL="0" indent="0">
              <a:buNone/>
            </a:pPr>
            <a:r>
              <a:rPr lang="en-GB" sz="1200" dirty="0"/>
              <a:t>Note. The response ‘Don’t know’ was excluded from analysis. </a:t>
            </a:r>
            <a:r>
              <a:rPr lang="en-AU" sz="1200" dirty="0"/>
              <a:t>Data labels not presented where ≤5 people answered (2003, 2006- 2009)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r>
              <a:rPr lang="en-AU" sz="1200" dirty="0"/>
              <a:t>.</a:t>
            </a:r>
          </a:p>
        </p:txBody>
      </p:sp>
      <p:graphicFrame>
        <p:nvGraphicFramePr>
          <p:cNvPr id="6" name="Chart 5">
            <a:extLst>
              <a:ext uri="{FF2B5EF4-FFF2-40B4-BE49-F238E27FC236}">
                <a16:creationId xmlns:a16="http://schemas.microsoft.com/office/drawing/2014/main" id="{19ECB22F-2633-4B1F-8453-C4476A62F8D8}"/>
              </a:ext>
            </a:extLst>
          </p:cNvPr>
          <p:cNvGraphicFramePr/>
          <p:nvPr>
            <p:extLst>
              <p:ext uri="{D42A27DB-BD31-4B8C-83A1-F6EECF244321}">
                <p14:modId xmlns:p14="http://schemas.microsoft.com/office/powerpoint/2010/main" val="3715417097"/>
              </p:ext>
            </p:extLst>
          </p:nvPr>
        </p:nvGraphicFramePr>
        <p:xfrm>
          <a:off x="833438" y="1596570"/>
          <a:ext cx="10515600" cy="40059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031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E45C-D069-46F0-A633-D433E7D616BB}"/>
              </a:ext>
            </a:extLst>
          </p:cNvPr>
          <p:cNvSpPr>
            <a:spLocks noGrp="1"/>
          </p:cNvSpPr>
          <p:nvPr>
            <p:ph type="title"/>
          </p:nvPr>
        </p:nvSpPr>
        <p:spPr/>
        <p:txBody>
          <a:bodyPr>
            <a:noAutofit/>
          </a:bodyPr>
          <a:lstStyle/>
          <a:p>
            <a:r>
              <a:rPr lang="en-AU" sz="3200" dirty="0"/>
              <a:t>Figure 22: Current perceived availability of cocaine, NT, 2003-2018</a:t>
            </a:r>
          </a:p>
        </p:txBody>
      </p:sp>
      <p:sp>
        <p:nvSpPr>
          <p:cNvPr id="4" name="Text Placeholder 3">
            <a:extLst>
              <a:ext uri="{FF2B5EF4-FFF2-40B4-BE49-F238E27FC236}">
                <a16:creationId xmlns:a16="http://schemas.microsoft.com/office/drawing/2014/main" id="{4074F4EA-0E20-4BE0-9D04-B474539FE07D}"/>
              </a:ext>
            </a:extLst>
          </p:cNvPr>
          <p:cNvSpPr>
            <a:spLocks noGrp="1"/>
          </p:cNvSpPr>
          <p:nvPr>
            <p:ph type="body" sz="quarter" idx="14"/>
          </p:nvPr>
        </p:nvSpPr>
        <p:spPr>
          <a:xfrm>
            <a:off x="838200" y="5695291"/>
            <a:ext cx="10515600" cy="415223"/>
          </a:xfrm>
        </p:spPr>
        <p:txBody>
          <a:bodyPr>
            <a:noAutofit/>
          </a:bodyPr>
          <a:lstStyle/>
          <a:p>
            <a:pPr marL="0" indent="0">
              <a:buNone/>
            </a:pPr>
            <a:r>
              <a:rPr lang="en-GB" sz="1200" dirty="0"/>
              <a:t>Note. The response ‘Don’t know’ was excluded from analysis. </a:t>
            </a:r>
            <a:r>
              <a:rPr lang="en-AU" sz="1200" dirty="0"/>
              <a:t>Data labels not presented where ≤5 people answered (2004, 2006- 2009) </a:t>
            </a:r>
            <a:r>
              <a:rPr lang="en-GB" sz="1200" dirty="0"/>
              <a:t>- interpret these data points with caution</a:t>
            </a:r>
            <a:r>
              <a:rPr lang="en-AU" sz="1200" dirty="0"/>
              <a:t>. **</a:t>
            </a:r>
            <a:r>
              <a:rPr lang="en-AU" sz="1200" i="1" dirty="0"/>
              <a:t>p</a:t>
            </a:r>
            <a:r>
              <a:rPr lang="en-AU" sz="1200" dirty="0"/>
              <a:t>&lt;0.010; ***</a:t>
            </a:r>
            <a:r>
              <a:rPr lang="en-AU" sz="1200" i="1" dirty="0"/>
              <a:t>p</a:t>
            </a:r>
            <a:r>
              <a:rPr lang="en-AU" sz="1200" dirty="0"/>
              <a:t>&lt;0.001 for 2017 versus 2018.</a:t>
            </a:r>
          </a:p>
          <a:p>
            <a:pPr marL="0" indent="0">
              <a:buNone/>
            </a:pPr>
            <a:r>
              <a:rPr lang="en-AU" sz="1200" dirty="0"/>
              <a:t>                                                                                                                                                                                                                                                                                                                                                                                                                                                                                                                                                                                                                                                                                                                                                                                                                                                                                                                                                                                                                                                                                                                                                                                                                                                                                                                                                                                                                                                                                                                                                                                                                                                                                                                                                                                                                                                                                                                                                                                                                                                                                                                                                                                                                                                                                                                                                                                                                                                                                                                                                                                                                                                                                                                                                                                                                                                                                                                                                                                                                                                                                                                                                                                                                                                                                                                                                                                                                                                                                                                                                                                                                                                                                                                                                                                                                                                                                                                                                                                                                                                                                                                                                                                                                                                                                                                                                                                                                                                                                                                                                                                                                                                                                                                                                                                                                                                                                                                                                                                                                                                                                                                                                                                                                                                                                                                                                                                                                                                                                                                                                                                                                                                                                                                                                                                                                                                                                                                                                                                                                                                                                                                                                                                                                                                                                                                                                                                                                                                                                                                                                                                                                                                                                                                                                                                                                                                                                                                                                                                                                                                                                                                                                                                                                                                                                                                                                                                                                                                                                                                                                                                                                                                                                                                                                                                                                                                                                                                                                                                                                                                                                                                                                                                                                                                                                                                                                                                                                                                                                                                                                                                                                                                                                                                                                                                                                                                                                                                                                                                                                                                                                                                                                                                                                                                                                                                                                                                                                                                                                                                                                                                                                                                                                                                                                                                                                                                                                                                                                                                                                                                                                                                                                                                                                                                                                                                                                                                                                                                                                                                                                                                                                                                                                                                                                                                                                                                                                                                                                                                                                                                                                                                                                                                                                                                                                                                                                                                                                                                                                                                                                                                                                                                                                                                                                                                                                                                                                                                                                                                                                                                                                                                                                                                                                                                                                                                                                                                                                                                                                                                                                             </a:t>
            </a:r>
          </a:p>
        </p:txBody>
      </p:sp>
      <p:graphicFrame>
        <p:nvGraphicFramePr>
          <p:cNvPr id="7" name="Chart 6">
            <a:extLst>
              <a:ext uri="{FF2B5EF4-FFF2-40B4-BE49-F238E27FC236}">
                <a16:creationId xmlns:a16="http://schemas.microsoft.com/office/drawing/2014/main" id="{5CD15CE6-0A15-4489-8AA0-E9F1DF48D598}"/>
              </a:ext>
            </a:extLst>
          </p:cNvPr>
          <p:cNvGraphicFramePr/>
          <p:nvPr>
            <p:extLst>
              <p:ext uri="{D42A27DB-BD31-4B8C-83A1-F6EECF244321}">
                <p14:modId xmlns:p14="http://schemas.microsoft.com/office/powerpoint/2010/main" val="1642937264"/>
              </p:ext>
            </p:extLst>
          </p:nvPr>
        </p:nvGraphicFramePr>
        <p:xfrm>
          <a:off x="838200" y="1582057"/>
          <a:ext cx="10515599" cy="39188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3209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301B-437C-4737-8121-79FBCCE30CB5}"/>
              </a:ext>
            </a:extLst>
          </p:cNvPr>
          <p:cNvSpPr>
            <a:spLocks noGrp="1"/>
          </p:cNvSpPr>
          <p:nvPr>
            <p:ph type="title"/>
          </p:nvPr>
        </p:nvSpPr>
        <p:spPr/>
        <p:txBody>
          <a:bodyPr>
            <a:noAutofit/>
          </a:bodyPr>
          <a:lstStyle/>
          <a:p>
            <a:r>
              <a:rPr lang="en-AU" sz="3200" dirty="0"/>
              <a:t>Figure 23: Past six month use and frequency of use of cannabis, NT, 2003-2018</a:t>
            </a:r>
          </a:p>
        </p:txBody>
      </p:sp>
      <p:sp>
        <p:nvSpPr>
          <p:cNvPr id="4" name="Text Placeholder 3">
            <a:extLst>
              <a:ext uri="{FF2B5EF4-FFF2-40B4-BE49-F238E27FC236}">
                <a16:creationId xmlns:a16="http://schemas.microsoft.com/office/drawing/2014/main" id="{00FC2738-A37A-4A38-9FFA-5F78AB1F035C}"/>
              </a:ext>
            </a:extLst>
          </p:cNvPr>
          <p:cNvSpPr>
            <a:spLocks noGrp="1"/>
          </p:cNvSpPr>
          <p:nvPr>
            <p:ph type="body" sz="quarter" idx="14"/>
          </p:nvPr>
        </p:nvSpPr>
        <p:spPr>
          <a:xfrm>
            <a:off x="838200" y="5660570"/>
            <a:ext cx="10515600" cy="445627"/>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7" name="Chart 6">
            <a:extLst>
              <a:ext uri="{FF2B5EF4-FFF2-40B4-BE49-F238E27FC236}">
                <a16:creationId xmlns:a16="http://schemas.microsoft.com/office/drawing/2014/main" id="{13FA8451-B275-4C73-9D67-935A91EBE4F5}"/>
              </a:ext>
            </a:extLst>
          </p:cNvPr>
          <p:cNvGraphicFramePr/>
          <p:nvPr>
            <p:extLst>
              <p:ext uri="{D42A27DB-BD31-4B8C-83A1-F6EECF244321}">
                <p14:modId xmlns:p14="http://schemas.microsoft.com/office/powerpoint/2010/main" val="1267527330"/>
              </p:ext>
            </p:extLst>
          </p:nvPr>
        </p:nvGraphicFramePr>
        <p:xfrm>
          <a:off x="838199" y="1625599"/>
          <a:ext cx="10515599" cy="39188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979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F276-194C-4BA0-BD0F-90FDD0556217}"/>
              </a:ext>
            </a:extLst>
          </p:cNvPr>
          <p:cNvSpPr>
            <a:spLocks noGrp="1"/>
          </p:cNvSpPr>
          <p:nvPr>
            <p:ph type="title"/>
          </p:nvPr>
        </p:nvSpPr>
        <p:spPr/>
        <p:txBody>
          <a:bodyPr>
            <a:noAutofit/>
          </a:bodyPr>
          <a:lstStyle/>
          <a:p>
            <a:r>
              <a:rPr lang="en-AU" sz="3200" dirty="0"/>
              <a:t>Figure 24: Median price of hydroponic (a) and bush (b) cannabis per ounce and gram, NT, 2006-2018</a:t>
            </a:r>
          </a:p>
        </p:txBody>
      </p:sp>
      <p:sp>
        <p:nvSpPr>
          <p:cNvPr id="4" name="Text Placeholder 3">
            <a:extLst>
              <a:ext uri="{FF2B5EF4-FFF2-40B4-BE49-F238E27FC236}">
                <a16:creationId xmlns:a16="http://schemas.microsoft.com/office/drawing/2014/main" id="{06AC52F6-2AD6-4537-95D4-30AA57C884EE}"/>
              </a:ext>
            </a:extLst>
          </p:cNvPr>
          <p:cNvSpPr>
            <a:spLocks noGrp="1"/>
          </p:cNvSpPr>
          <p:nvPr>
            <p:ph type="body" sz="quarter" idx="14"/>
          </p:nvPr>
        </p:nvSpPr>
        <p:spPr>
          <a:xfrm>
            <a:off x="838200" y="5698334"/>
            <a:ext cx="11273835" cy="378162"/>
          </a:xfrm>
        </p:spPr>
        <p:txBody>
          <a:bodyPr>
            <a:noAutofit/>
          </a:bodyPr>
          <a:lstStyle/>
          <a:p>
            <a:pPr marL="0" indent="0">
              <a:lnSpc>
                <a:spcPct val="100000"/>
              </a:lnSpc>
              <a:spcBef>
                <a:spcPts val="0"/>
              </a:spcBef>
              <a:buNone/>
            </a:pPr>
            <a:r>
              <a:rPr lang="en-AU" sz="1200" dirty="0"/>
              <a:t>Note. From 2006 onwards hydroponic and bush cannabis data collected separately. Data labels not presented where ≤5 people answered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***p&lt;0.001 for 2017 versus 2018.</a:t>
            </a:r>
          </a:p>
          <a:p>
            <a:pPr marL="0" indent="0">
              <a:lnSpc>
                <a:spcPct val="100000"/>
              </a:lnSpc>
              <a:spcBef>
                <a:spcPts val="0"/>
              </a:spcBef>
              <a:buNone/>
            </a:pPr>
            <a:endParaRPr lang="en-AU" sz="1200" dirty="0"/>
          </a:p>
        </p:txBody>
      </p:sp>
      <p:sp>
        <p:nvSpPr>
          <p:cNvPr id="7" name="TextBox 6">
            <a:extLst>
              <a:ext uri="{FF2B5EF4-FFF2-40B4-BE49-F238E27FC236}">
                <a16:creationId xmlns:a16="http://schemas.microsoft.com/office/drawing/2014/main" id="{BAA887C8-6831-4F29-883B-05EBB225845B}"/>
              </a:ext>
            </a:extLst>
          </p:cNvPr>
          <p:cNvSpPr txBox="1"/>
          <p:nvPr/>
        </p:nvSpPr>
        <p:spPr>
          <a:xfrm>
            <a:off x="848671" y="1565908"/>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87CC23E6-D2F0-45F7-944F-B11590676694}"/>
              </a:ext>
            </a:extLst>
          </p:cNvPr>
          <p:cNvSpPr txBox="1"/>
          <p:nvPr/>
        </p:nvSpPr>
        <p:spPr>
          <a:xfrm>
            <a:off x="6818861" y="1565909"/>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9" name="Chart 8">
            <a:extLst>
              <a:ext uri="{FF2B5EF4-FFF2-40B4-BE49-F238E27FC236}">
                <a16:creationId xmlns:a16="http://schemas.microsoft.com/office/drawing/2014/main" id="{5C774FA5-20C6-4148-A361-8B7045DF2E43}"/>
              </a:ext>
            </a:extLst>
          </p:cNvPr>
          <p:cNvGraphicFramePr>
            <a:graphicFrameLocks/>
          </p:cNvGraphicFramePr>
          <p:nvPr>
            <p:extLst>
              <p:ext uri="{D42A27DB-BD31-4B8C-83A1-F6EECF244321}">
                <p14:modId xmlns:p14="http://schemas.microsoft.com/office/powerpoint/2010/main" val="1037928320"/>
              </p:ext>
            </p:extLst>
          </p:nvPr>
        </p:nvGraphicFramePr>
        <p:xfrm>
          <a:off x="247015" y="1959428"/>
          <a:ext cx="5681936" cy="373890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F66BB93E-96CC-4510-92D4-D3A759DBCF3A}"/>
              </a:ext>
            </a:extLst>
          </p:cNvPr>
          <p:cNvGraphicFramePr>
            <a:graphicFrameLocks/>
          </p:cNvGraphicFramePr>
          <p:nvPr>
            <p:extLst>
              <p:ext uri="{D42A27DB-BD31-4B8C-83A1-F6EECF244321}">
                <p14:modId xmlns:p14="http://schemas.microsoft.com/office/powerpoint/2010/main" val="1195524915"/>
              </p:ext>
            </p:extLst>
          </p:nvPr>
        </p:nvGraphicFramePr>
        <p:xfrm>
          <a:off x="6263050" y="1959428"/>
          <a:ext cx="5848985" cy="37389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6792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1F48-B563-4525-AB76-885B28BE9C22}"/>
              </a:ext>
            </a:extLst>
          </p:cNvPr>
          <p:cNvSpPr>
            <a:spLocks noGrp="1"/>
          </p:cNvSpPr>
          <p:nvPr>
            <p:ph type="title"/>
          </p:nvPr>
        </p:nvSpPr>
        <p:spPr/>
        <p:txBody>
          <a:bodyPr>
            <a:noAutofit/>
          </a:bodyPr>
          <a:lstStyle/>
          <a:p>
            <a:r>
              <a:rPr lang="en-AU" sz="3200" dirty="0"/>
              <a:t>Figure 25: Current potency of hydroponic (a) and bush (b) cannabis, NT, 2006-2018</a:t>
            </a:r>
          </a:p>
        </p:txBody>
      </p:sp>
      <p:sp>
        <p:nvSpPr>
          <p:cNvPr id="4" name="Text Placeholder 3">
            <a:extLst>
              <a:ext uri="{FF2B5EF4-FFF2-40B4-BE49-F238E27FC236}">
                <a16:creationId xmlns:a16="http://schemas.microsoft.com/office/drawing/2014/main" id="{B643FE2C-1527-4EA4-AE1E-366715C0081D}"/>
              </a:ext>
            </a:extLst>
          </p:cNvPr>
          <p:cNvSpPr>
            <a:spLocks noGrp="1"/>
          </p:cNvSpPr>
          <p:nvPr>
            <p:ph type="body" sz="quarter" idx="14"/>
          </p:nvPr>
        </p:nvSpPr>
        <p:spPr>
          <a:xfrm>
            <a:off x="690562" y="5751041"/>
            <a:ext cx="10964409" cy="496309"/>
          </a:xfrm>
        </p:spPr>
        <p:txBody>
          <a:bodyPr>
            <a:normAutofit/>
          </a:bodyPr>
          <a:lstStyle/>
          <a:p>
            <a:pPr marL="0" indent="0">
              <a:buNone/>
            </a:pPr>
            <a:r>
              <a:rPr lang="en-AU" sz="1200" dirty="0"/>
              <a:t>Note. </a:t>
            </a:r>
            <a:r>
              <a:rPr lang="en-GB" sz="1200" dirty="0"/>
              <a:t>The response ‘Don’t know’ was excluded from analysis</a:t>
            </a:r>
            <a:r>
              <a:rPr lang="en-AU" sz="1200" dirty="0"/>
              <a:t>. From 2006 onwards hydroponic and bush cannabis data collected separately. *p&lt;0.050; **p&lt;0.010; ***p&lt;0.001 for 2017 versus 2018.</a:t>
            </a:r>
          </a:p>
        </p:txBody>
      </p:sp>
      <p:sp>
        <p:nvSpPr>
          <p:cNvPr id="7" name="TextBox 6">
            <a:extLst>
              <a:ext uri="{FF2B5EF4-FFF2-40B4-BE49-F238E27FC236}">
                <a16:creationId xmlns:a16="http://schemas.microsoft.com/office/drawing/2014/main" id="{543B685C-6675-4E1C-9029-FA44E92248C1}"/>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CF5B693A-615A-472D-8C9B-3B33B7AA4ECA}"/>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9" name="Chart 8">
            <a:extLst>
              <a:ext uri="{FF2B5EF4-FFF2-40B4-BE49-F238E27FC236}">
                <a16:creationId xmlns:a16="http://schemas.microsoft.com/office/drawing/2014/main" id="{DE174560-4A89-44F5-9638-BB205C927962}"/>
              </a:ext>
            </a:extLst>
          </p:cNvPr>
          <p:cNvGraphicFramePr>
            <a:graphicFrameLocks/>
          </p:cNvGraphicFramePr>
          <p:nvPr>
            <p:extLst>
              <p:ext uri="{D42A27DB-BD31-4B8C-83A1-F6EECF244321}">
                <p14:modId xmlns:p14="http://schemas.microsoft.com/office/powerpoint/2010/main" val="3098874565"/>
              </p:ext>
            </p:extLst>
          </p:nvPr>
        </p:nvGraphicFramePr>
        <p:xfrm>
          <a:off x="188686" y="1915886"/>
          <a:ext cx="5725749" cy="37268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20623541-6BCB-47AE-AA7F-5ED968730A51}"/>
              </a:ext>
            </a:extLst>
          </p:cNvPr>
          <p:cNvGraphicFramePr>
            <a:graphicFrameLocks/>
          </p:cNvGraphicFramePr>
          <p:nvPr>
            <p:extLst>
              <p:ext uri="{D42A27DB-BD31-4B8C-83A1-F6EECF244321}">
                <p14:modId xmlns:p14="http://schemas.microsoft.com/office/powerpoint/2010/main" val="2088587889"/>
              </p:ext>
            </p:extLst>
          </p:nvPr>
        </p:nvGraphicFramePr>
        <p:xfrm>
          <a:off x="6175893" y="1915887"/>
          <a:ext cx="5479078" cy="37268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3216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804A-58E0-4F53-B2F0-E31875FCE308}"/>
              </a:ext>
            </a:extLst>
          </p:cNvPr>
          <p:cNvSpPr>
            <a:spLocks noGrp="1"/>
          </p:cNvSpPr>
          <p:nvPr>
            <p:ph type="title"/>
          </p:nvPr>
        </p:nvSpPr>
        <p:spPr/>
        <p:txBody>
          <a:bodyPr>
            <a:noAutofit/>
          </a:bodyPr>
          <a:lstStyle/>
          <a:p>
            <a:r>
              <a:rPr lang="en-AU" sz="3200" dirty="0"/>
              <a:t>Figure 26: Current perceived availability of hydroponic (a) and bush (b) cannabis, NT, 2006-2018</a:t>
            </a:r>
          </a:p>
        </p:txBody>
      </p:sp>
      <p:sp>
        <p:nvSpPr>
          <p:cNvPr id="4" name="Text Placeholder 3">
            <a:extLst>
              <a:ext uri="{FF2B5EF4-FFF2-40B4-BE49-F238E27FC236}">
                <a16:creationId xmlns:a16="http://schemas.microsoft.com/office/drawing/2014/main" id="{9C5E9AAC-062B-451D-BEE2-4D9CCD548A1E}"/>
              </a:ext>
            </a:extLst>
          </p:cNvPr>
          <p:cNvSpPr>
            <a:spLocks noGrp="1"/>
          </p:cNvSpPr>
          <p:nvPr>
            <p:ph type="body" sz="quarter" idx="14"/>
          </p:nvPr>
        </p:nvSpPr>
        <p:spPr>
          <a:xfrm>
            <a:off x="918093" y="5668761"/>
            <a:ext cx="10515600" cy="450082"/>
          </a:xfrm>
        </p:spPr>
        <p:txBody>
          <a:bodyPr>
            <a:normAutofit/>
          </a:bodyPr>
          <a:lstStyle/>
          <a:p>
            <a:pPr marL="0" indent="0">
              <a:buNone/>
            </a:pPr>
            <a:r>
              <a:rPr lang="en-AU" sz="1200" dirty="0"/>
              <a:t>Note. </a:t>
            </a:r>
            <a:r>
              <a:rPr lang="en-GB" sz="1200" dirty="0"/>
              <a:t>The response ‘Don’t know’ was excluded from analysis</a:t>
            </a:r>
            <a:r>
              <a:rPr lang="en-AU" sz="1200" dirty="0"/>
              <a:t>. From 2006 onwards hydroponic and bush cannabis data collected separately.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sz="1200" dirty="0"/>
          </a:p>
        </p:txBody>
      </p:sp>
      <p:sp>
        <p:nvSpPr>
          <p:cNvPr id="11" name="TextBox 10">
            <a:extLst>
              <a:ext uri="{FF2B5EF4-FFF2-40B4-BE49-F238E27FC236}">
                <a16:creationId xmlns:a16="http://schemas.microsoft.com/office/drawing/2014/main" id="{C1C8C944-68D2-455C-88F8-897FC5FF321F}"/>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12" name="TextBox 11">
            <a:extLst>
              <a:ext uri="{FF2B5EF4-FFF2-40B4-BE49-F238E27FC236}">
                <a16:creationId xmlns:a16="http://schemas.microsoft.com/office/drawing/2014/main" id="{3D041B92-BFDD-4870-B631-91DDCFB89228}"/>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13" name="Chart 12">
            <a:extLst>
              <a:ext uri="{FF2B5EF4-FFF2-40B4-BE49-F238E27FC236}">
                <a16:creationId xmlns:a16="http://schemas.microsoft.com/office/drawing/2014/main" id="{CF6AA6F1-5894-4E63-84D5-67CD1A85B448}"/>
              </a:ext>
            </a:extLst>
          </p:cNvPr>
          <p:cNvGraphicFramePr>
            <a:graphicFrameLocks/>
          </p:cNvGraphicFramePr>
          <p:nvPr>
            <p:extLst>
              <p:ext uri="{D42A27DB-BD31-4B8C-83A1-F6EECF244321}">
                <p14:modId xmlns:p14="http://schemas.microsoft.com/office/powerpoint/2010/main" val="2797221659"/>
              </p:ext>
            </p:extLst>
          </p:nvPr>
        </p:nvGraphicFramePr>
        <p:xfrm>
          <a:off x="214835" y="2053589"/>
          <a:ext cx="5881165" cy="35923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a:extLst>
              <a:ext uri="{FF2B5EF4-FFF2-40B4-BE49-F238E27FC236}">
                <a16:creationId xmlns:a16="http://schemas.microsoft.com/office/drawing/2014/main" id="{27E55F5D-ECFF-46AA-8129-EC6C32F0CCDB}"/>
              </a:ext>
            </a:extLst>
          </p:cNvPr>
          <p:cNvGraphicFramePr>
            <a:graphicFrameLocks/>
          </p:cNvGraphicFramePr>
          <p:nvPr>
            <p:extLst>
              <p:ext uri="{D42A27DB-BD31-4B8C-83A1-F6EECF244321}">
                <p14:modId xmlns:p14="http://schemas.microsoft.com/office/powerpoint/2010/main" val="3920432520"/>
              </p:ext>
            </p:extLst>
          </p:nvPr>
        </p:nvGraphicFramePr>
        <p:xfrm>
          <a:off x="6182790" y="1875104"/>
          <a:ext cx="5794375" cy="37707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9143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6FC26-0375-415B-A7DF-600A78E76C7F}"/>
              </a:ext>
            </a:extLst>
          </p:cNvPr>
          <p:cNvSpPr>
            <a:spLocks noGrp="1"/>
          </p:cNvSpPr>
          <p:nvPr>
            <p:ph type="title"/>
          </p:nvPr>
        </p:nvSpPr>
        <p:spPr/>
        <p:txBody>
          <a:bodyPr>
            <a:noAutofit/>
          </a:bodyPr>
          <a:lstStyle/>
          <a:p>
            <a:r>
              <a:rPr lang="en-AU" sz="3200" dirty="0"/>
              <a:t>Figure 27: Past six month use and frequency of use of ketamine, NT, 2003-2018</a:t>
            </a:r>
          </a:p>
        </p:txBody>
      </p:sp>
      <p:sp>
        <p:nvSpPr>
          <p:cNvPr id="4" name="Text Placeholder 3">
            <a:extLst>
              <a:ext uri="{FF2B5EF4-FFF2-40B4-BE49-F238E27FC236}">
                <a16:creationId xmlns:a16="http://schemas.microsoft.com/office/drawing/2014/main" id="{6C65A525-2C91-41C9-89FB-45D9A8B686DB}"/>
              </a:ext>
            </a:extLst>
          </p:cNvPr>
          <p:cNvSpPr>
            <a:spLocks noGrp="1"/>
          </p:cNvSpPr>
          <p:nvPr>
            <p:ph type="body" sz="quarter" idx="14"/>
          </p:nvPr>
        </p:nvSpPr>
        <p:spPr>
          <a:xfrm>
            <a:off x="838200" y="5428340"/>
            <a:ext cx="10515600" cy="529976"/>
          </a:xfrm>
        </p:spPr>
        <p:txBody>
          <a:bodyPr>
            <a:noAutofit/>
          </a:bodyPr>
          <a:lstStyle/>
          <a:p>
            <a:pPr marL="0" indent="0">
              <a:buNone/>
            </a:pPr>
            <a:r>
              <a:rPr lang="en-AU" sz="1200" dirty="0"/>
              <a:t>Note. Median days computed among those who reported recent use (maximum 180 days). Median days rounded to the nearest whole number. Data labels not presented where ≤5 people answered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37B82005-53CD-4DC3-BA70-420FA5C74B3F}"/>
              </a:ext>
            </a:extLst>
          </p:cNvPr>
          <p:cNvGraphicFramePr>
            <a:graphicFrameLocks noChangeAspect="1"/>
          </p:cNvGraphicFramePr>
          <p:nvPr>
            <p:extLst>
              <p:ext uri="{D42A27DB-BD31-4B8C-83A1-F6EECF244321}">
                <p14:modId xmlns:p14="http://schemas.microsoft.com/office/powerpoint/2010/main" val="1988022278"/>
              </p:ext>
            </p:extLst>
          </p:nvPr>
        </p:nvGraphicFramePr>
        <p:xfrm>
          <a:off x="838200" y="1567542"/>
          <a:ext cx="10515600" cy="38317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4728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C4A7-3E79-4A70-ABCB-5E3CCDBC981B}"/>
              </a:ext>
            </a:extLst>
          </p:cNvPr>
          <p:cNvSpPr>
            <a:spLocks noGrp="1"/>
          </p:cNvSpPr>
          <p:nvPr>
            <p:ph type="title"/>
          </p:nvPr>
        </p:nvSpPr>
        <p:spPr/>
        <p:txBody>
          <a:bodyPr>
            <a:noAutofit/>
          </a:bodyPr>
          <a:lstStyle/>
          <a:p>
            <a:r>
              <a:rPr lang="en-AU" sz="3200" dirty="0"/>
              <a:t>Figure 28: Past six month use and frequency of use of LSD, NT, 2003-2018</a:t>
            </a:r>
          </a:p>
        </p:txBody>
      </p:sp>
      <p:sp>
        <p:nvSpPr>
          <p:cNvPr id="4" name="Text Placeholder 3">
            <a:extLst>
              <a:ext uri="{FF2B5EF4-FFF2-40B4-BE49-F238E27FC236}">
                <a16:creationId xmlns:a16="http://schemas.microsoft.com/office/drawing/2014/main" id="{AB4B89E7-755C-4165-9387-E55585A1A669}"/>
              </a:ext>
            </a:extLst>
          </p:cNvPr>
          <p:cNvSpPr>
            <a:spLocks noGrp="1"/>
          </p:cNvSpPr>
          <p:nvPr>
            <p:ph type="body" sz="quarter" idx="14"/>
          </p:nvPr>
        </p:nvSpPr>
        <p:spPr>
          <a:xfrm>
            <a:off x="838200" y="5508986"/>
            <a:ext cx="10515600" cy="450667"/>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7" name="Chart 6">
            <a:extLst>
              <a:ext uri="{FF2B5EF4-FFF2-40B4-BE49-F238E27FC236}">
                <a16:creationId xmlns:a16="http://schemas.microsoft.com/office/drawing/2014/main" id="{7336F4BF-3CAC-4C39-BC46-A0E62344FE43}"/>
              </a:ext>
            </a:extLst>
          </p:cNvPr>
          <p:cNvGraphicFramePr>
            <a:graphicFrameLocks noChangeAspect="1"/>
          </p:cNvGraphicFramePr>
          <p:nvPr>
            <p:extLst>
              <p:ext uri="{D42A27DB-BD31-4B8C-83A1-F6EECF244321}">
                <p14:modId xmlns:p14="http://schemas.microsoft.com/office/powerpoint/2010/main" val="2026946327"/>
              </p:ext>
            </p:extLst>
          </p:nvPr>
        </p:nvGraphicFramePr>
        <p:xfrm>
          <a:off x="838199" y="1494970"/>
          <a:ext cx="10515599" cy="40140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1910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D77D-CB93-42BD-9436-22894A43E81F}"/>
              </a:ext>
            </a:extLst>
          </p:cNvPr>
          <p:cNvSpPr>
            <a:spLocks noGrp="1"/>
          </p:cNvSpPr>
          <p:nvPr>
            <p:ph type="title"/>
          </p:nvPr>
        </p:nvSpPr>
        <p:spPr/>
        <p:txBody>
          <a:bodyPr>
            <a:noAutofit/>
          </a:bodyPr>
          <a:lstStyle/>
          <a:p>
            <a:r>
              <a:rPr lang="en-AU" sz="3200" dirty="0"/>
              <a:t>Figure 29: Median price of LSD per tab, NT, 2003-2018</a:t>
            </a:r>
          </a:p>
        </p:txBody>
      </p:sp>
      <p:sp>
        <p:nvSpPr>
          <p:cNvPr id="4" name="Text Placeholder 3">
            <a:extLst>
              <a:ext uri="{FF2B5EF4-FFF2-40B4-BE49-F238E27FC236}">
                <a16:creationId xmlns:a16="http://schemas.microsoft.com/office/drawing/2014/main" id="{BDDB4821-BE7E-40F1-BAE0-788FFD67AF6A}"/>
              </a:ext>
            </a:extLst>
          </p:cNvPr>
          <p:cNvSpPr>
            <a:spLocks noGrp="1"/>
          </p:cNvSpPr>
          <p:nvPr>
            <p:ph type="body" sz="quarter" idx="14"/>
          </p:nvPr>
        </p:nvSpPr>
        <p:spPr>
          <a:xfrm>
            <a:off x="1021016" y="5723161"/>
            <a:ext cx="10515600" cy="470261"/>
          </a:xfrm>
        </p:spPr>
        <p:txBody>
          <a:bodyPr>
            <a:normAutofit/>
          </a:bodyPr>
          <a:lstStyle/>
          <a:p>
            <a:pPr marL="0" indent="0">
              <a:buNone/>
            </a:pPr>
            <a:r>
              <a:rPr lang="en-AU" sz="1200" dirty="0"/>
              <a:t>Note. Among those who commented. Data labels not presented where ≤5 people answered (2009)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13798D02-78F0-4BAB-AF8B-78E66D9F2814}"/>
              </a:ext>
            </a:extLst>
          </p:cNvPr>
          <p:cNvGraphicFramePr>
            <a:graphicFrameLocks/>
          </p:cNvGraphicFramePr>
          <p:nvPr>
            <p:extLst>
              <p:ext uri="{D42A27DB-BD31-4B8C-83A1-F6EECF244321}">
                <p14:modId xmlns:p14="http://schemas.microsoft.com/office/powerpoint/2010/main" val="1516920945"/>
              </p:ext>
            </p:extLst>
          </p:nvPr>
        </p:nvGraphicFramePr>
        <p:xfrm>
          <a:off x="838200" y="1494971"/>
          <a:ext cx="10515600" cy="406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0887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B152-C151-4068-A8E5-85C733691AFE}"/>
              </a:ext>
            </a:extLst>
          </p:cNvPr>
          <p:cNvSpPr>
            <a:spLocks noGrp="1"/>
          </p:cNvSpPr>
          <p:nvPr>
            <p:ph type="title"/>
          </p:nvPr>
        </p:nvSpPr>
        <p:spPr/>
        <p:txBody>
          <a:bodyPr>
            <a:noAutofit/>
          </a:bodyPr>
          <a:lstStyle/>
          <a:p>
            <a:r>
              <a:rPr lang="en-AU" sz="3200" dirty="0"/>
              <a:t>Figure 30: Current perceived purity of LSD, NT, 2003-2018</a:t>
            </a:r>
          </a:p>
        </p:txBody>
      </p:sp>
      <p:sp>
        <p:nvSpPr>
          <p:cNvPr id="4" name="Text Placeholder 3">
            <a:extLst>
              <a:ext uri="{FF2B5EF4-FFF2-40B4-BE49-F238E27FC236}">
                <a16:creationId xmlns:a16="http://schemas.microsoft.com/office/drawing/2014/main" id="{90C6E515-C4C8-46EC-B624-2DACF6F09090}"/>
              </a:ext>
            </a:extLst>
          </p:cNvPr>
          <p:cNvSpPr>
            <a:spLocks noGrp="1"/>
          </p:cNvSpPr>
          <p:nvPr>
            <p:ph type="body" sz="quarter" idx="14"/>
          </p:nvPr>
        </p:nvSpPr>
        <p:spPr>
          <a:xfrm>
            <a:off x="838200" y="5674244"/>
            <a:ext cx="10515600" cy="404563"/>
          </a:xfrm>
        </p:spPr>
        <p:txBody>
          <a:bodyPr>
            <a:noAutofit/>
          </a:bodyPr>
          <a:lstStyle/>
          <a:p>
            <a:pPr marL="0" indent="0">
              <a:buNone/>
            </a:pPr>
            <a:r>
              <a:rPr lang="en-GB" sz="1200" dirty="0"/>
              <a:t>Note. The response ‘Don’t know’ was excluded from analysis. </a:t>
            </a:r>
            <a:r>
              <a:rPr lang="en-AU" sz="1200" dirty="0"/>
              <a:t>Data labels not presented where ≤5 people answered (2008, 2009)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5752E686-1E1C-4939-B418-224744C01BE8}"/>
              </a:ext>
            </a:extLst>
          </p:cNvPr>
          <p:cNvGraphicFramePr>
            <a:graphicFrameLocks/>
          </p:cNvGraphicFramePr>
          <p:nvPr>
            <p:extLst>
              <p:ext uri="{D42A27DB-BD31-4B8C-83A1-F6EECF244321}">
                <p14:modId xmlns:p14="http://schemas.microsoft.com/office/powerpoint/2010/main" val="2907956024"/>
              </p:ext>
            </p:extLst>
          </p:nvPr>
        </p:nvGraphicFramePr>
        <p:xfrm>
          <a:off x="838200" y="1524000"/>
          <a:ext cx="10515600" cy="3976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0202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734C-15E2-4AB6-A76B-75622C81F7A9}"/>
              </a:ext>
            </a:extLst>
          </p:cNvPr>
          <p:cNvSpPr>
            <a:spLocks noGrp="1"/>
          </p:cNvSpPr>
          <p:nvPr>
            <p:ph type="title"/>
          </p:nvPr>
        </p:nvSpPr>
        <p:spPr/>
        <p:txBody>
          <a:bodyPr>
            <a:noAutofit/>
          </a:bodyPr>
          <a:lstStyle/>
          <a:p>
            <a:r>
              <a:rPr lang="en-AU" sz="3200" dirty="0"/>
              <a:t>Figure 31: Current perceived availability of LSD, NT, 2003-2018</a:t>
            </a:r>
          </a:p>
        </p:txBody>
      </p:sp>
      <p:sp>
        <p:nvSpPr>
          <p:cNvPr id="4" name="Text Placeholder 3">
            <a:extLst>
              <a:ext uri="{FF2B5EF4-FFF2-40B4-BE49-F238E27FC236}">
                <a16:creationId xmlns:a16="http://schemas.microsoft.com/office/drawing/2014/main" id="{5CD10C33-2861-4ECC-9820-475BC16D6590}"/>
              </a:ext>
            </a:extLst>
          </p:cNvPr>
          <p:cNvSpPr>
            <a:spLocks noGrp="1"/>
          </p:cNvSpPr>
          <p:nvPr>
            <p:ph type="body" sz="quarter" idx="14"/>
          </p:nvPr>
        </p:nvSpPr>
        <p:spPr>
          <a:xfrm>
            <a:off x="838200" y="5554241"/>
            <a:ext cx="10515600" cy="444903"/>
          </a:xfrm>
        </p:spPr>
        <p:txBody>
          <a:bodyPr>
            <a:normAutofit/>
          </a:bodyPr>
          <a:lstStyle/>
          <a:p>
            <a:pPr marL="0" indent="0">
              <a:buNone/>
            </a:pPr>
            <a:r>
              <a:rPr lang="en-GB" sz="1200" dirty="0"/>
              <a:t>Note. The response ‘Don’t know’ was excluded from analysis. </a:t>
            </a:r>
            <a:r>
              <a:rPr lang="en-AU" sz="1200" dirty="0"/>
              <a:t>Data labels not presented where ≤5 people answered (2008, 2009) </a:t>
            </a:r>
            <a:r>
              <a:rPr lang="en-GB" sz="1200" dirty="0"/>
              <a:t>- interpret these data points with caution</a:t>
            </a:r>
            <a:r>
              <a:rPr lang="en-AU" sz="1200" dirty="0"/>
              <a:t>.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5413E483-9603-4244-B19C-BCAF29F8EDFF}"/>
              </a:ext>
            </a:extLst>
          </p:cNvPr>
          <p:cNvGraphicFramePr>
            <a:graphicFrameLocks/>
          </p:cNvGraphicFramePr>
          <p:nvPr>
            <p:extLst>
              <p:ext uri="{D42A27DB-BD31-4B8C-83A1-F6EECF244321}">
                <p14:modId xmlns:p14="http://schemas.microsoft.com/office/powerpoint/2010/main" val="2677430398"/>
              </p:ext>
            </p:extLst>
          </p:nvPr>
        </p:nvGraphicFramePr>
        <p:xfrm>
          <a:off x="838200" y="1524000"/>
          <a:ext cx="10515600" cy="40302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7739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7E64-A070-44AA-836A-20435F6C5F73}"/>
              </a:ext>
            </a:extLst>
          </p:cNvPr>
          <p:cNvSpPr>
            <a:spLocks noGrp="1"/>
          </p:cNvSpPr>
          <p:nvPr>
            <p:ph type="title"/>
          </p:nvPr>
        </p:nvSpPr>
        <p:spPr>
          <a:xfrm>
            <a:off x="667657" y="365126"/>
            <a:ext cx="11321143" cy="946150"/>
          </a:xfrm>
        </p:spPr>
        <p:txBody>
          <a:bodyPr>
            <a:noAutofit/>
          </a:bodyPr>
          <a:lstStyle/>
          <a:p>
            <a:r>
              <a:rPr lang="en-AU" sz="3200" dirty="0"/>
              <a:t>Figure 32: Past six month use of ‘any’ NPS, synthetic cannabinoids, DMT, 2C-B and herbal highs in the past six months, NT, 2013-2018</a:t>
            </a:r>
          </a:p>
        </p:txBody>
      </p:sp>
      <p:sp>
        <p:nvSpPr>
          <p:cNvPr id="4" name="Text Placeholder 3">
            <a:extLst>
              <a:ext uri="{FF2B5EF4-FFF2-40B4-BE49-F238E27FC236}">
                <a16:creationId xmlns:a16="http://schemas.microsoft.com/office/drawing/2014/main" id="{A8F909DB-8132-4FD2-A4B4-BD51A9A215F4}"/>
              </a:ext>
            </a:extLst>
          </p:cNvPr>
          <p:cNvSpPr>
            <a:spLocks noGrp="1"/>
          </p:cNvSpPr>
          <p:nvPr>
            <p:ph type="body" sz="quarter" idx="14"/>
          </p:nvPr>
        </p:nvSpPr>
        <p:spPr>
          <a:xfrm>
            <a:off x="838202" y="5554134"/>
            <a:ext cx="10515600" cy="551543"/>
          </a:xfrm>
        </p:spPr>
        <p:txBody>
          <a:bodyPr>
            <a:noAutofit/>
          </a:bodyPr>
          <a:lstStyle/>
          <a:p>
            <a:pPr marL="0" indent="0">
              <a:buNone/>
            </a:pPr>
            <a:r>
              <a:rPr lang="en-AU" sz="1200" dirty="0"/>
              <a:t>Note. Axis reduced to 50% to improve visibility of trends. Use of all NPS not reported due to low number reporting use (n≤5). Data labels for 2003, 2017 and 2018 not presented where n≤5. Use of synthetic cannabinoids were first asked about in 2011 and herbals highs in 2012.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4">
            <a:extLst>
              <a:ext uri="{FF2B5EF4-FFF2-40B4-BE49-F238E27FC236}">
                <a16:creationId xmlns:a16="http://schemas.microsoft.com/office/drawing/2014/main" id="{4E0A0546-376E-4778-987E-9982B38C264F}"/>
              </a:ext>
            </a:extLst>
          </p:cNvPr>
          <p:cNvGraphicFramePr/>
          <p:nvPr>
            <p:extLst>
              <p:ext uri="{D42A27DB-BD31-4B8C-83A1-F6EECF244321}">
                <p14:modId xmlns:p14="http://schemas.microsoft.com/office/powerpoint/2010/main" val="2642610576"/>
              </p:ext>
            </p:extLst>
          </p:nvPr>
        </p:nvGraphicFramePr>
        <p:xfrm>
          <a:off x="667657" y="1557867"/>
          <a:ext cx="10686141" cy="39962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7610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7E64-A070-44AA-836A-20435F6C5F73}"/>
              </a:ext>
            </a:extLst>
          </p:cNvPr>
          <p:cNvSpPr>
            <a:spLocks noGrp="1"/>
          </p:cNvSpPr>
          <p:nvPr>
            <p:ph type="title"/>
          </p:nvPr>
        </p:nvSpPr>
        <p:spPr/>
        <p:txBody>
          <a:bodyPr>
            <a:normAutofit fontScale="90000"/>
          </a:bodyPr>
          <a:lstStyle/>
          <a:p>
            <a:r>
              <a:rPr lang="en-AU" sz="3600" dirty="0"/>
              <a:t>Figure 33: Non-prescribed use of pharmaceutical drugs in the past six months, NT, 2007-2018</a:t>
            </a:r>
            <a:endParaRPr lang="en-AU" dirty="0"/>
          </a:p>
        </p:txBody>
      </p:sp>
      <p:sp>
        <p:nvSpPr>
          <p:cNvPr id="4" name="Text Placeholder 3">
            <a:extLst>
              <a:ext uri="{FF2B5EF4-FFF2-40B4-BE49-F238E27FC236}">
                <a16:creationId xmlns:a16="http://schemas.microsoft.com/office/drawing/2014/main" id="{A8F909DB-8132-4FD2-A4B4-BD51A9A215F4}"/>
              </a:ext>
            </a:extLst>
          </p:cNvPr>
          <p:cNvSpPr>
            <a:spLocks noGrp="1"/>
          </p:cNvSpPr>
          <p:nvPr>
            <p:ph type="body" sz="quarter" idx="14"/>
          </p:nvPr>
        </p:nvSpPr>
        <p:spPr>
          <a:xfrm>
            <a:off x="838200" y="5311418"/>
            <a:ext cx="10515600" cy="779736"/>
          </a:xfrm>
        </p:spPr>
        <p:txBody>
          <a:bodyPr>
            <a:normAutofit/>
          </a:bodyPr>
          <a:lstStyle/>
          <a:p>
            <a:pPr marL="0" indent="0">
              <a:buNone/>
            </a:pPr>
            <a:r>
              <a:rPr lang="en-AU" sz="1200" dirty="0"/>
              <a:t>Note. Non-prescribed use is reported for prescription medicines (i.e., benzodiazepines, antipsychotics, and pharmaceutical stimulants). In February 2018, the scheduling for codeine changed such that low-dose codeine formerly available over-the-counter (OTC) was required to be obtained via a prescription. Note that estimates of codeine OTC use refer to use for non-pain purposes. Data labels for 2017 and 2018 not presented where n≤5. Y axis has been reduced to 30%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85AD4B13-4F6C-41CF-BA5B-DBBEEF3EDB0B}"/>
              </a:ext>
            </a:extLst>
          </p:cNvPr>
          <p:cNvGraphicFramePr>
            <a:graphicFrameLocks/>
          </p:cNvGraphicFramePr>
          <p:nvPr>
            <p:extLst>
              <p:ext uri="{D42A27DB-BD31-4B8C-83A1-F6EECF244321}">
                <p14:modId xmlns:p14="http://schemas.microsoft.com/office/powerpoint/2010/main" val="4183661764"/>
              </p:ext>
            </p:extLst>
          </p:nvPr>
        </p:nvGraphicFramePr>
        <p:xfrm>
          <a:off x="838200" y="1524000"/>
          <a:ext cx="10515599" cy="36721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41875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0826-6B04-40C9-A225-D906F5E3707E}"/>
              </a:ext>
            </a:extLst>
          </p:cNvPr>
          <p:cNvSpPr>
            <a:spLocks noGrp="1"/>
          </p:cNvSpPr>
          <p:nvPr>
            <p:ph type="title"/>
          </p:nvPr>
        </p:nvSpPr>
        <p:spPr/>
        <p:txBody>
          <a:bodyPr>
            <a:noAutofit/>
          </a:bodyPr>
          <a:lstStyle/>
          <a:p>
            <a:r>
              <a:rPr lang="en-AU" sz="3200" dirty="0"/>
              <a:t>Figure 34: Other illicit drugs used in the past six months, NT, 2003-2018</a:t>
            </a:r>
          </a:p>
        </p:txBody>
      </p:sp>
      <p:sp>
        <p:nvSpPr>
          <p:cNvPr id="4" name="Text Placeholder 3">
            <a:extLst>
              <a:ext uri="{FF2B5EF4-FFF2-40B4-BE49-F238E27FC236}">
                <a16:creationId xmlns:a16="http://schemas.microsoft.com/office/drawing/2014/main" id="{55546A9C-A60E-439E-BCB0-8614A892B588}"/>
              </a:ext>
            </a:extLst>
          </p:cNvPr>
          <p:cNvSpPr>
            <a:spLocks noGrp="1"/>
          </p:cNvSpPr>
          <p:nvPr>
            <p:ph type="body" sz="quarter" idx="14"/>
          </p:nvPr>
        </p:nvSpPr>
        <p:spPr>
          <a:xfrm>
            <a:off x="838200" y="5456425"/>
            <a:ext cx="10515600" cy="679948"/>
          </a:xfrm>
        </p:spPr>
        <p:txBody>
          <a:bodyPr>
            <a:normAutofit/>
          </a:bodyPr>
          <a:lstStyle/>
          <a:p>
            <a:pPr marL="0" indent="0">
              <a:buNone/>
            </a:pPr>
            <a:r>
              <a:rPr lang="en-AU" sz="1200" dirty="0"/>
              <a:t>Note. Monitoring of capsules contents unknown commenced in 2013. Data labels for 2003, 2017 and 2018 not presented where n≤5.  Y axis has been reduced to 30%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3C0FB3EE-CE90-4137-8948-927D6C9B3DA8}"/>
              </a:ext>
            </a:extLst>
          </p:cNvPr>
          <p:cNvGraphicFramePr>
            <a:graphicFrameLocks/>
          </p:cNvGraphicFramePr>
          <p:nvPr>
            <p:extLst>
              <p:ext uri="{D42A27DB-BD31-4B8C-83A1-F6EECF244321}">
                <p14:modId xmlns:p14="http://schemas.microsoft.com/office/powerpoint/2010/main" val="3359135366"/>
              </p:ext>
            </p:extLst>
          </p:nvPr>
        </p:nvGraphicFramePr>
        <p:xfrm>
          <a:off x="838200" y="1509486"/>
          <a:ext cx="10515600" cy="39354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509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E0BE-0AFC-473D-812B-9248CCBC315B}"/>
              </a:ext>
            </a:extLst>
          </p:cNvPr>
          <p:cNvSpPr>
            <a:spLocks noGrp="1"/>
          </p:cNvSpPr>
          <p:nvPr>
            <p:ph type="title"/>
          </p:nvPr>
        </p:nvSpPr>
        <p:spPr/>
        <p:txBody>
          <a:bodyPr>
            <a:noAutofit/>
          </a:bodyPr>
          <a:lstStyle/>
          <a:p>
            <a:r>
              <a:rPr lang="en-AU" sz="3200" dirty="0"/>
              <a:t>Figure 35: Licit drugs used in the past six months, NT, 2003-2018</a:t>
            </a:r>
          </a:p>
        </p:txBody>
      </p:sp>
      <p:sp>
        <p:nvSpPr>
          <p:cNvPr id="4" name="Text Placeholder 3">
            <a:extLst>
              <a:ext uri="{FF2B5EF4-FFF2-40B4-BE49-F238E27FC236}">
                <a16:creationId xmlns:a16="http://schemas.microsoft.com/office/drawing/2014/main" id="{74B5B0F1-C848-4B69-97A1-7C7D247489A0}"/>
              </a:ext>
            </a:extLst>
          </p:cNvPr>
          <p:cNvSpPr>
            <a:spLocks noGrp="1"/>
          </p:cNvSpPr>
          <p:nvPr>
            <p:ph type="body" sz="quarter" idx="14"/>
          </p:nvPr>
        </p:nvSpPr>
        <p:spPr>
          <a:xfrm>
            <a:off x="1093694" y="5745475"/>
            <a:ext cx="10515600" cy="321496"/>
          </a:xfrm>
        </p:spPr>
        <p:txBody>
          <a:bodyPr>
            <a:noAutofit/>
          </a:bodyPr>
          <a:lstStyle/>
          <a:p>
            <a:pPr marL="0" indent="0">
              <a:buNone/>
            </a:pPr>
            <a:r>
              <a:rPr lang="en-AU" sz="1200" dirty="0"/>
              <a:t>Note. Monitoring of e-cigarettes commenced in 2014. Data labels for 2003, 2017 and 2018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0A8C06E4-4BCF-4582-824B-DA559DF04697}"/>
              </a:ext>
            </a:extLst>
          </p:cNvPr>
          <p:cNvGraphicFramePr>
            <a:graphicFrameLocks/>
          </p:cNvGraphicFramePr>
          <p:nvPr>
            <p:extLst>
              <p:ext uri="{D42A27DB-BD31-4B8C-83A1-F6EECF244321}">
                <p14:modId xmlns:p14="http://schemas.microsoft.com/office/powerpoint/2010/main" val="956879490"/>
              </p:ext>
            </p:extLst>
          </p:nvPr>
        </p:nvGraphicFramePr>
        <p:xfrm>
          <a:off x="838200" y="1582057"/>
          <a:ext cx="10515599" cy="3962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1790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4F1D-AB93-410A-B125-E608A9E6912E}"/>
              </a:ext>
            </a:extLst>
          </p:cNvPr>
          <p:cNvSpPr>
            <a:spLocks noGrp="1"/>
          </p:cNvSpPr>
          <p:nvPr>
            <p:ph type="title"/>
          </p:nvPr>
        </p:nvSpPr>
        <p:spPr/>
        <p:txBody>
          <a:bodyPr>
            <a:noAutofit/>
          </a:bodyPr>
          <a:lstStyle/>
          <a:p>
            <a:r>
              <a:rPr lang="en-AU" sz="3200" dirty="0"/>
              <a:t>Figure 36: Poly substance use on occasion of last stimulant use, NT, 2018</a:t>
            </a:r>
          </a:p>
        </p:txBody>
      </p:sp>
      <p:sp>
        <p:nvSpPr>
          <p:cNvPr id="4" name="Text Placeholder 3">
            <a:extLst>
              <a:ext uri="{FF2B5EF4-FFF2-40B4-BE49-F238E27FC236}">
                <a16:creationId xmlns:a16="http://schemas.microsoft.com/office/drawing/2014/main" id="{CB4FB227-C6FD-4837-96F1-046929553C02}"/>
              </a:ext>
            </a:extLst>
          </p:cNvPr>
          <p:cNvSpPr>
            <a:spLocks noGrp="1"/>
          </p:cNvSpPr>
          <p:nvPr>
            <p:ph type="body" sz="quarter" idx="14"/>
          </p:nvPr>
        </p:nvSpPr>
        <p:spPr>
          <a:xfrm>
            <a:off x="6360523" y="1725930"/>
            <a:ext cx="4993277" cy="1703070"/>
          </a:xfrm>
        </p:spPr>
        <p:txBody>
          <a:bodyPr>
            <a:normAutofit lnSpcReduction="10000"/>
          </a:bodyPr>
          <a:lstStyle/>
          <a:p>
            <a:pPr marL="0" indent="0">
              <a:buNone/>
            </a:pPr>
            <a:r>
              <a:rPr lang="en-AU" sz="1700" dirty="0"/>
              <a:t>Note. This figure captures those who had simultaneously used hallucinogens/dissociatives (GHB, ketamine, LSD, and/or hallucinogenic mushrooms), depressants (alcohol and/or benzodiazepines) and/or cannabis on their last occasion of stimulant use (98% of the sample). Not to scale.   </a:t>
            </a:r>
          </a:p>
          <a:p>
            <a:pPr marL="0" indent="0">
              <a:buNone/>
            </a:pPr>
            <a:endParaRPr lang="en-AU" dirty="0"/>
          </a:p>
        </p:txBody>
      </p:sp>
      <p:pic>
        <p:nvPicPr>
          <p:cNvPr id="6" name="Picture 5" descr="C:\Users\z3022446\AppData\Local\Microsoft\Windows\Temporary Internet Files\Content.Outlook\UTAHPS03\venn_rachel_NT.jpg">
            <a:extLst>
              <a:ext uri="{FF2B5EF4-FFF2-40B4-BE49-F238E27FC236}">
                <a16:creationId xmlns:a16="http://schemas.microsoft.com/office/drawing/2014/main" id="{B82F1BCE-123A-49F3-84A1-0F58438FF1D6}"/>
              </a:ext>
            </a:extLst>
          </p:cNvPr>
          <p:cNvPicPr/>
          <p:nvPr/>
        </p:nvPicPr>
        <p:blipFill rotWithShape="1">
          <a:blip r:embed="rId2" cstate="print">
            <a:extLst>
              <a:ext uri="{28A0092B-C50C-407E-A947-70E740481C1C}">
                <a14:useLocalDpi xmlns:a14="http://schemas.microsoft.com/office/drawing/2010/main" val="0"/>
              </a:ext>
            </a:extLst>
          </a:blip>
          <a:srcRect l="10101" t="12205" r="6584" b="15370"/>
          <a:stretch/>
        </p:blipFill>
        <p:spPr bwMode="auto">
          <a:xfrm>
            <a:off x="711200" y="1582057"/>
            <a:ext cx="5283200" cy="4542971"/>
          </a:xfrm>
          <a:prstGeom prst="rect">
            <a:avLst/>
          </a:prstGeom>
          <a:noFill/>
          <a:ln>
            <a:noFill/>
          </a:ln>
        </p:spPr>
      </p:pic>
    </p:spTree>
    <p:extLst>
      <p:ext uri="{BB962C8B-B14F-4D97-AF65-F5344CB8AC3E}">
        <p14:creationId xmlns:p14="http://schemas.microsoft.com/office/powerpoint/2010/main" val="14844716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C569-973D-4A71-AC47-F9CF3F0F48BE}"/>
              </a:ext>
            </a:extLst>
          </p:cNvPr>
          <p:cNvSpPr>
            <a:spLocks noGrp="1"/>
          </p:cNvSpPr>
          <p:nvPr>
            <p:ph type="title"/>
          </p:nvPr>
        </p:nvSpPr>
        <p:spPr/>
        <p:txBody>
          <a:bodyPr>
            <a:noAutofit/>
          </a:bodyPr>
          <a:lstStyle/>
          <a:p>
            <a:r>
              <a:rPr lang="en-AU" sz="3200" dirty="0"/>
              <a:t>Figure 37: Lifetime and past year non-fatal stimulant overdose, NT, 2007-2018</a:t>
            </a:r>
          </a:p>
        </p:txBody>
      </p:sp>
      <p:sp>
        <p:nvSpPr>
          <p:cNvPr id="4" name="Text Placeholder 3">
            <a:extLst>
              <a:ext uri="{FF2B5EF4-FFF2-40B4-BE49-F238E27FC236}">
                <a16:creationId xmlns:a16="http://schemas.microsoft.com/office/drawing/2014/main" id="{1A60E9E4-0EC0-47C4-B3CB-731F1DA9B42F}"/>
              </a:ext>
            </a:extLst>
          </p:cNvPr>
          <p:cNvSpPr>
            <a:spLocks noGrp="1"/>
          </p:cNvSpPr>
          <p:nvPr>
            <p:ph type="body" sz="quarter" idx="14"/>
          </p:nvPr>
        </p:nvSpPr>
        <p:spPr>
          <a:xfrm>
            <a:off x="838200" y="5597524"/>
            <a:ext cx="10515600" cy="364008"/>
          </a:xfrm>
        </p:spPr>
        <p:txBody>
          <a:bodyPr>
            <a:normAutofit/>
          </a:bodyPr>
          <a:lstStyle/>
          <a:p>
            <a:pPr marL="0" indent="0">
              <a:buNone/>
            </a:pPr>
            <a:r>
              <a:rPr lang="en-AU" sz="1200" dirty="0"/>
              <a:t>Note. Data labels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Object 39">
            <a:extLst>
              <a:ext uri="{FF2B5EF4-FFF2-40B4-BE49-F238E27FC236}">
                <a16:creationId xmlns:a16="http://schemas.microsoft.com/office/drawing/2014/main" id="{BF61A648-CE4D-4CE3-AD26-9510423312AD}"/>
              </a:ext>
            </a:extLst>
          </p:cNvPr>
          <p:cNvGraphicFramePr>
            <a:graphicFrameLocks noChangeAspect="1"/>
          </p:cNvGraphicFramePr>
          <p:nvPr>
            <p:extLst>
              <p:ext uri="{D42A27DB-BD31-4B8C-83A1-F6EECF244321}">
                <p14:modId xmlns:p14="http://schemas.microsoft.com/office/powerpoint/2010/main" val="1782867628"/>
              </p:ext>
            </p:extLst>
          </p:nvPr>
        </p:nvGraphicFramePr>
        <p:xfrm>
          <a:off x="838199" y="1553028"/>
          <a:ext cx="10515601" cy="38753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9871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C569-973D-4A71-AC47-F9CF3F0F48BE}"/>
              </a:ext>
            </a:extLst>
          </p:cNvPr>
          <p:cNvSpPr>
            <a:spLocks noGrp="1"/>
          </p:cNvSpPr>
          <p:nvPr>
            <p:ph type="title"/>
          </p:nvPr>
        </p:nvSpPr>
        <p:spPr/>
        <p:txBody>
          <a:bodyPr>
            <a:noAutofit/>
          </a:bodyPr>
          <a:lstStyle/>
          <a:p>
            <a:r>
              <a:rPr lang="en-AU" sz="3200" dirty="0"/>
              <a:t>Figure 38: Lifetime and past year non-fatal depressant overdose, NT, 2007-2018</a:t>
            </a:r>
          </a:p>
        </p:txBody>
      </p:sp>
      <p:sp>
        <p:nvSpPr>
          <p:cNvPr id="4" name="Text Placeholder 3">
            <a:extLst>
              <a:ext uri="{FF2B5EF4-FFF2-40B4-BE49-F238E27FC236}">
                <a16:creationId xmlns:a16="http://schemas.microsoft.com/office/drawing/2014/main" id="{1A60E9E4-0EC0-47C4-B3CB-731F1DA9B42F}"/>
              </a:ext>
            </a:extLst>
          </p:cNvPr>
          <p:cNvSpPr>
            <a:spLocks noGrp="1"/>
          </p:cNvSpPr>
          <p:nvPr>
            <p:ph type="body" sz="quarter" idx="14"/>
          </p:nvPr>
        </p:nvSpPr>
        <p:spPr>
          <a:xfrm>
            <a:off x="838200" y="5485249"/>
            <a:ext cx="10515600" cy="679948"/>
          </a:xfrm>
        </p:spPr>
        <p:txBody>
          <a:bodyPr>
            <a:normAutofit/>
          </a:bodyPr>
          <a:lstStyle/>
          <a:p>
            <a:pPr marL="0" indent="0">
              <a:buNone/>
            </a:pPr>
            <a:r>
              <a:rPr lang="en-AU" sz="1200" dirty="0"/>
              <a:t>Note. Data labels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Object 39">
            <a:extLst>
              <a:ext uri="{FF2B5EF4-FFF2-40B4-BE49-F238E27FC236}">
                <a16:creationId xmlns:a16="http://schemas.microsoft.com/office/drawing/2014/main" id="{2806AD5D-755F-4DD6-9C99-227F02A999BC}"/>
              </a:ext>
            </a:extLst>
          </p:cNvPr>
          <p:cNvGraphicFramePr>
            <a:graphicFrameLocks noChangeAspect="1"/>
          </p:cNvGraphicFramePr>
          <p:nvPr>
            <p:extLst>
              <p:ext uri="{D42A27DB-BD31-4B8C-83A1-F6EECF244321}">
                <p14:modId xmlns:p14="http://schemas.microsoft.com/office/powerpoint/2010/main" val="992965292"/>
              </p:ext>
            </p:extLst>
          </p:nvPr>
        </p:nvGraphicFramePr>
        <p:xfrm>
          <a:off x="838199" y="1538513"/>
          <a:ext cx="10515599" cy="39467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3732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468-00F4-4798-BFBD-3138A6AAE081}"/>
              </a:ext>
            </a:extLst>
          </p:cNvPr>
          <p:cNvSpPr>
            <a:spLocks noGrp="1"/>
          </p:cNvSpPr>
          <p:nvPr>
            <p:ph type="title"/>
          </p:nvPr>
        </p:nvSpPr>
        <p:spPr/>
        <p:txBody>
          <a:bodyPr>
            <a:noAutofit/>
          </a:bodyPr>
          <a:lstStyle/>
          <a:p>
            <a:r>
              <a:rPr lang="en-AU" sz="3200" dirty="0"/>
              <a:t>Figure 39: Lifetime and past month drug injection, NT, 2004-2018</a:t>
            </a:r>
          </a:p>
        </p:txBody>
      </p:sp>
      <p:sp>
        <p:nvSpPr>
          <p:cNvPr id="4" name="Text Placeholder 3">
            <a:extLst>
              <a:ext uri="{FF2B5EF4-FFF2-40B4-BE49-F238E27FC236}">
                <a16:creationId xmlns:a16="http://schemas.microsoft.com/office/drawing/2014/main" id="{D950AB0D-5205-4851-BEB7-5BA08D362CB1}"/>
              </a:ext>
            </a:extLst>
          </p:cNvPr>
          <p:cNvSpPr>
            <a:spLocks noGrp="1"/>
          </p:cNvSpPr>
          <p:nvPr>
            <p:ph type="body" sz="quarter" idx="14"/>
          </p:nvPr>
        </p:nvSpPr>
        <p:spPr>
          <a:xfrm>
            <a:off x="832757" y="5674361"/>
            <a:ext cx="10515600" cy="291010"/>
          </a:xfrm>
        </p:spPr>
        <p:txBody>
          <a:bodyPr>
            <a:noAutofit/>
          </a:bodyPr>
          <a:lstStyle/>
          <a:p>
            <a:pPr marL="0" indent="0">
              <a:buNone/>
            </a:pPr>
            <a:r>
              <a:rPr lang="en-AU" sz="1200" dirty="0"/>
              <a:t>Note. Past six-month injection asked of participants prior to 2016. Data labels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Object 39">
            <a:extLst>
              <a:ext uri="{FF2B5EF4-FFF2-40B4-BE49-F238E27FC236}">
                <a16:creationId xmlns:a16="http://schemas.microsoft.com/office/drawing/2014/main" id="{B6564E48-CC51-4AEF-BF21-CE6EB42C7E1E}"/>
              </a:ext>
            </a:extLst>
          </p:cNvPr>
          <p:cNvGraphicFramePr>
            <a:graphicFrameLocks noChangeAspect="1"/>
          </p:cNvGraphicFramePr>
          <p:nvPr>
            <p:extLst>
              <p:ext uri="{D42A27DB-BD31-4B8C-83A1-F6EECF244321}">
                <p14:modId xmlns:p14="http://schemas.microsoft.com/office/powerpoint/2010/main" val="4235072769"/>
              </p:ext>
            </p:extLst>
          </p:nvPr>
        </p:nvGraphicFramePr>
        <p:xfrm>
          <a:off x="832757" y="1553029"/>
          <a:ext cx="10515600" cy="39043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6071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468-00F4-4798-BFBD-3138A6AAE081}"/>
              </a:ext>
            </a:extLst>
          </p:cNvPr>
          <p:cNvSpPr>
            <a:spLocks noGrp="1"/>
          </p:cNvSpPr>
          <p:nvPr>
            <p:ph type="title"/>
          </p:nvPr>
        </p:nvSpPr>
        <p:spPr/>
        <p:txBody>
          <a:bodyPr>
            <a:noAutofit/>
          </a:bodyPr>
          <a:lstStyle/>
          <a:p>
            <a:r>
              <a:rPr lang="en-AU" sz="3200" dirty="0"/>
              <a:t>Figure 40: Current drug treatment, NT, 2003-2018</a:t>
            </a:r>
          </a:p>
        </p:txBody>
      </p:sp>
      <p:sp>
        <p:nvSpPr>
          <p:cNvPr id="4" name="Text Placeholder 3">
            <a:extLst>
              <a:ext uri="{FF2B5EF4-FFF2-40B4-BE49-F238E27FC236}">
                <a16:creationId xmlns:a16="http://schemas.microsoft.com/office/drawing/2014/main" id="{D950AB0D-5205-4851-BEB7-5BA08D362CB1}"/>
              </a:ext>
            </a:extLst>
          </p:cNvPr>
          <p:cNvSpPr>
            <a:spLocks noGrp="1"/>
          </p:cNvSpPr>
          <p:nvPr>
            <p:ph type="body" sz="quarter" idx="14"/>
          </p:nvPr>
        </p:nvSpPr>
        <p:spPr>
          <a:xfrm>
            <a:off x="838200" y="5712550"/>
            <a:ext cx="10515600" cy="291010"/>
          </a:xfrm>
        </p:spPr>
        <p:txBody>
          <a:bodyPr>
            <a:normAutofit/>
          </a:bodyPr>
          <a:lstStyle/>
          <a:p>
            <a:pPr marL="0" indent="0">
              <a:buNone/>
            </a:pPr>
            <a:r>
              <a:rPr lang="en-AU" sz="1200" dirty="0"/>
              <a:t>Note. Data labels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Object 39">
            <a:extLst>
              <a:ext uri="{FF2B5EF4-FFF2-40B4-BE49-F238E27FC236}">
                <a16:creationId xmlns:a16="http://schemas.microsoft.com/office/drawing/2014/main" id="{F0B2D74F-8236-4EC9-9793-D1645A5CBD5B}"/>
              </a:ext>
            </a:extLst>
          </p:cNvPr>
          <p:cNvGraphicFramePr>
            <a:graphicFrameLocks noChangeAspect="1"/>
          </p:cNvGraphicFramePr>
          <p:nvPr>
            <p:extLst>
              <p:ext uri="{D42A27DB-BD31-4B8C-83A1-F6EECF244321}">
                <p14:modId xmlns:p14="http://schemas.microsoft.com/office/powerpoint/2010/main" val="1884696161"/>
              </p:ext>
            </p:extLst>
          </p:nvPr>
        </p:nvGraphicFramePr>
        <p:xfrm>
          <a:off x="832757" y="1582057"/>
          <a:ext cx="10515599" cy="40923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7901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2737-2A36-498C-82A8-8687D2D5DBB6}"/>
              </a:ext>
            </a:extLst>
          </p:cNvPr>
          <p:cNvSpPr>
            <a:spLocks noGrp="1"/>
          </p:cNvSpPr>
          <p:nvPr>
            <p:ph type="title"/>
          </p:nvPr>
        </p:nvSpPr>
        <p:spPr>
          <a:xfrm>
            <a:off x="695596" y="389852"/>
            <a:ext cx="11016792" cy="946150"/>
          </a:xfrm>
        </p:spPr>
        <p:txBody>
          <a:bodyPr>
            <a:noAutofit/>
          </a:bodyPr>
          <a:lstStyle/>
          <a:p>
            <a:r>
              <a:rPr lang="en-AU" sz="3100" dirty="0"/>
              <a:t>Figure 41: Sex with a casual partner in the last six months and use of any protection/barrier on the last occasion, NT, 2013-2018</a:t>
            </a:r>
            <a:endParaRPr lang="en-AU" sz="3200" dirty="0"/>
          </a:p>
        </p:txBody>
      </p:sp>
      <p:sp>
        <p:nvSpPr>
          <p:cNvPr id="4" name="Text Placeholder 3">
            <a:extLst>
              <a:ext uri="{FF2B5EF4-FFF2-40B4-BE49-F238E27FC236}">
                <a16:creationId xmlns:a16="http://schemas.microsoft.com/office/drawing/2014/main" id="{B3876EFB-2FF4-43B9-A3D5-03654082FDA9}"/>
              </a:ext>
            </a:extLst>
          </p:cNvPr>
          <p:cNvSpPr>
            <a:spLocks noGrp="1"/>
          </p:cNvSpPr>
          <p:nvPr>
            <p:ph type="body" sz="quarter" idx="14"/>
          </p:nvPr>
        </p:nvSpPr>
        <p:spPr>
          <a:xfrm>
            <a:off x="845144" y="5626773"/>
            <a:ext cx="10717696" cy="462920"/>
          </a:xfrm>
        </p:spPr>
        <p:txBody>
          <a:bodyPr>
            <a:noAutofit/>
          </a:bodyPr>
          <a:lstStyle/>
          <a:p>
            <a:pPr marL="0" indent="0">
              <a:buNone/>
            </a:pPr>
            <a:r>
              <a:rPr lang="en-AU" sz="1200" dirty="0"/>
              <a:t>Note. The combination of the percentage who report protection used, no protection used and unknown if protection used is the percentage who reported penetrative sex with a causal partner in the past six months. Data labels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a:p>
            <a:pPr marL="0" indent="0">
              <a:buNone/>
            </a:pPr>
            <a:endParaRPr lang="en-AU" sz="1200" dirty="0"/>
          </a:p>
        </p:txBody>
      </p:sp>
      <p:graphicFrame>
        <p:nvGraphicFramePr>
          <p:cNvPr id="6" name="Chart 5">
            <a:extLst>
              <a:ext uri="{FF2B5EF4-FFF2-40B4-BE49-F238E27FC236}">
                <a16:creationId xmlns:a16="http://schemas.microsoft.com/office/drawing/2014/main" id="{75571338-FE55-4E5F-88E3-5A2E5E9D604F}"/>
              </a:ext>
            </a:extLst>
          </p:cNvPr>
          <p:cNvGraphicFramePr/>
          <p:nvPr>
            <p:extLst>
              <p:ext uri="{D42A27DB-BD31-4B8C-83A1-F6EECF244321}">
                <p14:modId xmlns:p14="http://schemas.microsoft.com/office/powerpoint/2010/main" val="685441507"/>
              </p:ext>
            </p:extLst>
          </p:nvPr>
        </p:nvGraphicFramePr>
        <p:xfrm>
          <a:off x="695596" y="1553030"/>
          <a:ext cx="11016792" cy="39609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4418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B3AF-ED60-416F-A759-470C1CAEAD91}"/>
              </a:ext>
            </a:extLst>
          </p:cNvPr>
          <p:cNvSpPr>
            <a:spLocks noGrp="1"/>
          </p:cNvSpPr>
          <p:nvPr>
            <p:ph type="title"/>
          </p:nvPr>
        </p:nvSpPr>
        <p:spPr/>
        <p:txBody>
          <a:bodyPr>
            <a:noAutofit/>
          </a:bodyPr>
          <a:lstStyle/>
          <a:p>
            <a:r>
              <a:rPr lang="en-AU" sz="3200" dirty="0"/>
              <a:t>Figure 42: Self-reported mental health problems and treatment seeking in the past six months, NT, 2008-2018</a:t>
            </a:r>
          </a:p>
        </p:txBody>
      </p:sp>
      <p:sp>
        <p:nvSpPr>
          <p:cNvPr id="4" name="Text Placeholder 3">
            <a:extLst>
              <a:ext uri="{FF2B5EF4-FFF2-40B4-BE49-F238E27FC236}">
                <a16:creationId xmlns:a16="http://schemas.microsoft.com/office/drawing/2014/main" id="{ADF00C9A-8F3C-4373-AF8A-6424BED6E400}"/>
              </a:ext>
            </a:extLst>
          </p:cNvPr>
          <p:cNvSpPr>
            <a:spLocks noGrp="1"/>
          </p:cNvSpPr>
          <p:nvPr>
            <p:ph type="body" sz="quarter" idx="14"/>
          </p:nvPr>
        </p:nvSpPr>
        <p:spPr>
          <a:xfrm>
            <a:off x="838199" y="5631543"/>
            <a:ext cx="11115261" cy="420913"/>
          </a:xfrm>
        </p:spPr>
        <p:txBody>
          <a:bodyPr>
            <a:noAutofit/>
          </a:bodyPr>
          <a:lstStyle/>
          <a:p>
            <a:pPr marL="0" indent="0">
              <a:buNone/>
            </a:pPr>
            <a:r>
              <a:rPr lang="en-AU" sz="1200" dirty="0"/>
              <a:t>Note. The combination of the percentage who reported seeking treatment, not seeking treatment and unknown if treatment sought is the percentage who reported experiencing a mental health problem in the past six months. Data labels not presented where n≤5.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6" name="Chart 5">
            <a:extLst>
              <a:ext uri="{FF2B5EF4-FFF2-40B4-BE49-F238E27FC236}">
                <a16:creationId xmlns:a16="http://schemas.microsoft.com/office/drawing/2014/main" id="{6BE8B2B1-4E89-4548-A63D-BEB1A2EC978E}"/>
              </a:ext>
            </a:extLst>
          </p:cNvPr>
          <p:cNvGraphicFramePr/>
          <p:nvPr>
            <p:extLst>
              <p:ext uri="{D42A27DB-BD31-4B8C-83A1-F6EECF244321}">
                <p14:modId xmlns:p14="http://schemas.microsoft.com/office/powerpoint/2010/main" val="4135383690"/>
              </p:ext>
            </p:extLst>
          </p:nvPr>
        </p:nvGraphicFramePr>
        <p:xfrm>
          <a:off x="838200" y="1538513"/>
          <a:ext cx="10515600" cy="3991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8633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FBAE-9728-4F6B-A1F8-F47B2B6EEF7C}"/>
              </a:ext>
            </a:extLst>
          </p:cNvPr>
          <p:cNvSpPr>
            <a:spLocks noGrp="1"/>
          </p:cNvSpPr>
          <p:nvPr>
            <p:ph type="title"/>
          </p:nvPr>
        </p:nvSpPr>
        <p:spPr/>
        <p:txBody>
          <a:bodyPr>
            <a:noAutofit/>
          </a:bodyPr>
          <a:lstStyle/>
          <a:p>
            <a:r>
              <a:rPr lang="en-AU" sz="3200" dirty="0"/>
              <a:t>Figure 43: Self-reported criminal activity in the past month, NT, 2003-2018</a:t>
            </a:r>
          </a:p>
        </p:txBody>
      </p:sp>
      <p:sp>
        <p:nvSpPr>
          <p:cNvPr id="4" name="Text Placeholder 3">
            <a:extLst>
              <a:ext uri="{FF2B5EF4-FFF2-40B4-BE49-F238E27FC236}">
                <a16:creationId xmlns:a16="http://schemas.microsoft.com/office/drawing/2014/main" id="{E512AEA1-452E-4FF2-8F62-2B0489EF0C25}"/>
              </a:ext>
            </a:extLst>
          </p:cNvPr>
          <p:cNvSpPr>
            <a:spLocks noGrp="1"/>
          </p:cNvSpPr>
          <p:nvPr>
            <p:ph type="body" sz="quarter" idx="14"/>
          </p:nvPr>
        </p:nvSpPr>
        <p:spPr>
          <a:xfrm>
            <a:off x="838200" y="5766812"/>
            <a:ext cx="10515600" cy="679948"/>
          </a:xfrm>
        </p:spPr>
        <p:txBody>
          <a:bodyPr>
            <a:normAutofit/>
          </a:bodyPr>
          <a:lstStyle/>
          <a:p>
            <a:pPr marL="0" indent="0">
              <a:buNone/>
            </a:pPr>
            <a:r>
              <a:rPr lang="en-AU" sz="1200" dirty="0"/>
              <a:t>Note. Y axis has been reduced to 50% to improve visibility of trends. Data labels for 2003, 2017 and 2018 not presented where n≤5. *</a:t>
            </a:r>
            <a:r>
              <a:rPr lang="en-AU" sz="1200" i="1" dirty="0"/>
              <a:t>p</a:t>
            </a:r>
            <a:r>
              <a:rPr lang="en-AU" sz="1200" dirty="0"/>
              <a:t>&lt;0.050; **</a:t>
            </a:r>
            <a:r>
              <a:rPr lang="en-AU" sz="1200" i="1" dirty="0"/>
              <a:t>p</a:t>
            </a:r>
            <a:r>
              <a:rPr lang="en-AU" sz="1200" dirty="0"/>
              <a:t>&lt;0.010; ***p&lt;0.001 for 2017 versus 2018.</a:t>
            </a:r>
          </a:p>
          <a:p>
            <a:pPr marL="0" indent="0">
              <a:buNone/>
            </a:pPr>
            <a:endParaRPr lang="en-AU" sz="1200" dirty="0"/>
          </a:p>
        </p:txBody>
      </p:sp>
      <p:graphicFrame>
        <p:nvGraphicFramePr>
          <p:cNvPr id="6" name="Object 93">
            <a:extLst>
              <a:ext uri="{FF2B5EF4-FFF2-40B4-BE49-F238E27FC236}">
                <a16:creationId xmlns:a16="http://schemas.microsoft.com/office/drawing/2014/main" id="{29D11302-3BD9-4742-B67B-2FD6DAE0E85F}"/>
              </a:ext>
            </a:extLst>
          </p:cNvPr>
          <p:cNvGraphicFramePr>
            <a:graphicFrameLocks noChangeAspect="1"/>
          </p:cNvGraphicFramePr>
          <p:nvPr>
            <p:extLst>
              <p:ext uri="{D42A27DB-BD31-4B8C-83A1-F6EECF244321}">
                <p14:modId xmlns:p14="http://schemas.microsoft.com/office/powerpoint/2010/main" val="1422218510"/>
              </p:ext>
            </p:extLst>
          </p:nvPr>
        </p:nvGraphicFramePr>
        <p:xfrm>
          <a:off x="838200" y="1524000"/>
          <a:ext cx="10515599" cy="3991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2301872"/>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942</TotalTime>
  <Words>3377</Words>
  <Application>Microsoft Office PowerPoint</Application>
  <PresentationFormat>Widescreen</PresentationFormat>
  <Paragraphs>218</Paragraphs>
  <Slides>44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Garamond</vt:lpstr>
      <vt:lpstr>Microsoft Sans Serif</vt:lpstr>
      <vt:lpstr>Sommet</vt:lpstr>
      <vt:lpstr>Times</vt:lpstr>
      <vt:lpstr>Office Theme</vt:lpstr>
      <vt:lpstr>PowerPoint Presentation</vt:lpstr>
      <vt:lpstr>Figure 1: Number of participants recruited each year, NT, 2003-2008</vt:lpstr>
      <vt:lpstr>Figure 2: Drug of choice, NT, 2003-2008</vt:lpstr>
      <vt:lpstr>Figure 3: Drug used most often in the past month, NT, 2013-2018</vt:lpstr>
      <vt:lpstr>Figure 4: High frequency substance use in the past six months, NT, 2003-2018</vt:lpstr>
      <vt:lpstr>Figure 5: Past six month use of the different forms of ecstasy (pills, powder, capsules, crystal and ‘any’), NT, 2003-2018</vt:lpstr>
      <vt:lpstr>Figure 6: Median days of any ecstasy, pills, powder, capsules, and crystal use in the past six months, NT, 2003-2018</vt:lpstr>
      <vt:lpstr>Figure 7: Median price of ecstasy pill, NT, 2003-2018</vt:lpstr>
      <vt:lpstr>Figure 8: Median price of ecstasy capsule, NT, 2008-2018</vt:lpstr>
      <vt:lpstr>Figure 9: Median price of ecstasy powder per point and gram, NT, 2014-2018</vt:lpstr>
      <vt:lpstr>Figure 10: Median price of ecstasy crystal per point and gram, NT, 2014-2018</vt:lpstr>
      <vt:lpstr>Figure 11: Past six month use of any methamphetamine, powder and crystal, NT, 2003-2018</vt:lpstr>
      <vt:lpstr>Figure 12: Median days of any methamphetamine, powder, and crystal use in the past six months, NT, 2003-2018</vt:lpstr>
      <vt:lpstr>Figure 13: Median price of powder methamphetamine per point and gram, NT, 2003-2018</vt:lpstr>
      <vt:lpstr>Figure 14: Current perceived purity of powder methamphetamine, NT, 2003-2018</vt:lpstr>
      <vt:lpstr>Figure 15: Current perceived availability of powder methamphetamine, NT, 2003-2018</vt:lpstr>
      <vt:lpstr>Figure 16: Median price of crystal methamphetamine per point and gram, NT, 2003-2018</vt:lpstr>
      <vt:lpstr>Figure 17: Current perceived purity of crystal methamphetamine, NT, 2003-2018</vt:lpstr>
      <vt:lpstr>Figure 18: Current perceived availability of crystal methamphetamine, NT, 2003-2018</vt:lpstr>
      <vt:lpstr>Figure 19: Past six month use and frequency of use of cocaine, NT, 2003-2018</vt:lpstr>
      <vt:lpstr>Figure 20: Median price of cocaine per gram, NT, 2013-2018</vt:lpstr>
      <vt:lpstr>Figure 21: Current perceived purity of cocaine, NT, 2003-2018</vt:lpstr>
      <vt:lpstr>Figure 22: Current perceived availability of cocaine, NT, 2003-2018</vt:lpstr>
      <vt:lpstr>Figure 23: Past six month use and frequency of use of cannabis, NT, 2003-2018</vt:lpstr>
      <vt:lpstr>Figure 24: Median price of hydroponic (a) and bush (b) cannabis per ounce and gram, NT, 2006-2018</vt:lpstr>
      <vt:lpstr>Figure 25: Current potency of hydroponic (a) and bush (b) cannabis, NT, 2006-2018</vt:lpstr>
      <vt:lpstr>Figure 26: Current perceived availability of hydroponic (a) and bush (b) cannabis, NT, 2006-2018</vt:lpstr>
      <vt:lpstr>Figure 27: Past six month use and frequency of use of ketamine, NT, 2003-2018</vt:lpstr>
      <vt:lpstr>Figure 28: Past six month use and frequency of use of LSD, NT, 2003-2018</vt:lpstr>
      <vt:lpstr>Figure 29: Median price of LSD per tab, NT, 2003-2018</vt:lpstr>
      <vt:lpstr>Figure 30: Current perceived purity of LSD, NT, 2003-2018</vt:lpstr>
      <vt:lpstr>Figure 31: Current perceived availability of LSD, NT, 2003-2018</vt:lpstr>
      <vt:lpstr>Figure 32: Past six month use of ‘any’ NPS, synthetic cannabinoids, DMT, 2C-B and herbal highs in the past six months, NT, 2013-2018</vt:lpstr>
      <vt:lpstr>Figure 33: Non-prescribed use of pharmaceutical drugs in the past six months, NT, 2007-2018</vt:lpstr>
      <vt:lpstr>Figure 34: Other illicit drugs used in the past six months, NT, 2003-2018</vt:lpstr>
      <vt:lpstr>Figure 35: Licit drugs used in the past six months, NT, 2003-2018</vt:lpstr>
      <vt:lpstr>Figure 36: Poly substance use on occasion of last stimulant use, NT, 2018</vt:lpstr>
      <vt:lpstr>Figure 37: Lifetime and past year non-fatal stimulant overdose, NT, 2007-2018</vt:lpstr>
      <vt:lpstr>Figure 38: Lifetime and past year non-fatal depressant overdose, NT, 2007-2018</vt:lpstr>
      <vt:lpstr>Figure 39: Lifetime and past month drug injection, NT, 2004-2018</vt:lpstr>
      <vt:lpstr>Figure 40: Current drug treatment, NT, 2003-2018</vt:lpstr>
      <vt:lpstr>Figure 41: Sex with a casual partner in the last six months and use of any protection/barrier on the last occasion, NT, 2013-2018</vt:lpstr>
      <vt:lpstr>Figure 42: Self-reported mental health problems and treatment seeking in the past six months, NT, 2008-2018</vt:lpstr>
      <vt:lpstr>Figure 43: Self-reported criminal activity in the past month, NT, 2003-2018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Rachel Sutherland</cp:lastModifiedBy>
  <cp:revision>85</cp:revision>
  <dcterms:created xsi:type="dcterms:W3CDTF">2018-08-21T07:06:16Z</dcterms:created>
  <dcterms:modified xsi:type="dcterms:W3CDTF">2018-12-17T04:54:50Z</dcterms:modified>
</cp:coreProperties>
</file>