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3" r:id="rId2"/>
    <p:sldId id="260" r:id="rId3"/>
    <p:sldId id="270" r:id="rId4"/>
    <p:sldId id="271" r:id="rId5"/>
    <p:sldId id="272" r:id="rId6"/>
    <p:sldId id="273" r:id="rId7"/>
    <p:sldId id="274" r:id="rId8"/>
    <p:sldId id="275" r:id="rId9"/>
    <p:sldId id="276" r:id="rId10"/>
    <p:sldId id="277" r:id="rId11"/>
    <p:sldId id="278" r:id="rId12"/>
    <p:sldId id="280" r:id="rId13"/>
    <p:sldId id="281" r:id="rId14"/>
    <p:sldId id="284" r:id="rId15"/>
    <p:sldId id="285" r:id="rId16"/>
    <p:sldId id="286" r:id="rId17"/>
    <p:sldId id="287" r:id="rId18"/>
    <p:sldId id="291" r:id="rId19"/>
    <p:sldId id="288" r:id="rId20"/>
    <p:sldId id="293" r:id="rId21"/>
    <p:sldId id="294" r:id="rId22"/>
    <p:sldId id="295" r:id="rId23"/>
    <p:sldId id="296" r:id="rId24"/>
    <p:sldId id="297" r:id="rId25"/>
    <p:sldId id="298" r:id="rId26"/>
    <p:sldId id="299" r:id="rId27"/>
    <p:sldId id="300" r:id="rId28"/>
    <p:sldId id="301" r:id="rId29"/>
    <p:sldId id="302" r:id="rId30"/>
    <p:sldId id="312" r:id="rId31"/>
    <p:sldId id="313" r:id="rId32"/>
    <p:sldId id="303" r:id="rId33"/>
    <p:sldId id="304" r:id="rId34"/>
    <p:sldId id="305" r:id="rId35"/>
    <p:sldId id="306" r:id="rId36"/>
    <p:sldId id="307" r:id="rId37"/>
    <p:sldId id="308" r:id="rId38"/>
    <p:sldId id="309" r:id="rId39"/>
    <p:sldId id="310" r:id="rId40"/>
    <p:sldId id="31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isy Gibbs" initials="DG" lastIdx="2" clrIdx="0">
    <p:extLst>
      <p:ext uri="{19B8F6BF-5375-455C-9EA6-DF929625EA0E}">
        <p15:presenceInfo xmlns:p15="http://schemas.microsoft.com/office/powerpoint/2012/main" userId="S-1-5-21-1140405718-358989843-3445714273-30878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6301" autoAdjust="0"/>
  </p:normalViewPr>
  <p:slideViewPr>
    <p:cSldViewPr snapToGrid="0" showGuides="1">
      <p:cViewPr varScale="1">
        <p:scale>
          <a:sx n="76" d="100"/>
          <a:sy n="76" d="100"/>
        </p:scale>
        <p:origin x="132" y="768"/>
      </p:cViewPr>
      <p:guideLst>
        <p:guide orient="horz" pos="2160"/>
        <p:guide pos="388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Ecstasy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2.1917808219178082E-2"/>
                  <c:y val="-5.31561461794020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63-4D3F-8D49-18FE74EEF0B1}"/>
                </c:ext>
              </c:extLst>
            </c:dLbl>
            <c:dLbl>
              <c:idx val="14"/>
              <c:layout>
                <c:manualLayout>
                  <c:x val="-3.7260273972602738E-2"/>
                  <c:y val="-4.76190476190476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63-4D3F-8D49-18FE74EEF0B1}"/>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463-4D3F-8D49-18FE74EEF0B1}"/>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56</c:v>
                </c:pt>
                <c:pt idx="1">
                  <c:v>61</c:v>
                </c:pt>
                <c:pt idx="2">
                  <c:v>38</c:v>
                </c:pt>
                <c:pt idx="3">
                  <c:v>44</c:v>
                </c:pt>
                <c:pt idx="4">
                  <c:v>38</c:v>
                </c:pt>
                <c:pt idx="5">
                  <c:v>29</c:v>
                </c:pt>
                <c:pt idx="6">
                  <c:v>44</c:v>
                </c:pt>
                <c:pt idx="7">
                  <c:v>32</c:v>
                </c:pt>
                <c:pt idx="8">
                  <c:v>32</c:v>
                </c:pt>
                <c:pt idx="9">
                  <c:v>38</c:v>
                </c:pt>
                <c:pt idx="10">
                  <c:v>34</c:v>
                </c:pt>
                <c:pt idx="11">
                  <c:v>39</c:v>
                </c:pt>
                <c:pt idx="12">
                  <c:v>34</c:v>
                </c:pt>
                <c:pt idx="13">
                  <c:v>30</c:v>
                </c:pt>
                <c:pt idx="14">
                  <c:v>32</c:v>
                </c:pt>
                <c:pt idx="15">
                  <c:v>31</c:v>
                </c:pt>
              </c:numCache>
            </c:numRef>
          </c:val>
          <c:smooth val="0"/>
          <c:extLst>
            <c:ext xmlns:c16="http://schemas.microsoft.com/office/drawing/2014/chart" uri="{C3380CC4-5D6E-409C-BE32-E72D297353CC}">
              <c16:uniqueId val="{00000003-7463-4D3F-8D49-18FE74EEF0B1}"/>
            </c:ext>
          </c:extLst>
        </c:ser>
        <c:ser>
          <c:idx val="1"/>
          <c:order val="1"/>
          <c:tx>
            <c:strRef>
              <c:f>Sheet1!$A$3</c:f>
              <c:strCache>
                <c:ptCount val="1"/>
                <c:pt idx="0">
                  <c:v>Cannabis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1.315068493150685E-2"/>
                  <c:y val="-4.87264673311185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463-4D3F-8D49-18FE74EEF0B1}"/>
                </c:ext>
              </c:extLst>
            </c:dLbl>
            <c:dLbl>
              <c:idx val="14"/>
              <c:layout>
                <c:manualLayout>
                  <c:x val="-2.4109589041095891E-2"/>
                  <c:y val="5.15873015873015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463-4D3F-8D49-18FE74EEF0B1}"/>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463-4D3F-8D49-18FE74EEF0B1}"/>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16</c:v>
                </c:pt>
                <c:pt idx="1">
                  <c:v>16</c:v>
                </c:pt>
                <c:pt idx="2">
                  <c:v>11</c:v>
                </c:pt>
                <c:pt idx="3">
                  <c:v>20</c:v>
                </c:pt>
                <c:pt idx="4">
                  <c:v>12</c:v>
                </c:pt>
                <c:pt idx="5">
                  <c:v>14</c:v>
                </c:pt>
                <c:pt idx="6">
                  <c:v>18</c:v>
                </c:pt>
                <c:pt idx="7">
                  <c:v>22</c:v>
                </c:pt>
                <c:pt idx="8">
                  <c:v>27</c:v>
                </c:pt>
                <c:pt idx="9">
                  <c:v>21</c:v>
                </c:pt>
                <c:pt idx="10">
                  <c:v>30</c:v>
                </c:pt>
                <c:pt idx="11">
                  <c:v>31</c:v>
                </c:pt>
                <c:pt idx="12">
                  <c:v>33</c:v>
                </c:pt>
                <c:pt idx="13">
                  <c:v>24</c:v>
                </c:pt>
                <c:pt idx="14">
                  <c:v>31</c:v>
                </c:pt>
                <c:pt idx="15">
                  <c:v>36</c:v>
                </c:pt>
              </c:numCache>
            </c:numRef>
          </c:val>
          <c:smooth val="0"/>
          <c:extLst>
            <c:ext xmlns:c16="http://schemas.microsoft.com/office/drawing/2014/chart" uri="{C3380CC4-5D6E-409C-BE32-E72D297353CC}">
              <c16:uniqueId val="{00000007-7463-4D3F-8D49-18FE74EEF0B1}"/>
            </c:ext>
          </c:extLst>
        </c:ser>
        <c:ser>
          <c:idx val="2"/>
          <c:order val="2"/>
          <c:tx>
            <c:strRef>
              <c:f>Sheet1!$A$4</c:f>
              <c:strCache>
                <c:ptCount val="1"/>
                <c:pt idx="0">
                  <c:v>Alcohol</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15"/>
              <c:layout>
                <c:manualLayout>
                  <c:x val="-1.6072873685522228E-16"/>
                  <c:y val="1.9841269841269694E-2"/>
                </c:manualLayout>
              </c:layout>
              <c:tx>
                <c:rich>
                  <a:bodyPr/>
                  <a:lstStyle/>
                  <a:p>
                    <a:r>
                      <a:rPr lang="en-US"/>
                      <a:t>**</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463-4D3F-8D49-18FE74EEF0B1}"/>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0">
                  <c:v>3</c:v>
                </c:pt>
                <c:pt idx="1">
                  <c:v>1</c:v>
                </c:pt>
                <c:pt idx="2">
                  <c:v>4</c:v>
                </c:pt>
                <c:pt idx="3">
                  <c:v>6</c:v>
                </c:pt>
                <c:pt idx="4">
                  <c:v>6</c:v>
                </c:pt>
                <c:pt idx="5">
                  <c:v>16</c:v>
                </c:pt>
                <c:pt idx="6">
                  <c:v>9</c:v>
                </c:pt>
                <c:pt idx="7">
                  <c:v>9</c:v>
                </c:pt>
                <c:pt idx="8">
                  <c:v>7</c:v>
                </c:pt>
                <c:pt idx="9">
                  <c:v>12</c:v>
                </c:pt>
                <c:pt idx="10">
                  <c:v>21</c:v>
                </c:pt>
                <c:pt idx="11">
                  <c:v>15</c:v>
                </c:pt>
                <c:pt idx="12">
                  <c:v>10</c:v>
                </c:pt>
                <c:pt idx="13">
                  <c:v>20</c:v>
                </c:pt>
                <c:pt idx="14">
                  <c:v>5</c:v>
                </c:pt>
                <c:pt idx="15">
                  <c:v>4</c:v>
                </c:pt>
              </c:numCache>
            </c:numRef>
          </c:val>
          <c:smooth val="0"/>
          <c:extLst>
            <c:ext xmlns:c16="http://schemas.microsoft.com/office/drawing/2014/chart" uri="{C3380CC4-5D6E-409C-BE32-E72D297353CC}">
              <c16:uniqueId val="{00000009-7463-4D3F-8D49-18FE74EEF0B1}"/>
            </c:ext>
          </c:extLst>
        </c:ser>
        <c:ser>
          <c:idx val="3"/>
          <c:order val="3"/>
          <c:tx>
            <c:strRef>
              <c:f>Sheet1!$A$5</c:f>
              <c:strCache>
                <c:ptCount val="1"/>
                <c:pt idx="0">
                  <c:v>Cocaine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14"/>
              <c:layout>
                <c:manualLayout>
                  <c:x val="-1.7534246575342465E-2"/>
                  <c:y val="-5.5555555555555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463-4D3F-8D49-18FE74EEF0B1}"/>
                </c:ext>
              </c:extLst>
            </c:dLbl>
            <c:dLbl>
              <c:idx val="15"/>
              <c:layout>
                <c:manualLayout>
                  <c:x val="-1.6072873685522228E-16"/>
                  <c:y val="-2.38095238095238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463-4D3F-8D49-18FE74EEF0B1}"/>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General</c:formatCode>
                <c:ptCount val="16"/>
                <c:pt idx="0">
                  <c:v>6</c:v>
                </c:pt>
                <c:pt idx="1">
                  <c:v>7</c:v>
                </c:pt>
                <c:pt idx="2">
                  <c:v>18</c:v>
                </c:pt>
                <c:pt idx="3">
                  <c:v>4</c:v>
                </c:pt>
                <c:pt idx="4">
                  <c:v>15</c:v>
                </c:pt>
                <c:pt idx="5">
                  <c:v>8</c:v>
                </c:pt>
                <c:pt idx="6">
                  <c:v>11</c:v>
                </c:pt>
                <c:pt idx="7">
                  <c:v>12</c:v>
                </c:pt>
                <c:pt idx="8">
                  <c:v>13</c:v>
                </c:pt>
                <c:pt idx="9">
                  <c:v>6</c:v>
                </c:pt>
                <c:pt idx="10">
                  <c:v>2</c:v>
                </c:pt>
                <c:pt idx="11">
                  <c:v>4</c:v>
                </c:pt>
                <c:pt idx="12">
                  <c:v>9</c:v>
                </c:pt>
                <c:pt idx="13">
                  <c:v>5</c:v>
                </c:pt>
                <c:pt idx="14">
                  <c:v>6</c:v>
                </c:pt>
                <c:pt idx="15">
                  <c:v>7</c:v>
                </c:pt>
              </c:numCache>
            </c:numRef>
          </c:val>
          <c:smooth val="0"/>
          <c:extLst>
            <c:ext xmlns:c16="http://schemas.microsoft.com/office/drawing/2014/chart" uri="{C3380CC4-5D6E-409C-BE32-E72D297353CC}">
              <c16:uniqueId val="{0000000C-7463-4D3F-8D49-18FE74EEF0B1}"/>
            </c:ext>
          </c:extLst>
        </c:ser>
        <c:dLbls>
          <c:showLegendKey val="0"/>
          <c:showVal val="0"/>
          <c:showCatName val="0"/>
          <c:showSerName val="0"/>
          <c:showPercent val="0"/>
          <c:showBubbleSize val="0"/>
        </c:dLbls>
        <c:marker val="1"/>
        <c:smooth val="0"/>
        <c:axId val="661731984"/>
        <c:axId val="661738216"/>
      </c:lineChart>
      <c:catAx>
        <c:axId val="66173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61738216"/>
        <c:crosses val="autoZero"/>
        <c:auto val="1"/>
        <c:lblAlgn val="ctr"/>
        <c:lblOffset val="100"/>
        <c:noMultiLvlLbl val="0"/>
      </c:catAx>
      <c:valAx>
        <c:axId val="66173821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4582049526417893E-2"/>
              <c:y val="0.17449852043307049"/>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6173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Ecstasy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2.4176486063873896E-3"/>
                  <c:y val="-4.08340938714233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A7-418D-967C-7606B5DA5868}"/>
                </c:ext>
              </c:extLst>
            </c:dLbl>
            <c:dLbl>
              <c:idx val="6"/>
              <c:layout>
                <c:manualLayout>
                  <c:x val="-1.9769357495881382E-2"/>
                  <c:y val="-4.41501103752759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08F-4AD9-B51E-E64776585360}"/>
                </c:ext>
              </c:extLst>
            </c:dLbl>
            <c:dLbl>
              <c:idx val="7"/>
              <c:tx>
                <c:rich>
                  <a:bodyPr/>
                  <a:lstStyle/>
                  <a:p>
                    <a:fld id="{4238BAE1-EC95-462E-9DDB-4F04D231C35E}"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08F-4AD9-B51E-E64776585360}"/>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2011</c:v>
                </c:pt>
                <c:pt idx="1">
                  <c:v>2012</c:v>
                </c:pt>
                <c:pt idx="2">
                  <c:v>2013</c:v>
                </c:pt>
                <c:pt idx="3">
                  <c:v>2014</c:v>
                </c:pt>
                <c:pt idx="4">
                  <c:v>2015</c:v>
                </c:pt>
                <c:pt idx="5">
                  <c:v>2016</c:v>
                </c:pt>
                <c:pt idx="6">
                  <c:v>2017</c:v>
                </c:pt>
                <c:pt idx="7">
                  <c:v>2018</c:v>
                </c:pt>
              </c:strCache>
            </c:strRef>
          </c:cat>
          <c:val>
            <c:numRef>
              <c:f>Sheet1!$B$2:$I$2</c:f>
              <c:numCache>
                <c:formatCode>General</c:formatCode>
                <c:ptCount val="8"/>
                <c:pt idx="0">
                  <c:v>24</c:v>
                </c:pt>
                <c:pt idx="1">
                  <c:v>22</c:v>
                </c:pt>
                <c:pt idx="2">
                  <c:v>22</c:v>
                </c:pt>
                <c:pt idx="3">
                  <c:v>23</c:v>
                </c:pt>
                <c:pt idx="4">
                  <c:v>17</c:v>
                </c:pt>
                <c:pt idx="5">
                  <c:v>17</c:v>
                </c:pt>
                <c:pt idx="6">
                  <c:v>21</c:v>
                </c:pt>
                <c:pt idx="7">
                  <c:v>14</c:v>
                </c:pt>
              </c:numCache>
            </c:numRef>
          </c:val>
          <c:smooth val="0"/>
          <c:extLst>
            <c:ext xmlns:c16="http://schemas.microsoft.com/office/drawing/2014/chart" uri="{C3380CC4-5D6E-409C-BE32-E72D297353CC}">
              <c16:uniqueId val="{00000002-008F-4AD9-B51E-E64776585360}"/>
            </c:ext>
          </c:extLst>
        </c:ser>
        <c:ser>
          <c:idx val="1"/>
          <c:order val="1"/>
          <c:tx>
            <c:strRef>
              <c:f>Sheet1!$A$3</c:f>
              <c:strCache>
                <c:ptCount val="1"/>
                <c:pt idx="0">
                  <c:v>Cannabis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1.2088243031937169E-3"/>
                  <c:y val="-2.19875890076894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5A7-418D-967C-7606B5DA5868}"/>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8F-4AD9-B51E-E64776585360}"/>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08F-4AD9-B51E-E64776585360}"/>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2011</c:v>
                </c:pt>
                <c:pt idx="1">
                  <c:v>2012</c:v>
                </c:pt>
                <c:pt idx="2">
                  <c:v>2013</c:v>
                </c:pt>
                <c:pt idx="3">
                  <c:v>2014</c:v>
                </c:pt>
                <c:pt idx="4">
                  <c:v>2015</c:v>
                </c:pt>
                <c:pt idx="5">
                  <c:v>2016</c:v>
                </c:pt>
                <c:pt idx="6">
                  <c:v>2017</c:v>
                </c:pt>
                <c:pt idx="7">
                  <c:v>2018</c:v>
                </c:pt>
              </c:strCache>
            </c:strRef>
          </c:cat>
          <c:val>
            <c:numRef>
              <c:f>Sheet1!$B$3:$I$3</c:f>
              <c:numCache>
                <c:formatCode>General</c:formatCode>
                <c:ptCount val="8"/>
                <c:pt idx="0">
                  <c:v>44</c:v>
                </c:pt>
                <c:pt idx="1">
                  <c:v>37</c:v>
                </c:pt>
                <c:pt idx="2">
                  <c:v>34</c:v>
                </c:pt>
                <c:pt idx="3">
                  <c:v>36</c:v>
                </c:pt>
                <c:pt idx="4">
                  <c:v>46</c:v>
                </c:pt>
                <c:pt idx="5">
                  <c:v>27</c:v>
                </c:pt>
                <c:pt idx="6">
                  <c:v>49</c:v>
                </c:pt>
                <c:pt idx="7">
                  <c:v>46</c:v>
                </c:pt>
              </c:numCache>
            </c:numRef>
          </c:val>
          <c:smooth val="0"/>
          <c:extLst>
            <c:ext xmlns:c16="http://schemas.microsoft.com/office/drawing/2014/chart" uri="{C3380CC4-5D6E-409C-BE32-E72D297353CC}">
              <c16:uniqueId val="{00000005-008F-4AD9-B51E-E64776585360}"/>
            </c:ext>
          </c:extLst>
        </c:ser>
        <c:ser>
          <c:idx val="2"/>
          <c:order val="2"/>
          <c:tx>
            <c:strRef>
              <c:f>Sheet1!$A$4</c:f>
              <c:strCache>
                <c:ptCount val="1"/>
                <c:pt idx="0">
                  <c:v>Alcohol</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6.0441215159684957E-3"/>
                  <c:y val="-4.71162621593345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A7-418D-967C-7606B5DA5868}"/>
                </c:ext>
              </c:extLst>
            </c:dLbl>
            <c:dLbl>
              <c:idx val="6"/>
              <c:layout>
                <c:manualLayout>
                  <c:x val="2.1965952773201469E-3"/>
                  <c:y val="4.4150110375275851E-2"/>
                </c:manualLayout>
              </c:layout>
              <c:showLegendKey val="0"/>
              <c:showVal val="1"/>
              <c:showCatName val="0"/>
              <c:showSerName val="0"/>
              <c:showPercent val="0"/>
              <c:showBubbleSize val="0"/>
              <c:extLst>
                <c:ext xmlns:c15="http://schemas.microsoft.com/office/drawing/2012/chart" uri="{CE6537A1-D6FC-4f65-9D91-7224C49458BB}">
                  <c15:layout>
                    <c:manualLayout>
                      <c:w val="5.0785282811641942E-2"/>
                      <c:h val="6.1744103179155574E-2"/>
                    </c:manualLayout>
                  </c15:layout>
                </c:ext>
                <c:ext xmlns:c16="http://schemas.microsoft.com/office/drawing/2014/chart" uri="{C3380CC4-5D6E-409C-BE32-E72D297353CC}">
                  <c16:uniqueId val="{00000006-008F-4AD9-B51E-E64776585360}"/>
                </c:ext>
              </c:extLst>
            </c:dLbl>
            <c:dLbl>
              <c:idx val="7"/>
              <c:tx>
                <c:rich>
                  <a:bodyPr/>
                  <a:lstStyle/>
                  <a:p>
                    <a:fld id="{751A0DE4-B50F-4D60-879D-F4ECF20AE919}"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08F-4AD9-B51E-E64776585360}"/>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2011</c:v>
                </c:pt>
                <c:pt idx="1">
                  <c:v>2012</c:v>
                </c:pt>
                <c:pt idx="2">
                  <c:v>2013</c:v>
                </c:pt>
                <c:pt idx="3">
                  <c:v>2014</c:v>
                </c:pt>
                <c:pt idx="4">
                  <c:v>2015</c:v>
                </c:pt>
                <c:pt idx="5">
                  <c:v>2016</c:v>
                </c:pt>
                <c:pt idx="6">
                  <c:v>2017</c:v>
                </c:pt>
                <c:pt idx="7">
                  <c:v>2018</c:v>
                </c:pt>
              </c:strCache>
            </c:strRef>
          </c:cat>
          <c:val>
            <c:numRef>
              <c:f>Sheet1!$B$4:$I$4</c:f>
              <c:numCache>
                <c:formatCode>General</c:formatCode>
                <c:ptCount val="8"/>
                <c:pt idx="0">
                  <c:v>10</c:v>
                </c:pt>
                <c:pt idx="1">
                  <c:v>23</c:v>
                </c:pt>
                <c:pt idx="2">
                  <c:v>33</c:v>
                </c:pt>
                <c:pt idx="3">
                  <c:v>32</c:v>
                </c:pt>
                <c:pt idx="4">
                  <c:v>31</c:v>
                </c:pt>
                <c:pt idx="5">
                  <c:v>42</c:v>
                </c:pt>
                <c:pt idx="6">
                  <c:v>18</c:v>
                </c:pt>
                <c:pt idx="7">
                  <c:v>30</c:v>
                </c:pt>
              </c:numCache>
            </c:numRef>
          </c:val>
          <c:smooth val="0"/>
          <c:extLst>
            <c:ext xmlns:c16="http://schemas.microsoft.com/office/drawing/2014/chart" uri="{C3380CC4-5D6E-409C-BE32-E72D297353CC}">
              <c16:uniqueId val="{00000008-008F-4AD9-B51E-E64776585360}"/>
            </c:ext>
          </c:extLst>
        </c:ser>
        <c:ser>
          <c:idx val="3"/>
          <c:order val="3"/>
          <c:tx>
            <c:strRef>
              <c:f>Sheet1!$A$5</c:f>
              <c:strCache>
                <c:ptCount val="1"/>
                <c:pt idx="0">
                  <c:v>Cocaine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08F-4AD9-B51E-E64776585360}"/>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Sheet1!$B$1:$I$1</c:f>
              <c:strCache>
                <c:ptCount val="8"/>
                <c:pt idx="0">
                  <c:v>2011</c:v>
                </c:pt>
                <c:pt idx="1">
                  <c:v>2012</c:v>
                </c:pt>
                <c:pt idx="2">
                  <c:v>2013</c:v>
                </c:pt>
                <c:pt idx="3">
                  <c:v>2014</c:v>
                </c:pt>
                <c:pt idx="4">
                  <c:v>2015</c:v>
                </c:pt>
                <c:pt idx="5">
                  <c:v>2016</c:v>
                </c:pt>
                <c:pt idx="6">
                  <c:v>2017</c:v>
                </c:pt>
                <c:pt idx="7">
                  <c:v>2018</c:v>
                </c:pt>
              </c:strCache>
            </c:strRef>
          </c:cat>
          <c:val>
            <c:numRef>
              <c:f>Sheet1!$B$5:$I$5</c:f>
              <c:numCache>
                <c:formatCode>General</c:formatCode>
                <c:ptCount val="8"/>
                <c:pt idx="0">
                  <c:v>3</c:v>
                </c:pt>
                <c:pt idx="1">
                  <c:v>3</c:v>
                </c:pt>
                <c:pt idx="2">
                  <c:v>1</c:v>
                </c:pt>
                <c:pt idx="3">
                  <c:v>1</c:v>
                </c:pt>
                <c:pt idx="4">
                  <c:v>4</c:v>
                </c:pt>
                <c:pt idx="5">
                  <c:v>3</c:v>
                </c:pt>
                <c:pt idx="6">
                  <c:v>6</c:v>
                </c:pt>
                <c:pt idx="7">
                  <c:v>2</c:v>
                </c:pt>
              </c:numCache>
            </c:numRef>
          </c:val>
          <c:smooth val="0"/>
          <c:extLst>
            <c:ext xmlns:c16="http://schemas.microsoft.com/office/drawing/2014/chart" uri="{C3380CC4-5D6E-409C-BE32-E72D297353CC}">
              <c16:uniqueId val="{0000000A-008F-4AD9-B51E-E64776585360}"/>
            </c:ext>
          </c:extLst>
        </c:ser>
        <c:dLbls>
          <c:showLegendKey val="0"/>
          <c:showVal val="0"/>
          <c:showCatName val="0"/>
          <c:showSerName val="0"/>
          <c:showPercent val="0"/>
          <c:showBubbleSize val="0"/>
        </c:dLbls>
        <c:marker val="1"/>
        <c:smooth val="0"/>
        <c:axId val="604293464"/>
        <c:axId val="604295432"/>
      </c:lineChart>
      <c:catAx>
        <c:axId val="604293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4295432"/>
        <c:crosses val="autoZero"/>
        <c:auto val="1"/>
        <c:lblAlgn val="ctr"/>
        <c:lblOffset val="100"/>
        <c:noMultiLvlLbl val="0"/>
      </c:catAx>
      <c:valAx>
        <c:axId val="60429543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dirty="0"/>
                  <a:t>% NSW EDRS participants</a:t>
                </a:r>
              </a:p>
            </c:rich>
          </c:tx>
          <c:layout>
            <c:manualLayout>
              <c:xMode val="edge"/>
              <c:yMode val="edge"/>
              <c:x val="1.0982976386600769E-2"/>
              <c:y val="0.25781058617672792"/>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429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692099131172963E-2"/>
          <c:y val="4.5045045045045043E-2"/>
          <c:w val="0.88330570064880509"/>
          <c:h val="0.63559214309804524"/>
        </c:manualLayout>
      </c:layout>
      <c:lineChart>
        <c:grouping val="standard"/>
        <c:varyColors val="0"/>
        <c:ser>
          <c:idx val="0"/>
          <c:order val="0"/>
          <c:tx>
            <c:strRef>
              <c:f>Sheet1!$A$2</c:f>
              <c:strCache>
                <c:ptCount val="1"/>
                <c:pt idx="0">
                  <c:v>Ecstasy (weekly or more)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4"/>
              <c:layout>
                <c:manualLayout>
                  <c:x val="-8.8008800880089617E-3"/>
                  <c:y val="-4.50450450450450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F2A-4A74-B4F7-81256C9A62BC}"/>
                </c:ext>
              </c:extLst>
            </c:dLbl>
            <c:dLbl>
              <c:idx val="15"/>
              <c:tx>
                <c:rich>
                  <a:bodyPr/>
                  <a:lstStyle/>
                  <a:p>
                    <a:fld id="{81BA8E05-F14F-4F47-93FB-B2CD98524F14}"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F2A-4A74-B4F7-81256C9A62BC}"/>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22</c:v>
                </c:pt>
                <c:pt idx="1">
                  <c:v>42</c:v>
                </c:pt>
                <c:pt idx="2">
                  <c:v>40</c:v>
                </c:pt>
                <c:pt idx="3">
                  <c:v>35</c:v>
                </c:pt>
                <c:pt idx="4">
                  <c:v>31</c:v>
                </c:pt>
                <c:pt idx="5">
                  <c:v>19</c:v>
                </c:pt>
                <c:pt idx="6">
                  <c:v>24</c:v>
                </c:pt>
                <c:pt idx="7">
                  <c:v>19</c:v>
                </c:pt>
                <c:pt idx="8">
                  <c:v>26</c:v>
                </c:pt>
                <c:pt idx="9">
                  <c:v>27</c:v>
                </c:pt>
                <c:pt idx="10">
                  <c:v>21</c:v>
                </c:pt>
                <c:pt idx="11">
                  <c:v>27</c:v>
                </c:pt>
                <c:pt idx="12">
                  <c:v>22</c:v>
                </c:pt>
                <c:pt idx="13">
                  <c:v>21</c:v>
                </c:pt>
                <c:pt idx="14">
                  <c:v>27</c:v>
                </c:pt>
                <c:pt idx="15">
                  <c:v>14</c:v>
                </c:pt>
              </c:numCache>
            </c:numRef>
          </c:val>
          <c:smooth val="0"/>
          <c:extLst>
            <c:ext xmlns:c16="http://schemas.microsoft.com/office/drawing/2014/chart" uri="{C3380CC4-5D6E-409C-BE32-E72D297353CC}">
              <c16:uniqueId val="{00000002-5F2A-4A74-B4F7-81256C9A62BC}"/>
            </c:ext>
          </c:extLst>
        </c:ser>
        <c:ser>
          <c:idx val="1"/>
          <c:order val="1"/>
          <c:tx>
            <c:strRef>
              <c:f>Sheet1!$A$3</c:f>
              <c:strCache>
                <c:ptCount val="1"/>
                <c:pt idx="0">
                  <c:v>Cannabis (daily)</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4"/>
              <c:layout>
                <c:manualLayout>
                  <c:x val="-3.3003300330033167E-2"/>
                  <c:y val="-4.50450450450450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F2A-4A74-B4F7-81256C9A62BC}"/>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F2A-4A74-B4F7-81256C9A62BC}"/>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16</c:v>
                </c:pt>
                <c:pt idx="1">
                  <c:v>20</c:v>
                </c:pt>
                <c:pt idx="2">
                  <c:v>25</c:v>
                </c:pt>
                <c:pt idx="3">
                  <c:v>13</c:v>
                </c:pt>
                <c:pt idx="4">
                  <c:v>14</c:v>
                </c:pt>
                <c:pt idx="5">
                  <c:v>10</c:v>
                </c:pt>
                <c:pt idx="6">
                  <c:v>7</c:v>
                </c:pt>
                <c:pt idx="7">
                  <c:v>14</c:v>
                </c:pt>
                <c:pt idx="8">
                  <c:v>16</c:v>
                </c:pt>
                <c:pt idx="9">
                  <c:v>18</c:v>
                </c:pt>
                <c:pt idx="10">
                  <c:v>5</c:v>
                </c:pt>
                <c:pt idx="11">
                  <c:v>9</c:v>
                </c:pt>
                <c:pt idx="12">
                  <c:v>16</c:v>
                </c:pt>
                <c:pt idx="13">
                  <c:v>10</c:v>
                </c:pt>
                <c:pt idx="14">
                  <c:v>17</c:v>
                </c:pt>
                <c:pt idx="15">
                  <c:v>18</c:v>
                </c:pt>
              </c:numCache>
            </c:numRef>
          </c:val>
          <c:smooth val="0"/>
          <c:extLst>
            <c:ext xmlns:c16="http://schemas.microsoft.com/office/drawing/2014/chart" uri="{C3380CC4-5D6E-409C-BE32-E72D297353CC}">
              <c16:uniqueId val="{00000005-5F2A-4A74-B4F7-81256C9A62BC}"/>
            </c:ext>
          </c:extLst>
        </c:ser>
        <c:ser>
          <c:idx val="2"/>
          <c:order val="2"/>
          <c:tx>
            <c:strRef>
              <c:f>Sheet1!$A$4</c:f>
              <c:strCache>
                <c:ptCount val="1"/>
                <c:pt idx="0">
                  <c:v>Methamphetamine (weekly or more)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1">
                  <c:v>22</c:v>
                </c:pt>
                <c:pt idx="2">
                  <c:v>16</c:v>
                </c:pt>
                <c:pt idx="3">
                  <c:v>24</c:v>
                </c:pt>
                <c:pt idx="4">
                  <c:v>21</c:v>
                </c:pt>
                <c:pt idx="5">
                  <c:v>6</c:v>
                </c:pt>
                <c:pt idx="6">
                  <c:v>6</c:v>
                </c:pt>
                <c:pt idx="7">
                  <c:v>1</c:v>
                </c:pt>
                <c:pt idx="8">
                  <c:v>9</c:v>
                </c:pt>
                <c:pt idx="9">
                  <c:v>6</c:v>
                </c:pt>
                <c:pt idx="10">
                  <c:v>1</c:v>
                </c:pt>
                <c:pt idx="11">
                  <c:v>4</c:v>
                </c:pt>
                <c:pt idx="12">
                  <c:v>3</c:v>
                </c:pt>
                <c:pt idx="13">
                  <c:v>5</c:v>
                </c:pt>
                <c:pt idx="14">
                  <c:v>1</c:v>
                </c:pt>
                <c:pt idx="15">
                  <c:v>2</c:v>
                </c:pt>
              </c:numCache>
            </c:numRef>
          </c:val>
          <c:smooth val="0"/>
          <c:extLst>
            <c:ext xmlns:c16="http://schemas.microsoft.com/office/drawing/2014/chart" uri="{C3380CC4-5D6E-409C-BE32-E72D297353CC}">
              <c16:uniqueId val="{00000006-5F2A-4A74-B4F7-81256C9A62BC}"/>
            </c:ext>
          </c:extLst>
        </c:ser>
        <c:ser>
          <c:idx val="3"/>
          <c:order val="3"/>
          <c:tx>
            <c:strRef>
              <c:f>Sheet1!$A$5</c:f>
              <c:strCache>
                <c:ptCount val="1"/>
                <c:pt idx="0">
                  <c:v>Cocaine (weekly or more)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14"/>
              <c:delete val="1"/>
              <c:extLst>
                <c:ext xmlns:c15="http://schemas.microsoft.com/office/drawing/2012/chart" uri="{CE6537A1-D6FC-4f65-9D91-7224C49458BB}"/>
                <c:ext xmlns:c16="http://schemas.microsoft.com/office/drawing/2014/chart" uri="{C3380CC4-5D6E-409C-BE32-E72D297353CC}">
                  <c16:uniqueId val="{00000007-5F2A-4A74-B4F7-81256C9A62BC}"/>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F2A-4A74-B4F7-81256C9A62BC}"/>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0</c:formatCode>
                <c:ptCount val="16"/>
                <c:pt idx="0">
                  <c:v>1</c:v>
                </c:pt>
                <c:pt idx="1">
                  <c:v>1</c:v>
                </c:pt>
                <c:pt idx="2">
                  <c:v>5</c:v>
                </c:pt>
                <c:pt idx="3">
                  <c:v>0</c:v>
                </c:pt>
                <c:pt idx="4">
                  <c:v>7</c:v>
                </c:pt>
                <c:pt idx="5">
                  <c:v>2</c:v>
                </c:pt>
                <c:pt idx="6">
                  <c:v>2</c:v>
                </c:pt>
                <c:pt idx="7">
                  <c:v>7</c:v>
                </c:pt>
                <c:pt idx="8">
                  <c:v>3</c:v>
                </c:pt>
                <c:pt idx="9">
                  <c:v>3</c:v>
                </c:pt>
                <c:pt idx="10">
                  <c:v>0</c:v>
                </c:pt>
                <c:pt idx="11">
                  <c:v>3</c:v>
                </c:pt>
                <c:pt idx="12">
                  <c:v>4</c:v>
                </c:pt>
                <c:pt idx="13">
                  <c:v>6</c:v>
                </c:pt>
                <c:pt idx="14">
                  <c:v>5</c:v>
                </c:pt>
                <c:pt idx="15" formatCode="General">
                  <c:v>6</c:v>
                </c:pt>
              </c:numCache>
            </c:numRef>
          </c:val>
          <c:smooth val="0"/>
          <c:extLst>
            <c:ext xmlns:c16="http://schemas.microsoft.com/office/drawing/2014/chart" uri="{C3380CC4-5D6E-409C-BE32-E72D297353CC}">
              <c16:uniqueId val="{00000009-5F2A-4A74-B4F7-81256C9A62BC}"/>
            </c:ext>
          </c:extLst>
        </c:ser>
        <c:dLbls>
          <c:showLegendKey val="0"/>
          <c:showVal val="0"/>
          <c:showCatName val="0"/>
          <c:showSerName val="0"/>
          <c:showPercent val="0"/>
          <c:showBubbleSize val="0"/>
        </c:dLbls>
        <c:marker val="1"/>
        <c:smooth val="0"/>
        <c:axId val="548583928"/>
        <c:axId val="548586552"/>
      </c:lineChart>
      <c:catAx>
        <c:axId val="54858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48586552"/>
        <c:crosses val="autoZero"/>
        <c:auto val="1"/>
        <c:lblAlgn val="ctr"/>
        <c:lblOffset val="100"/>
        <c:noMultiLvlLbl val="0"/>
      </c:catAx>
      <c:valAx>
        <c:axId val="548586552"/>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dirty="0"/>
                  <a:t>% NSW EDRS participants</a:t>
                </a:r>
              </a:p>
            </c:rich>
          </c:tx>
          <c:layout>
            <c:manualLayout>
              <c:xMode val="edge"/>
              <c:yMode val="edge"/>
              <c:x val="8.8008800880088004E-3"/>
              <c:y val="0.19045364261899694"/>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48583928"/>
        <c:crosses val="autoZero"/>
        <c:crossBetween val="between"/>
      </c:valAx>
      <c:spPr>
        <a:noFill/>
        <a:ln>
          <a:noFill/>
        </a:ln>
        <a:effectLst/>
      </c:spPr>
    </c:plotArea>
    <c:legend>
      <c:legendPos val="b"/>
      <c:layout>
        <c:manualLayout>
          <c:xMode val="edge"/>
          <c:yMode val="edge"/>
          <c:x val="0.14844780541046232"/>
          <c:y val="0.82770163864652058"/>
          <c:w val="0.83291737047720538"/>
          <c:h val="0.1452713343264524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Pills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4"/>
              <c:layout>
                <c:manualLayout>
                  <c:x val="-1.5300546448087432E-2"/>
                  <c:y val="-4.41501103752759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B5D-4889-9B63-16E39F36949F}"/>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B5D-4889-9B63-16E39F36949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100</c:v>
                </c:pt>
                <c:pt idx="1">
                  <c:v>100</c:v>
                </c:pt>
                <c:pt idx="2">
                  <c:v>100</c:v>
                </c:pt>
                <c:pt idx="3">
                  <c:v>100</c:v>
                </c:pt>
                <c:pt idx="4">
                  <c:v>100</c:v>
                </c:pt>
                <c:pt idx="5">
                  <c:v>100</c:v>
                </c:pt>
                <c:pt idx="6">
                  <c:v>100</c:v>
                </c:pt>
                <c:pt idx="7">
                  <c:v>99</c:v>
                </c:pt>
                <c:pt idx="8">
                  <c:v>99</c:v>
                </c:pt>
                <c:pt idx="9">
                  <c:v>99</c:v>
                </c:pt>
                <c:pt idx="10">
                  <c:v>99</c:v>
                </c:pt>
                <c:pt idx="11">
                  <c:v>89</c:v>
                </c:pt>
                <c:pt idx="12">
                  <c:v>69</c:v>
                </c:pt>
                <c:pt idx="13">
                  <c:v>52</c:v>
                </c:pt>
                <c:pt idx="14">
                  <c:v>42</c:v>
                </c:pt>
                <c:pt idx="15">
                  <c:v>41</c:v>
                </c:pt>
              </c:numCache>
            </c:numRef>
          </c:val>
          <c:smooth val="0"/>
          <c:extLst>
            <c:ext xmlns:c16="http://schemas.microsoft.com/office/drawing/2014/chart" uri="{C3380CC4-5D6E-409C-BE32-E72D297353CC}">
              <c16:uniqueId val="{00000002-FB5D-4889-9B63-16E39F36949F}"/>
            </c:ext>
          </c:extLst>
        </c:ser>
        <c:ser>
          <c:idx val="1"/>
          <c:order val="1"/>
          <c:tx>
            <c:strRef>
              <c:f>Sheet1!$A$3</c:f>
              <c:strCache>
                <c:ptCount val="1"/>
                <c:pt idx="0">
                  <c:v>Crystal</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B5D-4889-9B63-16E39F36949F}"/>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B5D-4889-9B63-16E39F36949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10">
                  <c:v>28</c:v>
                </c:pt>
                <c:pt idx="11">
                  <c:v>61</c:v>
                </c:pt>
                <c:pt idx="12">
                  <c:v>68</c:v>
                </c:pt>
                <c:pt idx="13">
                  <c:v>81</c:v>
                </c:pt>
                <c:pt idx="14">
                  <c:v>75</c:v>
                </c:pt>
                <c:pt idx="15">
                  <c:v>64</c:v>
                </c:pt>
              </c:numCache>
            </c:numRef>
          </c:val>
          <c:smooth val="0"/>
          <c:extLst>
            <c:ext xmlns:c16="http://schemas.microsoft.com/office/drawing/2014/chart" uri="{C3380CC4-5D6E-409C-BE32-E72D297353CC}">
              <c16:uniqueId val="{00000005-FB5D-4889-9B63-16E39F36949F}"/>
            </c:ext>
          </c:extLst>
        </c:ser>
        <c:ser>
          <c:idx val="2"/>
          <c:order val="2"/>
          <c:tx>
            <c:strRef>
              <c:f>Sheet1!$A$4</c:f>
              <c:strCache>
                <c:ptCount val="1"/>
                <c:pt idx="0">
                  <c:v>Capsules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5"/>
              <c:layout>
                <c:manualLayout>
                  <c:x val="-1.7486338797814208E-2"/>
                  <c:y val="-5.73951434878587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B5D-4889-9B63-16E39F36949F}"/>
                </c:ext>
              </c:extLst>
            </c:dLbl>
            <c:dLbl>
              <c:idx val="14"/>
              <c:layout>
                <c:manualLayout>
                  <c:x val="-2.1857923497267919E-2"/>
                  <c:y val="-5.29801324503311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B5D-4889-9B63-16E39F36949F}"/>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B5D-4889-9B63-16E39F36949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5">
                  <c:v>24</c:v>
                </c:pt>
                <c:pt idx="6">
                  <c:v>33</c:v>
                </c:pt>
                <c:pt idx="7">
                  <c:v>35</c:v>
                </c:pt>
                <c:pt idx="8">
                  <c:v>55</c:v>
                </c:pt>
                <c:pt idx="9">
                  <c:v>57</c:v>
                </c:pt>
                <c:pt idx="10">
                  <c:v>59</c:v>
                </c:pt>
                <c:pt idx="11">
                  <c:v>76</c:v>
                </c:pt>
                <c:pt idx="12">
                  <c:v>64</c:v>
                </c:pt>
                <c:pt idx="13">
                  <c:v>68</c:v>
                </c:pt>
                <c:pt idx="14">
                  <c:v>76</c:v>
                </c:pt>
                <c:pt idx="15">
                  <c:v>77</c:v>
                </c:pt>
              </c:numCache>
            </c:numRef>
          </c:val>
          <c:smooth val="0"/>
          <c:extLst>
            <c:ext xmlns:c16="http://schemas.microsoft.com/office/drawing/2014/chart" uri="{C3380CC4-5D6E-409C-BE32-E72D297353CC}">
              <c16:uniqueId val="{00000009-FB5D-4889-9B63-16E39F36949F}"/>
            </c:ext>
          </c:extLst>
        </c:ser>
        <c:ser>
          <c:idx val="3"/>
          <c:order val="3"/>
          <c:tx>
            <c:strRef>
              <c:f>Sheet1!$A$5</c:f>
              <c:strCache>
                <c:ptCount val="1"/>
                <c:pt idx="0">
                  <c:v>Powder</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2"/>
              <c:layout>
                <c:manualLayout>
                  <c:x val="-1.092896174863388E-2"/>
                  <c:y val="-2.6490066225165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B5D-4889-9B63-16E39F36949F}"/>
                </c:ext>
              </c:extLst>
            </c:dLbl>
            <c:dLbl>
              <c:idx val="14"/>
              <c:layout>
                <c:manualLayout>
                  <c:x val="-1.9672131147540985E-2"/>
                  <c:y val="-2.6490066225165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B5D-4889-9B63-16E39F36949F}"/>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B5D-4889-9B63-16E39F36949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General</c:formatCode>
                <c:ptCount val="16"/>
                <c:pt idx="2">
                  <c:v>15</c:v>
                </c:pt>
                <c:pt idx="3">
                  <c:v>8</c:v>
                </c:pt>
                <c:pt idx="4">
                  <c:v>20</c:v>
                </c:pt>
                <c:pt idx="5">
                  <c:v>15</c:v>
                </c:pt>
                <c:pt idx="6">
                  <c:v>11</c:v>
                </c:pt>
                <c:pt idx="7">
                  <c:v>7</c:v>
                </c:pt>
                <c:pt idx="8">
                  <c:v>21</c:v>
                </c:pt>
                <c:pt idx="9">
                  <c:v>20</c:v>
                </c:pt>
                <c:pt idx="10">
                  <c:v>29</c:v>
                </c:pt>
                <c:pt idx="11">
                  <c:v>15</c:v>
                </c:pt>
                <c:pt idx="12">
                  <c:v>19</c:v>
                </c:pt>
                <c:pt idx="13">
                  <c:v>15</c:v>
                </c:pt>
                <c:pt idx="14">
                  <c:v>21</c:v>
                </c:pt>
                <c:pt idx="15">
                  <c:v>18</c:v>
                </c:pt>
              </c:numCache>
            </c:numRef>
          </c:val>
          <c:smooth val="0"/>
          <c:extLst>
            <c:ext xmlns:c16="http://schemas.microsoft.com/office/drawing/2014/chart" uri="{C3380CC4-5D6E-409C-BE32-E72D297353CC}">
              <c16:uniqueId val="{0000000D-FB5D-4889-9B63-16E39F36949F}"/>
            </c:ext>
          </c:extLst>
        </c:ser>
        <c:ser>
          <c:idx val="4"/>
          <c:order val="4"/>
          <c:tx>
            <c:strRef>
              <c:f>Sheet1!$A$6</c:f>
              <c:strCache>
                <c:ptCount val="1"/>
                <c:pt idx="0">
                  <c:v>Any ecstasy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14"/>
              <c:layout>
                <c:manualLayout>
                  <c:x val="-1.3114754098360656E-2"/>
                  <c:y val="1.76600441501103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B5D-4889-9B63-16E39F36949F}"/>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B5D-4889-9B63-16E39F36949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Sheet1!$B$6:$Q$6</c:f>
              <c:numCache>
                <c:formatCode>General</c:formatCode>
                <c:ptCount val="16"/>
                <c:pt idx="0">
                  <c:v>100</c:v>
                </c:pt>
                <c:pt idx="1">
                  <c:v>100</c:v>
                </c:pt>
                <c:pt idx="2">
                  <c:v>100</c:v>
                </c:pt>
                <c:pt idx="3">
                  <c:v>100</c:v>
                </c:pt>
                <c:pt idx="4">
                  <c:v>100</c:v>
                </c:pt>
                <c:pt idx="5">
                  <c:v>100</c:v>
                </c:pt>
                <c:pt idx="6">
                  <c:v>100</c:v>
                </c:pt>
                <c:pt idx="7">
                  <c:v>100</c:v>
                </c:pt>
                <c:pt idx="8">
                  <c:v>100</c:v>
                </c:pt>
                <c:pt idx="9">
                  <c:v>100</c:v>
                </c:pt>
                <c:pt idx="10">
                  <c:v>100</c:v>
                </c:pt>
                <c:pt idx="11">
                  <c:v>100</c:v>
                </c:pt>
                <c:pt idx="12">
                  <c:v>99</c:v>
                </c:pt>
                <c:pt idx="13">
                  <c:v>99</c:v>
                </c:pt>
                <c:pt idx="14">
                  <c:v>100</c:v>
                </c:pt>
                <c:pt idx="15">
                  <c:v>100</c:v>
                </c:pt>
              </c:numCache>
            </c:numRef>
          </c:val>
          <c:smooth val="0"/>
          <c:extLst>
            <c:ext xmlns:c16="http://schemas.microsoft.com/office/drawing/2014/chart" uri="{C3380CC4-5D6E-409C-BE32-E72D297353CC}">
              <c16:uniqueId val="{00000010-FB5D-4889-9B63-16E39F36949F}"/>
            </c:ext>
          </c:extLst>
        </c:ser>
        <c:dLbls>
          <c:showLegendKey val="0"/>
          <c:showVal val="0"/>
          <c:showCatName val="0"/>
          <c:showSerName val="0"/>
          <c:showPercent val="0"/>
          <c:showBubbleSize val="0"/>
        </c:dLbls>
        <c:marker val="1"/>
        <c:smooth val="0"/>
        <c:axId val="536786944"/>
        <c:axId val="536790880"/>
      </c:lineChart>
      <c:catAx>
        <c:axId val="53678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6790880"/>
        <c:crosses val="autoZero"/>
        <c:auto val="1"/>
        <c:lblAlgn val="ctr"/>
        <c:lblOffset val="100"/>
        <c:noMultiLvlLbl val="0"/>
      </c:catAx>
      <c:valAx>
        <c:axId val="53679088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8.7431693989071038E-3"/>
              <c:y val="0.21807547235403521"/>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678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Pills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04A-4A9E-8FCD-92AFE9FEA722}"/>
                </c:ext>
              </c:extLst>
            </c:dLbl>
            <c:dLbl>
              <c:idx val="14"/>
              <c:layout>
                <c:manualLayout>
                  <c:x val="-6.5573770491803279E-3"/>
                  <c:y val="-1.6405477894898245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04A-4A9E-8FCD-92AFE9FEA722}"/>
                </c:ext>
              </c:extLst>
            </c:dLbl>
            <c:dLbl>
              <c:idx val="15"/>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04A-4A9E-8FCD-92AFE9FEA72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12</c:v>
                </c:pt>
                <c:pt idx="1">
                  <c:v>20</c:v>
                </c:pt>
                <c:pt idx="2">
                  <c:v>15</c:v>
                </c:pt>
                <c:pt idx="3">
                  <c:v>15</c:v>
                </c:pt>
                <c:pt idx="4">
                  <c:v>22</c:v>
                </c:pt>
                <c:pt idx="5">
                  <c:v>12</c:v>
                </c:pt>
                <c:pt idx="6">
                  <c:v>14</c:v>
                </c:pt>
                <c:pt idx="7">
                  <c:v>12</c:v>
                </c:pt>
                <c:pt idx="8">
                  <c:v>12</c:v>
                </c:pt>
                <c:pt idx="9">
                  <c:v>12</c:v>
                </c:pt>
                <c:pt idx="10">
                  <c:v>12</c:v>
                </c:pt>
                <c:pt idx="11">
                  <c:v>9</c:v>
                </c:pt>
                <c:pt idx="12">
                  <c:v>9</c:v>
                </c:pt>
                <c:pt idx="13">
                  <c:v>3</c:v>
                </c:pt>
                <c:pt idx="14">
                  <c:v>3</c:v>
                </c:pt>
                <c:pt idx="15">
                  <c:v>3</c:v>
                </c:pt>
              </c:numCache>
            </c:numRef>
          </c:val>
          <c:smooth val="0"/>
          <c:extLst>
            <c:ext xmlns:c16="http://schemas.microsoft.com/office/drawing/2014/chart" uri="{C3380CC4-5D6E-409C-BE32-E72D297353CC}">
              <c16:uniqueId val="{00000003-604A-4A9E-8FCD-92AFE9FEA722}"/>
            </c:ext>
          </c:extLst>
        </c:ser>
        <c:ser>
          <c:idx val="1"/>
          <c:order val="1"/>
          <c:tx>
            <c:strRef>
              <c:f>Sheet1!$A$3</c:f>
              <c:strCache>
                <c:ptCount val="1"/>
                <c:pt idx="0">
                  <c:v>Crystal</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04A-4A9E-8FCD-92AFE9FEA72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10">
                  <c:v>3</c:v>
                </c:pt>
                <c:pt idx="11">
                  <c:v>5</c:v>
                </c:pt>
                <c:pt idx="12">
                  <c:v>6</c:v>
                </c:pt>
                <c:pt idx="13">
                  <c:v>7</c:v>
                </c:pt>
                <c:pt idx="14">
                  <c:v>5</c:v>
                </c:pt>
                <c:pt idx="15">
                  <c:v>5</c:v>
                </c:pt>
              </c:numCache>
            </c:numRef>
          </c:val>
          <c:smooth val="0"/>
          <c:extLst>
            <c:ext xmlns:c16="http://schemas.microsoft.com/office/drawing/2014/chart" uri="{C3380CC4-5D6E-409C-BE32-E72D297353CC}">
              <c16:uniqueId val="{00000005-604A-4A9E-8FCD-92AFE9FEA722}"/>
            </c:ext>
          </c:extLst>
        </c:ser>
        <c:ser>
          <c:idx val="2"/>
          <c:order val="2"/>
          <c:tx>
            <c:strRef>
              <c:f>Sheet1!$A$4</c:f>
              <c:strCache>
                <c:ptCount val="1"/>
                <c:pt idx="0">
                  <c:v>Capsules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5"/>
              <c:layout>
                <c:manualLayout>
                  <c:x val="-1.092896174863396E-2"/>
                  <c:y val="-2.68456375838926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04A-4A9E-8FCD-92AFE9FEA722}"/>
                </c:ext>
              </c:extLst>
            </c:dLbl>
            <c:dLbl>
              <c:idx val="14"/>
              <c:layout>
                <c:manualLayout>
                  <c:x val="-6.5573770491803279E-3"/>
                  <c:y val="-2.684563758389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04A-4A9E-8FCD-92AFE9FEA722}"/>
                </c:ext>
              </c:extLst>
            </c:dLbl>
            <c:dLbl>
              <c:idx val="15"/>
              <c:tx>
                <c:rich>
                  <a:bodyPr/>
                  <a:lstStyle/>
                  <a:p>
                    <a:fld id="{4B5E7D79-3E46-4821-8697-55C9C9850F15}"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604A-4A9E-8FCD-92AFE9FEA72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5">
                  <c:v>3</c:v>
                </c:pt>
                <c:pt idx="6">
                  <c:v>2</c:v>
                </c:pt>
                <c:pt idx="7">
                  <c:v>4</c:v>
                </c:pt>
                <c:pt idx="8">
                  <c:v>2</c:v>
                </c:pt>
                <c:pt idx="9">
                  <c:v>4</c:v>
                </c:pt>
                <c:pt idx="10">
                  <c:v>1</c:v>
                </c:pt>
                <c:pt idx="11">
                  <c:v>5</c:v>
                </c:pt>
                <c:pt idx="12">
                  <c:v>7</c:v>
                </c:pt>
                <c:pt idx="13">
                  <c:v>10</c:v>
                </c:pt>
                <c:pt idx="14">
                  <c:v>6</c:v>
                </c:pt>
                <c:pt idx="15">
                  <c:v>5</c:v>
                </c:pt>
              </c:numCache>
            </c:numRef>
          </c:val>
          <c:smooth val="0"/>
          <c:extLst>
            <c:ext xmlns:c16="http://schemas.microsoft.com/office/drawing/2014/chart" uri="{C3380CC4-5D6E-409C-BE32-E72D297353CC}">
              <c16:uniqueId val="{00000009-604A-4A9E-8FCD-92AFE9FEA722}"/>
            </c:ext>
          </c:extLst>
        </c:ser>
        <c:ser>
          <c:idx val="3"/>
          <c:order val="3"/>
          <c:tx>
            <c:strRef>
              <c:f>Sheet1!$A$5</c:f>
              <c:strCache>
                <c:ptCount val="1"/>
                <c:pt idx="0">
                  <c:v>Powder</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2"/>
              <c:layout>
                <c:manualLayout>
                  <c:x val="-8.7431693989071038E-3"/>
                  <c:y val="-3.57941834451901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04A-4A9E-8FCD-92AFE9FEA722}"/>
                </c:ext>
              </c:extLst>
            </c:dLbl>
            <c:dLbl>
              <c:idx val="14"/>
              <c:layout>
                <c:manualLayout>
                  <c:x val="-6.5573770491803279E-3"/>
                  <c:y val="1.78970917225950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04A-4A9E-8FCD-92AFE9FEA722}"/>
                </c:ext>
              </c:extLst>
            </c:dLbl>
            <c:dLbl>
              <c:idx val="15"/>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04A-4A9E-8FCD-92AFE9FEA72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General</c:formatCode>
                <c:ptCount val="16"/>
                <c:pt idx="2">
                  <c:v>4</c:v>
                </c:pt>
                <c:pt idx="3">
                  <c:v>3</c:v>
                </c:pt>
                <c:pt idx="4">
                  <c:v>2</c:v>
                </c:pt>
                <c:pt idx="5">
                  <c:v>2</c:v>
                </c:pt>
                <c:pt idx="6">
                  <c:v>2</c:v>
                </c:pt>
                <c:pt idx="7">
                  <c:v>5</c:v>
                </c:pt>
                <c:pt idx="8">
                  <c:v>4</c:v>
                </c:pt>
                <c:pt idx="9">
                  <c:v>5</c:v>
                </c:pt>
                <c:pt idx="10">
                  <c:v>2</c:v>
                </c:pt>
                <c:pt idx="11">
                  <c:v>4</c:v>
                </c:pt>
                <c:pt idx="12">
                  <c:v>3</c:v>
                </c:pt>
                <c:pt idx="13">
                  <c:v>4</c:v>
                </c:pt>
                <c:pt idx="14">
                  <c:v>2</c:v>
                </c:pt>
                <c:pt idx="15">
                  <c:v>2</c:v>
                </c:pt>
              </c:numCache>
            </c:numRef>
          </c:val>
          <c:smooth val="0"/>
          <c:extLst>
            <c:ext xmlns:c16="http://schemas.microsoft.com/office/drawing/2014/chart" uri="{C3380CC4-5D6E-409C-BE32-E72D297353CC}">
              <c16:uniqueId val="{0000000D-604A-4A9E-8FCD-92AFE9FEA722}"/>
            </c:ext>
          </c:extLst>
        </c:ser>
        <c:ser>
          <c:idx val="4"/>
          <c:order val="4"/>
          <c:tx>
            <c:strRef>
              <c:f>Sheet1!$A$6</c:f>
              <c:strCache>
                <c:ptCount val="1"/>
                <c:pt idx="0">
                  <c:v>Any ecstasy</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14"/>
              <c:layout>
                <c:manualLayout>
                  <c:x val="-8.7431693989071038E-3"/>
                  <c:y val="-1.78970917225951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04A-4A9E-8FCD-92AFE9FEA722}"/>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04A-4A9E-8FCD-92AFE9FEA722}"/>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Sheet1!$B$6:$Q$6</c:f>
              <c:numCache>
                <c:formatCode>General</c:formatCode>
                <c:ptCount val="16"/>
                <c:pt idx="0">
                  <c:v>12</c:v>
                </c:pt>
                <c:pt idx="1">
                  <c:v>20</c:v>
                </c:pt>
                <c:pt idx="2">
                  <c:v>15</c:v>
                </c:pt>
                <c:pt idx="3">
                  <c:v>14</c:v>
                </c:pt>
                <c:pt idx="4">
                  <c:v>13</c:v>
                </c:pt>
                <c:pt idx="5">
                  <c:v>12</c:v>
                </c:pt>
                <c:pt idx="6">
                  <c:v>15</c:v>
                </c:pt>
                <c:pt idx="7">
                  <c:v>15</c:v>
                </c:pt>
                <c:pt idx="8">
                  <c:v>15</c:v>
                </c:pt>
                <c:pt idx="9">
                  <c:v>13</c:v>
                </c:pt>
                <c:pt idx="10">
                  <c:v>12</c:v>
                </c:pt>
                <c:pt idx="11">
                  <c:v>16</c:v>
                </c:pt>
                <c:pt idx="12">
                  <c:v>12</c:v>
                </c:pt>
                <c:pt idx="13">
                  <c:v>13</c:v>
                </c:pt>
                <c:pt idx="14">
                  <c:v>10</c:v>
                </c:pt>
                <c:pt idx="15">
                  <c:v>8</c:v>
                </c:pt>
              </c:numCache>
            </c:numRef>
          </c:val>
          <c:smooth val="0"/>
          <c:extLst>
            <c:ext xmlns:c16="http://schemas.microsoft.com/office/drawing/2014/chart" uri="{C3380CC4-5D6E-409C-BE32-E72D297353CC}">
              <c16:uniqueId val="{00000010-604A-4A9E-8FCD-92AFE9FEA722}"/>
            </c:ext>
          </c:extLst>
        </c:ser>
        <c:dLbls>
          <c:showLegendKey val="0"/>
          <c:showVal val="0"/>
          <c:showCatName val="0"/>
          <c:showSerName val="0"/>
          <c:showPercent val="0"/>
          <c:showBubbleSize val="0"/>
        </c:dLbls>
        <c:marker val="1"/>
        <c:smooth val="0"/>
        <c:axId val="588933392"/>
        <c:axId val="588941592"/>
      </c:lineChart>
      <c:catAx>
        <c:axId val="58893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88941592"/>
        <c:crosses val="autoZero"/>
        <c:auto val="1"/>
        <c:lblAlgn val="ctr"/>
        <c:lblOffset val="100"/>
        <c:noMultiLvlLbl val="0"/>
      </c:catAx>
      <c:valAx>
        <c:axId val="588941592"/>
        <c:scaling>
          <c:orientation val="minMax"/>
          <c:max val="3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1.092896174863388E-2"/>
              <c:y val="0.3107079568074124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8893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Pill</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BBF-4F5E-BD30-7B9FE3E8CBA7}"/>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BBF-4F5E-BD30-7B9FE3E8CBA7}"/>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35</c:v>
                </c:pt>
                <c:pt idx="1">
                  <c:v>30</c:v>
                </c:pt>
                <c:pt idx="2">
                  <c:v>30</c:v>
                </c:pt>
                <c:pt idx="3">
                  <c:v>30</c:v>
                </c:pt>
                <c:pt idx="4">
                  <c:v>25</c:v>
                </c:pt>
                <c:pt idx="5">
                  <c:v>25</c:v>
                </c:pt>
                <c:pt idx="6">
                  <c:v>20</c:v>
                </c:pt>
                <c:pt idx="7">
                  <c:v>25</c:v>
                </c:pt>
                <c:pt idx="8">
                  <c:v>25</c:v>
                </c:pt>
                <c:pt idx="9">
                  <c:v>25</c:v>
                </c:pt>
                <c:pt idx="10">
                  <c:v>25</c:v>
                </c:pt>
                <c:pt idx="11">
                  <c:v>25</c:v>
                </c:pt>
                <c:pt idx="12">
                  <c:v>25</c:v>
                </c:pt>
                <c:pt idx="13">
                  <c:v>25</c:v>
                </c:pt>
                <c:pt idx="14">
                  <c:v>25</c:v>
                </c:pt>
                <c:pt idx="15">
                  <c:v>20</c:v>
                </c:pt>
              </c:numCache>
            </c:numRef>
          </c:val>
          <c:extLst>
            <c:ext xmlns:c16="http://schemas.microsoft.com/office/drawing/2014/chart" uri="{C3380CC4-5D6E-409C-BE32-E72D297353CC}">
              <c16:uniqueId val="{00000002-7BBF-4F5E-BD30-7B9FE3E8CBA7}"/>
            </c:ext>
          </c:extLst>
        </c:ser>
        <c:ser>
          <c:idx val="1"/>
          <c:order val="1"/>
          <c:tx>
            <c:strRef>
              <c:f>Sheet1!$C$1</c:f>
              <c:strCache>
                <c:ptCount val="1"/>
                <c:pt idx="0">
                  <c:v>Capsule</c:v>
                </c:pt>
              </c:strCache>
            </c:strRef>
          </c:tx>
          <c:spPr>
            <a:solidFill>
              <a:schemeClr val="accent2"/>
            </a:solidFill>
            <a:ln>
              <a:noFill/>
            </a:ln>
            <a:effectLst/>
          </c:spPr>
          <c:invertIfNegative val="0"/>
          <c:dLbls>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BBF-4F5E-BD30-7B9FE3E8CBA7}"/>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BBF-4F5E-BD30-7B9FE3E8CBA7}"/>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5">
                  <c:v>42.5</c:v>
                </c:pt>
                <c:pt idx="6">
                  <c:v>30</c:v>
                </c:pt>
                <c:pt idx="7">
                  <c:v>30</c:v>
                </c:pt>
                <c:pt idx="8">
                  <c:v>37.5</c:v>
                </c:pt>
                <c:pt idx="9">
                  <c:v>40</c:v>
                </c:pt>
                <c:pt idx="10">
                  <c:v>25</c:v>
                </c:pt>
                <c:pt idx="11">
                  <c:v>30</c:v>
                </c:pt>
                <c:pt idx="12">
                  <c:v>30</c:v>
                </c:pt>
                <c:pt idx="13">
                  <c:v>25</c:v>
                </c:pt>
                <c:pt idx="14">
                  <c:v>25</c:v>
                </c:pt>
                <c:pt idx="15">
                  <c:v>25</c:v>
                </c:pt>
              </c:numCache>
            </c:numRef>
          </c:val>
          <c:extLst>
            <c:ext xmlns:c16="http://schemas.microsoft.com/office/drawing/2014/chart" uri="{C3380CC4-5D6E-409C-BE32-E72D297353CC}">
              <c16:uniqueId val="{00000005-7BBF-4F5E-BD30-7B9FE3E8CBA7}"/>
            </c:ext>
          </c:extLst>
        </c:ser>
        <c:dLbls>
          <c:showLegendKey val="0"/>
          <c:showVal val="0"/>
          <c:showCatName val="0"/>
          <c:showSerName val="0"/>
          <c:showPercent val="0"/>
          <c:showBubbleSize val="0"/>
        </c:dLbls>
        <c:gapWidth val="219"/>
        <c:overlap val="-27"/>
        <c:axId val="532357264"/>
        <c:axId val="532357592"/>
      </c:barChart>
      <c:catAx>
        <c:axId val="53235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2357592"/>
        <c:crosses val="autoZero"/>
        <c:auto val="1"/>
        <c:lblAlgn val="ctr"/>
        <c:lblOffset val="100"/>
        <c:noMultiLvlLbl val="0"/>
      </c:catAx>
      <c:valAx>
        <c:axId val="532357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6.5897858319604614E-3"/>
              <c:y val="0.28554868141482315"/>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235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100">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Point (crystal)</c:v>
                </c:pt>
              </c:strCache>
            </c:strRef>
          </c:tx>
          <c:spPr>
            <a:solidFill>
              <a:schemeClr val="accent1"/>
            </a:solidFill>
            <a:ln>
              <a:noFill/>
            </a:ln>
            <a:effectLst/>
          </c:spPr>
          <c:invertIfNegative val="0"/>
          <c:cat>
            <c:numRef>
              <c:f>Sheet1!$A$2:$A$7</c:f>
              <c:numCache>
                <c:formatCode>General</c:formatCode>
                <c:ptCount val="6"/>
                <c:pt idx="0">
                  <c:v>2013</c:v>
                </c:pt>
                <c:pt idx="1">
                  <c:v>2014</c:v>
                </c:pt>
                <c:pt idx="2">
                  <c:v>2015</c:v>
                </c:pt>
                <c:pt idx="3">
                  <c:v>2016</c:v>
                </c:pt>
                <c:pt idx="4">
                  <c:v>2017</c:v>
                </c:pt>
                <c:pt idx="5">
                  <c:v>2018</c:v>
                </c:pt>
              </c:numCache>
            </c:numRef>
          </c:cat>
          <c:val>
            <c:numRef>
              <c:f>Sheet1!$B$2:$B$7</c:f>
              <c:numCache>
                <c:formatCode>General</c:formatCode>
                <c:ptCount val="6"/>
                <c:pt idx="1">
                  <c:v>35</c:v>
                </c:pt>
                <c:pt idx="2">
                  <c:v>25</c:v>
                </c:pt>
                <c:pt idx="3">
                  <c:v>20</c:v>
                </c:pt>
                <c:pt idx="4">
                  <c:v>22.5</c:v>
                </c:pt>
                <c:pt idx="5">
                  <c:v>25</c:v>
                </c:pt>
              </c:numCache>
            </c:numRef>
          </c:val>
          <c:extLst>
            <c:ext xmlns:c16="http://schemas.microsoft.com/office/drawing/2014/chart" uri="{C3380CC4-5D6E-409C-BE32-E72D297353CC}">
              <c16:uniqueId val="{00000000-3FC3-4F98-8247-6A63B12672BC}"/>
            </c:ext>
          </c:extLst>
        </c:ser>
        <c:ser>
          <c:idx val="2"/>
          <c:order val="2"/>
          <c:tx>
            <c:strRef>
              <c:f>Sheet1!$D$1</c:f>
              <c:strCache>
                <c:ptCount val="1"/>
                <c:pt idx="0">
                  <c:v>Gram (crystal)</c:v>
                </c:pt>
              </c:strCache>
            </c:strRef>
          </c:tx>
          <c:spPr>
            <a:solidFill>
              <a:schemeClr val="accent3"/>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FC3-4F98-8247-6A63B12672BC}"/>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FC3-4F98-8247-6A63B12672BC}"/>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Sheet1!$D$2:$D$7</c:f>
              <c:numCache>
                <c:formatCode>General</c:formatCode>
                <c:ptCount val="6"/>
                <c:pt idx="0">
                  <c:v>280</c:v>
                </c:pt>
                <c:pt idx="1">
                  <c:v>250</c:v>
                </c:pt>
                <c:pt idx="2">
                  <c:v>275</c:v>
                </c:pt>
                <c:pt idx="3">
                  <c:v>190</c:v>
                </c:pt>
                <c:pt idx="4">
                  <c:v>180</c:v>
                </c:pt>
                <c:pt idx="5">
                  <c:v>150</c:v>
                </c:pt>
              </c:numCache>
            </c:numRef>
          </c:val>
          <c:extLst>
            <c:ext xmlns:c16="http://schemas.microsoft.com/office/drawing/2014/chart" uri="{C3380CC4-5D6E-409C-BE32-E72D297353CC}">
              <c16:uniqueId val="{00000003-3FC3-4F98-8247-6A63B12672BC}"/>
            </c:ext>
          </c:extLst>
        </c:ser>
        <c:dLbls>
          <c:showLegendKey val="0"/>
          <c:showVal val="0"/>
          <c:showCatName val="0"/>
          <c:showSerName val="0"/>
          <c:showPercent val="0"/>
          <c:showBubbleSize val="0"/>
        </c:dLbls>
        <c:gapWidth val="219"/>
        <c:overlap val="-27"/>
        <c:axId val="528690416"/>
        <c:axId val="528690744"/>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Point (powder)</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uri="{CE6537A1-D6FC-4f65-9D91-7224C49458BB}"/>
                      <c:ext xmlns:c16="http://schemas.microsoft.com/office/drawing/2014/chart" uri="{C3380CC4-5D6E-409C-BE32-E72D297353CC}">
                        <c16:uniqueId val="{00000004-3FC3-4F98-8247-6A63B12672BC}"/>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Sheet1!$A$2:$A$7</c15:sqref>
                        </c15:formulaRef>
                      </c:ext>
                    </c:extLst>
                    <c:numCache>
                      <c:formatCode>General</c:formatCode>
                      <c:ptCount val="6"/>
                      <c:pt idx="0">
                        <c:v>2013</c:v>
                      </c:pt>
                      <c:pt idx="1">
                        <c:v>2014</c:v>
                      </c:pt>
                      <c:pt idx="2">
                        <c:v>2015</c:v>
                      </c:pt>
                      <c:pt idx="3">
                        <c:v>2016</c:v>
                      </c:pt>
                      <c:pt idx="4">
                        <c:v>2017</c:v>
                      </c:pt>
                      <c:pt idx="5">
                        <c:v>2018</c:v>
                      </c:pt>
                    </c:numCache>
                  </c:numRef>
                </c:cat>
                <c:val>
                  <c:numRef>
                    <c:extLst>
                      <c:ext uri="{02D57815-91ED-43cb-92C2-25804820EDAC}">
                        <c15:formulaRef>
                          <c15:sqref>Sheet1!$C$2:$C$7</c15:sqref>
                        </c15:formulaRef>
                      </c:ext>
                    </c:extLst>
                    <c:numCache>
                      <c:formatCode>General</c:formatCode>
                      <c:ptCount val="6"/>
                      <c:pt idx="0">
                        <c:v>35</c:v>
                      </c:pt>
                      <c:pt idx="1">
                        <c:v>35</c:v>
                      </c:pt>
                      <c:pt idx="2">
                        <c:v>25</c:v>
                      </c:pt>
                      <c:pt idx="3">
                        <c:v>22.5</c:v>
                      </c:pt>
                      <c:pt idx="4">
                        <c:v>20</c:v>
                      </c:pt>
                      <c:pt idx="5">
                        <c:v>20</c:v>
                      </c:pt>
                    </c:numCache>
                  </c:numRef>
                </c:val>
                <c:extLst>
                  <c:ext xmlns:c16="http://schemas.microsoft.com/office/drawing/2014/chart" uri="{C3380CC4-5D6E-409C-BE32-E72D297353CC}">
                    <c16:uniqueId val="{00000005-3FC3-4F98-8247-6A63B12672BC}"/>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Gram (powder)</c:v>
                      </c:pt>
                    </c:strCache>
                  </c:strRef>
                </c:tx>
                <c:spPr>
                  <a:solidFill>
                    <a:schemeClr val="accent4"/>
                  </a:solidFill>
                  <a:ln>
                    <a:noFill/>
                  </a:ln>
                  <a:effectLst/>
                </c:spPr>
                <c:invertIfNegative val="0"/>
                <c:dLbls>
                  <c:dLbl>
                    <c:idx val="0"/>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6-3FC3-4F98-8247-6A63B12672BC}"/>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Sheet1!$A$2:$A$7</c15:sqref>
                        </c15:formulaRef>
                      </c:ext>
                    </c:extLst>
                    <c:numCache>
                      <c:formatCode>General</c:formatCode>
                      <c:ptCount val="6"/>
                      <c:pt idx="0">
                        <c:v>2013</c:v>
                      </c:pt>
                      <c:pt idx="1">
                        <c:v>2014</c:v>
                      </c:pt>
                      <c:pt idx="2">
                        <c:v>2015</c:v>
                      </c:pt>
                      <c:pt idx="3">
                        <c:v>2016</c:v>
                      </c:pt>
                      <c:pt idx="4">
                        <c:v>2017</c:v>
                      </c:pt>
                      <c:pt idx="5">
                        <c:v>2018</c:v>
                      </c:pt>
                    </c:numCache>
                  </c:numRef>
                </c:cat>
                <c:val>
                  <c:numRef>
                    <c:extLst xmlns:c15="http://schemas.microsoft.com/office/drawing/2012/chart">
                      <c:ext xmlns:c15="http://schemas.microsoft.com/office/drawing/2012/chart" uri="{02D57815-91ED-43cb-92C2-25804820EDAC}">
                        <c15:formulaRef>
                          <c15:sqref>Sheet1!$E$2:$E$7</c15:sqref>
                        </c15:formulaRef>
                      </c:ext>
                    </c:extLst>
                    <c:numCache>
                      <c:formatCode>General</c:formatCode>
                      <c:ptCount val="6"/>
                      <c:pt idx="0">
                        <c:v>300</c:v>
                      </c:pt>
                      <c:pt idx="1">
                        <c:v>190</c:v>
                      </c:pt>
                      <c:pt idx="2">
                        <c:v>275</c:v>
                      </c:pt>
                      <c:pt idx="3">
                        <c:v>180</c:v>
                      </c:pt>
                      <c:pt idx="4">
                        <c:v>180</c:v>
                      </c:pt>
                      <c:pt idx="5">
                        <c:v>90</c:v>
                      </c:pt>
                    </c:numCache>
                  </c:numRef>
                </c:val>
                <c:extLst xmlns:c15="http://schemas.microsoft.com/office/drawing/2012/chart">
                  <c:ext xmlns:c16="http://schemas.microsoft.com/office/drawing/2014/chart" uri="{C3380CC4-5D6E-409C-BE32-E72D297353CC}">
                    <c16:uniqueId val="{00000007-3FC3-4F98-8247-6A63B12672BC}"/>
                  </c:ext>
                </c:extLst>
              </c15:ser>
            </c15:filteredBarSeries>
          </c:ext>
        </c:extLst>
      </c:barChart>
      <c:catAx>
        <c:axId val="52869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crossAx val="528690744"/>
        <c:crosses val="autoZero"/>
        <c:auto val="1"/>
        <c:lblAlgn val="ctr"/>
        <c:lblOffset val="100"/>
        <c:noMultiLvlLbl val="0"/>
      </c:catAx>
      <c:valAx>
        <c:axId val="5286907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1001100110011002E-2"/>
              <c:y val="0.31211629796275464"/>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crossAx val="52869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100">
          <a:solidFill>
            <a:schemeClr val="tx1">
              <a:lumMod val="50000"/>
              <a:lumOff val="50000"/>
            </a:schemeClr>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Any Methamphetamine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1.0928961748633901E-2"/>
                  <c:y val="-4.97175141242937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F14-4E67-8304-F0EABF88D115}"/>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F14-4E67-8304-F0EABF88D115}"/>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F14-4E67-8304-F0EABF88D115}"/>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87</c:v>
                </c:pt>
                <c:pt idx="1">
                  <c:v>89</c:v>
                </c:pt>
                <c:pt idx="2">
                  <c:v>83</c:v>
                </c:pt>
                <c:pt idx="3">
                  <c:v>76</c:v>
                </c:pt>
                <c:pt idx="4">
                  <c:v>66</c:v>
                </c:pt>
                <c:pt idx="5">
                  <c:v>66</c:v>
                </c:pt>
                <c:pt idx="6">
                  <c:v>49</c:v>
                </c:pt>
                <c:pt idx="7">
                  <c:v>50</c:v>
                </c:pt>
                <c:pt idx="8">
                  <c:v>49</c:v>
                </c:pt>
                <c:pt idx="9">
                  <c:v>42</c:v>
                </c:pt>
                <c:pt idx="10">
                  <c:v>36</c:v>
                </c:pt>
                <c:pt idx="11">
                  <c:v>32</c:v>
                </c:pt>
                <c:pt idx="12">
                  <c:v>33</c:v>
                </c:pt>
                <c:pt idx="13">
                  <c:v>27</c:v>
                </c:pt>
                <c:pt idx="14">
                  <c:v>30</c:v>
                </c:pt>
                <c:pt idx="15">
                  <c:v>19</c:v>
                </c:pt>
              </c:numCache>
            </c:numRef>
          </c:val>
          <c:smooth val="0"/>
          <c:extLst>
            <c:ext xmlns:c16="http://schemas.microsoft.com/office/drawing/2014/chart" uri="{C3380CC4-5D6E-409C-BE32-E72D297353CC}">
              <c16:uniqueId val="{00000003-5F14-4E67-8304-F0EABF88D115}"/>
            </c:ext>
          </c:extLst>
        </c:ser>
        <c:ser>
          <c:idx val="1"/>
          <c:order val="1"/>
          <c:tx>
            <c:strRef>
              <c:f>Sheet1!$A$3</c:f>
              <c:strCache>
                <c:ptCount val="1"/>
                <c:pt idx="0">
                  <c:v>Powder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6.5573770491803478E-3"/>
                  <c:y val="2.71186440677966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F14-4E67-8304-F0EABF88D115}"/>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F14-4E67-8304-F0EABF88D115}"/>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F14-4E67-8304-F0EABF88D115}"/>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79</c:v>
                </c:pt>
                <c:pt idx="1">
                  <c:v>81</c:v>
                </c:pt>
                <c:pt idx="2">
                  <c:v>76</c:v>
                </c:pt>
                <c:pt idx="3">
                  <c:v>55</c:v>
                </c:pt>
                <c:pt idx="4">
                  <c:v>45</c:v>
                </c:pt>
                <c:pt idx="5">
                  <c:v>48</c:v>
                </c:pt>
                <c:pt idx="6">
                  <c:v>37</c:v>
                </c:pt>
                <c:pt idx="7">
                  <c:v>29</c:v>
                </c:pt>
                <c:pt idx="8">
                  <c:v>32</c:v>
                </c:pt>
                <c:pt idx="9">
                  <c:v>31</c:v>
                </c:pt>
                <c:pt idx="10">
                  <c:v>25</c:v>
                </c:pt>
                <c:pt idx="11">
                  <c:v>21</c:v>
                </c:pt>
                <c:pt idx="12">
                  <c:v>27</c:v>
                </c:pt>
                <c:pt idx="13">
                  <c:v>18</c:v>
                </c:pt>
                <c:pt idx="14">
                  <c:v>18</c:v>
                </c:pt>
                <c:pt idx="15">
                  <c:v>14</c:v>
                </c:pt>
              </c:numCache>
            </c:numRef>
          </c:val>
          <c:smooth val="0"/>
          <c:extLst>
            <c:ext xmlns:c16="http://schemas.microsoft.com/office/drawing/2014/chart" uri="{C3380CC4-5D6E-409C-BE32-E72D297353CC}">
              <c16:uniqueId val="{00000007-5F14-4E67-8304-F0EABF88D115}"/>
            </c:ext>
          </c:extLst>
        </c:ser>
        <c:ser>
          <c:idx val="2"/>
          <c:order val="2"/>
          <c:tx>
            <c:strRef>
              <c:f>Sheet1!$A$4</c:f>
              <c:strCache>
                <c:ptCount val="1"/>
                <c:pt idx="0">
                  <c:v>Base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8.7431693989071246E-3"/>
                  <c:y val="4.06779661016949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F14-4E67-8304-F0EABF88D115}"/>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0">
                  <c:v>42</c:v>
                </c:pt>
                <c:pt idx="1">
                  <c:v>39</c:v>
                </c:pt>
                <c:pt idx="2">
                  <c:v>43</c:v>
                </c:pt>
                <c:pt idx="3">
                  <c:v>24</c:v>
                </c:pt>
                <c:pt idx="4">
                  <c:v>23</c:v>
                </c:pt>
                <c:pt idx="5">
                  <c:v>17</c:v>
                </c:pt>
                <c:pt idx="6">
                  <c:v>23</c:v>
                </c:pt>
                <c:pt idx="7">
                  <c:v>18</c:v>
                </c:pt>
                <c:pt idx="8">
                  <c:v>16</c:v>
                </c:pt>
                <c:pt idx="9">
                  <c:v>9</c:v>
                </c:pt>
                <c:pt idx="10">
                  <c:v>4</c:v>
                </c:pt>
                <c:pt idx="11">
                  <c:v>6</c:v>
                </c:pt>
                <c:pt idx="12">
                  <c:v>4</c:v>
                </c:pt>
                <c:pt idx="13">
                  <c:v>5</c:v>
                </c:pt>
                <c:pt idx="14">
                  <c:v>5</c:v>
                </c:pt>
                <c:pt idx="15">
                  <c:v>6</c:v>
                </c:pt>
              </c:numCache>
            </c:numRef>
          </c:val>
          <c:smooth val="0"/>
          <c:extLst>
            <c:ext xmlns:c16="http://schemas.microsoft.com/office/drawing/2014/chart" uri="{C3380CC4-5D6E-409C-BE32-E72D297353CC}">
              <c16:uniqueId val="{00000009-5F14-4E67-8304-F0EABF88D115}"/>
            </c:ext>
          </c:extLst>
        </c:ser>
        <c:ser>
          <c:idx val="3"/>
          <c:order val="3"/>
          <c:tx>
            <c:strRef>
              <c:f>Sheet1!$A$5</c:f>
              <c:strCache>
                <c:ptCount val="1"/>
                <c:pt idx="0">
                  <c:v>Crystal</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0"/>
              <c:layout>
                <c:manualLayout>
                  <c:x val="-2.1857923497267959E-3"/>
                  <c:y val="-3.16384180790960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F14-4E67-8304-F0EABF88D115}"/>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F14-4E67-8304-F0EABF88D115}"/>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F14-4E67-8304-F0EABF88D115}"/>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General</c:formatCode>
                <c:ptCount val="16"/>
                <c:pt idx="0">
                  <c:v>48</c:v>
                </c:pt>
                <c:pt idx="1">
                  <c:v>46</c:v>
                </c:pt>
                <c:pt idx="2">
                  <c:v>40</c:v>
                </c:pt>
                <c:pt idx="3">
                  <c:v>56</c:v>
                </c:pt>
                <c:pt idx="4">
                  <c:v>42</c:v>
                </c:pt>
                <c:pt idx="5">
                  <c:v>33</c:v>
                </c:pt>
                <c:pt idx="6">
                  <c:v>9</c:v>
                </c:pt>
                <c:pt idx="7">
                  <c:v>21</c:v>
                </c:pt>
                <c:pt idx="8">
                  <c:v>19</c:v>
                </c:pt>
                <c:pt idx="9">
                  <c:v>18</c:v>
                </c:pt>
                <c:pt idx="10">
                  <c:v>11</c:v>
                </c:pt>
                <c:pt idx="11">
                  <c:v>13</c:v>
                </c:pt>
                <c:pt idx="12">
                  <c:v>12</c:v>
                </c:pt>
                <c:pt idx="13">
                  <c:v>15</c:v>
                </c:pt>
                <c:pt idx="14">
                  <c:v>12</c:v>
                </c:pt>
                <c:pt idx="15">
                  <c:v>6</c:v>
                </c:pt>
              </c:numCache>
            </c:numRef>
          </c:val>
          <c:smooth val="0"/>
          <c:extLst>
            <c:ext xmlns:c16="http://schemas.microsoft.com/office/drawing/2014/chart" uri="{C3380CC4-5D6E-409C-BE32-E72D297353CC}">
              <c16:uniqueId val="{0000000D-5F14-4E67-8304-F0EABF88D115}"/>
            </c:ext>
          </c:extLst>
        </c:ser>
        <c:dLbls>
          <c:showLegendKey val="0"/>
          <c:showVal val="0"/>
          <c:showCatName val="0"/>
          <c:showSerName val="0"/>
          <c:showPercent val="0"/>
          <c:showBubbleSize val="0"/>
        </c:dLbls>
        <c:marker val="1"/>
        <c:smooth val="0"/>
        <c:axId val="530874312"/>
        <c:axId val="530872016"/>
      </c:lineChart>
      <c:catAx>
        <c:axId val="53087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0872016"/>
        <c:crosses val="autoZero"/>
        <c:auto val="1"/>
        <c:lblAlgn val="ctr"/>
        <c:lblOffset val="100"/>
        <c:noMultiLvlLbl val="0"/>
      </c:catAx>
      <c:valAx>
        <c:axId val="5308720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092896174863388E-2"/>
              <c:y val="0.20227447840206414"/>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087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100">
          <a:latin typeface="Arial" panose="020B06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066169360408893E-2"/>
          <c:y val="2.1795713035870516E-2"/>
          <c:w val="0.87681102362204721"/>
          <c:h val="0.78272403449568806"/>
        </c:manualLayout>
      </c:layout>
      <c:lineChart>
        <c:grouping val="standard"/>
        <c:varyColors val="0"/>
        <c:ser>
          <c:idx val="0"/>
          <c:order val="0"/>
          <c:tx>
            <c:strRef>
              <c:f>Sheet1!$B$1</c:f>
              <c:strCache>
                <c:ptCount val="1"/>
                <c:pt idx="0">
                  <c:v>Any Methamphetamine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19F-4074-8C20-1DBC0B75AE9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1">
                  <c:v>12</c:v>
                </c:pt>
                <c:pt idx="2">
                  <c:v>8</c:v>
                </c:pt>
                <c:pt idx="3">
                  <c:v>10</c:v>
                </c:pt>
                <c:pt idx="4">
                  <c:v>6</c:v>
                </c:pt>
                <c:pt idx="5">
                  <c:v>5</c:v>
                </c:pt>
                <c:pt idx="6">
                  <c:v>4</c:v>
                </c:pt>
                <c:pt idx="7">
                  <c:v>3</c:v>
                </c:pt>
                <c:pt idx="8">
                  <c:v>4</c:v>
                </c:pt>
                <c:pt idx="9">
                  <c:v>5</c:v>
                </c:pt>
                <c:pt idx="10">
                  <c:v>2</c:v>
                </c:pt>
                <c:pt idx="11">
                  <c:v>4</c:v>
                </c:pt>
                <c:pt idx="12">
                  <c:v>3</c:v>
                </c:pt>
                <c:pt idx="13">
                  <c:v>4</c:v>
                </c:pt>
                <c:pt idx="14">
                  <c:v>2</c:v>
                </c:pt>
                <c:pt idx="15">
                  <c:v>3</c:v>
                </c:pt>
              </c:numCache>
            </c:numRef>
          </c:val>
          <c:smooth val="0"/>
          <c:extLst>
            <c:ext xmlns:c16="http://schemas.microsoft.com/office/drawing/2014/chart" uri="{C3380CC4-5D6E-409C-BE32-E72D297353CC}">
              <c16:uniqueId val="{00000001-019F-4074-8C20-1DBC0B75AE93}"/>
            </c:ext>
          </c:extLst>
        </c:ser>
        <c:ser>
          <c:idx val="1"/>
          <c:order val="1"/>
          <c:tx>
            <c:strRef>
              <c:f>Sheet1!$C$1</c:f>
              <c:strCache>
                <c:ptCount val="1"/>
                <c:pt idx="0">
                  <c:v>Powder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1.3157894736842105E-2"/>
                  <c:y val="-5.72057205720572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19F-4074-8C20-1DBC0B75AE93}"/>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19F-4074-8C20-1DBC0B75AE9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5</c:v>
                </c:pt>
                <c:pt idx="1">
                  <c:v>6</c:v>
                </c:pt>
                <c:pt idx="2">
                  <c:v>6</c:v>
                </c:pt>
                <c:pt idx="3">
                  <c:v>5</c:v>
                </c:pt>
                <c:pt idx="4">
                  <c:v>6</c:v>
                </c:pt>
                <c:pt idx="5">
                  <c:v>4</c:v>
                </c:pt>
                <c:pt idx="6">
                  <c:v>3</c:v>
                </c:pt>
                <c:pt idx="7">
                  <c:v>2</c:v>
                </c:pt>
                <c:pt idx="8">
                  <c:v>3</c:v>
                </c:pt>
                <c:pt idx="9">
                  <c:v>2</c:v>
                </c:pt>
                <c:pt idx="10">
                  <c:v>2</c:v>
                </c:pt>
                <c:pt idx="11">
                  <c:v>2</c:v>
                </c:pt>
                <c:pt idx="12">
                  <c:v>3</c:v>
                </c:pt>
                <c:pt idx="13">
                  <c:v>2</c:v>
                </c:pt>
                <c:pt idx="14">
                  <c:v>2</c:v>
                </c:pt>
                <c:pt idx="15">
                  <c:v>3</c:v>
                </c:pt>
              </c:numCache>
            </c:numRef>
          </c:val>
          <c:smooth val="0"/>
          <c:extLst>
            <c:ext xmlns:c16="http://schemas.microsoft.com/office/drawing/2014/chart" uri="{C3380CC4-5D6E-409C-BE32-E72D297353CC}">
              <c16:uniqueId val="{00000004-019F-4074-8C20-1DBC0B75AE93}"/>
            </c:ext>
          </c:extLst>
        </c:ser>
        <c:ser>
          <c:idx val="2"/>
          <c:order val="2"/>
          <c:tx>
            <c:strRef>
              <c:f>Sheet1!$D$1</c:f>
              <c:strCache>
                <c:ptCount val="1"/>
                <c:pt idx="0">
                  <c:v>Base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19F-4074-8C20-1DBC0B75AE9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4</c:v>
                </c:pt>
                <c:pt idx="1">
                  <c:v>5</c:v>
                </c:pt>
                <c:pt idx="2">
                  <c:v>3</c:v>
                </c:pt>
                <c:pt idx="3">
                  <c:v>4</c:v>
                </c:pt>
                <c:pt idx="4">
                  <c:v>5</c:v>
                </c:pt>
                <c:pt idx="5">
                  <c:v>2</c:v>
                </c:pt>
                <c:pt idx="6">
                  <c:v>2</c:v>
                </c:pt>
                <c:pt idx="7">
                  <c:v>2</c:v>
                </c:pt>
                <c:pt idx="8">
                  <c:v>2</c:v>
                </c:pt>
                <c:pt idx="9">
                  <c:v>2</c:v>
                </c:pt>
                <c:pt idx="10">
                  <c:v>1</c:v>
                </c:pt>
                <c:pt idx="11">
                  <c:v>5</c:v>
                </c:pt>
                <c:pt idx="12">
                  <c:v>4</c:v>
                </c:pt>
                <c:pt idx="13">
                  <c:v>1</c:v>
                </c:pt>
                <c:pt idx="14">
                  <c:v>2</c:v>
                </c:pt>
                <c:pt idx="15">
                  <c:v>2</c:v>
                </c:pt>
              </c:numCache>
            </c:numRef>
          </c:val>
          <c:smooth val="0"/>
          <c:extLst>
            <c:ext xmlns:c16="http://schemas.microsoft.com/office/drawing/2014/chart" uri="{C3380CC4-5D6E-409C-BE32-E72D297353CC}">
              <c16:uniqueId val="{00000006-019F-4074-8C20-1DBC0B75AE93}"/>
            </c:ext>
          </c:extLst>
        </c:ser>
        <c:ser>
          <c:idx val="3"/>
          <c:order val="3"/>
          <c:tx>
            <c:strRef>
              <c:f>Sheet1!$E$1</c:f>
              <c:strCache>
                <c:ptCount val="1"/>
                <c:pt idx="0">
                  <c:v>Crystal</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19F-4074-8C20-1DBC0B75AE93}"/>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19F-4074-8C20-1DBC0B75AE93}"/>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3</c:v>
                </c:pt>
                <c:pt idx="1">
                  <c:v>6</c:v>
                </c:pt>
                <c:pt idx="2">
                  <c:v>4</c:v>
                </c:pt>
                <c:pt idx="3">
                  <c:v>6</c:v>
                </c:pt>
                <c:pt idx="4">
                  <c:v>9</c:v>
                </c:pt>
                <c:pt idx="5">
                  <c:v>6</c:v>
                </c:pt>
                <c:pt idx="6">
                  <c:v>12</c:v>
                </c:pt>
                <c:pt idx="7">
                  <c:v>3</c:v>
                </c:pt>
                <c:pt idx="8">
                  <c:v>6</c:v>
                </c:pt>
                <c:pt idx="9">
                  <c:v>8</c:v>
                </c:pt>
                <c:pt idx="10">
                  <c:v>4</c:v>
                </c:pt>
                <c:pt idx="11">
                  <c:v>10</c:v>
                </c:pt>
                <c:pt idx="12">
                  <c:v>4</c:v>
                </c:pt>
                <c:pt idx="13">
                  <c:v>10</c:v>
                </c:pt>
                <c:pt idx="14">
                  <c:v>2</c:v>
                </c:pt>
                <c:pt idx="15">
                  <c:v>8</c:v>
                </c:pt>
              </c:numCache>
            </c:numRef>
          </c:val>
          <c:smooth val="0"/>
          <c:extLst>
            <c:ext xmlns:c16="http://schemas.microsoft.com/office/drawing/2014/chart" uri="{C3380CC4-5D6E-409C-BE32-E72D297353CC}">
              <c16:uniqueId val="{00000009-019F-4074-8C20-1DBC0B75AE93}"/>
            </c:ext>
          </c:extLst>
        </c:ser>
        <c:dLbls>
          <c:showLegendKey val="0"/>
          <c:showVal val="0"/>
          <c:showCatName val="0"/>
          <c:showSerName val="0"/>
          <c:showPercent val="0"/>
          <c:showBubbleSize val="0"/>
        </c:dLbls>
        <c:marker val="1"/>
        <c:smooth val="0"/>
        <c:axId val="616769408"/>
        <c:axId val="616769736"/>
      </c:lineChart>
      <c:catAx>
        <c:axId val="61676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6769736"/>
        <c:crosses val="autoZero"/>
        <c:auto val="1"/>
        <c:lblAlgn val="ctr"/>
        <c:lblOffset val="100"/>
        <c:noMultiLvlLbl val="0"/>
      </c:catAx>
      <c:valAx>
        <c:axId val="616769736"/>
        <c:scaling>
          <c:orientation val="minMax"/>
          <c:max val="1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1.5350877192982455E-2"/>
              <c:y val="0.2926271839782403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6769408"/>
        <c:crosses val="autoZero"/>
        <c:crossBetween val="between"/>
      </c:valAx>
      <c:spPr>
        <a:noFill/>
        <a:ln>
          <a:noFill/>
        </a:ln>
        <a:effectLst/>
      </c:spPr>
    </c:plotArea>
    <c:legend>
      <c:legendPos val="b"/>
      <c:layout>
        <c:manualLayout>
          <c:xMode val="edge"/>
          <c:yMode val="edge"/>
          <c:x val="0.1605123290509739"/>
          <c:y val="0.93223322332233227"/>
          <c:w val="0.6789753418980522"/>
          <c:h val="6.77667766776677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52089310753964"/>
          <c:y val="4.1198501872659173E-2"/>
          <c:w val="0.88690376442670693"/>
          <c:h val="0.7522760918930077"/>
        </c:manualLayout>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delete val="1"/>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4">
                  <c:v>47.5</c:v>
                </c:pt>
                <c:pt idx="5">
                  <c:v>20</c:v>
                </c:pt>
                <c:pt idx="6">
                  <c:v>30</c:v>
                </c:pt>
                <c:pt idx="7">
                  <c:v>30</c:v>
                </c:pt>
                <c:pt idx="8">
                  <c:v>32.5</c:v>
                </c:pt>
                <c:pt idx="9">
                  <c:v>35</c:v>
                </c:pt>
                <c:pt idx="10">
                  <c:v>50</c:v>
                </c:pt>
                <c:pt idx="11">
                  <c:v>50</c:v>
                </c:pt>
                <c:pt idx="12">
                  <c:v>27.5</c:v>
                </c:pt>
                <c:pt idx="13">
                  <c:v>50</c:v>
                </c:pt>
                <c:pt idx="14">
                  <c:v>50</c:v>
                </c:pt>
                <c:pt idx="15">
                  <c:v>58</c:v>
                </c:pt>
              </c:numCache>
            </c:numRef>
          </c:val>
          <c:extLst>
            <c:ext xmlns:c16="http://schemas.microsoft.com/office/drawing/2014/chart" uri="{C3380CC4-5D6E-409C-BE32-E72D297353CC}">
              <c16:uniqueId val="{00000000-DCF3-4252-B12F-E3BF88943519}"/>
            </c:ext>
          </c:extLst>
        </c:ser>
        <c:ser>
          <c:idx val="1"/>
          <c:order val="1"/>
          <c:tx>
            <c:strRef>
              <c:f>Sheet1!$C$1</c:f>
              <c:strCache>
                <c:ptCount val="1"/>
                <c:pt idx="0">
                  <c:v>Gram</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CF3-4252-B12F-E3BF88943519}"/>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CF3-4252-B12F-E3BF88943519}"/>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CF3-4252-B12F-E3BF8894351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40</c:v>
                </c:pt>
                <c:pt idx="1">
                  <c:v>60</c:v>
                </c:pt>
                <c:pt idx="2">
                  <c:v>60</c:v>
                </c:pt>
                <c:pt idx="3">
                  <c:v>60</c:v>
                </c:pt>
                <c:pt idx="4">
                  <c:v>50</c:v>
                </c:pt>
                <c:pt idx="5">
                  <c:v>50</c:v>
                </c:pt>
                <c:pt idx="6">
                  <c:v>47.5</c:v>
                </c:pt>
                <c:pt idx="7">
                  <c:v>55</c:v>
                </c:pt>
                <c:pt idx="8">
                  <c:v>80</c:v>
                </c:pt>
                <c:pt idx="9">
                  <c:v>75</c:v>
                </c:pt>
                <c:pt idx="10">
                  <c:v>150</c:v>
                </c:pt>
                <c:pt idx="11">
                  <c:v>150</c:v>
                </c:pt>
                <c:pt idx="12">
                  <c:v>175</c:v>
                </c:pt>
                <c:pt idx="13">
                  <c:v>200</c:v>
                </c:pt>
                <c:pt idx="14">
                  <c:v>100</c:v>
                </c:pt>
                <c:pt idx="15">
                  <c:v>100</c:v>
                </c:pt>
              </c:numCache>
            </c:numRef>
          </c:val>
          <c:extLst>
            <c:ext xmlns:c16="http://schemas.microsoft.com/office/drawing/2014/chart" uri="{C3380CC4-5D6E-409C-BE32-E72D297353CC}">
              <c16:uniqueId val="{00000004-DCF3-4252-B12F-E3BF88943519}"/>
            </c:ext>
          </c:extLst>
        </c:ser>
        <c:dLbls>
          <c:showLegendKey val="0"/>
          <c:showVal val="1"/>
          <c:showCatName val="0"/>
          <c:showSerName val="0"/>
          <c:showPercent val="0"/>
          <c:showBubbleSize val="0"/>
        </c:dLbls>
        <c:gapWidth val="150"/>
        <c:overlap val="-25"/>
        <c:axId val="211508224"/>
        <c:axId val="211522304"/>
      </c:barChart>
      <c:catAx>
        <c:axId val="211508224"/>
        <c:scaling>
          <c:orientation val="minMax"/>
        </c:scaling>
        <c:delete val="0"/>
        <c:axPos val="b"/>
        <c:numFmt formatCode="General" sourceLinked="1"/>
        <c:majorTickMark val="none"/>
        <c:minorTickMark val="none"/>
        <c:tickLblPos val="nextTo"/>
        <c:spPr>
          <a:noFill/>
          <a:ln w="6350" cap="flat" cmpd="sng" algn="ctr">
            <a:solidFill>
              <a:schemeClr val="tx1">
                <a:tint val="75000"/>
              </a:schemeClr>
            </a:solidFill>
            <a:prstDash val="solid"/>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11522304"/>
        <c:crosses val="autoZero"/>
        <c:auto val="1"/>
        <c:lblAlgn val="ctr"/>
        <c:lblOffset val="100"/>
        <c:noMultiLvlLbl val="0"/>
      </c:catAx>
      <c:valAx>
        <c:axId val="211522304"/>
        <c:scaling>
          <c:orientation val="minMax"/>
        </c:scaling>
        <c:delete val="0"/>
        <c:axPos val="l"/>
        <c:majorGridlines>
          <c:spPr>
            <a:ln w="6350" cap="flat" cmpd="sng" algn="ctr">
              <a:solidFill>
                <a:schemeClr val="bg1">
                  <a:lumMod val="75000"/>
                </a:schemeClr>
              </a:solidFill>
              <a:prstDash val="solid"/>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315068493150685E-2"/>
              <c:y val="0.29119595247962421"/>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1150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baseline="0">
          <a:solidFill>
            <a:schemeClr val="tx1">
              <a:lumMod val="65000"/>
              <a:lumOff val="35000"/>
            </a:schemeClr>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Low</c:v>
                </c:pt>
              </c:strCache>
            </c:strRef>
          </c:tx>
          <c:spPr>
            <a:solidFill>
              <a:schemeClr val="accent1"/>
            </a:solidFill>
            <a:ln>
              <a:noFill/>
            </a:ln>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0-426B-4434-8B78-EFFB419DCB9D}"/>
                </c:ext>
              </c:extLst>
            </c:dLbl>
            <c:dLbl>
              <c:idx val="7"/>
              <c:delete val="1"/>
              <c:extLst>
                <c:ext xmlns:c15="http://schemas.microsoft.com/office/drawing/2012/chart" uri="{CE6537A1-D6FC-4f65-9D91-7224C49458BB}"/>
                <c:ext xmlns:c16="http://schemas.microsoft.com/office/drawing/2014/chart" uri="{C3380CC4-5D6E-409C-BE32-E72D297353CC}">
                  <c16:uniqueId val="{00000001-426B-4434-8B78-EFFB419DCB9D}"/>
                </c:ext>
              </c:extLst>
            </c:dLbl>
            <c:dLbl>
              <c:idx val="8"/>
              <c:delete val="1"/>
              <c:extLst>
                <c:ext xmlns:c15="http://schemas.microsoft.com/office/drawing/2012/chart" uri="{CE6537A1-D6FC-4f65-9D91-7224C49458BB}"/>
                <c:ext xmlns:c16="http://schemas.microsoft.com/office/drawing/2014/chart" uri="{C3380CC4-5D6E-409C-BE32-E72D297353CC}">
                  <c16:uniqueId val="{00000002-426B-4434-8B78-EFFB419DCB9D}"/>
                </c:ext>
              </c:extLst>
            </c:dLbl>
            <c:dLbl>
              <c:idx val="9"/>
              <c:delete val="1"/>
              <c:extLst>
                <c:ext xmlns:c15="http://schemas.microsoft.com/office/drawing/2012/chart" uri="{CE6537A1-D6FC-4f65-9D91-7224C49458BB}"/>
                <c:ext xmlns:c16="http://schemas.microsoft.com/office/drawing/2014/chart" uri="{C3380CC4-5D6E-409C-BE32-E72D297353CC}">
                  <c16:uniqueId val="{00000003-426B-4434-8B78-EFFB419DCB9D}"/>
                </c:ext>
              </c:extLst>
            </c:dLbl>
            <c:dLbl>
              <c:idx val="10"/>
              <c:delete val="1"/>
              <c:extLst>
                <c:ext xmlns:c15="http://schemas.microsoft.com/office/drawing/2012/chart" uri="{CE6537A1-D6FC-4f65-9D91-7224C49458BB}"/>
                <c:ext xmlns:c16="http://schemas.microsoft.com/office/drawing/2014/chart" uri="{C3380CC4-5D6E-409C-BE32-E72D297353CC}">
                  <c16:uniqueId val="{00000004-426B-4434-8B78-EFFB419DCB9D}"/>
                </c:ext>
              </c:extLst>
            </c:dLbl>
            <c:dLbl>
              <c:idx val="11"/>
              <c:delete val="1"/>
              <c:extLst>
                <c:ext xmlns:c15="http://schemas.microsoft.com/office/drawing/2012/chart" uri="{CE6537A1-D6FC-4f65-9D91-7224C49458BB}"/>
                <c:ext xmlns:c16="http://schemas.microsoft.com/office/drawing/2014/chart" uri="{C3380CC4-5D6E-409C-BE32-E72D297353CC}">
                  <c16:uniqueId val="{00000005-426B-4434-8B78-EFFB419DCB9D}"/>
                </c:ext>
              </c:extLst>
            </c:dLbl>
            <c:dLbl>
              <c:idx val="13"/>
              <c:delete val="1"/>
              <c:extLst>
                <c:ext xmlns:c15="http://schemas.microsoft.com/office/drawing/2012/chart" uri="{CE6537A1-D6FC-4f65-9D91-7224C49458BB}"/>
                <c:ext xmlns:c16="http://schemas.microsoft.com/office/drawing/2014/chart" uri="{C3380CC4-5D6E-409C-BE32-E72D297353CC}">
                  <c16:uniqueId val="{00000006-426B-4434-8B78-EFFB419DCB9D}"/>
                </c:ext>
              </c:extLst>
            </c:dLbl>
            <c:dLbl>
              <c:idx val="14"/>
              <c:delete val="1"/>
              <c:extLst>
                <c:ext xmlns:c15="http://schemas.microsoft.com/office/drawing/2012/chart" uri="{CE6537A1-D6FC-4f65-9D91-7224C49458BB}"/>
                <c:ext xmlns:c16="http://schemas.microsoft.com/office/drawing/2014/chart" uri="{C3380CC4-5D6E-409C-BE32-E72D297353CC}">
                  <c16:uniqueId val="{00000007-426B-4434-8B78-EFFB419DCB9D}"/>
                </c:ext>
              </c:extLst>
            </c:dLbl>
            <c:dLbl>
              <c:idx val="15"/>
              <c:delete val="1"/>
              <c:extLst>
                <c:ext xmlns:c15="http://schemas.microsoft.com/office/drawing/2012/chart" uri="{CE6537A1-D6FC-4f65-9D91-7224C49458BB}"/>
                <c:ext xmlns:c16="http://schemas.microsoft.com/office/drawing/2014/chart" uri="{C3380CC4-5D6E-409C-BE32-E72D297353CC}">
                  <c16:uniqueId val="{00000008-426B-4434-8B78-EFFB419DCB9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19</c:v>
                </c:pt>
                <c:pt idx="1">
                  <c:v>16</c:v>
                </c:pt>
                <c:pt idx="2">
                  <c:v>13</c:v>
                </c:pt>
                <c:pt idx="3">
                  <c:v>33</c:v>
                </c:pt>
                <c:pt idx="4">
                  <c:v>24</c:v>
                </c:pt>
                <c:pt idx="5">
                  <c:v>43</c:v>
                </c:pt>
                <c:pt idx="6">
                  <c:v>17</c:v>
                </c:pt>
                <c:pt idx="7">
                  <c:v>16</c:v>
                </c:pt>
                <c:pt idx="8">
                  <c:v>17</c:v>
                </c:pt>
                <c:pt idx="9">
                  <c:v>18</c:v>
                </c:pt>
                <c:pt idx="10">
                  <c:v>80</c:v>
                </c:pt>
                <c:pt idx="11">
                  <c:v>8</c:v>
                </c:pt>
                <c:pt idx="12">
                  <c:v>40</c:v>
                </c:pt>
                <c:pt idx="13">
                  <c:v>0</c:v>
                </c:pt>
                <c:pt idx="14">
                  <c:v>25</c:v>
                </c:pt>
                <c:pt idx="15">
                  <c:v>8</c:v>
                </c:pt>
              </c:numCache>
            </c:numRef>
          </c:val>
          <c:extLst>
            <c:ext xmlns:c16="http://schemas.microsoft.com/office/drawing/2014/chart" uri="{C3380CC4-5D6E-409C-BE32-E72D297353CC}">
              <c16:uniqueId val="{00000009-426B-4434-8B78-EFFB419DCB9D}"/>
            </c:ext>
          </c:extLst>
        </c:ser>
        <c:ser>
          <c:idx val="1"/>
          <c:order val="1"/>
          <c:tx>
            <c:strRef>
              <c:f>Sheet1!$C$1</c:f>
              <c:strCache>
                <c:ptCount val="1"/>
                <c:pt idx="0">
                  <c:v>Medium</c:v>
                </c:pt>
              </c:strCache>
            </c:strRef>
          </c:tx>
          <c:spPr>
            <a:solidFill>
              <a:schemeClr val="accent2"/>
            </a:solidFill>
            <a:ln>
              <a:noFill/>
            </a:ln>
            <a:effectLst/>
          </c:spPr>
          <c:invertIfNegative val="0"/>
          <c:dLbls>
            <c:dLbl>
              <c:idx val="9"/>
              <c:delete val="1"/>
              <c:extLst>
                <c:ext xmlns:c15="http://schemas.microsoft.com/office/drawing/2012/chart" uri="{CE6537A1-D6FC-4f65-9D91-7224C49458BB}"/>
                <c:ext xmlns:c16="http://schemas.microsoft.com/office/drawing/2014/chart" uri="{C3380CC4-5D6E-409C-BE32-E72D297353CC}">
                  <c16:uniqueId val="{0000000A-426B-4434-8B78-EFFB419DCB9D}"/>
                </c:ext>
              </c:extLst>
            </c:dLbl>
            <c:dLbl>
              <c:idx val="10"/>
              <c:delete val="1"/>
              <c:extLst>
                <c:ext xmlns:c15="http://schemas.microsoft.com/office/drawing/2012/chart" uri="{CE6537A1-D6FC-4f65-9D91-7224C49458BB}"/>
                <c:ext xmlns:c16="http://schemas.microsoft.com/office/drawing/2014/chart" uri="{C3380CC4-5D6E-409C-BE32-E72D297353CC}">
                  <c16:uniqueId val="{0000000B-426B-4434-8B78-EFFB419DCB9D}"/>
                </c:ext>
              </c:extLst>
            </c:dLbl>
            <c:dLbl>
              <c:idx val="11"/>
              <c:delete val="1"/>
              <c:extLst>
                <c:ext xmlns:c15="http://schemas.microsoft.com/office/drawing/2012/chart" uri="{CE6537A1-D6FC-4f65-9D91-7224C49458BB}"/>
                <c:ext xmlns:c16="http://schemas.microsoft.com/office/drawing/2014/chart" uri="{C3380CC4-5D6E-409C-BE32-E72D297353CC}">
                  <c16:uniqueId val="{0000000C-426B-4434-8B78-EFFB419DCB9D}"/>
                </c:ext>
              </c:extLst>
            </c:dLbl>
            <c:dLbl>
              <c:idx val="13"/>
              <c:delete val="1"/>
              <c:extLst>
                <c:ext xmlns:c15="http://schemas.microsoft.com/office/drawing/2012/chart" uri="{CE6537A1-D6FC-4f65-9D91-7224C49458BB}"/>
                <c:ext xmlns:c16="http://schemas.microsoft.com/office/drawing/2014/chart" uri="{C3380CC4-5D6E-409C-BE32-E72D297353CC}">
                  <c16:uniqueId val="{0000000D-426B-4434-8B78-EFFB419DCB9D}"/>
                </c:ext>
              </c:extLst>
            </c:dLbl>
            <c:dLbl>
              <c:idx val="14"/>
              <c:delete val="1"/>
              <c:extLst>
                <c:ext xmlns:c15="http://schemas.microsoft.com/office/drawing/2012/chart" uri="{CE6537A1-D6FC-4f65-9D91-7224C49458BB}"/>
                <c:ext xmlns:c16="http://schemas.microsoft.com/office/drawing/2014/chart" uri="{C3380CC4-5D6E-409C-BE32-E72D297353CC}">
                  <c16:uniqueId val="{0000000E-426B-4434-8B78-EFFB419DCB9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39</c:v>
                </c:pt>
                <c:pt idx="1">
                  <c:v>52</c:v>
                </c:pt>
                <c:pt idx="2">
                  <c:v>41</c:v>
                </c:pt>
                <c:pt idx="3">
                  <c:v>22</c:v>
                </c:pt>
                <c:pt idx="4">
                  <c:v>52</c:v>
                </c:pt>
                <c:pt idx="5">
                  <c:v>39</c:v>
                </c:pt>
                <c:pt idx="6">
                  <c:v>50</c:v>
                </c:pt>
                <c:pt idx="7">
                  <c:v>47</c:v>
                </c:pt>
                <c:pt idx="8">
                  <c:v>30</c:v>
                </c:pt>
                <c:pt idx="9">
                  <c:v>29</c:v>
                </c:pt>
                <c:pt idx="10">
                  <c:v>20</c:v>
                </c:pt>
                <c:pt idx="11">
                  <c:v>25</c:v>
                </c:pt>
                <c:pt idx="12">
                  <c:v>40</c:v>
                </c:pt>
                <c:pt idx="13">
                  <c:v>100</c:v>
                </c:pt>
                <c:pt idx="14">
                  <c:v>25</c:v>
                </c:pt>
                <c:pt idx="15">
                  <c:v>62</c:v>
                </c:pt>
              </c:numCache>
            </c:numRef>
          </c:val>
          <c:extLst>
            <c:ext xmlns:c16="http://schemas.microsoft.com/office/drawing/2014/chart" uri="{C3380CC4-5D6E-409C-BE32-E72D297353CC}">
              <c16:uniqueId val="{0000000F-426B-4434-8B78-EFFB419DCB9D}"/>
            </c:ext>
          </c:extLst>
        </c:ser>
        <c:ser>
          <c:idx val="2"/>
          <c:order val="2"/>
          <c:tx>
            <c:strRef>
              <c:f>Sheet1!$D$1</c:f>
              <c:strCache>
                <c:ptCount val="1"/>
                <c:pt idx="0">
                  <c:v>High</c:v>
                </c:pt>
              </c:strCache>
            </c:strRef>
          </c:tx>
          <c:spPr>
            <a:solidFill>
              <a:schemeClr val="accent3"/>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10-426B-4434-8B78-EFFB419DCB9D}"/>
                </c:ext>
              </c:extLst>
            </c:dLbl>
            <c:dLbl>
              <c:idx val="7"/>
              <c:delete val="1"/>
              <c:extLst>
                <c:ext xmlns:c15="http://schemas.microsoft.com/office/drawing/2012/chart" uri="{CE6537A1-D6FC-4f65-9D91-7224C49458BB}"/>
                <c:ext xmlns:c16="http://schemas.microsoft.com/office/drawing/2014/chart" uri="{C3380CC4-5D6E-409C-BE32-E72D297353CC}">
                  <c16:uniqueId val="{00000011-426B-4434-8B78-EFFB419DCB9D}"/>
                </c:ext>
              </c:extLst>
            </c:dLbl>
            <c:dLbl>
              <c:idx val="10"/>
              <c:delete val="1"/>
              <c:extLst>
                <c:ext xmlns:c15="http://schemas.microsoft.com/office/drawing/2012/chart" uri="{CE6537A1-D6FC-4f65-9D91-7224C49458BB}"/>
                <c:ext xmlns:c16="http://schemas.microsoft.com/office/drawing/2014/chart" uri="{C3380CC4-5D6E-409C-BE32-E72D297353CC}">
                  <c16:uniqueId val="{00000012-426B-4434-8B78-EFFB419DCB9D}"/>
                </c:ext>
              </c:extLst>
            </c:dLbl>
            <c:dLbl>
              <c:idx val="12"/>
              <c:delete val="1"/>
              <c:extLst>
                <c:ext xmlns:c15="http://schemas.microsoft.com/office/drawing/2012/chart" uri="{CE6537A1-D6FC-4f65-9D91-7224C49458BB}"/>
                <c:ext xmlns:c16="http://schemas.microsoft.com/office/drawing/2014/chart" uri="{C3380CC4-5D6E-409C-BE32-E72D297353CC}">
                  <c16:uniqueId val="{00000013-426B-4434-8B78-EFFB419DCB9D}"/>
                </c:ext>
              </c:extLst>
            </c:dLbl>
            <c:dLbl>
              <c:idx val="13"/>
              <c:delete val="1"/>
              <c:extLst>
                <c:ext xmlns:c15="http://schemas.microsoft.com/office/drawing/2012/chart" uri="{CE6537A1-D6FC-4f65-9D91-7224C49458BB}"/>
                <c:ext xmlns:c16="http://schemas.microsoft.com/office/drawing/2014/chart" uri="{C3380CC4-5D6E-409C-BE32-E72D297353CC}">
                  <c16:uniqueId val="{00000014-426B-4434-8B78-EFFB419DCB9D}"/>
                </c:ext>
              </c:extLst>
            </c:dLbl>
            <c:dLbl>
              <c:idx val="14"/>
              <c:delete val="1"/>
              <c:extLst>
                <c:ext xmlns:c15="http://schemas.microsoft.com/office/drawing/2012/chart" uri="{CE6537A1-D6FC-4f65-9D91-7224C49458BB}"/>
                <c:ext xmlns:c16="http://schemas.microsoft.com/office/drawing/2014/chart" uri="{C3380CC4-5D6E-409C-BE32-E72D297353CC}">
                  <c16:uniqueId val="{00000015-426B-4434-8B78-EFFB419DCB9D}"/>
                </c:ext>
              </c:extLst>
            </c:dLbl>
            <c:dLbl>
              <c:idx val="15"/>
              <c:delete val="1"/>
              <c:extLst>
                <c:ext xmlns:c15="http://schemas.microsoft.com/office/drawing/2012/chart" uri="{CE6537A1-D6FC-4f65-9D91-7224C49458BB}"/>
                <c:ext xmlns:c16="http://schemas.microsoft.com/office/drawing/2014/chart" uri="{C3380CC4-5D6E-409C-BE32-E72D297353CC}">
                  <c16:uniqueId val="{00000016-426B-4434-8B78-EFFB419DCB9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32</c:v>
                </c:pt>
                <c:pt idx="1">
                  <c:v>20</c:v>
                </c:pt>
                <c:pt idx="2">
                  <c:v>23</c:v>
                </c:pt>
                <c:pt idx="3">
                  <c:v>40</c:v>
                </c:pt>
                <c:pt idx="4">
                  <c:v>18</c:v>
                </c:pt>
                <c:pt idx="5">
                  <c:v>17</c:v>
                </c:pt>
                <c:pt idx="6">
                  <c:v>28</c:v>
                </c:pt>
                <c:pt idx="7">
                  <c:v>16</c:v>
                </c:pt>
                <c:pt idx="8">
                  <c:v>39</c:v>
                </c:pt>
                <c:pt idx="9">
                  <c:v>41</c:v>
                </c:pt>
                <c:pt idx="10">
                  <c:v>0</c:v>
                </c:pt>
                <c:pt idx="11">
                  <c:v>50</c:v>
                </c:pt>
                <c:pt idx="12">
                  <c:v>20</c:v>
                </c:pt>
                <c:pt idx="13">
                  <c:v>0</c:v>
                </c:pt>
                <c:pt idx="14">
                  <c:v>50</c:v>
                </c:pt>
                <c:pt idx="15">
                  <c:v>31</c:v>
                </c:pt>
              </c:numCache>
            </c:numRef>
          </c:val>
          <c:extLst>
            <c:ext xmlns:c16="http://schemas.microsoft.com/office/drawing/2014/chart" uri="{C3380CC4-5D6E-409C-BE32-E72D297353CC}">
              <c16:uniqueId val="{00000017-426B-4434-8B78-EFFB419DCB9D}"/>
            </c:ext>
          </c:extLst>
        </c:ser>
        <c:ser>
          <c:idx val="3"/>
          <c:order val="3"/>
          <c:tx>
            <c:strRef>
              <c:f>Sheet1!$E$1</c:f>
              <c:strCache>
                <c:ptCount val="1"/>
                <c:pt idx="0">
                  <c:v>Fluctuates</c:v>
                </c:pt>
              </c:strCache>
            </c:strRef>
          </c:tx>
          <c:spPr>
            <a:solidFill>
              <a:schemeClr val="accent4"/>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18-426B-4434-8B78-EFFB419DCB9D}"/>
                </c:ext>
              </c:extLst>
            </c:dLbl>
            <c:dLbl>
              <c:idx val="4"/>
              <c:delete val="1"/>
              <c:extLst>
                <c:ext xmlns:c15="http://schemas.microsoft.com/office/drawing/2012/chart" uri="{CE6537A1-D6FC-4f65-9D91-7224C49458BB}"/>
                <c:ext xmlns:c16="http://schemas.microsoft.com/office/drawing/2014/chart" uri="{C3380CC4-5D6E-409C-BE32-E72D297353CC}">
                  <c16:uniqueId val="{00000019-426B-4434-8B78-EFFB419DCB9D}"/>
                </c:ext>
              </c:extLst>
            </c:dLbl>
            <c:dLbl>
              <c:idx val="5"/>
              <c:delete val="1"/>
              <c:extLst>
                <c:ext xmlns:c15="http://schemas.microsoft.com/office/drawing/2012/chart" uri="{CE6537A1-D6FC-4f65-9D91-7224C49458BB}"/>
                <c:ext xmlns:c16="http://schemas.microsoft.com/office/drawing/2014/chart" uri="{C3380CC4-5D6E-409C-BE32-E72D297353CC}">
                  <c16:uniqueId val="{0000001A-426B-4434-8B78-EFFB419DCB9D}"/>
                </c:ext>
              </c:extLst>
            </c:dLbl>
            <c:dLbl>
              <c:idx val="6"/>
              <c:delete val="1"/>
              <c:extLst>
                <c:ext xmlns:c15="http://schemas.microsoft.com/office/drawing/2012/chart" uri="{CE6537A1-D6FC-4f65-9D91-7224C49458BB}"/>
                <c:ext xmlns:c16="http://schemas.microsoft.com/office/drawing/2014/chart" uri="{C3380CC4-5D6E-409C-BE32-E72D297353CC}">
                  <c16:uniqueId val="{0000001B-426B-4434-8B78-EFFB419DCB9D}"/>
                </c:ext>
              </c:extLst>
            </c:dLbl>
            <c:dLbl>
              <c:idx val="8"/>
              <c:delete val="1"/>
              <c:extLst>
                <c:ext xmlns:c15="http://schemas.microsoft.com/office/drawing/2012/chart" uri="{CE6537A1-D6FC-4f65-9D91-7224C49458BB}"/>
                <c:ext xmlns:c16="http://schemas.microsoft.com/office/drawing/2014/chart" uri="{C3380CC4-5D6E-409C-BE32-E72D297353CC}">
                  <c16:uniqueId val="{0000001C-426B-4434-8B78-EFFB419DCB9D}"/>
                </c:ext>
              </c:extLst>
            </c:dLbl>
            <c:dLbl>
              <c:idx val="9"/>
              <c:delete val="1"/>
              <c:extLst>
                <c:ext xmlns:c15="http://schemas.microsoft.com/office/drawing/2012/chart" uri="{CE6537A1-D6FC-4f65-9D91-7224C49458BB}"/>
                <c:ext xmlns:c16="http://schemas.microsoft.com/office/drawing/2014/chart" uri="{C3380CC4-5D6E-409C-BE32-E72D297353CC}">
                  <c16:uniqueId val="{0000001D-426B-4434-8B78-EFFB419DCB9D}"/>
                </c:ext>
              </c:extLst>
            </c:dLbl>
            <c:dLbl>
              <c:idx val="10"/>
              <c:delete val="1"/>
              <c:extLst>
                <c:ext xmlns:c15="http://schemas.microsoft.com/office/drawing/2012/chart" uri="{CE6537A1-D6FC-4f65-9D91-7224C49458BB}"/>
                <c:ext xmlns:c16="http://schemas.microsoft.com/office/drawing/2014/chart" uri="{C3380CC4-5D6E-409C-BE32-E72D297353CC}">
                  <c16:uniqueId val="{0000001E-426B-4434-8B78-EFFB419DCB9D}"/>
                </c:ext>
              </c:extLst>
            </c:dLbl>
            <c:dLbl>
              <c:idx val="11"/>
              <c:delete val="1"/>
              <c:extLst>
                <c:ext xmlns:c15="http://schemas.microsoft.com/office/drawing/2012/chart" uri="{CE6537A1-D6FC-4f65-9D91-7224C49458BB}"/>
                <c:ext xmlns:c16="http://schemas.microsoft.com/office/drawing/2014/chart" uri="{C3380CC4-5D6E-409C-BE32-E72D297353CC}">
                  <c16:uniqueId val="{0000001F-426B-4434-8B78-EFFB419DCB9D}"/>
                </c:ext>
              </c:extLst>
            </c:dLbl>
            <c:dLbl>
              <c:idx val="12"/>
              <c:delete val="1"/>
              <c:extLst>
                <c:ext xmlns:c15="http://schemas.microsoft.com/office/drawing/2012/chart" uri="{CE6537A1-D6FC-4f65-9D91-7224C49458BB}"/>
                <c:ext xmlns:c16="http://schemas.microsoft.com/office/drawing/2014/chart" uri="{C3380CC4-5D6E-409C-BE32-E72D297353CC}">
                  <c16:uniqueId val="{00000020-426B-4434-8B78-EFFB419DCB9D}"/>
                </c:ext>
              </c:extLst>
            </c:dLbl>
            <c:dLbl>
              <c:idx val="13"/>
              <c:delete val="1"/>
              <c:extLst>
                <c:ext xmlns:c15="http://schemas.microsoft.com/office/drawing/2012/chart" uri="{CE6537A1-D6FC-4f65-9D91-7224C49458BB}"/>
                <c:ext xmlns:c16="http://schemas.microsoft.com/office/drawing/2014/chart" uri="{C3380CC4-5D6E-409C-BE32-E72D297353CC}">
                  <c16:uniqueId val="{00000021-426B-4434-8B78-EFFB419DCB9D}"/>
                </c:ext>
              </c:extLst>
            </c:dLbl>
            <c:dLbl>
              <c:idx val="14"/>
              <c:delete val="1"/>
              <c:extLst>
                <c:ext xmlns:c15="http://schemas.microsoft.com/office/drawing/2012/chart" uri="{CE6537A1-D6FC-4f65-9D91-7224C49458BB}"/>
                <c:ext xmlns:c16="http://schemas.microsoft.com/office/drawing/2014/chart" uri="{C3380CC4-5D6E-409C-BE32-E72D297353CC}">
                  <c16:uniqueId val="{00000022-426B-4434-8B78-EFFB419DCB9D}"/>
                </c:ext>
              </c:extLst>
            </c:dLbl>
            <c:dLbl>
              <c:idx val="15"/>
              <c:delete val="1"/>
              <c:extLst>
                <c:ext xmlns:c15="http://schemas.microsoft.com/office/drawing/2012/chart" uri="{CE6537A1-D6FC-4f65-9D91-7224C49458BB}"/>
                <c:ext xmlns:c16="http://schemas.microsoft.com/office/drawing/2014/chart" uri="{C3380CC4-5D6E-409C-BE32-E72D297353CC}">
                  <c16:uniqueId val="{00000023-426B-4434-8B78-EFFB419DCB9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11</c:v>
                </c:pt>
                <c:pt idx="1">
                  <c:v>13</c:v>
                </c:pt>
                <c:pt idx="2">
                  <c:v>23</c:v>
                </c:pt>
                <c:pt idx="3">
                  <c:v>4</c:v>
                </c:pt>
                <c:pt idx="4">
                  <c:v>6</c:v>
                </c:pt>
                <c:pt idx="5">
                  <c:v>0</c:v>
                </c:pt>
                <c:pt idx="6">
                  <c:v>6</c:v>
                </c:pt>
                <c:pt idx="7">
                  <c:v>21</c:v>
                </c:pt>
                <c:pt idx="8">
                  <c:v>13</c:v>
                </c:pt>
                <c:pt idx="9">
                  <c:v>12</c:v>
                </c:pt>
                <c:pt idx="10">
                  <c:v>0</c:v>
                </c:pt>
                <c:pt idx="11">
                  <c:v>17</c:v>
                </c:pt>
                <c:pt idx="12">
                  <c:v>0</c:v>
                </c:pt>
                <c:pt idx="13">
                  <c:v>0</c:v>
                </c:pt>
                <c:pt idx="14">
                  <c:v>0</c:v>
                </c:pt>
                <c:pt idx="15">
                  <c:v>0</c:v>
                </c:pt>
              </c:numCache>
            </c:numRef>
          </c:val>
          <c:extLst>
            <c:ext xmlns:c16="http://schemas.microsoft.com/office/drawing/2014/chart" uri="{C3380CC4-5D6E-409C-BE32-E72D297353CC}">
              <c16:uniqueId val="{00000024-426B-4434-8B78-EFFB419DCB9D}"/>
            </c:ext>
          </c:extLst>
        </c:ser>
        <c:dLbls>
          <c:showLegendKey val="0"/>
          <c:showVal val="0"/>
          <c:showCatName val="0"/>
          <c:showSerName val="0"/>
          <c:showPercent val="0"/>
          <c:showBubbleSize val="0"/>
        </c:dLbls>
        <c:gapWidth val="150"/>
        <c:overlap val="100"/>
        <c:axId val="535722304"/>
        <c:axId val="535724600"/>
      </c:barChart>
      <c:catAx>
        <c:axId val="53572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5724600"/>
        <c:crosses val="autoZero"/>
        <c:auto val="1"/>
        <c:lblAlgn val="ctr"/>
        <c:lblOffset val="100"/>
        <c:noMultiLvlLbl val="0"/>
      </c:catAx>
      <c:valAx>
        <c:axId val="5357246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3501828664859515E-2"/>
              <c:y val="0.1918085981826529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572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Very easy</c:v>
                </c:pt>
              </c:strCache>
            </c:strRef>
          </c:tx>
          <c:spPr>
            <a:solidFill>
              <a:schemeClr val="accent1"/>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0-C410-4656-9A97-2EC8A21344ED}"/>
                </c:ext>
              </c:extLst>
            </c:dLbl>
            <c:dLbl>
              <c:idx val="9"/>
              <c:delete val="1"/>
              <c:extLst>
                <c:ext xmlns:c15="http://schemas.microsoft.com/office/drawing/2012/chart" uri="{CE6537A1-D6FC-4f65-9D91-7224C49458BB}"/>
                <c:ext xmlns:c16="http://schemas.microsoft.com/office/drawing/2014/chart" uri="{C3380CC4-5D6E-409C-BE32-E72D297353CC}">
                  <c16:uniqueId val="{00000001-C410-4656-9A97-2EC8A21344ED}"/>
                </c:ext>
              </c:extLst>
            </c:dLbl>
            <c:dLbl>
              <c:idx val="10"/>
              <c:delete val="1"/>
              <c:extLst>
                <c:ext xmlns:c15="http://schemas.microsoft.com/office/drawing/2012/chart" uri="{CE6537A1-D6FC-4f65-9D91-7224C49458BB}"/>
                <c:ext xmlns:c16="http://schemas.microsoft.com/office/drawing/2014/chart" uri="{C3380CC4-5D6E-409C-BE32-E72D297353CC}">
                  <c16:uniqueId val="{00000002-C410-4656-9A97-2EC8A21344ED}"/>
                </c:ext>
              </c:extLst>
            </c:dLbl>
            <c:dLbl>
              <c:idx val="11"/>
              <c:delete val="1"/>
              <c:extLst>
                <c:ext xmlns:c15="http://schemas.microsoft.com/office/drawing/2012/chart" uri="{CE6537A1-D6FC-4f65-9D91-7224C49458BB}"/>
                <c:ext xmlns:c16="http://schemas.microsoft.com/office/drawing/2014/chart" uri="{C3380CC4-5D6E-409C-BE32-E72D297353CC}">
                  <c16:uniqueId val="{00000003-C410-4656-9A97-2EC8A21344ED}"/>
                </c:ext>
              </c:extLst>
            </c:dLbl>
            <c:dLbl>
              <c:idx val="12"/>
              <c:delete val="1"/>
              <c:extLst>
                <c:ext xmlns:c15="http://schemas.microsoft.com/office/drawing/2012/chart" uri="{CE6537A1-D6FC-4f65-9D91-7224C49458BB}"/>
                <c:ext xmlns:c16="http://schemas.microsoft.com/office/drawing/2014/chart" uri="{C3380CC4-5D6E-409C-BE32-E72D297353CC}">
                  <c16:uniqueId val="{00000004-C410-4656-9A97-2EC8A21344ED}"/>
                </c:ext>
              </c:extLst>
            </c:dLbl>
            <c:dLbl>
              <c:idx val="13"/>
              <c:delete val="1"/>
              <c:extLst>
                <c:ext xmlns:c15="http://schemas.microsoft.com/office/drawing/2012/chart" uri="{CE6537A1-D6FC-4f65-9D91-7224C49458BB}"/>
                <c:ext xmlns:c16="http://schemas.microsoft.com/office/drawing/2014/chart" uri="{C3380CC4-5D6E-409C-BE32-E72D297353CC}">
                  <c16:uniqueId val="{00000005-C410-4656-9A97-2EC8A21344ED}"/>
                </c:ext>
              </c:extLst>
            </c:dLbl>
            <c:dLbl>
              <c:idx val="14"/>
              <c:delete val="1"/>
              <c:extLst>
                <c:ext xmlns:c15="http://schemas.microsoft.com/office/drawing/2012/chart" uri="{CE6537A1-D6FC-4f65-9D91-7224C49458BB}"/>
                <c:ext xmlns:c16="http://schemas.microsoft.com/office/drawing/2014/chart" uri="{C3380CC4-5D6E-409C-BE32-E72D297353CC}">
                  <c16:uniqueId val="{00000006-C410-4656-9A97-2EC8A21344ED}"/>
                </c:ext>
              </c:extLst>
            </c:dLbl>
            <c:dLbl>
              <c:idx val="15"/>
              <c:delete val="1"/>
              <c:extLst>
                <c:ext xmlns:c15="http://schemas.microsoft.com/office/drawing/2012/chart" uri="{CE6537A1-D6FC-4f65-9D91-7224C49458BB}"/>
                <c:ext xmlns:c16="http://schemas.microsoft.com/office/drawing/2014/chart" uri="{C3380CC4-5D6E-409C-BE32-E72D297353CC}">
                  <c16:uniqueId val="{00000007-C410-4656-9A97-2EC8A21344E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32</c:v>
                </c:pt>
                <c:pt idx="1">
                  <c:v>48</c:v>
                </c:pt>
                <c:pt idx="2">
                  <c:v>54</c:v>
                </c:pt>
                <c:pt idx="3">
                  <c:v>50</c:v>
                </c:pt>
                <c:pt idx="4">
                  <c:v>50</c:v>
                </c:pt>
                <c:pt idx="5">
                  <c:v>20</c:v>
                </c:pt>
                <c:pt idx="6">
                  <c:v>33</c:v>
                </c:pt>
                <c:pt idx="7">
                  <c:v>30</c:v>
                </c:pt>
                <c:pt idx="8">
                  <c:v>27</c:v>
                </c:pt>
                <c:pt idx="9">
                  <c:v>21</c:v>
                </c:pt>
                <c:pt idx="10">
                  <c:v>0</c:v>
                </c:pt>
                <c:pt idx="11">
                  <c:v>27</c:v>
                </c:pt>
                <c:pt idx="12">
                  <c:v>13</c:v>
                </c:pt>
                <c:pt idx="13">
                  <c:v>25</c:v>
                </c:pt>
                <c:pt idx="14">
                  <c:v>9</c:v>
                </c:pt>
                <c:pt idx="15">
                  <c:v>9</c:v>
                </c:pt>
              </c:numCache>
            </c:numRef>
          </c:val>
          <c:extLst>
            <c:ext xmlns:c16="http://schemas.microsoft.com/office/drawing/2014/chart" uri="{C3380CC4-5D6E-409C-BE32-E72D297353CC}">
              <c16:uniqueId val="{00000008-C410-4656-9A97-2EC8A21344ED}"/>
            </c:ext>
          </c:extLst>
        </c:ser>
        <c:ser>
          <c:idx val="1"/>
          <c:order val="1"/>
          <c:tx>
            <c:strRef>
              <c:f>Sheet1!$C$1</c:f>
              <c:strCache>
                <c:ptCount val="1"/>
                <c:pt idx="0">
                  <c:v>Easy</c:v>
                </c:pt>
              </c:strCache>
            </c:strRef>
          </c:tx>
          <c:spPr>
            <a:solidFill>
              <a:schemeClr val="accent2"/>
            </a:solidFill>
            <a:ln>
              <a:noFill/>
            </a:ln>
            <a:effectLst/>
          </c:spPr>
          <c:invertIfNegative val="0"/>
          <c:dLbls>
            <c:dLbl>
              <c:idx val="10"/>
              <c:delete val="1"/>
              <c:extLst>
                <c:ext xmlns:c15="http://schemas.microsoft.com/office/drawing/2012/chart" uri="{CE6537A1-D6FC-4f65-9D91-7224C49458BB}"/>
                <c:ext xmlns:c16="http://schemas.microsoft.com/office/drawing/2014/chart" uri="{C3380CC4-5D6E-409C-BE32-E72D297353CC}">
                  <c16:uniqueId val="{00000009-C410-4656-9A97-2EC8A21344ED}"/>
                </c:ext>
              </c:extLst>
            </c:dLbl>
            <c:dLbl>
              <c:idx val="11"/>
              <c:delete val="1"/>
              <c:extLst>
                <c:ext xmlns:c15="http://schemas.microsoft.com/office/drawing/2012/chart" uri="{CE6537A1-D6FC-4f65-9D91-7224C49458BB}"/>
                <c:ext xmlns:c16="http://schemas.microsoft.com/office/drawing/2014/chart" uri="{C3380CC4-5D6E-409C-BE32-E72D297353CC}">
                  <c16:uniqueId val="{0000000A-C410-4656-9A97-2EC8A21344ED}"/>
                </c:ext>
              </c:extLst>
            </c:dLbl>
            <c:dLbl>
              <c:idx val="13"/>
              <c:delete val="1"/>
              <c:extLst>
                <c:ext xmlns:c15="http://schemas.microsoft.com/office/drawing/2012/chart" uri="{CE6537A1-D6FC-4f65-9D91-7224C49458BB}"/>
                <c:ext xmlns:c16="http://schemas.microsoft.com/office/drawing/2014/chart" uri="{C3380CC4-5D6E-409C-BE32-E72D297353CC}">
                  <c16:uniqueId val="{0000000B-C410-4656-9A97-2EC8A21344ED}"/>
                </c:ext>
              </c:extLst>
            </c:dLbl>
            <c:dLbl>
              <c:idx val="15"/>
              <c:delete val="1"/>
              <c:extLst>
                <c:ext xmlns:c15="http://schemas.microsoft.com/office/drawing/2012/chart" uri="{CE6537A1-D6FC-4f65-9D91-7224C49458BB}"/>
                <c:ext xmlns:c16="http://schemas.microsoft.com/office/drawing/2014/chart" uri="{C3380CC4-5D6E-409C-BE32-E72D297353CC}">
                  <c16:uniqueId val="{0000000C-C410-4656-9A97-2EC8A21344E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37</c:v>
                </c:pt>
                <c:pt idx="1">
                  <c:v>41</c:v>
                </c:pt>
                <c:pt idx="2">
                  <c:v>30</c:v>
                </c:pt>
                <c:pt idx="3">
                  <c:v>28</c:v>
                </c:pt>
                <c:pt idx="4">
                  <c:v>33</c:v>
                </c:pt>
                <c:pt idx="5">
                  <c:v>44</c:v>
                </c:pt>
                <c:pt idx="6">
                  <c:v>39</c:v>
                </c:pt>
                <c:pt idx="7">
                  <c:v>50</c:v>
                </c:pt>
                <c:pt idx="8">
                  <c:v>50</c:v>
                </c:pt>
                <c:pt idx="9">
                  <c:v>32</c:v>
                </c:pt>
                <c:pt idx="10">
                  <c:v>40</c:v>
                </c:pt>
                <c:pt idx="11">
                  <c:v>36</c:v>
                </c:pt>
                <c:pt idx="12">
                  <c:v>40</c:v>
                </c:pt>
                <c:pt idx="13">
                  <c:v>50</c:v>
                </c:pt>
                <c:pt idx="14">
                  <c:v>55</c:v>
                </c:pt>
                <c:pt idx="15">
                  <c:v>27</c:v>
                </c:pt>
              </c:numCache>
            </c:numRef>
          </c:val>
          <c:extLst>
            <c:ext xmlns:c16="http://schemas.microsoft.com/office/drawing/2014/chart" uri="{C3380CC4-5D6E-409C-BE32-E72D297353CC}">
              <c16:uniqueId val="{0000000D-C410-4656-9A97-2EC8A21344ED}"/>
            </c:ext>
          </c:extLst>
        </c:ser>
        <c:ser>
          <c:idx val="2"/>
          <c:order val="2"/>
          <c:tx>
            <c:strRef>
              <c:f>Sheet1!$D$1</c:f>
              <c:strCache>
                <c:ptCount val="1"/>
                <c:pt idx="0">
                  <c:v>Difficult</c:v>
                </c:pt>
              </c:strCache>
            </c:strRef>
          </c:tx>
          <c:spPr>
            <a:solidFill>
              <a:schemeClr val="accent3"/>
            </a:solidFill>
            <a:ln>
              <a:noFill/>
            </a:ln>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E-C410-4656-9A97-2EC8A21344ED}"/>
                </c:ext>
              </c:extLst>
            </c:dLbl>
            <c:dLbl>
              <c:idx val="8"/>
              <c:delete val="1"/>
              <c:extLst>
                <c:ext xmlns:c15="http://schemas.microsoft.com/office/drawing/2012/chart" uri="{CE6537A1-D6FC-4f65-9D91-7224C49458BB}"/>
                <c:ext xmlns:c16="http://schemas.microsoft.com/office/drawing/2014/chart" uri="{C3380CC4-5D6E-409C-BE32-E72D297353CC}">
                  <c16:uniqueId val="{0000000F-C410-4656-9A97-2EC8A21344ED}"/>
                </c:ext>
              </c:extLst>
            </c:dLbl>
            <c:dLbl>
              <c:idx val="10"/>
              <c:delete val="1"/>
              <c:extLst>
                <c:ext xmlns:c15="http://schemas.microsoft.com/office/drawing/2012/chart" uri="{CE6537A1-D6FC-4f65-9D91-7224C49458BB}"/>
                <c:ext xmlns:c16="http://schemas.microsoft.com/office/drawing/2014/chart" uri="{C3380CC4-5D6E-409C-BE32-E72D297353CC}">
                  <c16:uniqueId val="{00000010-C410-4656-9A97-2EC8A21344ED}"/>
                </c:ext>
              </c:extLst>
            </c:dLbl>
            <c:dLbl>
              <c:idx val="11"/>
              <c:delete val="1"/>
              <c:extLst>
                <c:ext xmlns:c15="http://schemas.microsoft.com/office/drawing/2012/chart" uri="{CE6537A1-D6FC-4f65-9D91-7224C49458BB}"/>
                <c:ext xmlns:c16="http://schemas.microsoft.com/office/drawing/2014/chart" uri="{C3380CC4-5D6E-409C-BE32-E72D297353CC}">
                  <c16:uniqueId val="{00000011-C410-4656-9A97-2EC8A21344ED}"/>
                </c:ext>
              </c:extLst>
            </c:dLbl>
            <c:dLbl>
              <c:idx val="13"/>
              <c:delete val="1"/>
              <c:extLst>
                <c:ext xmlns:c15="http://schemas.microsoft.com/office/drawing/2012/chart" uri="{CE6537A1-D6FC-4f65-9D91-7224C49458BB}"/>
                <c:ext xmlns:c16="http://schemas.microsoft.com/office/drawing/2014/chart" uri="{C3380CC4-5D6E-409C-BE32-E72D297353CC}">
                  <c16:uniqueId val="{00000012-C410-4656-9A97-2EC8A21344ED}"/>
                </c:ext>
              </c:extLst>
            </c:dLbl>
            <c:dLbl>
              <c:idx val="14"/>
              <c:delete val="1"/>
              <c:extLst>
                <c:ext xmlns:c15="http://schemas.microsoft.com/office/drawing/2012/chart" uri="{CE6537A1-D6FC-4f65-9D91-7224C49458BB}"/>
                <c:ext xmlns:c16="http://schemas.microsoft.com/office/drawing/2014/chart" uri="{C3380CC4-5D6E-409C-BE32-E72D297353CC}">
                  <c16:uniqueId val="{00000013-C410-4656-9A97-2EC8A21344ED}"/>
                </c:ext>
              </c:extLst>
            </c:dLbl>
            <c:dLbl>
              <c:idx val="15"/>
              <c:delete val="1"/>
              <c:extLst>
                <c:ext xmlns:c15="http://schemas.microsoft.com/office/drawing/2012/chart" uri="{CE6537A1-D6FC-4f65-9D91-7224C49458BB}"/>
                <c:ext xmlns:c16="http://schemas.microsoft.com/office/drawing/2014/chart" uri="{C3380CC4-5D6E-409C-BE32-E72D297353CC}">
                  <c16:uniqueId val="{00000014-C410-4656-9A97-2EC8A21344E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19</c:v>
                </c:pt>
                <c:pt idx="1">
                  <c:v>12</c:v>
                </c:pt>
                <c:pt idx="2">
                  <c:v>15</c:v>
                </c:pt>
                <c:pt idx="3">
                  <c:v>20</c:v>
                </c:pt>
                <c:pt idx="4">
                  <c:v>14</c:v>
                </c:pt>
                <c:pt idx="5">
                  <c:v>36</c:v>
                </c:pt>
                <c:pt idx="6">
                  <c:v>28</c:v>
                </c:pt>
                <c:pt idx="7">
                  <c:v>15</c:v>
                </c:pt>
                <c:pt idx="8">
                  <c:v>19</c:v>
                </c:pt>
                <c:pt idx="9">
                  <c:v>42</c:v>
                </c:pt>
                <c:pt idx="10">
                  <c:v>40</c:v>
                </c:pt>
                <c:pt idx="11">
                  <c:v>18</c:v>
                </c:pt>
                <c:pt idx="12">
                  <c:v>40</c:v>
                </c:pt>
                <c:pt idx="13">
                  <c:v>25</c:v>
                </c:pt>
                <c:pt idx="14">
                  <c:v>36</c:v>
                </c:pt>
                <c:pt idx="15">
                  <c:v>36</c:v>
                </c:pt>
              </c:numCache>
            </c:numRef>
          </c:val>
          <c:extLst>
            <c:ext xmlns:c16="http://schemas.microsoft.com/office/drawing/2014/chart" uri="{C3380CC4-5D6E-409C-BE32-E72D297353CC}">
              <c16:uniqueId val="{00000015-C410-4656-9A97-2EC8A21344ED}"/>
            </c:ext>
          </c:extLst>
        </c:ser>
        <c:ser>
          <c:idx val="3"/>
          <c:order val="3"/>
          <c:tx>
            <c:strRef>
              <c:f>Sheet1!$E$1</c:f>
              <c:strCache>
                <c:ptCount val="1"/>
                <c:pt idx="0">
                  <c:v>Very difficult</c:v>
                </c:pt>
              </c:strCache>
            </c:strRef>
          </c:tx>
          <c:spPr>
            <a:solidFill>
              <a:schemeClr val="accent4"/>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16-C410-4656-9A97-2EC8A21344ED}"/>
                </c:ext>
              </c:extLst>
            </c:dLbl>
            <c:dLbl>
              <c:idx val="2"/>
              <c:delete val="1"/>
              <c:extLst>
                <c:ext xmlns:c15="http://schemas.microsoft.com/office/drawing/2012/chart" uri="{CE6537A1-D6FC-4f65-9D91-7224C49458BB}"/>
                <c:ext xmlns:c16="http://schemas.microsoft.com/office/drawing/2014/chart" uri="{C3380CC4-5D6E-409C-BE32-E72D297353CC}">
                  <c16:uniqueId val="{00000017-C410-4656-9A97-2EC8A21344ED}"/>
                </c:ext>
              </c:extLst>
            </c:dLbl>
            <c:dLbl>
              <c:idx val="3"/>
              <c:delete val="1"/>
              <c:extLst>
                <c:ext xmlns:c15="http://schemas.microsoft.com/office/drawing/2012/chart" uri="{CE6537A1-D6FC-4f65-9D91-7224C49458BB}"/>
                <c:ext xmlns:c16="http://schemas.microsoft.com/office/drawing/2014/chart" uri="{C3380CC4-5D6E-409C-BE32-E72D297353CC}">
                  <c16:uniqueId val="{00000018-C410-4656-9A97-2EC8A21344ED}"/>
                </c:ext>
              </c:extLst>
            </c:dLbl>
            <c:dLbl>
              <c:idx val="4"/>
              <c:delete val="1"/>
              <c:extLst>
                <c:ext xmlns:c15="http://schemas.microsoft.com/office/drawing/2012/chart" uri="{CE6537A1-D6FC-4f65-9D91-7224C49458BB}"/>
                <c:ext xmlns:c16="http://schemas.microsoft.com/office/drawing/2014/chart" uri="{C3380CC4-5D6E-409C-BE32-E72D297353CC}">
                  <c16:uniqueId val="{00000019-C410-4656-9A97-2EC8A21344ED}"/>
                </c:ext>
              </c:extLst>
            </c:dLbl>
            <c:dLbl>
              <c:idx val="5"/>
              <c:delete val="1"/>
              <c:extLst>
                <c:ext xmlns:c15="http://schemas.microsoft.com/office/drawing/2012/chart" uri="{CE6537A1-D6FC-4f65-9D91-7224C49458BB}"/>
                <c:ext xmlns:c16="http://schemas.microsoft.com/office/drawing/2014/chart" uri="{C3380CC4-5D6E-409C-BE32-E72D297353CC}">
                  <c16:uniqueId val="{0000001A-C410-4656-9A97-2EC8A21344ED}"/>
                </c:ext>
              </c:extLst>
            </c:dLbl>
            <c:dLbl>
              <c:idx val="6"/>
              <c:delete val="1"/>
              <c:extLst>
                <c:ext xmlns:c15="http://schemas.microsoft.com/office/drawing/2012/chart" uri="{CE6537A1-D6FC-4f65-9D91-7224C49458BB}"/>
                <c:ext xmlns:c16="http://schemas.microsoft.com/office/drawing/2014/chart" uri="{C3380CC4-5D6E-409C-BE32-E72D297353CC}">
                  <c16:uniqueId val="{0000001B-C410-4656-9A97-2EC8A21344ED}"/>
                </c:ext>
              </c:extLst>
            </c:dLbl>
            <c:dLbl>
              <c:idx val="7"/>
              <c:delete val="1"/>
              <c:extLst>
                <c:ext xmlns:c15="http://schemas.microsoft.com/office/drawing/2012/chart" uri="{CE6537A1-D6FC-4f65-9D91-7224C49458BB}"/>
                <c:ext xmlns:c16="http://schemas.microsoft.com/office/drawing/2014/chart" uri="{C3380CC4-5D6E-409C-BE32-E72D297353CC}">
                  <c16:uniqueId val="{0000001C-C410-4656-9A97-2EC8A21344ED}"/>
                </c:ext>
              </c:extLst>
            </c:dLbl>
            <c:dLbl>
              <c:idx val="8"/>
              <c:delete val="1"/>
              <c:extLst>
                <c:ext xmlns:c15="http://schemas.microsoft.com/office/drawing/2012/chart" uri="{CE6537A1-D6FC-4f65-9D91-7224C49458BB}"/>
                <c:ext xmlns:c16="http://schemas.microsoft.com/office/drawing/2014/chart" uri="{C3380CC4-5D6E-409C-BE32-E72D297353CC}">
                  <c16:uniqueId val="{0000001D-C410-4656-9A97-2EC8A21344ED}"/>
                </c:ext>
              </c:extLst>
            </c:dLbl>
            <c:dLbl>
              <c:idx val="9"/>
              <c:delete val="1"/>
              <c:extLst>
                <c:ext xmlns:c15="http://schemas.microsoft.com/office/drawing/2012/chart" uri="{CE6537A1-D6FC-4f65-9D91-7224C49458BB}"/>
                <c:ext xmlns:c16="http://schemas.microsoft.com/office/drawing/2014/chart" uri="{C3380CC4-5D6E-409C-BE32-E72D297353CC}">
                  <c16:uniqueId val="{0000001E-C410-4656-9A97-2EC8A21344ED}"/>
                </c:ext>
              </c:extLst>
            </c:dLbl>
            <c:dLbl>
              <c:idx val="10"/>
              <c:delete val="1"/>
              <c:extLst>
                <c:ext xmlns:c15="http://schemas.microsoft.com/office/drawing/2012/chart" uri="{CE6537A1-D6FC-4f65-9D91-7224C49458BB}"/>
                <c:ext xmlns:c16="http://schemas.microsoft.com/office/drawing/2014/chart" uri="{C3380CC4-5D6E-409C-BE32-E72D297353CC}">
                  <c16:uniqueId val="{0000001F-C410-4656-9A97-2EC8A21344ED}"/>
                </c:ext>
              </c:extLst>
            </c:dLbl>
            <c:dLbl>
              <c:idx val="11"/>
              <c:delete val="1"/>
              <c:extLst>
                <c:ext xmlns:c15="http://schemas.microsoft.com/office/drawing/2012/chart" uri="{CE6537A1-D6FC-4f65-9D91-7224C49458BB}"/>
                <c:ext xmlns:c16="http://schemas.microsoft.com/office/drawing/2014/chart" uri="{C3380CC4-5D6E-409C-BE32-E72D297353CC}">
                  <c16:uniqueId val="{00000020-C410-4656-9A97-2EC8A21344ED}"/>
                </c:ext>
              </c:extLst>
            </c:dLbl>
            <c:dLbl>
              <c:idx val="12"/>
              <c:delete val="1"/>
              <c:extLst>
                <c:ext xmlns:c15="http://schemas.microsoft.com/office/drawing/2012/chart" uri="{CE6537A1-D6FC-4f65-9D91-7224C49458BB}"/>
                <c:ext xmlns:c16="http://schemas.microsoft.com/office/drawing/2014/chart" uri="{C3380CC4-5D6E-409C-BE32-E72D297353CC}">
                  <c16:uniqueId val="{00000021-C410-4656-9A97-2EC8A21344ED}"/>
                </c:ext>
              </c:extLst>
            </c:dLbl>
            <c:dLbl>
              <c:idx val="13"/>
              <c:delete val="1"/>
              <c:extLst>
                <c:ext xmlns:c15="http://schemas.microsoft.com/office/drawing/2012/chart" uri="{CE6537A1-D6FC-4f65-9D91-7224C49458BB}"/>
                <c:ext xmlns:c16="http://schemas.microsoft.com/office/drawing/2014/chart" uri="{C3380CC4-5D6E-409C-BE32-E72D297353CC}">
                  <c16:uniqueId val="{00000022-C410-4656-9A97-2EC8A21344ED}"/>
                </c:ext>
              </c:extLst>
            </c:dLbl>
            <c:dLbl>
              <c:idx val="14"/>
              <c:delete val="1"/>
              <c:extLst>
                <c:ext xmlns:c15="http://schemas.microsoft.com/office/drawing/2012/chart" uri="{CE6537A1-D6FC-4f65-9D91-7224C49458BB}"/>
                <c:ext xmlns:c16="http://schemas.microsoft.com/office/drawing/2014/chart" uri="{C3380CC4-5D6E-409C-BE32-E72D297353CC}">
                  <c16:uniqueId val="{00000023-C410-4656-9A97-2EC8A21344ED}"/>
                </c:ext>
              </c:extLst>
            </c:dLbl>
            <c:dLbl>
              <c:idx val="15"/>
              <c:delete val="1"/>
              <c:extLst>
                <c:ext xmlns:c15="http://schemas.microsoft.com/office/drawing/2012/chart" uri="{CE6537A1-D6FC-4f65-9D91-7224C49458BB}"/>
                <c:ext xmlns:c16="http://schemas.microsoft.com/office/drawing/2014/chart" uri="{C3380CC4-5D6E-409C-BE32-E72D297353CC}">
                  <c16:uniqueId val="{00000024-C410-4656-9A97-2EC8A21344E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11</c:v>
                </c:pt>
                <c:pt idx="1">
                  <c:v>0</c:v>
                </c:pt>
                <c:pt idx="2">
                  <c:v>1</c:v>
                </c:pt>
                <c:pt idx="3">
                  <c:v>2</c:v>
                </c:pt>
                <c:pt idx="4">
                  <c:v>3</c:v>
                </c:pt>
                <c:pt idx="5">
                  <c:v>0</c:v>
                </c:pt>
                <c:pt idx="6">
                  <c:v>0</c:v>
                </c:pt>
                <c:pt idx="7">
                  <c:v>5</c:v>
                </c:pt>
                <c:pt idx="8">
                  <c:v>4</c:v>
                </c:pt>
                <c:pt idx="9">
                  <c:v>5</c:v>
                </c:pt>
                <c:pt idx="10">
                  <c:v>20</c:v>
                </c:pt>
                <c:pt idx="11">
                  <c:v>18</c:v>
                </c:pt>
                <c:pt idx="12">
                  <c:v>7</c:v>
                </c:pt>
                <c:pt idx="13">
                  <c:v>0</c:v>
                </c:pt>
                <c:pt idx="14">
                  <c:v>0</c:v>
                </c:pt>
                <c:pt idx="15">
                  <c:v>27</c:v>
                </c:pt>
              </c:numCache>
            </c:numRef>
          </c:val>
          <c:extLst>
            <c:ext xmlns:c16="http://schemas.microsoft.com/office/drawing/2014/chart" uri="{C3380CC4-5D6E-409C-BE32-E72D297353CC}">
              <c16:uniqueId val="{00000025-C410-4656-9A97-2EC8A21344ED}"/>
            </c:ext>
          </c:extLst>
        </c:ser>
        <c:dLbls>
          <c:showLegendKey val="0"/>
          <c:showVal val="0"/>
          <c:showCatName val="0"/>
          <c:showSerName val="0"/>
          <c:showPercent val="0"/>
          <c:showBubbleSize val="0"/>
        </c:dLbls>
        <c:gapWidth val="150"/>
        <c:overlap val="100"/>
        <c:axId val="579646520"/>
        <c:axId val="579651768"/>
      </c:barChart>
      <c:catAx>
        <c:axId val="57964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9651768"/>
        <c:crosses val="autoZero"/>
        <c:auto val="1"/>
        <c:lblAlgn val="ctr"/>
        <c:lblOffset val="100"/>
        <c:noMultiLvlLbl val="0"/>
      </c:catAx>
      <c:valAx>
        <c:axId val="579651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0911074740861976E-2"/>
              <c:y val="0.1918086219614705"/>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964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 Used</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367-4523-8359-0E942D28F226}"/>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67-4523-8359-0E942D28F226}"/>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67-4523-8359-0E942D28F226}"/>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46</c:v>
                </c:pt>
                <c:pt idx="1">
                  <c:v>46</c:v>
                </c:pt>
                <c:pt idx="2">
                  <c:v>55</c:v>
                </c:pt>
                <c:pt idx="3">
                  <c:v>45</c:v>
                </c:pt>
                <c:pt idx="4">
                  <c:v>62</c:v>
                </c:pt>
                <c:pt idx="5">
                  <c:v>51</c:v>
                </c:pt>
                <c:pt idx="6">
                  <c:v>64</c:v>
                </c:pt>
                <c:pt idx="7">
                  <c:v>59</c:v>
                </c:pt>
                <c:pt idx="8">
                  <c:v>59</c:v>
                </c:pt>
                <c:pt idx="9">
                  <c:v>57</c:v>
                </c:pt>
                <c:pt idx="10">
                  <c:v>42</c:v>
                </c:pt>
                <c:pt idx="11">
                  <c:v>67</c:v>
                </c:pt>
                <c:pt idx="12">
                  <c:v>61</c:v>
                </c:pt>
                <c:pt idx="13">
                  <c:v>70</c:v>
                </c:pt>
                <c:pt idx="14">
                  <c:v>62</c:v>
                </c:pt>
                <c:pt idx="15">
                  <c:v>71</c:v>
                </c:pt>
              </c:numCache>
            </c:numRef>
          </c:val>
          <c:extLst>
            <c:ext xmlns:c16="http://schemas.microsoft.com/office/drawing/2014/chart" uri="{C3380CC4-5D6E-409C-BE32-E72D297353CC}">
              <c16:uniqueId val="{00000003-D367-4523-8359-0E942D28F226}"/>
            </c:ext>
          </c:extLst>
        </c:ser>
        <c:dLbls>
          <c:showLegendKey val="0"/>
          <c:showVal val="0"/>
          <c:showCatName val="0"/>
          <c:showSerName val="0"/>
          <c:showPercent val="0"/>
          <c:showBubbleSize val="0"/>
        </c:dLbls>
        <c:gapWidth val="219"/>
        <c:axId val="521962584"/>
        <c:axId val="521967504"/>
      </c:barChart>
      <c:lineChart>
        <c:grouping val="standard"/>
        <c:varyColors val="0"/>
        <c:ser>
          <c:idx val="1"/>
          <c:order val="1"/>
          <c:tx>
            <c:strRef>
              <c:f>Sheet1!$A$3</c:f>
              <c:strCache>
                <c:ptCount val="1"/>
                <c:pt idx="0">
                  <c:v>Median days</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67-4523-8359-0E942D28F226}"/>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67-4523-8359-0E942D28F226}"/>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67-4523-8359-0E942D28F226}"/>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2</c:v>
                </c:pt>
                <c:pt idx="1">
                  <c:v>3</c:v>
                </c:pt>
                <c:pt idx="2">
                  <c:v>3</c:v>
                </c:pt>
                <c:pt idx="3">
                  <c:v>2</c:v>
                </c:pt>
                <c:pt idx="4">
                  <c:v>4</c:v>
                </c:pt>
                <c:pt idx="5">
                  <c:v>5</c:v>
                </c:pt>
                <c:pt idx="6">
                  <c:v>3</c:v>
                </c:pt>
                <c:pt idx="7">
                  <c:v>5</c:v>
                </c:pt>
                <c:pt idx="8">
                  <c:v>4</c:v>
                </c:pt>
                <c:pt idx="9">
                  <c:v>3</c:v>
                </c:pt>
                <c:pt idx="10">
                  <c:v>2</c:v>
                </c:pt>
                <c:pt idx="11">
                  <c:v>3</c:v>
                </c:pt>
                <c:pt idx="12">
                  <c:v>4</c:v>
                </c:pt>
                <c:pt idx="13">
                  <c:v>4</c:v>
                </c:pt>
                <c:pt idx="14">
                  <c:v>3</c:v>
                </c:pt>
                <c:pt idx="15">
                  <c:v>4</c:v>
                </c:pt>
              </c:numCache>
            </c:numRef>
          </c:val>
          <c:smooth val="0"/>
          <c:extLst>
            <c:ext xmlns:c16="http://schemas.microsoft.com/office/drawing/2014/chart" uri="{C3380CC4-5D6E-409C-BE32-E72D297353CC}">
              <c16:uniqueId val="{00000007-D367-4523-8359-0E942D28F226}"/>
            </c:ext>
          </c:extLst>
        </c:ser>
        <c:dLbls>
          <c:showLegendKey val="0"/>
          <c:showVal val="0"/>
          <c:showCatName val="0"/>
          <c:showSerName val="0"/>
          <c:showPercent val="0"/>
          <c:showBubbleSize val="0"/>
        </c:dLbls>
        <c:marker val="1"/>
        <c:smooth val="0"/>
        <c:axId val="536797264"/>
        <c:axId val="536797920"/>
      </c:lineChart>
      <c:catAx>
        <c:axId val="52196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21967504"/>
        <c:crosses val="autoZero"/>
        <c:auto val="1"/>
        <c:lblAlgn val="ctr"/>
        <c:lblOffset val="100"/>
        <c:noMultiLvlLbl val="0"/>
      </c:catAx>
      <c:valAx>
        <c:axId val="52196750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3093289689034371E-2"/>
              <c:y val="0.1663136087922120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21962584"/>
        <c:crosses val="autoZero"/>
        <c:crossBetween val="between"/>
      </c:valAx>
      <c:valAx>
        <c:axId val="536797920"/>
        <c:scaling>
          <c:orientation val="minMax"/>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7087289360569062"/>
              <c:y val="0.2885049432718673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6797264"/>
        <c:crosses val="max"/>
        <c:crossBetween val="between"/>
      </c:valAx>
      <c:catAx>
        <c:axId val="536797264"/>
        <c:scaling>
          <c:orientation val="minMax"/>
        </c:scaling>
        <c:delete val="1"/>
        <c:axPos val="b"/>
        <c:numFmt formatCode="General" sourceLinked="1"/>
        <c:majorTickMark val="out"/>
        <c:minorTickMark val="none"/>
        <c:tickLblPos val="nextTo"/>
        <c:crossAx val="53679792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75F-45E6-ABB8-390C0AFE47D7}"/>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75F-45E6-ABB8-390C0AFE47D7}"/>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75F-45E6-ABB8-390C0AFE47D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200</c:v>
                </c:pt>
                <c:pt idx="1">
                  <c:v>200</c:v>
                </c:pt>
                <c:pt idx="2">
                  <c:v>235</c:v>
                </c:pt>
                <c:pt idx="3">
                  <c:v>275</c:v>
                </c:pt>
                <c:pt idx="4">
                  <c:v>280</c:v>
                </c:pt>
                <c:pt idx="5">
                  <c:v>300</c:v>
                </c:pt>
                <c:pt idx="6">
                  <c:v>300</c:v>
                </c:pt>
                <c:pt idx="7">
                  <c:v>300</c:v>
                </c:pt>
                <c:pt idx="8">
                  <c:v>300</c:v>
                </c:pt>
                <c:pt idx="9">
                  <c:v>300</c:v>
                </c:pt>
                <c:pt idx="10">
                  <c:v>300</c:v>
                </c:pt>
                <c:pt idx="11">
                  <c:v>300</c:v>
                </c:pt>
                <c:pt idx="12">
                  <c:v>300</c:v>
                </c:pt>
                <c:pt idx="13">
                  <c:v>300</c:v>
                </c:pt>
                <c:pt idx="14">
                  <c:v>300</c:v>
                </c:pt>
                <c:pt idx="15">
                  <c:v>300</c:v>
                </c:pt>
              </c:numCache>
            </c:numRef>
          </c:val>
          <c:extLst>
            <c:ext xmlns:c16="http://schemas.microsoft.com/office/drawing/2014/chart" uri="{C3380CC4-5D6E-409C-BE32-E72D297353CC}">
              <c16:uniqueId val="{00000003-075F-45E6-ABB8-390C0AFE47D7}"/>
            </c:ext>
          </c:extLst>
        </c:ser>
        <c:dLbls>
          <c:showLegendKey val="0"/>
          <c:showVal val="0"/>
          <c:showCatName val="0"/>
          <c:showSerName val="0"/>
          <c:showPercent val="0"/>
          <c:showBubbleSize val="0"/>
        </c:dLbls>
        <c:gapWidth val="219"/>
        <c:overlap val="-27"/>
        <c:axId val="566129376"/>
        <c:axId val="566122488"/>
      </c:barChart>
      <c:catAx>
        <c:axId val="56612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6122488"/>
        <c:crosses val="autoZero"/>
        <c:auto val="1"/>
        <c:lblAlgn val="ctr"/>
        <c:lblOffset val="100"/>
        <c:noMultiLvlLbl val="0"/>
      </c:catAx>
      <c:valAx>
        <c:axId val="5661224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3136288998357963E-2"/>
              <c:y val="0.26650214025260266"/>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612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Low</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0-2466-4110-823A-B7AB960B5B90}"/>
                </c:ext>
              </c:extLst>
            </c:dLbl>
            <c:dLbl>
              <c:idx val="10"/>
              <c:delete val="1"/>
              <c:extLst>
                <c:ext xmlns:c15="http://schemas.microsoft.com/office/drawing/2012/chart" uri="{CE6537A1-D6FC-4f65-9D91-7224C49458BB}"/>
                <c:ext xmlns:c16="http://schemas.microsoft.com/office/drawing/2014/chart" uri="{C3380CC4-5D6E-409C-BE32-E72D297353CC}">
                  <c16:uniqueId val="{00000001-2466-4110-823A-B7AB960B5B9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43</c:v>
                </c:pt>
                <c:pt idx="1">
                  <c:v>26</c:v>
                </c:pt>
                <c:pt idx="2">
                  <c:v>10</c:v>
                </c:pt>
                <c:pt idx="3">
                  <c:v>41</c:v>
                </c:pt>
                <c:pt idx="4">
                  <c:v>27</c:v>
                </c:pt>
                <c:pt idx="5">
                  <c:v>27</c:v>
                </c:pt>
                <c:pt idx="6">
                  <c:v>21</c:v>
                </c:pt>
                <c:pt idx="7">
                  <c:v>20</c:v>
                </c:pt>
                <c:pt idx="8">
                  <c:v>36</c:v>
                </c:pt>
                <c:pt idx="9">
                  <c:v>26</c:v>
                </c:pt>
                <c:pt idx="10">
                  <c:v>16</c:v>
                </c:pt>
                <c:pt idx="11">
                  <c:v>26</c:v>
                </c:pt>
                <c:pt idx="12">
                  <c:v>31</c:v>
                </c:pt>
                <c:pt idx="13">
                  <c:v>46</c:v>
                </c:pt>
                <c:pt idx="14">
                  <c:v>43</c:v>
                </c:pt>
                <c:pt idx="15">
                  <c:v>38</c:v>
                </c:pt>
              </c:numCache>
            </c:numRef>
          </c:val>
          <c:extLst>
            <c:ext xmlns:c16="http://schemas.microsoft.com/office/drawing/2014/chart" uri="{C3380CC4-5D6E-409C-BE32-E72D297353CC}">
              <c16:uniqueId val="{00000002-2466-4110-823A-B7AB960B5B90}"/>
            </c:ext>
          </c:extLst>
        </c:ser>
        <c:ser>
          <c:idx val="1"/>
          <c:order val="1"/>
          <c:tx>
            <c:strRef>
              <c:f>Sheet1!$C$1</c:f>
              <c:strCache>
                <c:ptCount val="1"/>
                <c:pt idx="0">
                  <c:v>Medium</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3-2466-4110-823A-B7AB960B5B9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32</c:v>
                </c:pt>
                <c:pt idx="1">
                  <c:v>22</c:v>
                </c:pt>
                <c:pt idx="2">
                  <c:v>31</c:v>
                </c:pt>
                <c:pt idx="3">
                  <c:v>30</c:v>
                </c:pt>
                <c:pt idx="4">
                  <c:v>33</c:v>
                </c:pt>
                <c:pt idx="5">
                  <c:v>46</c:v>
                </c:pt>
                <c:pt idx="6">
                  <c:v>32</c:v>
                </c:pt>
                <c:pt idx="7">
                  <c:v>27</c:v>
                </c:pt>
                <c:pt idx="8">
                  <c:v>36</c:v>
                </c:pt>
                <c:pt idx="9">
                  <c:v>35</c:v>
                </c:pt>
                <c:pt idx="10">
                  <c:v>52</c:v>
                </c:pt>
                <c:pt idx="11">
                  <c:v>32</c:v>
                </c:pt>
                <c:pt idx="12">
                  <c:v>19</c:v>
                </c:pt>
                <c:pt idx="13">
                  <c:v>25</c:v>
                </c:pt>
                <c:pt idx="14">
                  <c:v>23</c:v>
                </c:pt>
                <c:pt idx="15">
                  <c:v>33</c:v>
                </c:pt>
              </c:numCache>
            </c:numRef>
          </c:val>
          <c:extLst>
            <c:ext xmlns:c16="http://schemas.microsoft.com/office/drawing/2014/chart" uri="{C3380CC4-5D6E-409C-BE32-E72D297353CC}">
              <c16:uniqueId val="{00000004-2466-4110-823A-B7AB960B5B90}"/>
            </c:ext>
          </c:extLst>
        </c:ser>
        <c:ser>
          <c:idx val="2"/>
          <c:order val="2"/>
          <c:tx>
            <c:strRef>
              <c:f>Sheet1!$D$1</c:f>
              <c:strCache>
                <c:ptCount val="1"/>
                <c:pt idx="0">
                  <c:v>High</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2466-4110-823A-B7AB960B5B90}"/>
                </c:ext>
              </c:extLst>
            </c:dLbl>
            <c:dLbl>
              <c:idx val="10"/>
              <c:delete val="1"/>
              <c:extLst>
                <c:ext xmlns:c15="http://schemas.microsoft.com/office/drawing/2012/chart" uri="{CE6537A1-D6FC-4f65-9D91-7224C49458BB}"/>
                <c:ext xmlns:c16="http://schemas.microsoft.com/office/drawing/2014/chart" uri="{C3380CC4-5D6E-409C-BE32-E72D297353CC}">
                  <c16:uniqueId val="{00000006-2466-4110-823A-B7AB960B5B9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11</c:v>
                </c:pt>
                <c:pt idx="1">
                  <c:v>35</c:v>
                </c:pt>
                <c:pt idx="2">
                  <c:v>50</c:v>
                </c:pt>
                <c:pt idx="3">
                  <c:v>26</c:v>
                </c:pt>
                <c:pt idx="4">
                  <c:v>31</c:v>
                </c:pt>
                <c:pt idx="5">
                  <c:v>20</c:v>
                </c:pt>
                <c:pt idx="6">
                  <c:v>32</c:v>
                </c:pt>
                <c:pt idx="7">
                  <c:v>22</c:v>
                </c:pt>
                <c:pt idx="8">
                  <c:v>19</c:v>
                </c:pt>
                <c:pt idx="9">
                  <c:v>28</c:v>
                </c:pt>
                <c:pt idx="10">
                  <c:v>20</c:v>
                </c:pt>
                <c:pt idx="11">
                  <c:v>21</c:v>
                </c:pt>
                <c:pt idx="12">
                  <c:v>33</c:v>
                </c:pt>
                <c:pt idx="13">
                  <c:v>16</c:v>
                </c:pt>
                <c:pt idx="14">
                  <c:v>10</c:v>
                </c:pt>
                <c:pt idx="15">
                  <c:v>15</c:v>
                </c:pt>
              </c:numCache>
            </c:numRef>
          </c:val>
          <c:extLst>
            <c:ext xmlns:c16="http://schemas.microsoft.com/office/drawing/2014/chart" uri="{C3380CC4-5D6E-409C-BE32-E72D297353CC}">
              <c16:uniqueId val="{00000007-2466-4110-823A-B7AB960B5B90}"/>
            </c:ext>
          </c:extLst>
        </c:ser>
        <c:ser>
          <c:idx val="3"/>
          <c:order val="3"/>
          <c:tx>
            <c:strRef>
              <c:f>Sheet1!$E$1</c:f>
              <c:strCache>
                <c:ptCount val="1"/>
                <c:pt idx="0">
                  <c:v>Fluctuates</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8-2466-4110-823A-B7AB960B5B90}"/>
                </c:ext>
              </c:extLst>
            </c:dLbl>
            <c:dLbl>
              <c:idx val="1"/>
              <c:delete val="1"/>
              <c:extLst>
                <c:ext xmlns:c15="http://schemas.microsoft.com/office/drawing/2012/chart" uri="{CE6537A1-D6FC-4f65-9D91-7224C49458BB}"/>
                <c:ext xmlns:c16="http://schemas.microsoft.com/office/drawing/2014/chart" uri="{C3380CC4-5D6E-409C-BE32-E72D297353CC}">
                  <c16:uniqueId val="{00000009-2466-4110-823A-B7AB960B5B90}"/>
                </c:ext>
              </c:extLst>
            </c:dLbl>
            <c:dLbl>
              <c:idx val="2"/>
              <c:delete val="1"/>
              <c:extLst>
                <c:ext xmlns:c15="http://schemas.microsoft.com/office/drawing/2012/chart" uri="{CE6537A1-D6FC-4f65-9D91-7224C49458BB}"/>
                <c:ext xmlns:c16="http://schemas.microsoft.com/office/drawing/2014/chart" uri="{C3380CC4-5D6E-409C-BE32-E72D297353CC}">
                  <c16:uniqueId val="{0000000A-2466-4110-823A-B7AB960B5B90}"/>
                </c:ext>
              </c:extLst>
            </c:dLbl>
            <c:dLbl>
              <c:idx val="3"/>
              <c:delete val="1"/>
              <c:extLst>
                <c:ext xmlns:c15="http://schemas.microsoft.com/office/drawing/2012/chart" uri="{CE6537A1-D6FC-4f65-9D91-7224C49458BB}"/>
                <c:ext xmlns:c16="http://schemas.microsoft.com/office/drawing/2014/chart" uri="{C3380CC4-5D6E-409C-BE32-E72D297353CC}">
                  <c16:uniqueId val="{0000000B-2466-4110-823A-B7AB960B5B90}"/>
                </c:ext>
              </c:extLst>
            </c:dLbl>
            <c:dLbl>
              <c:idx val="4"/>
              <c:delete val="1"/>
              <c:extLst>
                <c:ext xmlns:c15="http://schemas.microsoft.com/office/drawing/2012/chart" uri="{CE6537A1-D6FC-4f65-9D91-7224C49458BB}"/>
                <c:ext xmlns:c16="http://schemas.microsoft.com/office/drawing/2014/chart" uri="{C3380CC4-5D6E-409C-BE32-E72D297353CC}">
                  <c16:uniqueId val="{0000000C-2466-4110-823A-B7AB960B5B90}"/>
                </c:ext>
              </c:extLst>
            </c:dLbl>
            <c:dLbl>
              <c:idx val="5"/>
              <c:delete val="1"/>
              <c:extLst>
                <c:ext xmlns:c15="http://schemas.microsoft.com/office/drawing/2012/chart" uri="{CE6537A1-D6FC-4f65-9D91-7224C49458BB}"/>
                <c:ext xmlns:c16="http://schemas.microsoft.com/office/drawing/2014/chart" uri="{C3380CC4-5D6E-409C-BE32-E72D297353CC}">
                  <c16:uniqueId val="{0000000D-2466-4110-823A-B7AB960B5B90}"/>
                </c:ext>
              </c:extLst>
            </c:dLbl>
            <c:dLbl>
              <c:idx val="6"/>
              <c:delete val="1"/>
              <c:extLst>
                <c:ext xmlns:c15="http://schemas.microsoft.com/office/drawing/2012/chart" uri="{CE6537A1-D6FC-4f65-9D91-7224C49458BB}"/>
                <c:ext xmlns:c16="http://schemas.microsoft.com/office/drawing/2014/chart" uri="{C3380CC4-5D6E-409C-BE32-E72D297353CC}">
                  <c16:uniqueId val="{0000000E-2466-4110-823A-B7AB960B5B90}"/>
                </c:ext>
              </c:extLst>
            </c:dLbl>
            <c:dLbl>
              <c:idx val="8"/>
              <c:delete val="1"/>
              <c:extLst>
                <c:ext xmlns:c15="http://schemas.microsoft.com/office/drawing/2012/chart" uri="{CE6537A1-D6FC-4f65-9D91-7224C49458BB}"/>
                <c:ext xmlns:c16="http://schemas.microsoft.com/office/drawing/2014/chart" uri="{C3380CC4-5D6E-409C-BE32-E72D297353CC}">
                  <c16:uniqueId val="{0000000F-2466-4110-823A-B7AB960B5B90}"/>
                </c:ext>
              </c:extLst>
            </c:dLbl>
            <c:dLbl>
              <c:idx val="9"/>
              <c:delete val="1"/>
              <c:extLst>
                <c:ext xmlns:c15="http://schemas.microsoft.com/office/drawing/2012/chart" uri="{CE6537A1-D6FC-4f65-9D91-7224C49458BB}"/>
                <c:ext xmlns:c16="http://schemas.microsoft.com/office/drawing/2014/chart" uri="{C3380CC4-5D6E-409C-BE32-E72D297353CC}">
                  <c16:uniqueId val="{00000010-2466-4110-823A-B7AB960B5B90}"/>
                </c:ext>
              </c:extLst>
            </c:dLbl>
            <c:dLbl>
              <c:idx val="10"/>
              <c:delete val="1"/>
              <c:extLst>
                <c:ext xmlns:c15="http://schemas.microsoft.com/office/drawing/2012/chart" uri="{CE6537A1-D6FC-4f65-9D91-7224C49458BB}"/>
                <c:ext xmlns:c16="http://schemas.microsoft.com/office/drawing/2014/chart" uri="{C3380CC4-5D6E-409C-BE32-E72D297353CC}">
                  <c16:uniqueId val="{00000011-2466-4110-823A-B7AB960B5B9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14</c:v>
                </c:pt>
                <c:pt idx="1">
                  <c:v>17</c:v>
                </c:pt>
                <c:pt idx="2">
                  <c:v>8</c:v>
                </c:pt>
                <c:pt idx="3">
                  <c:v>4</c:v>
                </c:pt>
                <c:pt idx="4">
                  <c:v>8</c:v>
                </c:pt>
                <c:pt idx="5">
                  <c:v>7</c:v>
                </c:pt>
                <c:pt idx="6">
                  <c:v>15</c:v>
                </c:pt>
                <c:pt idx="7">
                  <c:v>31</c:v>
                </c:pt>
                <c:pt idx="8">
                  <c:v>9</c:v>
                </c:pt>
                <c:pt idx="9">
                  <c:v>12</c:v>
                </c:pt>
                <c:pt idx="10">
                  <c:v>12</c:v>
                </c:pt>
                <c:pt idx="11">
                  <c:v>21</c:v>
                </c:pt>
                <c:pt idx="12">
                  <c:v>17</c:v>
                </c:pt>
                <c:pt idx="13">
                  <c:v>14</c:v>
                </c:pt>
                <c:pt idx="14">
                  <c:v>25</c:v>
                </c:pt>
                <c:pt idx="15">
                  <c:v>15</c:v>
                </c:pt>
              </c:numCache>
            </c:numRef>
          </c:val>
          <c:extLst>
            <c:ext xmlns:c16="http://schemas.microsoft.com/office/drawing/2014/chart" uri="{C3380CC4-5D6E-409C-BE32-E72D297353CC}">
              <c16:uniqueId val="{00000012-2466-4110-823A-B7AB960B5B90}"/>
            </c:ext>
          </c:extLst>
        </c:ser>
        <c:dLbls>
          <c:showLegendKey val="0"/>
          <c:showVal val="0"/>
          <c:showCatName val="0"/>
          <c:showSerName val="0"/>
          <c:showPercent val="0"/>
          <c:showBubbleSize val="0"/>
        </c:dLbls>
        <c:gapWidth val="150"/>
        <c:overlap val="100"/>
        <c:axId val="712861440"/>
        <c:axId val="712862424"/>
      </c:barChart>
      <c:catAx>
        <c:axId val="71286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12862424"/>
        <c:crosses val="autoZero"/>
        <c:auto val="1"/>
        <c:lblAlgn val="ctr"/>
        <c:lblOffset val="100"/>
        <c:noMultiLvlLbl val="0"/>
      </c:catAx>
      <c:valAx>
        <c:axId val="7128624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3179571663920923E-2"/>
              <c:y val="0.1539288131969929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1286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Very easy</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6D5D-4183-899A-A49C258F50B4}"/>
                </c:ext>
              </c:extLst>
            </c:dLbl>
            <c:dLbl>
              <c:idx val="13"/>
              <c:delete val="1"/>
              <c:extLst>
                <c:ext xmlns:c15="http://schemas.microsoft.com/office/drawing/2012/chart" uri="{CE6537A1-D6FC-4f65-9D91-7224C49458BB}"/>
                <c:ext xmlns:c16="http://schemas.microsoft.com/office/drawing/2014/chart" uri="{C3380CC4-5D6E-409C-BE32-E72D297353CC}">
                  <c16:uniqueId val="{00000001-6D5D-4183-899A-A49C258F50B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9</c:v>
                </c:pt>
                <c:pt idx="1">
                  <c:v>50</c:v>
                </c:pt>
                <c:pt idx="2">
                  <c:v>17</c:v>
                </c:pt>
                <c:pt idx="3">
                  <c:v>19</c:v>
                </c:pt>
                <c:pt idx="4">
                  <c:v>42</c:v>
                </c:pt>
                <c:pt idx="5">
                  <c:v>40</c:v>
                </c:pt>
                <c:pt idx="6">
                  <c:v>20</c:v>
                </c:pt>
                <c:pt idx="7">
                  <c:v>40</c:v>
                </c:pt>
                <c:pt idx="8">
                  <c:v>31</c:v>
                </c:pt>
                <c:pt idx="9">
                  <c:v>25</c:v>
                </c:pt>
                <c:pt idx="10">
                  <c:v>21</c:v>
                </c:pt>
                <c:pt idx="11">
                  <c:v>30</c:v>
                </c:pt>
                <c:pt idx="12">
                  <c:v>30</c:v>
                </c:pt>
                <c:pt idx="13">
                  <c:v>11</c:v>
                </c:pt>
                <c:pt idx="14">
                  <c:v>24</c:v>
                </c:pt>
                <c:pt idx="15">
                  <c:v>31</c:v>
                </c:pt>
              </c:numCache>
            </c:numRef>
          </c:val>
          <c:extLst>
            <c:ext xmlns:c16="http://schemas.microsoft.com/office/drawing/2014/chart" uri="{C3380CC4-5D6E-409C-BE32-E72D297353CC}">
              <c16:uniqueId val="{00000002-6D5D-4183-899A-A49C258F50B4}"/>
            </c:ext>
          </c:extLst>
        </c:ser>
        <c:ser>
          <c:idx val="1"/>
          <c:order val="1"/>
          <c:tx>
            <c:strRef>
              <c:f>Sheet1!$C$1</c:f>
              <c:strCache>
                <c:ptCount val="1"/>
                <c:pt idx="0">
                  <c:v>Easy</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6D5D-4183-899A-A49C258F50B4}"/>
                </c:ext>
              </c:extLst>
            </c:dLbl>
            <c:dLbl>
              <c:idx val="1"/>
              <c:delete val="1"/>
              <c:extLst>
                <c:ext xmlns:c15="http://schemas.microsoft.com/office/drawing/2012/chart" uri="{CE6537A1-D6FC-4f65-9D91-7224C49458BB}"/>
                <c:ext xmlns:c16="http://schemas.microsoft.com/office/drawing/2014/chart" uri="{C3380CC4-5D6E-409C-BE32-E72D297353CC}">
                  <c16:uniqueId val="{00000004-6D5D-4183-899A-A49C258F50B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12</c:v>
                </c:pt>
                <c:pt idx="1">
                  <c:v>8</c:v>
                </c:pt>
                <c:pt idx="2">
                  <c:v>35</c:v>
                </c:pt>
                <c:pt idx="3">
                  <c:v>39</c:v>
                </c:pt>
                <c:pt idx="4">
                  <c:v>36</c:v>
                </c:pt>
                <c:pt idx="5">
                  <c:v>35</c:v>
                </c:pt>
                <c:pt idx="6">
                  <c:v>49</c:v>
                </c:pt>
                <c:pt idx="7">
                  <c:v>38</c:v>
                </c:pt>
                <c:pt idx="8">
                  <c:v>35</c:v>
                </c:pt>
                <c:pt idx="9">
                  <c:v>41</c:v>
                </c:pt>
                <c:pt idx="10">
                  <c:v>52</c:v>
                </c:pt>
                <c:pt idx="11">
                  <c:v>55</c:v>
                </c:pt>
                <c:pt idx="12">
                  <c:v>43</c:v>
                </c:pt>
                <c:pt idx="13">
                  <c:v>59</c:v>
                </c:pt>
                <c:pt idx="14">
                  <c:v>51</c:v>
                </c:pt>
                <c:pt idx="15">
                  <c:v>41</c:v>
                </c:pt>
              </c:numCache>
            </c:numRef>
          </c:val>
          <c:extLst>
            <c:ext xmlns:c16="http://schemas.microsoft.com/office/drawing/2014/chart" uri="{C3380CC4-5D6E-409C-BE32-E72D297353CC}">
              <c16:uniqueId val="{00000005-6D5D-4183-899A-A49C258F50B4}"/>
            </c:ext>
          </c:extLst>
        </c:ser>
        <c:ser>
          <c:idx val="2"/>
          <c:order val="2"/>
          <c:tx>
            <c:strRef>
              <c:f>Sheet1!$D$1</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61</c:v>
                </c:pt>
                <c:pt idx="1">
                  <c:v>38</c:v>
                </c:pt>
                <c:pt idx="2">
                  <c:v>41</c:v>
                </c:pt>
                <c:pt idx="3">
                  <c:v>36</c:v>
                </c:pt>
                <c:pt idx="4">
                  <c:v>17</c:v>
                </c:pt>
                <c:pt idx="5">
                  <c:v>26</c:v>
                </c:pt>
                <c:pt idx="6">
                  <c:v>29</c:v>
                </c:pt>
                <c:pt idx="7">
                  <c:v>21</c:v>
                </c:pt>
                <c:pt idx="8">
                  <c:v>35</c:v>
                </c:pt>
                <c:pt idx="9">
                  <c:v>34</c:v>
                </c:pt>
                <c:pt idx="10">
                  <c:v>28</c:v>
                </c:pt>
                <c:pt idx="11">
                  <c:v>14</c:v>
                </c:pt>
                <c:pt idx="12">
                  <c:v>27</c:v>
                </c:pt>
                <c:pt idx="13">
                  <c:v>28</c:v>
                </c:pt>
                <c:pt idx="14">
                  <c:v>22</c:v>
                </c:pt>
                <c:pt idx="15">
                  <c:v>25</c:v>
                </c:pt>
              </c:numCache>
            </c:numRef>
          </c:val>
          <c:extLst>
            <c:ext xmlns:c16="http://schemas.microsoft.com/office/drawing/2014/chart" uri="{C3380CC4-5D6E-409C-BE32-E72D297353CC}">
              <c16:uniqueId val="{00000006-6D5D-4183-899A-A49C258F50B4}"/>
            </c:ext>
          </c:extLst>
        </c:ser>
        <c:ser>
          <c:idx val="3"/>
          <c:order val="3"/>
          <c:tx>
            <c:strRef>
              <c:f>Sheet1!$E$1</c:f>
              <c:strCache>
                <c:ptCount val="1"/>
                <c:pt idx="0">
                  <c:v>Very difficult</c:v>
                </c:pt>
              </c:strCache>
            </c:strRef>
          </c:tx>
          <c:spPr>
            <a:solidFill>
              <a:schemeClr val="accent4"/>
            </a:solidFill>
            <a:ln>
              <a:noFill/>
            </a:ln>
            <a:effectLst/>
          </c:spPr>
          <c:invertIfNegative val="0"/>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15</c:v>
                </c:pt>
                <c:pt idx="1">
                  <c:v>4</c:v>
                </c:pt>
                <c:pt idx="2">
                  <c:v>7</c:v>
                </c:pt>
                <c:pt idx="3">
                  <c:v>7</c:v>
                </c:pt>
                <c:pt idx="4">
                  <c:v>6</c:v>
                </c:pt>
                <c:pt idx="5">
                  <c:v>0</c:v>
                </c:pt>
                <c:pt idx="6">
                  <c:v>3</c:v>
                </c:pt>
                <c:pt idx="7">
                  <c:v>0</c:v>
                </c:pt>
                <c:pt idx="8">
                  <c:v>0</c:v>
                </c:pt>
                <c:pt idx="9">
                  <c:v>0</c:v>
                </c:pt>
                <c:pt idx="10">
                  <c:v>0</c:v>
                </c:pt>
                <c:pt idx="11">
                  <c:v>2</c:v>
                </c:pt>
                <c:pt idx="12">
                  <c:v>0</c:v>
                </c:pt>
                <c:pt idx="13">
                  <c:v>2</c:v>
                </c:pt>
                <c:pt idx="14">
                  <c:v>2</c:v>
                </c:pt>
                <c:pt idx="15">
                  <c:v>3</c:v>
                </c:pt>
              </c:numCache>
            </c:numRef>
          </c:val>
          <c:extLst>
            <c:ext xmlns:c16="http://schemas.microsoft.com/office/drawing/2014/chart" uri="{C3380CC4-5D6E-409C-BE32-E72D297353CC}">
              <c16:uniqueId val="{00000007-6D5D-4183-899A-A49C258F50B4}"/>
            </c:ext>
          </c:extLst>
        </c:ser>
        <c:dLbls>
          <c:showLegendKey val="0"/>
          <c:showVal val="0"/>
          <c:showCatName val="0"/>
          <c:showSerName val="0"/>
          <c:showPercent val="0"/>
          <c:showBubbleSize val="0"/>
        </c:dLbls>
        <c:gapWidth val="150"/>
        <c:overlap val="100"/>
        <c:axId val="574584080"/>
        <c:axId val="574578832"/>
      </c:barChart>
      <c:catAx>
        <c:axId val="57458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4578832"/>
        <c:crosses val="autoZero"/>
        <c:auto val="1"/>
        <c:lblAlgn val="ctr"/>
        <c:lblOffset val="100"/>
        <c:noMultiLvlLbl val="0"/>
      </c:catAx>
      <c:valAx>
        <c:axId val="5745788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5350877192982455E-2"/>
              <c:y val="0.1634468958706894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458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626608149391159E-2"/>
          <c:y val="3.0621628322518316E-2"/>
          <c:w val="0.83311836840067122"/>
          <c:h val="0.77351831021122364"/>
        </c:manualLayout>
      </c:layout>
      <c:barChart>
        <c:barDir val="col"/>
        <c:grouping val="clustered"/>
        <c:varyColors val="0"/>
        <c:ser>
          <c:idx val="0"/>
          <c:order val="0"/>
          <c:tx>
            <c:strRef>
              <c:f>Sheet1!$A$2</c:f>
              <c:strCache>
                <c:ptCount val="1"/>
                <c:pt idx="0">
                  <c:v>% Used</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C2-4027-B9EF-5AAA3DFA64AF}"/>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EC2-4027-B9EF-5AAA3DFA64AF}"/>
                </c:ext>
              </c:extLst>
            </c:dLbl>
            <c:dLbl>
              <c:idx val="15"/>
              <c:layout>
                <c:manualLayout>
                  <c:x val="0"/>
                  <c:y val="1.30293159609120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EC2-4027-B9EF-5AAA3DFA64A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82</c:v>
                </c:pt>
                <c:pt idx="1">
                  <c:v>85</c:v>
                </c:pt>
                <c:pt idx="2">
                  <c:v>82</c:v>
                </c:pt>
                <c:pt idx="3">
                  <c:v>73</c:v>
                </c:pt>
                <c:pt idx="4">
                  <c:v>74</c:v>
                </c:pt>
                <c:pt idx="5">
                  <c:v>71</c:v>
                </c:pt>
                <c:pt idx="6">
                  <c:v>83</c:v>
                </c:pt>
                <c:pt idx="7">
                  <c:v>78</c:v>
                </c:pt>
                <c:pt idx="8">
                  <c:v>83</c:v>
                </c:pt>
                <c:pt idx="9">
                  <c:v>86</c:v>
                </c:pt>
                <c:pt idx="10">
                  <c:v>90</c:v>
                </c:pt>
                <c:pt idx="11">
                  <c:v>85</c:v>
                </c:pt>
                <c:pt idx="12">
                  <c:v>91</c:v>
                </c:pt>
                <c:pt idx="13">
                  <c:v>85</c:v>
                </c:pt>
                <c:pt idx="14">
                  <c:v>93</c:v>
                </c:pt>
                <c:pt idx="15">
                  <c:v>91</c:v>
                </c:pt>
              </c:numCache>
            </c:numRef>
          </c:val>
          <c:extLst>
            <c:ext xmlns:c16="http://schemas.microsoft.com/office/drawing/2014/chart" uri="{C3380CC4-5D6E-409C-BE32-E72D297353CC}">
              <c16:uniqueId val="{00000003-9EC2-4027-B9EF-5AAA3DFA64AF}"/>
            </c:ext>
          </c:extLst>
        </c:ser>
        <c:dLbls>
          <c:showLegendKey val="0"/>
          <c:showVal val="0"/>
          <c:showCatName val="0"/>
          <c:showSerName val="0"/>
          <c:showPercent val="0"/>
          <c:showBubbleSize val="0"/>
        </c:dLbls>
        <c:gapWidth val="219"/>
        <c:overlap val="-27"/>
        <c:axId val="579637336"/>
        <c:axId val="579637664"/>
      </c:barChart>
      <c:lineChart>
        <c:grouping val="stacked"/>
        <c:varyColors val="0"/>
        <c:ser>
          <c:idx val="1"/>
          <c:order val="1"/>
          <c:tx>
            <c:strRef>
              <c:f>Sheet1!$A$3</c:f>
              <c:strCache>
                <c:ptCount val="1"/>
                <c:pt idx="0">
                  <c:v>Median days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2.185792349726776E-2"/>
                  <c:y val="-3.90879478827361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EC2-4027-B9EF-5AAA3DFA64AF}"/>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EC2-4027-B9EF-5AAA3DFA64AF}"/>
                </c:ext>
              </c:extLst>
            </c:dLbl>
            <c:dLbl>
              <c:idx val="15"/>
              <c:layout>
                <c:manualLayout>
                  <c:x val="-8.7431693989071038E-3"/>
                  <c:y val="-2.17155266015200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EC2-4027-B9EF-5AAA3DFA64A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49</c:v>
                </c:pt>
                <c:pt idx="1">
                  <c:v>48</c:v>
                </c:pt>
                <c:pt idx="2">
                  <c:v>48</c:v>
                </c:pt>
                <c:pt idx="3">
                  <c:v>24</c:v>
                </c:pt>
                <c:pt idx="4">
                  <c:v>48</c:v>
                </c:pt>
                <c:pt idx="5">
                  <c:v>24</c:v>
                </c:pt>
                <c:pt idx="6">
                  <c:v>26</c:v>
                </c:pt>
                <c:pt idx="7">
                  <c:v>49</c:v>
                </c:pt>
                <c:pt idx="8">
                  <c:v>48</c:v>
                </c:pt>
                <c:pt idx="9">
                  <c:v>48</c:v>
                </c:pt>
                <c:pt idx="10">
                  <c:v>40</c:v>
                </c:pt>
                <c:pt idx="11">
                  <c:v>30</c:v>
                </c:pt>
                <c:pt idx="12">
                  <c:v>48</c:v>
                </c:pt>
                <c:pt idx="13">
                  <c:v>24</c:v>
                </c:pt>
                <c:pt idx="14">
                  <c:v>60</c:v>
                </c:pt>
                <c:pt idx="15">
                  <c:v>72</c:v>
                </c:pt>
              </c:numCache>
            </c:numRef>
          </c:val>
          <c:smooth val="0"/>
          <c:extLst>
            <c:ext xmlns:c16="http://schemas.microsoft.com/office/drawing/2014/chart" uri="{C3380CC4-5D6E-409C-BE32-E72D297353CC}">
              <c16:uniqueId val="{00000007-9EC2-4027-B9EF-5AAA3DFA64AF}"/>
            </c:ext>
          </c:extLst>
        </c:ser>
        <c:dLbls>
          <c:showLegendKey val="0"/>
          <c:showVal val="0"/>
          <c:showCatName val="0"/>
          <c:showSerName val="0"/>
          <c:showPercent val="0"/>
          <c:showBubbleSize val="0"/>
        </c:dLbls>
        <c:marker val="1"/>
        <c:smooth val="0"/>
        <c:axId val="712871936"/>
        <c:axId val="712868000"/>
      </c:lineChart>
      <c:catAx>
        <c:axId val="5796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9637664"/>
        <c:crosses val="autoZero"/>
        <c:auto val="1"/>
        <c:lblAlgn val="ctr"/>
        <c:lblOffset val="100"/>
        <c:noMultiLvlLbl val="0"/>
      </c:catAx>
      <c:valAx>
        <c:axId val="5796376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092896174863388E-2"/>
              <c:y val="0.2317518616361879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9637336"/>
        <c:crosses val="autoZero"/>
        <c:crossBetween val="between"/>
      </c:valAx>
      <c:valAx>
        <c:axId val="712868000"/>
        <c:scaling>
          <c:orientation val="minMax"/>
          <c:max val="9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5802177186868032"/>
              <c:y val="0.3156083614548181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12871936"/>
        <c:crosses val="max"/>
        <c:crossBetween val="between"/>
      </c:valAx>
      <c:catAx>
        <c:axId val="712871936"/>
        <c:scaling>
          <c:orientation val="minMax"/>
        </c:scaling>
        <c:delete val="1"/>
        <c:axPos val="b"/>
        <c:numFmt formatCode="General" sourceLinked="1"/>
        <c:majorTickMark val="out"/>
        <c:minorTickMark val="none"/>
        <c:tickLblPos val="nextTo"/>
        <c:crossAx val="712868000"/>
        <c:crosses val="autoZero"/>
        <c:auto val="1"/>
        <c:lblAlgn val="ctr"/>
        <c:lblOffset val="100"/>
        <c:noMultiLvlLbl val="0"/>
      </c:catAx>
      <c:spPr>
        <a:noFill/>
        <a:ln>
          <a:noFill/>
        </a:ln>
        <a:effectLst/>
      </c:spPr>
    </c:plotArea>
    <c:legend>
      <c:legendPos val="b"/>
      <c:layout>
        <c:manualLayout>
          <c:xMode val="edge"/>
          <c:yMode val="edge"/>
          <c:x val="0.34045213200808905"/>
          <c:y val="0.92113048368953876"/>
          <c:w val="0.31909573598382174"/>
          <c:h val="6.696475440569929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B01-4AA3-A42B-4EC676D57895}"/>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B01-4AA3-A42B-4EC676D57895}"/>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B01-4AA3-A42B-4EC676D57895}"/>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Sheet1!$B$2:$B$14</c:f>
              <c:numCache>
                <c:formatCode>General</c:formatCode>
                <c:ptCount val="13"/>
                <c:pt idx="0">
                  <c:v>20</c:v>
                </c:pt>
                <c:pt idx="1">
                  <c:v>20</c:v>
                </c:pt>
                <c:pt idx="2">
                  <c:v>20</c:v>
                </c:pt>
                <c:pt idx="3">
                  <c:v>20</c:v>
                </c:pt>
                <c:pt idx="4">
                  <c:v>20</c:v>
                </c:pt>
                <c:pt idx="5">
                  <c:v>20</c:v>
                </c:pt>
                <c:pt idx="6">
                  <c:v>20</c:v>
                </c:pt>
                <c:pt idx="7">
                  <c:v>20</c:v>
                </c:pt>
                <c:pt idx="8">
                  <c:v>20</c:v>
                </c:pt>
                <c:pt idx="9">
                  <c:v>20</c:v>
                </c:pt>
                <c:pt idx="10">
                  <c:v>20</c:v>
                </c:pt>
                <c:pt idx="11">
                  <c:v>20</c:v>
                </c:pt>
                <c:pt idx="12">
                  <c:v>20</c:v>
                </c:pt>
              </c:numCache>
            </c:numRef>
          </c:val>
          <c:extLst>
            <c:ext xmlns:c16="http://schemas.microsoft.com/office/drawing/2014/chart" uri="{C3380CC4-5D6E-409C-BE32-E72D297353CC}">
              <c16:uniqueId val="{00000003-7B01-4AA3-A42B-4EC676D57895}"/>
            </c:ext>
          </c:extLst>
        </c:ser>
        <c:ser>
          <c:idx val="1"/>
          <c:order val="1"/>
          <c:tx>
            <c:strRef>
              <c:f>Sheet1!$C$1</c:f>
              <c:strCache>
                <c:ptCount val="1"/>
                <c:pt idx="0">
                  <c:v>Ounce</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B01-4AA3-A42B-4EC676D57895}"/>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B01-4AA3-A42B-4EC676D57895}"/>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B01-4AA3-A42B-4EC676D57895}"/>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Sheet1!$C$2:$C$14</c:f>
              <c:numCache>
                <c:formatCode>General</c:formatCode>
                <c:ptCount val="13"/>
                <c:pt idx="0">
                  <c:v>250</c:v>
                </c:pt>
                <c:pt idx="1">
                  <c:v>290</c:v>
                </c:pt>
                <c:pt idx="2">
                  <c:v>250</c:v>
                </c:pt>
                <c:pt idx="3">
                  <c:v>298</c:v>
                </c:pt>
                <c:pt idx="4">
                  <c:v>295</c:v>
                </c:pt>
                <c:pt idx="5">
                  <c:v>300</c:v>
                </c:pt>
                <c:pt idx="6">
                  <c:v>290</c:v>
                </c:pt>
                <c:pt idx="7">
                  <c:v>300</c:v>
                </c:pt>
                <c:pt idx="8">
                  <c:v>300</c:v>
                </c:pt>
                <c:pt idx="9">
                  <c:v>300</c:v>
                </c:pt>
                <c:pt idx="10">
                  <c:v>300</c:v>
                </c:pt>
                <c:pt idx="11">
                  <c:v>280</c:v>
                </c:pt>
                <c:pt idx="12">
                  <c:v>280</c:v>
                </c:pt>
              </c:numCache>
            </c:numRef>
          </c:val>
          <c:extLst>
            <c:ext xmlns:c16="http://schemas.microsoft.com/office/drawing/2014/chart" uri="{C3380CC4-5D6E-409C-BE32-E72D297353CC}">
              <c16:uniqueId val="{00000007-7B01-4AA3-A42B-4EC676D57895}"/>
            </c:ext>
          </c:extLst>
        </c:ser>
        <c:dLbls>
          <c:showLegendKey val="0"/>
          <c:showVal val="0"/>
          <c:showCatName val="0"/>
          <c:showSerName val="0"/>
          <c:showPercent val="0"/>
          <c:showBubbleSize val="0"/>
        </c:dLbls>
        <c:gapWidth val="219"/>
        <c:overlap val="-27"/>
        <c:axId val="578291752"/>
        <c:axId val="578286832"/>
      </c:barChart>
      <c:catAx>
        <c:axId val="57829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8286832"/>
        <c:crosses val="autoZero"/>
        <c:auto val="1"/>
        <c:lblAlgn val="ctr"/>
        <c:lblOffset val="100"/>
        <c:noMultiLvlLbl val="0"/>
      </c:catAx>
      <c:valAx>
        <c:axId val="5782868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0911074740861976E-2"/>
              <c:y val="0.28448801742919394"/>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829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5BF-4A6E-B090-E8B87AFAEC2F}"/>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BF-4A6E-B090-E8B87AFAEC2F}"/>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5BF-4A6E-B090-E8B87AFAEC2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Sheet1!$B$2:$B$14</c:f>
              <c:numCache>
                <c:formatCode>General</c:formatCode>
                <c:ptCount val="13"/>
                <c:pt idx="0">
                  <c:v>20</c:v>
                </c:pt>
                <c:pt idx="1">
                  <c:v>20</c:v>
                </c:pt>
                <c:pt idx="2">
                  <c:v>20</c:v>
                </c:pt>
                <c:pt idx="3">
                  <c:v>20</c:v>
                </c:pt>
                <c:pt idx="4">
                  <c:v>20</c:v>
                </c:pt>
                <c:pt idx="5">
                  <c:v>20</c:v>
                </c:pt>
                <c:pt idx="6">
                  <c:v>20</c:v>
                </c:pt>
                <c:pt idx="7">
                  <c:v>20</c:v>
                </c:pt>
                <c:pt idx="8">
                  <c:v>20</c:v>
                </c:pt>
                <c:pt idx="9">
                  <c:v>20</c:v>
                </c:pt>
                <c:pt idx="10">
                  <c:v>20</c:v>
                </c:pt>
                <c:pt idx="11">
                  <c:v>20</c:v>
                </c:pt>
                <c:pt idx="12">
                  <c:v>20</c:v>
                </c:pt>
              </c:numCache>
            </c:numRef>
          </c:val>
          <c:extLst>
            <c:ext xmlns:c16="http://schemas.microsoft.com/office/drawing/2014/chart" uri="{C3380CC4-5D6E-409C-BE32-E72D297353CC}">
              <c16:uniqueId val="{00000003-95BF-4A6E-B090-E8B87AFAEC2F}"/>
            </c:ext>
          </c:extLst>
        </c:ser>
        <c:ser>
          <c:idx val="1"/>
          <c:order val="1"/>
          <c:tx>
            <c:strRef>
              <c:f>Sheet1!$C$1</c:f>
              <c:strCache>
                <c:ptCount val="1"/>
                <c:pt idx="0">
                  <c:v>Ounce</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5BF-4A6E-B090-E8B87AFAEC2F}"/>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BF-4A6E-B090-E8B87AFAEC2F}"/>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5BF-4A6E-B090-E8B87AFAEC2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Sheet1!$C$2:$C$14</c:f>
              <c:numCache>
                <c:formatCode>General</c:formatCode>
                <c:ptCount val="13"/>
                <c:pt idx="0">
                  <c:v>235</c:v>
                </c:pt>
                <c:pt idx="1">
                  <c:v>250</c:v>
                </c:pt>
                <c:pt idx="2">
                  <c:v>250</c:v>
                </c:pt>
                <c:pt idx="3">
                  <c:v>200</c:v>
                </c:pt>
                <c:pt idx="4">
                  <c:v>235</c:v>
                </c:pt>
                <c:pt idx="5">
                  <c:v>290</c:v>
                </c:pt>
                <c:pt idx="6">
                  <c:v>265</c:v>
                </c:pt>
                <c:pt idx="7">
                  <c:v>300</c:v>
                </c:pt>
                <c:pt idx="8">
                  <c:v>280</c:v>
                </c:pt>
                <c:pt idx="9">
                  <c:v>280</c:v>
                </c:pt>
                <c:pt idx="10">
                  <c:v>280</c:v>
                </c:pt>
                <c:pt idx="11">
                  <c:v>250</c:v>
                </c:pt>
                <c:pt idx="12">
                  <c:v>280</c:v>
                </c:pt>
              </c:numCache>
            </c:numRef>
          </c:val>
          <c:extLst>
            <c:ext xmlns:c16="http://schemas.microsoft.com/office/drawing/2014/chart" uri="{C3380CC4-5D6E-409C-BE32-E72D297353CC}">
              <c16:uniqueId val="{00000007-95BF-4A6E-B090-E8B87AFAEC2F}"/>
            </c:ext>
          </c:extLst>
        </c:ser>
        <c:dLbls>
          <c:showLegendKey val="0"/>
          <c:showVal val="0"/>
          <c:showCatName val="0"/>
          <c:showSerName val="0"/>
          <c:showPercent val="0"/>
          <c:showBubbleSize val="0"/>
        </c:dLbls>
        <c:gapWidth val="219"/>
        <c:overlap val="-27"/>
        <c:axId val="539347712"/>
        <c:axId val="539342136"/>
      </c:barChart>
      <c:catAx>
        <c:axId val="53934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9342136"/>
        <c:crosses val="autoZero"/>
        <c:auto val="1"/>
        <c:lblAlgn val="ctr"/>
        <c:lblOffset val="100"/>
        <c:noMultiLvlLbl val="0"/>
      </c:catAx>
      <c:valAx>
        <c:axId val="539342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0875475802066341E-2"/>
              <c:y val="0.3121162503693660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934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Low</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CB32-4D13-9A02-620FC3895D4C}"/>
                </c:ext>
              </c:extLst>
            </c:dLbl>
            <c:dLbl>
              <c:idx val="1"/>
              <c:delete val="1"/>
              <c:extLst>
                <c:ext xmlns:c15="http://schemas.microsoft.com/office/drawing/2012/chart" uri="{CE6537A1-D6FC-4f65-9D91-7224C49458BB}"/>
                <c:ext xmlns:c16="http://schemas.microsoft.com/office/drawing/2014/chart" uri="{C3380CC4-5D6E-409C-BE32-E72D297353CC}">
                  <c16:uniqueId val="{00000001-CB32-4D13-9A02-620FC3895D4C}"/>
                </c:ext>
              </c:extLst>
            </c:dLbl>
            <c:dLbl>
              <c:idx val="2"/>
              <c:delete val="1"/>
              <c:extLst>
                <c:ext xmlns:c15="http://schemas.microsoft.com/office/drawing/2012/chart" uri="{CE6537A1-D6FC-4f65-9D91-7224C49458BB}"/>
                <c:ext xmlns:c16="http://schemas.microsoft.com/office/drawing/2014/chart" uri="{C3380CC4-5D6E-409C-BE32-E72D297353CC}">
                  <c16:uniqueId val="{00000002-CB32-4D13-9A02-620FC3895D4C}"/>
                </c:ext>
              </c:extLst>
            </c:dLbl>
            <c:dLbl>
              <c:idx val="3"/>
              <c:delete val="1"/>
              <c:extLst>
                <c:ext xmlns:c15="http://schemas.microsoft.com/office/drawing/2012/chart" uri="{CE6537A1-D6FC-4f65-9D91-7224C49458BB}"/>
                <c:ext xmlns:c16="http://schemas.microsoft.com/office/drawing/2014/chart" uri="{C3380CC4-5D6E-409C-BE32-E72D297353CC}">
                  <c16:uniqueId val="{00000003-CB32-4D13-9A02-620FC3895D4C}"/>
                </c:ext>
              </c:extLst>
            </c:dLbl>
            <c:dLbl>
              <c:idx val="4"/>
              <c:delete val="1"/>
              <c:extLst>
                <c:ext xmlns:c15="http://schemas.microsoft.com/office/drawing/2012/chart" uri="{CE6537A1-D6FC-4f65-9D91-7224C49458BB}"/>
                <c:ext xmlns:c16="http://schemas.microsoft.com/office/drawing/2014/chart" uri="{C3380CC4-5D6E-409C-BE32-E72D297353CC}">
                  <c16:uniqueId val="{00000004-CB32-4D13-9A02-620FC3895D4C}"/>
                </c:ext>
              </c:extLst>
            </c:dLbl>
            <c:dLbl>
              <c:idx val="5"/>
              <c:delete val="1"/>
              <c:extLst>
                <c:ext xmlns:c15="http://schemas.microsoft.com/office/drawing/2012/chart" uri="{CE6537A1-D6FC-4f65-9D91-7224C49458BB}"/>
                <c:ext xmlns:c16="http://schemas.microsoft.com/office/drawing/2014/chart" uri="{C3380CC4-5D6E-409C-BE32-E72D297353CC}">
                  <c16:uniqueId val="{00000005-CB32-4D13-9A02-620FC3895D4C}"/>
                </c:ext>
              </c:extLst>
            </c:dLbl>
            <c:dLbl>
              <c:idx val="6"/>
              <c:delete val="1"/>
              <c:extLst>
                <c:ext xmlns:c15="http://schemas.microsoft.com/office/drawing/2012/chart" uri="{CE6537A1-D6FC-4f65-9D91-7224C49458BB}"/>
                <c:ext xmlns:c16="http://schemas.microsoft.com/office/drawing/2014/chart" uri="{C3380CC4-5D6E-409C-BE32-E72D297353CC}">
                  <c16:uniqueId val="{00000006-CB32-4D13-9A02-620FC3895D4C}"/>
                </c:ext>
              </c:extLst>
            </c:dLbl>
            <c:dLbl>
              <c:idx val="7"/>
              <c:delete val="1"/>
              <c:extLst>
                <c:ext xmlns:c15="http://schemas.microsoft.com/office/drawing/2012/chart" uri="{CE6537A1-D6FC-4f65-9D91-7224C49458BB}"/>
                <c:ext xmlns:c16="http://schemas.microsoft.com/office/drawing/2014/chart" uri="{C3380CC4-5D6E-409C-BE32-E72D297353CC}">
                  <c16:uniqueId val="{00000007-CB32-4D13-9A02-620FC3895D4C}"/>
                </c:ext>
              </c:extLst>
            </c:dLbl>
            <c:dLbl>
              <c:idx val="9"/>
              <c:delete val="1"/>
              <c:extLst>
                <c:ext xmlns:c15="http://schemas.microsoft.com/office/drawing/2012/chart" uri="{CE6537A1-D6FC-4f65-9D91-7224C49458BB}"/>
                <c:ext xmlns:c16="http://schemas.microsoft.com/office/drawing/2014/chart" uri="{C3380CC4-5D6E-409C-BE32-E72D297353CC}">
                  <c16:uniqueId val="{00000008-CB32-4D13-9A02-620FC3895D4C}"/>
                </c:ext>
              </c:extLst>
            </c:dLbl>
            <c:dLbl>
              <c:idx val="10"/>
              <c:delete val="1"/>
              <c:extLst>
                <c:ext xmlns:c15="http://schemas.microsoft.com/office/drawing/2012/chart" uri="{CE6537A1-D6FC-4f65-9D91-7224C49458BB}"/>
                <c:ext xmlns:c16="http://schemas.microsoft.com/office/drawing/2014/chart" uri="{C3380CC4-5D6E-409C-BE32-E72D297353CC}">
                  <c16:uniqueId val="{00000009-CB32-4D13-9A02-620FC3895D4C}"/>
                </c:ext>
              </c:extLst>
            </c:dLbl>
            <c:dLbl>
              <c:idx val="11"/>
              <c:delete val="1"/>
              <c:extLst>
                <c:ext xmlns:c15="http://schemas.microsoft.com/office/drawing/2012/chart" uri="{CE6537A1-D6FC-4f65-9D91-7224C49458BB}"/>
                <c:ext xmlns:c16="http://schemas.microsoft.com/office/drawing/2014/chart" uri="{C3380CC4-5D6E-409C-BE32-E72D297353CC}">
                  <c16:uniqueId val="{0000000A-CB32-4D13-9A02-620FC3895D4C}"/>
                </c:ext>
              </c:extLst>
            </c:dLbl>
            <c:dLbl>
              <c:idx val="12"/>
              <c:delete val="1"/>
              <c:extLst>
                <c:ext xmlns:c15="http://schemas.microsoft.com/office/drawing/2012/chart" uri="{CE6537A1-D6FC-4f65-9D91-7224C49458BB}"/>
                <c:ext xmlns:c16="http://schemas.microsoft.com/office/drawing/2014/chart" uri="{C3380CC4-5D6E-409C-BE32-E72D297353CC}">
                  <c16:uniqueId val="{0000000B-CB32-4D13-9A02-620FC3895D4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Sheet1!$B$2:$N$2</c:f>
              <c:numCache>
                <c:formatCode>General</c:formatCode>
                <c:ptCount val="13"/>
                <c:pt idx="0">
                  <c:v>3</c:v>
                </c:pt>
                <c:pt idx="1">
                  <c:v>0</c:v>
                </c:pt>
                <c:pt idx="2">
                  <c:v>7</c:v>
                </c:pt>
                <c:pt idx="3">
                  <c:v>4</c:v>
                </c:pt>
                <c:pt idx="4">
                  <c:v>0</c:v>
                </c:pt>
                <c:pt idx="5">
                  <c:v>3</c:v>
                </c:pt>
                <c:pt idx="6">
                  <c:v>2</c:v>
                </c:pt>
                <c:pt idx="7">
                  <c:v>4</c:v>
                </c:pt>
                <c:pt idx="8">
                  <c:v>30</c:v>
                </c:pt>
                <c:pt idx="9">
                  <c:v>5</c:v>
                </c:pt>
                <c:pt idx="10">
                  <c:v>6</c:v>
                </c:pt>
                <c:pt idx="11">
                  <c:v>4</c:v>
                </c:pt>
                <c:pt idx="12">
                  <c:v>6</c:v>
                </c:pt>
              </c:numCache>
            </c:numRef>
          </c:val>
          <c:extLst>
            <c:ext xmlns:c16="http://schemas.microsoft.com/office/drawing/2014/chart" uri="{C3380CC4-5D6E-409C-BE32-E72D297353CC}">
              <c16:uniqueId val="{0000000C-CB32-4D13-9A02-620FC3895D4C}"/>
            </c:ext>
          </c:extLst>
        </c:ser>
        <c:ser>
          <c:idx val="1"/>
          <c:order val="1"/>
          <c:tx>
            <c:strRef>
              <c:f>Sheet1!$A$3</c:f>
              <c:strCache>
                <c:ptCount val="1"/>
                <c:pt idx="0">
                  <c:v>Medium</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D-CB32-4D13-9A02-620FC3895D4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Sheet1!$B$3:$N$3</c:f>
              <c:numCache>
                <c:formatCode>General</c:formatCode>
                <c:ptCount val="13"/>
                <c:pt idx="0">
                  <c:v>21</c:v>
                </c:pt>
                <c:pt idx="1">
                  <c:v>29</c:v>
                </c:pt>
                <c:pt idx="2">
                  <c:v>36</c:v>
                </c:pt>
                <c:pt idx="3">
                  <c:v>30</c:v>
                </c:pt>
                <c:pt idx="4">
                  <c:v>27</c:v>
                </c:pt>
                <c:pt idx="5">
                  <c:v>31</c:v>
                </c:pt>
                <c:pt idx="6">
                  <c:v>25</c:v>
                </c:pt>
                <c:pt idx="7">
                  <c:v>39</c:v>
                </c:pt>
                <c:pt idx="8">
                  <c:v>41</c:v>
                </c:pt>
                <c:pt idx="9">
                  <c:v>33</c:v>
                </c:pt>
                <c:pt idx="10">
                  <c:v>44</c:v>
                </c:pt>
                <c:pt idx="11">
                  <c:v>22</c:v>
                </c:pt>
                <c:pt idx="12">
                  <c:v>27</c:v>
                </c:pt>
              </c:numCache>
            </c:numRef>
          </c:val>
          <c:extLst>
            <c:ext xmlns:c16="http://schemas.microsoft.com/office/drawing/2014/chart" uri="{C3380CC4-5D6E-409C-BE32-E72D297353CC}">
              <c16:uniqueId val="{0000000E-CB32-4D13-9A02-620FC3895D4C}"/>
            </c:ext>
          </c:extLst>
        </c:ser>
        <c:ser>
          <c:idx val="2"/>
          <c:order val="2"/>
          <c:tx>
            <c:strRef>
              <c:f>Sheet1!$A$4</c:f>
              <c:strCache>
                <c:ptCount val="1"/>
                <c:pt idx="0">
                  <c:v>High</c:v>
                </c:pt>
              </c:strCache>
            </c:strRef>
          </c:tx>
          <c:spPr>
            <a:solidFill>
              <a:schemeClr val="accent3"/>
            </a:solidFill>
            <a:ln>
              <a:noFill/>
            </a:ln>
            <a:effectLst/>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F-CB32-4D13-9A02-620FC3895D4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Sheet1!$B$4:$N$4</c:f>
              <c:numCache>
                <c:formatCode>General</c:formatCode>
                <c:ptCount val="13"/>
                <c:pt idx="0">
                  <c:v>63</c:v>
                </c:pt>
                <c:pt idx="1">
                  <c:v>69</c:v>
                </c:pt>
                <c:pt idx="2">
                  <c:v>43</c:v>
                </c:pt>
                <c:pt idx="3">
                  <c:v>59</c:v>
                </c:pt>
                <c:pt idx="4">
                  <c:v>60</c:v>
                </c:pt>
                <c:pt idx="5">
                  <c:v>56</c:v>
                </c:pt>
                <c:pt idx="6">
                  <c:v>56</c:v>
                </c:pt>
                <c:pt idx="7">
                  <c:v>49</c:v>
                </c:pt>
                <c:pt idx="8">
                  <c:v>7</c:v>
                </c:pt>
                <c:pt idx="9">
                  <c:v>55</c:v>
                </c:pt>
                <c:pt idx="10">
                  <c:v>32</c:v>
                </c:pt>
                <c:pt idx="11">
                  <c:v>48</c:v>
                </c:pt>
                <c:pt idx="12">
                  <c:v>60</c:v>
                </c:pt>
              </c:numCache>
            </c:numRef>
          </c:val>
          <c:extLst>
            <c:ext xmlns:c16="http://schemas.microsoft.com/office/drawing/2014/chart" uri="{C3380CC4-5D6E-409C-BE32-E72D297353CC}">
              <c16:uniqueId val="{00000010-CB32-4D13-9A02-620FC3895D4C}"/>
            </c:ext>
          </c:extLst>
        </c:ser>
        <c:ser>
          <c:idx val="3"/>
          <c:order val="3"/>
          <c:tx>
            <c:strRef>
              <c:f>Sheet1!$A$5</c:f>
              <c:strCache>
                <c:ptCount val="1"/>
                <c:pt idx="0">
                  <c:v>Fluctuates</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1-CB32-4D13-9A02-620FC3895D4C}"/>
                </c:ext>
              </c:extLst>
            </c:dLbl>
            <c:dLbl>
              <c:idx val="1"/>
              <c:delete val="1"/>
              <c:extLst>
                <c:ext xmlns:c15="http://schemas.microsoft.com/office/drawing/2012/chart" uri="{CE6537A1-D6FC-4f65-9D91-7224C49458BB}"/>
                <c:ext xmlns:c16="http://schemas.microsoft.com/office/drawing/2014/chart" uri="{C3380CC4-5D6E-409C-BE32-E72D297353CC}">
                  <c16:uniqueId val="{00000012-CB32-4D13-9A02-620FC3895D4C}"/>
                </c:ext>
              </c:extLst>
            </c:dLbl>
            <c:dLbl>
              <c:idx val="2"/>
              <c:delete val="1"/>
              <c:extLst>
                <c:ext xmlns:c15="http://schemas.microsoft.com/office/drawing/2012/chart" uri="{CE6537A1-D6FC-4f65-9D91-7224C49458BB}"/>
                <c:ext xmlns:c16="http://schemas.microsoft.com/office/drawing/2014/chart" uri="{C3380CC4-5D6E-409C-BE32-E72D297353CC}">
                  <c16:uniqueId val="{00000013-CB32-4D13-9A02-620FC3895D4C}"/>
                </c:ext>
              </c:extLst>
            </c:dLbl>
            <c:dLbl>
              <c:idx val="3"/>
              <c:delete val="1"/>
              <c:extLst>
                <c:ext xmlns:c15="http://schemas.microsoft.com/office/drawing/2012/chart" uri="{CE6537A1-D6FC-4f65-9D91-7224C49458BB}"/>
                <c:ext xmlns:c16="http://schemas.microsoft.com/office/drawing/2014/chart" uri="{C3380CC4-5D6E-409C-BE32-E72D297353CC}">
                  <c16:uniqueId val="{00000014-CB32-4D13-9A02-620FC3895D4C}"/>
                </c:ext>
              </c:extLst>
            </c:dLbl>
            <c:dLbl>
              <c:idx val="7"/>
              <c:delete val="1"/>
              <c:extLst>
                <c:ext xmlns:c15="http://schemas.microsoft.com/office/drawing/2012/chart" uri="{CE6537A1-D6FC-4f65-9D91-7224C49458BB}"/>
                <c:ext xmlns:c16="http://schemas.microsoft.com/office/drawing/2014/chart" uri="{C3380CC4-5D6E-409C-BE32-E72D297353CC}">
                  <c16:uniqueId val="{00000015-CB32-4D13-9A02-620FC3895D4C}"/>
                </c:ext>
              </c:extLst>
            </c:dLbl>
            <c:dLbl>
              <c:idx val="9"/>
              <c:delete val="1"/>
              <c:extLst>
                <c:ext xmlns:c15="http://schemas.microsoft.com/office/drawing/2012/chart" uri="{CE6537A1-D6FC-4f65-9D91-7224C49458BB}"/>
                <c:ext xmlns:c16="http://schemas.microsoft.com/office/drawing/2014/chart" uri="{C3380CC4-5D6E-409C-BE32-E72D297353CC}">
                  <c16:uniqueId val="{00000016-CB32-4D13-9A02-620FC3895D4C}"/>
                </c:ext>
              </c:extLst>
            </c:dLbl>
            <c:dLbl>
              <c:idx val="12"/>
              <c:tx>
                <c:rich>
                  <a:bodyPr/>
                  <a:lstStyle/>
                  <a:p>
                    <a:r>
                      <a:rPr lang="en-US"/>
                      <a:t>*</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CB32-4D13-9A02-620FC3895D4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Sheet1!$B$5:$N$5</c:f>
              <c:numCache>
                <c:formatCode>General</c:formatCode>
                <c:ptCount val="13"/>
                <c:pt idx="0">
                  <c:v>13</c:v>
                </c:pt>
                <c:pt idx="1">
                  <c:v>3</c:v>
                </c:pt>
                <c:pt idx="2">
                  <c:v>14</c:v>
                </c:pt>
                <c:pt idx="3">
                  <c:v>8</c:v>
                </c:pt>
                <c:pt idx="4">
                  <c:v>13</c:v>
                </c:pt>
                <c:pt idx="5">
                  <c:v>9</c:v>
                </c:pt>
                <c:pt idx="6">
                  <c:v>18</c:v>
                </c:pt>
                <c:pt idx="7">
                  <c:v>8</c:v>
                </c:pt>
                <c:pt idx="8">
                  <c:v>23</c:v>
                </c:pt>
                <c:pt idx="9">
                  <c:v>7</c:v>
                </c:pt>
                <c:pt idx="10">
                  <c:v>18</c:v>
                </c:pt>
                <c:pt idx="11">
                  <c:v>26</c:v>
                </c:pt>
                <c:pt idx="12">
                  <c:v>8</c:v>
                </c:pt>
              </c:numCache>
            </c:numRef>
          </c:val>
          <c:extLst>
            <c:ext xmlns:c16="http://schemas.microsoft.com/office/drawing/2014/chart" uri="{C3380CC4-5D6E-409C-BE32-E72D297353CC}">
              <c16:uniqueId val="{00000018-CB32-4D13-9A02-620FC3895D4C}"/>
            </c:ext>
          </c:extLst>
        </c:ser>
        <c:dLbls>
          <c:showLegendKey val="0"/>
          <c:showVal val="0"/>
          <c:showCatName val="0"/>
          <c:showSerName val="0"/>
          <c:showPercent val="0"/>
          <c:showBubbleSize val="0"/>
        </c:dLbls>
        <c:gapWidth val="150"/>
        <c:overlap val="100"/>
        <c:axId val="536774632"/>
        <c:axId val="536782176"/>
      </c:barChart>
      <c:catAx>
        <c:axId val="53677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6782176"/>
        <c:crosses val="autoZero"/>
        <c:auto val="1"/>
        <c:lblAlgn val="ctr"/>
        <c:lblOffset val="100"/>
        <c:noMultiLvlLbl val="0"/>
      </c:catAx>
      <c:valAx>
        <c:axId val="536782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1001100110011002E-2"/>
              <c:y val="0.1648793415386183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677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Low</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B21-4022-9CC2-832C0A9549EB}"/>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B21-4022-9CC2-832C0A9549EB}"/>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B21-4022-9CC2-832C0A9549EB}"/>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B21-4022-9CC2-832C0A9549EB}"/>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B21-4022-9CC2-832C0A9549EB}"/>
                </c:ext>
              </c:extLst>
            </c:dLbl>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B21-4022-9CC2-832C0A9549EB}"/>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B21-4022-9CC2-832C0A9549EB}"/>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B21-4022-9CC2-832C0A9549E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Sheet1!$B$2:$N$2</c:f>
              <c:numCache>
                <c:formatCode>General</c:formatCode>
                <c:ptCount val="13"/>
                <c:pt idx="0">
                  <c:v>24</c:v>
                </c:pt>
                <c:pt idx="1">
                  <c:v>6</c:v>
                </c:pt>
                <c:pt idx="2">
                  <c:v>0</c:v>
                </c:pt>
                <c:pt idx="3">
                  <c:v>14</c:v>
                </c:pt>
                <c:pt idx="4">
                  <c:v>16</c:v>
                </c:pt>
                <c:pt idx="5">
                  <c:v>22</c:v>
                </c:pt>
                <c:pt idx="6">
                  <c:v>13</c:v>
                </c:pt>
                <c:pt idx="7">
                  <c:v>8</c:v>
                </c:pt>
                <c:pt idx="8">
                  <c:v>17</c:v>
                </c:pt>
                <c:pt idx="9">
                  <c:v>19</c:v>
                </c:pt>
                <c:pt idx="10">
                  <c:v>32</c:v>
                </c:pt>
                <c:pt idx="11">
                  <c:v>39</c:v>
                </c:pt>
                <c:pt idx="12">
                  <c:v>31</c:v>
                </c:pt>
              </c:numCache>
            </c:numRef>
          </c:val>
          <c:extLst>
            <c:ext xmlns:c16="http://schemas.microsoft.com/office/drawing/2014/chart" uri="{C3380CC4-5D6E-409C-BE32-E72D297353CC}">
              <c16:uniqueId val="{00000008-2B21-4022-9CC2-832C0A9549EB}"/>
            </c:ext>
          </c:extLst>
        </c:ser>
        <c:ser>
          <c:idx val="1"/>
          <c:order val="1"/>
          <c:tx>
            <c:strRef>
              <c:f>Sheet1!$A$3</c:f>
              <c:strCache>
                <c:ptCount val="1"/>
                <c:pt idx="0">
                  <c:v>Medium</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9-2B21-4022-9CC2-832C0A9549E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Sheet1!$B$3:$N$3</c:f>
              <c:numCache>
                <c:formatCode>General</c:formatCode>
                <c:ptCount val="13"/>
                <c:pt idx="0">
                  <c:v>41</c:v>
                </c:pt>
                <c:pt idx="1">
                  <c:v>47</c:v>
                </c:pt>
                <c:pt idx="2">
                  <c:v>40</c:v>
                </c:pt>
                <c:pt idx="3">
                  <c:v>55</c:v>
                </c:pt>
                <c:pt idx="4">
                  <c:v>57</c:v>
                </c:pt>
                <c:pt idx="5">
                  <c:v>59</c:v>
                </c:pt>
                <c:pt idx="6">
                  <c:v>62</c:v>
                </c:pt>
                <c:pt idx="7">
                  <c:v>40</c:v>
                </c:pt>
                <c:pt idx="8">
                  <c:v>54</c:v>
                </c:pt>
                <c:pt idx="9">
                  <c:v>53</c:v>
                </c:pt>
                <c:pt idx="10">
                  <c:v>56</c:v>
                </c:pt>
                <c:pt idx="11">
                  <c:v>36</c:v>
                </c:pt>
                <c:pt idx="12">
                  <c:v>43</c:v>
                </c:pt>
              </c:numCache>
            </c:numRef>
          </c:val>
          <c:extLst>
            <c:ext xmlns:c16="http://schemas.microsoft.com/office/drawing/2014/chart" uri="{C3380CC4-5D6E-409C-BE32-E72D297353CC}">
              <c16:uniqueId val="{0000000A-2B21-4022-9CC2-832C0A9549EB}"/>
            </c:ext>
          </c:extLst>
        </c:ser>
        <c:ser>
          <c:idx val="2"/>
          <c:order val="2"/>
          <c:tx>
            <c:strRef>
              <c:f>Sheet1!$A$4</c:f>
              <c:strCache>
                <c:ptCount val="1"/>
                <c:pt idx="0">
                  <c:v>High</c:v>
                </c:pt>
              </c:strCache>
            </c:strRef>
          </c:tx>
          <c:spPr>
            <a:solidFill>
              <a:schemeClr val="accent3"/>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B21-4022-9CC2-832C0A9549EB}"/>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B21-4022-9CC2-832C0A9549EB}"/>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B21-4022-9CC2-832C0A9549EB}"/>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B21-4022-9CC2-832C0A9549EB}"/>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B21-4022-9CC2-832C0A9549EB}"/>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B21-4022-9CC2-832C0A9549EB}"/>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B21-4022-9CC2-832C0A9549EB}"/>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B21-4022-9CC2-832C0A9549EB}"/>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B21-4022-9CC2-832C0A9549EB}"/>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B21-4022-9CC2-832C0A9549E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Sheet1!$B$4:$N$4</c:f>
              <c:numCache>
                <c:formatCode>General</c:formatCode>
                <c:ptCount val="13"/>
                <c:pt idx="0">
                  <c:v>31</c:v>
                </c:pt>
                <c:pt idx="1">
                  <c:v>47</c:v>
                </c:pt>
                <c:pt idx="2">
                  <c:v>60</c:v>
                </c:pt>
                <c:pt idx="3">
                  <c:v>24</c:v>
                </c:pt>
                <c:pt idx="4">
                  <c:v>16</c:v>
                </c:pt>
                <c:pt idx="5">
                  <c:v>16</c:v>
                </c:pt>
                <c:pt idx="6">
                  <c:v>23</c:v>
                </c:pt>
                <c:pt idx="7">
                  <c:v>48</c:v>
                </c:pt>
                <c:pt idx="8">
                  <c:v>17</c:v>
                </c:pt>
                <c:pt idx="9">
                  <c:v>22</c:v>
                </c:pt>
                <c:pt idx="10">
                  <c:v>4</c:v>
                </c:pt>
                <c:pt idx="11">
                  <c:v>18</c:v>
                </c:pt>
                <c:pt idx="12">
                  <c:v>19</c:v>
                </c:pt>
              </c:numCache>
            </c:numRef>
          </c:val>
          <c:extLst>
            <c:ext xmlns:c16="http://schemas.microsoft.com/office/drawing/2014/chart" uri="{C3380CC4-5D6E-409C-BE32-E72D297353CC}">
              <c16:uniqueId val="{00000015-2B21-4022-9CC2-832C0A9549EB}"/>
            </c:ext>
          </c:extLst>
        </c:ser>
        <c:ser>
          <c:idx val="3"/>
          <c:order val="3"/>
          <c:tx>
            <c:strRef>
              <c:f>Sheet1!$A$5</c:f>
              <c:strCache>
                <c:ptCount val="1"/>
                <c:pt idx="0">
                  <c:v>Fluctuates</c:v>
                </c:pt>
              </c:strCache>
            </c:strRef>
          </c:tx>
          <c:spPr>
            <a:solidFill>
              <a:schemeClr val="accent4"/>
            </a:solidFill>
            <a:ln>
              <a:noFill/>
            </a:ln>
            <a:effectLst/>
          </c:spPr>
          <c:invertIfNegative val="0"/>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Sheet1!$B$5:$N$5</c:f>
              <c:numCache>
                <c:formatCode>General</c:formatCode>
                <c:ptCount val="13"/>
                <c:pt idx="0">
                  <c:v>3</c:v>
                </c:pt>
                <c:pt idx="1">
                  <c:v>0</c:v>
                </c:pt>
                <c:pt idx="2">
                  <c:v>0</c:v>
                </c:pt>
                <c:pt idx="3">
                  <c:v>7</c:v>
                </c:pt>
                <c:pt idx="4">
                  <c:v>11</c:v>
                </c:pt>
                <c:pt idx="5">
                  <c:v>3</c:v>
                </c:pt>
                <c:pt idx="6">
                  <c:v>3</c:v>
                </c:pt>
                <c:pt idx="7">
                  <c:v>4</c:v>
                </c:pt>
                <c:pt idx="8">
                  <c:v>11</c:v>
                </c:pt>
                <c:pt idx="9">
                  <c:v>6</c:v>
                </c:pt>
                <c:pt idx="10">
                  <c:v>8</c:v>
                </c:pt>
                <c:pt idx="11">
                  <c:v>6</c:v>
                </c:pt>
                <c:pt idx="12">
                  <c:v>7</c:v>
                </c:pt>
              </c:numCache>
            </c:numRef>
          </c:val>
          <c:extLst>
            <c:ext xmlns:c16="http://schemas.microsoft.com/office/drawing/2014/chart" uri="{C3380CC4-5D6E-409C-BE32-E72D297353CC}">
              <c16:uniqueId val="{00000016-2B21-4022-9CC2-832C0A9549EB}"/>
            </c:ext>
          </c:extLst>
        </c:ser>
        <c:dLbls>
          <c:showLegendKey val="0"/>
          <c:showVal val="0"/>
          <c:showCatName val="0"/>
          <c:showSerName val="0"/>
          <c:showPercent val="0"/>
          <c:showBubbleSize val="0"/>
        </c:dLbls>
        <c:gapWidth val="150"/>
        <c:overlap val="100"/>
        <c:axId val="586828720"/>
        <c:axId val="586829048"/>
      </c:barChart>
      <c:catAx>
        <c:axId val="58682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86829048"/>
        <c:crosses val="autoZero"/>
        <c:auto val="1"/>
        <c:lblAlgn val="ctr"/>
        <c:lblOffset val="100"/>
        <c:noMultiLvlLbl val="0"/>
      </c:catAx>
      <c:valAx>
        <c:axId val="5868290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8018018018018018E-2"/>
              <c:y val="0.216797900262467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8682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Sheet1!$B$2:$N$2</c:f>
              <c:numCache>
                <c:formatCode>General</c:formatCode>
                <c:ptCount val="13"/>
                <c:pt idx="0">
                  <c:v>74</c:v>
                </c:pt>
                <c:pt idx="1">
                  <c:v>69</c:v>
                </c:pt>
                <c:pt idx="2">
                  <c:v>73</c:v>
                </c:pt>
                <c:pt idx="3">
                  <c:v>76</c:v>
                </c:pt>
                <c:pt idx="4">
                  <c:v>60</c:v>
                </c:pt>
                <c:pt idx="5">
                  <c:v>75</c:v>
                </c:pt>
                <c:pt idx="6">
                  <c:v>73</c:v>
                </c:pt>
                <c:pt idx="7">
                  <c:v>75</c:v>
                </c:pt>
                <c:pt idx="8">
                  <c:v>67</c:v>
                </c:pt>
                <c:pt idx="9">
                  <c:v>62</c:v>
                </c:pt>
                <c:pt idx="10">
                  <c:v>49</c:v>
                </c:pt>
                <c:pt idx="11">
                  <c:v>64</c:v>
                </c:pt>
                <c:pt idx="12">
                  <c:v>63</c:v>
                </c:pt>
              </c:numCache>
            </c:numRef>
          </c:val>
          <c:extLst>
            <c:ext xmlns:c16="http://schemas.microsoft.com/office/drawing/2014/chart" uri="{C3380CC4-5D6E-409C-BE32-E72D297353CC}">
              <c16:uniqueId val="{00000000-898E-45A2-8B3A-44FCE1F27BBD}"/>
            </c:ext>
          </c:extLst>
        </c:ser>
        <c:ser>
          <c:idx val="1"/>
          <c:order val="1"/>
          <c:tx>
            <c:strRef>
              <c:f>Sheet1!$A$3</c:f>
              <c:strCache>
                <c:ptCount val="1"/>
                <c:pt idx="0">
                  <c:v>Easy</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1-898E-45A2-8B3A-44FCE1F27BB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Sheet1!$B$3:$N$3</c:f>
              <c:numCache>
                <c:formatCode>General</c:formatCode>
                <c:ptCount val="13"/>
                <c:pt idx="0">
                  <c:v>21</c:v>
                </c:pt>
                <c:pt idx="1">
                  <c:v>22</c:v>
                </c:pt>
                <c:pt idx="2">
                  <c:v>20</c:v>
                </c:pt>
                <c:pt idx="3">
                  <c:v>15</c:v>
                </c:pt>
                <c:pt idx="4">
                  <c:v>31</c:v>
                </c:pt>
                <c:pt idx="5">
                  <c:v>19</c:v>
                </c:pt>
                <c:pt idx="6">
                  <c:v>16</c:v>
                </c:pt>
                <c:pt idx="7">
                  <c:v>22</c:v>
                </c:pt>
                <c:pt idx="8">
                  <c:v>27</c:v>
                </c:pt>
                <c:pt idx="9">
                  <c:v>27</c:v>
                </c:pt>
                <c:pt idx="10">
                  <c:v>39</c:v>
                </c:pt>
                <c:pt idx="11">
                  <c:v>30</c:v>
                </c:pt>
                <c:pt idx="12">
                  <c:v>24</c:v>
                </c:pt>
              </c:numCache>
            </c:numRef>
          </c:val>
          <c:extLst>
            <c:ext xmlns:c16="http://schemas.microsoft.com/office/drawing/2014/chart" uri="{C3380CC4-5D6E-409C-BE32-E72D297353CC}">
              <c16:uniqueId val="{00000002-898E-45A2-8B3A-44FCE1F27BBD}"/>
            </c:ext>
          </c:extLst>
        </c:ser>
        <c:ser>
          <c:idx val="2"/>
          <c:order val="2"/>
          <c:tx>
            <c:strRef>
              <c:f>Sheet1!$A$4</c:f>
              <c:strCache>
                <c:ptCount val="1"/>
                <c:pt idx="0">
                  <c:v>Difficult</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898E-45A2-8B3A-44FCE1F27BBD}"/>
                </c:ext>
              </c:extLst>
            </c:dLbl>
            <c:dLbl>
              <c:idx val="1"/>
              <c:delete val="1"/>
              <c:extLst>
                <c:ext xmlns:c15="http://schemas.microsoft.com/office/drawing/2012/chart" uri="{CE6537A1-D6FC-4f65-9D91-7224C49458BB}"/>
                <c:ext xmlns:c16="http://schemas.microsoft.com/office/drawing/2014/chart" uri="{C3380CC4-5D6E-409C-BE32-E72D297353CC}">
                  <c16:uniqueId val="{00000004-898E-45A2-8B3A-44FCE1F27BBD}"/>
                </c:ext>
              </c:extLst>
            </c:dLbl>
            <c:dLbl>
              <c:idx val="2"/>
              <c:delete val="1"/>
              <c:extLst>
                <c:ext xmlns:c15="http://schemas.microsoft.com/office/drawing/2012/chart" uri="{CE6537A1-D6FC-4f65-9D91-7224C49458BB}"/>
                <c:ext xmlns:c16="http://schemas.microsoft.com/office/drawing/2014/chart" uri="{C3380CC4-5D6E-409C-BE32-E72D297353CC}">
                  <c16:uniqueId val="{00000005-898E-45A2-8B3A-44FCE1F27BBD}"/>
                </c:ext>
              </c:extLst>
            </c:dLbl>
            <c:dLbl>
              <c:idx val="3"/>
              <c:delete val="1"/>
              <c:extLst>
                <c:ext xmlns:c15="http://schemas.microsoft.com/office/drawing/2012/chart" uri="{CE6537A1-D6FC-4f65-9D91-7224C49458BB}"/>
                <c:ext xmlns:c16="http://schemas.microsoft.com/office/drawing/2014/chart" uri="{C3380CC4-5D6E-409C-BE32-E72D297353CC}">
                  <c16:uniqueId val="{00000006-898E-45A2-8B3A-44FCE1F27BBD}"/>
                </c:ext>
              </c:extLst>
            </c:dLbl>
            <c:dLbl>
              <c:idx val="4"/>
              <c:delete val="1"/>
              <c:extLst>
                <c:ext xmlns:c15="http://schemas.microsoft.com/office/drawing/2012/chart" uri="{CE6537A1-D6FC-4f65-9D91-7224C49458BB}"/>
                <c:ext xmlns:c16="http://schemas.microsoft.com/office/drawing/2014/chart" uri="{C3380CC4-5D6E-409C-BE32-E72D297353CC}">
                  <c16:uniqueId val="{00000007-898E-45A2-8B3A-44FCE1F27BBD}"/>
                </c:ext>
              </c:extLst>
            </c:dLbl>
            <c:dLbl>
              <c:idx val="5"/>
              <c:delete val="1"/>
              <c:extLst>
                <c:ext xmlns:c15="http://schemas.microsoft.com/office/drawing/2012/chart" uri="{CE6537A1-D6FC-4f65-9D91-7224C49458BB}"/>
                <c:ext xmlns:c16="http://schemas.microsoft.com/office/drawing/2014/chart" uri="{C3380CC4-5D6E-409C-BE32-E72D297353CC}">
                  <c16:uniqueId val="{00000008-898E-45A2-8B3A-44FCE1F27BBD}"/>
                </c:ext>
              </c:extLst>
            </c:dLbl>
            <c:dLbl>
              <c:idx val="7"/>
              <c:delete val="1"/>
              <c:extLst>
                <c:ext xmlns:c15="http://schemas.microsoft.com/office/drawing/2012/chart" uri="{CE6537A1-D6FC-4f65-9D91-7224C49458BB}"/>
                <c:ext xmlns:c16="http://schemas.microsoft.com/office/drawing/2014/chart" uri="{C3380CC4-5D6E-409C-BE32-E72D297353CC}">
                  <c16:uniqueId val="{00000009-898E-45A2-8B3A-44FCE1F27BBD}"/>
                </c:ext>
              </c:extLst>
            </c:dLbl>
            <c:dLbl>
              <c:idx val="8"/>
              <c:delete val="1"/>
              <c:extLst>
                <c:ext xmlns:c15="http://schemas.microsoft.com/office/drawing/2012/chart" uri="{CE6537A1-D6FC-4f65-9D91-7224C49458BB}"/>
                <c:ext xmlns:c16="http://schemas.microsoft.com/office/drawing/2014/chart" uri="{C3380CC4-5D6E-409C-BE32-E72D297353CC}">
                  <c16:uniqueId val="{0000000A-898E-45A2-8B3A-44FCE1F27BBD}"/>
                </c:ext>
              </c:extLst>
            </c:dLbl>
            <c:dLbl>
              <c:idx val="9"/>
              <c:delete val="1"/>
              <c:extLst>
                <c:ext xmlns:c15="http://schemas.microsoft.com/office/drawing/2012/chart" uri="{CE6537A1-D6FC-4f65-9D91-7224C49458BB}"/>
                <c:ext xmlns:c16="http://schemas.microsoft.com/office/drawing/2014/chart" uri="{C3380CC4-5D6E-409C-BE32-E72D297353CC}">
                  <c16:uniqueId val="{0000000B-898E-45A2-8B3A-44FCE1F27BBD}"/>
                </c:ext>
              </c:extLst>
            </c:dLbl>
            <c:dLbl>
              <c:idx val="10"/>
              <c:delete val="1"/>
              <c:extLst>
                <c:ext xmlns:c15="http://schemas.microsoft.com/office/drawing/2012/chart" uri="{CE6537A1-D6FC-4f65-9D91-7224C49458BB}"/>
                <c:ext xmlns:c16="http://schemas.microsoft.com/office/drawing/2014/chart" uri="{C3380CC4-5D6E-409C-BE32-E72D297353CC}">
                  <c16:uniqueId val="{0000000C-898E-45A2-8B3A-44FCE1F27BBD}"/>
                </c:ext>
              </c:extLst>
            </c:dLbl>
            <c:dLbl>
              <c:idx val="11"/>
              <c:delete val="1"/>
              <c:extLst>
                <c:ext xmlns:c15="http://schemas.microsoft.com/office/drawing/2012/chart" uri="{CE6537A1-D6FC-4f65-9D91-7224C49458BB}"/>
                <c:ext xmlns:c16="http://schemas.microsoft.com/office/drawing/2014/chart" uri="{C3380CC4-5D6E-409C-BE32-E72D297353CC}">
                  <c16:uniqueId val="{0000000D-898E-45A2-8B3A-44FCE1F27BBD}"/>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Sheet1!$B$4:$N$4</c:f>
              <c:numCache>
                <c:formatCode>General</c:formatCode>
                <c:ptCount val="13"/>
                <c:pt idx="0">
                  <c:v>7</c:v>
                </c:pt>
                <c:pt idx="1">
                  <c:v>8</c:v>
                </c:pt>
                <c:pt idx="2">
                  <c:v>7</c:v>
                </c:pt>
                <c:pt idx="3">
                  <c:v>7</c:v>
                </c:pt>
                <c:pt idx="4">
                  <c:v>7</c:v>
                </c:pt>
                <c:pt idx="5">
                  <c:v>6</c:v>
                </c:pt>
                <c:pt idx="6">
                  <c:v>11</c:v>
                </c:pt>
                <c:pt idx="7">
                  <c:v>2</c:v>
                </c:pt>
                <c:pt idx="8">
                  <c:v>4</c:v>
                </c:pt>
                <c:pt idx="9">
                  <c:v>11</c:v>
                </c:pt>
                <c:pt idx="10">
                  <c:v>9</c:v>
                </c:pt>
                <c:pt idx="11">
                  <c:v>6</c:v>
                </c:pt>
                <c:pt idx="12">
                  <c:v>14</c:v>
                </c:pt>
              </c:numCache>
            </c:numRef>
          </c:val>
          <c:extLst>
            <c:ext xmlns:c16="http://schemas.microsoft.com/office/drawing/2014/chart" uri="{C3380CC4-5D6E-409C-BE32-E72D297353CC}">
              <c16:uniqueId val="{0000000E-898E-45A2-8B3A-44FCE1F27BBD}"/>
            </c:ext>
          </c:extLst>
        </c:ser>
        <c:ser>
          <c:idx val="3"/>
          <c:order val="3"/>
          <c:tx>
            <c:strRef>
              <c:f>Sheet1!$A$5</c:f>
              <c:strCache>
                <c:ptCount val="1"/>
                <c:pt idx="0">
                  <c:v>Very difficult</c:v>
                </c:pt>
              </c:strCache>
            </c:strRef>
          </c:tx>
          <c:spPr>
            <a:solidFill>
              <a:schemeClr val="accent4"/>
            </a:solidFill>
            <a:ln>
              <a:noFill/>
            </a:ln>
            <a:effectLst/>
          </c:spPr>
          <c:invertIfNegative val="0"/>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Sheet1!$B$5:$N$5</c:f>
              <c:numCache>
                <c:formatCode>General</c:formatCode>
                <c:ptCount val="13"/>
                <c:pt idx="0">
                  <c:v>0</c:v>
                </c:pt>
                <c:pt idx="1">
                  <c:v>0</c:v>
                </c:pt>
                <c:pt idx="2">
                  <c:v>0</c:v>
                </c:pt>
                <c:pt idx="3">
                  <c:v>2</c:v>
                </c:pt>
                <c:pt idx="4">
                  <c:v>2</c:v>
                </c:pt>
                <c:pt idx="5">
                  <c:v>0</c:v>
                </c:pt>
                <c:pt idx="6">
                  <c:v>0</c:v>
                </c:pt>
                <c:pt idx="7">
                  <c:v>2</c:v>
                </c:pt>
                <c:pt idx="8">
                  <c:v>2</c:v>
                </c:pt>
                <c:pt idx="9">
                  <c:v>0</c:v>
                </c:pt>
                <c:pt idx="10">
                  <c:v>3</c:v>
                </c:pt>
                <c:pt idx="11">
                  <c:v>0</c:v>
                </c:pt>
                <c:pt idx="12">
                  <c:v>0</c:v>
                </c:pt>
              </c:numCache>
            </c:numRef>
          </c:val>
          <c:extLst>
            <c:ext xmlns:c16="http://schemas.microsoft.com/office/drawing/2014/chart" uri="{C3380CC4-5D6E-409C-BE32-E72D297353CC}">
              <c16:uniqueId val="{0000000F-898E-45A2-8B3A-44FCE1F27BBD}"/>
            </c:ext>
          </c:extLst>
        </c:ser>
        <c:dLbls>
          <c:showLegendKey val="0"/>
          <c:showVal val="0"/>
          <c:showCatName val="0"/>
          <c:showSerName val="0"/>
          <c:showPercent val="0"/>
          <c:showBubbleSize val="0"/>
        </c:dLbls>
        <c:gapWidth val="150"/>
        <c:overlap val="100"/>
        <c:axId val="566350120"/>
        <c:axId val="566350448"/>
      </c:barChart>
      <c:catAx>
        <c:axId val="56635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6350448"/>
        <c:crosses val="autoZero"/>
        <c:auto val="1"/>
        <c:lblAlgn val="ctr"/>
        <c:lblOffset val="100"/>
        <c:noMultiLvlLbl val="0"/>
      </c:catAx>
      <c:valAx>
        <c:axId val="5663504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3201320132013201E-2"/>
              <c:y val="0.15824328889581871"/>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635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0-3B52-422E-8580-FE426B2DD6C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Sheet1!$B$2:$N$2</c:f>
              <c:numCache>
                <c:formatCode>General</c:formatCode>
                <c:ptCount val="13"/>
                <c:pt idx="0">
                  <c:v>36</c:v>
                </c:pt>
                <c:pt idx="1">
                  <c:v>39</c:v>
                </c:pt>
                <c:pt idx="2">
                  <c:v>17</c:v>
                </c:pt>
                <c:pt idx="3">
                  <c:v>20</c:v>
                </c:pt>
                <c:pt idx="4">
                  <c:v>30</c:v>
                </c:pt>
                <c:pt idx="5">
                  <c:v>29</c:v>
                </c:pt>
                <c:pt idx="6">
                  <c:v>31</c:v>
                </c:pt>
                <c:pt idx="7">
                  <c:v>31</c:v>
                </c:pt>
                <c:pt idx="8">
                  <c:v>24</c:v>
                </c:pt>
                <c:pt idx="9">
                  <c:v>35</c:v>
                </c:pt>
                <c:pt idx="10">
                  <c:v>41</c:v>
                </c:pt>
                <c:pt idx="11">
                  <c:v>32</c:v>
                </c:pt>
                <c:pt idx="12">
                  <c:v>36</c:v>
                </c:pt>
              </c:numCache>
            </c:numRef>
          </c:val>
          <c:extLst>
            <c:ext xmlns:c16="http://schemas.microsoft.com/office/drawing/2014/chart" uri="{C3380CC4-5D6E-409C-BE32-E72D297353CC}">
              <c16:uniqueId val="{00000001-3B52-422E-8580-FE426B2DD6C8}"/>
            </c:ext>
          </c:extLst>
        </c:ser>
        <c:ser>
          <c:idx val="1"/>
          <c:order val="1"/>
          <c:tx>
            <c:strRef>
              <c:f>Sheet1!$A$3</c:f>
              <c:strCache>
                <c:ptCount val="1"/>
                <c:pt idx="0">
                  <c:v>Easy</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2-3B52-422E-8580-FE426B2DD6C8}"/>
                </c:ext>
              </c:extLst>
            </c:dLbl>
            <c:dLbl>
              <c:idx val="2"/>
              <c:delete val="1"/>
              <c:extLst>
                <c:ext xmlns:c15="http://schemas.microsoft.com/office/drawing/2012/chart" uri="{CE6537A1-D6FC-4f65-9D91-7224C49458BB}"/>
                <c:ext xmlns:c16="http://schemas.microsoft.com/office/drawing/2014/chart" uri="{C3380CC4-5D6E-409C-BE32-E72D297353CC}">
                  <c16:uniqueId val="{00000003-3B52-422E-8580-FE426B2DD6C8}"/>
                </c:ext>
              </c:extLst>
            </c:dLbl>
            <c:dLbl>
              <c:idx val="10"/>
              <c:delete val="1"/>
              <c:extLst>
                <c:ext xmlns:c15="http://schemas.microsoft.com/office/drawing/2012/chart" uri="{CE6537A1-D6FC-4f65-9D91-7224C49458BB}"/>
                <c:ext xmlns:c16="http://schemas.microsoft.com/office/drawing/2014/chart" uri="{C3380CC4-5D6E-409C-BE32-E72D297353CC}">
                  <c16:uniqueId val="{00000004-3B52-422E-8580-FE426B2DD6C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Sheet1!$B$3:$N$3</c:f>
              <c:numCache>
                <c:formatCode>General</c:formatCode>
                <c:ptCount val="13"/>
                <c:pt idx="0">
                  <c:v>29</c:v>
                </c:pt>
                <c:pt idx="1">
                  <c:v>28</c:v>
                </c:pt>
                <c:pt idx="2">
                  <c:v>67</c:v>
                </c:pt>
                <c:pt idx="3">
                  <c:v>30</c:v>
                </c:pt>
                <c:pt idx="4">
                  <c:v>24</c:v>
                </c:pt>
                <c:pt idx="5">
                  <c:v>36</c:v>
                </c:pt>
                <c:pt idx="6">
                  <c:v>49</c:v>
                </c:pt>
                <c:pt idx="7">
                  <c:v>36</c:v>
                </c:pt>
                <c:pt idx="8">
                  <c:v>30</c:v>
                </c:pt>
                <c:pt idx="9">
                  <c:v>38</c:v>
                </c:pt>
                <c:pt idx="10">
                  <c:v>19</c:v>
                </c:pt>
                <c:pt idx="11">
                  <c:v>29</c:v>
                </c:pt>
                <c:pt idx="12">
                  <c:v>29</c:v>
                </c:pt>
              </c:numCache>
            </c:numRef>
          </c:val>
          <c:extLst>
            <c:ext xmlns:c16="http://schemas.microsoft.com/office/drawing/2014/chart" uri="{C3380CC4-5D6E-409C-BE32-E72D297353CC}">
              <c16:uniqueId val="{00000005-3B52-422E-8580-FE426B2DD6C8}"/>
            </c:ext>
          </c:extLst>
        </c:ser>
        <c:ser>
          <c:idx val="2"/>
          <c:order val="2"/>
          <c:tx>
            <c:strRef>
              <c:f>Sheet1!$A$4</c:f>
              <c:strCache>
                <c:ptCount val="1"/>
                <c:pt idx="0">
                  <c:v>Difficult</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3B52-422E-8580-FE426B2DD6C8}"/>
                </c:ext>
              </c:extLst>
            </c:dLbl>
            <c:dLbl>
              <c:idx val="2"/>
              <c:delete val="1"/>
              <c:extLst>
                <c:ext xmlns:c15="http://schemas.microsoft.com/office/drawing/2012/chart" uri="{CE6537A1-D6FC-4f65-9D91-7224C49458BB}"/>
                <c:ext xmlns:c16="http://schemas.microsoft.com/office/drawing/2014/chart" uri="{C3380CC4-5D6E-409C-BE32-E72D297353CC}">
                  <c16:uniqueId val="{00000007-3B52-422E-8580-FE426B2DD6C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Sheet1!$B$4:$N$4</c:f>
              <c:numCache>
                <c:formatCode>General</c:formatCode>
                <c:ptCount val="13"/>
                <c:pt idx="0">
                  <c:v>21</c:v>
                </c:pt>
                <c:pt idx="1">
                  <c:v>22</c:v>
                </c:pt>
                <c:pt idx="2">
                  <c:v>17</c:v>
                </c:pt>
                <c:pt idx="3">
                  <c:v>40</c:v>
                </c:pt>
                <c:pt idx="4">
                  <c:v>46</c:v>
                </c:pt>
                <c:pt idx="5">
                  <c:v>32</c:v>
                </c:pt>
                <c:pt idx="6">
                  <c:v>18</c:v>
                </c:pt>
                <c:pt idx="7">
                  <c:v>31</c:v>
                </c:pt>
                <c:pt idx="8">
                  <c:v>35</c:v>
                </c:pt>
                <c:pt idx="9">
                  <c:v>24</c:v>
                </c:pt>
                <c:pt idx="10">
                  <c:v>33</c:v>
                </c:pt>
                <c:pt idx="11">
                  <c:v>35</c:v>
                </c:pt>
                <c:pt idx="12">
                  <c:v>21</c:v>
                </c:pt>
              </c:numCache>
            </c:numRef>
          </c:val>
          <c:extLst>
            <c:ext xmlns:c16="http://schemas.microsoft.com/office/drawing/2014/chart" uri="{C3380CC4-5D6E-409C-BE32-E72D297353CC}">
              <c16:uniqueId val="{00000008-3B52-422E-8580-FE426B2DD6C8}"/>
            </c:ext>
          </c:extLst>
        </c:ser>
        <c:ser>
          <c:idx val="3"/>
          <c:order val="3"/>
          <c:tx>
            <c:strRef>
              <c:f>Sheet1!$A$5</c:f>
              <c:strCache>
                <c:ptCount val="1"/>
                <c:pt idx="0">
                  <c:v>Very difficult</c:v>
                </c:pt>
              </c:strCache>
            </c:strRef>
          </c:tx>
          <c:spPr>
            <a:solidFill>
              <a:schemeClr val="accent4"/>
            </a:solidFill>
            <a:ln>
              <a:noFill/>
            </a:ln>
            <a:effectLst/>
          </c:spPr>
          <c:invertIfNegative val="0"/>
          <c:cat>
            <c:strRef>
              <c:f>Sheet1!$B$1:$N$1</c:f>
              <c:strCach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strCache>
            </c:strRef>
          </c:cat>
          <c:val>
            <c:numRef>
              <c:f>Sheet1!$B$5:$N$5</c:f>
              <c:numCache>
                <c:formatCode>General</c:formatCode>
                <c:ptCount val="13"/>
                <c:pt idx="0">
                  <c:v>14</c:v>
                </c:pt>
                <c:pt idx="1">
                  <c:v>11</c:v>
                </c:pt>
                <c:pt idx="2">
                  <c:v>0</c:v>
                </c:pt>
                <c:pt idx="3">
                  <c:v>10</c:v>
                </c:pt>
                <c:pt idx="4">
                  <c:v>0</c:v>
                </c:pt>
                <c:pt idx="5">
                  <c:v>3</c:v>
                </c:pt>
                <c:pt idx="6">
                  <c:v>3</c:v>
                </c:pt>
                <c:pt idx="7">
                  <c:v>0</c:v>
                </c:pt>
                <c:pt idx="8">
                  <c:v>11</c:v>
                </c:pt>
                <c:pt idx="9">
                  <c:v>3</c:v>
                </c:pt>
                <c:pt idx="10">
                  <c:v>7</c:v>
                </c:pt>
                <c:pt idx="11">
                  <c:v>3</c:v>
                </c:pt>
                <c:pt idx="12">
                  <c:v>14</c:v>
                </c:pt>
              </c:numCache>
            </c:numRef>
          </c:val>
          <c:extLst>
            <c:ext xmlns:c16="http://schemas.microsoft.com/office/drawing/2014/chart" uri="{C3380CC4-5D6E-409C-BE32-E72D297353CC}">
              <c16:uniqueId val="{00000009-3B52-422E-8580-FE426B2DD6C8}"/>
            </c:ext>
          </c:extLst>
        </c:ser>
        <c:dLbls>
          <c:showLegendKey val="0"/>
          <c:showVal val="0"/>
          <c:showCatName val="0"/>
          <c:showSerName val="0"/>
          <c:showPercent val="0"/>
          <c:showBubbleSize val="0"/>
        </c:dLbls>
        <c:gapWidth val="150"/>
        <c:overlap val="100"/>
        <c:axId val="539295232"/>
        <c:axId val="539294248"/>
      </c:barChart>
      <c:catAx>
        <c:axId val="539295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9294248"/>
        <c:crosses val="autoZero"/>
        <c:auto val="1"/>
        <c:lblAlgn val="ctr"/>
        <c:lblOffset val="100"/>
        <c:noMultiLvlLbl val="0"/>
      </c:catAx>
      <c:valAx>
        <c:axId val="5392942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0804970286331712E-2"/>
              <c:y val="0.13694481259149535"/>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929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 Used Ketamine</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71B-45FE-AC0F-833545284D6E}"/>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71B-45FE-AC0F-833545284D6E}"/>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71B-45FE-AC0F-833545284D6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49</c:v>
                </c:pt>
                <c:pt idx="1">
                  <c:v>39</c:v>
                </c:pt>
                <c:pt idx="2">
                  <c:v>39</c:v>
                </c:pt>
                <c:pt idx="3">
                  <c:v>27</c:v>
                </c:pt>
                <c:pt idx="4">
                  <c:v>36</c:v>
                </c:pt>
                <c:pt idx="5">
                  <c:v>30</c:v>
                </c:pt>
                <c:pt idx="6">
                  <c:v>19</c:v>
                </c:pt>
                <c:pt idx="7">
                  <c:v>24</c:v>
                </c:pt>
                <c:pt idx="8">
                  <c:v>39</c:v>
                </c:pt>
                <c:pt idx="9">
                  <c:v>24</c:v>
                </c:pt>
                <c:pt idx="10">
                  <c:v>24</c:v>
                </c:pt>
                <c:pt idx="11">
                  <c:v>23</c:v>
                </c:pt>
                <c:pt idx="12">
                  <c:v>24</c:v>
                </c:pt>
                <c:pt idx="13">
                  <c:v>50</c:v>
                </c:pt>
                <c:pt idx="14">
                  <c:v>50</c:v>
                </c:pt>
                <c:pt idx="15">
                  <c:v>54</c:v>
                </c:pt>
              </c:numCache>
            </c:numRef>
          </c:val>
          <c:extLst>
            <c:ext xmlns:c16="http://schemas.microsoft.com/office/drawing/2014/chart" uri="{C3380CC4-5D6E-409C-BE32-E72D297353CC}">
              <c16:uniqueId val="{00000003-771B-45FE-AC0F-833545284D6E}"/>
            </c:ext>
          </c:extLst>
        </c:ser>
        <c:dLbls>
          <c:showLegendKey val="0"/>
          <c:showVal val="0"/>
          <c:showCatName val="0"/>
          <c:showSerName val="0"/>
          <c:showPercent val="0"/>
          <c:showBubbleSize val="0"/>
        </c:dLbls>
        <c:gapWidth val="219"/>
        <c:overlap val="-27"/>
        <c:axId val="542643184"/>
        <c:axId val="542641216"/>
      </c:barChart>
      <c:lineChart>
        <c:grouping val="stacked"/>
        <c:varyColors val="0"/>
        <c:ser>
          <c:idx val="1"/>
          <c:order val="1"/>
          <c:tx>
            <c:strRef>
              <c:f>Sheet1!$A$3</c:f>
              <c:strCache>
                <c:ptCount val="1"/>
                <c:pt idx="0">
                  <c:v>Median days ketamine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2.850877192982456E-2"/>
                  <c:y val="-4.82456140350877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71B-45FE-AC0F-833545284D6E}"/>
                </c:ext>
              </c:extLst>
            </c:dLbl>
            <c:dLbl>
              <c:idx val="14"/>
              <c:layout>
                <c:manualLayout>
                  <c:x val="-1.973684210526332E-2"/>
                  <c:y val="-3.94736842105263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71B-45FE-AC0F-833545284D6E}"/>
                </c:ext>
              </c:extLst>
            </c:dLbl>
            <c:dLbl>
              <c:idx val="15"/>
              <c:layout>
                <c:manualLayout>
                  <c:x val="-1.7543859649122806E-2"/>
                  <c:y val="-4.38596491228070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71B-45FE-AC0F-833545284D6E}"/>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3</c:v>
                </c:pt>
                <c:pt idx="1">
                  <c:v>4</c:v>
                </c:pt>
                <c:pt idx="2">
                  <c:v>2</c:v>
                </c:pt>
                <c:pt idx="3">
                  <c:v>2</c:v>
                </c:pt>
                <c:pt idx="4">
                  <c:v>2</c:v>
                </c:pt>
                <c:pt idx="5">
                  <c:v>3</c:v>
                </c:pt>
                <c:pt idx="6">
                  <c:v>2</c:v>
                </c:pt>
                <c:pt idx="7">
                  <c:v>3</c:v>
                </c:pt>
                <c:pt idx="8">
                  <c:v>2</c:v>
                </c:pt>
                <c:pt idx="9">
                  <c:v>3</c:v>
                </c:pt>
                <c:pt idx="10">
                  <c:v>2</c:v>
                </c:pt>
                <c:pt idx="11">
                  <c:v>2</c:v>
                </c:pt>
                <c:pt idx="12">
                  <c:v>2</c:v>
                </c:pt>
                <c:pt idx="13">
                  <c:v>3</c:v>
                </c:pt>
                <c:pt idx="14">
                  <c:v>4</c:v>
                </c:pt>
                <c:pt idx="15">
                  <c:v>4</c:v>
                </c:pt>
              </c:numCache>
            </c:numRef>
          </c:val>
          <c:smooth val="0"/>
          <c:extLst>
            <c:ext xmlns:c16="http://schemas.microsoft.com/office/drawing/2014/chart" uri="{C3380CC4-5D6E-409C-BE32-E72D297353CC}">
              <c16:uniqueId val="{00000007-771B-45FE-AC0F-833545284D6E}"/>
            </c:ext>
          </c:extLst>
        </c:ser>
        <c:dLbls>
          <c:showLegendKey val="0"/>
          <c:showVal val="0"/>
          <c:showCatName val="0"/>
          <c:showSerName val="0"/>
          <c:showPercent val="0"/>
          <c:showBubbleSize val="0"/>
        </c:dLbls>
        <c:marker val="1"/>
        <c:smooth val="0"/>
        <c:axId val="706814576"/>
        <c:axId val="706813920"/>
      </c:lineChart>
      <c:catAx>
        <c:axId val="54264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42641216"/>
        <c:crosses val="autoZero"/>
        <c:auto val="1"/>
        <c:lblAlgn val="ctr"/>
        <c:lblOffset val="100"/>
        <c:noMultiLvlLbl val="0"/>
      </c:catAx>
      <c:valAx>
        <c:axId val="54264121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6.5789473684210523E-3"/>
              <c:y val="0.161319242989363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42643184"/>
        <c:crosses val="autoZero"/>
        <c:crossBetween val="between"/>
      </c:valAx>
      <c:valAx>
        <c:axId val="706813920"/>
        <c:scaling>
          <c:orientation val="minMax"/>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6226965050421331"/>
              <c:y val="0.3156083614548181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06814576"/>
        <c:crosses val="max"/>
        <c:crossBetween val="between"/>
        <c:majorUnit val="1"/>
      </c:valAx>
      <c:catAx>
        <c:axId val="706814576"/>
        <c:scaling>
          <c:orientation val="minMax"/>
        </c:scaling>
        <c:delete val="1"/>
        <c:axPos val="b"/>
        <c:numFmt formatCode="General" sourceLinked="1"/>
        <c:majorTickMark val="out"/>
        <c:minorTickMark val="none"/>
        <c:tickLblPos val="nextTo"/>
        <c:crossAx val="70681392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579756090226858E-2"/>
          <c:y val="4.3320539372569994E-2"/>
          <c:w val="0.82189122431709127"/>
          <c:h val="0.77351831021122364"/>
        </c:manualLayout>
      </c:layout>
      <c:barChart>
        <c:barDir val="col"/>
        <c:grouping val="clustered"/>
        <c:varyColors val="0"/>
        <c:ser>
          <c:idx val="0"/>
          <c:order val="0"/>
          <c:tx>
            <c:strRef>
              <c:f>Sheet1!$A$2</c:f>
              <c:strCache>
                <c:ptCount val="1"/>
                <c:pt idx="0">
                  <c:v>% Used LSD</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577-4776-872E-F87B4EFFB460}"/>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77-4776-872E-F87B4EFFB460}"/>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577-4776-872E-F87B4EFFB46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27</c:v>
                </c:pt>
                <c:pt idx="1">
                  <c:v>20</c:v>
                </c:pt>
                <c:pt idx="2">
                  <c:v>33</c:v>
                </c:pt>
                <c:pt idx="3">
                  <c:v>17</c:v>
                </c:pt>
                <c:pt idx="4">
                  <c:v>22</c:v>
                </c:pt>
                <c:pt idx="5">
                  <c:v>18</c:v>
                </c:pt>
                <c:pt idx="6">
                  <c:v>37</c:v>
                </c:pt>
                <c:pt idx="7">
                  <c:v>44</c:v>
                </c:pt>
                <c:pt idx="8">
                  <c:v>46</c:v>
                </c:pt>
                <c:pt idx="9">
                  <c:v>43</c:v>
                </c:pt>
                <c:pt idx="10">
                  <c:v>51</c:v>
                </c:pt>
                <c:pt idx="11">
                  <c:v>43</c:v>
                </c:pt>
                <c:pt idx="12">
                  <c:v>60</c:v>
                </c:pt>
                <c:pt idx="13">
                  <c:v>65</c:v>
                </c:pt>
                <c:pt idx="14">
                  <c:v>73</c:v>
                </c:pt>
                <c:pt idx="15">
                  <c:v>71</c:v>
                </c:pt>
              </c:numCache>
            </c:numRef>
          </c:val>
          <c:extLst>
            <c:ext xmlns:c16="http://schemas.microsoft.com/office/drawing/2014/chart" uri="{C3380CC4-5D6E-409C-BE32-E72D297353CC}">
              <c16:uniqueId val="{00000003-A577-4776-872E-F87B4EFFB460}"/>
            </c:ext>
          </c:extLst>
        </c:ser>
        <c:dLbls>
          <c:showLegendKey val="0"/>
          <c:showVal val="0"/>
          <c:showCatName val="0"/>
          <c:showSerName val="0"/>
          <c:showPercent val="0"/>
          <c:showBubbleSize val="0"/>
        </c:dLbls>
        <c:gapWidth val="219"/>
        <c:overlap val="-27"/>
        <c:axId val="756533680"/>
        <c:axId val="756534992"/>
      </c:barChart>
      <c:lineChart>
        <c:grouping val="stacked"/>
        <c:varyColors val="0"/>
        <c:ser>
          <c:idx val="1"/>
          <c:order val="1"/>
          <c:tx>
            <c:strRef>
              <c:f>Sheet1!$A$3</c:f>
              <c:strCache>
                <c:ptCount val="1"/>
                <c:pt idx="0">
                  <c:v>Median days LSD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8.7288597926895792E-3"/>
                  <c:y val="-2.9529635098080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577-4776-872E-F87B4EFFB460}"/>
                </c:ext>
              </c:extLst>
            </c:dLbl>
            <c:dLbl>
              <c:idx val="14"/>
              <c:layout>
                <c:manualLayout>
                  <c:x val="-2.1822149481723951E-2"/>
                  <c:y val="-4.218519299725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577-4776-872E-F87B4EFFB460}"/>
                </c:ext>
              </c:extLst>
            </c:dLbl>
            <c:dLbl>
              <c:idx val="15"/>
              <c:layout>
                <c:manualLayout>
                  <c:x val="-2.6186579378068741E-2"/>
                  <c:y val="-4.2185192997257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577-4776-872E-F87B4EFFB46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1</c:v>
                </c:pt>
                <c:pt idx="1">
                  <c:v>1</c:v>
                </c:pt>
                <c:pt idx="2">
                  <c:v>2</c:v>
                </c:pt>
                <c:pt idx="3">
                  <c:v>2</c:v>
                </c:pt>
                <c:pt idx="4">
                  <c:v>3</c:v>
                </c:pt>
                <c:pt idx="5">
                  <c:v>2</c:v>
                </c:pt>
                <c:pt idx="6">
                  <c:v>2</c:v>
                </c:pt>
                <c:pt idx="7">
                  <c:v>3</c:v>
                </c:pt>
                <c:pt idx="8">
                  <c:v>2</c:v>
                </c:pt>
                <c:pt idx="9">
                  <c:v>3</c:v>
                </c:pt>
                <c:pt idx="10">
                  <c:v>2</c:v>
                </c:pt>
                <c:pt idx="11">
                  <c:v>2</c:v>
                </c:pt>
                <c:pt idx="12">
                  <c:v>2</c:v>
                </c:pt>
                <c:pt idx="13">
                  <c:v>3</c:v>
                </c:pt>
                <c:pt idx="14">
                  <c:v>3</c:v>
                </c:pt>
                <c:pt idx="15">
                  <c:v>3</c:v>
                </c:pt>
              </c:numCache>
            </c:numRef>
          </c:val>
          <c:smooth val="0"/>
          <c:extLst>
            <c:ext xmlns:c16="http://schemas.microsoft.com/office/drawing/2014/chart" uri="{C3380CC4-5D6E-409C-BE32-E72D297353CC}">
              <c16:uniqueId val="{00000007-A577-4776-872E-F87B4EFFB460}"/>
            </c:ext>
          </c:extLst>
        </c:ser>
        <c:dLbls>
          <c:showLegendKey val="0"/>
          <c:showVal val="0"/>
          <c:showCatName val="0"/>
          <c:showSerName val="0"/>
          <c:showPercent val="0"/>
          <c:showBubbleSize val="0"/>
        </c:dLbls>
        <c:marker val="1"/>
        <c:smooth val="0"/>
        <c:axId val="756527776"/>
        <c:axId val="756534336"/>
      </c:lineChart>
      <c:catAx>
        <c:axId val="75653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56534992"/>
        <c:crosses val="autoZero"/>
        <c:auto val="1"/>
        <c:lblAlgn val="ctr"/>
        <c:lblOffset val="100"/>
        <c:noMultiLvlLbl val="0"/>
      </c:catAx>
      <c:valAx>
        <c:axId val="75653499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1610844840047169E-2"/>
              <c:y val="0.19125221456692915"/>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56533680"/>
        <c:crosses val="autoZero"/>
        <c:crossBetween val="between"/>
      </c:valAx>
      <c:valAx>
        <c:axId val="756534336"/>
        <c:scaling>
          <c:orientation val="minMax"/>
          <c:max val="5"/>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6245490590271965"/>
              <c:y val="0.3156083614548181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56527776"/>
        <c:crosses val="max"/>
        <c:crossBetween val="between"/>
        <c:majorUnit val="1"/>
      </c:valAx>
      <c:catAx>
        <c:axId val="756527776"/>
        <c:scaling>
          <c:orientation val="minMax"/>
        </c:scaling>
        <c:delete val="1"/>
        <c:axPos val="b"/>
        <c:numFmt formatCode="General" sourceLinked="1"/>
        <c:majorTickMark val="out"/>
        <c:minorTickMark val="none"/>
        <c:tickLblPos val="nextTo"/>
        <c:crossAx val="756534336"/>
        <c:crosses val="autoZero"/>
        <c:auto val="1"/>
        <c:lblAlgn val="ctr"/>
        <c:lblOffset val="100"/>
        <c:noMultiLvlLbl val="0"/>
      </c:catAx>
      <c:spPr>
        <a:noFill/>
        <a:ln>
          <a:noFill/>
        </a:ln>
        <a:effectLst/>
      </c:spPr>
    </c:plotArea>
    <c:legend>
      <c:legendPos val="b"/>
      <c:layout>
        <c:manualLayout>
          <c:xMode val="edge"/>
          <c:yMode val="edge"/>
          <c:x val="0.30014974805727024"/>
          <c:y val="0.92741884683769371"/>
          <c:w val="0.39970033205751082"/>
          <c:h val="7.2581153162306331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280315367674247E-2"/>
          <c:y val="3.99158202619916E-2"/>
          <c:w val="0.89601524363947327"/>
          <c:h val="0.77007981023889571"/>
        </c:manualLayout>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713-4A48-9E41-3F9E68F747CB}"/>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3-4A48-9E41-3F9E68F747CB}"/>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BDA-4EA4-8509-57783802252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150</c:v>
                </c:pt>
                <c:pt idx="1">
                  <c:v>180</c:v>
                </c:pt>
                <c:pt idx="2">
                  <c:v>100</c:v>
                </c:pt>
                <c:pt idx="3">
                  <c:v>115</c:v>
                </c:pt>
                <c:pt idx="4">
                  <c:v>150</c:v>
                </c:pt>
                <c:pt idx="5">
                  <c:v>150</c:v>
                </c:pt>
                <c:pt idx="6">
                  <c:v>150</c:v>
                </c:pt>
                <c:pt idx="7">
                  <c:v>150</c:v>
                </c:pt>
                <c:pt idx="8">
                  <c:v>150</c:v>
                </c:pt>
                <c:pt idx="9">
                  <c:v>150</c:v>
                </c:pt>
                <c:pt idx="10">
                  <c:v>200</c:v>
                </c:pt>
                <c:pt idx="11">
                  <c:v>180</c:v>
                </c:pt>
                <c:pt idx="12">
                  <c:v>220</c:v>
                </c:pt>
                <c:pt idx="13">
                  <c:v>200</c:v>
                </c:pt>
                <c:pt idx="14">
                  <c:v>180</c:v>
                </c:pt>
                <c:pt idx="15">
                  <c:v>200</c:v>
                </c:pt>
              </c:numCache>
            </c:numRef>
          </c:val>
          <c:extLst>
            <c:ext xmlns:c16="http://schemas.microsoft.com/office/drawing/2014/chart" uri="{C3380CC4-5D6E-409C-BE32-E72D297353CC}">
              <c16:uniqueId val="{00000001-3BDA-4EA4-8509-577838022529}"/>
            </c:ext>
          </c:extLst>
        </c:ser>
        <c:dLbls>
          <c:showLegendKey val="0"/>
          <c:showVal val="0"/>
          <c:showCatName val="0"/>
          <c:showSerName val="0"/>
          <c:showPercent val="0"/>
          <c:showBubbleSize val="0"/>
        </c:dLbls>
        <c:gapWidth val="219"/>
        <c:overlap val="-27"/>
        <c:axId val="566725264"/>
        <c:axId val="566719360"/>
      </c:barChart>
      <c:catAx>
        <c:axId val="56672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6719360"/>
        <c:crosses val="autoZero"/>
        <c:auto val="1"/>
        <c:lblAlgn val="ctr"/>
        <c:lblOffset val="100"/>
        <c:noMultiLvlLbl val="0"/>
      </c:catAx>
      <c:valAx>
        <c:axId val="5667193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0946879963756701E-2"/>
              <c:y val="0.303647385778891"/>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6725264"/>
        <c:crosses val="autoZero"/>
        <c:crossBetween val="between"/>
      </c:valAx>
      <c:spPr>
        <a:noFill/>
        <a:ln>
          <a:noFill/>
        </a:ln>
        <a:effectLst/>
      </c:spPr>
    </c:plotArea>
    <c:legend>
      <c:legendPos val="b"/>
      <c:layout>
        <c:manualLayout>
          <c:xMode val="edge"/>
          <c:yMode val="edge"/>
          <c:x val="0.46250925530860376"/>
          <c:y val="0.9254961672837253"/>
          <c:w val="7.9360252382245325E-2"/>
          <c:h val="7.450383271627471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54358630703077"/>
          <c:y val="3.6150834681018415E-2"/>
          <c:w val="0.85745204926307284"/>
          <c:h val="0.75696704578594343"/>
        </c:manualLayout>
      </c:layout>
      <c:barChart>
        <c:barDir val="col"/>
        <c:grouping val="percentStacked"/>
        <c:varyColors val="0"/>
        <c:ser>
          <c:idx val="0"/>
          <c:order val="0"/>
          <c:tx>
            <c:strRef>
              <c:f>Sheet1!$B$1</c:f>
              <c:strCache>
                <c:ptCount val="1"/>
                <c:pt idx="0">
                  <c:v>Low</c:v>
                </c:pt>
              </c:strCache>
            </c:strRef>
          </c:tx>
          <c:spPr>
            <a:solidFill>
              <a:schemeClr val="accent1"/>
            </a:solidFill>
            <a:ln>
              <a:noFill/>
            </a:ln>
            <a:effectLst/>
          </c:spPr>
          <c:invertIfNegative val="0"/>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0</c:v>
                </c:pt>
                <c:pt idx="1">
                  <c:v>13</c:v>
                </c:pt>
                <c:pt idx="2">
                  <c:v>0</c:v>
                </c:pt>
                <c:pt idx="3">
                  <c:v>7</c:v>
                </c:pt>
                <c:pt idx="4">
                  <c:v>5</c:v>
                </c:pt>
                <c:pt idx="5">
                  <c:v>0</c:v>
                </c:pt>
                <c:pt idx="6">
                  <c:v>14</c:v>
                </c:pt>
                <c:pt idx="7">
                  <c:v>27</c:v>
                </c:pt>
                <c:pt idx="8">
                  <c:v>0</c:v>
                </c:pt>
                <c:pt idx="9">
                  <c:v>6</c:v>
                </c:pt>
                <c:pt idx="10">
                  <c:v>71</c:v>
                </c:pt>
                <c:pt idx="11">
                  <c:v>0</c:v>
                </c:pt>
                <c:pt idx="12">
                  <c:v>0</c:v>
                </c:pt>
                <c:pt idx="13">
                  <c:v>4</c:v>
                </c:pt>
                <c:pt idx="14">
                  <c:v>0</c:v>
                </c:pt>
                <c:pt idx="15">
                  <c:v>3</c:v>
                </c:pt>
              </c:numCache>
            </c:numRef>
          </c:val>
          <c:extLst>
            <c:ext xmlns:c16="http://schemas.microsoft.com/office/drawing/2014/chart" uri="{C3380CC4-5D6E-409C-BE32-E72D297353CC}">
              <c16:uniqueId val="{00000000-E8B6-478E-B03D-588FE8D75910}"/>
            </c:ext>
          </c:extLst>
        </c:ser>
        <c:ser>
          <c:idx val="1"/>
          <c:order val="1"/>
          <c:tx>
            <c:strRef>
              <c:f>Sheet1!$C$1</c:f>
              <c:strCache>
                <c:ptCount val="1"/>
                <c:pt idx="0">
                  <c:v>Medium</c:v>
                </c:pt>
              </c:strCache>
            </c:strRef>
          </c:tx>
          <c:spPr>
            <a:solidFill>
              <a:schemeClr val="accent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1-E8B6-478E-B03D-588FE8D75910}"/>
                </c:ext>
              </c:extLst>
            </c:dLbl>
            <c:dLbl>
              <c:idx val="4"/>
              <c:delete val="1"/>
              <c:extLst>
                <c:ext xmlns:c15="http://schemas.microsoft.com/office/drawing/2012/chart" uri="{CE6537A1-D6FC-4f65-9D91-7224C49458BB}"/>
                <c:ext xmlns:c16="http://schemas.microsoft.com/office/drawing/2014/chart" uri="{C3380CC4-5D6E-409C-BE32-E72D297353CC}">
                  <c16:uniqueId val="{00000002-E8B6-478E-B03D-588FE8D75910}"/>
                </c:ext>
              </c:extLst>
            </c:dLbl>
            <c:dLbl>
              <c:idx val="6"/>
              <c:delete val="1"/>
              <c:extLst>
                <c:ext xmlns:c15="http://schemas.microsoft.com/office/drawing/2012/chart" uri="{CE6537A1-D6FC-4f65-9D91-7224C49458BB}"/>
                <c:ext xmlns:c16="http://schemas.microsoft.com/office/drawing/2014/chart" uri="{C3380CC4-5D6E-409C-BE32-E72D297353CC}">
                  <c16:uniqueId val="{00000003-E8B6-478E-B03D-588FE8D75910}"/>
                </c:ext>
              </c:extLst>
            </c:dLbl>
            <c:dLbl>
              <c:idx val="7"/>
              <c:delete val="1"/>
              <c:extLst>
                <c:ext xmlns:c15="http://schemas.microsoft.com/office/drawing/2012/chart" uri="{CE6537A1-D6FC-4f65-9D91-7224C49458BB}"/>
                <c:ext xmlns:c16="http://schemas.microsoft.com/office/drawing/2014/chart" uri="{C3380CC4-5D6E-409C-BE32-E72D297353CC}">
                  <c16:uniqueId val="{00000004-E8B6-478E-B03D-588FE8D75910}"/>
                </c:ext>
              </c:extLst>
            </c:dLbl>
            <c:dLbl>
              <c:idx val="9"/>
              <c:delete val="1"/>
              <c:extLst>
                <c:ext xmlns:c15="http://schemas.microsoft.com/office/drawing/2012/chart" uri="{CE6537A1-D6FC-4f65-9D91-7224C49458BB}"/>
                <c:ext xmlns:c16="http://schemas.microsoft.com/office/drawing/2014/chart" uri="{C3380CC4-5D6E-409C-BE32-E72D297353CC}">
                  <c16:uniqueId val="{00000005-E8B6-478E-B03D-588FE8D75910}"/>
                </c:ext>
              </c:extLst>
            </c:dLbl>
            <c:dLbl>
              <c:idx val="10"/>
              <c:delete val="1"/>
              <c:extLst>
                <c:ext xmlns:c15="http://schemas.microsoft.com/office/drawing/2012/chart" uri="{CE6537A1-D6FC-4f65-9D91-7224C49458BB}"/>
                <c:ext xmlns:c16="http://schemas.microsoft.com/office/drawing/2014/chart" uri="{C3380CC4-5D6E-409C-BE32-E72D297353CC}">
                  <c16:uniqueId val="{00000006-E8B6-478E-B03D-588FE8D75910}"/>
                </c:ext>
              </c:extLst>
            </c:dLbl>
            <c:dLbl>
              <c:idx val="11"/>
              <c:delete val="1"/>
              <c:extLst>
                <c:ext xmlns:c15="http://schemas.microsoft.com/office/drawing/2012/chart" uri="{CE6537A1-D6FC-4f65-9D91-7224C49458BB}"/>
                <c:ext xmlns:c16="http://schemas.microsoft.com/office/drawing/2014/chart" uri="{C3380CC4-5D6E-409C-BE32-E72D297353CC}">
                  <c16:uniqueId val="{00000007-E8B6-478E-B03D-588FE8D75910}"/>
                </c:ext>
              </c:extLst>
            </c:dLbl>
            <c:dLbl>
              <c:idx val="12"/>
              <c:delete val="1"/>
              <c:extLst>
                <c:ext xmlns:c15="http://schemas.microsoft.com/office/drawing/2012/chart" uri="{CE6537A1-D6FC-4f65-9D91-7224C49458BB}"/>
                <c:ext xmlns:c16="http://schemas.microsoft.com/office/drawing/2014/chart" uri="{C3380CC4-5D6E-409C-BE32-E72D297353CC}">
                  <c16:uniqueId val="{00000008-E8B6-478E-B03D-588FE8D7591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17</c:v>
                </c:pt>
                <c:pt idx="1">
                  <c:v>26</c:v>
                </c:pt>
                <c:pt idx="2">
                  <c:v>25</c:v>
                </c:pt>
                <c:pt idx="3">
                  <c:v>13</c:v>
                </c:pt>
                <c:pt idx="4">
                  <c:v>15</c:v>
                </c:pt>
                <c:pt idx="5">
                  <c:v>44</c:v>
                </c:pt>
                <c:pt idx="6">
                  <c:v>57</c:v>
                </c:pt>
                <c:pt idx="7">
                  <c:v>27</c:v>
                </c:pt>
                <c:pt idx="8">
                  <c:v>35</c:v>
                </c:pt>
                <c:pt idx="9">
                  <c:v>31</c:v>
                </c:pt>
                <c:pt idx="10">
                  <c:v>29</c:v>
                </c:pt>
                <c:pt idx="11">
                  <c:v>50</c:v>
                </c:pt>
                <c:pt idx="12">
                  <c:v>50</c:v>
                </c:pt>
                <c:pt idx="13">
                  <c:v>23</c:v>
                </c:pt>
                <c:pt idx="14">
                  <c:v>21</c:v>
                </c:pt>
                <c:pt idx="15">
                  <c:v>30</c:v>
                </c:pt>
              </c:numCache>
            </c:numRef>
          </c:val>
          <c:extLst>
            <c:ext xmlns:c16="http://schemas.microsoft.com/office/drawing/2014/chart" uri="{C3380CC4-5D6E-409C-BE32-E72D297353CC}">
              <c16:uniqueId val="{00000009-E8B6-478E-B03D-588FE8D75910}"/>
            </c:ext>
          </c:extLst>
        </c:ser>
        <c:ser>
          <c:idx val="2"/>
          <c:order val="2"/>
          <c:tx>
            <c:strRef>
              <c:f>Sheet1!$D$1</c:f>
              <c:strCache>
                <c:ptCount val="1"/>
                <c:pt idx="0">
                  <c:v>High</c:v>
                </c:pt>
              </c:strCache>
            </c:strRef>
          </c:tx>
          <c:spPr>
            <a:solidFill>
              <a:schemeClr val="accent3"/>
            </a:solidFill>
            <a:ln>
              <a:noFill/>
            </a:ln>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A-E8B6-478E-B03D-588FE8D75910}"/>
                </c:ext>
              </c:extLst>
            </c:dLbl>
            <c:dLbl>
              <c:idx val="7"/>
              <c:delete val="1"/>
              <c:extLst>
                <c:ext xmlns:c15="http://schemas.microsoft.com/office/drawing/2012/chart" uri="{CE6537A1-D6FC-4f65-9D91-7224C49458BB}"/>
                <c:ext xmlns:c16="http://schemas.microsoft.com/office/drawing/2014/chart" uri="{C3380CC4-5D6E-409C-BE32-E72D297353CC}">
                  <c16:uniqueId val="{0000000B-E8B6-478E-B03D-588FE8D75910}"/>
                </c:ext>
              </c:extLst>
            </c:dLbl>
            <c:dLbl>
              <c:idx val="10"/>
              <c:delete val="1"/>
              <c:extLst>
                <c:ext xmlns:c15="http://schemas.microsoft.com/office/drawing/2012/chart" uri="{CE6537A1-D6FC-4f65-9D91-7224C49458BB}"/>
                <c:ext xmlns:c16="http://schemas.microsoft.com/office/drawing/2014/chart" uri="{C3380CC4-5D6E-409C-BE32-E72D297353CC}">
                  <c16:uniqueId val="{0000000C-E8B6-478E-B03D-588FE8D75910}"/>
                </c:ext>
              </c:extLst>
            </c:dLbl>
            <c:dLbl>
              <c:idx val="11"/>
              <c:delete val="1"/>
              <c:extLst>
                <c:ext xmlns:c15="http://schemas.microsoft.com/office/drawing/2012/chart" uri="{CE6537A1-D6FC-4f65-9D91-7224C49458BB}"/>
                <c:ext xmlns:c16="http://schemas.microsoft.com/office/drawing/2014/chart" uri="{C3380CC4-5D6E-409C-BE32-E72D297353CC}">
                  <c16:uniqueId val="{0000000D-E8B6-478E-B03D-588FE8D75910}"/>
                </c:ext>
              </c:extLst>
            </c:dLbl>
            <c:dLbl>
              <c:idx val="12"/>
              <c:delete val="1"/>
              <c:extLst>
                <c:ext xmlns:c15="http://schemas.microsoft.com/office/drawing/2012/chart" uri="{CE6537A1-D6FC-4f65-9D91-7224C49458BB}"/>
                <c:ext xmlns:c16="http://schemas.microsoft.com/office/drawing/2014/chart" uri="{C3380CC4-5D6E-409C-BE32-E72D297353CC}">
                  <c16:uniqueId val="{0000000E-E8B6-478E-B03D-588FE8D7591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77</c:v>
                </c:pt>
                <c:pt idx="1">
                  <c:v>57</c:v>
                </c:pt>
                <c:pt idx="2">
                  <c:v>67</c:v>
                </c:pt>
                <c:pt idx="3">
                  <c:v>73</c:v>
                </c:pt>
                <c:pt idx="4">
                  <c:v>75</c:v>
                </c:pt>
                <c:pt idx="5">
                  <c:v>56</c:v>
                </c:pt>
                <c:pt idx="6">
                  <c:v>29</c:v>
                </c:pt>
                <c:pt idx="7">
                  <c:v>46</c:v>
                </c:pt>
                <c:pt idx="8">
                  <c:v>60</c:v>
                </c:pt>
                <c:pt idx="9">
                  <c:v>63</c:v>
                </c:pt>
                <c:pt idx="10">
                  <c:v>0</c:v>
                </c:pt>
                <c:pt idx="11">
                  <c:v>50</c:v>
                </c:pt>
                <c:pt idx="12">
                  <c:v>50</c:v>
                </c:pt>
                <c:pt idx="13">
                  <c:v>58</c:v>
                </c:pt>
                <c:pt idx="14">
                  <c:v>57</c:v>
                </c:pt>
                <c:pt idx="15">
                  <c:v>35</c:v>
                </c:pt>
              </c:numCache>
            </c:numRef>
          </c:val>
          <c:extLst>
            <c:ext xmlns:c16="http://schemas.microsoft.com/office/drawing/2014/chart" uri="{C3380CC4-5D6E-409C-BE32-E72D297353CC}">
              <c16:uniqueId val="{0000000F-E8B6-478E-B03D-588FE8D75910}"/>
            </c:ext>
          </c:extLst>
        </c:ser>
        <c:ser>
          <c:idx val="3"/>
          <c:order val="3"/>
          <c:tx>
            <c:strRef>
              <c:f>Sheet1!$E$1</c:f>
              <c:strCache>
                <c:ptCount val="1"/>
                <c:pt idx="0">
                  <c:v>Fluctuates</c:v>
                </c:pt>
              </c:strCache>
            </c:strRef>
          </c:tx>
          <c:spPr>
            <a:solidFill>
              <a:schemeClr val="accent4"/>
            </a:solidFill>
            <a:ln>
              <a:noFill/>
            </a:ln>
            <a:effectLst/>
          </c:spPr>
          <c:invertIfNegative val="0"/>
          <c:dLbls>
            <c:dLbl>
              <c:idx val="1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E8B6-478E-B03D-588FE8D75910}"/>
                </c:ext>
              </c:extLst>
            </c:dLbl>
            <c:dLbl>
              <c:idx val="15"/>
              <c:tx>
                <c:rich>
                  <a:bodyPr/>
                  <a:lstStyle/>
                  <a:p>
                    <a:r>
                      <a:rPr lang="en-US"/>
                      <a:t>*</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E8B6-478E-B03D-588FE8D7591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6</c:v>
                </c:pt>
                <c:pt idx="1">
                  <c:v>4</c:v>
                </c:pt>
                <c:pt idx="2">
                  <c:v>8</c:v>
                </c:pt>
                <c:pt idx="3">
                  <c:v>7</c:v>
                </c:pt>
                <c:pt idx="4">
                  <c:v>5</c:v>
                </c:pt>
                <c:pt idx="5">
                  <c:v>0</c:v>
                </c:pt>
                <c:pt idx="6">
                  <c:v>0</c:v>
                </c:pt>
                <c:pt idx="7">
                  <c:v>0</c:v>
                </c:pt>
                <c:pt idx="8">
                  <c:v>5</c:v>
                </c:pt>
                <c:pt idx="9">
                  <c:v>0</c:v>
                </c:pt>
                <c:pt idx="10">
                  <c:v>0</c:v>
                </c:pt>
                <c:pt idx="11">
                  <c:v>0</c:v>
                </c:pt>
                <c:pt idx="12">
                  <c:v>0</c:v>
                </c:pt>
                <c:pt idx="13">
                  <c:v>15</c:v>
                </c:pt>
                <c:pt idx="14">
                  <c:v>21</c:v>
                </c:pt>
                <c:pt idx="15">
                  <c:v>3</c:v>
                </c:pt>
              </c:numCache>
            </c:numRef>
          </c:val>
          <c:extLst>
            <c:ext xmlns:c16="http://schemas.microsoft.com/office/drawing/2014/chart" uri="{C3380CC4-5D6E-409C-BE32-E72D297353CC}">
              <c16:uniqueId val="{00000012-E8B6-478E-B03D-588FE8D75910}"/>
            </c:ext>
          </c:extLst>
        </c:ser>
        <c:dLbls>
          <c:showLegendKey val="0"/>
          <c:showVal val="0"/>
          <c:showCatName val="0"/>
          <c:showSerName val="0"/>
          <c:showPercent val="0"/>
          <c:showBubbleSize val="0"/>
        </c:dLbls>
        <c:gapWidth val="150"/>
        <c:overlap val="100"/>
        <c:axId val="530908096"/>
        <c:axId val="530913016"/>
      </c:barChart>
      <c:catAx>
        <c:axId val="5309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0913016"/>
        <c:crosses val="autoZero"/>
        <c:auto val="1"/>
        <c:lblAlgn val="ctr"/>
        <c:lblOffset val="100"/>
        <c:noMultiLvlLbl val="0"/>
      </c:catAx>
      <c:valAx>
        <c:axId val="5309130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0911074740861976E-2"/>
              <c:y val="0.19180855748736106"/>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0908096"/>
        <c:crosses val="autoZero"/>
        <c:crossBetween val="between"/>
      </c:valAx>
      <c:spPr>
        <a:noFill/>
        <a:ln>
          <a:noFill/>
        </a:ln>
        <a:effectLst/>
      </c:spPr>
    </c:plotArea>
    <c:legend>
      <c:legendPos val="b"/>
      <c:layout>
        <c:manualLayout>
          <c:xMode val="edge"/>
          <c:yMode val="edge"/>
          <c:x val="0.31690125477359521"/>
          <c:y val="0.92906699162604656"/>
          <c:w val="0.36619731862486093"/>
          <c:h val="6.696475440569929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Very easy</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C06B-43EE-8F9F-AD3AD1D4F56B}"/>
                </c:ext>
              </c:extLst>
            </c:dLbl>
            <c:dLbl>
              <c:idx val="3"/>
              <c:delete val="1"/>
              <c:extLst>
                <c:ext xmlns:c15="http://schemas.microsoft.com/office/drawing/2012/chart" uri="{CE6537A1-D6FC-4f65-9D91-7224C49458BB}"/>
                <c:ext xmlns:c16="http://schemas.microsoft.com/office/drawing/2014/chart" uri="{C3380CC4-5D6E-409C-BE32-E72D297353CC}">
                  <c16:uniqueId val="{00000001-C06B-43EE-8F9F-AD3AD1D4F56B}"/>
                </c:ext>
              </c:extLst>
            </c:dLbl>
            <c:dLbl>
              <c:idx val="5"/>
              <c:delete val="1"/>
              <c:extLst>
                <c:ext xmlns:c15="http://schemas.microsoft.com/office/drawing/2012/chart" uri="{CE6537A1-D6FC-4f65-9D91-7224C49458BB}"/>
                <c:ext xmlns:c16="http://schemas.microsoft.com/office/drawing/2014/chart" uri="{C3380CC4-5D6E-409C-BE32-E72D297353CC}">
                  <c16:uniqueId val="{00000002-C06B-43EE-8F9F-AD3AD1D4F56B}"/>
                </c:ext>
              </c:extLst>
            </c:dLbl>
            <c:dLbl>
              <c:idx val="6"/>
              <c:delete val="1"/>
              <c:extLst>
                <c:ext xmlns:c15="http://schemas.microsoft.com/office/drawing/2012/chart" uri="{CE6537A1-D6FC-4f65-9D91-7224C49458BB}"/>
                <c:ext xmlns:c16="http://schemas.microsoft.com/office/drawing/2014/chart" uri="{C3380CC4-5D6E-409C-BE32-E72D297353CC}">
                  <c16:uniqueId val="{00000003-C06B-43EE-8F9F-AD3AD1D4F56B}"/>
                </c:ext>
              </c:extLst>
            </c:dLbl>
            <c:dLbl>
              <c:idx val="7"/>
              <c:delete val="1"/>
              <c:extLst>
                <c:ext xmlns:c15="http://schemas.microsoft.com/office/drawing/2012/chart" uri="{CE6537A1-D6FC-4f65-9D91-7224C49458BB}"/>
                <c:ext xmlns:c16="http://schemas.microsoft.com/office/drawing/2014/chart" uri="{C3380CC4-5D6E-409C-BE32-E72D297353CC}">
                  <c16:uniqueId val="{00000004-C06B-43EE-8F9F-AD3AD1D4F56B}"/>
                </c:ext>
              </c:extLst>
            </c:dLbl>
            <c:dLbl>
              <c:idx val="9"/>
              <c:delete val="1"/>
              <c:extLst>
                <c:ext xmlns:c15="http://schemas.microsoft.com/office/drawing/2012/chart" uri="{CE6537A1-D6FC-4f65-9D91-7224C49458BB}"/>
                <c:ext xmlns:c16="http://schemas.microsoft.com/office/drawing/2014/chart" uri="{C3380CC4-5D6E-409C-BE32-E72D297353CC}">
                  <c16:uniqueId val="{00000005-C06B-43EE-8F9F-AD3AD1D4F56B}"/>
                </c:ext>
              </c:extLst>
            </c:dLbl>
            <c:dLbl>
              <c:idx val="10"/>
              <c:delete val="1"/>
              <c:extLst>
                <c:ext xmlns:c15="http://schemas.microsoft.com/office/drawing/2012/chart" uri="{CE6537A1-D6FC-4f65-9D91-7224C49458BB}"/>
                <c:ext xmlns:c16="http://schemas.microsoft.com/office/drawing/2014/chart" uri="{C3380CC4-5D6E-409C-BE32-E72D297353CC}">
                  <c16:uniqueId val="{00000006-C06B-43EE-8F9F-AD3AD1D4F56B}"/>
                </c:ext>
              </c:extLst>
            </c:dLbl>
            <c:dLbl>
              <c:idx val="11"/>
              <c:delete val="1"/>
              <c:extLst>
                <c:ext xmlns:c15="http://schemas.microsoft.com/office/drawing/2012/chart" uri="{CE6537A1-D6FC-4f65-9D91-7224C49458BB}"/>
                <c:ext xmlns:c16="http://schemas.microsoft.com/office/drawing/2014/chart" uri="{C3380CC4-5D6E-409C-BE32-E72D297353CC}">
                  <c16:uniqueId val="{00000007-C06B-43EE-8F9F-AD3AD1D4F56B}"/>
                </c:ext>
              </c:extLst>
            </c:dLbl>
            <c:dLbl>
              <c:idx val="12"/>
              <c:delete val="1"/>
              <c:extLst>
                <c:ext xmlns:c15="http://schemas.microsoft.com/office/drawing/2012/chart" uri="{CE6537A1-D6FC-4f65-9D91-7224C49458BB}"/>
                <c:ext xmlns:c16="http://schemas.microsoft.com/office/drawing/2014/chart" uri="{C3380CC4-5D6E-409C-BE32-E72D297353CC}">
                  <c16:uniqueId val="{00000008-C06B-43EE-8F9F-AD3AD1D4F56B}"/>
                </c:ext>
              </c:extLst>
            </c:dLbl>
            <c:dLbl>
              <c:idx val="14"/>
              <c:delete val="1"/>
              <c:extLst>
                <c:ext xmlns:c15="http://schemas.microsoft.com/office/drawing/2012/chart" uri="{CE6537A1-D6FC-4f65-9D91-7224C49458BB}"/>
                <c:ext xmlns:c16="http://schemas.microsoft.com/office/drawing/2014/chart" uri="{C3380CC4-5D6E-409C-BE32-E72D297353CC}">
                  <c16:uniqueId val="{00000009-C06B-43EE-8F9F-AD3AD1D4F56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20</c:v>
                </c:pt>
                <c:pt idx="1">
                  <c:v>8</c:v>
                </c:pt>
                <c:pt idx="2">
                  <c:v>18</c:v>
                </c:pt>
                <c:pt idx="3">
                  <c:v>31</c:v>
                </c:pt>
                <c:pt idx="4">
                  <c:v>30</c:v>
                </c:pt>
                <c:pt idx="5">
                  <c:v>21</c:v>
                </c:pt>
                <c:pt idx="6">
                  <c:v>0</c:v>
                </c:pt>
                <c:pt idx="7">
                  <c:v>9</c:v>
                </c:pt>
                <c:pt idx="8">
                  <c:v>30</c:v>
                </c:pt>
                <c:pt idx="9">
                  <c:v>6</c:v>
                </c:pt>
                <c:pt idx="10">
                  <c:v>0</c:v>
                </c:pt>
                <c:pt idx="11">
                  <c:v>17</c:v>
                </c:pt>
                <c:pt idx="12">
                  <c:v>0</c:v>
                </c:pt>
                <c:pt idx="13">
                  <c:v>22</c:v>
                </c:pt>
                <c:pt idx="14">
                  <c:v>16</c:v>
                </c:pt>
                <c:pt idx="15">
                  <c:v>20</c:v>
                </c:pt>
              </c:numCache>
            </c:numRef>
          </c:val>
          <c:extLst>
            <c:ext xmlns:c16="http://schemas.microsoft.com/office/drawing/2014/chart" uri="{C3380CC4-5D6E-409C-BE32-E72D297353CC}">
              <c16:uniqueId val="{0000000A-C06B-43EE-8F9F-AD3AD1D4F56B}"/>
            </c:ext>
          </c:extLst>
        </c:ser>
        <c:ser>
          <c:idx val="1"/>
          <c:order val="1"/>
          <c:tx>
            <c:strRef>
              <c:f>Sheet1!$C$1</c:f>
              <c:strCache>
                <c:ptCount val="1"/>
                <c:pt idx="0">
                  <c:v>Easy</c:v>
                </c:pt>
              </c:strCache>
            </c:strRef>
          </c:tx>
          <c:spPr>
            <a:solidFill>
              <a:schemeClr val="accent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B-C06B-43EE-8F9F-AD3AD1D4F56B}"/>
                </c:ext>
              </c:extLst>
            </c:dLbl>
            <c:dLbl>
              <c:idx val="6"/>
              <c:delete val="1"/>
              <c:extLst>
                <c:ext xmlns:c15="http://schemas.microsoft.com/office/drawing/2012/chart" uri="{CE6537A1-D6FC-4f65-9D91-7224C49458BB}"/>
                <c:ext xmlns:c16="http://schemas.microsoft.com/office/drawing/2014/chart" uri="{C3380CC4-5D6E-409C-BE32-E72D297353CC}">
                  <c16:uniqueId val="{0000000C-C06B-43EE-8F9F-AD3AD1D4F56B}"/>
                </c:ext>
              </c:extLst>
            </c:dLbl>
            <c:dLbl>
              <c:idx val="7"/>
              <c:delete val="1"/>
              <c:extLst>
                <c:ext xmlns:c15="http://schemas.microsoft.com/office/drawing/2012/chart" uri="{CE6537A1-D6FC-4f65-9D91-7224C49458BB}"/>
                <c:ext xmlns:c16="http://schemas.microsoft.com/office/drawing/2014/chart" uri="{C3380CC4-5D6E-409C-BE32-E72D297353CC}">
                  <c16:uniqueId val="{0000000D-C06B-43EE-8F9F-AD3AD1D4F56B}"/>
                </c:ext>
              </c:extLst>
            </c:dLbl>
            <c:dLbl>
              <c:idx val="8"/>
              <c:delete val="1"/>
              <c:extLst>
                <c:ext xmlns:c15="http://schemas.microsoft.com/office/drawing/2012/chart" uri="{CE6537A1-D6FC-4f65-9D91-7224C49458BB}"/>
                <c:ext xmlns:c16="http://schemas.microsoft.com/office/drawing/2014/chart" uri="{C3380CC4-5D6E-409C-BE32-E72D297353CC}">
                  <c16:uniqueId val="{0000000E-C06B-43EE-8F9F-AD3AD1D4F56B}"/>
                </c:ext>
              </c:extLst>
            </c:dLbl>
            <c:dLbl>
              <c:idx val="10"/>
              <c:delete val="1"/>
              <c:extLst>
                <c:ext xmlns:c15="http://schemas.microsoft.com/office/drawing/2012/chart" uri="{CE6537A1-D6FC-4f65-9D91-7224C49458BB}"/>
                <c:ext xmlns:c16="http://schemas.microsoft.com/office/drawing/2014/chart" uri="{C3380CC4-5D6E-409C-BE32-E72D297353CC}">
                  <c16:uniqueId val="{0000000F-C06B-43EE-8F9F-AD3AD1D4F56B}"/>
                </c:ext>
              </c:extLst>
            </c:dLbl>
            <c:dLbl>
              <c:idx val="11"/>
              <c:delete val="1"/>
              <c:extLst>
                <c:ext xmlns:c15="http://schemas.microsoft.com/office/drawing/2012/chart" uri="{CE6537A1-D6FC-4f65-9D91-7224C49458BB}"/>
                <c:ext xmlns:c16="http://schemas.microsoft.com/office/drawing/2014/chart" uri="{C3380CC4-5D6E-409C-BE32-E72D297353CC}">
                  <c16:uniqueId val="{00000010-C06B-43EE-8F9F-AD3AD1D4F56B}"/>
                </c:ext>
              </c:extLst>
            </c:dLbl>
            <c:dLbl>
              <c:idx val="12"/>
              <c:delete val="1"/>
              <c:extLst>
                <c:ext xmlns:c15="http://schemas.microsoft.com/office/drawing/2012/chart" uri="{CE6537A1-D6FC-4f65-9D91-7224C49458BB}"/>
                <c:ext xmlns:c16="http://schemas.microsoft.com/office/drawing/2014/chart" uri="{C3380CC4-5D6E-409C-BE32-E72D297353CC}">
                  <c16:uniqueId val="{00000011-C06B-43EE-8F9F-AD3AD1D4F56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40</c:v>
                </c:pt>
                <c:pt idx="1">
                  <c:v>40</c:v>
                </c:pt>
                <c:pt idx="2">
                  <c:v>48</c:v>
                </c:pt>
                <c:pt idx="3">
                  <c:v>31</c:v>
                </c:pt>
                <c:pt idx="4">
                  <c:v>39</c:v>
                </c:pt>
                <c:pt idx="5">
                  <c:v>43</c:v>
                </c:pt>
                <c:pt idx="6">
                  <c:v>29</c:v>
                </c:pt>
                <c:pt idx="7">
                  <c:v>36</c:v>
                </c:pt>
                <c:pt idx="8">
                  <c:v>25</c:v>
                </c:pt>
                <c:pt idx="9">
                  <c:v>44</c:v>
                </c:pt>
                <c:pt idx="10">
                  <c:v>38</c:v>
                </c:pt>
                <c:pt idx="11">
                  <c:v>50</c:v>
                </c:pt>
                <c:pt idx="12">
                  <c:v>25</c:v>
                </c:pt>
                <c:pt idx="13">
                  <c:v>37</c:v>
                </c:pt>
                <c:pt idx="14">
                  <c:v>45</c:v>
                </c:pt>
                <c:pt idx="15">
                  <c:v>40</c:v>
                </c:pt>
              </c:numCache>
            </c:numRef>
          </c:val>
          <c:extLst>
            <c:ext xmlns:c16="http://schemas.microsoft.com/office/drawing/2014/chart" uri="{C3380CC4-5D6E-409C-BE32-E72D297353CC}">
              <c16:uniqueId val="{00000012-C06B-43EE-8F9F-AD3AD1D4F56B}"/>
            </c:ext>
          </c:extLst>
        </c:ser>
        <c:ser>
          <c:idx val="2"/>
          <c:order val="2"/>
          <c:tx>
            <c:strRef>
              <c:f>Sheet1!$D$1</c:f>
              <c:strCache>
                <c:ptCount val="1"/>
                <c:pt idx="0">
                  <c:v>Difficult</c:v>
                </c:pt>
              </c:strCache>
            </c:strRef>
          </c:tx>
          <c:spPr>
            <a:solidFill>
              <a:schemeClr val="accent3"/>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13-C06B-43EE-8F9F-AD3AD1D4F56B}"/>
                </c:ext>
              </c:extLst>
            </c:dLbl>
            <c:dLbl>
              <c:idx val="5"/>
              <c:delete val="1"/>
              <c:extLst>
                <c:ext xmlns:c15="http://schemas.microsoft.com/office/drawing/2012/chart" uri="{CE6537A1-D6FC-4f65-9D91-7224C49458BB}"/>
                <c:ext xmlns:c16="http://schemas.microsoft.com/office/drawing/2014/chart" uri="{C3380CC4-5D6E-409C-BE32-E72D297353CC}">
                  <c16:uniqueId val="{00000014-C06B-43EE-8F9F-AD3AD1D4F56B}"/>
                </c:ext>
              </c:extLst>
            </c:dLbl>
            <c:dLbl>
              <c:idx val="6"/>
              <c:delete val="1"/>
              <c:extLst>
                <c:ext xmlns:c15="http://schemas.microsoft.com/office/drawing/2012/chart" uri="{CE6537A1-D6FC-4f65-9D91-7224C49458BB}"/>
                <c:ext xmlns:c16="http://schemas.microsoft.com/office/drawing/2014/chart" uri="{C3380CC4-5D6E-409C-BE32-E72D297353CC}">
                  <c16:uniqueId val="{00000015-C06B-43EE-8F9F-AD3AD1D4F56B}"/>
                </c:ext>
              </c:extLst>
            </c:dLbl>
            <c:dLbl>
              <c:idx val="7"/>
              <c:delete val="1"/>
              <c:extLst>
                <c:ext xmlns:c15="http://schemas.microsoft.com/office/drawing/2012/chart" uri="{CE6537A1-D6FC-4f65-9D91-7224C49458BB}"/>
                <c:ext xmlns:c16="http://schemas.microsoft.com/office/drawing/2014/chart" uri="{C3380CC4-5D6E-409C-BE32-E72D297353CC}">
                  <c16:uniqueId val="{00000016-C06B-43EE-8F9F-AD3AD1D4F56B}"/>
                </c:ext>
              </c:extLst>
            </c:dLbl>
            <c:dLbl>
              <c:idx val="9"/>
              <c:delete val="1"/>
              <c:extLst>
                <c:ext xmlns:c15="http://schemas.microsoft.com/office/drawing/2012/chart" uri="{CE6537A1-D6FC-4f65-9D91-7224C49458BB}"/>
                <c:ext xmlns:c16="http://schemas.microsoft.com/office/drawing/2014/chart" uri="{C3380CC4-5D6E-409C-BE32-E72D297353CC}">
                  <c16:uniqueId val="{00000017-C06B-43EE-8F9F-AD3AD1D4F56B}"/>
                </c:ext>
              </c:extLst>
            </c:dLbl>
            <c:dLbl>
              <c:idx val="10"/>
              <c:delete val="1"/>
              <c:extLst>
                <c:ext xmlns:c15="http://schemas.microsoft.com/office/drawing/2012/chart" uri="{CE6537A1-D6FC-4f65-9D91-7224C49458BB}"/>
                <c:ext xmlns:c16="http://schemas.microsoft.com/office/drawing/2014/chart" uri="{C3380CC4-5D6E-409C-BE32-E72D297353CC}">
                  <c16:uniqueId val="{00000018-C06B-43EE-8F9F-AD3AD1D4F56B}"/>
                </c:ext>
              </c:extLst>
            </c:dLbl>
            <c:dLbl>
              <c:idx val="11"/>
              <c:delete val="1"/>
              <c:extLst>
                <c:ext xmlns:c15="http://schemas.microsoft.com/office/drawing/2012/chart" uri="{CE6537A1-D6FC-4f65-9D91-7224C49458BB}"/>
                <c:ext xmlns:c16="http://schemas.microsoft.com/office/drawing/2014/chart" uri="{C3380CC4-5D6E-409C-BE32-E72D297353CC}">
                  <c16:uniqueId val="{00000019-C06B-43EE-8F9F-AD3AD1D4F56B}"/>
                </c:ext>
              </c:extLst>
            </c:dLbl>
            <c:dLbl>
              <c:idx val="12"/>
              <c:delete val="1"/>
              <c:extLst>
                <c:ext xmlns:c15="http://schemas.microsoft.com/office/drawing/2012/chart" uri="{CE6537A1-D6FC-4f65-9D91-7224C49458BB}"/>
                <c:ext xmlns:c16="http://schemas.microsoft.com/office/drawing/2014/chart" uri="{C3380CC4-5D6E-409C-BE32-E72D297353CC}">
                  <c16:uniqueId val="{0000001A-C06B-43EE-8F9F-AD3AD1D4F56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20</c:v>
                </c:pt>
                <c:pt idx="1">
                  <c:v>40</c:v>
                </c:pt>
                <c:pt idx="2">
                  <c:v>34</c:v>
                </c:pt>
                <c:pt idx="3">
                  <c:v>38</c:v>
                </c:pt>
                <c:pt idx="4">
                  <c:v>17</c:v>
                </c:pt>
                <c:pt idx="5">
                  <c:v>21</c:v>
                </c:pt>
                <c:pt idx="6">
                  <c:v>37</c:v>
                </c:pt>
                <c:pt idx="7">
                  <c:v>18</c:v>
                </c:pt>
                <c:pt idx="8">
                  <c:v>45</c:v>
                </c:pt>
                <c:pt idx="9">
                  <c:v>31</c:v>
                </c:pt>
                <c:pt idx="10">
                  <c:v>63</c:v>
                </c:pt>
                <c:pt idx="11">
                  <c:v>33</c:v>
                </c:pt>
                <c:pt idx="12">
                  <c:v>63</c:v>
                </c:pt>
                <c:pt idx="13">
                  <c:v>37</c:v>
                </c:pt>
                <c:pt idx="14">
                  <c:v>36</c:v>
                </c:pt>
                <c:pt idx="15">
                  <c:v>30</c:v>
                </c:pt>
              </c:numCache>
            </c:numRef>
          </c:val>
          <c:extLst>
            <c:ext xmlns:c16="http://schemas.microsoft.com/office/drawing/2014/chart" uri="{C3380CC4-5D6E-409C-BE32-E72D297353CC}">
              <c16:uniqueId val="{0000001B-C06B-43EE-8F9F-AD3AD1D4F56B}"/>
            </c:ext>
          </c:extLst>
        </c:ser>
        <c:ser>
          <c:idx val="3"/>
          <c:order val="3"/>
          <c:tx>
            <c:strRef>
              <c:f>Sheet1!$E$1</c:f>
              <c:strCache>
                <c:ptCount val="1"/>
                <c:pt idx="0">
                  <c:v>Very difficult</c:v>
                </c:pt>
              </c:strCache>
            </c:strRef>
          </c:tx>
          <c:spPr>
            <a:solidFill>
              <a:schemeClr val="accent4"/>
            </a:solidFill>
            <a:ln>
              <a:noFill/>
            </a:ln>
            <a:effectLst/>
          </c:spPr>
          <c:invertIfNegative val="0"/>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17</c:v>
                </c:pt>
                <c:pt idx="1">
                  <c:v>12</c:v>
                </c:pt>
                <c:pt idx="2">
                  <c:v>0</c:v>
                </c:pt>
                <c:pt idx="3">
                  <c:v>0</c:v>
                </c:pt>
                <c:pt idx="4">
                  <c:v>13</c:v>
                </c:pt>
                <c:pt idx="5">
                  <c:v>14</c:v>
                </c:pt>
                <c:pt idx="6">
                  <c:v>14</c:v>
                </c:pt>
                <c:pt idx="7">
                  <c:v>36</c:v>
                </c:pt>
                <c:pt idx="8">
                  <c:v>0</c:v>
                </c:pt>
                <c:pt idx="9">
                  <c:v>19</c:v>
                </c:pt>
                <c:pt idx="10">
                  <c:v>0</c:v>
                </c:pt>
                <c:pt idx="11">
                  <c:v>0</c:v>
                </c:pt>
                <c:pt idx="12">
                  <c:v>13</c:v>
                </c:pt>
                <c:pt idx="13">
                  <c:v>4</c:v>
                </c:pt>
                <c:pt idx="14">
                  <c:v>3</c:v>
                </c:pt>
                <c:pt idx="15">
                  <c:v>10</c:v>
                </c:pt>
              </c:numCache>
            </c:numRef>
          </c:val>
          <c:extLst>
            <c:ext xmlns:c16="http://schemas.microsoft.com/office/drawing/2014/chart" uri="{C3380CC4-5D6E-409C-BE32-E72D297353CC}">
              <c16:uniqueId val="{0000001C-C06B-43EE-8F9F-AD3AD1D4F56B}"/>
            </c:ext>
          </c:extLst>
        </c:ser>
        <c:dLbls>
          <c:showLegendKey val="0"/>
          <c:showVal val="0"/>
          <c:showCatName val="0"/>
          <c:showSerName val="0"/>
          <c:showPercent val="0"/>
          <c:showBubbleSize val="0"/>
        </c:dLbls>
        <c:gapWidth val="150"/>
        <c:overlap val="100"/>
        <c:axId val="584313664"/>
        <c:axId val="584315632"/>
      </c:barChart>
      <c:catAx>
        <c:axId val="58431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84315632"/>
        <c:crosses val="autoZero"/>
        <c:auto val="1"/>
        <c:lblAlgn val="ctr"/>
        <c:lblOffset val="100"/>
        <c:noMultiLvlLbl val="0"/>
      </c:catAx>
      <c:valAx>
        <c:axId val="5843156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3136288998357963E-2"/>
              <c:y val="0.18743702938771994"/>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8431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798143609532258E-2"/>
          <c:y val="4.7172543798997602E-2"/>
          <c:w val="0.88291929568406602"/>
          <c:h val="0.74354375427842156"/>
        </c:manualLayout>
      </c:layout>
      <c:barChart>
        <c:barDir val="col"/>
        <c:grouping val="clustered"/>
        <c:varyColors val="0"/>
        <c:ser>
          <c:idx val="0"/>
          <c:order val="0"/>
          <c:tx>
            <c:strRef>
              <c:f>Sheet1!$B$1</c:f>
              <c:strCache>
                <c:ptCount val="1"/>
                <c:pt idx="0">
                  <c:v>Tab</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979-4792-86C6-2D99CACCB827}"/>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79-4792-86C6-2D99CACCB827}"/>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979-4792-86C6-2D99CACCB82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10</c:v>
                </c:pt>
                <c:pt idx="1">
                  <c:v>20</c:v>
                </c:pt>
                <c:pt idx="2">
                  <c:v>20</c:v>
                </c:pt>
                <c:pt idx="3">
                  <c:v>20</c:v>
                </c:pt>
                <c:pt idx="4">
                  <c:v>15</c:v>
                </c:pt>
                <c:pt idx="5">
                  <c:v>20</c:v>
                </c:pt>
                <c:pt idx="6">
                  <c:v>20</c:v>
                </c:pt>
                <c:pt idx="7">
                  <c:v>20</c:v>
                </c:pt>
                <c:pt idx="8">
                  <c:v>20</c:v>
                </c:pt>
                <c:pt idx="9">
                  <c:v>20</c:v>
                </c:pt>
                <c:pt idx="10">
                  <c:v>20</c:v>
                </c:pt>
                <c:pt idx="11">
                  <c:v>25</c:v>
                </c:pt>
                <c:pt idx="12">
                  <c:v>25</c:v>
                </c:pt>
                <c:pt idx="13">
                  <c:v>20</c:v>
                </c:pt>
                <c:pt idx="14">
                  <c:v>20</c:v>
                </c:pt>
                <c:pt idx="15">
                  <c:v>20</c:v>
                </c:pt>
              </c:numCache>
            </c:numRef>
          </c:val>
          <c:extLst>
            <c:ext xmlns:c16="http://schemas.microsoft.com/office/drawing/2014/chart" uri="{C3380CC4-5D6E-409C-BE32-E72D297353CC}">
              <c16:uniqueId val="{00000003-6979-4792-86C6-2D99CACCB827}"/>
            </c:ext>
          </c:extLst>
        </c:ser>
        <c:dLbls>
          <c:showLegendKey val="0"/>
          <c:showVal val="0"/>
          <c:showCatName val="0"/>
          <c:showSerName val="0"/>
          <c:showPercent val="0"/>
          <c:showBubbleSize val="0"/>
        </c:dLbls>
        <c:gapWidth val="219"/>
        <c:overlap val="-27"/>
        <c:axId val="616973256"/>
        <c:axId val="616972928"/>
      </c:barChart>
      <c:catAx>
        <c:axId val="61697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6972928"/>
        <c:crosses val="autoZero"/>
        <c:auto val="1"/>
        <c:lblAlgn val="ctr"/>
        <c:lblOffset val="100"/>
        <c:noMultiLvlLbl val="0"/>
      </c:catAx>
      <c:valAx>
        <c:axId val="6169729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1037527593818985E-2"/>
              <c:y val="0.2855485921402681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6973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Low</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3BB2-4364-8175-D23BD3B20191}"/>
                </c:ext>
              </c:extLst>
            </c:dLbl>
            <c:dLbl>
              <c:idx val="3"/>
              <c:delete val="1"/>
              <c:extLst>
                <c:ext xmlns:c15="http://schemas.microsoft.com/office/drawing/2012/chart" uri="{CE6537A1-D6FC-4f65-9D91-7224C49458BB}"/>
                <c:ext xmlns:c16="http://schemas.microsoft.com/office/drawing/2014/chart" uri="{C3380CC4-5D6E-409C-BE32-E72D297353CC}">
                  <c16:uniqueId val="{00000001-3BB2-4364-8175-D23BD3B20191}"/>
                </c:ext>
              </c:extLst>
            </c:dLbl>
            <c:dLbl>
              <c:idx val="4"/>
              <c:delete val="1"/>
              <c:extLst>
                <c:ext xmlns:c15="http://schemas.microsoft.com/office/drawing/2012/chart" uri="{CE6537A1-D6FC-4f65-9D91-7224C49458BB}"/>
                <c:ext xmlns:c16="http://schemas.microsoft.com/office/drawing/2014/chart" uri="{C3380CC4-5D6E-409C-BE32-E72D297353CC}">
                  <c16:uniqueId val="{00000002-3BB2-4364-8175-D23BD3B20191}"/>
                </c:ext>
              </c:extLst>
            </c:dLbl>
            <c:dLbl>
              <c:idx val="5"/>
              <c:delete val="1"/>
              <c:extLst>
                <c:ext xmlns:c15="http://schemas.microsoft.com/office/drawing/2012/chart" uri="{CE6537A1-D6FC-4f65-9D91-7224C49458BB}"/>
                <c:ext xmlns:c16="http://schemas.microsoft.com/office/drawing/2014/chart" uri="{C3380CC4-5D6E-409C-BE32-E72D297353CC}">
                  <c16:uniqueId val="{00000003-3BB2-4364-8175-D23BD3B20191}"/>
                </c:ext>
              </c:extLst>
            </c:dLbl>
            <c:dLbl>
              <c:idx val="6"/>
              <c:delete val="1"/>
              <c:extLst>
                <c:ext xmlns:c15="http://schemas.microsoft.com/office/drawing/2012/chart" uri="{CE6537A1-D6FC-4f65-9D91-7224C49458BB}"/>
                <c:ext xmlns:c16="http://schemas.microsoft.com/office/drawing/2014/chart" uri="{C3380CC4-5D6E-409C-BE32-E72D297353CC}">
                  <c16:uniqueId val="{00000004-3BB2-4364-8175-D23BD3B20191}"/>
                </c:ext>
              </c:extLst>
            </c:dLbl>
            <c:dLbl>
              <c:idx val="7"/>
              <c:delete val="1"/>
              <c:extLst>
                <c:ext xmlns:c15="http://schemas.microsoft.com/office/drawing/2012/chart" uri="{CE6537A1-D6FC-4f65-9D91-7224C49458BB}"/>
                <c:ext xmlns:c16="http://schemas.microsoft.com/office/drawing/2014/chart" uri="{C3380CC4-5D6E-409C-BE32-E72D297353CC}">
                  <c16:uniqueId val="{00000005-3BB2-4364-8175-D23BD3B20191}"/>
                </c:ext>
              </c:extLst>
            </c:dLbl>
            <c:dLbl>
              <c:idx val="8"/>
              <c:delete val="1"/>
              <c:extLst>
                <c:ext xmlns:c15="http://schemas.microsoft.com/office/drawing/2012/chart" uri="{CE6537A1-D6FC-4f65-9D91-7224C49458BB}"/>
                <c:ext xmlns:c16="http://schemas.microsoft.com/office/drawing/2014/chart" uri="{C3380CC4-5D6E-409C-BE32-E72D297353CC}">
                  <c16:uniqueId val="{00000006-3BB2-4364-8175-D23BD3B20191}"/>
                </c:ext>
              </c:extLst>
            </c:dLbl>
            <c:dLbl>
              <c:idx val="9"/>
              <c:delete val="1"/>
              <c:extLst>
                <c:ext xmlns:c15="http://schemas.microsoft.com/office/drawing/2012/chart" uri="{CE6537A1-D6FC-4f65-9D91-7224C49458BB}"/>
                <c:ext xmlns:c16="http://schemas.microsoft.com/office/drawing/2014/chart" uri="{C3380CC4-5D6E-409C-BE32-E72D297353CC}">
                  <c16:uniqueId val="{00000007-3BB2-4364-8175-D23BD3B20191}"/>
                </c:ext>
              </c:extLst>
            </c:dLbl>
            <c:dLbl>
              <c:idx val="11"/>
              <c:delete val="1"/>
              <c:extLst>
                <c:ext xmlns:c15="http://schemas.microsoft.com/office/drawing/2012/chart" uri="{CE6537A1-D6FC-4f65-9D91-7224C49458BB}"/>
                <c:ext xmlns:c16="http://schemas.microsoft.com/office/drawing/2014/chart" uri="{C3380CC4-5D6E-409C-BE32-E72D297353CC}">
                  <c16:uniqueId val="{00000008-3BB2-4364-8175-D23BD3B20191}"/>
                </c:ext>
              </c:extLst>
            </c:dLbl>
            <c:dLbl>
              <c:idx val="12"/>
              <c:delete val="1"/>
              <c:extLst>
                <c:ext xmlns:c15="http://schemas.microsoft.com/office/drawing/2012/chart" uri="{CE6537A1-D6FC-4f65-9D91-7224C49458BB}"/>
                <c:ext xmlns:c16="http://schemas.microsoft.com/office/drawing/2014/chart" uri="{C3380CC4-5D6E-409C-BE32-E72D297353CC}">
                  <c16:uniqueId val="{00000009-3BB2-4364-8175-D23BD3B20191}"/>
                </c:ext>
              </c:extLst>
            </c:dLbl>
            <c:dLbl>
              <c:idx val="13"/>
              <c:delete val="1"/>
              <c:extLst>
                <c:ext xmlns:c15="http://schemas.microsoft.com/office/drawing/2012/chart" uri="{CE6537A1-D6FC-4f65-9D91-7224C49458BB}"/>
                <c:ext xmlns:c16="http://schemas.microsoft.com/office/drawing/2014/chart" uri="{C3380CC4-5D6E-409C-BE32-E72D297353CC}">
                  <c16:uniqueId val="{0000000A-3BB2-4364-8175-D23BD3B20191}"/>
                </c:ext>
              </c:extLst>
            </c:dLbl>
            <c:dLbl>
              <c:idx val="14"/>
              <c:delete val="1"/>
              <c:extLst>
                <c:ext xmlns:c15="http://schemas.microsoft.com/office/drawing/2012/chart" uri="{CE6537A1-D6FC-4f65-9D91-7224C49458BB}"/>
                <c:ext xmlns:c16="http://schemas.microsoft.com/office/drawing/2014/chart" uri="{C3380CC4-5D6E-409C-BE32-E72D297353CC}">
                  <c16:uniqueId val="{0000000B-3BB2-4364-8175-D23BD3B20191}"/>
                </c:ext>
              </c:extLst>
            </c:dLbl>
            <c:dLbl>
              <c:idx val="15"/>
              <c:delete val="1"/>
              <c:extLst>
                <c:ext xmlns:c15="http://schemas.microsoft.com/office/drawing/2012/chart" uri="{CE6537A1-D6FC-4f65-9D91-7224C49458BB}"/>
                <c:ext xmlns:c16="http://schemas.microsoft.com/office/drawing/2014/chart" uri="{C3380CC4-5D6E-409C-BE32-E72D297353CC}">
                  <c16:uniqueId val="{0000000C-3BB2-4364-8175-D23BD3B2019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27</c:v>
                </c:pt>
                <c:pt idx="1">
                  <c:v>20</c:v>
                </c:pt>
                <c:pt idx="2">
                  <c:v>26</c:v>
                </c:pt>
                <c:pt idx="3">
                  <c:v>9</c:v>
                </c:pt>
                <c:pt idx="4">
                  <c:v>17</c:v>
                </c:pt>
                <c:pt idx="5">
                  <c:v>0</c:v>
                </c:pt>
                <c:pt idx="6">
                  <c:v>3</c:v>
                </c:pt>
                <c:pt idx="7">
                  <c:v>3</c:v>
                </c:pt>
                <c:pt idx="8">
                  <c:v>3</c:v>
                </c:pt>
                <c:pt idx="9">
                  <c:v>2</c:v>
                </c:pt>
                <c:pt idx="10">
                  <c:v>33</c:v>
                </c:pt>
                <c:pt idx="11">
                  <c:v>3</c:v>
                </c:pt>
                <c:pt idx="12">
                  <c:v>12</c:v>
                </c:pt>
                <c:pt idx="13">
                  <c:v>6</c:v>
                </c:pt>
                <c:pt idx="14">
                  <c:v>0</c:v>
                </c:pt>
                <c:pt idx="15">
                  <c:v>3</c:v>
                </c:pt>
              </c:numCache>
            </c:numRef>
          </c:val>
          <c:extLst>
            <c:ext xmlns:c16="http://schemas.microsoft.com/office/drawing/2014/chart" uri="{C3380CC4-5D6E-409C-BE32-E72D297353CC}">
              <c16:uniqueId val="{0000000D-3BB2-4364-8175-D23BD3B20191}"/>
            </c:ext>
          </c:extLst>
        </c:ser>
        <c:ser>
          <c:idx val="1"/>
          <c:order val="1"/>
          <c:tx>
            <c:strRef>
              <c:f>Sheet1!$C$1</c:f>
              <c:strCache>
                <c:ptCount val="1"/>
                <c:pt idx="0">
                  <c:v>Medium</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E-3BB2-4364-8175-D23BD3B20191}"/>
                </c:ext>
              </c:extLst>
            </c:dLbl>
            <c:dLbl>
              <c:idx val="4"/>
              <c:delete val="1"/>
              <c:extLst>
                <c:ext xmlns:c15="http://schemas.microsoft.com/office/drawing/2012/chart" uri="{CE6537A1-D6FC-4f65-9D91-7224C49458BB}"/>
                <c:ext xmlns:c16="http://schemas.microsoft.com/office/drawing/2014/chart" uri="{C3380CC4-5D6E-409C-BE32-E72D297353CC}">
                  <c16:uniqueId val="{0000000F-3BB2-4364-8175-D23BD3B20191}"/>
                </c:ext>
              </c:extLst>
            </c:dLbl>
            <c:dLbl>
              <c:idx val="5"/>
              <c:delete val="1"/>
              <c:extLst>
                <c:ext xmlns:c15="http://schemas.microsoft.com/office/drawing/2012/chart" uri="{CE6537A1-D6FC-4f65-9D91-7224C49458BB}"/>
                <c:ext xmlns:c16="http://schemas.microsoft.com/office/drawing/2014/chart" uri="{C3380CC4-5D6E-409C-BE32-E72D297353CC}">
                  <c16:uniqueId val="{00000010-3BB2-4364-8175-D23BD3B20191}"/>
                </c:ext>
              </c:extLst>
            </c:dLbl>
            <c:dLbl>
              <c:idx val="6"/>
              <c:delete val="1"/>
              <c:extLst>
                <c:ext xmlns:c15="http://schemas.microsoft.com/office/drawing/2012/chart" uri="{CE6537A1-D6FC-4f65-9D91-7224C49458BB}"/>
                <c:ext xmlns:c16="http://schemas.microsoft.com/office/drawing/2014/chart" uri="{C3380CC4-5D6E-409C-BE32-E72D297353CC}">
                  <c16:uniqueId val="{00000011-3BB2-4364-8175-D23BD3B20191}"/>
                </c:ext>
              </c:extLst>
            </c:dLbl>
            <c:dLbl>
              <c:idx val="8"/>
              <c:delete val="1"/>
              <c:extLst>
                <c:ext xmlns:c15="http://schemas.microsoft.com/office/drawing/2012/chart" uri="{CE6537A1-D6FC-4f65-9D91-7224C49458BB}"/>
                <c:ext xmlns:c16="http://schemas.microsoft.com/office/drawing/2014/chart" uri="{C3380CC4-5D6E-409C-BE32-E72D297353CC}">
                  <c16:uniqueId val="{00000012-3BB2-4364-8175-D23BD3B2019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46</c:v>
                </c:pt>
                <c:pt idx="1">
                  <c:v>40</c:v>
                </c:pt>
                <c:pt idx="2">
                  <c:v>17</c:v>
                </c:pt>
                <c:pt idx="3">
                  <c:v>32</c:v>
                </c:pt>
                <c:pt idx="4">
                  <c:v>21</c:v>
                </c:pt>
                <c:pt idx="5">
                  <c:v>10</c:v>
                </c:pt>
                <c:pt idx="6">
                  <c:v>7</c:v>
                </c:pt>
                <c:pt idx="7">
                  <c:v>26</c:v>
                </c:pt>
                <c:pt idx="8">
                  <c:v>13</c:v>
                </c:pt>
                <c:pt idx="9">
                  <c:v>39</c:v>
                </c:pt>
                <c:pt idx="10">
                  <c:v>39</c:v>
                </c:pt>
                <c:pt idx="11">
                  <c:v>21</c:v>
                </c:pt>
                <c:pt idx="12">
                  <c:v>27</c:v>
                </c:pt>
                <c:pt idx="13">
                  <c:v>39</c:v>
                </c:pt>
                <c:pt idx="14">
                  <c:v>19</c:v>
                </c:pt>
                <c:pt idx="15">
                  <c:v>27</c:v>
                </c:pt>
              </c:numCache>
            </c:numRef>
          </c:val>
          <c:extLst>
            <c:ext xmlns:c16="http://schemas.microsoft.com/office/drawing/2014/chart" uri="{C3380CC4-5D6E-409C-BE32-E72D297353CC}">
              <c16:uniqueId val="{00000013-3BB2-4364-8175-D23BD3B20191}"/>
            </c:ext>
          </c:extLst>
        </c:ser>
        <c:ser>
          <c:idx val="2"/>
          <c:order val="2"/>
          <c:tx>
            <c:strRef>
              <c:f>Sheet1!$D$1</c:f>
              <c:strCache>
                <c:ptCount val="1"/>
                <c:pt idx="0">
                  <c:v>High</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14-3BB2-4364-8175-D23BD3B20191}"/>
                </c:ext>
              </c:extLst>
            </c:dLbl>
            <c:dLbl>
              <c:idx val="10"/>
              <c:delete val="1"/>
              <c:extLst>
                <c:ext xmlns:c15="http://schemas.microsoft.com/office/drawing/2012/chart" uri="{CE6537A1-D6FC-4f65-9D91-7224C49458BB}"/>
                <c:ext xmlns:c16="http://schemas.microsoft.com/office/drawing/2014/chart" uri="{C3380CC4-5D6E-409C-BE32-E72D297353CC}">
                  <c16:uniqueId val="{00000015-3BB2-4364-8175-D23BD3B2019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18</c:v>
                </c:pt>
                <c:pt idx="1">
                  <c:v>40</c:v>
                </c:pt>
                <c:pt idx="2">
                  <c:v>54</c:v>
                </c:pt>
                <c:pt idx="3">
                  <c:v>46</c:v>
                </c:pt>
                <c:pt idx="4">
                  <c:v>63</c:v>
                </c:pt>
                <c:pt idx="5">
                  <c:v>80</c:v>
                </c:pt>
                <c:pt idx="6">
                  <c:v>87</c:v>
                </c:pt>
                <c:pt idx="7">
                  <c:v>61</c:v>
                </c:pt>
                <c:pt idx="8">
                  <c:v>80</c:v>
                </c:pt>
                <c:pt idx="9">
                  <c:v>50</c:v>
                </c:pt>
                <c:pt idx="10">
                  <c:v>11</c:v>
                </c:pt>
                <c:pt idx="11">
                  <c:v>65</c:v>
                </c:pt>
                <c:pt idx="12">
                  <c:v>49</c:v>
                </c:pt>
                <c:pt idx="13">
                  <c:v>44</c:v>
                </c:pt>
                <c:pt idx="14">
                  <c:v>52</c:v>
                </c:pt>
                <c:pt idx="15">
                  <c:v>57</c:v>
                </c:pt>
              </c:numCache>
            </c:numRef>
          </c:val>
          <c:extLst>
            <c:ext xmlns:c16="http://schemas.microsoft.com/office/drawing/2014/chart" uri="{C3380CC4-5D6E-409C-BE32-E72D297353CC}">
              <c16:uniqueId val="{00000016-3BB2-4364-8175-D23BD3B20191}"/>
            </c:ext>
          </c:extLst>
        </c:ser>
        <c:ser>
          <c:idx val="3"/>
          <c:order val="3"/>
          <c:tx>
            <c:strRef>
              <c:f>Sheet1!$E$1</c:f>
              <c:strCache>
                <c:ptCount val="1"/>
                <c:pt idx="0">
                  <c:v>Fluctuates</c:v>
                </c:pt>
              </c:strCache>
            </c:strRef>
          </c:tx>
          <c:spPr>
            <a:solidFill>
              <a:schemeClr val="accent4"/>
            </a:solidFill>
            <a:ln>
              <a:noFill/>
            </a:ln>
            <a:effectLst/>
          </c:spPr>
          <c:invertIfNegative val="0"/>
          <c:dLbls>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BB2-4364-8175-D23BD3B20191}"/>
                </c:ext>
              </c:extLst>
            </c:dLbl>
            <c:dLbl>
              <c:idx val="1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3BB2-4364-8175-D23BD3B20191}"/>
                </c:ext>
              </c:extLst>
            </c:dLbl>
            <c:dLbl>
              <c:idx val="1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3BB2-4364-8175-D23BD3B20191}"/>
                </c:ext>
              </c:extLst>
            </c:dLbl>
            <c:dLbl>
              <c:idx val="15"/>
              <c:tx>
                <c:rich>
                  <a:bodyPr/>
                  <a:lstStyle/>
                  <a:p>
                    <a:fld id="{746D6BAB-EC24-4CE2-BEDD-CAAD70316A22}"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A-3BB2-4364-8175-D23BD3B20191}"/>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9</c:v>
                </c:pt>
                <c:pt idx="1">
                  <c:v>0</c:v>
                </c:pt>
                <c:pt idx="2">
                  <c:v>3</c:v>
                </c:pt>
                <c:pt idx="3">
                  <c:v>14</c:v>
                </c:pt>
                <c:pt idx="4">
                  <c:v>0</c:v>
                </c:pt>
                <c:pt idx="5">
                  <c:v>10</c:v>
                </c:pt>
                <c:pt idx="6">
                  <c:v>3</c:v>
                </c:pt>
                <c:pt idx="7">
                  <c:v>10</c:v>
                </c:pt>
                <c:pt idx="8">
                  <c:v>5</c:v>
                </c:pt>
                <c:pt idx="9">
                  <c:v>10</c:v>
                </c:pt>
                <c:pt idx="10">
                  <c:v>17</c:v>
                </c:pt>
                <c:pt idx="11">
                  <c:v>12</c:v>
                </c:pt>
                <c:pt idx="12">
                  <c:v>12</c:v>
                </c:pt>
                <c:pt idx="13">
                  <c:v>12</c:v>
                </c:pt>
                <c:pt idx="14">
                  <c:v>29</c:v>
                </c:pt>
                <c:pt idx="15">
                  <c:v>13</c:v>
                </c:pt>
              </c:numCache>
            </c:numRef>
          </c:val>
          <c:extLst>
            <c:ext xmlns:c16="http://schemas.microsoft.com/office/drawing/2014/chart" uri="{C3380CC4-5D6E-409C-BE32-E72D297353CC}">
              <c16:uniqueId val="{0000001B-3BB2-4364-8175-D23BD3B20191}"/>
            </c:ext>
          </c:extLst>
        </c:ser>
        <c:dLbls>
          <c:showLegendKey val="0"/>
          <c:showVal val="0"/>
          <c:showCatName val="0"/>
          <c:showSerName val="0"/>
          <c:showPercent val="0"/>
          <c:showBubbleSize val="0"/>
        </c:dLbls>
        <c:gapWidth val="150"/>
        <c:overlap val="100"/>
        <c:axId val="566356768"/>
        <c:axId val="566361688"/>
      </c:barChart>
      <c:catAx>
        <c:axId val="56635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6361688"/>
        <c:crosses val="autoZero"/>
        <c:auto val="1"/>
        <c:lblAlgn val="ctr"/>
        <c:lblOffset val="100"/>
        <c:noMultiLvlLbl val="0"/>
      </c:catAx>
      <c:valAx>
        <c:axId val="5663616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0982976386600769E-2"/>
              <c:y val="0.18743702938771994"/>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635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Very easy</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867E-4BFD-98B0-F681296119DF}"/>
                </c:ext>
              </c:extLst>
            </c:dLbl>
            <c:dLbl>
              <c:idx val="3"/>
              <c:delete val="1"/>
              <c:extLst>
                <c:ext xmlns:c15="http://schemas.microsoft.com/office/drawing/2012/chart" uri="{CE6537A1-D6FC-4f65-9D91-7224C49458BB}"/>
                <c:ext xmlns:c16="http://schemas.microsoft.com/office/drawing/2014/chart" uri="{C3380CC4-5D6E-409C-BE32-E72D297353CC}">
                  <c16:uniqueId val="{00000001-867E-4BFD-98B0-F681296119D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18</c:v>
                </c:pt>
                <c:pt idx="1">
                  <c:v>12</c:v>
                </c:pt>
                <c:pt idx="2">
                  <c:v>29</c:v>
                </c:pt>
                <c:pt idx="3">
                  <c:v>15</c:v>
                </c:pt>
                <c:pt idx="4">
                  <c:v>39</c:v>
                </c:pt>
                <c:pt idx="5">
                  <c:v>50</c:v>
                </c:pt>
                <c:pt idx="6">
                  <c:v>29</c:v>
                </c:pt>
                <c:pt idx="7">
                  <c:v>31</c:v>
                </c:pt>
                <c:pt idx="8">
                  <c:v>34</c:v>
                </c:pt>
                <c:pt idx="9">
                  <c:v>22</c:v>
                </c:pt>
                <c:pt idx="10">
                  <c:v>14</c:v>
                </c:pt>
                <c:pt idx="11">
                  <c:v>20</c:v>
                </c:pt>
                <c:pt idx="12">
                  <c:v>18</c:v>
                </c:pt>
                <c:pt idx="13">
                  <c:v>29</c:v>
                </c:pt>
                <c:pt idx="14">
                  <c:v>25</c:v>
                </c:pt>
                <c:pt idx="15">
                  <c:v>26</c:v>
                </c:pt>
              </c:numCache>
            </c:numRef>
          </c:val>
          <c:extLst>
            <c:ext xmlns:c16="http://schemas.microsoft.com/office/drawing/2014/chart" uri="{C3380CC4-5D6E-409C-BE32-E72D297353CC}">
              <c16:uniqueId val="{00000002-867E-4BFD-98B0-F681296119DF}"/>
            </c:ext>
          </c:extLst>
        </c:ser>
        <c:ser>
          <c:idx val="1"/>
          <c:order val="1"/>
          <c:tx>
            <c:strRef>
              <c:f>Sheet1!$C$1</c:f>
              <c:strCache>
                <c:ptCount val="1"/>
                <c:pt idx="0">
                  <c:v>Easy</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867E-4BFD-98B0-F681296119DF}"/>
                </c:ext>
              </c:extLst>
            </c:dLbl>
            <c:dLbl>
              <c:idx val="1"/>
              <c:delete val="1"/>
              <c:extLst>
                <c:ext xmlns:c15="http://schemas.microsoft.com/office/drawing/2012/chart" uri="{CE6537A1-D6FC-4f65-9D91-7224C49458BB}"/>
                <c:ext xmlns:c16="http://schemas.microsoft.com/office/drawing/2014/chart" uri="{C3380CC4-5D6E-409C-BE32-E72D297353CC}">
                  <c16:uniqueId val="{00000004-867E-4BFD-98B0-F681296119DF}"/>
                </c:ext>
              </c:extLst>
            </c:dLbl>
            <c:dLbl>
              <c:idx val="3"/>
              <c:delete val="1"/>
              <c:extLst>
                <c:ext xmlns:c15="http://schemas.microsoft.com/office/drawing/2012/chart" uri="{CE6537A1-D6FC-4f65-9D91-7224C49458BB}"/>
                <c:ext xmlns:c16="http://schemas.microsoft.com/office/drawing/2014/chart" uri="{C3380CC4-5D6E-409C-BE32-E72D297353CC}">
                  <c16:uniqueId val="{00000005-867E-4BFD-98B0-F681296119DF}"/>
                </c:ext>
              </c:extLst>
            </c:dLbl>
            <c:dLbl>
              <c:idx val="4"/>
              <c:delete val="1"/>
              <c:extLst>
                <c:ext xmlns:c15="http://schemas.microsoft.com/office/drawing/2012/chart" uri="{CE6537A1-D6FC-4f65-9D91-7224C49458BB}"/>
                <c:ext xmlns:c16="http://schemas.microsoft.com/office/drawing/2014/chart" uri="{C3380CC4-5D6E-409C-BE32-E72D297353CC}">
                  <c16:uniqueId val="{00000006-867E-4BFD-98B0-F681296119DF}"/>
                </c:ext>
              </c:extLst>
            </c:dLbl>
            <c:dLbl>
              <c:idx val="5"/>
              <c:delete val="1"/>
              <c:extLst>
                <c:ext xmlns:c15="http://schemas.microsoft.com/office/drawing/2012/chart" uri="{CE6537A1-D6FC-4f65-9D91-7224C49458BB}"/>
                <c:ext xmlns:c16="http://schemas.microsoft.com/office/drawing/2014/chart" uri="{C3380CC4-5D6E-409C-BE32-E72D297353CC}">
                  <c16:uniqueId val="{00000007-867E-4BFD-98B0-F681296119DF}"/>
                </c:ext>
              </c:extLst>
            </c:dLbl>
            <c:dLbl>
              <c:idx val="6"/>
              <c:delete val="1"/>
              <c:extLst>
                <c:ext xmlns:c15="http://schemas.microsoft.com/office/drawing/2012/chart" uri="{CE6537A1-D6FC-4f65-9D91-7224C49458BB}"/>
                <c:ext xmlns:c16="http://schemas.microsoft.com/office/drawing/2014/chart" uri="{C3380CC4-5D6E-409C-BE32-E72D297353CC}">
                  <c16:uniqueId val="{00000008-867E-4BFD-98B0-F681296119D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9</c:v>
                </c:pt>
                <c:pt idx="1">
                  <c:v>29</c:v>
                </c:pt>
                <c:pt idx="2">
                  <c:v>29</c:v>
                </c:pt>
                <c:pt idx="3">
                  <c:v>15</c:v>
                </c:pt>
                <c:pt idx="4">
                  <c:v>13</c:v>
                </c:pt>
                <c:pt idx="5">
                  <c:v>33</c:v>
                </c:pt>
                <c:pt idx="6">
                  <c:v>19</c:v>
                </c:pt>
                <c:pt idx="7">
                  <c:v>38</c:v>
                </c:pt>
                <c:pt idx="8">
                  <c:v>34</c:v>
                </c:pt>
                <c:pt idx="9">
                  <c:v>38</c:v>
                </c:pt>
                <c:pt idx="10">
                  <c:v>49</c:v>
                </c:pt>
                <c:pt idx="11">
                  <c:v>40</c:v>
                </c:pt>
                <c:pt idx="12">
                  <c:v>24</c:v>
                </c:pt>
                <c:pt idx="13">
                  <c:v>29</c:v>
                </c:pt>
                <c:pt idx="14">
                  <c:v>29</c:v>
                </c:pt>
                <c:pt idx="15">
                  <c:v>34</c:v>
                </c:pt>
              </c:numCache>
            </c:numRef>
          </c:val>
          <c:extLst>
            <c:ext xmlns:c16="http://schemas.microsoft.com/office/drawing/2014/chart" uri="{C3380CC4-5D6E-409C-BE32-E72D297353CC}">
              <c16:uniqueId val="{00000009-867E-4BFD-98B0-F681296119DF}"/>
            </c:ext>
          </c:extLst>
        </c:ser>
        <c:ser>
          <c:idx val="2"/>
          <c:order val="2"/>
          <c:tx>
            <c:strRef>
              <c:f>Sheet1!$D$1</c:f>
              <c:strCache>
                <c:ptCount val="1"/>
                <c:pt idx="0">
                  <c:v>Difficult</c:v>
                </c:pt>
              </c:strCache>
            </c:strRef>
          </c:tx>
          <c:spPr>
            <a:solidFill>
              <a:schemeClr val="accent3"/>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A-867E-4BFD-98B0-F681296119D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32</c:v>
                </c:pt>
                <c:pt idx="1">
                  <c:v>59</c:v>
                </c:pt>
                <c:pt idx="2">
                  <c:v>32</c:v>
                </c:pt>
                <c:pt idx="3">
                  <c:v>54</c:v>
                </c:pt>
                <c:pt idx="4">
                  <c:v>29</c:v>
                </c:pt>
                <c:pt idx="5">
                  <c:v>8</c:v>
                </c:pt>
                <c:pt idx="6">
                  <c:v>42</c:v>
                </c:pt>
                <c:pt idx="7">
                  <c:v>22</c:v>
                </c:pt>
                <c:pt idx="8">
                  <c:v>32</c:v>
                </c:pt>
                <c:pt idx="9">
                  <c:v>38</c:v>
                </c:pt>
                <c:pt idx="10">
                  <c:v>29</c:v>
                </c:pt>
                <c:pt idx="11">
                  <c:v>33</c:v>
                </c:pt>
                <c:pt idx="12">
                  <c:v>56</c:v>
                </c:pt>
                <c:pt idx="13">
                  <c:v>36</c:v>
                </c:pt>
                <c:pt idx="14">
                  <c:v>39</c:v>
                </c:pt>
                <c:pt idx="15">
                  <c:v>30</c:v>
                </c:pt>
              </c:numCache>
            </c:numRef>
          </c:val>
          <c:extLst>
            <c:ext xmlns:c16="http://schemas.microsoft.com/office/drawing/2014/chart" uri="{C3380CC4-5D6E-409C-BE32-E72D297353CC}">
              <c16:uniqueId val="{0000000B-867E-4BFD-98B0-F681296119DF}"/>
            </c:ext>
          </c:extLst>
        </c:ser>
        <c:ser>
          <c:idx val="3"/>
          <c:order val="3"/>
          <c:tx>
            <c:strRef>
              <c:f>Sheet1!$E$1</c:f>
              <c:strCache>
                <c:ptCount val="1"/>
                <c:pt idx="0">
                  <c:v>Very difficult</c:v>
                </c:pt>
              </c:strCache>
            </c:strRef>
          </c:tx>
          <c:spPr>
            <a:solidFill>
              <a:schemeClr val="accent4"/>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C-867E-4BFD-98B0-F681296119DF}"/>
                </c:ext>
              </c:extLst>
            </c:dLbl>
            <c:dLbl>
              <c:idx val="2"/>
              <c:delete val="1"/>
              <c:extLst>
                <c:ext xmlns:c15="http://schemas.microsoft.com/office/drawing/2012/chart" uri="{CE6537A1-D6FC-4f65-9D91-7224C49458BB}"/>
                <c:ext xmlns:c16="http://schemas.microsoft.com/office/drawing/2014/chart" uri="{C3380CC4-5D6E-409C-BE32-E72D297353CC}">
                  <c16:uniqueId val="{0000000D-867E-4BFD-98B0-F681296119DF}"/>
                </c:ext>
              </c:extLst>
            </c:dLbl>
            <c:dLbl>
              <c:idx val="3"/>
              <c:delete val="1"/>
              <c:extLst>
                <c:ext xmlns:c15="http://schemas.microsoft.com/office/drawing/2012/chart" uri="{CE6537A1-D6FC-4f65-9D91-7224C49458BB}"/>
                <c:ext xmlns:c16="http://schemas.microsoft.com/office/drawing/2014/chart" uri="{C3380CC4-5D6E-409C-BE32-E72D297353CC}">
                  <c16:uniqueId val="{0000000E-867E-4BFD-98B0-F681296119DF}"/>
                </c:ext>
              </c:extLst>
            </c:dLbl>
            <c:dLbl>
              <c:idx val="5"/>
              <c:delete val="1"/>
              <c:extLst>
                <c:ext xmlns:c15="http://schemas.microsoft.com/office/drawing/2012/chart" uri="{CE6537A1-D6FC-4f65-9D91-7224C49458BB}"/>
                <c:ext xmlns:c16="http://schemas.microsoft.com/office/drawing/2014/chart" uri="{C3380CC4-5D6E-409C-BE32-E72D297353CC}">
                  <c16:uniqueId val="{0000000F-867E-4BFD-98B0-F681296119DF}"/>
                </c:ext>
              </c:extLst>
            </c:dLbl>
            <c:dLbl>
              <c:idx val="6"/>
              <c:delete val="1"/>
              <c:extLst>
                <c:ext xmlns:c15="http://schemas.microsoft.com/office/drawing/2012/chart" uri="{CE6537A1-D6FC-4f65-9D91-7224C49458BB}"/>
                <c:ext xmlns:c16="http://schemas.microsoft.com/office/drawing/2014/chart" uri="{C3380CC4-5D6E-409C-BE32-E72D297353CC}">
                  <c16:uniqueId val="{00000010-867E-4BFD-98B0-F681296119DF}"/>
                </c:ext>
              </c:extLst>
            </c:dLbl>
            <c:dLbl>
              <c:idx val="7"/>
              <c:delete val="1"/>
              <c:extLst>
                <c:ext xmlns:c15="http://schemas.microsoft.com/office/drawing/2012/chart" uri="{CE6537A1-D6FC-4f65-9D91-7224C49458BB}"/>
                <c:ext xmlns:c16="http://schemas.microsoft.com/office/drawing/2014/chart" uri="{C3380CC4-5D6E-409C-BE32-E72D297353CC}">
                  <c16:uniqueId val="{00000011-867E-4BFD-98B0-F681296119DF}"/>
                </c:ext>
              </c:extLst>
            </c:dLbl>
            <c:dLbl>
              <c:idx val="8"/>
              <c:delete val="1"/>
              <c:extLst>
                <c:ext xmlns:c15="http://schemas.microsoft.com/office/drawing/2012/chart" uri="{CE6537A1-D6FC-4f65-9D91-7224C49458BB}"/>
                <c:ext xmlns:c16="http://schemas.microsoft.com/office/drawing/2014/chart" uri="{C3380CC4-5D6E-409C-BE32-E72D297353CC}">
                  <c16:uniqueId val="{00000012-867E-4BFD-98B0-F681296119DF}"/>
                </c:ext>
              </c:extLst>
            </c:dLbl>
            <c:dLbl>
              <c:idx val="9"/>
              <c:delete val="1"/>
              <c:extLst>
                <c:ext xmlns:c15="http://schemas.microsoft.com/office/drawing/2012/chart" uri="{CE6537A1-D6FC-4f65-9D91-7224C49458BB}"/>
                <c:ext xmlns:c16="http://schemas.microsoft.com/office/drawing/2014/chart" uri="{C3380CC4-5D6E-409C-BE32-E72D297353CC}">
                  <c16:uniqueId val="{00000013-867E-4BFD-98B0-F681296119DF}"/>
                </c:ext>
              </c:extLst>
            </c:dLbl>
            <c:dLbl>
              <c:idx val="10"/>
              <c:delete val="1"/>
              <c:extLst>
                <c:ext xmlns:c15="http://schemas.microsoft.com/office/drawing/2012/chart" uri="{CE6537A1-D6FC-4f65-9D91-7224C49458BB}"/>
                <c:ext xmlns:c16="http://schemas.microsoft.com/office/drawing/2014/chart" uri="{C3380CC4-5D6E-409C-BE32-E72D297353CC}">
                  <c16:uniqueId val="{00000014-867E-4BFD-98B0-F681296119DF}"/>
                </c:ext>
              </c:extLst>
            </c:dLbl>
            <c:dLbl>
              <c:idx val="11"/>
              <c:delete val="1"/>
              <c:extLst>
                <c:ext xmlns:c15="http://schemas.microsoft.com/office/drawing/2012/chart" uri="{CE6537A1-D6FC-4f65-9D91-7224C49458BB}"/>
                <c:ext xmlns:c16="http://schemas.microsoft.com/office/drawing/2014/chart" uri="{C3380CC4-5D6E-409C-BE32-E72D297353CC}">
                  <c16:uniqueId val="{00000015-867E-4BFD-98B0-F681296119DF}"/>
                </c:ext>
              </c:extLst>
            </c:dLbl>
            <c:dLbl>
              <c:idx val="12"/>
              <c:delete val="1"/>
              <c:extLst>
                <c:ext xmlns:c15="http://schemas.microsoft.com/office/drawing/2012/chart" uri="{CE6537A1-D6FC-4f65-9D91-7224C49458BB}"/>
                <c:ext xmlns:c16="http://schemas.microsoft.com/office/drawing/2014/chart" uri="{C3380CC4-5D6E-409C-BE32-E72D297353CC}">
                  <c16:uniqueId val="{00000016-867E-4BFD-98B0-F681296119DF}"/>
                </c:ext>
              </c:extLst>
            </c:dLbl>
            <c:dLbl>
              <c:idx val="13"/>
              <c:delete val="1"/>
              <c:extLst>
                <c:ext xmlns:c15="http://schemas.microsoft.com/office/drawing/2012/chart" uri="{CE6537A1-D6FC-4f65-9D91-7224C49458BB}"/>
                <c:ext xmlns:c16="http://schemas.microsoft.com/office/drawing/2014/chart" uri="{C3380CC4-5D6E-409C-BE32-E72D297353CC}">
                  <c16:uniqueId val="{00000017-867E-4BFD-98B0-F681296119D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14</c:v>
                </c:pt>
                <c:pt idx="1">
                  <c:v>0</c:v>
                </c:pt>
                <c:pt idx="2">
                  <c:v>11</c:v>
                </c:pt>
                <c:pt idx="3">
                  <c:v>15</c:v>
                </c:pt>
                <c:pt idx="4">
                  <c:v>19</c:v>
                </c:pt>
                <c:pt idx="5">
                  <c:v>8</c:v>
                </c:pt>
                <c:pt idx="6">
                  <c:v>10</c:v>
                </c:pt>
                <c:pt idx="7">
                  <c:v>9</c:v>
                </c:pt>
                <c:pt idx="8">
                  <c:v>0</c:v>
                </c:pt>
                <c:pt idx="9">
                  <c:v>2</c:v>
                </c:pt>
                <c:pt idx="10">
                  <c:v>8</c:v>
                </c:pt>
                <c:pt idx="11">
                  <c:v>8</c:v>
                </c:pt>
                <c:pt idx="12">
                  <c:v>3</c:v>
                </c:pt>
                <c:pt idx="13">
                  <c:v>7</c:v>
                </c:pt>
                <c:pt idx="14">
                  <c:v>8</c:v>
                </c:pt>
                <c:pt idx="15">
                  <c:v>10</c:v>
                </c:pt>
              </c:numCache>
            </c:numRef>
          </c:val>
          <c:extLst>
            <c:ext xmlns:c16="http://schemas.microsoft.com/office/drawing/2014/chart" uri="{C3380CC4-5D6E-409C-BE32-E72D297353CC}">
              <c16:uniqueId val="{00000018-867E-4BFD-98B0-F681296119DF}"/>
            </c:ext>
          </c:extLst>
        </c:ser>
        <c:dLbls>
          <c:showLegendKey val="0"/>
          <c:showVal val="0"/>
          <c:showCatName val="0"/>
          <c:showSerName val="0"/>
          <c:showPercent val="0"/>
          <c:showBubbleSize val="0"/>
        </c:dLbls>
        <c:gapWidth val="150"/>
        <c:overlap val="100"/>
        <c:axId val="607191392"/>
        <c:axId val="607191720"/>
      </c:barChart>
      <c:catAx>
        <c:axId val="60719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7191720"/>
        <c:crosses val="autoZero"/>
        <c:auto val="1"/>
        <c:lblAlgn val="ctr"/>
        <c:lblOffset val="100"/>
        <c:noMultiLvlLbl val="0"/>
      </c:catAx>
      <c:valAx>
        <c:axId val="6071917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0875475802066341E-2"/>
              <c:y val="0.19180857392825901"/>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719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NSW</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5FC-49FC-AEA5-8ED80A8CC6B4}"/>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5FC-49FC-AEA5-8ED80A8CC6B4}"/>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5FC-49FC-AEA5-8ED80A8CC6B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Sheet1!$B$2:$B$10</c:f>
              <c:numCache>
                <c:formatCode>General</c:formatCode>
                <c:ptCount val="9"/>
                <c:pt idx="0">
                  <c:v>19</c:v>
                </c:pt>
                <c:pt idx="1">
                  <c:v>35</c:v>
                </c:pt>
                <c:pt idx="2">
                  <c:v>46</c:v>
                </c:pt>
                <c:pt idx="3">
                  <c:v>48</c:v>
                </c:pt>
                <c:pt idx="4">
                  <c:v>39</c:v>
                </c:pt>
                <c:pt idx="5">
                  <c:v>43</c:v>
                </c:pt>
                <c:pt idx="6">
                  <c:v>43</c:v>
                </c:pt>
                <c:pt idx="7">
                  <c:v>36</c:v>
                </c:pt>
                <c:pt idx="8">
                  <c:v>32</c:v>
                </c:pt>
              </c:numCache>
            </c:numRef>
          </c:val>
          <c:smooth val="0"/>
          <c:extLst>
            <c:ext xmlns:c16="http://schemas.microsoft.com/office/drawing/2014/chart" uri="{C3380CC4-5D6E-409C-BE32-E72D297353CC}">
              <c16:uniqueId val="{00000003-C5FC-49FC-AEA5-8ED80A8CC6B4}"/>
            </c:ext>
          </c:extLst>
        </c:ser>
        <c:dLbls>
          <c:showLegendKey val="0"/>
          <c:showVal val="0"/>
          <c:showCatName val="0"/>
          <c:showSerName val="0"/>
          <c:showPercent val="0"/>
          <c:showBubbleSize val="0"/>
        </c:dLbls>
        <c:marker val="1"/>
        <c:smooth val="0"/>
        <c:axId val="532331352"/>
        <c:axId val="532334632"/>
      </c:lineChart>
      <c:catAx>
        <c:axId val="53233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2334632"/>
        <c:crosses val="autoZero"/>
        <c:auto val="1"/>
        <c:lblAlgn val="ctr"/>
        <c:lblOffset val="100"/>
        <c:noMultiLvlLbl val="0"/>
      </c:catAx>
      <c:valAx>
        <c:axId val="53233463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0946907498631636E-2"/>
              <c:y val="0.23528800453997303"/>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2331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02634181596866E-2"/>
          <c:y val="3.7192593906583422E-2"/>
          <c:w val="0.91668863402944201"/>
          <c:h val="0.79621408847070618"/>
        </c:manualLayout>
      </c:layout>
      <c:lineChart>
        <c:grouping val="standard"/>
        <c:varyColors val="0"/>
        <c:ser>
          <c:idx val="0"/>
          <c:order val="0"/>
          <c:tx>
            <c:strRef>
              <c:f>Sheet1!$B$1</c:f>
              <c:strCache>
                <c:ptCount val="1"/>
                <c:pt idx="0">
                  <c:v>Synthetic cannabinoids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Sheet1!$B$2:$B$10</c:f>
              <c:numCache>
                <c:formatCode>General</c:formatCode>
                <c:ptCount val="9"/>
                <c:pt idx="1">
                  <c:v>4</c:v>
                </c:pt>
                <c:pt idx="2">
                  <c:v>16</c:v>
                </c:pt>
                <c:pt idx="3">
                  <c:v>13</c:v>
                </c:pt>
                <c:pt idx="4">
                  <c:v>0</c:v>
                </c:pt>
                <c:pt idx="5">
                  <c:v>2</c:v>
                </c:pt>
                <c:pt idx="6">
                  <c:v>1</c:v>
                </c:pt>
                <c:pt idx="7">
                  <c:v>2</c:v>
                </c:pt>
                <c:pt idx="8">
                  <c:v>2</c:v>
                </c:pt>
              </c:numCache>
            </c:numRef>
          </c:val>
          <c:smooth val="0"/>
          <c:extLst>
            <c:ext xmlns:c16="http://schemas.microsoft.com/office/drawing/2014/chart" uri="{C3380CC4-5D6E-409C-BE32-E72D297353CC}">
              <c16:uniqueId val="{00000000-DF66-4CE5-B208-BA7E8466012B}"/>
            </c:ext>
          </c:extLst>
        </c:ser>
        <c:ser>
          <c:idx val="1"/>
          <c:order val="1"/>
          <c:tx>
            <c:strRef>
              <c:f>Sheet1!$C$1</c:f>
              <c:strCache>
                <c:ptCount val="1"/>
                <c:pt idx="0">
                  <c:v>DMT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1.098297638660079E-2"/>
                  <c:y val="-0.0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F66-4CE5-B208-BA7E8466012B}"/>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F66-4CE5-B208-BA7E8466012B}"/>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F66-4CE5-B208-BA7E8466012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Sheet1!$C$2:$C$10</c:f>
              <c:numCache>
                <c:formatCode>General</c:formatCode>
                <c:ptCount val="9"/>
                <c:pt idx="0">
                  <c:v>7</c:v>
                </c:pt>
                <c:pt idx="1">
                  <c:v>8</c:v>
                </c:pt>
                <c:pt idx="2">
                  <c:v>15</c:v>
                </c:pt>
                <c:pt idx="3">
                  <c:v>9</c:v>
                </c:pt>
                <c:pt idx="4">
                  <c:v>11</c:v>
                </c:pt>
                <c:pt idx="5">
                  <c:v>10</c:v>
                </c:pt>
                <c:pt idx="6">
                  <c:v>15</c:v>
                </c:pt>
                <c:pt idx="7">
                  <c:v>20</c:v>
                </c:pt>
                <c:pt idx="8">
                  <c:v>17</c:v>
                </c:pt>
              </c:numCache>
            </c:numRef>
          </c:val>
          <c:smooth val="0"/>
          <c:extLst>
            <c:ext xmlns:c16="http://schemas.microsoft.com/office/drawing/2014/chart" uri="{C3380CC4-5D6E-409C-BE32-E72D297353CC}">
              <c16:uniqueId val="{00000004-DF66-4CE5-B208-BA7E8466012B}"/>
            </c:ext>
          </c:extLst>
        </c:ser>
        <c:ser>
          <c:idx val="2"/>
          <c:order val="2"/>
          <c:tx>
            <c:strRef>
              <c:f>Sheet1!$D$1</c:f>
              <c:strCache>
                <c:ptCount val="1"/>
                <c:pt idx="0">
                  <c:v>2C-B</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F66-4CE5-B208-BA7E8466012B}"/>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F66-4CE5-B208-BA7E8466012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Sheet1!$D$2:$D$10</c:f>
              <c:numCache>
                <c:formatCode>General</c:formatCode>
                <c:ptCount val="9"/>
                <c:pt idx="0">
                  <c:v>2</c:v>
                </c:pt>
                <c:pt idx="1">
                  <c:v>9</c:v>
                </c:pt>
                <c:pt idx="2">
                  <c:v>23</c:v>
                </c:pt>
                <c:pt idx="3">
                  <c:v>25</c:v>
                </c:pt>
                <c:pt idx="4">
                  <c:v>21</c:v>
                </c:pt>
                <c:pt idx="5">
                  <c:v>13</c:v>
                </c:pt>
                <c:pt idx="6">
                  <c:v>18</c:v>
                </c:pt>
                <c:pt idx="7">
                  <c:v>11</c:v>
                </c:pt>
                <c:pt idx="8">
                  <c:v>11</c:v>
                </c:pt>
              </c:numCache>
            </c:numRef>
          </c:val>
          <c:smooth val="0"/>
          <c:extLst>
            <c:ext xmlns:c16="http://schemas.microsoft.com/office/drawing/2014/chart" uri="{C3380CC4-5D6E-409C-BE32-E72D297353CC}">
              <c16:uniqueId val="{00000007-DF66-4CE5-B208-BA7E8466012B}"/>
            </c:ext>
          </c:extLst>
        </c:ser>
        <c:ser>
          <c:idx val="4"/>
          <c:order val="4"/>
          <c:tx>
            <c:strRef>
              <c:f>Sheet1!$F$1</c:f>
              <c:strCache>
                <c:ptCount val="1"/>
                <c:pt idx="0">
                  <c:v>Herbal highs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F66-4CE5-B208-BA7E8466012B}"/>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Sheet1!$F$2:$F$10</c:f>
              <c:numCache>
                <c:formatCode>General</c:formatCode>
                <c:ptCount val="9"/>
                <c:pt idx="2">
                  <c:v>18</c:v>
                </c:pt>
                <c:pt idx="3">
                  <c:v>13</c:v>
                </c:pt>
                <c:pt idx="4">
                  <c:v>4</c:v>
                </c:pt>
                <c:pt idx="5">
                  <c:v>8</c:v>
                </c:pt>
                <c:pt idx="6">
                  <c:v>7</c:v>
                </c:pt>
                <c:pt idx="7">
                  <c:v>3</c:v>
                </c:pt>
                <c:pt idx="8">
                  <c:v>1</c:v>
                </c:pt>
              </c:numCache>
            </c:numRef>
          </c:val>
          <c:smooth val="0"/>
          <c:extLst>
            <c:ext xmlns:c16="http://schemas.microsoft.com/office/drawing/2014/chart" uri="{C3380CC4-5D6E-409C-BE32-E72D297353CC}">
              <c16:uniqueId val="{00000009-DF66-4CE5-B208-BA7E8466012B}"/>
            </c:ext>
          </c:extLst>
        </c:ser>
        <c:dLbls>
          <c:showLegendKey val="0"/>
          <c:showVal val="0"/>
          <c:showCatName val="0"/>
          <c:showSerName val="0"/>
          <c:showPercent val="0"/>
          <c:showBubbleSize val="0"/>
        </c:dLbls>
        <c:marker val="1"/>
        <c:smooth val="0"/>
        <c:axId val="616947344"/>
        <c:axId val="616951608"/>
        <c:extLst>
          <c:ext xmlns:c15="http://schemas.microsoft.com/office/drawing/2012/chart" uri="{02D57815-91ED-43cb-92C2-25804820EDAC}">
            <c15:filteredLineSeries>
              <c15:ser>
                <c:idx val="3"/>
                <c:order val="3"/>
                <c:tx>
                  <c:strRef>
                    <c:extLst>
                      <c:ext uri="{02D57815-91ED-43cb-92C2-25804820EDAC}">
                        <c15:formulaRef>
                          <c15:sqref>Sheet1!$E$1</c15:sqref>
                        </c15:formulaRef>
                      </c:ext>
                    </c:extLst>
                    <c:strCache>
                      <c:ptCount val="1"/>
                      <c:pt idx="0">
                        <c:v>Mephedrone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extLst>
                      <c:ext uri="{02D57815-91ED-43cb-92C2-25804820EDAC}">
                        <c15:formulaRef>
                          <c15:sqref>Sheet1!$A$2:$A$10</c15:sqref>
                        </c15:formulaRef>
                      </c:ext>
                    </c:extLst>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extLst>
                      <c:ext uri="{02D57815-91ED-43cb-92C2-25804820EDAC}">
                        <c15:formulaRef>
                          <c15:sqref>Sheet1!$E$2:$E$10</c15:sqref>
                        </c15:formulaRef>
                      </c:ext>
                    </c:extLst>
                    <c:numCache>
                      <c:formatCode>General</c:formatCode>
                      <c:ptCount val="9"/>
                      <c:pt idx="0">
                        <c:v>4</c:v>
                      </c:pt>
                      <c:pt idx="1">
                        <c:v>4</c:v>
                      </c:pt>
                      <c:pt idx="2">
                        <c:v>0</c:v>
                      </c:pt>
                      <c:pt idx="3">
                        <c:v>1</c:v>
                      </c:pt>
                      <c:pt idx="4">
                        <c:v>0</c:v>
                      </c:pt>
                      <c:pt idx="5">
                        <c:v>2</c:v>
                      </c:pt>
                      <c:pt idx="6">
                        <c:v>0</c:v>
                      </c:pt>
                      <c:pt idx="7">
                        <c:v>0</c:v>
                      </c:pt>
                      <c:pt idx="8">
                        <c:v>0</c:v>
                      </c:pt>
                    </c:numCache>
                  </c:numRef>
                </c:val>
                <c:smooth val="0"/>
                <c:extLst>
                  <c:ext xmlns:c16="http://schemas.microsoft.com/office/drawing/2014/chart" uri="{C3380CC4-5D6E-409C-BE32-E72D297353CC}">
                    <c16:uniqueId val="{0000000A-DF66-4CE5-B208-BA7E8466012B}"/>
                  </c:ext>
                </c:extLst>
              </c15:ser>
            </c15:filteredLineSeries>
          </c:ext>
        </c:extLst>
      </c:lineChart>
      <c:catAx>
        <c:axId val="61694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6951608"/>
        <c:crosses val="autoZero"/>
        <c:auto val="1"/>
        <c:lblAlgn val="ctr"/>
        <c:lblOffset val="100"/>
        <c:noMultiLvlLbl val="0"/>
      </c:catAx>
      <c:valAx>
        <c:axId val="616951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1219413059364285E-2"/>
              <c:y val="0.261778827646544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694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Prescription opioids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B2E-4FF6-A322-6EDAA9A782BC}"/>
                </c:ext>
              </c:extLst>
            </c:dLbl>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2E-4FF6-A322-6EDAA9A782B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Sheet1!$B$2:$B$13</c:f>
              <c:numCache>
                <c:formatCode>General</c:formatCode>
                <c:ptCount val="12"/>
                <c:pt idx="0">
                  <c:v>17</c:v>
                </c:pt>
                <c:pt idx="1">
                  <c:v>11</c:v>
                </c:pt>
                <c:pt idx="2">
                  <c:v>2</c:v>
                </c:pt>
                <c:pt idx="3">
                  <c:v>12</c:v>
                </c:pt>
                <c:pt idx="4">
                  <c:v>10</c:v>
                </c:pt>
                <c:pt idx="5">
                  <c:v>14</c:v>
                </c:pt>
                <c:pt idx="6">
                  <c:v>8</c:v>
                </c:pt>
                <c:pt idx="7">
                  <c:v>9</c:v>
                </c:pt>
                <c:pt idx="8">
                  <c:v>11</c:v>
                </c:pt>
                <c:pt idx="9">
                  <c:v>19</c:v>
                </c:pt>
                <c:pt idx="10">
                  <c:v>12</c:v>
                </c:pt>
                <c:pt idx="11">
                  <c:v>8</c:v>
                </c:pt>
              </c:numCache>
            </c:numRef>
          </c:val>
          <c:smooth val="0"/>
          <c:extLst>
            <c:ext xmlns:c16="http://schemas.microsoft.com/office/drawing/2014/chart" uri="{C3380CC4-5D6E-409C-BE32-E72D297353CC}">
              <c16:uniqueId val="{00000002-5B2E-4FF6-A322-6EDAA9A782BC}"/>
            </c:ext>
          </c:extLst>
        </c:ser>
        <c:ser>
          <c:idx val="1"/>
          <c:order val="1"/>
          <c:tx>
            <c:strRef>
              <c:f>Sheet1!$C$1</c:f>
              <c:strCache>
                <c:ptCount val="1"/>
                <c:pt idx="0">
                  <c:v>Codeine OTC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2E-4FF6-A322-6EDAA9A782BC}"/>
                </c:ext>
              </c:extLst>
            </c:dLbl>
            <c:dLbl>
              <c:idx val="10"/>
              <c:layout>
                <c:manualLayout>
                  <c:x val="-2.2002200220022001E-3"/>
                  <c:y val="-4.45930880713489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B2E-4FF6-A322-6EDAA9A782BC}"/>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B2E-4FF6-A322-6EDAA9A782B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Sheet1!$C$2:$C$13</c:f>
              <c:numCache>
                <c:formatCode>General</c:formatCode>
                <c:ptCount val="12"/>
                <c:pt idx="2">
                  <c:v>55</c:v>
                </c:pt>
                <c:pt idx="3">
                  <c:v>46</c:v>
                </c:pt>
                <c:pt idx="4">
                  <c:v>39</c:v>
                </c:pt>
                <c:pt idx="5">
                  <c:v>12</c:v>
                </c:pt>
                <c:pt idx="6">
                  <c:v>9</c:v>
                </c:pt>
                <c:pt idx="7">
                  <c:v>11</c:v>
                </c:pt>
                <c:pt idx="8">
                  <c:v>17</c:v>
                </c:pt>
                <c:pt idx="9">
                  <c:v>26</c:v>
                </c:pt>
                <c:pt idx="10">
                  <c:v>20</c:v>
                </c:pt>
                <c:pt idx="11">
                  <c:v>17</c:v>
                </c:pt>
              </c:numCache>
            </c:numRef>
          </c:val>
          <c:smooth val="0"/>
          <c:extLst>
            <c:ext xmlns:c16="http://schemas.microsoft.com/office/drawing/2014/chart" uri="{C3380CC4-5D6E-409C-BE32-E72D297353CC}">
              <c16:uniqueId val="{00000006-5B2E-4FF6-A322-6EDAA9A782BC}"/>
            </c:ext>
          </c:extLst>
        </c:ser>
        <c:ser>
          <c:idx val="3"/>
          <c:order val="3"/>
          <c:tx>
            <c:strRef>
              <c:f>Sheet1!$E$1</c:f>
              <c:strCache>
                <c:ptCount val="1"/>
                <c:pt idx="0">
                  <c:v>Benzodiazepines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B2E-4FF6-A322-6EDAA9A782BC}"/>
                </c:ext>
              </c:extLst>
            </c:dLbl>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B2E-4FF6-A322-6EDAA9A782BC}"/>
                </c:ext>
              </c:extLst>
            </c:dLbl>
            <c:dLbl>
              <c:idx val="11"/>
              <c:layout>
                <c:manualLayout>
                  <c:x val="0"/>
                  <c:y val="-1.78372352285395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B2E-4FF6-A322-6EDAA9A782B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Sheet1!$E$2:$E$13</c:f>
              <c:numCache>
                <c:formatCode>General</c:formatCode>
                <c:ptCount val="12"/>
                <c:pt idx="0">
                  <c:v>29</c:v>
                </c:pt>
                <c:pt idx="1">
                  <c:v>23</c:v>
                </c:pt>
                <c:pt idx="2">
                  <c:v>21</c:v>
                </c:pt>
                <c:pt idx="3">
                  <c:v>34</c:v>
                </c:pt>
                <c:pt idx="4">
                  <c:v>25</c:v>
                </c:pt>
                <c:pt idx="5">
                  <c:v>21</c:v>
                </c:pt>
                <c:pt idx="6">
                  <c:v>19</c:v>
                </c:pt>
                <c:pt idx="7">
                  <c:v>29</c:v>
                </c:pt>
                <c:pt idx="8">
                  <c:v>29</c:v>
                </c:pt>
                <c:pt idx="9">
                  <c:v>46</c:v>
                </c:pt>
                <c:pt idx="10">
                  <c:v>37</c:v>
                </c:pt>
                <c:pt idx="11">
                  <c:v>44</c:v>
                </c:pt>
              </c:numCache>
            </c:numRef>
          </c:val>
          <c:smooth val="0"/>
          <c:extLst>
            <c:ext xmlns:c16="http://schemas.microsoft.com/office/drawing/2014/chart" uri="{C3380CC4-5D6E-409C-BE32-E72D297353CC}">
              <c16:uniqueId val="{0000000A-5B2E-4FF6-A322-6EDAA9A782BC}"/>
            </c:ext>
          </c:extLst>
        </c:ser>
        <c:ser>
          <c:idx val="4"/>
          <c:order val="4"/>
          <c:tx>
            <c:strRef>
              <c:f>Sheet1!$F$1</c:f>
              <c:strCache>
                <c:ptCount val="1"/>
                <c:pt idx="0">
                  <c:v>Pharmaceutical stimulants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B2E-4FF6-A322-6EDAA9A782BC}"/>
                </c:ext>
              </c:extLst>
            </c:dLbl>
            <c:dLbl>
              <c:idx val="10"/>
              <c:layout>
                <c:manualLayout>
                  <c:x val="-8.8008800880088004E-3"/>
                  <c:y val="-4.45930880713489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B2E-4FF6-A322-6EDAA9A782BC}"/>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B2E-4FF6-A322-6EDAA9A782B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Sheet1!$F$2:$F$13</c:f>
              <c:numCache>
                <c:formatCode>General</c:formatCode>
                <c:ptCount val="12"/>
                <c:pt idx="0">
                  <c:v>10</c:v>
                </c:pt>
                <c:pt idx="1">
                  <c:v>9</c:v>
                </c:pt>
                <c:pt idx="2">
                  <c:v>13</c:v>
                </c:pt>
                <c:pt idx="3">
                  <c:v>16</c:v>
                </c:pt>
                <c:pt idx="4">
                  <c:v>18</c:v>
                </c:pt>
                <c:pt idx="5">
                  <c:v>24</c:v>
                </c:pt>
                <c:pt idx="6">
                  <c:v>30</c:v>
                </c:pt>
                <c:pt idx="7">
                  <c:v>23</c:v>
                </c:pt>
                <c:pt idx="8">
                  <c:v>37</c:v>
                </c:pt>
                <c:pt idx="9">
                  <c:v>44</c:v>
                </c:pt>
                <c:pt idx="10">
                  <c:v>43</c:v>
                </c:pt>
                <c:pt idx="11">
                  <c:v>41</c:v>
                </c:pt>
              </c:numCache>
            </c:numRef>
          </c:val>
          <c:smooth val="0"/>
          <c:extLst>
            <c:ext xmlns:c16="http://schemas.microsoft.com/office/drawing/2014/chart" uri="{C3380CC4-5D6E-409C-BE32-E72D297353CC}">
              <c16:uniqueId val="{0000000E-5B2E-4FF6-A322-6EDAA9A782BC}"/>
            </c:ext>
          </c:extLst>
        </c:ser>
        <c:ser>
          <c:idx val="5"/>
          <c:order val="5"/>
          <c:tx>
            <c:strRef>
              <c:f>Sheet1!$G$1</c:f>
              <c:strCache>
                <c:ptCount val="1"/>
                <c:pt idx="0">
                  <c:v>Antipsychotics</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dLbls>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B2E-4FF6-A322-6EDAA9A782BC}"/>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Sheet1!$G$2:$G$13</c:f>
              <c:numCache>
                <c:formatCode>General</c:formatCode>
                <c:ptCount val="12"/>
                <c:pt idx="6">
                  <c:v>2</c:v>
                </c:pt>
                <c:pt idx="7">
                  <c:v>1</c:v>
                </c:pt>
                <c:pt idx="8">
                  <c:v>2</c:v>
                </c:pt>
                <c:pt idx="9">
                  <c:v>12</c:v>
                </c:pt>
                <c:pt idx="10">
                  <c:v>3</c:v>
                </c:pt>
                <c:pt idx="11">
                  <c:v>8</c:v>
                </c:pt>
              </c:numCache>
            </c:numRef>
          </c:val>
          <c:smooth val="0"/>
          <c:extLst>
            <c:ext xmlns:c16="http://schemas.microsoft.com/office/drawing/2014/chart" uri="{C3380CC4-5D6E-409C-BE32-E72D297353CC}">
              <c16:uniqueId val="{00000010-5B2E-4FF6-A322-6EDAA9A782BC}"/>
            </c:ext>
          </c:extLst>
        </c:ser>
        <c:ser>
          <c:idx val="6"/>
          <c:order val="6"/>
          <c:tx>
            <c:strRef>
              <c:f>Sheet1!$H$1</c:f>
              <c:strCache>
                <c:ptCount val="1"/>
                <c:pt idx="0">
                  <c:v>Antidepressants</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Sheet1!$H$2:$H$13</c:f>
              <c:numCache>
                <c:formatCode>General</c:formatCode>
                <c:ptCount val="12"/>
                <c:pt idx="0">
                  <c:v>5</c:v>
                </c:pt>
                <c:pt idx="1">
                  <c:v>1</c:v>
                </c:pt>
                <c:pt idx="2">
                  <c:v>1</c:v>
                </c:pt>
                <c:pt idx="3">
                  <c:v>4</c:v>
                </c:pt>
                <c:pt idx="4">
                  <c:v>1</c:v>
                </c:pt>
                <c:pt idx="5">
                  <c:v>2</c:v>
                </c:pt>
                <c:pt idx="6">
                  <c:v>2</c:v>
                </c:pt>
                <c:pt idx="7">
                  <c:v>3</c:v>
                </c:pt>
                <c:pt idx="8">
                  <c:v>0</c:v>
                </c:pt>
                <c:pt idx="9">
                  <c:v>1</c:v>
                </c:pt>
                <c:pt idx="10">
                  <c:v>2</c:v>
                </c:pt>
                <c:pt idx="11">
                  <c:v>1</c:v>
                </c:pt>
              </c:numCache>
            </c:numRef>
          </c:val>
          <c:smooth val="0"/>
          <c:extLst>
            <c:ext xmlns:c16="http://schemas.microsoft.com/office/drawing/2014/chart" uri="{C3380CC4-5D6E-409C-BE32-E72D297353CC}">
              <c16:uniqueId val="{00000011-5B2E-4FF6-A322-6EDAA9A782BC}"/>
            </c:ext>
          </c:extLst>
        </c:ser>
        <c:dLbls>
          <c:showLegendKey val="0"/>
          <c:showVal val="0"/>
          <c:showCatName val="0"/>
          <c:showSerName val="0"/>
          <c:showPercent val="0"/>
          <c:showBubbleSize val="0"/>
        </c:dLbls>
        <c:marker val="1"/>
        <c:smooth val="0"/>
        <c:axId val="611076288"/>
        <c:axId val="611076616"/>
        <c:extLst>
          <c:ext xmlns:c15="http://schemas.microsoft.com/office/drawing/2012/chart" uri="{02D57815-91ED-43cb-92C2-25804820EDAC}">
            <c15:filteredLineSeries>
              <c15:ser>
                <c:idx val="2"/>
                <c:order val="2"/>
                <c:tx>
                  <c:strRef>
                    <c:extLst>
                      <c:ext uri="{02D57815-91ED-43cb-92C2-25804820EDAC}">
                        <c15:formulaRef>
                          <c15:sqref>Sheet1!$D$1</c15:sqref>
                        </c15:formulaRef>
                      </c:ext>
                    </c:extLst>
                    <c:strCache>
                      <c:ptCount val="1"/>
                      <c:pt idx="0">
                        <c:v>Prescription codeine#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extLst>
                      <c:ext uri="{02D57815-91ED-43cb-92C2-25804820EDAC}">
                        <c15:formulaRef>
                          <c15:sqref>Sheet1!$A$2:$A$13</c15:sqref>
                        </c15:formulaRef>
                      </c:ext>
                    </c:extLst>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extLst>
                      <c:ext uri="{02D57815-91ED-43cb-92C2-25804820EDAC}">
                        <c15:formulaRef>
                          <c15:sqref>Sheet1!$D$2:$D$13</c15:sqref>
                        </c15:formulaRef>
                      </c:ext>
                    </c:extLst>
                    <c:numCache>
                      <c:formatCode>General</c:formatCode>
                      <c:ptCount val="12"/>
                    </c:numCache>
                  </c:numRef>
                </c:val>
                <c:smooth val="0"/>
                <c:extLst>
                  <c:ext xmlns:c16="http://schemas.microsoft.com/office/drawing/2014/chart" uri="{C3380CC4-5D6E-409C-BE32-E72D297353CC}">
                    <c16:uniqueId val="{00000012-5B2E-4FF6-A322-6EDAA9A782BC}"/>
                  </c:ext>
                </c:extLst>
              </c15:ser>
            </c15:filteredLineSeries>
          </c:ext>
        </c:extLst>
      </c:lineChart>
      <c:catAx>
        <c:axId val="61107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1076616"/>
        <c:crosses val="autoZero"/>
        <c:auto val="1"/>
        <c:lblAlgn val="ctr"/>
        <c:lblOffset val="100"/>
        <c:noMultiLvlLbl val="0"/>
      </c:catAx>
      <c:valAx>
        <c:axId val="611076616"/>
        <c:scaling>
          <c:orientation val="minMax"/>
          <c:max val="6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1001100110011002E-2"/>
              <c:y val="0.1746152968337151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107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GHB/GBL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D29-4AF9-B45E-24F1531693D8}"/>
                </c:ext>
              </c:extLst>
            </c:dLbl>
            <c:dLbl>
              <c:idx val="14"/>
              <c:layout>
                <c:manualLayout>
                  <c:x val="-4.4150110375275938E-3"/>
                  <c:y val="-3.76096949435855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D29-4AF9-B45E-24F1531693D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21</c:v>
                </c:pt>
                <c:pt idx="1">
                  <c:v>18</c:v>
                </c:pt>
                <c:pt idx="2">
                  <c:v>13</c:v>
                </c:pt>
                <c:pt idx="3">
                  <c:v>21</c:v>
                </c:pt>
                <c:pt idx="4">
                  <c:v>23</c:v>
                </c:pt>
                <c:pt idx="5">
                  <c:v>24</c:v>
                </c:pt>
                <c:pt idx="6">
                  <c:v>6</c:v>
                </c:pt>
                <c:pt idx="7">
                  <c:v>17</c:v>
                </c:pt>
                <c:pt idx="8">
                  <c:v>16</c:v>
                </c:pt>
                <c:pt idx="9">
                  <c:v>11</c:v>
                </c:pt>
                <c:pt idx="10">
                  <c:v>11</c:v>
                </c:pt>
                <c:pt idx="11">
                  <c:v>12</c:v>
                </c:pt>
                <c:pt idx="12">
                  <c:v>11</c:v>
                </c:pt>
                <c:pt idx="13">
                  <c:v>20</c:v>
                </c:pt>
                <c:pt idx="14">
                  <c:v>12</c:v>
                </c:pt>
                <c:pt idx="15">
                  <c:v>5</c:v>
                </c:pt>
              </c:numCache>
            </c:numRef>
          </c:val>
          <c:smooth val="0"/>
          <c:extLst>
            <c:ext xmlns:c16="http://schemas.microsoft.com/office/drawing/2014/chart" uri="{C3380CC4-5D6E-409C-BE32-E72D297353CC}">
              <c16:uniqueId val="{00000002-2D29-4AF9-B45E-24F1531693D8}"/>
            </c:ext>
          </c:extLst>
        </c:ser>
        <c:ser>
          <c:idx val="1"/>
          <c:order val="1"/>
          <c:tx>
            <c:strRef>
              <c:f>Sheet1!$C$1</c:f>
              <c:strCache>
                <c:ptCount val="1"/>
                <c:pt idx="0">
                  <c:v>MDA</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D29-4AF9-B45E-24F1531693D8}"/>
                </c:ext>
              </c:extLst>
            </c:dLbl>
            <c:dLbl>
              <c:idx val="14"/>
              <c:layout>
                <c:manualLayout>
                  <c:x val="-6.6225165562913907E-3"/>
                  <c:y val="1.25365649811950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D29-4AF9-B45E-24F1531693D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35</c:v>
                </c:pt>
                <c:pt idx="1">
                  <c:v>30</c:v>
                </c:pt>
                <c:pt idx="2">
                  <c:v>19</c:v>
                </c:pt>
                <c:pt idx="3">
                  <c:v>14</c:v>
                </c:pt>
                <c:pt idx="4">
                  <c:v>8</c:v>
                </c:pt>
                <c:pt idx="5">
                  <c:v>5</c:v>
                </c:pt>
                <c:pt idx="6">
                  <c:v>2</c:v>
                </c:pt>
                <c:pt idx="7">
                  <c:v>2</c:v>
                </c:pt>
                <c:pt idx="8">
                  <c:v>8</c:v>
                </c:pt>
                <c:pt idx="9">
                  <c:v>16</c:v>
                </c:pt>
                <c:pt idx="10">
                  <c:v>23</c:v>
                </c:pt>
                <c:pt idx="11">
                  <c:v>12</c:v>
                </c:pt>
                <c:pt idx="12">
                  <c:v>15</c:v>
                </c:pt>
                <c:pt idx="13">
                  <c:v>12</c:v>
                </c:pt>
                <c:pt idx="14">
                  <c:v>11</c:v>
                </c:pt>
                <c:pt idx="15">
                  <c:v>5</c:v>
                </c:pt>
              </c:numCache>
            </c:numRef>
          </c:val>
          <c:smooth val="0"/>
          <c:extLst>
            <c:ext xmlns:c16="http://schemas.microsoft.com/office/drawing/2014/chart" uri="{C3380CC4-5D6E-409C-BE32-E72D297353CC}">
              <c16:uniqueId val="{00000005-2D29-4AF9-B45E-24F1531693D8}"/>
            </c:ext>
          </c:extLst>
        </c:ser>
        <c:ser>
          <c:idx val="2"/>
          <c:order val="2"/>
          <c:tx>
            <c:strRef>
              <c:f>Sheet1!$D$1</c:f>
              <c:strCache>
                <c:ptCount val="1"/>
                <c:pt idx="0">
                  <c:v>Heroin</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D29-4AF9-B45E-24F1531693D8}"/>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D29-4AF9-B45E-24F1531693D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9</c:v>
                </c:pt>
                <c:pt idx="1">
                  <c:v>4</c:v>
                </c:pt>
                <c:pt idx="2">
                  <c:v>4</c:v>
                </c:pt>
                <c:pt idx="3">
                  <c:v>7</c:v>
                </c:pt>
                <c:pt idx="4">
                  <c:v>6</c:v>
                </c:pt>
                <c:pt idx="5">
                  <c:v>3</c:v>
                </c:pt>
                <c:pt idx="6">
                  <c:v>3</c:v>
                </c:pt>
                <c:pt idx="7">
                  <c:v>12</c:v>
                </c:pt>
                <c:pt idx="8">
                  <c:v>2</c:v>
                </c:pt>
                <c:pt idx="9">
                  <c:v>9</c:v>
                </c:pt>
                <c:pt idx="10">
                  <c:v>3</c:v>
                </c:pt>
                <c:pt idx="11">
                  <c:v>2</c:v>
                </c:pt>
                <c:pt idx="12">
                  <c:v>2</c:v>
                </c:pt>
                <c:pt idx="13">
                  <c:v>4</c:v>
                </c:pt>
                <c:pt idx="14">
                  <c:v>1</c:v>
                </c:pt>
                <c:pt idx="15">
                  <c:v>0</c:v>
                </c:pt>
              </c:numCache>
            </c:numRef>
          </c:val>
          <c:smooth val="0"/>
          <c:extLst>
            <c:ext xmlns:c16="http://schemas.microsoft.com/office/drawing/2014/chart" uri="{C3380CC4-5D6E-409C-BE32-E72D297353CC}">
              <c16:uniqueId val="{00000008-2D29-4AF9-B45E-24F1531693D8}"/>
            </c:ext>
          </c:extLst>
        </c:ser>
        <c:ser>
          <c:idx val="3"/>
          <c:order val="3"/>
          <c:tx>
            <c:strRef>
              <c:f>Sheet1!$E$1</c:f>
              <c:strCache>
                <c:ptCount val="1"/>
                <c:pt idx="0">
                  <c:v>Capsules contents unknown</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14"/>
              <c:layout>
                <c:manualLayout>
                  <c:x val="-1.3245033112582781E-2"/>
                  <c:y val="2.50731299623903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D29-4AF9-B45E-24F1531693D8}"/>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D29-4AF9-B45E-24F1531693D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10">
                  <c:v>9</c:v>
                </c:pt>
                <c:pt idx="11">
                  <c:v>5</c:v>
                </c:pt>
                <c:pt idx="12">
                  <c:v>4</c:v>
                </c:pt>
                <c:pt idx="13">
                  <c:v>15</c:v>
                </c:pt>
                <c:pt idx="14">
                  <c:v>8</c:v>
                </c:pt>
                <c:pt idx="15">
                  <c:v>12</c:v>
                </c:pt>
              </c:numCache>
            </c:numRef>
          </c:val>
          <c:smooth val="0"/>
          <c:extLst>
            <c:ext xmlns:c16="http://schemas.microsoft.com/office/drawing/2014/chart" uri="{C3380CC4-5D6E-409C-BE32-E72D297353CC}">
              <c16:uniqueId val="{0000000B-2D29-4AF9-B45E-24F1531693D8}"/>
            </c:ext>
          </c:extLst>
        </c:ser>
        <c:ser>
          <c:idx val="4"/>
          <c:order val="4"/>
          <c:tx>
            <c:strRef>
              <c:f>Sheet1!$F$1</c:f>
              <c:strCache>
                <c:ptCount val="1"/>
                <c:pt idx="0">
                  <c:v>Mushrooms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2"/>
              <c:layout>
                <c:manualLayout>
                  <c:x val="-1.1037527593818985E-2"/>
                  <c:y val="-3.34308399498538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D29-4AF9-B45E-24F1531693D8}"/>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D29-4AF9-B45E-24F1531693D8}"/>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D29-4AF9-B45E-24F1531693D8}"/>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Sheet1!$F$2:$F$17</c:f>
              <c:numCache>
                <c:formatCode>General</c:formatCode>
                <c:ptCount val="16"/>
                <c:pt idx="2">
                  <c:v>6</c:v>
                </c:pt>
                <c:pt idx="3">
                  <c:v>7</c:v>
                </c:pt>
                <c:pt idx="4">
                  <c:v>9</c:v>
                </c:pt>
                <c:pt idx="5">
                  <c:v>9</c:v>
                </c:pt>
                <c:pt idx="6">
                  <c:v>21</c:v>
                </c:pt>
                <c:pt idx="7">
                  <c:v>10</c:v>
                </c:pt>
                <c:pt idx="8">
                  <c:v>25</c:v>
                </c:pt>
                <c:pt idx="9">
                  <c:v>21</c:v>
                </c:pt>
                <c:pt idx="10">
                  <c:v>25</c:v>
                </c:pt>
                <c:pt idx="11">
                  <c:v>21</c:v>
                </c:pt>
                <c:pt idx="12">
                  <c:v>37</c:v>
                </c:pt>
                <c:pt idx="13">
                  <c:v>36</c:v>
                </c:pt>
                <c:pt idx="14">
                  <c:v>36</c:v>
                </c:pt>
                <c:pt idx="15">
                  <c:v>28</c:v>
                </c:pt>
              </c:numCache>
            </c:numRef>
          </c:val>
          <c:smooth val="0"/>
          <c:extLst>
            <c:ext xmlns:c16="http://schemas.microsoft.com/office/drawing/2014/chart" uri="{C3380CC4-5D6E-409C-BE32-E72D297353CC}">
              <c16:uniqueId val="{0000000F-2D29-4AF9-B45E-24F1531693D8}"/>
            </c:ext>
          </c:extLst>
        </c:ser>
        <c:dLbls>
          <c:showLegendKey val="0"/>
          <c:showVal val="0"/>
          <c:showCatName val="0"/>
          <c:showSerName val="0"/>
          <c:showPercent val="0"/>
          <c:showBubbleSize val="0"/>
        </c:dLbls>
        <c:marker val="1"/>
        <c:smooth val="0"/>
        <c:axId val="600050624"/>
        <c:axId val="600044392"/>
      </c:lineChart>
      <c:catAx>
        <c:axId val="60005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0044392"/>
        <c:crosses val="autoZero"/>
        <c:auto val="1"/>
        <c:lblAlgn val="ctr"/>
        <c:lblOffset val="100"/>
        <c:noMultiLvlLbl val="0"/>
      </c:catAx>
      <c:valAx>
        <c:axId val="600044392"/>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3245033112582781E-2"/>
              <c:y val="0.22020097989213946"/>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0050624"/>
        <c:crosses val="autoZero"/>
        <c:crossBetween val="between"/>
      </c:valAx>
      <c:spPr>
        <a:noFill/>
        <a:ln>
          <a:noFill/>
        </a:ln>
        <a:effectLst/>
      </c:spPr>
    </c:plotArea>
    <c:legend>
      <c:legendPos val="b"/>
      <c:layout>
        <c:manualLayout>
          <c:xMode val="edge"/>
          <c:yMode val="edge"/>
          <c:x val="0.05"/>
          <c:y val="0.91683615819209041"/>
          <c:w val="0.9"/>
          <c:h val="6.960451977401130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Alcohol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652-43EA-88C8-973DB1B15C0F}"/>
                </c:ext>
              </c:extLst>
            </c:dLbl>
            <c:dLbl>
              <c:idx val="14"/>
              <c:layout>
                <c:manualLayout>
                  <c:x val="-1.0946907498631798E-2"/>
                  <c:y val="-2.64900662251655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652-43EA-88C8-973DB1B15C0F}"/>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652-43EA-88C8-973DB1B15C0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96</c:v>
                </c:pt>
                <c:pt idx="1">
                  <c:v>99</c:v>
                </c:pt>
                <c:pt idx="2">
                  <c:v>96</c:v>
                </c:pt>
                <c:pt idx="3">
                  <c:v>94</c:v>
                </c:pt>
                <c:pt idx="4">
                  <c:v>92</c:v>
                </c:pt>
                <c:pt idx="5">
                  <c:v>95</c:v>
                </c:pt>
                <c:pt idx="6">
                  <c:v>100</c:v>
                </c:pt>
                <c:pt idx="7">
                  <c:v>97</c:v>
                </c:pt>
                <c:pt idx="8">
                  <c:v>99</c:v>
                </c:pt>
                <c:pt idx="9">
                  <c:v>94</c:v>
                </c:pt>
                <c:pt idx="10">
                  <c:v>94</c:v>
                </c:pt>
                <c:pt idx="11">
                  <c:v>100</c:v>
                </c:pt>
                <c:pt idx="12">
                  <c:v>96</c:v>
                </c:pt>
                <c:pt idx="13">
                  <c:v>100</c:v>
                </c:pt>
                <c:pt idx="14">
                  <c:v>97</c:v>
                </c:pt>
                <c:pt idx="15">
                  <c:v>98</c:v>
                </c:pt>
              </c:numCache>
            </c:numRef>
          </c:val>
          <c:smooth val="0"/>
          <c:extLst>
            <c:ext xmlns:c16="http://schemas.microsoft.com/office/drawing/2014/chart" uri="{C3380CC4-5D6E-409C-BE32-E72D297353CC}">
              <c16:uniqueId val="{00000003-7652-43EA-88C8-973DB1B15C0F}"/>
            </c:ext>
          </c:extLst>
        </c:ser>
        <c:ser>
          <c:idx val="1"/>
          <c:order val="1"/>
          <c:tx>
            <c:strRef>
              <c:f>Sheet1!$C$1</c:f>
              <c:strCache>
                <c:ptCount val="1"/>
                <c:pt idx="0">
                  <c:v>Tobacco</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8.7575259989053286E-3"/>
                  <c:y val="-2.64900662251655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652-43EA-88C8-973DB1B15C0F}"/>
                </c:ext>
              </c:extLst>
            </c:dLbl>
            <c:dLbl>
              <c:idx val="14"/>
              <c:layout>
                <c:manualLayout>
                  <c:x val="-1.9704433497537106E-2"/>
                  <c:y val="2.20750551876379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652-43EA-88C8-973DB1B15C0F}"/>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652-43EA-88C8-973DB1B15C0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72</c:v>
                </c:pt>
                <c:pt idx="1">
                  <c:v>73</c:v>
                </c:pt>
                <c:pt idx="2">
                  <c:v>72</c:v>
                </c:pt>
                <c:pt idx="3">
                  <c:v>68</c:v>
                </c:pt>
                <c:pt idx="4">
                  <c:v>72</c:v>
                </c:pt>
                <c:pt idx="5">
                  <c:v>63</c:v>
                </c:pt>
                <c:pt idx="6">
                  <c:v>84</c:v>
                </c:pt>
                <c:pt idx="7">
                  <c:v>76</c:v>
                </c:pt>
                <c:pt idx="8">
                  <c:v>92</c:v>
                </c:pt>
                <c:pt idx="9">
                  <c:v>84</c:v>
                </c:pt>
                <c:pt idx="10">
                  <c:v>84</c:v>
                </c:pt>
                <c:pt idx="11">
                  <c:v>80</c:v>
                </c:pt>
                <c:pt idx="12">
                  <c:v>85</c:v>
                </c:pt>
                <c:pt idx="13">
                  <c:v>87</c:v>
                </c:pt>
                <c:pt idx="14">
                  <c:v>86</c:v>
                </c:pt>
                <c:pt idx="15">
                  <c:v>86</c:v>
                </c:pt>
              </c:numCache>
            </c:numRef>
          </c:val>
          <c:smooth val="0"/>
          <c:extLst>
            <c:ext xmlns:c16="http://schemas.microsoft.com/office/drawing/2014/chart" uri="{C3380CC4-5D6E-409C-BE32-E72D297353CC}">
              <c16:uniqueId val="{00000007-7652-43EA-88C8-973DB1B15C0F}"/>
            </c:ext>
          </c:extLst>
        </c:ser>
        <c:ser>
          <c:idx val="2"/>
          <c:order val="2"/>
          <c:tx>
            <c:strRef>
              <c:f>Sheet1!$D$1</c:f>
              <c:strCache>
                <c:ptCount val="1"/>
                <c:pt idx="0">
                  <c:v>E-cigarettes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11"/>
              <c:layout>
                <c:manualLayout>
                  <c:x val="-4.8166392993979283E-2"/>
                  <c:y val="-2.64900662251655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652-43EA-88C8-973DB1B15C0F}"/>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652-43EA-88C8-973DB1B15C0F}"/>
                </c:ext>
              </c:extLst>
            </c:dLbl>
            <c:dLbl>
              <c:idx val="15"/>
              <c:layout>
                <c:manualLayout>
                  <c:x val="0"/>
                  <c:y val="1.76600441501102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652-43EA-88C8-973DB1B15C0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11">
                  <c:v>34</c:v>
                </c:pt>
                <c:pt idx="12">
                  <c:v>41</c:v>
                </c:pt>
                <c:pt idx="13">
                  <c:v>38</c:v>
                </c:pt>
                <c:pt idx="14">
                  <c:v>25</c:v>
                </c:pt>
                <c:pt idx="15">
                  <c:v>37</c:v>
                </c:pt>
              </c:numCache>
            </c:numRef>
          </c:val>
          <c:smooth val="0"/>
          <c:extLst>
            <c:ext xmlns:c16="http://schemas.microsoft.com/office/drawing/2014/chart" uri="{C3380CC4-5D6E-409C-BE32-E72D297353CC}">
              <c16:uniqueId val="{0000000B-7652-43EA-88C8-973DB1B15C0F}"/>
            </c:ext>
          </c:extLst>
        </c:ser>
        <c:ser>
          <c:idx val="3"/>
          <c:order val="3"/>
          <c:tx>
            <c:strRef>
              <c:f>Sheet1!$E$1</c:f>
              <c:strCache>
                <c:ptCount val="1"/>
                <c:pt idx="0">
                  <c:v>Nitrous Oxide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0"/>
              <c:layout>
                <c:manualLayout>
                  <c:x val="-1.3136288998357984E-2"/>
                  <c:y val="-3.97350993377484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652-43EA-88C8-973DB1B15C0F}"/>
                </c:ext>
              </c:extLst>
            </c:dLbl>
            <c:dLbl>
              <c:idx val="14"/>
              <c:layout>
                <c:manualLayout>
                  <c:x val="-3.2840722495894911E-2"/>
                  <c:y val="-3.09050772626931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652-43EA-88C8-973DB1B15C0F}"/>
                </c:ext>
              </c:extLst>
            </c:dLbl>
            <c:dLbl>
              <c:idx val="15"/>
              <c:tx>
                <c:rich>
                  <a:bodyPr/>
                  <a:lstStyle/>
                  <a:p>
                    <a:fld id="{91AD84F7-FADC-4535-BAA9-B22567A25F44}"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7652-43EA-88C8-973DB1B15C0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8</c:v>
                </c:pt>
                <c:pt idx="1">
                  <c:v>14</c:v>
                </c:pt>
                <c:pt idx="2">
                  <c:v>13</c:v>
                </c:pt>
                <c:pt idx="3">
                  <c:v>6</c:v>
                </c:pt>
                <c:pt idx="4">
                  <c:v>14</c:v>
                </c:pt>
                <c:pt idx="5">
                  <c:v>8</c:v>
                </c:pt>
                <c:pt idx="6">
                  <c:v>5</c:v>
                </c:pt>
                <c:pt idx="7">
                  <c:v>15</c:v>
                </c:pt>
                <c:pt idx="8">
                  <c:v>13</c:v>
                </c:pt>
                <c:pt idx="9">
                  <c:v>20</c:v>
                </c:pt>
                <c:pt idx="10">
                  <c:v>20</c:v>
                </c:pt>
                <c:pt idx="11">
                  <c:v>26</c:v>
                </c:pt>
                <c:pt idx="12">
                  <c:v>37</c:v>
                </c:pt>
                <c:pt idx="13">
                  <c:v>56</c:v>
                </c:pt>
                <c:pt idx="14">
                  <c:v>55</c:v>
                </c:pt>
                <c:pt idx="15">
                  <c:v>75</c:v>
                </c:pt>
              </c:numCache>
            </c:numRef>
          </c:val>
          <c:smooth val="0"/>
          <c:extLst>
            <c:ext xmlns:c16="http://schemas.microsoft.com/office/drawing/2014/chart" uri="{C3380CC4-5D6E-409C-BE32-E72D297353CC}">
              <c16:uniqueId val="{0000000F-7652-43EA-88C8-973DB1B15C0F}"/>
            </c:ext>
          </c:extLst>
        </c:ser>
        <c:ser>
          <c:idx val="4"/>
          <c:order val="4"/>
          <c:tx>
            <c:strRef>
              <c:f>Sheet1!$F$1</c:f>
              <c:strCache>
                <c:ptCount val="1"/>
                <c:pt idx="0">
                  <c:v>Amyl Nitrite</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0"/>
              <c:layout>
                <c:manualLayout>
                  <c:x val="-6.5681444991790017E-3"/>
                  <c:y val="-2.64900662251656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652-43EA-88C8-973DB1B15C0F}"/>
                </c:ext>
              </c:extLst>
            </c:dLbl>
            <c:dLbl>
              <c:idx val="14"/>
              <c:layout>
                <c:manualLayout>
                  <c:x val="-1.3136288998357963E-2"/>
                  <c:y val="-3.53200883002207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652-43EA-88C8-973DB1B15C0F}"/>
                </c:ext>
              </c:extLst>
            </c:dLbl>
            <c:dLbl>
              <c:idx val="15"/>
              <c:layout>
                <c:manualLayout>
                  <c:x val="0"/>
                  <c:y val="-2.64900662251655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652-43EA-88C8-973DB1B15C0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Sheet1!$F$2:$F$17</c:f>
              <c:numCache>
                <c:formatCode>General</c:formatCode>
                <c:ptCount val="16"/>
                <c:pt idx="0">
                  <c:v>28</c:v>
                </c:pt>
                <c:pt idx="1">
                  <c:v>27</c:v>
                </c:pt>
                <c:pt idx="2">
                  <c:v>37</c:v>
                </c:pt>
                <c:pt idx="3">
                  <c:v>37</c:v>
                </c:pt>
                <c:pt idx="4">
                  <c:v>31</c:v>
                </c:pt>
                <c:pt idx="5">
                  <c:v>37</c:v>
                </c:pt>
                <c:pt idx="6">
                  <c:v>38</c:v>
                </c:pt>
                <c:pt idx="7">
                  <c:v>46</c:v>
                </c:pt>
                <c:pt idx="8">
                  <c:v>40</c:v>
                </c:pt>
                <c:pt idx="9">
                  <c:v>45</c:v>
                </c:pt>
                <c:pt idx="10">
                  <c:v>45</c:v>
                </c:pt>
                <c:pt idx="11">
                  <c:v>46</c:v>
                </c:pt>
                <c:pt idx="12">
                  <c:v>50</c:v>
                </c:pt>
                <c:pt idx="13">
                  <c:v>59</c:v>
                </c:pt>
                <c:pt idx="14">
                  <c:v>39</c:v>
                </c:pt>
                <c:pt idx="15">
                  <c:v>39</c:v>
                </c:pt>
              </c:numCache>
            </c:numRef>
          </c:val>
          <c:smooth val="0"/>
          <c:extLst>
            <c:ext xmlns:c16="http://schemas.microsoft.com/office/drawing/2014/chart" uri="{C3380CC4-5D6E-409C-BE32-E72D297353CC}">
              <c16:uniqueId val="{00000013-7652-43EA-88C8-973DB1B15C0F}"/>
            </c:ext>
          </c:extLst>
        </c:ser>
        <c:dLbls>
          <c:showLegendKey val="0"/>
          <c:showVal val="0"/>
          <c:showCatName val="0"/>
          <c:showSerName val="0"/>
          <c:showPercent val="0"/>
          <c:showBubbleSize val="0"/>
        </c:dLbls>
        <c:marker val="1"/>
        <c:smooth val="0"/>
        <c:axId val="566335448"/>
        <c:axId val="566336104"/>
      </c:lineChart>
      <c:catAx>
        <c:axId val="56633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6336104"/>
        <c:crosses val="autoZero"/>
        <c:auto val="1"/>
        <c:lblAlgn val="ctr"/>
        <c:lblOffset val="100"/>
        <c:noMultiLvlLbl val="0"/>
      </c:catAx>
      <c:valAx>
        <c:axId val="56633610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0946907498631636E-2"/>
              <c:y val="0.21862369852775027"/>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633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rot="-2700000"/>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Lifetime stimulant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2.1929824561403508E-2"/>
                  <c:y val="-4.50450450450450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0AA-4CE3-956C-4B2868720BD7}"/>
                </c:ext>
              </c:extLst>
            </c:dLbl>
            <c:dLbl>
              <c:idx val="11"/>
              <c:layout>
                <c:manualLayout>
                  <c:x val="-1.6081685568025255E-16"/>
                  <c:y val="-3.60360360360360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AA-4CE3-956C-4B2868720BD7}"/>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0AA-4CE3-956C-4B2868720BD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Sheet1!$B$2:$B$14</c:f>
              <c:numCache>
                <c:formatCode>General</c:formatCode>
                <c:ptCount val="13"/>
                <c:pt idx="0">
                  <c:v>22</c:v>
                </c:pt>
                <c:pt idx="1">
                  <c:v>30</c:v>
                </c:pt>
                <c:pt idx="2">
                  <c:v>32</c:v>
                </c:pt>
                <c:pt idx="3">
                  <c:v>19</c:v>
                </c:pt>
                <c:pt idx="4">
                  <c:v>34</c:v>
                </c:pt>
                <c:pt idx="5">
                  <c:v>31</c:v>
                </c:pt>
                <c:pt idx="6">
                  <c:v>36</c:v>
                </c:pt>
                <c:pt idx="7">
                  <c:v>35</c:v>
                </c:pt>
                <c:pt idx="8">
                  <c:v>35</c:v>
                </c:pt>
                <c:pt idx="9">
                  <c:v>41</c:v>
                </c:pt>
                <c:pt idx="10">
                  <c:v>49</c:v>
                </c:pt>
                <c:pt idx="11">
                  <c:v>40</c:v>
                </c:pt>
                <c:pt idx="12">
                  <c:v>40</c:v>
                </c:pt>
              </c:numCache>
            </c:numRef>
          </c:val>
          <c:smooth val="0"/>
          <c:extLst>
            <c:ext xmlns:c16="http://schemas.microsoft.com/office/drawing/2014/chart" uri="{C3380CC4-5D6E-409C-BE32-E72D297353CC}">
              <c16:uniqueId val="{00000003-00AA-4CE3-956C-4B2868720BD7}"/>
            </c:ext>
          </c:extLst>
        </c:ser>
        <c:ser>
          <c:idx val="1"/>
          <c:order val="1"/>
          <c:tx>
            <c:strRef>
              <c:f>Sheet1!$C$1</c:f>
              <c:strCache>
                <c:ptCount val="1"/>
                <c:pt idx="0">
                  <c:v>Past year stimulant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1"/>
              <c:layout>
                <c:manualLayout>
                  <c:x val="-1.0964912280701754E-2"/>
                  <c:y val="-3.1531531531531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0AA-4CE3-956C-4B2868720BD7}"/>
                </c:ext>
              </c:extLst>
            </c:dLbl>
            <c:dLbl>
              <c:idx val="12"/>
              <c:layout>
                <c:manualLayout>
                  <c:x val="0"/>
                  <c:y val="-2.70270270270270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0AA-4CE3-956C-4B2868720BD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Sheet1!$C$2:$C$14</c:f>
              <c:numCache>
                <c:formatCode>General</c:formatCode>
                <c:ptCount val="13"/>
                <c:pt idx="0">
                  <c:v>5</c:v>
                </c:pt>
                <c:pt idx="1">
                  <c:v>16</c:v>
                </c:pt>
                <c:pt idx="2">
                  <c:v>22</c:v>
                </c:pt>
                <c:pt idx="3">
                  <c:v>9</c:v>
                </c:pt>
                <c:pt idx="4">
                  <c:v>17</c:v>
                </c:pt>
                <c:pt idx="5">
                  <c:v>24</c:v>
                </c:pt>
                <c:pt idx="6">
                  <c:v>26</c:v>
                </c:pt>
                <c:pt idx="7">
                  <c:v>24</c:v>
                </c:pt>
                <c:pt idx="8">
                  <c:v>26</c:v>
                </c:pt>
                <c:pt idx="9">
                  <c:v>24</c:v>
                </c:pt>
                <c:pt idx="10">
                  <c:v>39</c:v>
                </c:pt>
                <c:pt idx="11">
                  <c:v>32</c:v>
                </c:pt>
                <c:pt idx="12">
                  <c:v>29</c:v>
                </c:pt>
              </c:numCache>
            </c:numRef>
          </c:val>
          <c:smooth val="0"/>
          <c:extLst>
            <c:ext xmlns:c16="http://schemas.microsoft.com/office/drawing/2014/chart" uri="{C3380CC4-5D6E-409C-BE32-E72D297353CC}">
              <c16:uniqueId val="{00000006-00AA-4CE3-956C-4B2868720BD7}"/>
            </c:ext>
          </c:extLst>
        </c:ser>
        <c:ser>
          <c:idx val="2"/>
          <c:order val="2"/>
          <c:tx>
            <c:strRef>
              <c:f>Sheet1!$D$1</c:f>
              <c:strCache>
                <c:ptCount val="1"/>
                <c:pt idx="0">
                  <c:v>Lifetime depressant</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1"/>
              <c:layout>
                <c:manualLayout>
                  <c:x val="-3.5087719298245654E-2"/>
                  <c:y val="-4.05405405405405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0AA-4CE3-956C-4B2868720BD7}"/>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0AA-4CE3-956C-4B2868720BD7}"/>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0AA-4CE3-956C-4B2868720BD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Sheet1!$D$2:$D$14</c:f>
              <c:numCache>
                <c:formatCode>General</c:formatCode>
                <c:ptCount val="13"/>
                <c:pt idx="1">
                  <c:v>19</c:v>
                </c:pt>
                <c:pt idx="2">
                  <c:v>35</c:v>
                </c:pt>
                <c:pt idx="3">
                  <c:v>42</c:v>
                </c:pt>
                <c:pt idx="4">
                  <c:v>19</c:v>
                </c:pt>
                <c:pt idx="5">
                  <c:v>24</c:v>
                </c:pt>
                <c:pt idx="6">
                  <c:v>39</c:v>
                </c:pt>
                <c:pt idx="7">
                  <c:v>16</c:v>
                </c:pt>
                <c:pt idx="8">
                  <c:v>34</c:v>
                </c:pt>
                <c:pt idx="9">
                  <c:v>32</c:v>
                </c:pt>
                <c:pt idx="10">
                  <c:v>45</c:v>
                </c:pt>
                <c:pt idx="11">
                  <c:v>28</c:v>
                </c:pt>
                <c:pt idx="12">
                  <c:v>35</c:v>
                </c:pt>
              </c:numCache>
            </c:numRef>
          </c:val>
          <c:smooth val="0"/>
          <c:extLst>
            <c:ext xmlns:c16="http://schemas.microsoft.com/office/drawing/2014/chart" uri="{C3380CC4-5D6E-409C-BE32-E72D297353CC}">
              <c16:uniqueId val="{0000000A-00AA-4CE3-956C-4B2868720BD7}"/>
            </c:ext>
          </c:extLst>
        </c:ser>
        <c:ser>
          <c:idx val="3"/>
          <c:order val="3"/>
          <c:tx>
            <c:strRef>
              <c:f>Sheet1!$E$1</c:f>
              <c:strCache>
                <c:ptCount val="1"/>
                <c:pt idx="0">
                  <c:v>Past year depressant</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0AA-4CE3-956C-4B2868720BD7}"/>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0AA-4CE3-956C-4B2868720BD7}"/>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0AA-4CE3-956C-4B2868720BD7}"/>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Sheet1!$E$2:$E$14</c:f>
              <c:numCache>
                <c:formatCode>General</c:formatCode>
                <c:ptCount val="13"/>
                <c:pt idx="1">
                  <c:v>10</c:v>
                </c:pt>
                <c:pt idx="2">
                  <c:v>18</c:v>
                </c:pt>
                <c:pt idx="3">
                  <c:v>23</c:v>
                </c:pt>
                <c:pt idx="4">
                  <c:v>5</c:v>
                </c:pt>
                <c:pt idx="5">
                  <c:v>18</c:v>
                </c:pt>
                <c:pt idx="6">
                  <c:v>23</c:v>
                </c:pt>
                <c:pt idx="7">
                  <c:v>7</c:v>
                </c:pt>
                <c:pt idx="8">
                  <c:v>20</c:v>
                </c:pt>
                <c:pt idx="9">
                  <c:v>14</c:v>
                </c:pt>
                <c:pt idx="10">
                  <c:v>28</c:v>
                </c:pt>
                <c:pt idx="11">
                  <c:v>18</c:v>
                </c:pt>
                <c:pt idx="12">
                  <c:v>27</c:v>
                </c:pt>
              </c:numCache>
            </c:numRef>
          </c:val>
          <c:smooth val="0"/>
          <c:extLst>
            <c:ext xmlns:c16="http://schemas.microsoft.com/office/drawing/2014/chart" uri="{C3380CC4-5D6E-409C-BE32-E72D297353CC}">
              <c16:uniqueId val="{0000000E-00AA-4CE3-956C-4B2868720BD7}"/>
            </c:ext>
          </c:extLst>
        </c:ser>
        <c:dLbls>
          <c:showLegendKey val="0"/>
          <c:showVal val="0"/>
          <c:showCatName val="0"/>
          <c:showSerName val="0"/>
          <c:showPercent val="0"/>
          <c:showBubbleSize val="0"/>
        </c:dLbls>
        <c:marker val="1"/>
        <c:smooth val="0"/>
        <c:axId val="552245256"/>
        <c:axId val="552239024"/>
      </c:lineChart>
      <c:catAx>
        <c:axId val="55224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52239024"/>
        <c:crosses val="autoZero"/>
        <c:auto val="1"/>
        <c:lblAlgn val="ctr"/>
        <c:lblOffset val="100"/>
        <c:noMultiLvlLbl val="0"/>
      </c:catAx>
      <c:valAx>
        <c:axId val="552239024"/>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3157894736842105E-2"/>
              <c:y val="0.2070724267574661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5224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Lifetime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FE-4CDA-BF6E-CEEF2ADDC1FF}"/>
                </c:ext>
              </c:extLst>
            </c:dLbl>
            <c:dLbl>
              <c:idx val="1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EFE-4CDA-BF6E-CEEF2ADDC1F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Sheet1!$A$2:$A$16</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Sheet1!$B$2:$B$16</c:f>
              <c:numCache>
                <c:formatCode>General</c:formatCode>
                <c:ptCount val="15"/>
                <c:pt idx="0">
                  <c:v>23</c:v>
                </c:pt>
                <c:pt idx="1">
                  <c:v>27</c:v>
                </c:pt>
                <c:pt idx="2">
                  <c:v>25</c:v>
                </c:pt>
                <c:pt idx="3">
                  <c:v>32</c:v>
                </c:pt>
                <c:pt idx="4">
                  <c:v>19</c:v>
                </c:pt>
                <c:pt idx="5">
                  <c:v>9</c:v>
                </c:pt>
                <c:pt idx="6">
                  <c:v>22</c:v>
                </c:pt>
                <c:pt idx="7">
                  <c:v>13</c:v>
                </c:pt>
                <c:pt idx="8">
                  <c:v>20</c:v>
                </c:pt>
                <c:pt idx="9">
                  <c:v>8</c:v>
                </c:pt>
                <c:pt idx="10">
                  <c:v>11</c:v>
                </c:pt>
                <c:pt idx="11">
                  <c:v>8</c:v>
                </c:pt>
                <c:pt idx="12">
                  <c:v>3</c:v>
                </c:pt>
                <c:pt idx="13">
                  <c:v>9</c:v>
                </c:pt>
                <c:pt idx="14">
                  <c:v>3</c:v>
                </c:pt>
              </c:numCache>
            </c:numRef>
          </c:val>
          <c:smooth val="0"/>
          <c:extLst>
            <c:ext xmlns:c16="http://schemas.microsoft.com/office/drawing/2014/chart" uri="{C3380CC4-5D6E-409C-BE32-E72D297353CC}">
              <c16:uniqueId val="{00000002-9EFE-4CDA-BF6E-CEEF2ADDC1FF}"/>
            </c:ext>
          </c:extLst>
        </c:ser>
        <c:ser>
          <c:idx val="1"/>
          <c:order val="1"/>
          <c:tx>
            <c:strRef>
              <c:f>Sheet1!$C$1</c:f>
              <c:strCache>
                <c:ptCount val="1"/>
                <c:pt idx="0">
                  <c:v>Past month</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Sheet1!$A$2:$A$16</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Sheet1!$C$2:$C$16</c:f>
              <c:numCache>
                <c:formatCode>General</c:formatCode>
                <c:ptCount val="15"/>
                <c:pt idx="12">
                  <c:v>0</c:v>
                </c:pt>
                <c:pt idx="13">
                  <c:v>1</c:v>
                </c:pt>
                <c:pt idx="14">
                  <c:v>1</c:v>
                </c:pt>
              </c:numCache>
            </c:numRef>
          </c:val>
          <c:smooth val="0"/>
          <c:extLst>
            <c:ext xmlns:c16="http://schemas.microsoft.com/office/drawing/2014/chart" uri="{C3380CC4-5D6E-409C-BE32-E72D297353CC}">
              <c16:uniqueId val="{00000003-9EFE-4CDA-BF6E-CEEF2ADDC1FF}"/>
            </c:ext>
          </c:extLst>
        </c:ser>
        <c:dLbls>
          <c:showLegendKey val="0"/>
          <c:showVal val="0"/>
          <c:showCatName val="0"/>
          <c:showSerName val="0"/>
          <c:showPercent val="0"/>
          <c:showBubbleSize val="0"/>
        </c:dLbls>
        <c:marker val="1"/>
        <c:smooth val="0"/>
        <c:axId val="458567696"/>
        <c:axId val="458566056"/>
      </c:lineChart>
      <c:catAx>
        <c:axId val="45856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58566056"/>
        <c:crosses val="autoZero"/>
        <c:auto val="1"/>
        <c:lblAlgn val="ctr"/>
        <c:lblOffset val="100"/>
        <c:noMultiLvlLbl val="0"/>
      </c:catAx>
      <c:valAx>
        <c:axId val="458566056"/>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0946907498631636E-2"/>
              <c:y val="0.22490561967425304"/>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5856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Protection used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44</c:v>
                </c:pt>
                <c:pt idx="1">
                  <c:v>42</c:v>
                </c:pt>
                <c:pt idx="2">
                  <c:v>42</c:v>
                </c:pt>
                <c:pt idx="3">
                  <c:v>34</c:v>
                </c:pt>
                <c:pt idx="4">
                  <c:v>41</c:v>
                </c:pt>
                <c:pt idx="5">
                  <c:v>41</c:v>
                </c:pt>
                <c:pt idx="6">
                  <c:v>42</c:v>
                </c:pt>
                <c:pt idx="7">
                  <c:v>34</c:v>
                </c:pt>
              </c:numCache>
            </c:numRef>
          </c:val>
          <c:extLst>
            <c:ext xmlns:c16="http://schemas.microsoft.com/office/drawing/2014/chart" uri="{C3380CC4-5D6E-409C-BE32-E72D297353CC}">
              <c16:uniqueId val="{00000000-64CA-41BF-BC9C-12B2F4279947}"/>
            </c:ext>
          </c:extLst>
        </c:ser>
        <c:ser>
          <c:idx val="1"/>
          <c:order val="1"/>
          <c:tx>
            <c:strRef>
              <c:f>Sheet1!$C$1</c:f>
              <c:strCache>
                <c:ptCount val="1"/>
                <c:pt idx="0">
                  <c:v>No protection used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24</c:v>
                </c:pt>
                <c:pt idx="1">
                  <c:v>27</c:v>
                </c:pt>
                <c:pt idx="2">
                  <c:v>13</c:v>
                </c:pt>
                <c:pt idx="3">
                  <c:v>19</c:v>
                </c:pt>
                <c:pt idx="4">
                  <c:v>20</c:v>
                </c:pt>
                <c:pt idx="5">
                  <c:v>17</c:v>
                </c:pt>
                <c:pt idx="6">
                  <c:v>32</c:v>
                </c:pt>
                <c:pt idx="7">
                  <c:v>23</c:v>
                </c:pt>
              </c:numCache>
            </c:numRef>
          </c:val>
          <c:extLst>
            <c:ext xmlns:c16="http://schemas.microsoft.com/office/drawing/2014/chart" uri="{C3380CC4-5D6E-409C-BE32-E72D297353CC}">
              <c16:uniqueId val="{00000001-64CA-41BF-BC9C-12B2F4279947}"/>
            </c:ext>
          </c:extLst>
        </c:ser>
        <c:dLbls>
          <c:showLegendKey val="0"/>
          <c:showVal val="0"/>
          <c:showCatName val="0"/>
          <c:showSerName val="0"/>
          <c:showPercent val="0"/>
          <c:showBubbleSize val="0"/>
        </c:dLbls>
        <c:gapWidth val="150"/>
        <c:overlap val="100"/>
        <c:axId val="458555232"/>
        <c:axId val="458558512"/>
      </c:barChart>
      <c:catAx>
        <c:axId val="458555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58558512"/>
        <c:crosses val="autoZero"/>
        <c:auto val="1"/>
        <c:lblAlgn val="ctr"/>
        <c:lblOffset val="100"/>
        <c:noMultiLvlLbl val="0"/>
      </c:catAx>
      <c:valAx>
        <c:axId val="458558512"/>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2924071082390954E-2"/>
              <c:y val="0.19231348712989824"/>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5855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Treatment seeking</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Sheet1!$B$2:$B$12</c:f>
              <c:numCache>
                <c:formatCode>General</c:formatCode>
                <c:ptCount val="11"/>
                <c:pt idx="0">
                  <c:v>12</c:v>
                </c:pt>
                <c:pt idx="1">
                  <c:v>12</c:v>
                </c:pt>
                <c:pt idx="2">
                  <c:v>13</c:v>
                </c:pt>
                <c:pt idx="3">
                  <c:v>16</c:v>
                </c:pt>
                <c:pt idx="4">
                  <c:v>20</c:v>
                </c:pt>
                <c:pt idx="5">
                  <c:v>19</c:v>
                </c:pt>
                <c:pt idx="6">
                  <c:v>16</c:v>
                </c:pt>
                <c:pt idx="7">
                  <c:v>27</c:v>
                </c:pt>
                <c:pt idx="8">
                  <c:v>26</c:v>
                </c:pt>
                <c:pt idx="9">
                  <c:v>29</c:v>
                </c:pt>
                <c:pt idx="10">
                  <c:v>28</c:v>
                </c:pt>
              </c:numCache>
            </c:numRef>
          </c:val>
          <c:extLst>
            <c:ext xmlns:c16="http://schemas.microsoft.com/office/drawing/2014/chart" uri="{C3380CC4-5D6E-409C-BE32-E72D297353CC}">
              <c16:uniqueId val="{00000000-07FB-4205-84C5-5BE87E99E375}"/>
            </c:ext>
          </c:extLst>
        </c:ser>
        <c:ser>
          <c:idx val="1"/>
          <c:order val="1"/>
          <c:tx>
            <c:strRef>
              <c:f>Sheet1!$C$1</c:f>
              <c:strCache>
                <c:ptCount val="1"/>
                <c:pt idx="0">
                  <c:v>No treatment seeking</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Sheet1!$C$2:$C$12</c:f>
              <c:numCache>
                <c:formatCode>General</c:formatCode>
                <c:ptCount val="11"/>
                <c:pt idx="0">
                  <c:v>19</c:v>
                </c:pt>
                <c:pt idx="1">
                  <c:v>16</c:v>
                </c:pt>
                <c:pt idx="2">
                  <c:v>8</c:v>
                </c:pt>
                <c:pt idx="3">
                  <c:v>10</c:v>
                </c:pt>
                <c:pt idx="4">
                  <c:v>10</c:v>
                </c:pt>
                <c:pt idx="5">
                  <c:v>11</c:v>
                </c:pt>
                <c:pt idx="6">
                  <c:v>13</c:v>
                </c:pt>
                <c:pt idx="7">
                  <c:v>8</c:v>
                </c:pt>
                <c:pt idx="8">
                  <c:v>17</c:v>
                </c:pt>
                <c:pt idx="9">
                  <c:v>19</c:v>
                </c:pt>
                <c:pt idx="10">
                  <c:v>27</c:v>
                </c:pt>
              </c:numCache>
            </c:numRef>
          </c:val>
          <c:extLst>
            <c:ext xmlns:c16="http://schemas.microsoft.com/office/drawing/2014/chart" uri="{C3380CC4-5D6E-409C-BE32-E72D297353CC}">
              <c16:uniqueId val="{00000001-07FB-4205-84C5-5BE87E99E375}"/>
            </c:ext>
          </c:extLst>
        </c:ser>
        <c:dLbls>
          <c:showLegendKey val="0"/>
          <c:showVal val="0"/>
          <c:showCatName val="0"/>
          <c:showSerName val="0"/>
          <c:showPercent val="0"/>
          <c:showBubbleSize val="0"/>
        </c:dLbls>
        <c:gapWidth val="150"/>
        <c:overlap val="100"/>
        <c:axId val="607436872"/>
        <c:axId val="607439824"/>
      </c:barChart>
      <c:catAx>
        <c:axId val="60743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7439824"/>
        <c:crosses val="autoZero"/>
        <c:auto val="1"/>
        <c:lblAlgn val="ctr"/>
        <c:lblOffset val="100"/>
        <c:noMultiLvlLbl val="0"/>
      </c:catAx>
      <c:valAx>
        <c:axId val="60743982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1.1337717875875068E-2"/>
              <c:y val="0.1911439820022496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743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Property crime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14"/>
              <c:layout>
                <c:manualLayout>
                  <c:x val="-1.1001100110011002E-2"/>
                  <c:y val="-5.24590163934426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400-417C-8960-0E1910F8A5DA}"/>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400-417C-8960-0E1910F8A5DA}"/>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4</c:v>
                </c:pt>
                <c:pt idx="1">
                  <c:v>5</c:v>
                </c:pt>
                <c:pt idx="2">
                  <c:v>8</c:v>
                </c:pt>
                <c:pt idx="3">
                  <c:v>13</c:v>
                </c:pt>
                <c:pt idx="4">
                  <c:v>13</c:v>
                </c:pt>
                <c:pt idx="5">
                  <c:v>11</c:v>
                </c:pt>
                <c:pt idx="6">
                  <c:v>18</c:v>
                </c:pt>
                <c:pt idx="7">
                  <c:v>18</c:v>
                </c:pt>
                <c:pt idx="8">
                  <c:v>25</c:v>
                </c:pt>
                <c:pt idx="9">
                  <c:v>18</c:v>
                </c:pt>
                <c:pt idx="10">
                  <c:v>22</c:v>
                </c:pt>
                <c:pt idx="11">
                  <c:v>12</c:v>
                </c:pt>
                <c:pt idx="12">
                  <c:v>14</c:v>
                </c:pt>
                <c:pt idx="13">
                  <c:v>20</c:v>
                </c:pt>
                <c:pt idx="14">
                  <c:v>18</c:v>
                </c:pt>
                <c:pt idx="15">
                  <c:v>19</c:v>
                </c:pt>
              </c:numCache>
            </c:numRef>
          </c:val>
          <c:smooth val="0"/>
          <c:extLst>
            <c:ext xmlns:c16="http://schemas.microsoft.com/office/drawing/2014/chart" uri="{C3380CC4-5D6E-409C-BE32-E72D297353CC}">
              <c16:uniqueId val="{00000002-4400-417C-8960-0E1910F8A5DA}"/>
            </c:ext>
          </c:extLst>
        </c:ser>
        <c:ser>
          <c:idx val="1"/>
          <c:order val="1"/>
          <c:tx>
            <c:strRef>
              <c:f>Sheet1!$A$3</c:f>
              <c:strCache>
                <c:ptCount val="1"/>
                <c:pt idx="0">
                  <c:v>Drug dealing</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3.1927136825288145E-2"/>
                  <c:y val="1.92987483767552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400-417C-8960-0E1910F8A5DA}"/>
                </c:ext>
              </c:extLst>
            </c:dLbl>
            <c:dLbl>
              <c:idx val="14"/>
              <c:layout>
                <c:manualLayout>
                  <c:x val="-2.2002200220022001E-3"/>
                  <c:y val="-3.93442622950819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00-417C-8960-0E1910F8A5DA}"/>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400-417C-8960-0E1910F8A5DA}"/>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28</c:v>
                </c:pt>
                <c:pt idx="1">
                  <c:v>12</c:v>
                </c:pt>
                <c:pt idx="2">
                  <c:v>23</c:v>
                </c:pt>
                <c:pt idx="3">
                  <c:v>21</c:v>
                </c:pt>
                <c:pt idx="4">
                  <c:v>15</c:v>
                </c:pt>
                <c:pt idx="5">
                  <c:v>15</c:v>
                </c:pt>
                <c:pt idx="6">
                  <c:v>21</c:v>
                </c:pt>
                <c:pt idx="7">
                  <c:v>26</c:v>
                </c:pt>
                <c:pt idx="8">
                  <c:v>26</c:v>
                </c:pt>
                <c:pt idx="9">
                  <c:v>20</c:v>
                </c:pt>
                <c:pt idx="10">
                  <c:v>18</c:v>
                </c:pt>
                <c:pt idx="11">
                  <c:v>29</c:v>
                </c:pt>
                <c:pt idx="12">
                  <c:v>23</c:v>
                </c:pt>
                <c:pt idx="13">
                  <c:v>26</c:v>
                </c:pt>
                <c:pt idx="14">
                  <c:v>30</c:v>
                </c:pt>
                <c:pt idx="15">
                  <c:v>28</c:v>
                </c:pt>
              </c:numCache>
            </c:numRef>
          </c:val>
          <c:smooth val="0"/>
          <c:extLst>
            <c:ext xmlns:c16="http://schemas.microsoft.com/office/drawing/2014/chart" uri="{C3380CC4-5D6E-409C-BE32-E72D297353CC}">
              <c16:uniqueId val="{00000006-4400-417C-8960-0E1910F8A5DA}"/>
            </c:ext>
          </c:extLst>
        </c:ser>
        <c:ser>
          <c:idx val="2"/>
          <c:order val="2"/>
          <c:tx>
            <c:strRef>
              <c:f>Sheet1!$A$4</c:f>
              <c:strCache>
                <c:ptCount val="1"/>
                <c:pt idx="0">
                  <c:v>Fraud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0">
                  <c:v>1</c:v>
                </c:pt>
                <c:pt idx="1">
                  <c:v>4</c:v>
                </c:pt>
                <c:pt idx="2">
                  <c:v>2</c:v>
                </c:pt>
                <c:pt idx="3">
                  <c:v>4</c:v>
                </c:pt>
                <c:pt idx="4">
                  <c:v>1</c:v>
                </c:pt>
                <c:pt idx="5">
                  <c:v>2</c:v>
                </c:pt>
                <c:pt idx="6">
                  <c:v>3</c:v>
                </c:pt>
                <c:pt idx="7">
                  <c:v>4</c:v>
                </c:pt>
                <c:pt idx="8">
                  <c:v>1</c:v>
                </c:pt>
                <c:pt idx="9">
                  <c:v>4</c:v>
                </c:pt>
                <c:pt idx="10">
                  <c:v>0</c:v>
                </c:pt>
                <c:pt idx="11">
                  <c:v>4</c:v>
                </c:pt>
                <c:pt idx="12">
                  <c:v>1</c:v>
                </c:pt>
                <c:pt idx="13">
                  <c:v>2</c:v>
                </c:pt>
                <c:pt idx="14">
                  <c:v>0</c:v>
                </c:pt>
                <c:pt idx="15">
                  <c:v>5</c:v>
                </c:pt>
              </c:numCache>
            </c:numRef>
          </c:val>
          <c:smooth val="0"/>
          <c:extLst>
            <c:ext xmlns:c16="http://schemas.microsoft.com/office/drawing/2014/chart" uri="{C3380CC4-5D6E-409C-BE32-E72D297353CC}">
              <c16:uniqueId val="{00000007-4400-417C-8960-0E1910F8A5DA}"/>
            </c:ext>
          </c:extLst>
        </c:ser>
        <c:ser>
          <c:idx val="3"/>
          <c:order val="3"/>
          <c:tx>
            <c:strRef>
              <c:f>Sheet1!$A$5</c:f>
              <c:strCache>
                <c:ptCount val="1"/>
                <c:pt idx="0">
                  <c:v>Violent crime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General</c:formatCode>
                <c:ptCount val="16"/>
                <c:pt idx="0">
                  <c:v>5</c:v>
                </c:pt>
                <c:pt idx="1">
                  <c:v>4</c:v>
                </c:pt>
                <c:pt idx="2">
                  <c:v>1</c:v>
                </c:pt>
                <c:pt idx="3">
                  <c:v>2</c:v>
                </c:pt>
                <c:pt idx="4">
                  <c:v>2</c:v>
                </c:pt>
                <c:pt idx="5">
                  <c:v>1</c:v>
                </c:pt>
                <c:pt idx="6">
                  <c:v>8</c:v>
                </c:pt>
                <c:pt idx="7">
                  <c:v>4</c:v>
                </c:pt>
                <c:pt idx="8">
                  <c:v>5</c:v>
                </c:pt>
                <c:pt idx="9">
                  <c:v>4</c:v>
                </c:pt>
                <c:pt idx="10">
                  <c:v>3</c:v>
                </c:pt>
                <c:pt idx="11">
                  <c:v>2</c:v>
                </c:pt>
                <c:pt idx="12">
                  <c:v>4</c:v>
                </c:pt>
                <c:pt idx="13">
                  <c:v>5</c:v>
                </c:pt>
                <c:pt idx="14">
                  <c:v>3</c:v>
                </c:pt>
                <c:pt idx="15">
                  <c:v>2</c:v>
                </c:pt>
              </c:numCache>
            </c:numRef>
          </c:val>
          <c:smooth val="0"/>
          <c:extLst>
            <c:ext xmlns:c16="http://schemas.microsoft.com/office/drawing/2014/chart" uri="{C3380CC4-5D6E-409C-BE32-E72D297353CC}">
              <c16:uniqueId val="{00000008-4400-417C-8960-0E1910F8A5DA}"/>
            </c:ext>
          </c:extLst>
        </c:ser>
        <c:ser>
          <c:idx val="4"/>
          <c:order val="4"/>
          <c:tx>
            <c:strRef>
              <c:f>Sheet1!$A$6</c:f>
              <c:strCache>
                <c:ptCount val="1"/>
                <c:pt idx="0">
                  <c:v>Any crime</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400-417C-8960-0E1910F8A5DA}"/>
                </c:ext>
              </c:extLst>
            </c:dLbl>
            <c:dLbl>
              <c:idx val="14"/>
              <c:layout>
                <c:manualLayout>
                  <c:x val="-6.6006600660066007E-3"/>
                  <c:y val="-2.62295081967213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400-417C-8960-0E1910F8A5DA}"/>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400-417C-8960-0E1910F8A5DA}"/>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Sheet1!$B$6:$Q$6</c:f>
              <c:numCache>
                <c:formatCode>General</c:formatCode>
                <c:ptCount val="16"/>
                <c:pt idx="0">
                  <c:v>30</c:v>
                </c:pt>
                <c:pt idx="1">
                  <c:v>18</c:v>
                </c:pt>
                <c:pt idx="2">
                  <c:v>29</c:v>
                </c:pt>
                <c:pt idx="3">
                  <c:v>27</c:v>
                </c:pt>
                <c:pt idx="4">
                  <c:v>23</c:v>
                </c:pt>
                <c:pt idx="5">
                  <c:v>24</c:v>
                </c:pt>
                <c:pt idx="6">
                  <c:v>36</c:v>
                </c:pt>
                <c:pt idx="7">
                  <c:v>35</c:v>
                </c:pt>
                <c:pt idx="8">
                  <c:v>44</c:v>
                </c:pt>
                <c:pt idx="9">
                  <c:v>34</c:v>
                </c:pt>
                <c:pt idx="10">
                  <c:v>34</c:v>
                </c:pt>
                <c:pt idx="11">
                  <c:v>37</c:v>
                </c:pt>
                <c:pt idx="12">
                  <c:v>36</c:v>
                </c:pt>
                <c:pt idx="13">
                  <c:v>39</c:v>
                </c:pt>
                <c:pt idx="14">
                  <c:v>41</c:v>
                </c:pt>
                <c:pt idx="15">
                  <c:v>42</c:v>
                </c:pt>
              </c:numCache>
            </c:numRef>
          </c:val>
          <c:smooth val="0"/>
          <c:extLst>
            <c:ext xmlns:c16="http://schemas.microsoft.com/office/drawing/2014/chart" uri="{C3380CC4-5D6E-409C-BE32-E72D297353CC}">
              <c16:uniqueId val="{0000000C-4400-417C-8960-0E1910F8A5DA}"/>
            </c:ext>
          </c:extLst>
        </c:ser>
        <c:dLbls>
          <c:showLegendKey val="0"/>
          <c:showVal val="0"/>
          <c:showCatName val="0"/>
          <c:showSerName val="0"/>
          <c:showPercent val="0"/>
          <c:showBubbleSize val="0"/>
        </c:dLbls>
        <c:marker val="1"/>
        <c:smooth val="0"/>
        <c:axId val="607499520"/>
        <c:axId val="607493288"/>
      </c:lineChart>
      <c:catAx>
        <c:axId val="60749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7493288"/>
        <c:crosses val="autoZero"/>
        <c:auto val="1"/>
        <c:lblAlgn val="ctr"/>
        <c:lblOffset val="100"/>
        <c:noMultiLvlLbl val="0"/>
      </c:catAx>
      <c:valAx>
        <c:axId val="6074932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a:t>% NSW EDRS participants</a:t>
                </a:r>
              </a:p>
            </c:rich>
          </c:tx>
          <c:layout>
            <c:manualLayout>
              <c:xMode val="edge"/>
              <c:yMode val="edge"/>
              <c:x val="6.6006600660066007E-3"/>
              <c:y val="0.2386039245094363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749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2C5B10-A527-4330-8DAE-6A3C3FE01B21}" type="datetimeFigureOut">
              <a:rPr lang="en-AU" smtClean="0"/>
              <a:t>23/11/2018</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DB04E8-FE78-4C77-AB4A-9120CFB33B0E}" type="slidenum">
              <a:rPr lang="en-AU" smtClean="0"/>
              <a:t>‹#›</a:t>
            </a:fld>
            <a:endParaRPr lang="en-AU"/>
          </a:p>
        </p:txBody>
      </p:sp>
    </p:spTree>
    <p:extLst>
      <p:ext uri="{BB962C8B-B14F-4D97-AF65-F5344CB8AC3E}">
        <p14:creationId xmlns:p14="http://schemas.microsoft.com/office/powerpoint/2010/main" val="3429979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1DB04E8-FE78-4C77-AB4A-9120CFB33B0E}" type="slidenum">
              <a:rPr lang="en-AU" smtClean="0"/>
              <a:t>8</a:t>
            </a:fld>
            <a:endParaRPr lang="en-AU"/>
          </a:p>
        </p:txBody>
      </p:sp>
    </p:spTree>
    <p:extLst>
      <p:ext uri="{BB962C8B-B14F-4D97-AF65-F5344CB8AC3E}">
        <p14:creationId xmlns:p14="http://schemas.microsoft.com/office/powerpoint/2010/main" val="19238969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45214-CDD5-4364-B81E-0D13B8F7656A}"/>
              </a:ext>
            </a:extLst>
          </p:cNvPr>
          <p:cNvSpPr/>
          <p:nvPr userDrawn="1"/>
        </p:nvSpPr>
        <p:spPr>
          <a:xfrm>
            <a:off x="0" y="4310743"/>
            <a:ext cx="12192000" cy="109401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3" name="Straight Connector 22">
            <a:extLst>
              <a:ext uri="{FF2B5EF4-FFF2-40B4-BE49-F238E27FC236}">
                <a16:creationId xmlns:a16="http://schemas.microsoft.com/office/drawing/2014/main" id="{7FA54AE3-8B1A-41C1-BF6E-99A04E937919}"/>
              </a:ext>
            </a:extLst>
          </p:cNvPr>
          <p:cNvCxnSpPr>
            <a:cxnSpLocks/>
          </p:cNvCxnSpPr>
          <p:nvPr userDrawn="1"/>
        </p:nvCxnSpPr>
        <p:spPr>
          <a:xfrm>
            <a:off x="3858016" y="-237995"/>
            <a:ext cx="0" cy="27852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4183DE5-1525-4F2A-83C9-1DAEA89F8B7F}"/>
              </a:ext>
            </a:extLst>
          </p:cNvPr>
          <p:cNvCxnSpPr>
            <a:cxnSpLocks/>
          </p:cNvCxnSpPr>
          <p:nvPr userDrawn="1"/>
        </p:nvCxnSpPr>
        <p:spPr>
          <a:xfrm>
            <a:off x="-100179" y="4353018"/>
            <a:ext cx="10832709" cy="0"/>
          </a:xfrm>
          <a:prstGeom prst="line">
            <a:avLst/>
          </a:prstGeom>
          <a:ln w="11430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9B3247-EB1F-4504-AED9-A51444168D85}"/>
              </a:ext>
            </a:extLst>
          </p:cNvPr>
          <p:cNvSpPr/>
          <p:nvPr userDrawn="1"/>
        </p:nvSpPr>
        <p:spPr>
          <a:xfrm>
            <a:off x="494841" y="4614855"/>
            <a:ext cx="6271719" cy="286232"/>
          </a:xfrm>
          <a:prstGeom prst="rect">
            <a:avLst/>
          </a:prstGeom>
        </p:spPr>
        <p:txBody>
          <a:bodyPr wrap="square">
            <a:spAutoFit/>
          </a:bodyPr>
          <a:lstStyle/>
          <a:p>
            <a:pPr eaLnBrk="1" hangingPunct="1">
              <a:lnSpc>
                <a:spcPct val="90000"/>
              </a:lnSpc>
              <a:buFont typeface="Times" pitchFamily="18" charset="0"/>
              <a:buNone/>
            </a:pPr>
            <a:r>
              <a:rPr lang="en-US" sz="1400" dirty="0">
                <a:solidFill>
                  <a:schemeClr val="tx1">
                    <a:lumMod val="65000"/>
                    <a:lumOff val="35000"/>
                  </a:schemeClr>
                </a:solidFill>
              </a:rPr>
              <a:t>Funded by the Australian Government under the Drug and Alcohol Program</a:t>
            </a:r>
          </a:p>
        </p:txBody>
      </p:sp>
      <p:pic>
        <p:nvPicPr>
          <p:cNvPr id="3" name="Picture 2" descr="A picture containing clipart&#10;&#10;Description generated with high confidence">
            <a:extLst>
              <a:ext uri="{FF2B5EF4-FFF2-40B4-BE49-F238E27FC236}">
                <a16:creationId xmlns:a16="http://schemas.microsoft.com/office/drawing/2014/main" id="{F30992A6-C78D-4A33-8879-35348BD967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6431" y="522993"/>
            <a:ext cx="6003797" cy="2578585"/>
          </a:xfrm>
          <a:prstGeom prst="rect">
            <a:avLst/>
          </a:prstGeom>
        </p:spPr>
      </p:pic>
    </p:spTree>
    <p:extLst>
      <p:ext uri="{BB962C8B-B14F-4D97-AF65-F5344CB8AC3E}">
        <p14:creationId xmlns:p14="http://schemas.microsoft.com/office/powerpoint/2010/main" val="61298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A picture containing clipart&#10;&#10;Description generated with high confidence">
            <a:extLst>
              <a:ext uri="{FF2B5EF4-FFF2-40B4-BE49-F238E27FC236}">
                <a16:creationId xmlns:a16="http://schemas.microsoft.com/office/drawing/2014/main" id="{E016BD0E-BAC2-4A76-BEC9-0EFB24FA3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832" t="16158" r="68479" b="42238"/>
          <a:stretch/>
        </p:blipFill>
        <p:spPr>
          <a:xfrm>
            <a:off x="-4937529" y="-10668"/>
            <a:ext cx="9875058" cy="6868668"/>
          </a:xfrm>
          <a:prstGeom prst="rect">
            <a:avLst/>
          </a:prstGeom>
        </p:spPr>
      </p:pic>
    </p:spTree>
    <p:extLst>
      <p:ext uri="{BB962C8B-B14F-4D97-AF65-F5344CB8AC3E}">
        <p14:creationId xmlns:p14="http://schemas.microsoft.com/office/powerpoint/2010/main" val="18759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60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339635"/>
            <a:ext cx="10515600" cy="475001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6"/>
            <a:ext cx="10515600" cy="874952"/>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4" name="Picture 3" descr="A picture containing object&#10;&#10;Description generated with high confidence">
            <a:extLst>
              <a:ext uri="{FF2B5EF4-FFF2-40B4-BE49-F238E27FC236}">
                <a16:creationId xmlns:a16="http://schemas.microsoft.com/office/drawing/2014/main" id="{D2E037A3-15D9-41C5-9654-4B68CD3ADC3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74669CA6-1E50-4D47-8437-F34ACE8DD405}"/>
              </a:ext>
            </a:extLst>
          </p:cNvPr>
          <p:cNvCxnSpPr>
            <a:cxnSpLocks/>
          </p:cNvCxnSpPr>
          <p:nvPr userDrawn="1"/>
        </p:nvCxnSpPr>
        <p:spPr>
          <a:xfrm>
            <a:off x="0" y="1249696"/>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27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816276"/>
            <a:ext cx="10515600" cy="4273374"/>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5"/>
            <a:ext cx="10515600" cy="1275455"/>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439FB86A-5D30-4612-9E1A-CE1ED2CDF10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B2193FEE-3EB6-474E-875F-935EAE9C3F40}"/>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90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E240-C32A-4547-9FC5-755138431A11}"/>
              </a:ext>
            </a:extLst>
          </p:cNvPr>
          <p:cNvSpPr>
            <a:spLocks noGrp="1"/>
          </p:cNvSpPr>
          <p:nvPr>
            <p:ph type="title"/>
          </p:nvPr>
        </p:nvSpPr>
        <p:spPr>
          <a:xfrm>
            <a:off x="838200" y="365126"/>
            <a:ext cx="10515600" cy="918242"/>
          </a:xfrm>
        </p:spPr>
        <p:txBody>
          <a:body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C1603422-F95D-421C-9744-1534AD4CB65E}"/>
              </a:ext>
            </a:extLst>
          </p:cNvPr>
          <p:cNvSpPr>
            <a:spLocks noGrp="1"/>
          </p:cNvSpPr>
          <p:nvPr>
            <p:ph sz="half" idx="1"/>
          </p:nvPr>
        </p:nvSpPr>
        <p:spPr>
          <a:xfrm>
            <a:off x="838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72048081-8248-4CE4-9A56-6296FF09D2C3}"/>
              </a:ext>
            </a:extLst>
          </p:cNvPr>
          <p:cNvSpPr>
            <a:spLocks noGrp="1"/>
          </p:cNvSpPr>
          <p:nvPr>
            <p:ph sz="half" idx="2"/>
          </p:nvPr>
        </p:nvSpPr>
        <p:spPr>
          <a:xfrm>
            <a:off x="6172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a:extLst>
              <a:ext uri="{FF2B5EF4-FFF2-40B4-BE49-F238E27FC236}">
                <a16:creationId xmlns:a16="http://schemas.microsoft.com/office/drawing/2014/main" id="{043A14B9-9F56-4AD5-8FB5-6DA9375A7FC0}"/>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B0D7BBCC-A504-4613-B71F-BD58DD69486A}"/>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019B4A1-9C73-4A65-945A-8244A7B68FDB}"/>
              </a:ext>
            </a:extLst>
          </p:cNvPr>
          <p:cNvCxnSpPr>
            <a:cxnSpLocks/>
          </p:cNvCxnSpPr>
          <p:nvPr userDrawn="1"/>
        </p:nvCxnSpPr>
        <p:spPr>
          <a:xfrm>
            <a:off x="0" y="1324750"/>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9AF13-24CC-4A1F-934E-B635D0A7FCE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EB5A6C5-71ED-4C2E-8ED0-27F2EA3BC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126A8A1-8503-4169-8B2F-9EC42EFD54C0}"/>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D920716D-3DFF-49FD-84B3-859FE0EE51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AEB6B97-8442-4978-8AA3-767D9C2FA6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a:extLst>
              <a:ext uri="{FF2B5EF4-FFF2-40B4-BE49-F238E27FC236}">
                <a16:creationId xmlns:a16="http://schemas.microsoft.com/office/drawing/2014/main" id="{65A4239D-A060-471D-A9F2-186EAD3EE3A2}"/>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11" name="Picture 10" descr="A picture containing object&#10;&#10;Description generated with high confidence">
            <a:extLst>
              <a:ext uri="{FF2B5EF4-FFF2-40B4-BE49-F238E27FC236}">
                <a16:creationId xmlns:a16="http://schemas.microsoft.com/office/drawing/2014/main" id="{185E5685-36B3-444D-8C5E-B6963DB295E7}"/>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2" name="Straight Connector 11">
            <a:extLst>
              <a:ext uri="{FF2B5EF4-FFF2-40B4-BE49-F238E27FC236}">
                <a16:creationId xmlns:a16="http://schemas.microsoft.com/office/drawing/2014/main" id="{E5453B9A-A45C-4C2C-88D7-7818C5A66537}"/>
              </a:ext>
            </a:extLst>
          </p:cNvPr>
          <p:cNvCxnSpPr>
            <a:cxnSpLocks/>
          </p:cNvCxnSpPr>
          <p:nvPr userDrawn="1"/>
        </p:nvCxnSpPr>
        <p:spPr>
          <a:xfrm>
            <a:off x="0" y="168116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9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58-AB07-4D20-99C6-D6914EDE520C}"/>
              </a:ext>
            </a:extLst>
          </p:cNvPr>
          <p:cNvSpPr>
            <a:spLocks noGrp="1"/>
          </p:cNvSpPr>
          <p:nvPr>
            <p:ph type="title"/>
          </p:nvPr>
        </p:nvSpPr>
        <p:spPr>
          <a:xfrm>
            <a:off x="838200" y="2103437"/>
            <a:ext cx="10515600" cy="1325563"/>
          </a:xfrm>
        </p:spPr>
        <p:txBody>
          <a:bodyPr/>
          <a:lstStyle/>
          <a:p>
            <a:r>
              <a:rPr lang="en-US" dirty="0"/>
              <a:t>Click to edit Master title style</a:t>
            </a:r>
            <a:endParaRPr lang="en-AU" dirty="0"/>
          </a:p>
        </p:txBody>
      </p:sp>
      <p:sp>
        <p:nvSpPr>
          <p:cNvPr id="5" name="Slide Number Placeholder 4">
            <a:extLst>
              <a:ext uri="{FF2B5EF4-FFF2-40B4-BE49-F238E27FC236}">
                <a16:creationId xmlns:a16="http://schemas.microsoft.com/office/drawing/2014/main" id="{5CAB7C03-0257-4FB5-866B-E4A34431C395}"/>
              </a:ext>
            </a:extLst>
          </p:cNvPr>
          <p:cNvSpPr>
            <a:spLocks noGrp="1"/>
          </p:cNvSpPr>
          <p:nvPr>
            <p:ph type="sldNum" sz="quarter" idx="12"/>
          </p:nvPr>
        </p:nvSpPr>
        <p:spPr/>
        <p:txBody>
          <a:bodyPr/>
          <a:lstStyle/>
          <a:p>
            <a:fld id="{CF634D4E-71F9-419F-BCBC-F2DBA0F81E58}" type="slidenum">
              <a:rPr lang="en-AU" smtClean="0"/>
              <a:t>‹#›</a:t>
            </a:fld>
            <a:endParaRPr lang="en-AU"/>
          </a:p>
        </p:txBody>
      </p:sp>
      <p:cxnSp>
        <p:nvCxnSpPr>
          <p:cNvPr id="8" name="Straight Connector 7">
            <a:extLst>
              <a:ext uri="{FF2B5EF4-FFF2-40B4-BE49-F238E27FC236}">
                <a16:creationId xmlns:a16="http://schemas.microsoft.com/office/drawing/2014/main" id="{17CBEC2C-60D7-4F2E-A8FC-6CCA74E0AC70}"/>
              </a:ext>
            </a:extLst>
          </p:cNvPr>
          <p:cNvCxnSpPr>
            <a:cxnSpLocks/>
          </p:cNvCxnSpPr>
          <p:nvPr userDrawn="1"/>
        </p:nvCxnSpPr>
        <p:spPr>
          <a:xfrm>
            <a:off x="0" y="345405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85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15EE-8CE7-427C-B73C-B135F65AE2E9}"/>
              </a:ext>
            </a:extLst>
          </p:cNvPr>
          <p:cNvSpPr>
            <a:spLocks noGrp="1"/>
          </p:cNvSpPr>
          <p:nvPr>
            <p:ph type="title"/>
          </p:nvPr>
        </p:nvSpPr>
        <p:spPr>
          <a:xfrm>
            <a:off x="838200" y="365126"/>
            <a:ext cx="10515600" cy="946150"/>
          </a:xfrm>
        </p:spPr>
        <p:txBody>
          <a:bodyPr/>
          <a:lstStyle/>
          <a:p>
            <a:r>
              <a:rPr lang="en-US"/>
              <a:t>Click to edit Master title style</a:t>
            </a:r>
            <a:endParaRPr lang="en-AU"/>
          </a:p>
        </p:txBody>
      </p:sp>
      <p:sp>
        <p:nvSpPr>
          <p:cNvPr id="5" name="Slide Number Placeholder 4">
            <a:extLst>
              <a:ext uri="{FF2B5EF4-FFF2-40B4-BE49-F238E27FC236}">
                <a16:creationId xmlns:a16="http://schemas.microsoft.com/office/drawing/2014/main" id="{E2EA46FA-EF5F-4EF4-8F7B-750D607D5027}"/>
              </a:ext>
            </a:extLst>
          </p:cNvPr>
          <p:cNvSpPr>
            <a:spLocks noGrp="1"/>
          </p:cNvSpPr>
          <p:nvPr>
            <p:ph type="sldNum" sz="quarter" idx="12"/>
          </p:nvPr>
        </p:nvSpPr>
        <p:spPr/>
        <p:txBody>
          <a:bodyPr/>
          <a:lstStyle/>
          <a:p>
            <a:fld id="{CF634D4E-71F9-419F-BCBC-F2DBA0F81E58}" type="slidenum">
              <a:rPr lang="en-AU" smtClean="0"/>
              <a:t>‹#›</a:t>
            </a:fld>
            <a:endParaRPr lang="en-AU"/>
          </a:p>
        </p:txBody>
      </p:sp>
      <p:sp>
        <p:nvSpPr>
          <p:cNvPr id="9" name="Chart Placeholder 8">
            <a:extLst>
              <a:ext uri="{FF2B5EF4-FFF2-40B4-BE49-F238E27FC236}">
                <a16:creationId xmlns:a16="http://schemas.microsoft.com/office/drawing/2014/main" id="{48E3FAE3-DC8D-4FA0-8E85-7597668A6460}"/>
              </a:ext>
            </a:extLst>
          </p:cNvPr>
          <p:cNvSpPr>
            <a:spLocks noGrp="1"/>
          </p:cNvSpPr>
          <p:nvPr>
            <p:ph type="chart" sz="quarter" idx="13"/>
          </p:nvPr>
        </p:nvSpPr>
        <p:spPr>
          <a:xfrm>
            <a:off x="832757" y="2468362"/>
            <a:ext cx="10521043" cy="3508576"/>
          </a:xfrm>
        </p:spPr>
        <p:txBody>
          <a:bodyPr/>
          <a:lstStyle/>
          <a:p>
            <a:endParaRPr lang="en-AU"/>
          </a:p>
        </p:txBody>
      </p:sp>
      <p:sp>
        <p:nvSpPr>
          <p:cNvPr id="11" name="Text Placeholder 10">
            <a:extLst>
              <a:ext uri="{FF2B5EF4-FFF2-40B4-BE49-F238E27FC236}">
                <a16:creationId xmlns:a16="http://schemas.microsoft.com/office/drawing/2014/main" id="{6E6C4FFE-ABF9-4958-B91B-C037692C77DE}"/>
              </a:ext>
            </a:extLst>
          </p:cNvPr>
          <p:cNvSpPr>
            <a:spLocks noGrp="1"/>
          </p:cNvSpPr>
          <p:nvPr>
            <p:ph type="body" sz="quarter" idx="14"/>
          </p:nvPr>
        </p:nvSpPr>
        <p:spPr>
          <a:xfrm>
            <a:off x="832757" y="1562208"/>
            <a:ext cx="10515600" cy="679948"/>
          </a:xfrm>
        </p:spPr>
        <p:txBody>
          <a:bodyPr/>
          <a:lstStyle/>
          <a:p>
            <a:pPr lvl="0"/>
            <a:r>
              <a:rPr lang="en-US" dirty="0"/>
              <a:t>Edit Master text styles</a:t>
            </a:r>
          </a:p>
        </p:txBody>
      </p:sp>
      <p:pic>
        <p:nvPicPr>
          <p:cNvPr id="10" name="Picture 9" descr="A picture containing object&#10;&#10;Description generated with high confidence">
            <a:extLst>
              <a:ext uri="{FF2B5EF4-FFF2-40B4-BE49-F238E27FC236}">
                <a16:creationId xmlns:a16="http://schemas.microsoft.com/office/drawing/2014/main" id="{1EC95515-CDA2-4299-A9D2-3DFEC1C50E4E}"/>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5" name="Straight Connector 14">
            <a:extLst>
              <a:ext uri="{FF2B5EF4-FFF2-40B4-BE49-F238E27FC236}">
                <a16:creationId xmlns:a16="http://schemas.microsoft.com/office/drawing/2014/main" id="{7B36E429-9D76-44A7-98B2-7DB4AE7B3AD4}"/>
              </a:ext>
            </a:extLst>
          </p:cNvPr>
          <p:cNvCxnSpPr>
            <a:cxnSpLocks/>
          </p:cNvCxnSpPr>
          <p:nvPr userDrawn="1"/>
        </p:nvCxnSpPr>
        <p:spPr>
          <a:xfrm>
            <a:off x="0" y="1445639"/>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26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10DCED-A14B-4D9D-B2F1-85EA11C18CDF}"/>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5" name="Picture 4" descr="A picture containing object&#10;&#10;Description generated with high confidence">
            <a:extLst>
              <a:ext uri="{FF2B5EF4-FFF2-40B4-BE49-F238E27FC236}">
                <a16:creationId xmlns:a16="http://schemas.microsoft.com/office/drawing/2014/main" id="{78290F5A-703B-4B36-B990-5D109491C33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117773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B67B-928F-4AD2-8E7F-5A466A81C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35AC0E2-C00C-4801-82B0-344DCEEA0C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D7851B1E-6061-48ED-94A8-9EF004D9BC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A4F3F467-CBE2-40F0-9AE5-3C64E3CFDE37}"/>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19FD7175-8B4B-44C4-AB93-D8F65D5FF188}"/>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54EB806D-BFA5-468D-9493-8E021F402312}"/>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316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D677-D93C-4B07-80C1-9B0B7F5A9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26430F-4D50-41A6-9086-CE1DBED92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C5B1865-932F-4135-AC9F-C6C4B8A9F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4A5308FB-C4AA-42AF-A31A-B5FA59D51B36}"/>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9C7470A7-FCD9-40F0-A4FF-6FBEC8A297D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8E4FC64-E619-4F69-B0ED-30983B2D7C17}"/>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377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E1AD-8693-4D59-81CE-A9C76E872C5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237C2D3-1FF3-49E3-BAEE-AE7BD8BC70D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28D48EE4-BF94-448E-BBF0-4DF7792C1AFC}"/>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C1A4E784-0C06-4E2E-A578-8AEFA283347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CD1CB4F5-363B-4E7C-86B1-697B58AF5CFE}"/>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977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80DCA-815C-4630-9C03-190516776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6462F1A-14D0-4EF9-908D-DF08B2889AF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923B7BD9-4F36-4DAC-A7BB-920FDD96BBED}"/>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5EE405CA-F80E-4C16-91B0-713CA98CCB19}"/>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336574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431165-8484-48C6-8889-39A4F0D14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F284EF7-E8D8-412D-AC90-F57A3CC30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6EB249-DC72-4E13-87B6-58A1C14A9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5C246-26BF-4F91-8813-E8BFAD1D2AF8}" type="datetimeFigureOut">
              <a:rPr lang="en-AU" smtClean="0"/>
              <a:t>23/11/2018</a:t>
            </a:fld>
            <a:endParaRPr lang="en-AU"/>
          </a:p>
        </p:txBody>
      </p:sp>
      <p:sp>
        <p:nvSpPr>
          <p:cNvPr id="5" name="Footer Placeholder 4">
            <a:extLst>
              <a:ext uri="{FF2B5EF4-FFF2-40B4-BE49-F238E27FC236}">
                <a16:creationId xmlns:a16="http://schemas.microsoft.com/office/drawing/2014/main" id="{1D725A0A-07BC-4FEB-9F3D-CAF31460D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0587063-2CAF-436A-8E44-3FDC67AF3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34D4E-71F9-419F-BCBC-F2DBA0F81E58}" type="slidenum">
              <a:rPr lang="en-AU" smtClean="0"/>
              <a:t>‹#›</a:t>
            </a:fld>
            <a:endParaRPr lang="en-AU"/>
          </a:p>
        </p:txBody>
      </p:sp>
    </p:spTree>
    <p:extLst>
      <p:ext uri="{BB962C8B-B14F-4D97-AF65-F5344CB8AC3E}">
        <p14:creationId xmlns:p14="http://schemas.microsoft.com/office/powerpoint/2010/main" val="317936222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1" r:id="rId4"/>
    <p:sldLayoutId id="2147483660" r:id="rId5"/>
    <p:sldLayoutId id="2147483652" r:id="rId6"/>
    <p:sldLayoutId id="2147483653" r:id="rId7"/>
    <p:sldLayoutId id="2147483654" r:id="rId8"/>
    <p:sldLayoutId id="2147483661"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cid:image018.jpg@01CBC39A.E1A6B550"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F5690561-C7B7-442C-A8FB-691D9A55CD91}"/>
              </a:ext>
            </a:extLst>
          </p:cNvPr>
          <p:cNvSpPr txBox="1">
            <a:spLocks/>
          </p:cNvSpPr>
          <p:nvPr/>
        </p:nvSpPr>
        <p:spPr>
          <a:xfrm>
            <a:off x="476942" y="3429000"/>
            <a:ext cx="9554564" cy="809296"/>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400"/>
              </a:spcAft>
              <a:buNone/>
            </a:pPr>
            <a:endParaRPr lang="en-AU" altLang="en-US" sz="1200" dirty="0">
              <a:solidFill>
                <a:schemeClr val="accent3"/>
              </a:solidFill>
              <a:latin typeface="Sommet" panose="02000505000000020004" pitchFamily="50" charset="0"/>
              <a:ea typeface="Microsoft Sans Serif" charset="0"/>
              <a:cs typeface="Arial" charset="0"/>
            </a:endParaRPr>
          </a:p>
          <a:p>
            <a:pPr marL="0" indent="0">
              <a:spcBef>
                <a:spcPct val="0"/>
              </a:spcBef>
              <a:spcAft>
                <a:spcPts val="400"/>
              </a:spcAft>
              <a:buNone/>
            </a:pPr>
            <a:r>
              <a:rPr lang="en-AU" altLang="en-US" dirty="0">
                <a:solidFill>
                  <a:schemeClr val="accent3"/>
                </a:solidFill>
                <a:latin typeface="Sommet" panose="02000505000000020004" pitchFamily="50" charset="0"/>
                <a:ea typeface="Microsoft Sans Serif" charset="0"/>
                <a:cs typeface="Arial" charset="0"/>
              </a:rPr>
              <a:t>Key findings from the 2018 NSW Ecstasy and related Drugs Reporting System</a:t>
            </a:r>
          </a:p>
        </p:txBody>
      </p:sp>
      <p:pic>
        <p:nvPicPr>
          <p:cNvPr id="6" name="Picture 5" descr="Burnet Logo">
            <a:extLst>
              <a:ext uri="{FF2B5EF4-FFF2-40B4-BE49-F238E27FC236}">
                <a16:creationId xmlns:a16="http://schemas.microsoft.com/office/drawing/2014/main" id="{C9C806AE-C739-40D1-9FD6-E8B9E2093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29" y="5742582"/>
            <a:ext cx="970678" cy="6740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UQ logo col">
            <a:extLst>
              <a:ext uri="{FF2B5EF4-FFF2-40B4-BE49-F238E27FC236}">
                <a16:creationId xmlns:a16="http://schemas.microsoft.com/office/drawing/2014/main" id="{7AD119CA-981A-46C0-9898-30982A96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094" y="5804665"/>
            <a:ext cx="647119" cy="5662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id:image018.jpg@01CBC39A.E1A6B550">
            <a:extLst>
              <a:ext uri="{FF2B5EF4-FFF2-40B4-BE49-F238E27FC236}">
                <a16:creationId xmlns:a16="http://schemas.microsoft.com/office/drawing/2014/main" id="{A1292CD8-D43D-461F-B861-95AA365EFA8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270409" y="5812972"/>
            <a:ext cx="647119" cy="4853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Utas_vert">
            <a:extLst>
              <a:ext uri="{FF2B5EF4-FFF2-40B4-BE49-F238E27FC236}">
                <a16:creationId xmlns:a16="http://schemas.microsoft.com/office/drawing/2014/main" id="{F9947462-483B-45ED-A32A-57E223F620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290" y="5772526"/>
            <a:ext cx="444894" cy="5662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logo&#10;&#10;Description generated with very high confidence">
            <a:extLst>
              <a:ext uri="{FF2B5EF4-FFF2-40B4-BE49-F238E27FC236}">
                <a16:creationId xmlns:a16="http://schemas.microsoft.com/office/drawing/2014/main" id="{07C5AC91-8D33-4489-9BC3-CFCD5C43E5F5}"/>
              </a:ext>
            </a:extLst>
          </p:cNvPr>
          <p:cNvPicPr>
            <a:picLocks noChangeAspect="1"/>
          </p:cNvPicPr>
          <p:nvPr/>
        </p:nvPicPr>
        <p:blipFill rotWithShape="1">
          <a:blip r:embed="rId7">
            <a:extLst>
              <a:ext uri="{28A0092B-C50C-407E-A947-70E740481C1C}">
                <a14:useLocalDpi xmlns:a14="http://schemas.microsoft.com/office/drawing/2010/main" val="0"/>
              </a:ext>
            </a:extLst>
          </a:blip>
          <a:srcRect l="3266" t="16232" r="4276" b="18605"/>
          <a:stretch/>
        </p:blipFill>
        <p:spPr>
          <a:xfrm>
            <a:off x="7497346" y="5788836"/>
            <a:ext cx="3047889" cy="549918"/>
          </a:xfrm>
          <a:prstGeom prst="rect">
            <a:avLst/>
          </a:prstGeom>
        </p:spPr>
      </p:pic>
      <p:pic>
        <p:nvPicPr>
          <p:cNvPr id="12" name="Picture 11">
            <a:extLst>
              <a:ext uri="{FF2B5EF4-FFF2-40B4-BE49-F238E27FC236}">
                <a16:creationId xmlns:a16="http://schemas.microsoft.com/office/drawing/2014/main" id="{39DF7AAB-7E19-4858-BE71-367227C01B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1437" y="5742581"/>
            <a:ext cx="3097685" cy="596173"/>
          </a:xfrm>
          <a:prstGeom prst="rect">
            <a:avLst/>
          </a:prstGeom>
        </p:spPr>
      </p:pic>
    </p:spTree>
    <p:extLst>
      <p:ext uri="{BB962C8B-B14F-4D97-AF65-F5344CB8AC3E}">
        <p14:creationId xmlns:p14="http://schemas.microsoft.com/office/powerpoint/2010/main" val="62331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D2C1-AE3B-48AE-92D2-454851680D26}"/>
              </a:ext>
            </a:extLst>
          </p:cNvPr>
          <p:cNvSpPr>
            <a:spLocks noGrp="1"/>
          </p:cNvSpPr>
          <p:nvPr>
            <p:ph type="title"/>
          </p:nvPr>
        </p:nvSpPr>
        <p:spPr>
          <a:xfrm>
            <a:off x="838200" y="521789"/>
            <a:ext cx="10515600" cy="946150"/>
          </a:xfrm>
        </p:spPr>
        <p:txBody>
          <a:bodyPr>
            <a:normAutofit/>
          </a:bodyPr>
          <a:lstStyle/>
          <a:p>
            <a:r>
              <a:rPr lang="en-AU" sz="3200" dirty="0"/>
              <a:t>Figure 1: Drug of choice, NSW, 2003-2008</a:t>
            </a:r>
          </a:p>
        </p:txBody>
      </p:sp>
      <p:sp>
        <p:nvSpPr>
          <p:cNvPr id="4" name="Text Placeholder 3">
            <a:extLst>
              <a:ext uri="{FF2B5EF4-FFF2-40B4-BE49-F238E27FC236}">
                <a16:creationId xmlns:a16="http://schemas.microsoft.com/office/drawing/2014/main" id="{1AE46628-4C1D-4958-B6C9-0DF2B2240825}"/>
              </a:ext>
            </a:extLst>
          </p:cNvPr>
          <p:cNvSpPr>
            <a:spLocks noGrp="1"/>
          </p:cNvSpPr>
          <p:nvPr>
            <p:ph type="body" sz="quarter" idx="14"/>
          </p:nvPr>
        </p:nvSpPr>
        <p:spPr>
          <a:xfrm>
            <a:off x="924878" y="5773240"/>
            <a:ext cx="10515600" cy="379910"/>
          </a:xfrm>
        </p:spPr>
        <p:txBody>
          <a:bodyPr>
            <a:noAutofit/>
          </a:bodyPr>
          <a:lstStyle/>
          <a:p>
            <a:pPr marL="0" indent="0">
              <a:buNone/>
            </a:pPr>
            <a:r>
              <a:rPr lang="en-AU" sz="1100" dirty="0">
                <a:solidFill>
                  <a:schemeClr val="tx1">
                    <a:lumMod val="50000"/>
                    <a:lumOff val="50000"/>
                  </a:schemeClr>
                </a:solidFill>
              </a:rPr>
              <a:t>Note. Substances listed in this figure are the primary endorsed; nominal percentages have endorsed other substances. Data labels have been removed from figures in years 2003,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952AF393-F4F9-4C89-BA3B-9083D3AECDF1}"/>
              </a:ext>
            </a:extLst>
          </p:cNvPr>
          <p:cNvGraphicFramePr/>
          <p:nvPr>
            <p:extLst>
              <p:ext uri="{D42A27DB-BD31-4B8C-83A1-F6EECF244321}">
                <p14:modId xmlns:p14="http://schemas.microsoft.com/office/powerpoint/2010/main" val="2438526813"/>
              </p:ext>
            </p:extLst>
          </p:nvPr>
        </p:nvGraphicFramePr>
        <p:xfrm>
          <a:off x="924878" y="1612901"/>
          <a:ext cx="10515600" cy="41603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0210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B8A1-99EB-4E38-B020-356051764D88}"/>
              </a:ext>
            </a:extLst>
          </p:cNvPr>
          <p:cNvSpPr>
            <a:spLocks noGrp="1"/>
          </p:cNvSpPr>
          <p:nvPr>
            <p:ph type="title"/>
          </p:nvPr>
        </p:nvSpPr>
        <p:spPr>
          <a:xfrm>
            <a:off x="838200" y="242935"/>
            <a:ext cx="10515600" cy="1185546"/>
          </a:xfrm>
        </p:spPr>
        <p:txBody>
          <a:bodyPr>
            <a:normAutofit/>
          </a:bodyPr>
          <a:lstStyle/>
          <a:p>
            <a:r>
              <a:rPr lang="en-AU" sz="3200" dirty="0"/>
              <a:t>Figure 2: Drug used most often in the past month, NSW, 2011-2018</a:t>
            </a:r>
          </a:p>
        </p:txBody>
      </p:sp>
      <p:sp>
        <p:nvSpPr>
          <p:cNvPr id="4" name="Text Placeholder 3">
            <a:extLst>
              <a:ext uri="{FF2B5EF4-FFF2-40B4-BE49-F238E27FC236}">
                <a16:creationId xmlns:a16="http://schemas.microsoft.com/office/drawing/2014/main" id="{07C30929-DAC7-4893-BBAB-F2382B009EEF}"/>
              </a:ext>
            </a:extLst>
          </p:cNvPr>
          <p:cNvSpPr>
            <a:spLocks noGrp="1"/>
          </p:cNvSpPr>
          <p:nvPr>
            <p:ph type="body" sz="quarter" idx="14"/>
          </p:nvPr>
        </p:nvSpPr>
        <p:spPr>
          <a:xfrm>
            <a:off x="847724" y="5629619"/>
            <a:ext cx="10515600" cy="546552"/>
          </a:xfrm>
        </p:spPr>
        <p:txBody>
          <a:bodyPr>
            <a:noAutofit/>
          </a:bodyPr>
          <a:lstStyle/>
          <a:p>
            <a:pPr marL="0" indent="0">
              <a:buNone/>
            </a:pPr>
            <a:r>
              <a:rPr lang="en-AU" sz="1100" dirty="0">
                <a:solidFill>
                  <a:schemeClr val="tx1">
                    <a:lumMod val="50000"/>
                    <a:lumOff val="50000"/>
                  </a:schemeClr>
                </a:solidFill>
              </a:rPr>
              <a:t>Note. Substances listed in this figure are the primary endorsed; nominal percentages have endorsed other substances. Data labels have been removed from figures in years 2011, 2017 and 2018 with small cell size (i.e. n≤5). Data are only presented for 2011-2018 as this question was not asked in 2003-2010.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6" name="Chart 5">
            <a:extLst>
              <a:ext uri="{FF2B5EF4-FFF2-40B4-BE49-F238E27FC236}">
                <a16:creationId xmlns:a16="http://schemas.microsoft.com/office/drawing/2014/main" id="{EB057A2B-94C1-4EB4-82CB-0CFA154D1111}"/>
              </a:ext>
            </a:extLst>
          </p:cNvPr>
          <p:cNvGraphicFramePr/>
          <p:nvPr>
            <p:extLst>
              <p:ext uri="{D42A27DB-BD31-4B8C-83A1-F6EECF244321}">
                <p14:modId xmlns:p14="http://schemas.microsoft.com/office/powerpoint/2010/main" val="3152965052"/>
              </p:ext>
            </p:extLst>
          </p:nvPr>
        </p:nvGraphicFramePr>
        <p:xfrm>
          <a:off x="847724" y="1586429"/>
          <a:ext cx="10506076" cy="40431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07773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58BD5-2765-42E9-93A5-DFF1622DBF46}"/>
              </a:ext>
            </a:extLst>
          </p:cNvPr>
          <p:cNvSpPr>
            <a:spLocks noGrp="1"/>
          </p:cNvSpPr>
          <p:nvPr>
            <p:ph type="title"/>
          </p:nvPr>
        </p:nvSpPr>
        <p:spPr/>
        <p:txBody>
          <a:bodyPr>
            <a:noAutofit/>
          </a:bodyPr>
          <a:lstStyle/>
          <a:p>
            <a:r>
              <a:rPr lang="en-AU" sz="3200" dirty="0"/>
              <a:t>Figure 3: High frequency substance use in the past six months, NSW, 2003-2018</a:t>
            </a:r>
          </a:p>
        </p:txBody>
      </p:sp>
      <p:sp>
        <p:nvSpPr>
          <p:cNvPr id="4" name="Text Placeholder 3">
            <a:extLst>
              <a:ext uri="{FF2B5EF4-FFF2-40B4-BE49-F238E27FC236}">
                <a16:creationId xmlns:a16="http://schemas.microsoft.com/office/drawing/2014/main" id="{1589763D-0BBA-4837-8B8C-6C93396D941C}"/>
              </a:ext>
            </a:extLst>
          </p:cNvPr>
          <p:cNvSpPr>
            <a:spLocks noGrp="1"/>
          </p:cNvSpPr>
          <p:nvPr>
            <p:ph type="body" sz="quarter" idx="14"/>
          </p:nvPr>
        </p:nvSpPr>
        <p:spPr>
          <a:xfrm>
            <a:off x="947057" y="5800725"/>
            <a:ext cx="10515600" cy="425946"/>
          </a:xfrm>
        </p:spPr>
        <p:txBody>
          <a:bodyPr>
            <a:normAutofit/>
          </a:bodyPr>
          <a:lstStyle/>
          <a:p>
            <a:pPr marL="0" indent="0">
              <a:buNone/>
            </a:pPr>
            <a:r>
              <a:rPr lang="en-AU" sz="1100" dirty="0">
                <a:solidFill>
                  <a:schemeClr val="tx1">
                    <a:lumMod val="65000"/>
                    <a:lumOff val="35000"/>
                  </a:schemeClr>
                </a:solidFill>
              </a:rPr>
              <a:t>Note. Among the entire sample. Data labels have been removed from figures with small cell size (i.e. n≤5 but not =0). *</a:t>
            </a:r>
            <a:r>
              <a:rPr lang="en-AU" sz="1100" i="1" dirty="0">
                <a:solidFill>
                  <a:schemeClr val="tx1">
                    <a:lumMod val="65000"/>
                    <a:lumOff val="35000"/>
                  </a:schemeClr>
                </a:solidFill>
              </a:rPr>
              <a:t>p</a:t>
            </a:r>
            <a:r>
              <a:rPr lang="en-AU" sz="1100" dirty="0">
                <a:solidFill>
                  <a:schemeClr val="tx1">
                    <a:lumMod val="65000"/>
                    <a:lumOff val="35000"/>
                  </a:schemeClr>
                </a:solidFill>
              </a:rPr>
              <a:t>&lt;0.050; **</a:t>
            </a:r>
            <a:r>
              <a:rPr lang="en-AU" sz="1100" i="1" dirty="0">
                <a:solidFill>
                  <a:schemeClr val="tx1">
                    <a:lumMod val="65000"/>
                    <a:lumOff val="35000"/>
                  </a:schemeClr>
                </a:solidFill>
              </a:rPr>
              <a:t>p</a:t>
            </a:r>
            <a:r>
              <a:rPr lang="en-AU" sz="1100" dirty="0">
                <a:solidFill>
                  <a:schemeClr val="tx1">
                    <a:lumMod val="65000"/>
                    <a:lumOff val="35000"/>
                  </a:schemeClr>
                </a:solidFill>
              </a:rPr>
              <a:t>&lt;0.010; ***</a:t>
            </a:r>
            <a:r>
              <a:rPr lang="en-AU" sz="1100" i="1" dirty="0">
                <a:solidFill>
                  <a:schemeClr val="tx1">
                    <a:lumMod val="65000"/>
                    <a:lumOff val="35000"/>
                  </a:schemeClr>
                </a:solidFill>
              </a:rPr>
              <a:t>p</a:t>
            </a:r>
            <a:r>
              <a:rPr lang="en-AU" sz="1100" dirty="0">
                <a:solidFill>
                  <a:schemeClr val="tx1">
                    <a:lumMod val="65000"/>
                    <a:lumOff val="35000"/>
                  </a:schemeClr>
                </a:solidFill>
              </a:rPr>
              <a:t>&lt;0.001 for 2017 versus 2018.</a:t>
            </a:r>
          </a:p>
        </p:txBody>
      </p:sp>
      <p:graphicFrame>
        <p:nvGraphicFramePr>
          <p:cNvPr id="6" name="Chart 5">
            <a:extLst>
              <a:ext uri="{FF2B5EF4-FFF2-40B4-BE49-F238E27FC236}">
                <a16:creationId xmlns:a16="http://schemas.microsoft.com/office/drawing/2014/main" id="{78D537C8-9127-496C-8CC4-798C83A1AF93}"/>
              </a:ext>
            </a:extLst>
          </p:cNvPr>
          <p:cNvGraphicFramePr/>
          <p:nvPr>
            <p:extLst>
              <p:ext uri="{D42A27DB-BD31-4B8C-83A1-F6EECF244321}">
                <p14:modId xmlns:p14="http://schemas.microsoft.com/office/powerpoint/2010/main" val="1008927047"/>
              </p:ext>
            </p:extLst>
          </p:nvPr>
        </p:nvGraphicFramePr>
        <p:xfrm>
          <a:off x="838199" y="1644727"/>
          <a:ext cx="10515599" cy="41559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72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C6C1F-A36A-4989-853A-34DBD7D8A5FA}"/>
              </a:ext>
            </a:extLst>
          </p:cNvPr>
          <p:cNvSpPr>
            <a:spLocks noGrp="1"/>
          </p:cNvSpPr>
          <p:nvPr>
            <p:ph type="title"/>
          </p:nvPr>
        </p:nvSpPr>
        <p:spPr/>
        <p:txBody>
          <a:bodyPr>
            <a:noAutofit/>
          </a:bodyPr>
          <a:lstStyle/>
          <a:p>
            <a:r>
              <a:rPr lang="en-AU" sz="3200" dirty="0"/>
              <a:t>Figure 4: Past six month use of any ecstasy, and ecstasy pills, powder, capsules, and crystal, NSW, 2003-2018</a:t>
            </a:r>
          </a:p>
        </p:txBody>
      </p:sp>
      <p:sp>
        <p:nvSpPr>
          <p:cNvPr id="4" name="Text Placeholder 3">
            <a:extLst>
              <a:ext uri="{FF2B5EF4-FFF2-40B4-BE49-F238E27FC236}">
                <a16:creationId xmlns:a16="http://schemas.microsoft.com/office/drawing/2014/main" id="{0AA9382F-45F3-4693-B318-3D3ADE850390}"/>
              </a:ext>
            </a:extLst>
          </p:cNvPr>
          <p:cNvSpPr>
            <a:spLocks noGrp="1"/>
          </p:cNvSpPr>
          <p:nvPr>
            <p:ph type="body" sz="quarter" idx="14"/>
          </p:nvPr>
        </p:nvSpPr>
        <p:spPr>
          <a:xfrm>
            <a:off x="838200" y="5763715"/>
            <a:ext cx="10515600" cy="379910"/>
          </a:xfrm>
        </p:spPr>
        <p:txBody>
          <a:bodyPr>
            <a:noAutofit/>
          </a:bodyPr>
          <a:lstStyle/>
          <a:p>
            <a:pPr marL="0" indent="0">
              <a:buNone/>
            </a:pPr>
            <a:r>
              <a:rPr lang="en-AU" sz="1100" dirty="0">
                <a:solidFill>
                  <a:schemeClr val="tx1">
                    <a:lumMod val="50000"/>
                    <a:lumOff val="50000"/>
                  </a:schemeClr>
                </a:solidFill>
              </a:rPr>
              <a:t>Note. Up until 2012, participant eligibility was determined based on any recent ecstasy use; subsequently it has been expanded to broader illicit stimulant use. Data collection for powder started in 2005, capsules in 2008 and crystal in 2013 Data labels have been removed from figures in years 2017 and 2018 with small cell size (i.e. n≤5). *p&lt;0.050; **p&lt;0.010; ***p&lt;0.001 for 2017 versus 2018.</a:t>
            </a:r>
          </a:p>
        </p:txBody>
      </p:sp>
      <p:graphicFrame>
        <p:nvGraphicFramePr>
          <p:cNvPr id="5" name="Chart 4">
            <a:extLst>
              <a:ext uri="{FF2B5EF4-FFF2-40B4-BE49-F238E27FC236}">
                <a16:creationId xmlns:a16="http://schemas.microsoft.com/office/drawing/2014/main" id="{15A95756-4505-4DC1-91FC-D33B87B5FBD7}"/>
              </a:ext>
            </a:extLst>
          </p:cNvPr>
          <p:cNvGraphicFramePr/>
          <p:nvPr>
            <p:extLst>
              <p:ext uri="{D42A27DB-BD31-4B8C-83A1-F6EECF244321}">
                <p14:modId xmlns:p14="http://schemas.microsoft.com/office/powerpoint/2010/main" val="2497343501"/>
              </p:ext>
            </p:extLst>
          </p:nvPr>
        </p:nvGraphicFramePr>
        <p:xfrm>
          <a:off x="838200" y="1612900"/>
          <a:ext cx="10515600" cy="41508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969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7617-917A-4233-A954-437ECB182EA6}"/>
              </a:ext>
            </a:extLst>
          </p:cNvPr>
          <p:cNvSpPr>
            <a:spLocks noGrp="1"/>
          </p:cNvSpPr>
          <p:nvPr>
            <p:ph type="title"/>
          </p:nvPr>
        </p:nvSpPr>
        <p:spPr/>
        <p:txBody>
          <a:bodyPr>
            <a:noAutofit/>
          </a:bodyPr>
          <a:lstStyle/>
          <a:p>
            <a:r>
              <a:rPr lang="en-AU" sz="3200" dirty="0"/>
              <a:t>Figure 5: Median days of any ecstasy, pills, powder, capsules, and crystal use in the past six months, NSW, 2003-2018</a:t>
            </a:r>
          </a:p>
        </p:txBody>
      </p:sp>
      <p:sp>
        <p:nvSpPr>
          <p:cNvPr id="4" name="Text Placeholder 3">
            <a:extLst>
              <a:ext uri="{FF2B5EF4-FFF2-40B4-BE49-F238E27FC236}">
                <a16:creationId xmlns:a16="http://schemas.microsoft.com/office/drawing/2014/main" id="{EA24B148-6132-48DC-9EF6-B574AF942DB8}"/>
              </a:ext>
            </a:extLst>
          </p:cNvPr>
          <p:cNvSpPr>
            <a:spLocks noGrp="1"/>
          </p:cNvSpPr>
          <p:nvPr>
            <p:ph type="body" sz="quarter" idx="14"/>
          </p:nvPr>
        </p:nvSpPr>
        <p:spPr>
          <a:xfrm>
            <a:off x="838200" y="5334000"/>
            <a:ext cx="10515600" cy="776287"/>
          </a:xfrm>
        </p:spPr>
        <p:txBody>
          <a:bodyPr>
            <a:noAutofit/>
          </a:bodyPr>
          <a:lstStyle/>
          <a:p>
            <a:pPr marL="0" indent="0">
              <a:buNone/>
            </a:pPr>
            <a:r>
              <a:rPr lang="en-AU" sz="1100" dirty="0">
                <a:solidFill>
                  <a:schemeClr val="tx1">
                    <a:lumMod val="50000"/>
                    <a:lumOff val="50000"/>
                  </a:schemeClr>
                </a:solidFill>
              </a:rPr>
              <a:t>Note. Up until 2012, participant eligibility was determined based on any recent ecstasy use; subsequently it has been expanded to broader illicit stimulant use. Data collection for powder started in 2005, capsules in 2008 and crystal in 2013. Median days computed among those who reported recent use (maximum 180 days). Median days rounded to the nearest whole number. Y axis reduced to 30 to improve visibility of trends.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F90BB639-0E52-4569-B785-6AC6208F24D8}"/>
              </a:ext>
            </a:extLst>
          </p:cNvPr>
          <p:cNvGraphicFramePr/>
          <p:nvPr>
            <p:extLst>
              <p:ext uri="{D42A27DB-BD31-4B8C-83A1-F6EECF244321}">
                <p14:modId xmlns:p14="http://schemas.microsoft.com/office/powerpoint/2010/main" val="2036868563"/>
              </p:ext>
            </p:extLst>
          </p:nvPr>
        </p:nvGraphicFramePr>
        <p:xfrm>
          <a:off x="838200" y="1612900"/>
          <a:ext cx="10515600" cy="3721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9216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3D679-5DD4-43B9-918D-3B9659396761}"/>
              </a:ext>
            </a:extLst>
          </p:cNvPr>
          <p:cNvSpPr>
            <a:spLocks noGrp="1"/>
          </p:cNvSpPr>
          <p:nvPr>
            <p:ph type="title"/>
          </p:nvPr>
        </p:nvSpPr>
        <p:spPr/>
        <p:txBody>
          <a:bodyPr>
            <a:noAutofit/>
          </a:bodyPr>
          <a:lstStyle/>
          <a:p>
            <a:r>
              <a:rPr lang="en-AU" sz="3200" dirty="0"/>
              <a:t>Figure 6: Median price of ecstasy pill and capsule, NSW, 2003-2017</a:t>
            </a:r>
          </a:p>
        </p:txBody>
      </p:sp>
      <p:sp>
        <p:nvSpPr>
          <p:cNvPr id="4" name="Text Placeholder 3">
            <a:extLst>
              <a:ext uri="{FF2B5EF4-FFF2-40B4-BE49-F238E27FC236}">
                <a16:creationId xmlns:a16="http://schemas.microsoft.com/office/drawing/2014/main" id="{F1C82FDE-E44C-4D17-9244-FC2057970B82}"/>
              </a:ext>
            </a:extLst>
          </p:cNvPr>
          <p:cNvSpPr>
            <a:spLocks noGrp="1"/>
          </p:cNvSpPr>
          <p:nvPr>
            <p:ph type="body" sz="quarter" idx="14"/>
          </p:nvPr>
        </p:nvSpPr>
        <p:spPr>
          <a:xfrm>
            <a:off x="838200" y="5906590"/>
            <a:ext cx="10515600" cy="246061"/>
          </a:xfrm>
        </p:spPr>
        <p:txBody>
          <a:bodyPr>
            <a:noAutofit/>
          </a:bodyPr>
          <a:lstStyle/>
          <a:p>
            <a:pPr marL="0" indent="0">
              <a:buNone/>
            </a:pPr>
            <a:r>
              <a:rPr lang="en-AU" sz="1100" dirty="0">
                <a:solidFill>
                  <a:schemeClr val="tx1">
                    <a:lumMod val="50000"/>
                    <a:lumOff val="50000"/>
                  </a:schemeClr>
                </a:solidFill>
              </a:rPr>
              <a:t>Note. Among those who commented. Data collection for price of ecstasy capsules started in 2008.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***p&lt;0.001 for 2017 versus 2018.</a:t>
            </a:r>
          </a:p>
        </p:txBody>
      </p:sp>
      <p:graphicFrame>
        <p:nvGraphicFramePr>
          <p:cNvPr id="5" name="Chart 4">
            <a:extLst>
              <a:ext uri="{FF2B5EF4-FFF2-40B4-BE49-F238E27FC236}">
                <a16:creationId xmlns:a16="http://schemas.microsoft.com/office/drawing/2014/main" id="{D9DC1CA6-F9B2-407E-8DD4-C57DC3071148}"/>
              </a:ext>
            </a:extLst>
          </p:cNvPr>
          <p:cNvGraphicFramePr/>
          <p:nvPr>
            <p:extLst>
              <p:ext uri="{D42A27DB-BD31-4B8C-83A1-F6EECF244321}">
                <p14:modId xmlns:p14="http://schemas.microsoft.com/office/powerpoint/2010/main" val="1477375225"/>
              </p:ext>
            </p:extLst>
          </p:nvPr>
        </p:nvGraphicFramePr>
        <p:xfrm>
          <a:off x="838200" y="1612900"/>
          <a:ext cx="10515600" cy="42936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4893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30C63-2610-45F5-87D5-5265FA017415}"/>
              </a:ext>
            </a:extLst>
          </p:cNvPr>
          <p:cNvSpPr>
            <a:spLocks noGrp="1"/>
          </p:cNvSpPr>
          <p:nvPr>
            <p:ph type="title"/>
          </p:nvPr>
        </p:nvSpPr>
        <p:spPr/>
        <p:txBody>
          <a:bodyPr>
            <a:noAutofit/>
          </a:bodyPr>
          <a:lstStyle/>
          <a:p>
            <a:r>
              <a:rPr lang="en-AU" sz="3200" dirty="0"/>
              <a:t>Figure 7: Median price of ecstasy crystal and powder per point and gram, NSW, 2013-2018</a:t>
            </a:r>
          </a:p>
        </p:txBody>
      </p:sp>
      <p:sp>
        <p:nvSpPr>
          <p:cNvPr id="4" name="Text Placeholder 3">
            <a:extLst>
              <a:ext uri="{FF2B5EF4-FFF2-40B4-BE49-F238E27FC236}">
                <a16:creationId xmlns:a16="http://schemas.microsoft.com/office/drawing/2014/main" id="{2F132FB7-5D9E-425E-B405-AD546F6E1141}"/>
              </a:ext>
            </a:extLst>
          </p:cNvPr>
          <p:cNvSpPr>
            <a:spLocks noGrp="1"/>
          </p:cNvSpPr>
          <p:nvPr>
            <p:ph type="body" sz="quarter" idx="14"/>
          </p:nvPr>
        </p:nvSpPr>
        <p:spPr>
          <a:xfrm>
            <a:off x="832757" y="5744665"/>
            <a:ext cx="10515600" cy="398960"/>
          </a:xfrm>
        </p:spPr>
        <p:txBody>
          <a:bodyPr>
            <a:normAutofit/>
          </a:bodyPr>
          <a:lstStyle/>
          <a:p>
            <a:pPr marL="0" indent="0">
              <a:buNone/>
            </a:pPr>
            <a:r>
              <a:rPr lang="en-AU" sz="1100" dirty="0">
                <a:solidFill>
                  <a:schemeClr val="tx1">
                    <a:lumMod val="50000"/>
                    <a:lumOff val="50000"/>
                  </a:schemeClr>
                </a:solidFill>
              </a:rPr>
              <a:t>Note. Among those who commented. Data collection for price of ecstasy crystal gram and point started in 2013 and 2014 respectively.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8B5A9603-CA8A-41D0-8F26-75F801B16326}"/>
              </a:ext>
            </a:extLst>
          </p:cNvPr>
          <p:cNvGraphicFramePr/>
          <p:nvPr>
            <p:extLst>
              <p:ext uri="{D42A27DB-BD31-4B8C-83A1-F6EECF244321}">
                <p14:modId xmlns:p14="http://schemas.microsoft.com/office/powerpoint/2010/main" val="3366588585"/>
              </p:ext>
            </p:extLst>
          </p:nvPr>
        </p:nvGraphicFramePr>
        <p:xfrm>
          <a:off x="832757" y="1587500"/>
          <a:ext cx="10526486" cy="41571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5706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94BAA-446E-43CA-A948-FF2A60A65B66}"/>
              </a:ext>
            </a:extLst>
          </p:cNvPr>
          <p:cNvSpPr>
            <a:spLocks noGrp="1"/>
          </p:cNvSpPr>
          <p:nvPr>
            <p:ph type="title"/>
          </p:nvPr>
        </p:nvSpPr>
        <p:spPr/>
        <p:txBody>
          <a:bodyPr>
            <a:noAutofit/>
          </a:bodyPr>
          <a:lstStyle/>
          <a:p>
            <a:r>
              <a:rPr lang="en-AU" sz="3200" dirty="0"/>
              <a:t>Figure 8: Past six month use of any methamphetamine, powder, base, and crystal, NSW, 2003-2018</a:t>
            </a:r>
          </a:p>
        </p:txBody>
      </p:sp>
      <p:sp>
        <p:nvSpPr>
          <p:cNvPr id="4" name="Text Placeholder 3">
            <a:extLst>
              <a:ext uri="{FF2B5EF4-FFF2-40B4-BE49-F238E27FC236}">
                <a16:creationId xmlns:a16="http://schemas.microsoft.com/office/drawing/2014/main" id="{509FA677-1BDF-4800-960B-EFCE111AF700}"/>
              </a:ext>
            </a:extLst>
          </p:cNvPr>
          <p:cNvSpPr>
            <a:spLocks noGrp="1"/>
          </p:cNvSpPr>
          <p:nvPr>
            <p:ph type="body" sz="quarter" idx="14"/>
          </p:nvPr>
        </p:nvSpPr>
        <p:spPr>
          <a:xfrm>
            <a:off x="838200" y="5929562"/>
            <a:ext cx="10515600" cy="233113"/>
          </a:xfrm>
        </p:spPr>
        <p:txBody>
          <a:bodyPr>
            <a:normAutofit fontScale="40000" lnSpcReduction="20000"/>
          </a:bodyPr>
          <a:lstStyle/>
          <a:p>
            <a:pPr marL="0" indent="0">
              <a:buNone/>
            </a:pPr>
            <a:r>
              <a:rPr lang="en-AU" dirty="0">
                <a:solidFill>
                  <a:schemeClr val="tx1">
                    <a:lumMod val="50000"/>
                    <a:lumOff val="50000"/>
                  </a:schemeClr>
                </a:solidFill>
              </a:rPr>
              <a:t>Note. Data labels have been removed from figures in years 2017 and 2018 with small cell size (i.e. n≤5). *</a:t>
            </a:r>
            <a:r>
              <a:rPr lang="en-AU" i="1" dirty="0">
                <a:solidFill>
                  <a:schemeClr val="tx1">
                    <a:lumMod val="50000"/>
                    <a:lumOff val="50000"/>
                  </a:schemeClr>
                </a:solidFill>
              </a:rPr>
              <a:t>p</a:t>
            </a:r>
            <a:r>
              <a:rPr lang="en-AU" dirty="0">
                <a:solidFill>
                  <a:schemeClr val="tx1">
                    <a:lumMod val="50000"/>
                    <a:lumOff val="50000"/>
                  </a:schemeClr>
                </a:solidFill>
              </a:rPr>
              <a:t>&lt;0.050; **</a:t>
            </a:r>
            <a:r>
              <a:rPr lang="en-AU" i="1" dirty="0">
                <a:solidFill>
                  <a:schemeClr val="tx1">
                    <a:lumMod val="50000"/>
                    <a:lumOff val="50000"/>
                  </a:schemeClr>
                </a:solidFill>
              </a:rPr>
              <a:t>p</a:t>
            </a:r>
            <a:r>
              <a:rPr lang="en-AU" dirty="0">
                <a:solidFill>
                  <a:schemeClr val="tx1">
                    <a:lumMod val="50000"/>
                    <a:lumOff val="50000"/>
                  </a:schemeClr>
                </a:solidFill>
              </a:rPr>
              <a:t>&lt;0.010; ***</a:t>
            </a:r>
            <a:r>
              <a:rPr lang="en-AU" i="1" dirty="0">
                <a:solidFill>
                  <a:schemeClr val="tx1">
                    <a:lumMod val="50000"/>
                    <a:lumOff val="50000"/>
                  </a:schemeClr>
                </a:solidFill>
              </a:rPr>
              <a:t>p</a:t>
            </a:r>
            <a:r>
              <a:rPr lang="en-AU"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416B9DCF-6C44-43C4-9DEE-5E6E963E1F38}"/>
              </a:ext>
            </a:extLst>
          </p:cNvPr>
          <p:cNvGraphicFramePr/>
          <p:nvPr>
            <p:extLst>
              <p:ext uri="{D42A27DB-BD31-4B8C-83A1-F6EECF244321}">
                <p14:modId xmlns:p14="http://schemas.microsoft.com/office/powerpoint/2010/main" val="445465958"/>
              </p:ext>
            </p:extLst>
          </p:nvPr>
        </p:nvGraphicFramePr>
        <p:xfrm>
          <a:off x="838200" y="1574800"/>
          <a:ext cx="10515600" cy="43547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6382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A8F82-15FE-4F10-A06D-540EB247A56F}"/>
              </a:ext>
            </a:extLst>
          </p:cNvPr>
          <p:cNvSpPr>
            <a:spLocks noGrp="1"/>
          </p:cNvSpPr>
          <p:nvPr>
            <p:ph type="title"/>
          </p:nvPr>
        </p:nvSpPr>
        <p:spPr>
          <a:xfrm>
            <a:off x="838200" y="365126"/>
            <a:ext cx="10603230" cy="946150"/>
          </a:xfrm>
        </p:spPr>
        <p:txBody>
          <a:bodyPr>
            <a:noAutofit/>
          </a:bodyPr>
          <a:lstStyle/>
          <a:p>
            <a:r>
              <a:rPr lang="en-AU" sz="3200" dirty="0"/>
              <a:t>Figure 9: Median days of any methamphetamine, powder, base, and crystal use in the past six months, NSW, 2003-2018</a:t>
            </a:r>
          </a:p>
        </p:txBody>
      </p:sp>
      <p:sp>
        <p:nvSpPr>
          <p:cNvPr id="4" name="Text Placeholder 3">
            <a:extLst>
              <a:ext uri="{FF2B5EF4-FFF2-40B4-BE49-F238E27FC236}">
                <a16:creationId xmlns:a16="http://schemas.microsoft.com/office/drawing/2014/main" id="{9BAC8B01-CF6F-4BEE-BC6F-FB67A39E3CD4}"/>
              </a:ext>
            </a:extLst>
          </p:cNvPr>
          <p:cNvSpPr>
            <a:spLocks noGrp="1"/>
          </p:cNvSpPr>
          <p:nvPr>
            <p:ph type="body" sz="quarter" idx="14"/>
          </p:nvPr>
        </p:nvSpPr>
        <p:spPr>
          <a:xfrm>
            <a:off x="843644" y="5742533"/>
            <a:ext cx="10515600" cy="446585"/>
          </a:xfrm>
        </p:spPr>
        <p:txBody>
          <a:bodyPr>
            <a:noAutofit/>
          </a:bodyPr>
          <a:lstStyle/>
          <a:p>
            <a:pPr marL="0" indent="0">
              <a:buNone/>
            </a:pPr>
            <a:r>
              <a:rPr lang="en-AU" sz="1100" dirty="0">
                <a:solidFill>
                  <a:schemeClr val="tx1">
                    <a:lumMod val="50000"/>
                    <a:lumOff val="50000"/>
                  </a:schemeClr>
                </a:solidFill>
              </a:rPr>
              <a:t>Note. Median days computed among those who reported recent use (maximum 180 days). Median days rounded to the nearest whole number. Y axis reduced to 14 to improve visibility of trends.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7A1829F9-E2F6-41B7-9E26-36176309A4D3}"/>
              </a:ext>
            </a:extLst>
          </p:cNvPr>
          <p:cNvGraphicFramePr/>
          <p:nvPr>
            <p:extLst>
              <p:ext uri="{D42A27DB-BD31-4B8C-83A1-F6EECF244321}">
                <p14:modId xmlns:p14="http://schemas.microsoft.com/office/powerpoint/2010/main" val="1990076380"/>
              </p:ext>
            </p:extLst>
          </p:nvPr>
        </p:nvGraphicFramePr>
        <p:xfrm>
          <a:off x="838199" y="1612901"/>
          <a:ext cx="10521045" cy="4051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0902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845F1-E53E-4FDF-88CA-9C4A90B8F673}"/>
              </a:ext>
            </a:extLst>
          </p:cNvPr>
          <p:cNvSpPr>
            <a:spLocks noGrp="1"/>
          </p:cNvSpPr>
          <p:nvPr>
            <p:ph type="title"/>
          </p:nvPr>
        </p:nvSpPr>
        <p:spPr/>
        <p:txBody>
          <a:bodyPr>
            <a:noAutofit/>
          </a:bodyPr>
          <a:lstStyle/>
          <a:p>
            <a:r>
              <a:rPr lang="en-AU" sz="3200" dirty="0"/>
              <a:t>Figure 10: Median price of powder methamphetamine per point and gram, NSW, 2003-2018</a:t>
            </a:r>
          </a:p>
        </p:txBody>
      </p:sp>
      <p:sp>
        <p:nvSpPr>
          <p:cNvPr id="4" name="Text Placeholder 3">
            <a:extLst>
              <a:ext uri="{FF2B5EF4-FFF2-40B4-BE49-F238E27FC236}">
                <a16:creationId xmlns:a16="http://schemas.microsoft.com/office/drawing/2014/main" id="{D2FBEB50-8E40-4D97-87C1-EB16B40F0698}"/>
              </a:ext>
            </a:extLst>
          </p:cNvPr>
          <p:cNvSpPr>
            <a:spLocks noGrp="1"/>
          </p:cNvSpPr>
          <p:nvPr>
            <p:ph type="body" sz="quarter" idx="14"/>
          </p:nvPr>
        </p:nvSpPr>
        <p:spPr>
          <a:xfrm>
            <a:off x="838200" y="5842000"/>
            <a:ext cx="10515600" cy="401140"/>
          </a:xfrm>
        </p:spPr>
        <p:txBody>
          <a:bodyPr>
            <a:noAutofit/>
          </a:bodyPr>
          <a:lstStyle/>
          <a:p>
            <a:pPr marL="0" indent="0">
              <a:buNone/>
            </a:pPr>
            <a:r>
              <a:rPr lang="en-AU" sz="1100" dirty="0">
                <a:solidFill>
                  <a:schemeClr val="tx1">
                    <a:lumMod val="50000"/>
                    <a:lumOff val="50000"/>
                  </a:schemeClr>
                </a:solidFill>
              </a:rPr>
              <a:t>Note. Among those who commented. Data labels have been removed from figures in years 2003,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BDF31792-DFFA-4490-AF89-A5407341D60B}"/>
              </a:ext>
            </a:extLst>
          </p:cNvPr>
          <p:cNvGraphicFramePr>
            <a:graphicFrameLocks/>
          </p:cNvGraphicFramePr>
          <p:nvPr>
            <p:extLst>
              <p:ext uri="{D42A27DB-BD31-4B8C-83A1-F6EECF244321}">
                <p14:modId xmlns:p14="http://schemas.microsoft.com/office/powerpoint/2010/main" val="2804938070"/>
              </p:ext>
            </p:extLst>
          </p:nvPr>
        </p:nvGraphicFramePr>
        <p:xfrm>
          <a:off x="838200" y="1600200"/>
          <a:ext cx="10515600" cy="4241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43755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2893-D2EA-4532-89A6-A4A5CD641C1E}"/>
              </a:ext>
            </a:extLst>
          </p:cNvPr>
          <p:cNvSpPr>
            <a:spLocks noGrp="1"/>
          </p:cNvSpPr>
          <p:nvPr>
            <p:ph type="title"/>
          </p:nvPr>
        </p:nvSpPr>
        <p:spPr/>
        <p:txBody>
          <a:bodyPr>
            <a:noAutofit/>
          </a:bodyPr>
          <a:lstStyle/>
          <a:p>
            <a:r>
              <a:rPr lang="en-AU" sz="3200" dirty="0"/>
              <a:t>Figure 11: Current perceived purity of powder methamphetamine, NSW, 2003-2018</a:t>
            </a:r>
          </a:p>
        </p:txBody>
      </p:sp>
      <p:sp>
        <p:nvSpPr>
          <p:cNvPr id="4" name="Text Placeholder 3">
            <a:extLst>
              <a:ext uri="{FF2B5EF4-FFF2-40B4-BE49-F238E27FC236}">
                <a16:creationId xmlns:a16="http://schemas.microsoft.com/office/drawing/2014/main" id="{0899898F-DB7B-4F02-9252-AE8CCDD55CD8}"/>
              </a:ext>
            </a:extLst>
          </p:cNvPr>
          <p:cNvSpPr>
            <a:spLocks noGrp="1"/>
          </p:cNvSpPr>
          <p:nvPr>
            <p:ph type="body" sz="quarter" idx="14"/>
          </p:nvPr>
        </p:nvSpPr>
        <p:spPr>
          <a:xfrm>
            <a:off x="838200" y="5791201"/>
            <a:ext cx="10515600" cy="457200"/>
          </a:xfrm>
        </p:spPr>
        <p:txBody>
          <a:bodyPr>
            <a:noAutofit/>
          </a:bodyPr>
          <a:lstStyle/>
          <a:p>
            <a:pPr marL="0" indent="0">
              <a:buNone/>
            </a:pPr>
            <a:r>
              <a:rPr lang="en-AU" sz="1100" dirty="0">
                <a:solidFill>
                  <a:schemeClr val="tx1">
                    <a:lumMod val="50000"/>
                    <a:lumOff val="50000"/>
                  </a:schemeClr>
                </a:solidFill>
              </a:rPr>
              <a:t>Note. </a:t>
            </a:r>
            <a:r>
              <a:rPr lang="en-GB" sz="1100" dirty="0">
                <a:solidFill>
                  <a:schemeClr val="tx1">
                    <a:lumMod val="50000"/>
                    <a:lumOff val="50000"/>
                  </a:schemeClr>
                </a:solidFill>
              </a:rPr>
              <a:t>The response ‘Don’t know’ was excluded from analysis. </a:t>
            </a:r>
            <a:r>
              <a:rPr lang="en-AU" sz="1100" dirty="0">
                <a:solidFill>
                  <a:schemeClr val="tx1">
                    <a:lumMod val="50000"/>
                    <a:lumOff val="50000"/>
                  </a:schemeClr>
                </a:solidFill>
              </a:rPr>
              <a:t>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2AFBA645-76C6-46BF-B04A-2E5499852734}"/>
              </a:ext>
            </a:extLst>
          </p:cNvPr>
          <p:cNvGraphicFramePr/>
          <p:nvPr>
            <p:extLst>
              <p:ext uri="{D42A27DB-BD31-4B8C-83A1-F6EECF244321}">
                <p14:modId xmlns:p14="http://schemas.microsoft.com/office/powerpoint/2010/main" val="349112079"/>
              </p:ext>
            </p:extLst>
          </p:nvPr>
        </p:nvGraphicFramePr>
        <p:xfrm>
          <a:off x="838200" y="1616529"/>
          <a:ext cx="10515600" cy="41746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0916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604F-BC67-49A5-8D02-39D84397E1F4}"/>
              </a:ext>
            </a:extLst>
          </p:cNvPr>
          <p:cNvSpPr>
            <a:spLocks noGrp="1"/>
          </p:cNvSpPr>
          <p:nvPr>
            <p:ph type="title"/>
          </p:nvPr>
        </p:nvSpPr>
        <p:spPr/>
        <p:txBody>
          <a:bodyPr>
            <a:noAutofit/>
          </a:bodyPr>
          <a:lstStyle/>
          <a:p>
            <a:r>
              <a:rPr lang="en-AU" sz="3200" dirty="0"/>
              <a:t>Figure 12: Current perceived availability of powder methamphetamine, NSW, 2003-2018</a:t>
            </a:r>
          </a:p>
        </p:txBody>
      </p:sp>
      <p:sp>
        <p:nvSpPr>
          <p:cNvPr id="4" name="Text Placeholder 3">
            <a:extLst>
              <a:ext uri="{FF2B5EF4-FFF2-40B4-BE49-F238E27FC236}">
                <a16:creationId xmlns:a16="http://schemas.microsoft.com/office/drawing/2014/main" id="{BECECC73-372B-43B3-802F-281DC8764E6D}"/>
              </a:ext>
            </a:extLst>
          </p:cNvPr>
          <p:cNvSpPr>
            <a:spLocks noGrp="1"/>
          </p:cNvSpPr>
          <p:nvPr>
            <p:ph type="body" sz="quarter" idx="14"/>
          </p:nvPr>
        </p:nvSpPr>
        <p:spPr>
          <a:xfrm>
            <a:off x="838200" y="5854701"/>
            <a:ext cx="10515600" cy="388440"/>
          </a:xfrm>
        </p:spPr>
        <p:txBody>
          <a:bodyPr>
            <a:noAutofit/>
          </a:bodyPr>
          <a:lstStyle/>
          <a:p>
            <a:pPr marL="0" indent="0">
              <a:buNone/>
            </a:pPr>
            <a:r>
              <a:rPr lang="en-AU" sz="1100" dirty="0">
                <a:solidFill>
                  <a:schemeClr val="tx1">
                    <a:lumMod val="50000"/>
                    <a:lumOff val="50000"/>
                  </a:schemeClr>
                </a:solidFill>
              </a:rPr>
              <a:t>Note. </a:t>
            </a:r>
            <a:r>
              <a:rPr lang="en-GB" sz="1100" dirty="0">
                <a:solidFill>
                  <a:schemeClr val="tx1">
                    <a:lumMod val="50000"/>
                    <a:lumOff val="50000"/>
                  </a:schemeClr>
                </a:solidFill>
              </a:rPr>
              <a:t>The response ‘Don’t know’ was excluded from analysis. Data labels have been removed from figures with small cell size (i.e. n≤5). </a:t>
            </a:r>
            <a:r>
              <a:rPr lang="en-AU" sz="1100" dirty="0">
                <a:solidFill>
                  <a:schemeClr val="tx1">
                    <a:lumMod val="50000"/>
                    <a:lumOff val="50000"/>
                  </a:schemeClr>
                </a:solidFill>
              </a:rPr>
              <a:t>*</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1E572D4E-7EAC-4099-A1FF-CF5682B0C66A}"/>
              </a:ext>
            </a:extLst>
          </p:cNvPr>
          <p:cNvGraphicFramePr/>
          <p:nvPr>
            <p:extLst>
              <p:ext uri="{D42A27DB-BD31-4B8C-83A1-F6EECF244321}">
                <p14:modId xmlns:p14="http://schemas.microsoft.com/office/powerpoint/2010/main" val="1922260851"/>
              </p:ext>
            </p:extLst>
          </p:nvPr>
        </p:nvGraphicFramePr>
        <p:xfrm>
          <a:off x="838200" y="1625600"/>
          <a:ext cx="10515600" cy="4229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2954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2D80-9404-402C-9CAB-1DD4AAB2D07D}"/>
              </a:ext>
            </a:extLst>
          </p:cNvPr>
          <p:cNvSpPr>
            <a:spLocks noGrp="1"/>
          </p:cNvSpPr>
          <p:nvPr>
            <p:ph type="title"/>
          </p:nvPr>
        </p:nvSpPr>
        <p:spPr/>
        <p:txBody>
          <a:bodyPr>
            <a:noAutofit/>
          </a:bodyPr>
          <a:lstStyle/>
          <a:p>
            <a:r>
              <a:rPr lang="en-AU" sz="3200" dirty="0"/>
              <a:t>Figure 13: Past six month use and frequency of use of cocaine, NSW, 2003-2018</a:t>
            </a:r>
          </a:p>
        </p:txBody>
      </p:sp>
      <p:sp>
        <p:nvSpPr>
          <p:cNvPr id="4" name="Text Placeholder 3">
            <a:extLst>
              <a:ext uri="{FF2B5EF4-FFF2-40B4-BE49-F238E27FC236}">
                <a16:creationId xmlns:a16="http://schemas.microsoft.com/office/drawing/2014/main" id="{3664B9BA-5C44-4B57-BBB7-C68A74731741}"/>
              </a:ext>
            </a:extLst>
          </p:cNvPr>
          <p:cNvSpPr>
            <a:spLocks noGrp="1"/>
          </p:cNvSpPr>
          <p:nvPr>
            <p:ph type="body" sz="quarter" idx="14"/>
          </p:nvPr>
        </p:nvSpPr>
        <p:spPr>
          <a:xfrm>
            <a:off x="838200" y="5588000"/>
            <a:ext cx="10515600" cy="598488"/>
          </a:xfrm>
        </p:spPr>
        <p:txBody>
          <a:bodyPr>
            <a:normAutofit/>
          </a:bodyPr>
          <a:lstStyle/>
          <a:p>
            <a:pPr marL="0" indent="0">
              <a:buNone/>
            </a:pPr>
            <a:r>
              <a:rPr lang="en-AU" sz="1100" dirty="0">
                <a:solidFill>
                  <a:schemeClr val="tx1">
                    <a:lumMod val="50000"/>
                    <a:lumOff val="50000"/>
                  </a:schemeClr>
                </a:solidFill>
              </a:rPr>
              <a:t>Note. Median days computed among those who reported recent use (maximum 180 days). Median days rounded to the nearest whole number. Y axis reduced to 6 to improve visibility of trends for days of use.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8DC7B093-ACF0-446A-8BD8-C0309D780E55}"/>
              </a:ext>
            </a:extLst>
          </p:cNvPr>
          <p:cNvGraphicFramePr/>
          <p:nvPr>
            <p:extLst>
              <p:ext uri="{D42A27DB-BD31-4B8C-83A1-F6EECF244321}">
                <p14:modId xmlns:p14="http://schemas.microsoft.com/office/powerpoint/2010/main" val="4114722326"/>
              </p:ext>
            </p:extLst>
          </p:nvPr>
        </p:nvGraphicFramePr>
        <p:xfrm>
          <a:off x="838200" y="1612900"/>
          <a:ext cx="10515600" cy="3975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0453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9389-330A-4DE1-B41C-79D6A796936D}"/>
              </a:ext>
            </a:extLst>
          </p:cNvPr>
          <p:cNvSpPr>
            <a:spLocks noGrp="1"/>
          </p:cNvSpPr>
          <p:nvPr>
            <p:ph type="title"/>
          </p:nvPr>
        </p:nvSpPr>
        <p:spPr/>
        <p:txBody>
          <a:bodyPr>
            <a:noAutofit/>
          </a:bodyPr>
          <a:lstStyle/>
          <a:p>
            <a:r>
              <a:rPr lang="en-AU" sz="3200" dirty="0"/>
              <a:t>Figure 14: Median price of cocaine per gram, NSW, 2003-2018</a:t>
            </a:r>
          </a:p>
        </p:txBody>
      </p:sp>
      <p:sp>
        <p:nvSpPr>
          <p:cNvPr id="4" name="Text Placeholder 3">
            <a:extLst>
              <a:ext uri="{FF2B5EF4-FFF2-40B4-BE49-F238E27FC236}">
                <a16:creationId xmlns:a16="http://schemas.microsoft.com/office/drawing/2014/main" id="{049065F3-D95C-497B-8A43-732CE68FA556}"/>
              </a:ext>
            </a:extLst>
          </p:cNvPr>
          <p:cNvSpPr>
            <a:spLocks noGrp="1"/>
          </p:cNvSpPr>
          <p:nvPr>
            <p:ph type="body" sz="quarter" idx="14"/>
          </p:nvPr>
        </p:nvSpPr>
        <p:spPr>
          <a:xfrm>
            <a:off x="833437" y="5915025"/>
            <a:ext cx="10515600" cy="300038"/>
          </a:xfrm>
        </p:spPr>
        <p:txBody>
          <a:bodyPr>
            <a:noAutofit/>
          </a:bodyPr>
          <a:lstStyle/>
          <a:p>
            <a:pPr marL="0" indent="0">
              <a:buNone/>
            </a:pPr>
            <a:r>
              <a:rPr lang="en-AU" sz="1100" dirty="0">
                <a:solidFill>
                  <a:schemeClr val="tx1">
                    <a:lumMod val="50000"/>
                    <a:lumOff val="50000"/>
                  </a:schemeClr>
                </a:solidFill>
              </a:rPr>
              <a:t>Note. Among those who commented. Data labels have been removed from figures in years 2017 and 2018 with small cell size (i.e. n≤5). *p&lt;0.050; **p&lt;0.010; ***p&lt;0.001 for 2017 versus 2018.</a:t>
            </a:r>
          </a:p>
        </p:txBody>
      </p:sp>
      <p:graphicFrame>
        <p:nvGraphicFramePr>
          <p:cNvPr id="5" name="Chart 4">
            <a:extLst>
              <a:ext uri="{FF2B5EF4-FFF2-40B4-BE49-F238E27FC236}">
                <a16:creationId xmlns:a16="http://schemas.microsoft.com/office/drawing/2014/main" id="{AEC632CA-7EC0-4786-9C09-F63027F6ADB7}"/>
              </a:ext>
            </a:extLst>
          </p:cNvPr>
          <p:cNvGraphicFramePr/>
          <p:nvPr>
            <p:extLst>
              <p:ext uri="{D42A27DB-BD31-4B8C-83A1-F6EECF244321}">
                <p14:modId xmlns:p14="http://schemas.microsoft.com/office/powerpoint/2010/main" val="165703645"/>
              </p:ext>
            </p:extLst>
          </p:nvPr>
        </p:nvGraphicFramePr>
        <p:xfrm>
          <a:off x="833437" y="1638300"/>
          <a:ext cx="10525126" cy="4276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3169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04C98-5DC9-418E-812A-2A5F21ABDD4D}"/>
              </a:ext>
            </a:extLst>
          </p:cNvPr>
          <p:cNvSpPr>
            <a:spLocks noGrp="1"/>
          </p:cNvSpPr>
          <p:nvPr>
            <p:ph type="title"/>
          </p:nvPr>
        </p:nvSpPr>
        <p:spPr/>
        <p:txBody>
          <a:bodyPr>
            <a:noAutofit/>
          </a:bodyPr>
          <a:lstStyle/>
          <a:p>
            <a:r>
              <a:rPr lang="en-AU" sz="3200" dirty="0"/>
              <a:t>Figure 15: Current perceived purity of cocaine, NSW, 2003-2018</a:t>
            </a:r>
          </a:p>
        </p:txBody>
      </p:sp>
      <p:sp>
        <p:nvSpPr>
          <p:cNvPr id="4" name="Text Placeholder 3">
            <a:extLst>
              <a:ext uri="{FF2B5EF4-FFF2-40B4-BE49-F238E27FC236}">
                <a16:creationId xmlns:a16="http://schemas.microsoft.com/office/drawing/2014/main" id="{349C9B47-5013-485C-BDBD-2ECB5B85D84F}"/>
              </a:ext>
            </a:extLst>
          </p:cNvPr>
          <p:cNvSpPr>
            <a:spLocks noGrp="1"/>
          </p:cNvSpPr>
          <p:nvPr>
            <p:ph type="body" sz="quarter" idx="14"/>
          </p:nvPr>
        </p:nvSpPr>
        <p:spPr>
          <a:xfrm>
            <a:off x="838200" y="5765800"/>
            <a:ext cx="10515600" cy="406305"/>
          </a:xfrm>
        </p:spPr>
        <p:txBody>
          <a:bodyPr>
            <a:noAutofit/>
          </a:bodyPr>
          <a:lstStyle/>
          <a:p>
            <a:pPr marL="0" indent="0">
              <a:buNone/>
            </a:pPr>
            <a:r>
              <a:rPr lang="en-GB" sz="1100" dirty="0">
                <a:solidFill>
                  <a:schemeClr val="tx1">
                    <a:lumMod val="50000"/>
                    <a:lumOff val="50000"/>
                  </a:schemeClr>
                </a:solidFill>
              </a:rPr>
              <a:t>Note. The response ‘Don’t know’ was excluded from analysis. Data labels have been removed from figures with small cell size (i.e. n≤5). </a:t>
            </a:r>
            <a:r>
              <a:rPr lang="en-AU" sz="1100" dirty="0">
                <a:solidFill>
                  <a:schemeClr val="tx1">
                    <a:lumMod val="50000"/>
                    <a:lumOff val="50000"/>
                  </a:schemeClr>
                </a:solidFill>
              </a:rPr>
              <a:t>*</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9B271DBE-2486-49E8-BF79-389E3C80A9D9}"/>
              </a:ext>
            </a:extLst>
          </p:cNvPr>
          <p:cNvGraphicFramePr/>
          <p:nvPr>
            <p:extLst>
              <p:ext uri="{D42A27DB-BD31-4B8C-83A1-F6EECF244321}">
                <p14:modId xmlns:p14="http://schemas.microsoft.com/office/powerpoint/2010/main" val="2866042809"/>
              </p:ext>
            </p:extLst>
          </p:nvPr>
        </p:nvGraphicFramePr>
        <p:xfrm>
          <a:off x="838200" y="1587499"/>
          <a:ext cx="10515600" cy="41783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3031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E45C-D069-46F0-A633-D433E7D616BB}"/>
              </a:ext>
            </a:extLst>
          </p:cNvPr>
          <p:cNvSpPr>
            <a:spLocks noGrp="1"/>
          </p:cNvSpPr>
          <p:nvPr>
            <p:ph type="title"/>
          </p:nvPr>
        </p:nvSpPr>
        <p:spPr/>
        <p:txBody>
          <a:bodyPr>
            <a:noAutofit/>
          </a:bodyPr>
          <a:lstStyle/>
          <a:p>
            <a:r>
              <a:rPr lang="en-AU" sz="3200" dirty="0"/>
              <a:t>Figure 16: Current perceived availability of cocaine, NSW, 2003-2018</a:t>
            </a:r>
          </a:p>
        </p:txBody>
      </p:sp>
      <p:sp>
        <p:nvSpPr>
          <p:cNvPr id="4" name="Text Placeholder 3">
            <a:extLst>
              <a:ext uri="{FF2B5EF4-FFF2-40B4-BE49-F238E27FC236}">
                <a16:creationId xmlns:a16="http://schemas.microsoft.com/office/drawing/2014/main" id="{4074F4EA-0E20-4BE0-9D04-B474539FE07D}"/>
              </a:ext>
            </a:extLst>
          </p:cNvPr>
          <p:cNvSpPr>
            <a:spLocks noGrp="1"/>
          </p:cNvSpPr>
          <p:nvPr>
            <p:ph type="body" sz="quarter" idx="14"/>
          </p:nvPr>
        </p:nvSpPr>
        <p:spPr>
          <a:xfrm>
            <a:off x="838200" y="5791201"/>
            <a:ext cx="10515600" cy="361950"/>
          </a:xfrm>
        </p:spPr>
        <p:txBody>
          <a:bodyPr>
            <a:noAutofit/>
          </a:bodyPr>
          <a:lstStyle/>
          <a:p>
            <a:pPr marL="0" indent="0">
              <a:buNone/>
            </a:pPr>
            <a:r>
              <a:rPr lang="en-GB" sz="1100" dirty="0">
                <a:solidFill>
                  <a:schemeClr val="tx1">
                    <a:lumMod val="50000"/>
                    <a:lumOff val="50000"/>
                  </a:schemeClr>
                </a:solidFill>
              </a:rPr>
              <a:t>Note. The response ‘Don’t know’ was excluded from analysis. Data labels have been removed from figures with small cell size (i.e. n≤5). </a:t>
            </a:r>
            <a:r>
              <a:rPr lang="en-AU" sz="1100" dirty="0">
                <a:solidFill>
                  <a:schemeClr val="tx1">
                    <a:lumMod val="50000"/>
                    <a:lumOff val="50000"/>
                  </a:schemeClr>
                </a:solidFill>
              </a:rPr>
              <a:t>*</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486F384C-F072-4023-A089-C6A160A5AEA2}"/>
              </a:ext>
            </a:extLst>
          </p:cNvPr>
          <p:cNvGraphicFramePr/>
          <p:nvPr>
            <p:extLst>
              <p:ext uri="{D42A27DB-BD31-4B8C-83A1-F6EECF244321}">
                <p14:modId xmlns:p14="http://schemas.microsoft.com/office/powerpoint/2010/main" val="821121684"/>
              </p:ext>
            </p:extLst>
          </p:nvPr>
        </p:nvGraphicFramePr>
        <p:xfrm>
          <a:off x="838200" y="1574800"/>
          <a:ext cx="10515600" cy="4216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3209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7301B-437C-4737-8121-79FBCCE30CB5}"/>
              </a:ext>
            </a:extLst>
          </p:cNvPr>
          <p:cNvSpPr>
            <a:spLocks noGrp="1"/>
          </p:cNvSpPr>
          <p:nvPr>
            <p:ph type="title"/>
          </p:nvPr>
        </p:nvSpPr>
        <p:spPr/>
        <p:txBody>
          <a:bodyPr>
            <a:noAutofit/>
          </a:bodyPr>
          <a:lstStyle/>
          <a:p>
            <a:r>
              <a:rPr lang="en-AU" sz="3200" dirty="0"/>
              <a:t>Figure 17: Past six month use and frequency of use of cannabis, NSW, 2003-2018</a:t>
            </a:r>
          </a:p>
        </p:txBody>
      </p:sp>
      <p:sp>
        <p:nvSpPr>
          <p:cNvPr id="4" name="Text Placeholder 3">
            <a:extLst>
              <a:ext uri="{FF2B5EF4-FFF2-40B4-BE49-F238E27FC236}">
                <a16:creationId xmlns:a16="http://schemas.microsoft.com/office/drawing/2014/main" id="{00FC2738-A37A-4A38-9FFA-5F78AB1F035C}"/>
              </a:ext>
            </a:extLst>
          </p:cNvPr>
          <p:cNvSpPr>
            <a:spLocks noGrp="1"/>
          </p:cNvSpPr>
          <p:nvPr>
            <p:ph type="body" sz="quarter" idx="14"/>
          </p:nvPr>
        </p:nvSpPr>
        <p:spPr>
          <a:xfrm>
            <a:off x="838200" y="5664200"/>
            <a:ext cx="10515600" cy="520700"/>
          </a:xfrm>
        </p:spPr>
        <p:txBody>
          <a:bodyPr>
            <a:noAutofit/>
          </a:bodyPr>
          <a:lstStyle/>
          <a:p>
            <a:pPr marL="0" indent="0">
              <a:buNone/>
            </a:pPr>
            <a:r>
              <a:rPr lang="en-AU" sz="1100" dirty="0">
                <a:solidFill>
                  <a:schemeClr val="tx1">
                    <a:lumMod val="50000"/>
                    <a:lumOff val="50000"/>
                  </a:schemeClr>
                </a:solidFill>
              </a:rPr>
              <a:t>Note. Median days computed among those who reported recent use (maximum 180 days). Median days rounded to the nearest whole number. Y axis reduced to 90 to improve visibility of trends in days of use. Data labels have been removed from figures in years 2003,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4AB8939A-7A8C-46A8-A598-EC75792BF44C}"/>
              </a:ext>
            </a:extLst>
          </p:cNvPr>
          <p:cNvGraphicFramePr/>
          <p:nvPr>
            <p:extLst>
              <p:ext uri="{D42A27DB-BD31-4B8C-83A1-F6EECF244321}">
                <p14:modId xmlns:p14="http://schemas.microsoft.com/office/powerpoint/2010/main" val="4143390771"/>
              </p:ext>
            </p:extLst>
          </p:nvPr>
        </p:nvGraphicFramePr>
        <p:xfrm>
          <a:off x="838200" y="1587500"/>
          <a:ext cx="10515600" cy="4076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1979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F276-194C-4BA0-BD0F-90FDD0556217}"/>
              </a:ext>
            </a:extLst>
          </p:cNvPr>
          <p:cNvSpPr>
            <a:spLocks noGrp="1"/>
          </p:cNvSpPr>
          <p:nvPr>
            <p:ph type="title"/>
          </p:nvPr>
        </p:nvSpPr>
        <p:spPr/>
        <p:txBody>
          <a:bodyPr>
            <a:noAutofit/>
          </a:bodyPr>
          <a:lstStyle/>
          <a:p>
            <a:r>
              <a:rPr lang="en-AU" sz="3200" dirty="0"/>
              <a:t>Figure 18: Median price of hydroponic (a) and bush (b) cannabis per ounce and gram, NSW, 2006-2018</a:t>
            </a:r>
          </a:p>
        </p:txBody>
      </p:sp>
      <p:sp>
        <p:nvSpPr>
          <p:cNvPr id="4" name="Text Placeholder 3">
            <a:extLst>
              <a:ext uri="{FF2B5EF4-FFF2-40B4-BE49-F238E27FC236}">
                <a16:creationId xmlns:a16="http://schemas.microsoft.com/office/drawing/2014/main" id="{06AC52F6-2AD6-4537-95D4-30AA57C884EE}"/>
              </a:ext>
            </a:extLst>
          </p:cNvPr>
          <p:cNvSpPr>
            <a:spLocks noGrp="1"/>
          </p:cNvSpPr>
          <p:nvPr>
            <p:ph type="body" sz="quarter" idx="14"/>
          </p:nvPr>
        </p:nvSpPr>
        <p:spPr>
          <a:xfrm>
            <a:off x="848671" y="5765798"/>
            <a:ext cx="10515600" cy="415927"/>
          </a:xfrm>
        </p:spPr>
        <p:txBody>
          <a:bodyPr>
            <a:noAutofit/>
          </a:bodyPr>
          <a:lstStyle/>
          <a:p>
            <a:pPr marL="0" indent="0">
              <a:buNone/>
            </a:pPr>
            <a:r>
              <a:rPr lang="en-AU" sz="1100" dirty="0">
                <a:solidFill>
                  <a:schemeClr val="tx1">
                    <a:lumMod val="50000"/>
                    <a:lumOff val="50000"/>
                  </a:schemeClr>
                </a:solidFill>
              </a:rPr>
              <a:t>Note. From 2006 onwards hydroponic and bush cannabis data collected separately. Data labels have been removed from figures in years 2017 and 2018 with small cell size (i.e. n≤5 but not =0).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***p&lt;0.001 for 2017 versus 2018.</a:t>
            </a:r>
          </a:p>
          <a:p>
            <a:pPr marL="0" indent="0">
              <a:buNone/>
            </a:pPr>
            <a:endParaRPr lang="en-AU" sz="1100" dirty="0">
              <a:solidFill>
                <a:schemeClr val="tx1">
                  <a:lumMod val="50000"/>
                  <a:lumOff val="50000"/>
                </a:schemeClr>
              </a:solidFill>
            </a:endParaRPr>
          </a:p>
        </p:txBody>
      </p:sp>
      <p:sp>
        <p:nvSpPr>
          <p:cNvPr id="7" name="TextBox 6">
            <a:extLst>
              <a:ext uri="{FF2B5EF4-FFF2-40B4-BE49-F238E27FC236}">
                <a16:creationId xmlns:a16="http://schemas.microsoft.com/office/drawing/2014/main" id="{BAA887C8-6831-4F29-883B-05EBB225845B}"/>
              </a:ext>
            </a:extLst>
          </p:cNvPr>
          <p:cNvSpPr txBox="1"/>
          <p:nvPr/>
        </p:nvSpPr>
        <p:spPr>
          <a:xfrm>
            <a:off x="848671" y="1565908"/>
            <a:ext cx="2710999" cy="646331"/>
          </a:xfrm>
          <a:prstGeom prst="rect">
            <a:avLst/>
          </a:prstGeom>
          <a:noFill/>
        </p:spPr>
        <p:txBody>
          <a:bodyPr wrap="none" rtlCol="0">
            <a:spAutoFit/>
          </a:bodyPr>
          <a:lstStyle/>
          <a:p>
            <a:r>
              <a:rPr lang="en-AU" dirty="0"/>
              <a:t>(A) Hydroponic cannabis</a:t>
            </a:r>
          </a:p>
          <a:p>
            <a:endParaRPr lang="en-AU" dirty="0"/>
          </a:p>
        </p:txBody>
      </p:sp>
      <p:sp>
        <p:nvSpPr>
          <p:cNvPr id="8" name="TextBox 7">
            <a:extLst>
              <a:ext uri="{FF2B5EF4-FFF2-40B4-BE49-F238E27FC236}">
                <a16:creationId xmlns:a16="http://schemas.microsoft.com/office/drawing/2014/main" id="{87CC23E6-D2F0-45F7-944F-B11590676694}"/>
              </a:ext>
            </a:extLst>
          </p:cNvPr>
          <p:cNvSpPr txBox="1"/>
          <p:nvPr/>
        </p:nvSpPr>
        <p:spPr>
          <a:xfrm>
            <a:off x="6818861" y="1565909"/>
            <a:ext cx="2069797" cy="646331"/>
          </a:xfrm>
          <a:prstGeom prst="rect">
            <a:avLst/>
          </a:prstGeom>
          <a:noFill/>
        </p:spPr>
        <p:txBody>
          <a:bodyPr wrap="none" rtlCol="0">
            <a:spAutoFit/>
          </a:bodyPr>
          <a:lstStyle/>
          <a:p>
            <a:pPr lvl="0"/>
            <a:r>
              <a:rPr lang="en-AU" dirty="0"/>
              <a:t>(B) Bush cannabis</a:t>
            </a:r>
          </a:p>
          <a:p>
            <a:endParaRPr lang="en-AU" dirty="0"/>
          </a:p>
        </p:txBody>
      </p:sp>
      <p:graphicFrame>
        <p:nvGraphicFramePr>
          <p:cNvPr id="11" name="Chart 10">
            <a:extLst>
              <a:ext uri="{FF2B5EF4-FFF2-40B4-BE49-F238E27FC236}">
                <a16:creationId xmlns:a16="http://schemas.microsoft.com/office/drawing/2014/main" id="{66BE4DC1-A83C-4446-A7F7-C0999063E322}"/>
              </a:ext>
            </a:extLst>
          </p:cNvPr>
          <p:cNvGraphicFramePr/>
          <p:nvPr>
            <p:extLst>
              <p:ext uri="{D42A27DB-BD31-4B8C-83A1-F6EECF244321}">
                <p14:modId xmlns:p14="http://schemas.microsoft.com/office/powerpoint/2010/main" val="505420592"/>
              </p:ext>
            </p:extLst>
          </p:nvPr>
        </p:nvGraphicFramePr>
        <p:xfrm>
          <a:off x="78088" y="1889072"/>
          <a:ext cx="5819775" cy="38767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136D5E3F-A1D0-4AF3-B724-35098900C60D}"/>
              </a:ext>
            </a:extLst>
          </p:cNvPr>
          <p:cNvGraphicFramePr/>
          <p:nvPr>
            <p:extLst>
              <p:ext uri="{D42A27DB-BD31-4B8C-83A1-F6EECF244321}">
                <p14:modId xmlns:p14="http://schemas.microsoft.com/office/powerpoint/2010/main" val="273340487"/>
              </p:ext>
            </p:extLst>
          </p:nvPr>
        </p:nvGraphicFramePr>
        <p:xfrm>
          <a:off x="6106471" y="1889072"/>
          <a:ext cx="5838825" cy="38767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6792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91F48-B563-4525-AB76-885B28BE9C22}"/>
              </a:ext>
            </a:extLst>
          </p:cNvPr>
          <p:cNvSpPr>
            <a:spLocks noGrp="1"/>
          </p:cNvSpPr>
          <p:nvPr>
            <p:ph type="title"/>
          </p:nvPr>
        </p:nvSpPr>
        <p:spPr/>
        <p:txBody>
          <a:bodyPr>
            <a:noAutofit/>
          </a:bodyPr>
          <a:lstStyle/>
          <a:p>
            <a:r>
              <a:rPr lang="en-AU" sz="3200" dirty="0"/>
              <a:t>Figure 19: Current potency of hydroponic (a) and bush (b) cannabis, NSW, 2006-2018</a:t>
            </a:r>
          </a:p>
        </p:txBody>
      </p:sp>
      <p:sp>
        <p:nvSpPr>
          <p:cNvPr id="4" name="Text Placeholder 3">
            <a:extLst>
              <a:ext uri="{FF2B5EF4-FFF2-40B4-BE49-F238E27FC236}">
                <a16:creationId xmlns:a16="http://schemas.microsoft.com/office/drawing/2014/main" id="{B643FE2C-1527-4EA4-AE1E-366715C0081D}"/>
              </a:ext>
            </a:extLst>
          </p:cNvPr>
          <p:cNvSpPr>
            <a:spLocks noGrp="1"/>
          </p:cNvSpPr>
          <p:nvPr>
            <p:ph type="body" sz="quarter" idx="14"/>
          </p:nvPr>
        </p:nvSpPr>
        <p:spPr>
          <a:xfrm>
            <a:off x="621926" y="5791960"/>
            <a:ext cx="10515600" cy="550411"/>
          </a:xfrm>
        </p:spPr>
        <p:txBody>
          <a:bodyPr>
            <a:normAutofit/>
          </a:bodyPr>
          <a:lstStyle/>
          <a:p>
            <a:pPr marL="0" indent="0">
              <a:buNone/>
            </a:pPr>
            <a:r>
              <a:rPr lang="en-AU" sz="1100" dirty="0">
                <a:solidFill>
                  <a:schemeClr val="tx1">
                    <a:lumMod val="50000"/>
                    <a:lumOff val="50000"/>
                  </a:schemeClr>
                </a:solidFill>
              </a:rPr>
              <a:t>Note. </a:t>
            </a:r>
            <a:r>
              <a:rPr lang="en-GB" sz="1100" dirty="0">
                <a:solidFill>
                  <a:schemeClr val="tx1">
                    <a:lumMod val="50000"/>
                    <a:lumOff val="50000"/>
                  </a:schemeClr>
                </a:solidFill>
              </a:rPr>
              <a:t>The response ‘Don’t know’ was excluded from analysis</a:t>
            </a:r>
            <a:r>
              <a:rPr lang="en-AU" sz="1100" dirty="0">
                <a:solidFill>
                  <a:schemeClr val="tx1">
                    <a:lumMod val="50000"/>
                    <a:lumOff val="50000"/>
                  </a:schemeClr>
                </a:solidFill>
              </a:rPr>
              <a:t>. From 2006 onwards hydroponic and bush cannabis data collected separately. Data labels have been removed from figures with small cell size (i.e. n≤5). *p&lt;0.050; **p&lt;0.010; ***p&lt;0.001 for 2017 versus 2018.</a:t>
            </a:r>
          </a:p>
        </p:txBody>
      </p:sp>
      <p:sp>
        <p:nvSpPr>
          <p:cNvPr id="7" name="TextBox 6">
            <a:extLst>
              <a:ext uri="{FF2B5EF4-FFF2-40B4-BE49-F238E27FC236}">
                <a16:creationId xmlns:a16="http://schemas.microsoft.com/office/drawing/2014/main" id="{543B685C-6675-4E1C-9029-FA44E92248C1}"/>
              </a:ext>
            </a:extLst>
          </p:cNvPr>
          <p:cNvSpPr txBox="1"/>
          <p:nvPr/>
        </p:nvSpPr>
        <p:spPr>
          <a:xfrm>
            <a:off x="1062990" y="1565910"/>
            <a:ext cx="2710999" cy="646331"/>
          </a:xfrm>
          <a:prstGeom prst="rect">
            <a:avLst/>
          </a:prstGeom>
          <a:noFill/>
        </p:spPr>
        <p:txBody>
          <a:bodyPr wrap="none" rtlCol="0">
            <a:spAutoFit/>
          </a:bodyPr>
          <a:lstStyle/>
          <a:p>
            <a:r>
              <a:rPr lang="en-AU" dirty="0"/>
              <a:t>(A) Hydroponic cannabis</a:t>
            </a:r>
          </a:p>
          <a:p>
            <a:endParaRPr lang="en-AU" dirty="0"/>
          </a:p>
        </p:txBody>
      </p:sp>
      <p:sp>
        <p:nvSpPr>
          <p:cNvPr id="8" name="TextBox 7">
            <a:extLst>
              <a:ext uri="{FF2B5EF4-FFF2-40B4-BE49-F238E27FC236}">
                <a16:creationId xmlns:a16="http://schemas.microsoft.com/office/drawing/2014/main" id="{CF5B693A-615A-472D-8C9B-3B33B7AA4ECA}"/>
              </a:ext>
            </a:extLst>
          </p:cNvPr>
          <p:cNvSpPr txBox="1"/>
          <p:nvPr/>
        </p:nvSpPr>
        <p:spPr>
          <a:xfrm>
            <a:off x="6175893" y="1588770"/>
            <a:ext cx="2069797" cy="646331"/>
          </a:xfrm>
          <a:prstGeom prst="rect">
            <a:avLst/>
          </a:prstGeom>
          <a:noFill/>
        </p:spPr>
        <p:txBody>
          <a:bodyPr wrap="none" rtlCol="0">
            <a:spAutoFit/>
          </a:bodyPr>
          <a:lstStyle/>
          <a:p>
            <a:pPr lvl="0"/>
            <a:r>
              <a:rPr lang="en-AU" dirty="0"/>
              <a:t>(B) Bush cannabis</a:t>
            </a:r>
          </a:p>
          <a:p>
            <a:endParaRPr lang="en-AU" dirty="0"/>
          </a:p>
        </p:txBody>
      </p:sp>
      <p:graphicFrame>
        <p:nvGraphicFramePr>
          <p:cNvPr id="11" name="Chart 10">
            <a:extLst>
              <a:ext uri="{FF2B5EF4-FFF2-40B4-BE49-F238E27FC236}">
                <a16:creationId xmlns:a16="http://schemas.microsoft.com/office/drawing/2014/main" id="{833B8496-27F9-4D77-A5E6-C260144EAB8E}"/>
              </a:ext>
            </a:extLst>
          </p:cNvPr>
          <p:cNvGraphicFramePr/>
          <p:nvPr>
            <p:extLst>
              <p:ext uri="{D42A27DB-BD31-4B8C-83A1-F6EECF244321}">
                <p14:modId xmlns:p14="http://schemas.microsoft.com/office/powerpoint/2010/main" val="308520467"/>
              </p:ext>
            </p:extLst>
          </p:nvPr>
        </p:nvGraphicFramePr>
        <p:xfrm>
          <a:off x="69473" y="1889075"/>
          <a:ext cx="5905499" cy="38800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2C6EC2D5-DD02-42E9-B6DC-92C41FFDC636}"/>
              </a:ext>
            </a:extLst>
          </p:cNvPr>
          <p:cNvGraphicFramePr/>
          <p:nvPr>
            <p:extLst>
              <p:ext uri="{D42A27DB-BD31-4B8C-83A1-F6EECF244321}">
                <p14:modId xmlns:p14="http://schemas.microsoft.com/office/powerpoint/2010/main" val="1009275695"/>
              </p:ext>
            </p:extLst>
          </p:nvPr>
        </p:nvGraphicFramePr>
        <p:xfrm>
          <a:off x="6217027" y="1886811"/>
          <a:ext cx="5905499" cy="38800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3216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0804A-58E0-4F53-B2F0-E31875FCE308}"/>
              </a:ext>
            </a:extLst>
          </p:cNvPr>
          <p:cNvSpPr>
            <a:spLocks noGrp="1"/>
          </p:cNvSpPr>
          <p:nvPr>
            <p:ph type="title"/>
          </p:nvPr>
        </p:nvSpPr>
        <p:spPr/>
        <p:txBody>
          <a:bodyPr>
            <a:noAutofit/>
          </a:bodyPr>
          <a:lstStyle/>
          <a:p>
            <a:r>
              <a:rPr lang="en-AU" sz="3200" dirty="0"/>
              <a:t>Figure 20: Current perceived availability of hydroponic (a) and bush (b) cannabis, NSW, 2006-2018</a:t>
            </a:r>
          </a:p>
        </p:txBody>
      </p:sp>
      <p:sp>
        <p:nvSpPr>
          <p:cNvPr id="4" name="Text Placeholder 3">
            <a:extLst>
              <a:ext uri="{FF2B5EF4-FFF2-40B4-BE49-F238E27FC236}">
                <a16:creationId xmlns:a16="http://schemas.microsoft.com/office/drawing/2014/main" id="{9C5E9AAC-062B-451D-BEE2-4D9CCD548A1E}"/>
              </a:ext>
            </a:extLst>
          </p:cNvPr>
          <p:cNvSpPr>
            <a:spLocks noGrp="1"/>
          </p:cNvSpPr>
          <p:nvPr>
            <p:ph type="body" sz="quarter" idx="14"/>
          </p:nvPr>
        </p:nvSpPr>
        <p:spPr>
          <a:xfrm>
            <a:off x="918093" y="5766885"/>
            <a:ext cx="10515600" cy="450082"/>
          </a:xfrm>
        </p:spPr>
        <p:txBody>
          <a:bodyPr>
            <a:normAutofit/>
          </a:bodyPr>
          <a:lstStyle/>
          <a:p>
            <a:pPr marL="0" indent="0">
              <a:buNone/>
            </a:pPr>
            <a:r>
              <a:rPr lang="en-AU" sz="1100" dirty="0"/>
              <a:t>Note. </a:t>
            </a:r>
            <a:r>
              <a:rPr lang="en-GB" sz="1100" dirty="0"/>
              <a:t>The response ‘Don’t know’ was excluded from analysis</a:t>
            </a:r>
            <a:r>
              <a:rPr lang="en-AU" sz="1100" dirty="0"/>
              <a:t>. From 2006 onwards hydroponic and bush cannabis data collected separately. Data labels have been removed from figures with small cell size (i.e. n≤5). *</a:t>
            </a:r>
            <a:r>
              <a:rPr lang="en-AU" sz="1100" i="1" dirty="0"/>
              <a:t>p</a:t>
            </a:r>
            <a:r>
              <a:rPr lang="en-AU" sz="1100" dirty="0"/>
              <a:t>&lt;0.050; **</a:t>
            </a:r>
            <a:r>
              <a:rPr lang="en-AU" sz="1100" i="1" dirty="0"/>
              <a:t>p</a:t>
            </a:r>
            <a:r>
              <a:rPr lang="en-AU" sz="1100" dirty="0"/>
              <a:t>&lt;0.010; ***</a:t>
            </a:r>
            <a:r>
              <a:rPr lang="en-AU" sz="1100" i="1" dirty="0"/>
              <a:t>p</a:t>
            </a:r>
            <a:r>
              <a:rPr lang="en-AU" sz="1100" dirty="0"/>
              <a:t>&lt;0.001 for 2017 versus 2018.</a:t>
            </a:r>
          </a:p>
          <a:p>
            <a:pPr marL="0" indent="0">
              <a:buNone/>
            </a:pPr>
            <a:endParaRPr lang="en-AU" sz="1100" dirty="0">
              <a:solidFill>
                <a:schemeClr val="tx1">
                  <a:lumMod val="65000"/>
                  <a:lumOff val="35000"/>
                </a:schemeClr>
              </a:solidFill>
            </a:endParaRPr>
          </a:p>
        </p:txBody>
      </p:sp>
      <p:sp>
        <p:nvSpPr>
          <p:cNvPr id="11" name="TextBox 10">
            <a:extLst>
              <a:ext uri="{FF2B5EF4-FFF2-40B4-BE49-F238E27FC236}">
                <a16:creationId xmlns:a16="http://schemas.microsoft.com/office/drawing/2014/main" id="{C1C8C944-68D2-455C-88F8-897FC5FF321F}"/>
              </a:ext>
            </a:extLst>
          </p:cNvPr>
          <p:cNvSpPr txBox="1"/>
          <p:nvPr/>
        </p:nvSpPr>
        <p:spPr>
          <a:xfrm>
            <a:off x="1062990" y="1565910"/>
            <a:ext cx="2710999" cy="646331"/>
          </a:xfrm>
          <a:prstGeom prst="rect">
            <a:avLst/>
          </a:prstGeom>
          <a:noFill/>
        </p:spPr>
        <p:txBody>
          <a:bodyPr wrap="none" rtlCol="0">
            <a:spAutoFit/>
          </a:bodyPr>
          <a:lstStyle/>
          <a:p>
            <a:r>
              <a:rPr lang="en-AU" dirty="0"/>
              <a:t>(A) Hydroponic cannabis</a:t>
            </a:r>
          </a:p>
          <a:p>
            <a:endParaRPr lang="en-AU" dirty="0"/>
          </a:p>
        </p:txBody>
      </p:sp>
      <p:sp>
        <p:nvSpPr>
          <p:cNvPr id="12" name="TextBox 11">
            <a:extLst>
              <a:ext uri="{FF2B5EF4-FFF2-40B4-BE49-F238E27FC236}">
                <a16:creationId xmlns:a16="http://schemas.microsoft.com/office/drawing/2014/main" id="{3D041B92-BFDD-4870-B631-91DDCFB89228}"/>
              </a:ext>
            </a:extLst>
          </p:cNvPr>
          <p:cNvSpPr txBox="1"/>
          <p:nvPr/>
        </p:nvSpPr>
        <p:spPr>
          <a:xfrm>
            <a:off x="6175893" y="1588770"/>
            <a:ext cx="2069797" cy="646331"/>
          </a:xfrm>
          <a:prstGeom prst="rect">
            <a:avLst/>
          </a:prstGeom>
          <a:noFill/>
        </p:spPr>
        <p:txBody>
          <a:bodyPr wrap="none" rtlCol="0">
            <a:spAutoFit/>
          </a:bodyPr>
          <a:lstStyle/>
          <a:p>
            <a:pPr lvl="0"/>
            <a:r>
              <a:rPr lang="en-AU" dirty="0"/>
              <a:t>(B) Bush cannabis</a:t>
            </a:r>
          </a:p>
          <a:p>
            <a:endParaRPr lang="en-AU" dirty="0"/>
          </a:p>
        </p:txBody>
      </p:sp>
      <p:graphicFrame>
        <p:nvGraphicFramePr>
          <p:cNvPr id="8" name="Chart 7">
            <a:extLst>
              <a:ext uri="{FF2B5EF4-FFF2-40B4-BE49-F238E27FC236}">
                <a16:creationId xmlns:a16="http://schemas.microsoft.com/office/drawing/2014/main" id="{6D513CEF-60B7-4A5C-992F-79BA75599C5F}"/>
              </a:ext>
            </a:extLst>
          </p:cNvPr>
          <p:cNvGraphicFramePr/>
          <p:nvPr>
            <p:extLst>
              <p:ext uri="{D42A27DB-BD31-4B8C-83A1-F6EECF244321}">
                <p14:modId xmlns:p14="http://schemas.microsoft.com/office/powerpoint/2010/main" val="2367074557"/>
              </p:ext>
            </p:extLst>
          </p:nvPr>
        </p:nvGraphicFramePr>
        <p:xfrm>
          <a:off x="93661" y="1911935"/>
          <a:ext cx="5772150" cy="38320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DD1A8CC6-AAFB-479C-91F2-49A5B3AD4D3D}"/>
              </a:ext>
            </a:extLst>
          </p:cNvPr>
          <p:cNvGraphicFramePr/>
          <p:nvPr>
            <p:extLst>
              <p:ext uri="{D42A27DB-BD31-4B8C-83A1-F6EECF244321}">
                <p14:modId xmlns:p14="http://schemas.microsoft.com/office/powerpoint/2010/main" val="2832202092"/>
              </p:ext>
            </p:extLst>
          </p:nvPr>
        </p:nvGraphicFramePr>
        <p:xfrm>
          <a:off x="6221414" y="1911935"/>
          <a:ext cx="5876925" cy="38320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9143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6FC26-0375-415B-A7DF-600A78E76C7F}"/>
              </a:ext>
            </a:extLst>
          </p:cNvPr>
          <p:cNvSpPr>
            <a:spLocks noGrp="1"/>
          </p:cNvSpPr>
          <p:nvPr>
            <p:ph type="title"/>
          </p:nvPr>
        </p:nvSpPr>
        <p:spPr/>
        <p:txBody>
          <a:bodyPr>
            <a:noAutofit/>
          </a:bodyPr>
          <a:lstStyle/>
          <a:p>
            <a:r>
              <a:rPr lang="en-AU" sz="3200" dirty="0"/>
              <a:t>Figure 21: Past six month use and frequency of use of ketamine, NSW, 2003-2018</a:t>
            </a:r>
          </a:p>
        </p:txBody>
      </p:sp>
      <p:sp>
        <p:nvSpPr>
          <p:cNvPr id="4" name="Text Placeholder 3">
            <a:extLst>
              <a:ext uri="{FF2B5EF4-FFF2-40B4-BE49-F238E27FC236}">
                <a16:creationId xmlns:a16="http://schemas.microsoft.com/office/drawing/2014/main" id="{6C65A525-2C91-41C9-89FB-45D9A8B686DB}"/>
              </a:ext>
            </a:extLst>
          </p:cNvPr>
          <p:cNvSpPr>
            <a:spLocks noGrp="1"/>
          </p:cNvSpPr>
          <p:nvPr>
            <p:ph type="body" sz="quarter" idx="14"/>
          </p:nvPr>
        </p:nvSpPr>
        <p:spPr>
          <a:xfrm>
            <a:off x="838200" y="5689600"/>
            <a:ext cx="10515600" cy="558800"/>
          </a:xfrm>
        </p:spPr>
        <p:txBody>
          <a:bodyPr>
            <a:noAutofit/>
          </a:bodyPr>
          <a:lstStyle/>
          <a:p>
            <a:pPr marL="0" indent="0">
              <a:buNone/>
            </a:pPr>
            <a:r>
              <a:rPr lang="en-AU" sz="1100" dirty="0">
                <a:solidFill>
                  <a:schemeClr val="tx1">
                    <a:lumMod val="50000"/>
                    <a:lumOff val="50000"/>
                  </a:schemeClr>
                </a:solidFill>
              </a:rPr>
              <a:t>Note. Median days computed among those who reported recent use (maximum 180 days). Median days rounded to the nearest whole number. Y axis reduced to 5 days to improve visibility of trends.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59130C5D-3073-44E4-AAE7-8EEF11A40832}"/>
              </a:ext>
            </a:extLst>
          </p:cNvPr>
          <p:cNvGraphicFramePr/>
          <p:nvPr>
            <p:extLst>
              <p:ext uri="{D42A27DB-BD31-4B8C-83A1-F6EECF244321}">
                <p14:modId xmlns:p14="http://schemas.microsoft.com/office/powerpoint/2010/main" val="601553796"/>
              </p:ext>
            </p:extLst>
          </p:nvPr>
        </p:nvGraphicFramePr>
        <p:xfrm>
          <a:off x="838200" y="1587500"/>
          <a:ext cx="10515600" cy="4102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34728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8C4A7-3E79-4A70-ABCB-5E3CCDBC981B}"/>
              </a:ext>
            </a:extLst>
          </p:cNvPr>
          <p:cNvSpPr>
            <a:spLocks noGrp="1"/>
          </p:cNvSpPr>
          <p:nvPr>
            <p:ph type="title"/>
          </p:nvPr>
        </p:nvSpPr>
        <p:spPr/>
        <p:txBody>
          <a:bodyPr>
            <a:noAutofit/>
          </a:bodyPr>
          <a:lstStyle/>
          <a:p>
            <a:r>
              <a:rPr lang="en-AU" sz="3200" dirty="0"/>
              <a:t>Figure 22: Past six month use and frequency of use of LSD, NSW, 2003-2018</a:t>
            </a:r>
          </a:p>
        </p:txBody>
      </p:sp>
      <p:sp>
        <p:nvSpPr>
          <p:cNvPr id="4" name="Text Placeholder 3">
            <a:extLst>
              <a:ext uri="{FF2B5EF4-FFF2-40B4-BE49-F238E27FC236}">
                <a16:creationId xmlns:a16="http://schemas.microsoft.com/office/drawing/2014/main" id="{AB4B89E7-755C-4165-9387-E55585A1A669}"/>
              </a:ext>
            </a:extLst>
          </p:cNvPr>
          <p:cNvSpPr>
            <a:spLocks noGrp="1"/>
          </p:cNvSpPr>
          <p:nvPr>
            <p:ph type="body" sz="quarter" idx="14"/>
          </p:nvPr>
        </p:nvSpPr>
        <p:spPr>
          <a:xfrm>
            <a:off x="838200" y="5740401"/>
            <a:ext cx="10515600" cy="486272"/>
          </a:xfrm>
        </p:spPr>
        <p:txBody>
          <a:bodyPr>
            <a:noAutofit/>
          </a:bodyPr>
          <a:lstStyle/>
          <a:p>
            <a:pPr marL="0" indent="0">
              <a:buNone/>
            </a:pPr>
            <a:r>
              <a:rPr lang="en-AU" sz="1100" dirty="0">
                <a:solidFill>
                  <a:schemeClr val="tx1">
                    <a:lumMod val="50000"/>
                    <a:lumOff val="50000"/>
                  </a:schemeClr>
                </a:solidFill>
              </a:rPr>
              <a:t>Note. Median days computed among those who reported recent use (maximum 180 days). Median days rounded to the nearest whole number. Y axis reduced to 5 days to improve visibility of trends.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16EAC903-C817-42B5-9CDE-39EE58BB2110}"/>
              </a:ext>
            </a:extLst>
          </p:cNvPr>
          <p:cNvGraphicFramePr/>
          <p:nvPr>
            <p:extLst>
              <p:ext uri="{D42A27DB-BD31-4B8C-83A1-F6EECF244321}">
                <p14:modId xmlns:p14="http://schemas.microsoft.com/office/powerpoint/2010/main" val="1930692000"/>
              </p:ext>
            </p:extLst>
          </p:nvPr>
        </p:nvGraphicFramePr>
        <p:xfrm>
          <a:off x="838200" y="1587500"/>
          <a:ext cx="105156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1910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2CECD-D2A7-47D7-AB6B-EA1F1DEA261D}"/>
              </a:ext>
            </a:extLst>
          </p:cNvPr>
          <p:cNvSpPr>
            <a:spLocks noGrp="1"/>
          </p:cNvSpPr>
          <p:nvPr>
            <p:ph type="title"/>
          </p:nvPr>
        </p:nvSpPr>
        <p:spPr/>
        <p:txBody>
          <a:bodyPr>
            <a:noAutofit/>
          </a:bodyPr>
          <a:lstStyle/>
          <a:p>
            <a:r>
              <a:rPr lang="en-AU" sz="3200" dirty="0"/>
              <a:t>Figure 23: Median price of ketamine per gram, NSW, 2003-2018</a:t>
            </a:r>
          </a:p>
        </p:txBody>
      </p:sp>
      <p:sp>
        <p:nvSpPr>
          <p:cNvPr id="4" name="Text Placeholder 3">
            <a:extLst>
              <a:ext uri="{FF2B5EF4-FFF2-40B4-BE49-F238E27FC236}">
                <a16:creationId xmlns:a16="http://schemas.microsoft.com/office/drawing/2014/main" id="{7E00D19D-EEAA-4664-B603-03AD05CA5E1A}"/>
              </a:ext>
            </a:extLst>
          </p:cNvPr>
          <p:cNvSpPr>
            <a:spLocks noGrp="1"/>
          </p:cNvSpPr>
          <p:nvPr>
            <p:ph type="body" sz="quarter" idx="14"/>
          </p:nvPr>
        </p:nvSpPr>
        <p:spPr>
          <a:xfrm>
            <a:off x="838200" y="5803901"/>
            <a:ext cx="10515600" cy="435966"/>
          </a:xfrm>
        </p:spPr>
        <p:txBody>
          <a:bodyPr>
            <a:noAutofit/>
          </a:bodyPr>
          <a:lstStyle/>
          <a:p>
            <a:pPr marL="0" indent="0">
              <a:buNone/>
            </a:pPr>
            <a:r>
              <a:rPr lang="en-AU" sz="1100" dirty="0">
                <a:solidFill>
                  <a:schemeClr val="tx1">
                    <a:lumMod val="50000"/>
                    <a:lumOff val="50000"/>
                  </a:schemeClr>
                </a:solidFill>
              </a:rPr>
              <a:t>Note. Among those who commented.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200" dirty="0">
              <a:solidFill>
                <a:schemeClr val="tx1">
                  <a:lumMod val="50000"/>
                  <a:lumOff val="50000"/>
                </a:schemeClr>
              </a:solidFill>
            </a:endParaRPr>
          </a:p>
        </p:txBody>
      </p:sp>
      <p:graphicFrame>
        <p:nvGraphicFramePr>
          <p:cNvPr id="6" name="Chart 5">
            <a:extLst>
              <a:ext uri="{FF2B5EF4-FFF2-40B4-BE49-F238E27FC236}">
                <a16:creationId xmlns:a16="http://schemas.microsoft.com/office/drawing/2014/main" id="{FD27B2BF-57C1-46B2-B3CD-8259F6C9ABDE}"/>
              </a:ext>
            </a:extLst>
          </p:cNvPr>
          <p:cNvGraphicFramePr/>
          <p:nvPr>
            <p:extLst>
              <p:ext uri="{D42A27DB-BD31-4B8C-83A1-F6EECF244321}">
                <p14:modId xmlns:p14="http://schemas.microsoft.com/office/powerpoint/2010/main" val="3514017272"/>
              </p:ext>
            </p:extLst>
          </p:nvPr>
        </p:nvGraphicFramePr>
        <p:xfrm>
          <a:off x="838200" y="1619251"/>
          <a:ext cx="10515599" cy="41846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8238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A2FAB-EF04-460A-90C5-38569BE12493}"/>
              </a:ext>
            </a:extLst>
          </p:cNvPr>
          <p:cNvSpPr>
            <a:spLocks noGrp="1"/>
          </p:cNvSpPr>
          <p:nvPr>
            <p:ph type="title"/>
          </p:nvPr>
        </p:nvSpPr>
        <p:spPr/>
        <p:txBody>
          <a:bodyPr>
            <a:noAutofit/>
          </a:bodyPr>
          <a:lstStyle/>
          <a:p>
            <a:r>
              <a:rPr lang="en-AU" sz="3200" dirty="0"/>
              <a:t>Figure 24: Current perceived purity of ketamine, NSW, 2003-2018</a:t>
            </a:r>
          </a:p>
        </p:txBody>
      </p:sp>
      <p:sp>
        <p:nvSpPr>
          <p:cNvPr id="4" name="Text Placeholder 3">
            <a:extLst>
              <a:ext uri="{FF2B5EF4-FFF2-40B4-BE49-F238E27FC236}">
                <a16:creationId xmlns:a16="http://schemas.microsoft.com/office/drawing/2014/main" id="{D723883F-5175-4C1F-8D9C-6C7E1CB1967B}"/>
              </a:ext>
            </a:extLst>
          </p:cNvPr>
          <p:cNvSpPr>
            <a:spLocks noGrp="1"/>
          </p:cNvSpPr>
          <p:nvPr>
            <p:ph type="body" sz="quarter" idx="14"/>
          </p:nvPr>
        </p:nvSpPr>
        <p:spPr>
          <a:xfrm>
            <a:off x="838200" y="5847137"/>
            <a:ext cx="10515600" cy="418010"/>
          </a:xfrm>
        </p:spPr>
        <p:txBody>
          <a:bodyPr>
            <a:normAutofit/>
          </a:bodyPr>
          <a:lstStyle/>
          <a:p>
            <a:pPr marL="0" indent="0">
              <a:buNone/>
            </a:pPr>
            <a:r>
              <a:rPr lang="en-GB" sz="1100" dirty="0">
                <a:solidFill>
                  <a:schemeClr val="tx1">
                    <a:lumMod val="50000"/>
                    <a:lumOff val="50000"/>
                  </a:schemeClr>
                </a:solidFill>
              </a:rPr>
              <a:t>Note. The response ‘Don’t know’ was excluded from analysis. Data labels have been removed from figures with small cell size (i.e. n≤5). </a:t>
            </a:r>
            <a:r>
              <a:rPr lang="en-AU" sz="1100" dirty="0">
                <a:solidFill>
                  <a:schemeClr val="tx1">
                    <a:lumMod val="50000"/>
                    <a:lumOff val="50000"/>
                  </a:schemeClr>
                </a:solidFill>
              </a:rPr>
              <a:t>*</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71B1FD71-CABD-4135-9719-9A8D54411CC9}"/>
              </a:ext>
            </a:extLst>
          </p:cNvPr>
          <p:cNvGraphicFramePr/>
          <p:nvPr>
            <p:extLst>
              <p:ext uri="{D42A27DB-BD31-4B8C-83A1-F6EECF244321}">
                <p14:modId xmlns:p14="http://schemas.microsoft.com/office/powerpoint/2010/main" val="1964313742"/>
              </p:ext>
            </p:extLst>
          </p:nvPr>
        </p:nvGraphicFramePr>
        <p:xfrm>
          <a:off x="838200" y="1587500"/>
          <a:ext cx="10515600" cy="4102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32106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DC4EC-6AF3-49B2-8DF6-1D7D55C05451}"/>
              </a:ext>
            </a:extLst>
          </p:cNvPr>
          <p:cNvSpPr>
            <a:spLocks noGrp="1"/>
          </p:cNvSpPr>
          <p:nvPr>
            <p:ph type="title"/>
          </p:nvPr>
        </p:nvSpPr>
        <p:spPr/>
        <p:txBody>
          <a:bodyPr>
            <a:noAutofit/>
          </a:bodyPr>
          <a:lstStyle/>
          <a:p>
            <a:r>
              <a:rPr lang="en-AU" sz="3200" dirty="0"/>
              <a:t>Figure 25: Current perceived availability of ketamine, NSW, 2003-2018</a:t>
            </a:r>
          </a:p>
        </p:txBody>
      </p:sp>
      <p:sp>
        <p:nvSpPr>
          <p:cNvPr id="4" name="Text Placeholder 3">
            <a:extLst>
              <a:ext uri="{FF2B5EF4-FFF2-40B4-BE49-F238E27FC236}">
                <a16:creationId xmlns:a16="http://schemas.microsoft.com/office/drawing/2014/main" id="{55678EEE-118A-4048-80E7-9F3E08CACBDF}"/>
              </a:ext>
            </a:extLst>
          </p:cNvPr>
          <p:cNvSpPr>
            <a:spLocks noGrp="1"/>
          </p:cNvSpPr>
          <p:nvPr>
            <p:ph type="body" sz="quarter" idx="14"/>
          </p:nvPr>
        </p:nvSpPr>
        <p:spPr>
          <a:xfrm>
            <a:off x="838200" y="5895974"/>
            <a:ext cx="10515600" cy="344985"/>
          </a:xfrm>
        </p:spPr>
        <p:txBody>
          <a:bodyPr>
            <a:normAutofit fontScale="40000" lnSpcReduction="20000"/>
          </a:bodyPr>
          <a:lstStyle/>
          <a:p>
            <a:pPr marL="0" indent="0">
              <a:buNone/>
            </a:pPr>
            <a:r>
              <a:rPr lang="en-GB" dirty="0">
                <a:solidFill>
                  <a:schemeClr val="tx1">
                    <a:lumMod val="50000"/>
                    <a:lumOff val="50000"/>
                  </a:schemeClr>
                </a:solidFill>
              </a:rPr>
              <a:t>Note. The response ‘Don’t know’ was excluded from analysis. Data labels have been removed from figures with small cell size (i.e. n≤5). </a:t>
            </a:r>
            <a:r>
              <a:rPr lang="en-AU" dirty="0">
                <a:solidFill>
                  <a:schemeClr val="tx1">
                    <a:lumMod val="50000"/>
                    <a:lumOff val="50000"/>
                  </a:schemeClr>
                </a:solidFill>
              </a:rPr>
              <a:t>*</a:t>
            </a:r>
            <a:r>
              <a:rPr lang="en-AU" i="1" dirty="0">
                <a:solidFill>
                  <a:schemeClr val="tx1">
                    <a:lumMod val="50000"/>
                    <a:lumOff val="50000"/>
                  </a:schemeClr>
                </a:solidFill>
              </a:rPr>
              <a:t>p</a:t>
            </a:r>
            <a:r>
              <a:rPr lang="en-AU" dirty="0">
                <a:solidFill>
                  <a:schemeClr val="tx1">
                    <a:lumMod val="50000"/>
                    <a:lumOff val="50000"/>
                  </a:schemeClr>
                </a:solidFill>
              </a:rPr>
              <a:t>&lt;0.050; **</a:t>
            </a:r>
            <a:r>
              <a:rPr lang="en-AU" i="1" dirty="0">
                <a:solidFill>
                  <a:schemeClr val="tx1">
                    <a:lumMod val="50000"/>
                    <a:lumOff val="50000"/>
                  </a:schemeClr>
                </a:solidFill>
              </a:rPr>
              <a:t>p</a:t>
            </a:r>
            <a:r>
              <a:rPr lang="en-AU" dirty="0">
                <a:solidFill>
                  <a:schemeClr val="tx1">
                    <a:lumMod val="50000"/>
                    <a:lumOff val="50000"/>
                  </a:schemeClr>
                </a:solidFill>
              </a:rPr>
              <a:t>&lt;0.010; ***</a:t>
            </a:r>
            <a:r>
              <a:rPr lang="en-AU" i="1" dirty="0">
                <a:solidFill>
                  <a:schemeClr val="tx1">
                    <a:lumMod val="50000"/>
                    <a:lumOff val="50000"/>
                  </a:schemeClr>
                </a:solidFill>
              </a:rPr>
              <a:t>p</a:t>
            </a:r>
            <a:r>
              <a:rPr lang="en-AU" dirty="0">
                <a:solidFill>
                  <a:schemeClr val="tx1">
                    <a:lumMod val="50000"/>
                    <a:lumOff val="50000"/>
                  </a:schemeClr>
                </a:solidFill>
              </a:rPr>
              <a:t>&lt;0.001 for 2017 versus 2018.</a:t>
            </a:r>
          </a:p>
          <a:p>
            <a:pPr marL="0" indent="0">
              <a:buNone/>
            </a:pPr>
            <a:endParaRPr lang="en-AU" sz="12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21AA7267-7D80-46C8-BE2E-F2B3848F7A64}"/>
              </a:ext>
            </a:extLst>
          </p:cNvPr>
          <p:cNvGraphicFramePr/>
          <p:nvPr>
            <p:extLst>
              <p:ext uri="{D42A27DB-BD31-4B8C-83A1-F6EECF244321}">
                <p14:modId xmlns:p14="http://schemas.microsoft.com/office/powerpoint/2010/main" val="2330832087"/>
              </p:ext>
            </p:extLst>
          </p:nvPr>
        </p:nvGraphicFramePr>
        <p:xfrm>
          <a:off x="838200" y="1612900"/>
          <a:ext cx="10515599" cy="41401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09745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D77D-CB93-42BD-9436-22894A43E81F}"/>
              </a:ext>
            </a:extLst>
          </p:cNvPr>
          <p:cNvSpPr>
            <a:spLocks noGrp="1"/>
          </p:cNvSpPr>
          <p:nvPr>
            <p:ph type="title"/>
          </p:nvPr>
        </p:nvSpPr>
        <p:spPr/>
        <p:txBody>
          <a:bodyPr>
            <a:noAutofit/>
          </a:bodyPr>
          <a:lstStyle/>
          <a:p>
            <a:r>
              <a:rPr lang="en-AU" sz="3200" dirty="0"/>
              <a:t>Figure 26: Median price of LSD per tab, NSW, 2003-2018</a:t>
            </a:r>
          </a:p>
        </p:txBody>
      </p:sp>
      <p:sp>
        <p:nvSpPr>
          <p:cNvPr id="4" name="Text Placeholder 3">
            <a:extLst>
              <a:ext uri="{FF2B5EF4-FFF2-40B4-BE49-F238E27FC236}">
                <a16:creationId xmlns:a16="http://schemas.microsoft.com/office/drawing/2014/main" id="{BDDB4821-BE7E-40F1-BAE0-788FFD67AF6A}"/>
              </a:ext>
            </a:extLst>
          </p:cNvPr>
          <p:cNvSpPr>
            <a:spLocks noGrp="1"/>
          </p:cNvSpPr>
          <p:nvPr>
            <p:ph type="body" sz="quarter" idx="14"/>
          </p:nvPr>
        </p:nvSpPr>
        <p:spPr>
          <a:xfrm>
            <a:off x="1021016" y="5816600"/>
            <a:ext cx="10515600" cy="415832"/>
          </a:xfrm>
        </p:spPr>
        <p:txBody>
          <a:bodyPr>
            <a:noAutofit/>
          </a:bodyPr>
          <a:lstStyle/>
          <a:p>
            <a:pPr marL="0" indent="0">
              <a:buNone/>
            </a:pPr>
            <a:r>
              <a:rPr lang="en-AU" sz="1100" dirty="0">
                <a:solidFill>
                  <a:schemeClr val="tx1">
                    <a:lumMod val="50000"/>
                    <a:lumOff val="50000"/>
                  </a:schemeClr>
                </a:solidFill>
              </a:rPr>
              <a:t>Note. Among those who commented.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20D13315-0DA1-4136-8094-565813ABCCB2}"/>
              </a:ext>
            </a:extLst>
          </p:cNvPr>
          <p:cNvGraphicFramePr/>
          <p:nvPr>
            <p:extLst>
              <p:ext uri="{D42A27DB-BD31-4B8C-83A1-F6EECF244321}">
                <p14:modId xmlns:p14="http://schemas.microsoft.com/office/powerpoint/2010/main" val="3906355742"/>
              </p:ext>
            </p:extLst>
          </p:nvPr>
        </p:nvGraphicFramePr>
        <p:xfrm>
          <a:off x="1021016" y="1600200"/>
          <a:ext cx="10332784" cy="41275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0887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B152-C151-4068-A8E5-85C733691AFE}"/>
              </a:ext>
            </a:extLst>
          </p:cNvPr>
          <p:cNvSpPr>
            <a:spLocks noGrp="1"/>
          </p:cNvSpPr>
          <p:nvPr>
            <p:ph type="title"/>
          </p:nvPr>
        </p:nvSpPr>
        <p:spPr/>
        <p:txBody>
          <a:bodyPr>
            <a:noAutofit/>
          </a:bodyPr>
          <a:lstStyle/>
          <a:p>
            <a:r>
              <a:rPr lang="en-AU" sz="3200" dirty="0"/>
              <a:t>Figure 27: Current perceived purity of LSD, NSW, 2003-2018</a:t>
            </a:r>
          </a:p>
        </p:txBody>
      </p:sp>
      <p:sp>
        <p:nvSpPr>
          <p:cNvPr id="4" name="Text Placeholder 3">
            <a:extLst>
              <a:ext uri="{FF2B5EF4-FFF2-40B4-BE49-F238E27FC236}">
                <a16:creationId xmlns:a16="http://schemas.microsoft.com/office/drawing/2014/main" id="{90C6E515-C4C8-46EC-B624-2DACF6F09090}"/>
              </a:ext>
            </a:extLst>
          </p:cNvPr>
          <p:cNvSpPr>
            <a:spLocks noGrp="1"/>
          </p:cNvSpPr>
          <p:nvPr>
            <p:ph type="body" sz="quarter" idx="14"/>
          </p:nvPr>
        </p:nvSpPr>
        <p:spPr>
          <a:xfrm>
            <a:off x="838200" y="5799884"/>
            <a:ext cx="10515600" cy="404563"/>
          </a:xfrm>
        </p:spPr>
        <p:txBody>
          <a:bodyPr>
            <a:normAutofit/>
          </a:bodyPr>
          <a:lstStyle/>
          <a:p>
            <a:pPr marL="0" indent="0">
              <a:buNone/>
            </a:pPr>
            <a:r>
              <a:rPr lang="en-GB" sz="1100" dirty="0">
                <a:solidFill>
                  <a:schemeClr val="tx1">
                    <a:lumMod val="50000"/>
                    <a:lumOff val="50000"/>
                  </a:schemeClr>
                </a:solidFill>
              </a:rPr>
              <a:t>Note. The response ‘Don’t know’ was excluded from analysis. Data labels have been removed from figures with small cell size (i.e. n≤5). </a:t>
            </a:r>
            <a:r>
              <a:rPr lang="en-AU" sz="1100" dirty="0">
                <a:solidFill>
                  <a:schemeClr val="tx1">
                    <a:lumMod val="50000"/>
                    <a:lumOff val="50000"/>
                  </a:schemeClr>
                </a:solidFill>
              </a:rPr>
              <a:t>*</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4C53946B-5608-4952-A342-A645019E34B6}"/>
              </a:ext>
            </a:extLst>
          </p:cNvPr>
          <p:cNvGraphicFramePr/>
          <p:nvPr>
            <p:extLst>
              <p:ext uri="{D42A27DB-BD31-4B8C-83A1-F6EECF244321}">
                <p14:modId xmlns:p14="http://schemas.microsoft.com/office/powerpoint/2010/main" val="622920417"/>
              </p:ext>
            </p:extLst>
          </p:nvPr>
        </p:nvGraphicFramePr>
        <p:xfrm>
          <a:off x="838200" y="1638300"/>
          <a:ext cx="10515600" cy="39877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0202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E734C-15E2-4AB6-A76B-75622C81F7A9}"/>
              </a:ext>
            </a:extLst>
          </p:cNvPr>
          <p:cNvSpPr>
            <a:spLocks noGrp="1"/>
          </p:cNvSpPr>
          <p:nvPr>
            <p:ph type="title"/>
          </p:nvPr>
        </p:nvSpPr>
        <p:spPr/>
        <p:txBody>
          <a:bodyPr>
            <a:noAutofit/>
          </a:bodyPr>
          <a:lstStyle/>
          <a:p>
            <a:r>
              <a:rPr lang="en-AU" sz="3200" dirty="0"/>
              <a:t>Figure 28: Current perceived availability of LSD, NSW, 2003-2018</a:t>
            </a:r>
          </a:p>
        </p:txBody>
      </p:sp>
      <p:sp>
        <p:nvSpPr>
          <p:cNvPr id="4" name="Text Placeholder 3">
            <a:extLst>
              <a:ext uri="{FF2B5EF4-FFF2-40B4-BE49-F238E27FC236}">
                <a16:creationId xmlns:a16="http://schemas.microsoft.com/office/drawing/2014/main" id="{5CD10C33-2861-4ECC-9820-475BC16D6590}"/>
              </a:ext>
            </a:extLst>
          </p:cNvPr>
          <p:cNvSpPr>
            <a:spLocks noGrp="1"/>
          </p:cNvSpPr>
          <p:nvPr>
            <p:ph type="body" sz="quarter" idx="14"/>
          </p:nvPr>
        </p:nvSpPr>
        <p:spPr>
          <a:xfrm>
            <a:off x="838200" y="5863448"/>
            <a:ext cx="10515600" cy="444903"/>
          </a:xfrm>
        </p:spPr>
        <p:txBody>
          <a:bodyPr>
            <a:normAutofit/>
          </a:bodyPr>
          <a:lstStyle/>
          <a:p>
            <a:pPr marL="0" indent="0">
              <a:buNone/>
            </a:pPr>
            <a:r>
              <a:rPr lang="en-GB" sz="1100" dirty="0">
                <a:solidFill>
                  <a:schemeClr val="tx1">
                    <a:lumMod val="50000"/>
                    <a:lumOff val="50000"/>
                  </a:schemeClr>
                </a:solidFill>
              </a:rPr>
              <a:t>Note. The response ‘Don’t know’ was excluded from analysis. Data labels have been removed from with small cell size (i.e. n≤5). </a:t>
            </a:r>
            <a:r>
              <a:rPr lang="en-AU" sz="1100" dirty="0">
                <a:solidFill>
                  <a:schemeClr val="tx1">
                    <a:lumMod val="50000"/>
                    <a:lumOff val="50000"/>
                  </a:schemeClr>
                </a:solidFill>
              </a:rPr>
              <a:t>*</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25E38EE2-61FD-466B-8A1A-E502C08BAAC6}"/>
              </a:ext>
            </a:extLst>
          </p:cNvPr>
          <p:cNvGraphicFramePr/>
          <p:nvPr>
            <p:extLst>
              <p:ext uri="{D42A27DB-BD31-4B8C-83A1-F6EECF244321}">
                <p14:modId xmlns:p14="http://schemas.microsoft.com/office/powerpoint/2010/main" val="3137659714"/>
              </p:ext>
            </p:extLst>
          </p:nvPr>
        </p:nvGraphicFramePr>
        <p:xfrm>
          <a:off x="838200" y="1649186"/>
          <a:ext cx="10515599" cy="4214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7739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B04B0-2807-4298-8B42-E4689A38C39A}"/>
              </a:ext>
            </a:extLst>
          </p:cNvPr>
          <p:cNvSpPr>
            <a:spLocks noGrp="1"/>
          </p:cNvSpPr>
          <p:nvPr>
            <p:ph type="title"/>
          </p:nvPr>
        </p:nvSpPr>
        <p:spPr/>
        <p:txBody>
          <a:bodyPr>
            <a:normAutofit/>
          </a:bodyPr>
          <a:lstStyle/>
          <a:p>
            <a:r>
              <a:rPr lang="en-AU" sz="3200" dirty="0"/>
              <a:t>Figure 29: Recent use of any NPS, NSW, 2010-2018</a:t>
            </a:r>
          </a:p>
        </p:txBody>
      </p:sp>
      <p:sp>
        <p:nvSpPr>
          <p:cNvPr id="6" name="Text Placeholder 3">
            <a:extLst>
              <a:ext uri="{FF2B5EF4-FFF2-40B4-BE49-F238E27FC236}">
                <a16:creationId xmlns:a16="http://schemas.microsoft.com/office/drawing/2014/main" id="{314D2DDA-F2CB-42F4-A2F0-9AF7E98C8736}"/>
              </a:ext>
            </a:extLst>
          </p:cNvPr>
          <p:cNvSpPr>
            <a:spLocks noGrp="1"/>
          </p:cNvSpPr>
          <p:nvPr>
            <p:ph type="body" sz="quarter" idx="14"/>
          </p:nvPr>
        </p:nvSpPr>
        <p:spPr>
          <a:xfrm>
            <a:off x="838200" y="6003924"/>
            <a:ext cx="10515600" cy="304427"/>
          </a:xfrm>
        </p:spPr>
        <p:txBody>
          <a:bodyPr>
            <a:normAutofit/>
          </a:bodyPr>
          <a:lstStyle/>
          <a:p>
            <a:pPr marL="0" indent="0">
              <a:buNone/>
            </a:pPr>
            <a:r>
              <a:rPr lang="en-AU" sz="1100" dirty="0">
                <a:solidFill>
                  <a:schemeClr val="tx1">
                    <a:lumMod val="50000"/>
                    <a:lumOff val="50000"/>
                  </a:schemeClr>
                </a:solidFill>
              </a:rPr>
              <a:t>Note. Data labels have been removed from figures in years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7" name="Chart 6">
            <a:extLst>
              <a:ext uri="{FF2B5EF4-FFF2-40B4-BE49-F238E27FC236}">
                <a16:creationId xmlns:a16="http://schemas.microsoft.com/office/drawing/2014/main" id="{0709916B-7D61-4DD5-A376-4D624AEF5D32}"/>
              </a:ext>
            </a:extLst>
          </p:cNvPr>
          <p:cNvGraphicFramePr/>
          <p:nvPr>
            <p:extLst>
              <p:ext uri="{D42A27DB-BD31-4B8C-83A1-F6EECF244321}">
                <p14:modId xmlns:p14="http://schemas.microsoft.com/office/powerpoint/2010/main" val="2440317812"/>
              </p:ext>
            </p:extLst>
          </p:nvPr>
        </p:nvGraphicFramePr>
        <p:xfrm>
          <a:off x="838200" y="1625600"/>
          <a:ext cx="10515599" cy="43783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136169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E9238-9550-40D1-9873-64B1BC0CCF6C}"/>
              </a:ext>
            </a:extLst>
          </p:cNvPr>
          <p:cNvSpPr>
            <a:spLocks noGrp="1"/>
          </p:cNvSpPr>
          <p:nvPr>
            <p:ph type="title"/>
          </p:nvPr>
        </p:nvSpPr>
        <p:spPr/>
        <p:txBody>
          <a:bodyPr>
            <a:normAutofit/>
          </a:bodyPr>
          <a:lstStyle/>
          <a:p>
            <a:r>
              <a:rPr lang="en-AU" sz="3200" dirty="0"/>
              <a:t>Figure 30: Recent use of NPS, NSW, 2010-2018</a:t>
            </a:r>
          </a:p>
        </p:txBody>
      </p:sp>
      <p:sp>
        <p:nvSpPr>
          <p:cNvPr id="6" name="Text Placeholder 3">
            <a:extLst>
              <a:ext uri="{FF2B5EF4-FFF2-40B4-BE49-F238E27FC236}">
                <a16:creationId xmlns:a16="http://schemas.microsoft.com/office/drawing/2014/main" id="{3DDF55E4-7744-428D-8456-DA9ABD0EFFE9}"/>
              </a:ext>
            </a:extLst>
          </p:cNvPr>
          <p:cNvSpPr>
            <a:spLocks noGrp="1"/>
          </p:cNvSpPr>
          <p:nvPr>
            <p:ph type="body" sz="quarter" idx="14"/>
          </p:nvPr>
        </p:nvSpPr>
        <p:spPr>
          <a:xfrm>
            <a:off x="838200" y="5762422"/>
            <a:ext cx="10515600" cy="444903"/>
          </a:xfrm>
        </p:spPr>
        <p:txBody>
          <a:bodyPr>
            <a:normAutofit/>
          </a:bodyPr>
          <a:lstStyle/>
          <a:p>
            <a:pPr marL="0" indent="0">
              <a:buNone/>
            </a:pPr>
            <a:r>
              <a:rPr lang="en-AU" sz="1100" dirty="0">
                <a:solidFill>
                  <a:schemeClr val="tx1">
                    <a:lumMod val="50000"/>
                    <a:lumOff val="50000"/>
                  </a:schemeClr>
                </a:solidFill>
              </a:rPr>
              <a:t>Note.</a:t>
            </a:r>
            <a:r>
              <a:rPr lang="en-AU" sz="1100" b="1" dirty="0">
                <a:solidFill>
                  <a:schemeClr val="tx1">
                    <a:lumMod val="50000"/>
                    <a:lumOff val="50000"/>
                  </a:schemeClr>
                </a:solidFill>
              </a:rPr>
              <a:t> </a:t>
            </a:r>
            <a:r>
              <a:rPr lang="en-AU" sz="1100" dirty="0">
                <a:solidFill>
                  <a:schemeClr val="tx1">
                    <a:lumMod val="50000"/>
                    <a:lumOff val="50000"/>
                  </a:schemeClr>
                </a:solidFill>
              </a:rPr>
              <a:t>Y axis reduced to 30% to improve visibility of trends.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7" name="Chart 6">
            <a:extLst>
              <a:ext uri="{FF2B5EF4-FFF2-40B4-BE49-F238E27FC236}">
                <a16:creationId xmlns:a16="http://schemas.microsoft.com/office/drawing/2014/main" id="{4076EF05-B9F8-478D-BA46-25905B75FC00}"/>
              </a:ext>
            </a:extLst>
          </p:cNvPr>
          <p:cNvGraphicFramePr/>
          <p:nvPr>
            <p:extLst>
              <p:ext uri="{D42A27DB-BD31-4B8C-83A1-F6EECF244321}">
                <p14:modId xmlns:p14="http://schemas.microsoft.com/office/powerpoint/2010/main" val="3111899050"/>
              </p:ext>
            </p:extLst>
          </p:nvPr>
        </p:nvGraphicFramePr>
        <p:xfrm>
          <a:off x="838200" y="1616529"/>
          <a:ext cx="10515600" cy="39968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9055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D7E64-A070-44AA-836A-20435F6C5F73}"/>
              </a:ext>
            </a:extLst>
          </p:cNvPr>
          <p:cNvSpPr>
            <a:spLocks noGrp="1"/>
          </p:cNvSpPr>
          <p:nvPr>
            <p:ph type="title"/>
          </p:nvPr>
        </p:nvSpPr>
        <p:spPr/>
        <p:txBody>
          <a:bodyPr>
            <a:normAutofit fontScale="90000"/>
          </a:bodyPr>
          <a:lstStyle/>
          <a:p>
            <a:r>
              <a:rPr lang="en-AU" sz="3600" dirty="0"/>
              <a:t>Figure 31: Non-prescribed use of pharmaceutical drugs in the past six months, NSW, 2007-2018</a:t>
            </a:r>
            <a:endParaRPr lang="en-AU" dirty="0"/>
          </a:p>
        </p:txBody>
      </p:sp>
      <p:sp>
        <p:nvSpPr>
          <p:cNvPr id="4" name="Text Placeholder 3">
            <a:extLst>
              <a:ext uri="{FF2B5EF4-FFF2-40B4-BE49-F238E27FC236}">
                <a16:creationId xmlns:a16="http://schemas.microsoft.com/office/drawing/2014/main" id="{A8F909DB-8132-4FD2-A4B4-BD51A9A215F4}"/>
              </a:ext>
            </a:extLst>
          </p:cNvPr>
          <p:cNvSpPr>
            <a:spLocks noGrp="1"/>
          </p:cNvSpPr>
          <p:nvPr>
            <p:ph type="body" sz="quarter" idx="14"/>
          </p:nvPr>
        </p:nvSpPr>
        <p:spPr>
          <a:xfrm>
            <a:off x="838200" y="5444768"/>
            <a:ext cx="10515600" cy="779736"/>
          </a:xfrm>
        </p:spPr>
        <p:txBody>
          <a:bodyPr>
            <a:normAutofit/>
          </a:bodyPr>
          <a:lstStyle/>
          <a:p>
            <a:pPr marL="0" indent="0">
              <a:buNone/>
            </a:pPr>
            <a:r>
              <a:rPr lang="en-AU" sz="1100" dirty="0">
                <a:solidFill>
                  <a:schemeClr val="tx1">
                    <a:lumMod val="50000"/>
                    <a:lumOff val="50000"/>
                  </a:schemeClr>
                </a:solidFill>
              </a:rPr>
              <a:t>Note. Non-prescribed use is reported for prescription medicines (i.e., benzodiazepines, antipsychotics, and pharmaceutical stimulants). In February 2018, the scheduling for codeine changed such that low-dose codeine formerly available over-the-counter (OTC) was required to be obtained via a prescription. Note that estimates of codeine OTC use refer to use for non-pain purposes. Y axis reduced to 60% to improve visibility of trends. Data labels have been removed from figures in 2007, 2017 and 2018 with small cell size (i.e. n≤5 but not =0).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B28FC997-08C9-414C-B821-1CA48607F02C}"/>
              </a:ext>
            </a:extLst>
          </p:cNvPr>
          <p:cNvGraphicFramePr/>
          <p:nvPr>
            <p:extLst>
              <p:ext uri="{D42A27DB-BD31-4B8C-83A1-F6EECF244321}">
                <p14:modId xmlns:p14="http://schemas.microsoft.com/office/powerpoint/2010/main" val="3697564714"/>
              </p:ext>
            </p:extLst>
          </p:nvPr>
        </p:nvGraphicFramePr>
        <p:xfrm>
          <a:off x="838200" y="1600200"/>
          <a:ext cx="10515600" cy="37465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065726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80826-6B04-40C9-A225-D906F5E3707E}"/>
              </a:ext>
            </a:extLst>
          </p:cNvPr>
          <p:cNvSpPr>
            <a:spLocks noGrp="1"/>
          </p:cNvSpPr>
          <p:nvPr>
            <p:ph type="title"/>
          </p:nvPr>
        </p:nvSpPr>
        <p:spPr/>
        <p:txBody>
          <a:bodyPr>
            <a:noAutofit/>
          </a:bodyPr>
          <a:lstStyle/>
          <a:p>
            <a:r>
              <a:rPr lang="en-AU" sz="3200" dirty="0"/>
              <a:t>Figure 32: Other illicit drugs used in the past six months, NSW, 2003-2018</a:t>
            </a:r>
          </a:p>
        </p:txBody>
      </p:sp>
      <p:sp>
        <p:nvSpPr>
          <p:cNvPr id="4" name="Text Placeholder 3">
            <a:extLst>
              <a:ext uri="{FF2B5EF4-FFF2-40B4-BE49-F238E27FC236}">
                <a16:creationId xmlns:a16="http://schemas.microsoft.com/office/drawing/2014/main" id="{55546A9C-A60E-439E-BCB0-8614A892B588}"/>
              </a:ext>
            </a:extLst>
          </p:cNvPr>
          <p:cNvSpPr>
            <a:spLocks noGrp="1"/>
          </p:cNvSpPr>
          <p:nvPr>
            <p:ph type="body" sz="quarter" idx="14"/>
          </p:nvPr>
        </p:nvSpPr>
        <p:spPr>
          <a:xfrm>
            <a:off x="838200" y="5675124"/>
            <a:ext cx="10515600" cy="449731"/>
          </a:xfrm>
        </p:spPr>
        <p:txBody>
          <a:bodyPr>
            <a:noAutofit/>
          </a:bodyPr>
          <a:lstStyle/>
          <a:p>
            <a:pPr marL="0" indent="0">
              <a:buNone/>
            </a:pPr>
            <a:r>
              <a:rPr lang="en-AU" sz="1100" dirty="0">
                <a:solidFill>
                  <a:schemeClr val="tx1">
                    <a:lumMod val="50000"/>
                    <a:lumOff val="50000"/>
                  </a:schemeClr>
                </a:solidFill>
              </a:rPr>
              <a:t>Note. Monitoring of capsules contents unknown commenced in 2013. Y axis has been reduced to 50% to improve visibility of trends. Data labels have been removed from figures in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C80F9B39-4CBB-40BA-92D7-223B507FE8A7}"/>
              </a:ext>
            </a:extLst>
          </p:cNvPr>
          <p:cNvGraphicFramePr/>
          <p:nvPr>
            <p:extLst>
              <p:ext uri="{D42A27DB-BD31-4B8C-83A1-F6EECF244321}">
                <p14:modId xmlns:p14="http://schemas.microsoft.com/office/powerpoint/2010/main" val="3681117866"/>
              </p:ext>
            </p:extLst>
          </p:nvPr>
        </p:nvGraphicFramePr>
        <p:xfrm>
          <a:off x="838200" y="1587500"/>
          <a:ext cx="10515600" cy="3911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8509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CE0BE-0AFC-473D-812B-9248CCBC315B}"/>
              </a:ext>
            </a:extLst>
          </p:cNvPr>
          <p:cNvSpPr>
            <a:spLocks noGrp="1"/>
          </p:cNvSpPr>
          <p:nvPr>
            <p:ph type="title"/>
          </p:nvPr>
        </p:nvSpPr>
        <p:spPr/>
        <p:txBody>
          <a:bodyPr>
            <a:noAutofit/>
          </a:bodyPr>
          <a:lstStyle/>
          <a:p>
            <a:r>
              <a:rPr lang="en-AU" sz="3200" dirty="0"/>
              <a:t>Figure 33: Licit drugs used in the past six months, NSW, 2003-2018</a:t>
            </a:r>
          </a:p>
        </p:txBody>
      </p:sp>
      <p:sp>
        <p:nvSpPr>
          <p:cNvPr id="4" name="Text Placeholder 3">
            <a:extLst>
              <a:ext uri="{FF2B5EF4-FFF2-40B4-BE49-F238E27FC236}">
                <a16:creationId xmlns:a16="http://schemas.microsoft.com/office/drawing/2014/main" id="{74B5B0F1-C848-4B69-97A1-7C7D247489A0}"/>
              </a:ext>
            </a:extLst>
          </p:cNvPr>
          <p:cNvSpPr>
            <a:spLocks noGrp="1"/>
          </p:cNvSpPr>
          <p:nvPr>
            <p:ph type="body" sz="quarter" idx="14"/>
          </p:nvPr>
        </p:nvSpPr>
        <p:spPr>
          <a:xfrm>
            <a:off x="838200" y="5800725"/>
            <a:ext cx="10515600" cy="256896"/>
          </a:xfrm>
        </p:spPr>
        <p:txBody>
          <a:bodyPr>
            <a:noAutofit/>
          </a:bodyPr>
          <a:lstStyle/>
          <a:p>
            <a:pPr marL="0" indent="0">
              <a:buNone/>
            </a:pPr>
            <a:r>
              <a:rPr lang="en-AU" sz="1100" dirty="0">
                <a:solidFill>
                  <a:schemeClr val="tx1">
                    <a:lumMod val="50000"/>
                    <a:lumOff val="50000"/>
                  </a:schemeClr>
                </a:solidFill>
              </a:rPr>
              <a:t>Note. Monitoring of e-cigarettes commenced in 2014. Data labels have been removed from figures in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53CBE1B4-EA90-43EA-9780-1B7B4532A429}"/>
              </a:ext>
            </a:extLst>
          </p:cNvPr>
          <p:cNvGraphicFramePr/>
          <p:nvPr>
            <p:extLst>
              <p:ext uri="{D42A27DB-BD31-4B8C-83A1-F6EECF244321}">
                <p14:modId xmlns:p14="http://schemas.microsoft.com/office/powerpoint/2010/main" val="347289213"/>
              </p:ext>
            </p:extLst>
          </p:nvPr>
        </p:nvGraphicFramePr>
        <p:xfrm>
          <a:off x="838200" y="1587500"/>
          <a:ext cx="10515599" cy="4213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1790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64F1D-AB93-410A-B125-E608A9E6912E}"/>
              </a:ext>
            </a:extLst>
          </p:cNvPr>
          <p:cNvSpPr>
            <a:spLocks noGrp="1"/>
          </p:cNvSpPr>
          <p:nvPr>
            <p:ph type="title"/>
          </p:nvPr>
        </p:nvSpPr>
        <p:spPr/>
        <p:txBody>
          <a:bodyPr>
            <a:noAutofit/>
          </a:bodyPr>
          <a:lstStyle/>
          <a:p>
            <a:r>
              <a:rPr lang="en-AU" sz="3200" dirty="0"/>
              <a:t>Figure 34: Poly substance use on occasion of last stimulant use, NSW, 2018</a:t>
            </a:r>
          </a:p>
        </p:txBody>
      </p:sp>
      <p:sp>
        <p:nvSpPr>
          <p:cNvPr id="4" name="Text Placeholder 3">
            <a:extLst>
              <a:ext uri="{FF2B5EF4-FFF2-40B4-BE49-F238E27FC236}">
                <a16:creationId xmlns:a16="http://schemas.microsoft.com/office/drawing/2014/main" id="{CB4FB227-C6FD-4837-96F1-046929553C02}"/>
              </a:ext>
            </a:extLst>
          </p:cNvPr>
          <p:cNvSpPr>
            <a:spLocks noGrp="1"/>
          </p:cNvSpPr>
          <p:nvPr>
            <p:ph type="body" sz="quarter" idx="14"/>
          </p:nvPr>
        </p:nvSpPr>
        <p:spPr>
          <a:xfrm>
            <a:off x="6360523" y="1725930"/>
            <a:ext cx="4993277" cy="1703070"/>
          </a:xfrm>
        </p:spPr>
        <p:txBody>
          <a:bodyPr>
            <a:normAutofit/>
          </a:bodyPr>
          <a:lstStyle/>
          <a:p>
            <a:pPr marL="0" indent="0">
              <a:buNone/>
            </a:pPr>
            <a:r>
              <a:rPr lang="en-AU" sz="1700" dirty="0"/>
              <a:t>Note. This figure captures those who had also used hallucinogens/</a:t>
            </a:r>
            <a:r>
              <a:rPr lang="en-AU" sz="1700" dirty="0" err="1"/>
              <a:t>dissociatives</a:t>
            </a:r>
            <a:r>
              <a:rPr lang="en-AU" sz="1700" dirty="0"/>
              <a:t> (GHB, ketamine, LSD, and/or hallucinogenic mushrooms), depressants (alcohol and/or benzodiazepines) and/or cannabis on their last occasion of stimulant use.  </a:t>
            </a:r>
          </a:p>
          <a:p>
            <a:pPr marL="0" indent="0">
              <a:buNone/>
            </a:pPr>
            <a:endParaRPr lang="en-AU" dirty="0"/>
          </a:p>
        </p:txBody>
      </p:sp>
      <p:pic>
        <p:nvPicPr>
          <p:cNvPr id="6" name="Picture 5">
            <a:extLst>
              <a:ext uri="{FF2B5EF4-FFF2-40B4-BE49-F238E27FC236}">
                <a16:creationId xmlns:a16="http://schemas.microsoft.com/office/drawing/2014/main" id="{1B3E9967-0143-4B80-B890-1FA372491EDE}"/>
              </a:ext>
            </a:extLst>
          </p:cNvPr>
          <p:cNvPicPr/>
          <p:nvPr/>
        </p:nvPicPr>
        <p:blipFill rotWithShape="1">
          <a:blip r:embed="rId2" cstate="print">
            <a:extLst>
              <a:ext uri="{28A0092B-C50C-407E-A947-70E740481C1C}">
                <a14:useLocalDpi xmlns:a14="http://schemas.microsoft.com/office/drawing/2010/main" val="0"/>
              </a:ext>
            </a:extLst>
          </a:blip>
          <a:srcRect l="6098" t="12386" r="6783" b="12108"/>
          <a:stretch/>
        </p:blipFill>
        <p:spPr bwMode="auto">
          <a:xfrm>
            <a:off x="838200" y="1551008"/>
            <a:ext cx="4993278" cy="450255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84471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C569-973D-4A71-AC47-F9CF3F0F48BE}"/>
              </a:ext>
            </a:extLst>
          </p:cNvPr>
          <p:cNvSpPr>
            <a:spLocks noGrp="1"/>
          </p:cNvSpPr>
          <p:nvPr>
            <p:ph type="title"/>
          </p:nvPr>
        </p:nvSpPr>
        <p:spPr/>
        <p:txBody>
          <a:bodyPr>
            <a:noAutofit/>
          </a:bodyPr>
          <a:lstStyle/>
          <a:p>
            <a:r>
              <a:rPr lang="en-AU" sz="3200" dirty="0"/>
              <a:t>Figure 35: Lifetime and past year non-fatal stimulant and depressant overdose, NSW, 2006-2018</a:t>
            </a:r>
          </a:p>
        </p:txBody>
      </p:sp>
      <p:sp>
        <p:nvSpPr>
          <p:cNvPr id="4" name="Text Placeholder 3">
            <a:extLst>
              <a:ext uri="{FF2B5EF4-FFF2-40B4-BE49-F238E27FC236}">
                <a16:creationId xmlns:a16="http://schemas.microsoft.com/office/drawing/2014/main" id="{1A60E9E4-0EC0-47C4-B3CB-731F1DA9B42F}"/>
              </a:ext>
            </a:extLst>
          </p:cNvPr>
          <p:cNvSpPr>
            <a:spLocks noGrp="1"/>
          </p:cNvSpPr>
          <p:nvPr>
            <p:ph type="body" sz="quarter" idx="14"/>
          </p:nvPr>
        </p:nvSpPr>
        <p:spPr>
          <a:xfrm>
            <a:off x="838200" y="5816601"/>
            <a:ext cx="10515600" cy="374650"/>
          </a:xfrm>
        </p:spPr>
        <p:txBody>
          <a:bodyPr>
            <a:noAutofit/>
          </a:bodyPr>
          <a:lstStyle/>
          <a:p>
            <a:pPr marL="0" indent="0">
              <a:buNone/>
            </a:pPr>
            <a:r>
              <a:rPr lang="en-AU" sz="1100" dirty="0">
                <a:solidFill>
                  <a:schemeClr val="tx1">
                    <a:lumMod val="50000"/>
                    <a:lumOff val="50000"/>
                  </a:schemeClr>
                </a:solidFill>
              </a:rPr>
              <a:t>Note. Y axis has been reduced to 50% to improve visibility of trends. Data labels have been removed from figures in years 2006,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0D33669B-0A8A-49DF-85A0-345A9DA462C1}"/>
              </a:ext>
            </a:extLst>
          </p:cNvPr>
          <p:cNvGraphicFramePr/>
          <p:nvPr>
            <p:extLst>
              <p:ext uri="{D42A27DB-BD31-4B8C-83A1-F6EECF244321}">
                <p14:modId xmlns:p14="http://schemas.microsoft.com/office/powerpoint/2010/main" val="1406648860"/>
              </p:ext>
            </p:extLst>
          </p:nvPr>
        </p:nvGraphicFramePr>
        <p:xfrm>
          <a:off x="838200" y="1625599"/>
          <a:ext cx="10515600" cy="41910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98713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468-00F4-4798-BFBD-3138A6AAE081}"/>
              </a:ext>
            </a:extLst>
          </p:cNvPr>
          <p:cNvSpPr>
            <a:spLocks noGrp="1"/>
          </p:cNvSpPr>
          <p:nvPr>
            <p:ph type="title"/>
          </p:nvPr>
        </p:nvSpPr>
        <p:spPr/>
        <p:txBody>
          <a:bodyPr>
            <a:noAutofit/>
          </a:bodyPr>
          <a:lstStyle/>
          <a:p>
            <a:r>
              <a:rPr lang="en-AU" sz="3200" dirty="0"/>
              <a:t>Figure 36: Lifetime and past month drug injection, NSW, 2004-2018</a:t>
            </a:r>
          </a:p>
        </p:txBody>
      </p:sp>
      <p:sp>
        <p:nvSpPr>
          <p:cNvPr id="4" name="Text Placeholder 3">
            <a:extLst>
              <a:ext uri="{FF2B5EF4-FFF2-40B4-BE49-F238E27FC236}">
                <a16:creationId xmlns:a16="http://schemas.microsoft.com/office/drawing/2014/main" id="{D950AB0D-5205-4851-BEB7-5BA08D362CB1}"/>
              </a:ext>
            </a:extLst>
          </p:cNvPr>
          <p:cNvSpPr>
            <a:spLocks noGrp="1"/>
          </p:cNvSpPr>
          <p:nvPr>
            <p:ph type="body" sz="quarter" idx="14"/>
          </p:nvPr>
        </p:nvSpPr>
        <p:spPr>
          <a:xfrm>
            <a:off x="838200" y="5838825"/>
            <a:ext cx="10515600" cy="339227"/>
          </a:xfrm>
        </p:spPr>
        <p:txBody>
          <a:bodyPr>
            <a:noAutofit/>
          </a:bodyPr>
          <a:lstStyle/>
          <a:p>
            <a:pPr marL="0" indent="0">
              <a:buNone/>
            </a:pPr>
            <a:r>
              <a:rPr lang="en-AU" sz="1100" dirty="0">
                <a:solidFill>
                  <a:schemeClr val="tx1">
                    <a:lumMod val="50000"/>
                    <a:lumOff val="50000"/>
                  </a:schemeClr>
                </a:solidFill>
              </a:rPr>
              <a:t>Note. Y axis reduced to 50% to improve visibility of trends. Past 6-month injection asked of participants prior to 2016. Data labels have been removed from figures in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p:txBody>
      </p:sp>
      <p:graphicFrame>
        <p:nvGraphicFramePr>
          <p:cNvPr id="5" name="Chart 4">
            <a:extLst>
              <a:ext uri="{FF2B5EF4-FFF2-40B4-BE49-F238E27FC236}">
                <a16:creationId xmlns:a16="http://schemas.microsoft.com/office/drawing/2014/main" id="{99DB0659-D047-4DB8-B650-8C4C3191191E}"/>
              </a:ext>
            </a:extLst>
          </p:cNvPr>
          <p:cNvGraphicFramePr/>
          <p:nvPr>
            <p:extLst>
              <p:ext uri="{D42A27DB-BD31-4B8C-83A1-F6EECF244321}">
                <p14:modId xmlns:p14="http://schemas.microsoft.com/office/powerpoint/2010/main" val="410279883"/>
              </p:ext>
            </p:extLst>
          </p:nvPr>
        </p:nvGraphicFramePr>
        <p:xfrm>
          <a:off x="838200" y="1600199"/>
          <a:ext cx="10515599" cy="42386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6071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82737-2A36-498C-82A8-8687D2D5DBB6}"/>
              </a:ext>
            </a:extLst>
          </p:cNvPr>
          <p:cNvSpPr>
            <a:spLocks noGrp="1"/>
          </p:cNvSpPr>
          <p:nvPr>
            <p:ph type="title"/>
          </p:nvPr>
        </p:nvSpPr>
        <p:spPr>
          <a:xfrm>
            <a:off x="695596" y="389852"/>
            <a:ext cx="11016792" cy="946150"/>
          </a:xfrm>
        </p:spPr>
        <p:txBody>
          <a:bodyPr>
            <a:noAutofit/>
          </a:bodyPr>
          <a:lstStyle/>
          <a:p>
            <a:r>
              <a:rPr lang="en-AU" sz="3100" dirty="0"/>
              <a:t>Figure 37: Sex with a casual partner in the last six months and use of any protection/barrier on the last occasion, NSW, 2011-2018</a:t>
            </a:r>
            <a:endParaRPr lang="en-AU" sz="3200" dirty="0"/>
          </a:p>
        </p:txBody>
      </p:sp>
      <p:sp>
        <p:nvSpPr>
          <p:cNvPr id="4" name="Text Placeholder 3">
            <a:extLst>
              <a:ext uri="{FF2B5EF4-FFF2-40B4-BE49-F238E27FC236}">
                <a16:creationId xmlns:a16="http://schemas.microsoft.com/office/drawing/2014/main" id="{B3876EFB-2FF4-43B9-A3D5-03654082FDA9}"/>
              </a:ext>
            </a:extLst>
          </p:cNvPr>
          <p:cNvSpPr>
            <a:spLocks noGrp="1"/>
          </p:cNvSpPr>
          <p:nvPr>
            <p:ph type="body" sz="quarter" idx="14"/>
          </p:nvPr>
        </p:nvSpPr>
        <p:spPr>
          <a:xfrm>
            <a:off x="842963" y="5702301"/>
            <a:ext cx="10515600" cy="488950"/>
          </a:xfrm>
        </p:spPr>
        <p:txBody>
          <a:bodyPr>
            <a:noAutofit/>
          </a:bodyPr>
          <a:lstStyle/>
          <a:p>
            <a:pPr marL="0" indent="0">
              <a:buNone/>
            </a:pPr>
            <a:r>
              <a:rPr lang="en-AU" sz="1100" dirty="0">
                <a:solidFill>
                  <a:schemeClr val="tx1">
                    <a:lumMod val="50000"/>
                    <a:lumOff val="50000"/>
                  </a:schemeClr>
                </a:solidFill>
              </a:rPr>
              <a:t>Note. Don’t know and did not respond responses excluded. The combination of the percentage who report protection used and no protection used is the percentage who reported penetrative sex with a casual partner in the past six months.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 </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F45D72AB-6761-46A0-B9DA-A1BAFE0FDB53}"/>
              </a:ext>
            </a:extLst>
          </p:cNvPr>
          <p:cNvGraphicFramePr/>
          <p:nvPr>
            <p:extLst>
              <p:ext uri="{D42A27DB-BD31-4B8C-83A1-F6EECF244321}">
                <p14:modId xmlns:p14="http://schemas.microsoft.com/office/powerpoint/2010/main" val="2068583065"/>
              </p:ext>
            </p:extLst>
          </p:nvPr>
        </p:nvGraphicFramePr>
        <p:xfrm>
          <a:off x="842963" y="1587501"/>
          <a:ext cx="10506073" cy="41147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44181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B3AF-ED60-416F-A759-470C1CAEAD91}"/>
              </a:ext>
            </a:extLst>
          </p:cNvPr>
          <p:cNvSpPr>
            <a:spLocks noGrp="1"/>
          </p:cNvSpPr>
          <p:nvPr>
            <p:ph type="title"/>
          </p:nvPr>
        </p:nvSpPr>
        <p:spPr/>
        <p:txBody>
          <a:bodyPr>
            <a:noAutofit/>
          </a:bodyPr>
          <a:lstStyle/>
          <a:p>
            <a:r>
              <a:rPr lang="en-AU" sz="3200" dirty="0"/>
              <a:t>Figure 38: Self-reported mental health problems and treatment seeking in the past six months, NSW, 2008-2018</a:t>
            </a:r>
          </a:p>
        </p:txBody>
      </p:sp>
      <p:sp>
        <p:nvSpPr>
          <p:cNvPr id="4" name="Text Placeholder 3">
            <a:extLst>
              <a:ext uri="{FF2B5EF4-FFF2-40B4-BE49-F238E27FC236}">
                <a16:creationId xmlns:a16="http://schemas.microsoft.com/office/drawing/2014/main" id="{ADF00C9A-8F3C-4373-AF8A-6424BED6E400}"/>
              </a:ext>
            </a:extLst>
          </p:cNvPr>
          <p:cNvSpPr>
            <a:spLocks noGrp="1"/>
          </p:cNvSpPr>
          <p:nvPr>
            <p:ph type="body" sz="quarter" idx="14"/>
          </p:nvPr>
        </p:nvSpPr>
        <p:spPr>
          <a:xfrm>
            <a:off x="838200" y="5773240"/>
            <a:ext cx="10515600" cy="475160"/>
          </a:xfrm>
        </p:spPr>
        <p:txBody>
          <a:bodyPr>
            <a:noAutofit/>
          </a:bodyPr>
          <a:lstStyle/>
          <a:p>
            <a:pPr marL="0" indent="0">
              <a:buNone/>
            </a:pPr>
            <a:r>
              <a:rPr lang="en-AU" sz="1100" dirty="0">
                <a:solidFill>
                  <a:schemeClr val="tx1">
                    <a:lumMod val="50000"/>
                    <a:lumOff val="50000"/>
                  </a:schemeClr>
                </a:solidFill>
              </a:rPr>
              <a:t>Note. The combination of the percentage who report treatment seeking and no treatment is the percentage who reported experiencing a mental health problem in the past six months. Data labels have been removed from figures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a:t>
            </a:r>
            <a:r>
              <a:rPr lang="en-AU" sz="1100" i="1" dirty="0">
                <a:solidFill>
                  <a:schemeClr val="tx1">
                    <a:lumMod val="50000"/>
                    <a:lumOff val="50000"/>
                  </a:schemeClr>
                </a:solidFill>
              </a:rPr>
              <a:t>p</a:t>
            </a:r>
            <a:r>
              <a:rPr lang="en-AU" sz="1100" dirty="0">
                <a:solidFill>
                  <a:schemeClr val="tx1">
                    <a:lumMod val="50000"/>
                    <a:lumOff val="50000"/>
                  </a:schemeClr>
                </a:solidFill>
              </a:rPr>
              <a:t>&lt;0.001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FC52B0BB-42AC-4143-A5F9-69D3E154CE97}"/>
              </a:ext>
            </a:extLst>
          </p:cNvPr>
          <p:cNvGraphicFramePr/>
          <p:nvPr>
            <p:extLst>
              <p:ext uri="{D42A27DB-BD31-4B8C-83A1-F6EECF244321}">
                <p14:modId xmlns:p14="http://schemas.microsoft.com/office/powerpoint/2010/main" val="4191378532"/>
              </p:ext>
            </p:extLst>
          </p:nvPr>
        </p:nvGraphicFramePr>
        <p:xfrm>
          <a:off x="838200" y="1574800"/>
          <a:ext cx="10515600" cy="408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48633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CFBAE-9728-4F6B-A1F8-F47B2B6EEF7C}"/>
              </a:ext>
            </a:extLst>
          </p:cNvPr>
          <p:cNvSpPr>
            <a:spLocks noGrp="1"/>
          </p:cNvSpPr>
          <p:nvPr>
            <p:ph type="title"/>
          </p:nvPr>
        </p:nvSpPr>
        <p:spPr/>
        <p:txBody>
          <a:bodyPr>
            <a:noAutofit/>
          </a:bodyPr>
          <a:lstStyle/>
          <a:p>
            <a:r>
              <a:rPr lang="en-AU" sz="3200" dirty="0"/>
              <a:t>Figure 49: Self-reported criminal activity in the past month, NSW, 2003-2018</a:t>
            </a:r>
          </a:p>
        </p:txBody>
      </p:sp>
      <p:sp>
        <p:nvSpPr>
          <p:cNvPr id="4" name="Text Placeholder 3">
            <a:extLst>
              <a:ext uri="{FF2B5EF4-FFF2-40B4-BE49-F238E27FC236}">
                <a16:creationId xmlns:a16="http://schemas.microsoft.com/office/drawing/2014/main" id="{E512AEA1-452E-4FF2-8F62-2B0489EF0C25}"/>
              </a:ext>
            </a:extLst>
          </p:cNvPr>
          <p:cNvSpPr>
            <a:spLocks noGrp="1"/>
          </p:cNvSpPr>
          <p:nvPr>
            <p:ph type="body" sz="quarter" idx="14"/>
          </p:nvPr>
        </p:nvSpPr>
        <p:spPr>
          <a:xfrm>
            <a:off x="838200" y="5664201"/>
            <a:ext cx="10515600" cy="562470"/>
          </a:xfrm>
        </p:spPr>
        <p:txBody>
          <a:bodyPr>
            <a:noAutofit/>
          </a:bodyPr>
          <a:lstStyle/>
          <a:p>
            <a:pPr marL="0" indent="0">
              <a:buNone/>
            </a:pPr>
            <a:r>
              <a:rPr lang="en-AU" sz="1100" dirty="0">
                <a:solidFill>
                  <a:schemeClr val="tx1">
                    <a:lumMod val="50000"/>
                    <a:lumOff val="50000"/>
                  </a:schemeClr>
                </a:solidFill>
              </a:rPr>
              <a:t>Note. ‘Any crime’ comprises the percentage who report any property crime, drug dealing, fraud and/or violent crime in the past month. Y axis has been reduced to 50% to improve visibility of trends. Data labels have been removed from figures in 2003, 2017 and 2018 with small cell size (i.e. n≤5). *</a:t>
            </a:r>
            <a:r>
              <a:rPr lang="en-AU" sz="1100" i="1" dirty="0">
                <a:solidFill>
                  <a:schemeClr val="tx1">
                    <a:lumMod val="50000"/>
                    <a:lumOff val="50000"/>
                  </a:schemeClr>
                </a:solidFill>
              </a:rPr>
              <a:t>p</a:t>
            </a:r>
            <a:r>
              <a:rPr lang="en-AU" sz="1100" dirty="0">
                <a:solidFill>
                  <a:schemeClr val="tx1">
                    <a:lumMod val="50000"/>
                    <a:lumOff val="50000"/>
                  </a:schemeClr>
                </a:solidFill>
              </a:rPr>
              <a:t>&lt;0.050; **</a:t>
            </a:r>
            <a:r>
              <a:rPr lang="en-AU" sz="1100" i="1" dirty="0">
                <a:solidFill>
                  <a:schemeClr val="tx1">
                    <a:lumMod val="50000"/>
                    <a:lumOff val="50000"/>
                  </a:schemeClr>
                </a:solidFill>
              </a:rPr>
              <a:t>p</a:t>
            </a:r>
            <a:r>
              <a:rPr lang="en-AU" sz="1100" dirty="0">
                <a:solidFill>
                  <a:schemeClr val="tx1">
                    <a:lumMod val="50000"/>
                    <a:lumOff val="50000"/>
                  </a:schemeClr>
                </a:solidFill>
              </a:rPr>
              <a:t>&lt;0.010; ***p&lt;0.001 for 2017 versus 2018.</a:t>
            </a:r>
          </a:p>
          <a:p>
            <a:pPr marL="0" indent="0">
              <a:buNone/>
            </a:pPr>
            <a:endParaRPr lang="en-AU" sz="1100" dirty="0">
              <a:solidFill>
                <a:schemeClr val="tx1">
                  <a:lumMod val="50000"/>
                  <a:lumOff val="50000"/>
                </a:schemeClr>
              </a:solidFill>
            </a:endParaRPr>
          </a:p>
        </p:txBody>
      </p:sp>
      <p:graphicFrame>
        <p:nvGraphicFramePr>
          <p:cNvPr id="5" name="Chart 4">
            <a:extLst>
              <a:ext uri="{FF2B5EF4-FFF2-40B4-BE49-F238E27FC236}">
                <a16:creationId xmlns:a16="http://schemas.microsoft.com/office/drawing/2014/main" id="{BC73C20E-7F7A-4B5E-BD3B-B292DE842AFA}"/>
              </a:ext>
            </a:extLst>
          </p:cNvPr>
          <p:cNvGraphicFramePr/>
          <p:nvPr>
            <p:extLst>
              <p:ext uri="{D42A27DB-BD31-4B8C-83A1-F6EECF244321}">
                <p14:modId xmlns:p14="http://schemas.microsoft.com/office/powerpoint/2010/main" val="165953826"/>
              </p:ext>
            </p:extLst>
          </p:nvPr>
        </p:nvGraphicFramePr>
        <p:xfrm>
          <a:off x="838200" y="1612901"/>
          <a:ext cx="10515600" cy="40512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2301872"/>
      </p:ext>
    </p:extLst>
  </p:cSld>
  <p:clrMapOvr>
    <a:masterClrMapping/>
  </p:clrMapOvr>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Custom 1">
      <a:majorFont>
        <a:latin typeface="Somme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684</TotalTime>
  <Words>3615</Words>
  <Application>Microsoft Office PowerPoint</Application>
  <PresentationFormat>Widescreen</PresentationFormat>
  <Paragraphs>343</Paragraphs>
  <Slides>40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Microsoft Sans Serif</vt:lpstr>
      <vt:lpstr>Sommet</vt:lpstr>
      <vt:lpstr>Times</vt:lpstr>
      <vt:lpstr>Office Theme</vt:lpstr>
      <vt:lpstr>PowerPoint Presentation</vt:lpstr>
      <vt:lpstr>Figure 1: Drug of choice, NSW, 2003-2008</vt:lpstr>
      <vt:lpstr>Figure 2: Drug used most often in the past month, NSW, 2011-2018</vt:lpstr>
      <vt:lpstr>Figure 3: High frequency substance use in the past six months, NSW, 2003-2018</vt:lpstr>
      <vt:lpstr>Figure 4: Past six month use of any ecstasy, and ecstasy pills, powder, capsules, and crystal, NSW, 2003-2018</vt:lpstr>
      <vt:lpstr>Figure 5: Median days of any ecstasy, pills, powder, capsules, and crystal use in the past six months, NSW, 2003-2018</vt:lpstr>
      <vt:lpstr>Figure 6: Median price of ecstasy pill and capsule, NSW, 2003-2017</vt:lpstr>
      <vt:lpstr>Figure 7: Median price of ecstasy crystal and powder per point and gram, NSW, 2013-2018</vt:lpstr>
      <vt:lpstr>Figure 8: Past six month use of any methamphetamine, powder, base, and crystal, NSW, 2003-2018</vt:lpstr>
      <vt:lpstr>Figure 9: Median days of any methamphetamine, powder, base, and crystal use in the past six months, NSW, 2003-2018</vt:lpstr>
      <vt:lpstr>Figure 10: Median price of powder methamphetamine per point and gram, NSW, 2003-2018</vt:lpstr>
      <vt:lpstr>Figure 11: Current perceived purity of powder methamphetamine, NSW, 2003-2018</vt:lpstr>
      <vt:lpstr>Figure 12: Current perceived availability of powder methamphetamine, NSW, 2003-2018</vt:lpstr>
      <vt:lpstr>Figure 13: Past six month use and frequency of use of cocaine, NSW, 2003-2018</vt:lpstr>
      <vt:lpstr>Figure 14: Median price of cocaine per gram, NSW, 2003-2018</vt:lpstr>
      <vt:lpstr>Figure 15: Current perceived purity of cocaine, NSW, 2003-2018</vt:lpstr>
      <vt:lpstr>Figure 16: Current perceived availability of cocaine, NSW, 2003-2018</vt:lpstr>
      <vt:lpstr>Figure 17: Past six month use and frequency of use of cannabis, NSW, 2003-2018</vt:lpstr>
      <vt:lpstr>Figure 18: Median price of hydroponic (a) and bush (b) cannabis per ounce and gram, NSW, 2006-2018</vt:lpstr>
      <vt:lpstr>Figure 19: Current potency of hydroponic (a) and bush (b) cannabis, NSW, 2006-2018</vt:lpstr>
      <vt:lpstr>Figure 20: Current perceived availability of hydroponic (a) and bush (b) cannabis, NSW, 2006-2018</vt:lpstr>
      <vt:lpstr>Figure 21: Past six month use and frequency of use of ketamine, NSW, 2003-2018</vt:lpstr>
      <vt:lpstr>Figure 22: Past six month use and frequency of use of LSD, NSW, 2003-2018</vt:lpstr>
      <vt:lpstr>Figure 23: Median price of ketamine per gram, NSW, 2003-2018</vt:lpstr>
      <vt:lpstr>Figure 24: Current perceived purity of ketamine, NSW, 2003-2018</vt:lpstr>
      <vt:lpstr>Figure 25: Current perceived availability of ketamine, NSW, 2003-2018</vt:lpstr>
      <vt:lpstr>Figure 26: Median price of LSD per tab, NSW, 2003-2018</vt:lpstr>
      <vt:lpstr>Figure 27: Current perceived purity of LSD, NSW, 2003-2018</vt:lpstr>
      <vt:lpstr>Figure 28: Current perceived availability of LSD, NSW, 2003-2018</vt:lpstr>
      <vt:lpstr>Figure 29: Recent use of any NPS, NSW, 2010-2018</vt:lpstr>
      <vt:lpstr>Figure 30: Recent use of NPS, NSW, 2010-2018</vt:lpstr>
      <vt:lpstr>Figure 31: Non-prescribed use of pharmaceutical drugs in the past six months, NSW, 2007-2018</vt:lpstr>
      <vt:lpstr>Figure 32: Other illicit drugs used in the past six months, NSW, 2003-2018</vt:lpstr>
      <vt:lpstr>Figure 33: Licit drugs used in the past six months, NSW, 2003-2018</vt:lpstr>
      <vt:lpstr>Figure 34: Poly substance use on occasion of last stimulant use, NSW, 2018</vt:lpstr>
      <vt:lpstr>Figure 35: Lifetime and past year non-fatal stimulant and depressant overdose, NSW, 2006-2018</vt:lpstr>
      <vt:lpstr>Figure 36: Lifetime and past month drug injection, NSW, 2004-2018</vt:lpstr>
      <vt:lpstr>Figure 37: Sex with a casual partner in the last six months and use of any protection/barrier on the last occasion, NSW, 2011-2018</vt:lpstr>
      <vt:lpstr>Figure 38: Self-reported mental health problems and treatment seeking in the past six months, NSW, 2008-2018</vt:lpstr>
      <vt:lpstr>Figure 49: Self-reported criminal activity in the past month, NSW, 2003-2018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Daisy Gibbs</dc:creator>
  <cp:lastModifiedBy>Daisy Gibbs</cp:lastModifiedBy>
  <cp:revision>67</cp:revision>
  <dcterms:created xsi:type="dcterms:W3CDTF">2018-08-21T07:06:16Z</dcterms:created>
  <dcterms:modified xsi:type="dcterms:W3CDTF">2018-11-23T06:39:52Z</dcterms:modified>
</cp:coreProperties>
</file>