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xlsx" ContentType="application/vnd.openxmlformats-officedocument.spreadsheetml.sheet"/>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ppt/charts/chart15.xml" ContentType="application/vnd.openxmlformats-officedocument.drawingml.chart+xml"/>
  <Override PartName="/ppt/charts/style15.xml" ContentType="application/vnd.ms-office.chartstyle+xml"/>
  <Override PartName="/ppt/charts/colors15.xml" ContentType="application/vnd.ms-office.chartcolorstyle+xml"/>
  <Override PartName="/ppt/charts/chart16.xml" ContentType="application/vnd.openxmlformats-officedocument.drawingml.chart+xml"/>
  <Override PartName="/ppt/charts/style16.xml" ContentType="application/vnd.ms-office.chartstyle+xml"/>
  <Override PartName="/ppt/charts/colors16.xml" ContentType="application/vnd.ms-office.chartcolorstyle+xml"/>
  <Override PartName="/ppt/charts/chart17.xml" ContentType="application/vnd.openxmlformats-officedocument.drawingml.chart+xml"/>
  <Override PartName="/ppt/charts/chart18.xml" ContentType="application/vnd.openxmlformats-officedocument.drawingml.chart+xml"/>
  <Override PartName="/ppt/charts/style17.xml" ContentType="application/vnd.ms-office.chartstyle+xml"/>
  <Override PartName="/ppt/charts/colors17.xml" ContentType="application/vnd.ms-office.chartcolorstyle+xml"/>
  <Override PartName="/ppt/charts/chart19.xml" ContentType="application/vnd.openxmlformats-officedocument.drawingml.chart+xml"/>
  <Override PartName="/ppt/charts/style18.xml" ContentType="application/vnd.ms-office.chartstyle+xml"/>
  <Override PartName="/ppt/charts/colors18.xml" ContentType="application/vnd.ms-office.chartcolorstyle+xml"/>
  <Override PartName="/ppt/charts/chart20.xml" ContentType="application/vnd.openxmlformats-officedocument.drawingml.chart+xml"/>
  <Override PartName="/ppt/charts/style19.xml" ContentType="application/vnd.ms-office.chartstyle+xml"/>
  <Override PartName="/ppt/charts/colors19.xml" ContentType="application/vnd.ms-office.chartcolorstyle+xml"/>
  <Override PartName="/ppt/charts/chart21.xml" ContentType="application/vnd.openxmlformats-officedocument.drawingml.chart+xml"/>
  <Override PartName="/ppt/charts/style20.xml" ContentType="application/vnd.ms-office.chartstyle+xml"/>
  <Override PartName="/ppt/charts/colors20.xml" ContentType="application/vnd.ms-office.chartcolorstyle+xml"/>
  <Override PartName="/ppt/charts/chart22.xml" ContentType="application/vnd.openxmlformats-officedocument.drawingml.chart+xml"/>
  <Override PartName="/ppt/charts/style21.xml" ContentType="application/vnd.ms-office.chartstyle+xml"/>
  <Override PartName="/ppt/charts/colors21.xml" ContentType="application/vnd.ms-office.chartcolorstyle+xml"/>
  <Override PartName="/ppt/charts/chart23.xml" ContentType="application/vnd.openxmlformats-officedocument.drawingml.chart+xml"/>
  <Override PartName="/ppt/charts/style22.xml" ContentType="application/vnd.ms-office.chartstyle+xml"/>
  <Override PartName="/ppt/charts/colors22.xml" ContentType="application/vnd.ms-office.chartcolorstyle+xml"/>
  <Override PartName="/ppt/charts/chart24.xml" ContentType="application/vnd.openxmlformats-officedocument.drawingml.chart+xml"/>
  <Override PartName="/ppt/charts/style23.xml" ContentType="application/vnd.ms-office.chartstyle+xml"/>
  <Override PartName="/ppt/charts/colors23.xml" ContentType="application/vnd.ms-office.chartcolorstyle+xml"/>
  <Override PartName="/ppt/charts/chart25.xml" ContentType="application/vnd.openxmlformats-officedocument.drawingml.chart+xml"/>
  <Override PartName="/ppt/charts/style24.xml" ContentType="application/vnd.ms-office.chartstyle+xml"/>
  <Override PartName="/ppt/charts/colors24.xml" ContentType="application/vnd.ms-office.chartcolorstyle+xml"/>
  <Override PartName="/ppt/charts/chart26.xml" ContentType="application/vnd.openxmlformats-officedocument.drawingml.chart+xml"/>
  <Override PartName="/ppt/charts/style25.xml" ContentType="application/vnd.ms-office.chartstyle+xml"/>
  <Override PartName="/ppt/charts/colors25.xml" ContentType="application/vnd.ms-office.chartcolorstyle+xml"/>
  <Override PartName="/ppt/charts/chart27.xml" ContentType="application/vnd.openxmlformats-officedocument.drawingml.chart+xml"/>
  <Override PartName="/ppt/charts/style26.xml" ContentType="application/vnd.ms-office.chartstyle+xml"/>
  <Override PartName="/ppt/charts/colors26.xml" ContentType="application/vnd.ms-office.chartcolorstyle+xml"/>
  <Override PartName="/ppt/charts/chart28.xml" ContentType="application/vnd.openxmlformats-officedocument.drawingml.chart+xml"/>
  <Override PartName="/ppt/charts/style27.xml" ContentType="application/vnd.ms-office.chartstyle+xml"/>
  <Override PartName="/ppt/charts/colors27.xml" ContentType="application/vnd.ms-office.chartcolorstyle+xml"/>
  <Override PartName="/ppt/charts/chart29.xml" ContentType="application/vnd.openxmlformats-officedocument.drawingml.chart+xml"/>
  <Override PartName="/ppt/charts/chart30.xml" ContentType="application/vnd.openxmlformats-officedocument.drawingml.chart+xml"/>
  <Override PartName="/ppt/charts/style28.xml" ContentType="application/vnd.ms-office.chartstyle+xml"/>
  <Override PartName="/ppt/charts/colors28.xml" ContentType="application/vnd.ms-office.chartcolorstyle+xml"/>
  <Override PartName="/ppt/theme/themeOverride1.xml" ContentType="application/vnd.openxmlformats-officedocument.themeOverride+xml"/>
  <Override PartName="/ppt/charts/chart31.xml" ContentType="application/vnd.openxmlformats-officedocument.drawingml.chart+xml"/>
  <Override PartName="/ppt/charts/style29.xml" ContentType="application/vnd.ms-office.chartstyle+xml"/>
  <Override PartName="/ppt/charts/colors29.xml" ContentType="application/vnd.ms-office.chartcolorstyle+xml"/>
  <Override PartName="/ppt/charts/chart32.xml" ContentType="application/vnd.openxmlformats-officedocument.drawingml.chart+xml"/>
  <Override PartName="/ppt/charts/style30.xml" ContentType="application/vnd.ms-office.chartstyle+xml"/>
  <Override PartName="/ppt/charts/colors30.xml" ContentType="application/vnd.ms-office.chartcolorstyle+xml"/>
  <Override PartName="/ppt/charts/chart33.xml" ContentType="application/vnd.openxmlformats-officedocument.drawingml.chart+xml"/>
  <Override PartName="/ppt/charts/style31.xml" ContentType="application/vnd.ms-office.chartstyle+xml"/>
  <Override PartName="/ppt/charts/colors31.xml" ContentType="application/vnd.ms-office.chartcolorstyle+xml"/>
  <Override PartName="/ppt/charts/chart34.xml" ContentType="application/vnd.openxmlformats-officedocument.drawingml.chart+xml"/>
  <Override PartName="/ppt/charts/style32.xml" ContentType="application/vnd.ms-office.chartstyle+xml"/>
  <Override PartName="/ppt/charts/colors32.xml" ContentType="application/vnd.ms-office.chartcolorstyle+xml"/>
  <Override PartName="/ppt/charts/chart35.xml" ContentType="application/vnd.openxmlformats-officedocument.drawingml.chart+xml"/>
  <Override PartName="/ppt/charts/style33.xml" ContentType="application/vnd.ms-office.chartstyle+xml"/>
  <Override PartName="/ppt/charts/colors33.xml" ContentType="application/vnd.ms-office.chartcolorstyle+xml"/>
  <Override PartName="/ppt/charts/chart36.xml" ContentType="application/vnd.openxmlformats-officedocument.drawingml.chart+xml"/>
  <Override PartName="/ppt/charts/style34.xml" ContentType="application/vnd.ms-office.chartstyle+xml"/>
  <Override PartName="/ppt/charts/colors34.xml" ContentType="application/vnd.ms-office.chartcolorstyle+xml"/>
  <Override PartName="/ppt/charts/chart37.xml" ContentType="application/vnd.openxmlformats-officedocument.drawingml.chart+xml"/>
  <Override PartName="/ppt/charts/style35.xml" ContentType="application/vnd.ms-office.chartstyle+xml"/>
  <Override PartName="/ppt/charts/colors35.xml" ContentType="application/vnd.ms-office.chartcolorstyle+xml"/>
  <Override PartName="/ppt/charts/chart38.xml" ContentType="application/vnd.openxmlformats-officedocument.drawingml.chart+xml"/>
  <Override PartName="/ppt/charts/style36.xml" ContentType="application/vnd.ms-office.chartstyle+xml"/>
  <Override PartName="/ppt/charts/colors36.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63" r:id="rId2"/>
    <p:sldId id="270" r:id="rId3"/>
    <p:sldId id="271" r:id="rId4"/>
    <p:sldId id="315" r:id="rId5"/>
    <p:sldId id="273" r:id="rId6"/>
    <p:sldId id="274" r:id="rId7"/>
    <p:sldId id="275" r:id="rId8"/>
    <p:sldId id="276" r:id="rId9"/>
    <p:sldId id="277" r:id="rId10"/>
    <p:sldId id="278" r:id="rId11"/>
    <p:sldId id="279" r:id="rId12"/>
    <p:sldId id="280" r:id="rId13"/>
    <p:sldId id="281" r:id="rId14"/>
    <p:sldId id="285" r:id="rId15"/>
    <p:sldId id="286" r:id="rId16"/>
    <p:sldId id="287" r:id="rId17"/>
    <p:sldId id="288" r:id="rId18"/>
    <p:sldId id="292" r:id="rId19"/>
    <p:sldId id="293" r:id="rId20"/>
    <p:sldId id="296" r:id="rId21"/>
    <p:sldId id="295" r:id="rId22"/>
    <p:sldId id="297" r:id="rId23"/>
    <p:sldId id="298" r:id="rId24"/>
    <p:sldId id="299" r:id="rId25"/>
    <p:sldId id="300" r:id="rId26"/>
    <p:sldId id="301" r:id="rId27"/>
    <p:sldId id="302" r:id="rId28"/>
    <p:sldId id="304" r:id="rId29"/>
    <p:sldId id="317" r:id="rId30"/>
    <p:sldId id="314" r:id="rId31"/>
    <p:sldId id="307" r:id="rId32"/>
    <p:sldId id="308" r:id="rId33"/>
    <p:sldId id="309" r:id="rId34"/>
    <p:sldId id="310" r:id="rId35"/>
    <p:sldId id="316" r:id="rId36"/>
    <p:sldId id="311" r:id="rId37"/>
    <p:sldId id="312" r:id="rId3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85" userDrawn="1">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Daisy Gibbs" initials="DG" lastIdx="2" clrIdx="0">
    <p:extLst>
      <p:ext uri="{19B8F6BF-5375-455C-9EA6-DF929625EA0E}">
        <p15:presenceInfo xmlns:p15="http://schemas.microsoft.com/office/powerpoint/2012/main" userId="S-1-5-21-1140405718-358989843-3445714273-3087837"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31183" autoAdjust="0"/>
    <p:restoredTop sz="96301" autoAdjust="0"/>
  </p:normalViewPr>
  <p:slideViewPr>
    <p:cSldViewPr snapToGrid="0" showGuides="1">
      <p:cViewPr varScale="1">
        <p:scale>
          <a:sx n="103" d="100"/>
          <a:sy n="103" d="100"/>
        </p:scale>
        <p:origin x="114" y="258"/>
      </p:cViewPr>
      <p:guideLst>
        <p:guide orient="horz" pos="2160"/>
        <p:guide pos="3885"/>
      </p:guideLst>
    </p:cSldViewPr>
  </p:slideViewPr>
  <p:outlineViewPr>
    <p:cViewPr>
      <p:scale>
        <a:sx n="33" d="100"/>
        <a:sy n="33" d="100"/>
      </p:scale>
      <p:origin x="0" y="0"/>
    </p:cViewPr>
  </p:outlin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commentAuthors" Target="commentAuthor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4.xml"/><Relationship Id="rId1" Type="http://schemas.microsoft.com/office/2011/relationships/chartStyle" Target="style14.xml"/></Relationships>
</file>

<file path=ppt/charts/_rels/chart15.xml.rels><?xml version="1.0" encoding="UTF-8" standalone="yes"?>
<Relationships xmlns="http://schemas.openxmlformats.org/package/2006/relationships"><Relationship Id="rId3" Type="http://schemas.openxmlformats.org/officeDocument/2006/relationships/package" Target="../embeddings/Microsoft_Excel_Worksheet14.xlsx"/><Relationship Id="rId2" Type="http://schemas.microsoft.com/office/2011/relationships/chartColorStyle" Target="colors15.xml"/><Relationship Id="rId1" Type="http://schemas.microsoft.com/office/2011/relationships/chartStyle" Target="style15.xml"/></Relationships>
</file>

<file path=ppt/charts/_rels/chart16.xml.rels><?xml version="1.0" encoding="UTF-8" standalone="yes"?>
<Relationships xmlns="http://schemas.openxmlformats.org/package/2006/relationships"><Relationship Id="rId3" Type="http://schemas.openxmlformats.org/officeDocument/2006/relationships/package" Target="../embeddings/Microsoft_Excel_Worksheet15.xlsx"/><Relationship Id="rId2" Type="http://schemas.microsoft.com/office/2011/relationships/chartColorStyle" Target="colors16.xml"/><Relationship Id="rId1" Type="http://schemas.microsoft.com/office/2011/relationships/chartStyle" Target="style16.xml"/></Relationships>
</file>

<file path=ppt/charts/_rels/chart17.xml.rels><?xml version="1.0" encoding="UTF-8" standalone="yes"?>
<Relationships xmlns="http://schemas.openxmlformats.org/package/2006/relationships"><Relationship Id="rId1" Type="http://schemas.openxmlformats.org/officeDocument/2006/relationships/package" Target="../embeddings/Microsoft_Excel_Worksheet16.xlsx"/></Relationships>
</file>

<file path=ppt/charts/_rels/chart18.xml.rels><?xml version="1.0" encoding="UTF-8" standalone="yes"?>
<Relationships xmlns="http://schemas.openxmlformats.org/package/2006/relationships"><Relationship Id="rId3" Type="http://schemas.openxmlformats.org/officeDocument/2006/relationships/package" Target="../embeddings/Microsoft_Excel_Worksheet17.xlsx"/><Relationship Id="rId2" Type="http://schemas.microsoft.com/office/2011/relationships/chartColorStyle" Target="colors17.xml"/><Relationship Id="rId1" Type="http://schemas.microsoft.com/office/2011/relationships/chartStyle" Target="style17.xml"/></Relationships>
</file>

<file path=ppt/charts/_rels/chart19.xml.rels><?xml version="1.0" encoding="UTF-8" standalone="yes"?>
<Relationships xmlns="http://schemas.openxmlformats.org/package/2006/relationships"><Relationship Id="rId3" Type="http://schemas.openxmlformats.org/officeDocument/2006/relationships/package" Target="../embeddings/Microsoft_Excel_Worksheet18.xlsx"/><Relationship Id="rId2" Type="http://schemas.microsoft.com/office/2011/relationships/chartColorStyle" Target="colors18.xml"/><Relationship Id="rId1" Type="http://schemas.microsoft.com/office/2011/relationships/chartStyle" Target="style18.xml"/></Relationships>
</file>

<file path=ppt/charts/_rels/chart20.xml.rels><?xml version="1.0" encoding="UTF-8" standalone="yes"?>
<Relationships xmlns="http://schemas.openxmlformats.org/package/2006/relationships"><Relationship Id="rId3" Type="http://schemas.openxmlformats.org/officeDocument/2006/relationships/package" Target="../embeddings/Microsoft_Excel_Worksheet19.xlsx"/><Relationship Id="rId2" Type="http://schemas.microsoft.com/office/2011/relationships/chartColorStyle" Target="colors19.xml"/><Relationship Id="rId1" Type="http://schemas.microsoft.com/office/2011/relationships/chartStyle" Target="style19.xml"/></Relationships>
</file>

<file path=ppt/charts/_rels/chart21.xml.rels><?xml version="1.0" encoding="UTF-8" standalone="yes"?>
<Relationships xmlns="http://schemas.openxmlformats.org/package/2006/relationships"><Relationship Id="rId3" Type="http://schemas.openxmlformats.org/officeDocument/2006/relationships/package" Target="../embeddings/Microsoft_Excel_Worksheet20.xlsx"/><Relationship Id="rId2" Type="http://schemas.microsoft.com/office/2011/relationships/chartColorStyle" Target="colors20.xml"/><Relationship Id="rId1" Type="http://schemas.microsoft.com/office/2011/relationships/chartStyle" Target="style20.xml"/></Relationships>
</file>

<file path=ppt/charts/_rels/chart22.xml.rels><?xml version="1.0" encoding="UTF-8" standalone="yes"?>
<Relationships xmlns="http://schemas.openxmlformats.org/package/2006/relationships"><Relationship Id="rId3" Type="http://schemas.openxmlformats.org/officeDocument/2006/relationships/package" Target="../embeddings/Microsoft_Excel_Worksheet21.xlsx"/><Relationship Id="rId2" Type="http://schemas.microsoft.com/office/2011/relationships/chartColorStyle" Target="colors21.xml"/><Relationship Id="rId1" Type="http://schemas.microsoft.com/office/2011/relationships/chartStyle" Target="style21.xml"/></Relationships>
</file>

<file path=ppt/charts/_rels/chart23.xml.rels><?xml version="1.0" encoding="UTF-8" standalone="yes"?>
<Relationships xmlns="http://schemas.openxmlformats.org/package/2006/relationships"><Relationship Id="rId3" Type="http://schemas.openxmlformats.org/officeDocument/2006/relationships/package" Target="../embeddings/Microsoft_Excel_Worksheet22.xlsx"/><Relationship Id="rId2" Type="http://schemas.microsoft.com/office/2011/relationships/chartColorStyle" Target="colors22.xml"/><Relationship Id="rId1" Type="http://schemas.microsoft.com/office/2011/relationships/chartStyle" Target="style22.xml"/></Relationships>
</file>

<file path=ppt/charts/_rels/chart24.xml.rels><?xml version="1.0" encoding="UTF-8" standalone="yes"?>
<Relationships xmlns="http://schemas.openxmlformats.org/package/2006/relationships"><Relationship Id="rId3" Type="http://schemas.openxmlformats.org/officeDocument/2006/relationships/package" Target="../embeddings/Microsoft_Excel_Worksheet23.xlsx"/><Relationship Id="rId2" Type="http://schemas.microsoft.com/office/2011/relationships/chartColorStyle" Target="colors23.xml"/><Relationship Id="rId1" Type="http://schemas.microsoft.com/office/2011/relationships/chartStyle" Target="style23.xml"/></Relationships>
</file>

<file path=ppt/charts/_rels/chart25.xml.rels><?xml version="1.0" encoding="UTF-8" standalone="yes"?>
<Relationships xmlns="http://schemas.openxmlformats.org/package/2006/relationships"><Relationship Id="rId3" Type="http://schemas.openxmlformats.org/officeDocument/2006/relationships/package" Target="../embeddings/Microsoft_Excel_Worksheet24.xlsx"/><Relationship Id="rId2" Type="http://schemas.microsoft.com/office/2011/relationships/chartColorStyle" Target="colors24.xml"/><Relationship Id="rId1" Type="http://schemas.microsoft.com/office/2011/relationships/chartStyle" Target="style24.xml"/></Relationships>
</file>

<file path=ppt/charts/_rels/chart26.xml.rels><?xml version="1.0" encoding="UTF-8" standalone="yes"?>
<Relationships xmlns="http://schemas.openxmlformats.org/package/2006/relationships"><Relationship Id="rId3" Type="http://schemas.openxmlformats.org/officeDocument/2006/relationships/package" Target="../embeddings/Microsoft_Excel_Worksheet25.xlsx"/><Relationship Id="rId2" Type="http://schemas.microsoft.com/office/2011/relationships/chartColorStyle" Target="colors25.xml"/><Relationship Id="rId1" Type="http://schemas.microsoft.com/office/2011/relationships/chartStyle" Target="style25.xml"/></Relationships>
</file>

<file path=ppt/charts/_rels/chart27.xml.rels><?xml version="1.0" encoding="UTF-8" standalone="yes"?>
<Relationships xmlns="http://schemas.openxmlformats.org/package/2006/relationships"><Relationship Id="rId3" Type="http://schemas.openxmlformats.org/officeDocument/2006/relationships/package" Target="../embeddings/Microsoft_Excel_Worksheet26.xlsx"/><Relationship Id="rId2" Type="http://schemas.microsoft.com/office/2011/relationships/chartColorStyle" Target="colors26.xml"/><Relationship Id="rId1" Type="http://schemas.microsoft.com/office/2011/relationships/chartStyle" Target="style26.xml"/></Relationships>
</file>

<file path=ppt/charts/_rels/chart28.xml.rels><?xml version="1.0" encoding="UTF-8" standalone="yes"?>
<Relationships xmlns="http://schemas.openxmlformats.org/package/2006/relationships"><Relationship Id="rId3" Type="http://schemas.openxmlformats.org/officeDocument/2006/relationships/package" Target="../embeddings/Microsoft_Excel_Worksheet27.xlsx"/><Relationship Id="rId2" Type="http://schemas.microsoft.com/office/2011/relationships/chartColorStyle" Target="colors27.xml"/><Relationship Id="rId1" Type="http://schemas.microsoft.com/office/2011/relationships/chartStyle" Target="style27.xml"/></Relationships>
</file>

<file path=ppt/charts/_rels/chart29.xml.rels><?xml version="1.0" encoding="UTF-8" standalone="yes"?>
<Relationships xmlns="http://schemas.openxmlformats.org/package/2006/relationships"><Relationship Id="rId1" Type="http://schemas.openxmlformats.org/officeDocument/2006/relationships/package" Target="../embeddings/Microsoft_Excel_Worksheet28.xlsx"/></Relationships>
</file>

<file path=ppt/charts/_rels/chart30.xml.rels><?xml version="1.0" encoding="UTF-8" standalone="yes"?>
<Relationships xmlns="http://schemas.openxmlformats.org/package/2006/relationships"><Relationship Id="rId3" Type="http://schemas.openxmlformats.org/officeDocument/2006/relationships/themeOverride" Target="../theme/themeOverride1.xml"/><Relationship Id="rId2" Type="http://schemas.microsoft.com/office/2011/relationships/chartColorStyle" Target="colors28.xml"/><Relationship Id="rId1" Type="http://schemas.microsoft.com/office/2011/relationships/chartStyle" Target="style28.xml"/><Relationship Id="rId4" Type="http://schemas.openxmlformats.org/officeDocument/2006/relationships/package" Target="../embeddings/Microsoft_Excel_Worksheet29.xlsx"/></Relationships>
</file>

<file path=ppt/charts/_rels/chart31.xml.rels><?xml version="1.0" encoding="UTF-8" standalone="yes"?>
<Relationships xmlns="http://schemas.openxmlformats.org/package/2006/relationships"><Relationship Id="rId3" Type="http://schemas.openxmlformats.org/officeDocument/2006/relationships/package" Target="../embeddings/Microsoft_Excel_Worksheet30.xlsx"/><Relationship Id="rId2" Type="http://schemas.microsoft.com/office/2011/relationships/chartColorStyle" Target="colors29.xml"/><Relationship Id="rId1" Type="http://schemas.microsoft.com/office/2011/relationships/chartStyle" Target="style29.xml"/></Relationships>
</file>

<file path=ppt/charts/_rels/chart32.xml.rels><?xml version="1.0" encoding="UTF-8" standalone="yes"?>
<Relationships xmlns="http://schemas.openxmlformats.org/package/2006/relationships"><Relationship Id="rId3" Type="http://schemas.openxmlformats.org/officeDocument/2006/relationships/package" Target="../embeddings/Microsoft_Excel_Worksheet31.xlsx"/><Relationship Id="rId2" Type="http://schemas.microsoft.com/office/2011/relationships/chartColorStyle" Target="colors30.xml"/><Relationship Id="rId1" Type="http://schemas.microsoft.com/office/2011/relationships/chartStyle" Target="style30.xml"/></Relationships>
</file>

<file path=ppt/charts/_rels/chart33.xml.rels><?xml version="1.0" encoding="UTF-8" standalone="yes"?>
<Relationships xmlns="http://schemas.openxmlformats.org/package/2006/relationships"><Relationship Id="rId3" Type="http://schemas.openxmlformats.org/officeDocument/2006/relationships/package" Target="../embeddings/Microsoft_Excel_Worksheet32.xlsx"/><Relationship Id="rId2" Type="http://schemas.microsoft.com/office/2011/relationships/chartColorStyle" Target="colors31.xml"/><Relationship Id="rId1" Type="http://schemas.microsoft.com/office/2011/relationships/chartStyle" Target="style31.xml"/></Relationships>
</file>

<file path=ppt/charts/_rels/chart34.xml.rels><?xml version="1.0" encoding="UTF-8" standalone="yes"?>
<Relationships xmlns="http://schemas.openxmlformats.org/package/2006/relationships"><Relationship Id="rId3" Type="http://schemas.openxmlformats.org/officeDocument/2006/relationships/package" Target="../embeddings/Microsoft_Excel_Worksheet33.xlsx"/><Relationship Id="rId2" Type="http://schemas.microsoft.com/office/2011/relationships/chartColorStyle" Target="colors32.xml"/><Relationship Id="rId1" Type="http://schemas.microsoft.com/office/2011/relationships/chartStyle" Target="style32.xml"/></Relationships>
</file>

<file path=ppt/charts/_rels/chart35.xml.rels><?xml version="1.0" encoding="UTF-8" standalone="yes"?>
<Relationships xmlns="http://schemas.openxmlformats.org/package/2006/relationships"><Relationship Id="rId3" Type="http://schemas.openxmlformats.org/officeDocument/2006/relationships/package" Target="../embeddings/Microsoft_Excel_Worksheet34.xlsx"/><Relationship Id="rId2" Type="http://schemas.microsoft.com/office/2011/relationships/chartColorStyle" Target="colors33.xml"/><Relationship Id="rId1" Type="http://schemas.microsoft.com/office/2011/relationships/chartStyle" Target="style33.xml"/></Relationships>
</file>

<file path=ppt/charts/_rels/chart36.xml.rels><?xml version="1.0" encoding="UTF-8" standalone="yes"?>
<Relationships xmlns="http://schemas.openxmlformats.org/package/2006/relationships"><Relationship Id="rId3" Type="http://schemas.openxmlformats.org/officeDocument/2006/relationships/package" Target="../embeddings/Microsoft_Excel_Worksheet35.xlsx"/><Relationship Id="rId2" Type="http://schemas.microsoft.com/office/2011/relationships/chartColorStyle" Target="colors34.xml"/><Relationship Id="rId1" Type="http://schemas.microsoft.com/office/2011/relationships/chartStyle" Target="style34.xml"/></Relationships>
</file>

<file path=ppt/charts/_rels/chart37.xml.rels><?xml version="1.0" encoding="UTF-8" standalone="yes"?>
<Relationships xmlns="http://schemas.openxmlformats.org/package/2006/relationships"><Relationship Id="rId3" Type="http://schemas.openxmlformats.org/officeDocument/2006/relationships/package" Target="../embeddings/Microsoft_Excel_Worksheet36.xlsx"/><Relationship Id="rId2" Type="http://schemas.microsoft.com/office/2011/relationships/chartColorStyle" Target="colors35.xml"/><Relationship Id="rId1" Type="http://schemas.microsoft.com/office/2011/relationships/chartStyle" Target="style35.xml"/></Relationships>
</file>

<file path=ppt/charts/_rels/chart38.xml.rels><?xml version="1.0" encoding="UTF-8" standalone="yes"?>
<Relationships xmlns="http://schemas.openxmlformats.org/package/2006/relationships"><Relationship Id="rId3" Type="http://schemas.openxmlformats.org/officeDocument/2006/relationships/package" Target="../embeddings/Microsoft_Excel_Worksheet37.xlsx"/><Relationship Id="rId2" Type="http://schemas.microsoft.com/office/2011/relationships/chartColorStyle" Target="colors36.xml"/><Relationship Id="rId1" Type="http://schemas.microsoft.com/office/2011/relationships/chartStyle" Target="style36.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lineChart>
        <c:grouping val="standard"/>
        <c:varyColors val="0"/>
        <c:ser>
          <c:idx val="0"/>
          <c:order val="0"/>
          <c:tx>
            <c:strRef>
              <c:f>Sheet1!$B$1</c:f>
              <c:strCache>
                <c:ptCount val="1"/>
                <c:pt idx="0">
                  <c:v>Heroin</c:v>
                </c:pt>
              </c:strCache>
            </c:strRef>
          </c:tx>
          <c:spPr>
            <a:ln w="25400" cap="rnd" cmpd="sng" algn="ctr">
              <a:solidFill>
                <a:schemeClr val="accent1"/>
              </a:solidFill>
              <a:prstDash val="solid"/>
              <a:round/>
            </a:ln>
            <a:effectLst>
              <a:outerShdw blurRad="50800" dist="38100" dir="2700000" algn="tl" rotWithShape="0">
                <a:prstClr val="black">
                  <a:alpha val="40000"/>
                </a:prstClr>
              </a:outerShdw>
            </a:effectLst>
          </c:spPr>
          <c:marker>
            <c:symbol val="diamond"/>
            <c:size val="6"/>
            <c:spPr>
              <a:solidFill>
                <a:schemeClr val="accent1"/>
              </a:solidFill>
              <a:ln w="6350" cap="flat" cmpd="sng" algn="ctr">
                <a:solidFill>
                  <a:schemeClr val="accent1"/>
                </a:solidFill>
                <a:prstDash val="solid"/>
                <a:round/>
              </a:ln>
              <a:effectLst>
                <a:outerShdw blurRad="50800" dist="38100" dir="2700000" algn="tl" rotWithShape="0">
                  <a:prstClr val="black">
                    <a:alpha val="40000"/>
                  </a:prstClr>
                </a:outerShdw>
              </a:effectLst>
            </c:spPr>
          </c:marker>
          <c:dLbls>
            <c:dLbl>
              <c:idx val="0"/>
              <c:dLblPos val="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7C8B-4399-8A8A-311B4A5E4E25}"/>
                </c:ext>
              </c:extLst>
            </c:dLbl>
            <c:dLbl>
              <c:idx val="17"/>
              <c:dLblPos val="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1-7C8B-4399-8A8A-311B4A5E4E25}"/>
                </c:ext>
              </c:extLst>
            </c:dLbl>
            <c:dLbl>
              <c:idx val="18"/>
              <c:dLblPos val="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2-7C8B-4399-8A8A-311B4A5E4E25}"/>
                </c:ext>
              </c:extLst>
            </c:dLbl>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tx1"/>
                    </a:solidFill>
                    <a:latin typeface="Arial" pitchFamily="34" charset="0"/>
                    <a:ea typeface="+mn-ea"/>
                    <a:cs typeface="Arial" pitchFamily="34" charset="0"/>
                  </a:defRPr>
                </a:pPr>
                <a:endParaRPr lang="en-US"/>
              </a:p>
            </c:txPr>
            <c:dLblPos val="t"/>
            <c:showLegendKey val="0"/>
            <c:showVal val="0"/>
            <c:showCatName val="0"/>
            <c:showSerName val="0"/>
            <c:showPercent val="0"/>
            <c:showBubbleSize val="0"/>
            <c:extLst>
              <c:ext xmlns:c15="http://schemas.microsoft.com/office/drawing/2012/chart" uri="{CE6537A1-D6FC-4f65-9D91-7224C49458BB}">
                <c15:showLeaderLines val="1"/>
                <c15:leaderLines>
                  <c:spPr>
                    <a:ln w="6350" cap="flat" cmpd="sng" algn="ctr">
                      <a:solidFill>
                        <a:schemeClr val="tx1"/>
                      </a:solidFill>
                      <a:prstDash val="solid"/>
                      <a:round/>
                    </a:ln>
                    <a:effectLst/>
                  </c:spPr>
                </c15:leaderLines>
              </c:ext>
            </c:extLst>
          </c:dLbls>
          <c:cat>
            <c:numRef>
              <c:f>Sheet1!$A$2:$A$20</c:f>
              <c:numCache>
                <c:formatCode>General</c:formatCode>
                <c:ptCount val="19"/>
                <c:pt idx="0">
                  <c:v>2000</c:v>
                </c:pt>
                <c:pt idx="1">
                  <c:v>2001</c:v>
                </c:pt>
                <c:pt idx="2">
                  <c:v>2002</c:v>
                </c:pt>
                <c:pt idx="3">
                  <c:v>2003</c:v>
                </c:pt>
                <c:pt idx="4">
                  <c:v>2004</c:v>
                </c:pt>
                <c:pt idx="5">
                  <c:v>2005</c:v>
                </c:pt>
                <c:pt idx="6">
                  <c:v>2006</c:v>
                </c:pt>
                <c:pt idx="7">
                  <c:v>2007</c:v>
                </c:pt>
                <c:pt idx="8">
                  <c:v>2008</c:v>
                </c:pt>
                <c:pt idx="9">
                  <c:v>2009</c:v>
                </c:pt>
                <c:pt idx="10">
                  <c:v>2010</c:v>
                </c:pt>
                <c:pt idx="11">
                  <c:v>2011</c:v>
                </c:pt>
                <c:pt idx="12">
                  <c:v>2012</c:v>
                </c:pt>
                <c:pt idx="13">
                  <c:v>2013</c:v>
                </c:pt>
                <c:pt idx="14">
                  <c:v>2014</c:v>
                </c:pt>
                <c:pt idx="15">
                  <c:v>2015</c:v>
                </c:pt>
                <c:pt idx="16">
                  <c:v>2016</c:v>
                </c:pt>
                <c:pt idx="17">
                  <c:v>2017</c:v>
                </c:pt>
                <c:pt idx="18">
                  <c:v>2018</c:v>
                </c:pt>
              </c:numCache>
            </c:numRef>
          </c:cat>
          <c:val>
            <c:numRef>
              <c:f>Sheet1!$B$2:$B$20</c:f>
              <c:numCache>
                <c:formatCode>General</c:formatCode>
                <c:ptCount val="19"/>
                <c:pt idx="0">
                  <c:v>76</c:v>
                </c:pt>
                <c:pt idx="1">
                  <c:v>57</c:v>
                </c:pt>
                <c:pt idx="2">
                  <c:v>69</c:v>
                </c:pt>
                <c:pt idx="3">
                  <c:v>73</c:v>
                </c:pt>
                <c:pt idx="4">
                  <c:v>68</c:v>
                </c:pt>
                <c:pt idx="5">
                  <c:v>67</c:v>
                </c:pt>
                <c:pt idx="6">
                  <c:v>46</c:v>
                </c:pt>
                <c:pt idx="7">
                  <c:v>54</c:v>
                </c:pt>
                <c:pt idx="8">
                  <c:v>46</c:v>
                </c:pt>
                <c:pt idx="9">
                  <c:v>53</c:v>
                </c:pt>
                <c:pt idx="10">
                  <c:v>58</c:v>
                </c:pt>
                <c:pt idx="11">
                  <c:v>63</c:v>
                </c:pt>
                <c:pt idx="12">
                  <c:v>58</c:v>
                </c:pt>
                <c:pt idx="13">
                  <c:v>58</c:v>
                </c:pt>
                <c:pt idx="14">
                  <c:v>56</c:v>
                </c:pt>
                <c:pt idx="15">
                  <c:v>58</c:v>
                </c:pt>
                <c:pt idx="16">
                  <c:v>53</c:v>
                </c:pt>
                <c:pt idx="17">
                  <c:v>47</c:v>
                </c:pt>
                <c:pt idx="18">
                  <c:v>46</c:v>
                </c:pt>
              </c:numCache>
            </c:numRef>
          </c:val>
          <c:smooth val="0"/>
          <c:extLst>
            <c:ext xmlns:c16="http://schemas.microsoft.com/office/drawing/2014/chart" uri="{C3380CC4-5D6E-409C-BE32-E72D297353CC}">
              <c16:uniqueId val="{00000013-7C8B-4399-8A8A-311B4A5E4E25}"/>
            </c:ext>
          </c:extLst>
        </c:ser>
        <c:ser>
          <c:idx val="1"/>
          <c:order val="1"/>
          <c:tx>
            <c:strRef>
              <c:f>Sheet1!$C$1</c:f>
              <c:strCache>
                <c:ptCount val="1"/>
                <c:pt idx="0">
                  <c:v>Methamphetamine</c:v>
                </c:pt>
              </c:strCache>
            </c:strRef>
          </c:tx>
          <c:spPr>
            <a:ln w="25400" cap="rnd" cmpd="sng" algn="ctr">
              <a:solidFill>
                <a:schemeClr val="accent3"/>
              </a:solidFill>
              <a:prstDash val="solid"/>
              <a:round/>
            </a:ln>
            <a:effectLst>
              <a:outerShdw blurRad="50800" dist="38100" dir="2700000" algn="tl" rotWithShape="0">
                <a:prstClr val="black">
                  <a:alpha val="40000"/>
                </a:prstClr>
              </a:outerShdw>
            </a:effectLst>
          </c:spPr>
          <c:marker>
            <c:symbol val="square"/>
            <c:size val="6"/>
            <c:spPr>
              <a:solidFill>
                <a:schemeClr val="accent3"/>
              </a:solidFill>
              <a:ln w="6350" cap="flat" cmpd="sng" algn="ctr">
                <a:solidFill>
                  <a:schemeClr val="accent3"/>
                </a:solidFill>
                <a:prstDash val="solid"/>
                <a:round/>
              </a:ln>
              <a:effectLst>
                <a:outerShdw blurRad="50800" dist="38100" dir="2700000" algn="tl" rotWithShape="0">
                  <a:prstClr val="black">
                    <a:alpha val="40000"/>
                  </a:prstClr>
                </a:outerShdw>
              </a:effectLst>
            </c:spPr>
          </c:marker>
          <c:dLbls>
            <c:dLbl>
              <c:idx val="0"/>
              <c:layout>
                <c:manualLayout>
                  <c:x val="-2.4562271726032914E-2"/>
                  <c:y val="-4.3960977518403395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4-7C8B-4399-8A8A-311B4A5E4E25}"/>
                </c:ext>
              </c:extLst>
            </c:dLbl>
            <c:dLbl>
              <c:idx val="17"/>
              <c:layout>
                <c:manualLayout>
                  <c:x val="-2.1346667935892193E-2"/>
                  <c:y val="-3.7856354371931612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25-7C8B-4399-8A8A-311B4A5E4E25}"/>
                </c:ext>
              </c:extLst>
            </c:dLbl>
            <c:dLbl>
              <c:idx val="18"/>
              <c:layout>
                <c:manualLayout>
                  <c:x val="-1.7723479185541405E-2"/>
                  <c:y val="-4.0908665945167559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26-7C8B-4399-8A8A-311B4A5E4E25}"/>
                </c:ext>
              </c:extLst>
            </c:dLbl>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tx1"/>
                    </a:solidFill>
                    <a:latin typeface="Arial" pitchFamily="34" charset="0"/>
                    <a:ea typeface="+mn-ea"/>
                    <a:cs typeface="Arial" pitchFamily="34" charset="0"/>
                  </a:defRPr>
                </a:pPr>
                <a:endParaRPr lang="en-US"/>
              </a:p>
            </c:txPr>
            <c:dLblPos val="t"/>
            <c:showLegendKey val="0"/>
            <c:showVal val="0"/>
            <c:showCatName val="0"/>
            <c:showSerName val="0"/>
            <c:showPercent val="0"/>
            <c:showBubbleSize val="0"/>
            <c:extLst>
              <c:ext xmlns:c15="http://schemas.microsoft.com/office/drawing/2012/chart" uri="{CE6537A1-D6FC-4f65-9D91-7224C49458BB}">
                <c15:showLeaderLines val="1"/>
                <c15:leaderLines>
                  <c:spPr>
                    <a:ln w="6350" cap="flat" cmpd="sng" algn="ctr">
                      <a:solidFill>
                        <a:schemeClr val="tx1"/>
                      </a:solidFill>
                      <a:prstDash val="solid"/>
                      <a:round/>
                    </a:ln>
                    <a:effectLst/>
                  </c:spPr>
                </c15:leaderLines>
              </c:ext>
            </c:extLst>
          </c:dLbls>
          <c:cat>
            <c:numRef>
              <c:f>Sheet1!$A$2:$A$20</c:f>
              <c:numCache>
                <c:formatCode>General</c:formatCode>
                <c:ptCount val="19"/>
                <c:pt idx="0">
                  <c:v>2000</c:v>
                </c:pt>
                <c:pt idx="1">
                  <c:v>2001</c:v>
                </c:pt>
                <c:pt idx="2">
                  <c:v>2002</c:v>
                </c:pt>
                <c:pt idx="3">
                  <c:v>2003</c:v>
                </c:pt>
                <c:pt idx="4">
                  <c:v>2004</c:v>
                </c:pt>
                <c:pt idx="5">
                  <c:v>2005</c:v>
                </c:pt>
                <c:pt idx="6">
                  <c:v>2006</c:v>
                </c:pt>
                <c:pt idx="7">
                  <c:v>2007</c:v>
                </c:pt>
                <c:pt idx="8">
                  <c:v>2008</c:v>
                </c:pt>
                <c:pt idx="9">
                  <c:v>2009</c:v>
                </c:pt>
                <c:pt idx="10">
                  <c:v>2010</c:v>
                </c:pt>
                <c:pt idx="11">
                  <c:v>2011</c:v>
                </c:pt>
                <c:pt idx="12">
                  <c:v>2012</c:v>
                </c:pt>
                <c:pt idx="13">
                  <c:v>2013</c:v>
                </c:pt>
                <c:pt idx="14">
                  <c:v>2014</c:v>
                </c:pt>
                <c:pt idx="15">
                  <c:v>2015</c:v>
                </c:pt>
                <c:pt idx="16">
                  <c:v>2016</c:v>
                </c:pt>
                <c:pt idx="17">
                  <c:v>2017</c:v>
                </c:pt>
                <c:pt idx="18">
                  <c:v>2018</c:v>
                </c:pt>
              </c:numCache>
            </c:numRef>
          </c:cat>
          <c:val>
            <c:numRef>
              <c:f>Sheet1!$C$2:$C$20</c:f>
              <c:numCache>
                <c:formatCode>General</c:formatCode>
                <c:ptCount val="19"/>
                <c:pt idx="0">
                  <c:v>8</c:v>
                </c:pt>
                <c:pt idx="1">
                  <c:v>19</c:v>
                </c:pt>
                <c:pt idx="2">
                  <c:v>10</c:v>
                </c:pt>
                <c:pt idx="3">
                  <c:v>14</c:v>
                </c:pt>
                <c:pt idx="4">
                  <c:v>20</c:v>
                </c:pt>
                <c:pt idx="5">
                  <c:v>17</c:v>
                </c:pt>
                <c:pt idx="6">
                  <c:v>34</c:v>
                </c:pt>
                <c:pt idx="7">
                  <c:v>30</c:v>
                </c:pt>
                <c:pt idx="8">
                  <c:v>37</c:v>
                </c:pt>
                <c:pt idx="9">
                  <c:v>27</c:v>
                </c:pt>
                <c:pt idx="10">
                  <c:v>22</c:v>
                </c:pt>
                <c:pt idx="11">
                  <c:v>20</c:v>
                </c:pt>
                <c:pt idx="12">
                  <c:v>24</c:v>
                </c:pt>
                <c:pt idx="13">
                  <c:v>27</c:v>
                </c:pt>
                <c:pt idx="14">
                  <c:v>33</c:v>
                </c:pt>
                <c:pt idx="15">
                  <c:v>34</c:v>
                </c:pt>
                <c:pt idx="16">
                  <c:v>37</c:v>
                </c:pt>
                <c:pt idx="17">
                  <c:v>38</c:v>
                </c:pt>
                <c:pt idx="18">
                  <c:v>37</c:v>
                </c:pt>
              </c:numCache>
            </c:numRef>
          </c:val>
          <c:smooth val="0"/>
          <c:extLst>
            <c:ext xmlns:c16="http://schemas.microsoft.com/office/drawing/2014/chart" uri="{C3380CC4-5D6E-409C-BE32-E72D297353CC}">
              <c16:uniqueId val="{00000027-7C8B-4399-8A8A-311B4A5E4E25}"/>
            </c:ext>
          </c:extLst>
        </c:ser>
        <c:ser>
          <c:idx val="2"/>
          <c:order val="2"/>
          <c:tx>
            <c:strRef>
              <c:f>Sheet1!$D$1</c:f>
              <c:strCache>
                <c:ptCount val="1"/>
                <c:pt idx="0">
                  <c:v>Morphine</c:v>
                </c:pt>
              </c:strCache>
            </c:strRef>
          </c:tx>
          <c:spPr>
            <a:ln w="25400" cap="rnd" cmpd="sng" algn="ctr">
              <a:solidFill>
                <a:schemeClr val="accent5"/>
              </a:solidFill>
              <a:prstDash val="solid"/>
              <a:round/>
            </a:ln>
            <a:effectLst>
              <a:outerShdw blurRad="50800" dist="38100" dir="2700000" algn="tl" rotWithShape="0">
                <a:prstClr val="black">
                  <a:alpha val="40000"/>
                </a:prstClr>
              </a:outerShdw>
            </a:effectLst>
          </c:spPr>
          <c:marker>
            <c:symbol val="triangle"/>
            <c:size val="6"/>
            <c:spPr>
              <a:solidFill>
                <a:schemeClr val="accent5"/>
              </a:solidFill>
              <a:ln w="6350" cap="flat" cmpd="sng" algn="ctr">
                <a:solidFill>
                  <a:schemeClr val="accent5"/>
                </a:solidFill>
                <a:prstDash val="solid"/>
                <a:round/>
              </a:ln>
              <a:effectLst>
                <a:outerShdw blurRad="50800" dist="38100" dir="2700000" algn="tl" rotWithShape="0">
                  <a:prstClr val="black">
                    <a:alpha val="40000"/>
                  </a:prstClr>
                </a:outerShdw>
              </a:effectLst>
            </c:spPr>
          </c:marker>
          <c:dLbls>
            <c:dLbl>
              <c:idx val="0"/>
              <c:layout>
                <c:manualLayout>
                  <c:x val="-1.2355073638696189E-2"/>
                  <c:y val="-3.4804042798695728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DF54-43C9-A26F-F0C6EF35EA9C}"/>
                </c:ext>
              </c:extLst>
            </c:dLbl>
            <c:dLbl>
              <c:idx val="17"/>
              <c:dLblPos val="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DF54-43C9-A26F-F0C6EF35EA9C}"/>
                </c:ext>
              </c:extLst>
            </c:dLbl>
            <c:dLbl>
              <c:idx val="18"/>
              <c:dLblPos val="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DF54-43C9-A26F-F0C6EF35EA9C}"/>
                </c:ext>
              </c:extLst>
            </c:dLbl>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tx1"/>
                    </a:solidFill>
                    <a:latin typeface="Arial" pitchFamily="34" charset="0"/>
                    <a:ea typeface="+mn-ea"/>
                    <a:cs typeface="Arial" pitchFamily="34" charset="0"/>
                  </a:defRPr>
                </a:pPr>
                <a:endParaRPr lang="en-US"/>
              </a:p>
            </c:txPr>
            <c:dLblPos val="t"/>
            <c:showLegendKey val="0"/>
            <c:showVal val="0"/>
            <c:showCatName val="0"/>
            <c:showSerName val="0"/>
            <c:showPercent val="0"/>
            <c:showBubbleSize val="0"/>
            <c:extLst>
              <c:ext xmlns:c15="http://schemas.microsoft.com/office/drawing/2012/chart" uri="{CE6537A1-D6FC-4f65-9D91-7224C49458BB}">
                <c15:showLeaderLines val="1"/>
                <c15:leaderLines>
                  <c:spPr>
                    <a:ln w="6350" cap="flat" cmpd="sng" algn="ctr">
                      <a:solidFill>
                        <a:schemeClr val="tx1"/>
                      </a:solidFill>
                      <a:prstDash val="solid"/>
                      <a:round/>
                    </a:ln>
                    <a:effectLst/>
                  </c:spPr>
                </c15:leaderLines>
              </c:ext>
            </c:extLst>
          </c:dLbls>
          <c:cat>
            <c:numRef>
              <c:f>Sheet1!$A$2:$A$20</c:f>
              <c:numCache>
                <c:formatCode>General</c:formatCode>
                <c:ptCount val="19"/>
                <c:pt idx="0">
                  <c:v>2000</c:v>
                </c:pt>
                <c:pt idx="1">
                  <c:v>2001</c:v>
                </c:pt>
                <c:pt idx="2">
                  <c:v>2002</c:v>
                </c:pt>
                <c:pt idx="3">
                  <c:v>2003</c:v>
                </c:pt>
                <c:pt idx="4">
                  <c:v>2004</c:v>
                </c:pt>
                <c:pt idx="5">
                  <c:v>2005</c:v>
                </c:pt>
                <c:pt idx="6">
                  <c:v>2006</c:v>
                </c:pt>
                <c:pt idx="7">
                  <c:v>2007</c:v>
                </c:pt>
                <c:pt idx="8">
                  <c:v>2008</c:v>
                </c:pt>
                <c:pt idx="9">
                  <c:v>2009</c:v>
                </c:pt>
                <c:pt idx="10">
                  <c:v>2010</c:v>
                </c:pt>
                <c:pt idx="11">
                  <c:v>2011</c:v>
                </c:pt>
                <c:pt idx="12">
                  <c:v>2012</c:v>
                </c:pt>
                <c:pt idx="13">
                  <c:v>2013</c:v>
                </c:pt>
                <c:pt idx="14">
                  <c:v>2014</c:v>
                </c:pt>
                <c:pt idx="15">
                  <c:v>2015</c:v>
                </c:pt>
                <c:pt idx="16">
                  <c:v>2016</c:v>
                </c:pt>
                <c:pt idx="17">
                  <c:v>2017</c:v>
                </c:pt>
                <c:pt idx="18">
                  <c:v>2018</c:v>
                </c:pt>
              </c:numCache>
            </c:numRef>
          </c:cat>
          <c:val>
            <c:numRef>
              <c:f>Sheet1!$D$2:$D$20</c:f>
              <c:numCache>
                <c:formatCode>General</c:formatCode>
                <c:ptCount val="19"/>
                <c:pt idx="0">
                  <c:v>11</c:v>
                </c:pt>
                <c:pt idx="1">
                  <c:v>11</c:v>
                </c:pt>
                <c:pt idx="2">
                  <c:v>14</c:v>
                </c:pt>
                <c:pt idx="3">
                  <c:v>7</c:v>
                </c:pt>
                <c:pt idx="4">
                  <c:v>7</c:v>
                </c:pt>
                <c:pt idx="5">
                  <c:v>10</c:v>
                </c:pt>
                <c:pt idx="6">
                  <c:v>9</c:v>
                </c:pt>
                <c:pt idx="7">
                  <c:v>5</c:v>
                </c:pt>
                <c:pt idx="8">
                  <c:v>11</c:v>
                </c:pt>
                <c:pt idx="9">
                  <c:v>6</c:v>
                </c:pt>
                <c:pt idx="10">
                  <c:v>11</c:v>
                </c:pt>
                <c:pt idx="11">
                  <c:v>5</c:v>
                </c:pt>
                <c:pt idx="12">
                  <c:v>7</c:v>
                </c:pt>
                <c:pt idx="13">
                  <c:v>9</c:v>
                </c:pt>
                <c:pt idx="14">
                  <c:v>5</c:v>
                </c:pt>
                <c:pt idx="15">
                  <c:v>4</c:v>
                </c:pt>
                <c:pt idx="16">
                  <c:v>5</c:v>
                </c:pt>
                <c:pt idx="17">
                  <c:v>7</c:v>
                </c:pt>
                <c:pt idx="18">
                  <c:v>11</c:v>
                </c:pt>
              </c:numCache>
            </c:numRef>
          </c:val>
          <c:smooth val="0"/>
          <c:extLst>
            <c:ext xmlns:c16="http://schemas.microsoft.com/office/drawing/2014/chart" uri="{C3380CC4-5D6E-409C-BE32-E72D297353CC}">
              <c16:uniqueId val="{00000028-7C8B-4399-8A8A-311B4A5E4E25}"/>
            </c:ext>
          </c:extLst>
        </c:ser>
        <c:ser>
          <c:idx val="3"/>
          <c:order val="3"/>
          <c:tx>
            <c:strRef>
              <c:f>Sheet1!$E$1</c:f>
              <c:strCache>
                <c:ptCount val="1"/>
                <c:pt idx="0">
                  <c:v>Cocaine</c:v>
                </c:pt>
              </c:strCache>
            </c:strRef>
          </c:tx>
          <c:spPr>
            <a:ln w="25400" cap="rnd" cmpd="sng" algn="ctr">
              <a:solidFill>
                <a:schemeClr val="accent1">
                  <a:lumMod val="60000"/>
                </a:schemeClr>
              </a:solidFill>
              <a:prstDash val="solid"/>
              <a:round/>
            </a:ln>
            <a:effectLst>
              <a:outerShdw blurRad="50800" dist="38100" dir="2700000" algn="tl" rotWithShape="0">
                <a:prstClr val="black">
                  <a:alpha val="40000"/>
                </a:prstClr>
              </a:outerShdw>
            </a:effectLst>
          </c:spPr>
          <c:marker>
            <c:symbol val="circle"/>
            <c:size val="6"/>
            <c:spPr>
              <a:solidFill>
                <a:schemeClr val="accent1">
                  <a:lumMod val="60000"/>
                </a:schemeClr>
              </a:solidFill>
              <a:ln w="6350" cap="flat" cmpd="sng" algn="ctr">
                <a:solidFill>
                  <a:schemeClr val="accent1">
                    <a:lumMod val="60000"/>
                  </a:schemeClr>
                </a:solidFill>
                <a:prstDash val="solid"/>
                <a:round/>
              </a:ln>
              <a:effectLst>
                <a:outerShdw blurRad="50800" dist="38100" dir="2700000" algn="tl" rotWithShape="0">
                  <a:prstClr val="black">
                    <a:alpha val="40000"/>
                  </a:prstClr>
                </a:outerShdw>
              </a:effectLst>
            </c:spPr>
          </c:marker>
          <c:cat>
            <c:numRef>
              <c:f>Sheet1!$A$2:$A$20</c:f>
              <c:numCache>
                <c:formatCode>General</c:formatCode>
                <c:ptCount val="19"/>
                <c:pt idx="0">
                  <c:v>2000</c:v>
                </c:pt>
                <c:pt idx="1">
                  <c:v>2001</c:v>
                </c:pt>
                <c:pt idx="2">
                  <c:v>2002</c:v>
                </c:pt>
                <c:pt idx="3">
                  <c:v>2003</c:v>
                </c:pt>
                <c:pt idx="4">
                  <c:v>2004</c:v>
                </c:pt>
                <c:pt idx="5">
                  <c:v>2005</c:v>
                </c:pt>
                <c:pt idx="6">
                  <c:v>2006</c:v>
                </c:pt>
                <c:pt idx="7">
                  <c:v>2007</c:v>
                </c:pt>
                <c:pt idx="8">
                  <c:v>2008</c:v>
                </c:pt>
                <c:pt idx="9">
                  <c:v>2009</c:v>
                </c:pt>
                <c:pt idx="10">
                  <c:v>2010</c:v>
                </c:pt>
                <c:pt idx="11">
                  <c:v>2011</c:v>
                </c:pt>
                <c:pt idx="12">
                  <c:v>2012</c:v>
                </c:pt>
                <c:pt idx="13">
                  <c:v>2013</c:v>
                </c:pt>
                <c:pt idx="14">
                  <c:v>2014</c:v>
                </c:pt>
                <c:pt idx="15">
                  <c:v>2015</c:v>
                </c:pt>
                <c:pt idx="16">
                  <c:v>2016</c:v>
                </c:pt>
                <c:pt idx="17">
                  <c:v>2017</c:v>
                </c:pt>
                <c:pt idx="18">
                  <c:v>2018</c:v>
                </c:pt>
              </c:numCache>
            </c:numRef>
          </c:cat>
          <c:val>
            <c:numRef>
              <c:f>Sheet1!$E$2:$E$20</c:f>
              <c:numCache>
                <c:formatCode>General</c:formatCode>
                <c:ptCount val="19"/>
                <c:pt idx="0">
                  <c:v>0</c:v>
                </c:pt>
                <c:pt idx="1">
                  <c:v>1</c:v>
                </c:pt>
                <c:pt idx="2">
                  <c:v>4</c:v>
                </c:pt>
                <c:pt idx="3">
                  <c:v>3</c:v>
                </c:pt>
                <c:pt idx="4">
                  <c:v>1</c:v>
                </c:pt>
                <c:pt idx="5">
                  <c:v>2</c:v>
                </c:pt>
                <c:pt idx="6">
                  <c:v>0</c:v>
                </c:pt>
                <c:pt idx="7">
                  <c:v>1</c:v>
                </c:pt>
                <c:pt idx="8">
                  <c:v>2</c:v>
                </c:pt>
                <c:pt idx="9">
                  <c:v>2</c:v>
                </c:pt>
                <c:pt idx="10">
                  <c:v>1</c:v>
                </c:pt>
                <c:pt idx="11">
                  <c:v>1</c:v>
                </c:pt>
                <c:pt idx="12">
                  <c:v>0</c:v>
                </c:pt>
                <c:pt idx="13">
                  <c:v>1</c:v>
                </c:pt>
                <c:pt idx="14">
                  <c:v>0</c:v>
                </c:pt>
                <c:pt idx="15">
                  <c:v>0</c:v>
                </c:pt>
                <c:pt idx="16">
                  <c:v>1</c:v>
                </c:pt>
                <c:pt idx="17">
                  <c:v>2</c:v>
                </c:pt>
                <c:pt idx="18">
                  <c:v>0</c:v>
                </c:pt>
              </c:numCache>
            </c:numRef>
          </c:val>
          <c:smooth val="0"/>
          <c:extLst>
            <c:ext xmlns:c16="http://schemas.microsoft.com/office/drawing/2014/chart" uri="{C3380CC4-5D6E-409C-BE32-E72D297353CC}">
              <c16:uniqueId val="{0000002A-7C8B-4399-8A8A-311B4A5E4E25}"/>
            </c:ext>
          </c:extLst>
        </c:ser>
        <c:ser>
          <c:idx val="4"/>
          <c:order val="4"/>
          <c:tx>
            <c:strRef>
              <c:f>Sheet1!$F$1</c:f>
              <c:strCache>
                <c:ptCount val="1"/>
                <c:pt idx="0">
                  <c:v>Cannabis</c:v>
                </c:pt>
              </c:strCache>
            </c:strRef>
          </c:tx>
          <c:spPr>
            <a:ln w="25400" cap="rnd" cmpd="sng" algn="ctr">
              <a:solidFill>
                <a:schemeClr val="accent3">
                  <a:lumMod val="60000"/>
                </a:schemeClr>
              </a:solidFill>
              <a:prstDash val="solid"/>
              <a:round/>
            </a:ln>
            <a:effectLst>
              <a:outerShdw blurRad="50800" dist="38100" dir="2700000" algn="tl" rotWithShape="0">
                <a:prstClr val="black">
                  <a:alpha val="40000"/>
                </a:prstClr>
              </a:outerShdw>
            </a:effectLst>
          </c:spPr>
          <c:marker>
            <c:symbol val="star"/>
            <c:size val="6"/>
            <c:spPr>
              <a:noFill/>
              <a:ln w="6350" cap="flat" cmpd="sng" algn="ctr">
                <a:solidFill>
                  <a:schemeClr val="accent3">
                    <a:lumMod val="60000"/>
                  </a:schemeClr>
                </a:solidFill>
                <a:prstDash val="solid"/>
                <a:round/>
              </a:ln>
              <a:effectLst>
                <a:outerShdw blurRad="50800" dist="38100" dir="2700000" algn="tl" rotWithShape="0">
                  <a:prstClr val="black">
                    <a:alpha val="40000"/>
                  </a:prstClr>
                </a:outerShdw>
              </a:effectLst>
            </c:spPr>
          </c:marker>
          <c:cat>
            <c:numRef>
              <c:f>Sheet1!$A$2:$A$20</c:f>
              <c:numCache>
                <c:formatCode>General</c:formatCode>
                <c:ptCount val="19"/>
                <c:pt idx="0">
                  <c:v>2000</c:v>
                </c:pt>
                <c:pt idx="1">
                  <c:v>2001</c:v>
                </c:pt>
                <c:pt idx="2">
                  <c:v>2002</c:v>
                </c:pt>
                <c:pt idx="3">
                  <c:v>2003</c:v>
                </c:pt>
                <c:pt idx="4">
                  <c:v>2004</c:v>
                </c:pt>
                <c:pt idx="5">
                  <c:v>2005</c:v>
                </c:pt>
                <c:pt idx="6">
                  <c:v>2006</c:v>
                </c:pt>
                <c:pt idx="7">
                  <c:v>2007</c:v>
                </c:pt>
                <c:pt idx="8">
                  <c:v>2008</c:v>
                </c:pt>
                <c:pt idx="9">
                  <c:v>2009</c:v>
                </c:pt>
                <c:pt idx="10">
                  <c:v>2010</c:v>
                </c:pt>
                <c:pt idx="11">
                  <c:v>2011</c:v>
                </c:pt>
                <c:pt idx="12">
                  <c:v>2012</c:v>
                </c:pt>
                <c:pt idx="13">
                  <c:v>2013</c:v>
                </c:pt>
                <c:pt idx="14">
                  <c:v>2014</c:v>
                </c:pt>
                <c:pt idx="15">
                  <c:v>2015</c:v>
                </c:pt>
                <c:pt idx="16">
                  <c:v>2016</c:v>
                </c:pt>
                <c:pt idx="17">
                  <c:v>2017</c:v>
                </c:pt>
                <c:pt idx="18">
                  <c:v>2018</c:v>
                </c:pt>
              </c:numCache>
            </c:numRef>
          </c:cat>
          <c:val>
            <c:numRef>
              <c:f>Sheet1!$F$2:$F$20</c:f>
              <c:numCache>
                <c:formatCode>General</c:formatCode>
                <c:ptCount val="19"/>
                <c:pt idx="0">
                  <c:v>1</c:v>
                </c:pt>
                <c:pt idx="1">
                  <c:v>0</c:v>
                </c:pt>
                <c:pt idx="2">
                  <c:v>1</c:v>
                </c:pt>
                <c:pt idx="3">
                  <c:v>0</c:v>
                </c:pt>
                <c:pt idx="4">
                  <c:v>1</c:v>
                </c:pt>
                <c:pt idx="5">
                  <c:v>2</c:v>
                </c:pt>
                <c:pt idx="6">
                  <c:v>4</c:v>
                </c:pt>
                <c:pt idx="7">
                  <c:v>7</c:v>
                </c:pt>
                <c:pt idx="8">
                  <c:v>1</c:v>
                </c:pt>
                <c:pt idx="9">
                  <c:v>1</c:v>
                </c:pt>
                <c:pt idx="10">
                  <c:v>2</c:v>
                </c:pt>
                <c:pt idx="11">
                  <c:v>1</c:v>
                </c:pt>
                <c:pt idx="12">
                  <c:v>4</c:v>
                </c:pt>
                <c:pt idx="13">
                  <c:v>1</c:v>
                </c:pt>
                <c:pt idx="14">
                  <c:v>1</c:v>
                </c:pt>
                <c:pt idx="15">
                  <c:v>1</c:v>
                </c:pt>
                <c:pt idx="16">
                  <c:v>2</c:v>
                </c:pt>
                <c:pt idx="17">
                  <c:v>1</c:v>
                </c:pt>
                <c:pt idx="18">
                  <c:v>1</c:v>
                </c:pt>
              </c:numCache>
            </c:numRef>
          </c:val>
          <c:smooth val="0"/>
          <c:extLst>
            <c:ext xmlns:c16="http://schemas.microsoft.com/office/drawing/2014/chart" uri="{C3380CC4-5D6E-409C-BE32-E72D297353CC}">
              <c16:uniqueId val="{0000003E-7C8B-4399-8A8A-311B4A5E4E25}"/>
            </c:ext>
          </c:extLst>
        </c:ser>
        <c:ser>
          <c:idx val="5"/>
          <c:order val="5"/>
          <c:tx>
            <c:strRef>
              <c:f>Sheet1!$G$1</c:f>
              <c:strCache>
                <c:ptCount val="1"/>
                <c:pt idx="0">
                  <c:v>Benzodiazepines</c:v>
                </c:pt>
              </c:strCache>
            </c:strRef>
          </c:tx>
          <c:spPr>
            <a:ln w="19050" cap="rnd" cmpd="sng" algn="ctr">
              <a:solidFill>
                <a:schemeClr val="accent5">
                  <a:lumMod val="60000"/>
                </a:schemeClr>
              </a:solidFill>
              <a:prstDash val="solid"/>
              <a:round/>
            </a:ln>
            <a:effectLst/>
          </c:spPr>
          <c:marker>
            <c:spPr>
              <a:solidFill>
                <a:schemeClr val="accent5">
                  <a:lumMod val="60000"/>
                </a:schemeClr>
              </a:solidFill>
              <a:ln w="6350" cap="flat" cmpd="sng" algn="ctr">
                <a:solidFill>
                  <a:schemeClr val="accent5">
                    <a:lumMod val="60000"/>
                  </a:schemeClr>
                </a:solidFill>
                <a:prstDash val="solid"/>
                <a:round/>
              </a:ln>
              <a:effectLst/>
            </c:spPr>
          </c:marker>
          <c:cat>
            <c:numRef>
              <c:f>Sheet1!$A$2:$A$20</c:f>
              <c:numCache>
                <c:formatCode>General</c:formatCode>
                <c:ptCount val="19"/>
                <c:pt idx="0">
                  <c:v>2000</c:v>
                </c:pt>
                <c:pt idx="1">
                  <c:v>2001</c:v>
                </c:pt>
                <c:pt idx="2">
                  <c:v>2002</c:v>
                </c:pt>
                <c:pt idx="3">
                  <c:v>2003</c:v>
                </c:pt>
                <c:pt idx="4">
                  <c:v>2004</c:v>
                </c:pt>
                <c:pt idx="5">
                  <c:v>2005</c:v>
                </c:pt>
                <c:pt idx="6">
                  <c:v>2006</c:v>
                </c:pt>
                <c:pt idx="7">
                  <c:v>2007</c:v>
                </c:pt>
                <c:pt idx="8">
                  <c:v>2008</c:v>
                </c:pt>
                <c:pt idx="9">
                  <c:v>2009</c:v>
                </c:pt>
                <c:pt idx="10">
                  <c:v>2010</c:v>
                </c:pt>
                <c:pt idx="11">
                  <c:v>2011</c:v>
                </c:pt>
                <c:pt idx="12">
                  <c:v>2012</c:v>
                </c:pt>
                <c:pt idx="13">
                  <c:v>2013</c:v>
                </c:pt>
                <c:pt idx="14">
                  <c:v>2014</c:v>
                </c:pt>
                <c:pt idx="15">
                  <c:v>2015</c:v>
                </c:pt>
                <c:pt idx="16">
                  <c:v>2016</c:v>
                </c:pt>
                <c:pt idx="17">
                  <c:v>2017</c:v>
                </c:pt>
                <c:pt idx="18">
                  <c:v>2018</c:v>
                </c:pt>
              </c:numCache>
            </c:numRef>
          </c:cat>
          <c:val>
            <c:numRef>
              <c:f>Sheet1!$G$2:$G$20</c:f>
            </c:numRef>
          </c:val>
          <c:smooth val="0"/>
          <c:extLst>
            <c:ext xmlns:c16="http://schemas.microsoft.com/office/drawing/2014/chart" uri="{C3380CC4-5D6E-409C-BE32-E72D297353CC}">
              <c16:uniqueId val="{0000003F-7C8B-4399-8A8A-311B4A5E4E25}"/>
            </c:ext>
          </c:extLst>
        </c:ser>
        <c:dLbls>
          <c:showLegendKey val="0"/>
          <c:showVal val="0"/>
          <c:showCatName val="0"/>
          <c:showSerName val="0"/>
          <c:showPercent val="0"/>
          <c:showBubbleSize val="0"/>
        </c:dLbls>
        <c:marker val="1"/>
        <c:smooth val="0"/>
        <c:axId val="2118758328"/>
        <c:axId val="2062632024"/>
      </c:lineChart>
      <c:catAx>
        <c:axId val="2118758328"/>
        <c:scaling>
          <c:orientation val="minMax"/>
        </c:scaling>
        <c:delete val="0"/>
        <c:axPos val="b"/>
        <c:numFmt formatCode="General" sourceLinked="1"/>
        <c:majorTickMark val="out"/>
        <c:minorTickMark val="none"/>
        <c:tickLblPos val="nextTo"/>
        <c:spPr>
          <a:noFill/>
          <a:ln w="6350" cap="flat" cmpd="sng" algn="ctr">
            <a:solidFill>
              <a:schemeClr val="tx1"/>
            </a:solidFill>
            <a:prstDash val="solid"/>
            <a:round/>
          </a:ln>
          <a:effectLst/>
        </c:spPr>
        <c:txPr>
          <a:bodyPr rot="-2700000" spcFirstLastPara="1" vertOverflow="ellipsis" wrap="square" anchor="ctr" anchorCtr="1"/>
          <a:lstStyle/>
          <a:p>
            <a:pPr>
              <a:defRPr sz="1600" b="0" i="0" u="none" strike="noStrike" kern="1200" baseline="0">
                <a:solidFill>
                  <a:schemeClr val="tx1"/>
                </a:solidFill>
                <a:latin typeface="Arial" pitchFamily="34" charset="0"/>
                <a:ea typeface="+mn-ea"/>
                <a:cs typeface="Arial" pitchFamily="34" charset="0"/>
              </a:defRPr>
            </a:pPr>
            <a:endParaRPr lang="en-US"/>
          </a:p>
        </c:txPr>
        <c:crossAx val="2062632024"/>
        <c:crosses val="autoZero"/>
        <c:auto val="1"/>
        <c:lblAlgn val="ctr"/>
        <c:lblOffset val="100"/>
        <c:noMultiLvlLbl val="0"/>
      </c:catAx>
      <c:valAx>
        <c:axId val="2062632024"/>
        <c:scaling>
          <c:orientation val="minMax"/>
          <c:max val="100"/>
        </c:scaling>
        <c:delete val="0"/>
        <c:axPos val="l"/>
        <c:title>
          <c:tx>
            <c:rich>
              <a:bodyPr rot="-5400000" spcFirstLastPara="1" vertOverflow="ellipsis" vert="horz" wrap="square" anchor="ctr" anchorCtr="1"/>
              <a:lstStyle/>
              <a:p>
                <a:pPr>
                  <a:defRPr sz="1600" b="1" i="0" u="none" strike="noStrike" kern="1200" baseline="0">
                    <a:solidFill>
                      <a:schemeClr val="tx1"/>
                    </a:solidFill>
                    <a:latin typeface="Arial" pitchFamily="34" charset="0"/>
                    <a:ea typeface="+mn-ea"/>
                    <a:cs typeface="Arial" pitchFamily="34" charset="0"/>
                  </a:defRPr>
                </a:pPr>
                <a:r>
                  <a:rPr lang="en-AU" dirty="0"/>
                  <a:t>% ACT IDRS participants</a:t>
                </a:r>
              </a:p>
            </c:rich>
          </c:tx>
          <c:overlay val="0"/>
          <c:spPr>
            <a:noFill/>
            <a:ln>
              <a:noFill/>
            </a:ln>
            <a:effectLst/>
          </c:spPr>
          <c:txPr>
            <a:bodyPr rot="-5400000" spcFirstLastPara="1" vertOverflow="ellipsis" vert="horz" wrap="square" anchor="ctr" anchorCtr="1"/>
            <a:lstStyle/>
            <a:p>
              <a:pPr>
                <a:defRPr sz="1600" b="1" i="0" u="none" strike="noStrike" kern="1200" baseline="0">
                  <a:solidFill>
                    <a:schemeClr val="tx1"/>
                  </a:solidFill>
                  <a:latin typeface="Arial" pitchFamily="34" charset="0"/>
                  <a:ea typeface="+mn-ea"/>
                  <a:cs typeface="Arial" pitchFamily="34" charset="0"/>
                </a:defRPr>
              </a:pPr>
              <a:endParaRPr lang="en-US"/>
            </a:p>
          </c:txPr>
        </c:title>
        <c:numFmt formatCode="General" sourceLinked="1"/>
        <c:majorTickMark val="out"/>
        <c:minorTickMark val="none"/>
        <c:tickLblPos val="nextTo"/>
        <c:spPr>
          <a:noFill/>
          <a:ln w="6350" cap="flat" cmpd="sng" algn="ctr">
            <a:solidFill>
              <a:schemeClr val="tx1"/>
            </a:solidFill>
            <a:prstDash val="solid"/>
            <a:round/>
          </a:ln>
          <a:effectLst/>
        </c:spPr>
        <c:txPr>
          <a:bodyPr rot="-60000000" spcFirstLastPara="1" vertOverflow="ellipsis" vert="horz" wrap="square" anchor="ctr" anchorCtr="1"/>
          <a:lstStyle/>
          <a:p>
            <a:pPr>
              <a:defRPr sz="1600" b="0" i="0" u="none" strike="noStrike" kern="1200" baseline="0">
                <a:solidFill>
                  <a:schemeClr val="tx1"/>
                </a:solidFill>
                <a:latin typeface="Arial" pitchFamily="34" charset="0"/>
                <a:ea typeface="+mn-ea"/>
                <a:cs typeface="Arial" pitchFamily="34" charset="0"/>
              </a:defRPr>
            </a:pPr>
            <a:endParaRPr lang="en-US"/>
          </a:p>
        </c:txPr>
        <c:crossAx val="2118758328"/>
        <c:crosses val="autoZero"/>
        <c:crossBetween val="between"/>
      </c:valAx>
      <c:spPr>
        <a:solidFill>
          <a:schemeClr val="bg1"/>
        </a:solidFill>
        <a:ln cap="sq">
          <a:noFill/>
          <a:prstDash val="solid"/>
          <a:round/>
        </a:ln>
        <a:effectLst/>
      </c:spPr>
    </c:plotArea>
    <c:legend>
      <c:legendPos val="b"/>
      <c:overlay val="0"/>
      <c:spPr>
        <a:noFill/>
        <a:ln>
          <a:noFill/>
        </a:ln>
        <a:effectLst/>
      </c:spPr>
      <c:txPr>
        <a:bodyPr rot="0" spcFirstLastPara="1" vertOverflow="ellipsis" vert="horz" wrap="square" anchor="ctr" anchorCtr="1"/>
        <a:lstStyle/>
        <a:p>
          <a:pPr>
            <a:defRPr sz="1600" b="0" i="0" u="none" strike="noStrike" kern="1200" baseline="0">
              <a:solidFill>
                <a:schemeClr val="tx1"/>
              </a:solidFill>
              <a:latin typeface="Arial" pitchFamily="34" charset="0"/>
              <a:ea typeface="+mn-ea"/>
              <a:cs typeface="Arial" pitchFamily="34" charset="0"/>
            </a:defRPr>
          </a:pPr>
          <a:endParaRPr lang="en-US"/>
        </a:p>
      </c:txPr>
    </c:legend>
    <c:plotVisOnly val="1"/>
    <c:dispBlanksAs val="gap"/>
    <c:showDLblsOverMax val="0"/>
  </c:chart>
  <c:spPr>
    <a:solidFill>
      <a:schemeClr val="bg1"/>
    </a:solidFill>
    <a:ln w="6350" cap="flat" cmpd="sng" algn="ctr">
      <a:noFill/>
      <a:prstDash val="solid"/>
      <a:round/>
    </a:ln>
    <a:effectLst/>
  </c:spPr>
  <c:txPr>
    <a:bodyPr/>
    <a:lstStyle/>
    <a:p>
      <a:pPr>
        <a:defRPr sz="1600" baseline="0">
          <a:latin typeface="Arial" pitchFamily="34" charset="0"/>
          <a:cs typeface="Arial" pitchFamily="34" charset="0"/>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9.2307999543535316E-2"/>
          <c:y val="5.0791811556489729E-2"/>
          <c:w val="0.886799321025043"/>
          <c:h val="0.71528530052578265"/>
        </c:manualLayout>
      </c:layout>
      <c:lineChart>
        <c:grouping val="standard"/>
        <c:varyColors val="0"/>
        <c:ser>
          <c:idx val="0"/>
          <c:order val="0"/>
          <c:tx>
            <c:strRef>
              <c:f>Sheet1!$B$1</c:f>
              <c:strCache>
                <c:ptCount val="1"/>
                <c:pt idx="0">
                  <c:v>Heroin</c:v>
                </c:pt>
              </c:strCache>
            </c:strRef>
          </c:tx>
          <c:spPr>
            <a:ln w="25400" cap="rnd" cmpd="sng" algn="ctr">
              <a:solidFill>
                <a:schemeClr val="accent1"/>
              </a:solidFill>
              <a:prstDash val="solid"/>
              <a:round/>
            </a:ln>
            <a:effectLst>
              <a:outerShdw blurRad="50800" dist="38100" dir="2700000" algn="tl" rotWithShape="0">
                <a:prstClr val="black">
                  <a:alpha val="40000"/>
                </a:prstClr>
              </a:outerShdw>
            </a:effectLst>
          </c:spPr>
          <c:marker>
            <c:symbol val="diamond"/>
            <c:size val="6"/>
            <c:spPr>
              <a:solidFill>
                <a:schemeClr val="accent1"/>
              </a:solidFill>
              <a:ln w="6350" cap="flat" cmpd="sng" algn="ctr">
                <a:solidFill>
                  <a:schemeClr val="accent1"/>
                </a:solidFill>
                <a:prstDash val="solid"/>
                <a:round/>
              </a:ln>
              <a:effectLst>
                <a:outerShdw blurRad="50800" dist="38100" dir="2700000" algn="tl" rotWithShape="0">
                  <a:prstClr val="black">
                    <a:alpha val="40000"/>
                  </a:prstClr>
                </a:outerShdw>
              </a:effectLst>
            </c:spPr>
          </c:marker>
          <c:dLbls>
            <c:dLbl>
              <c:idx val="0"/>
              <c:layout>
                <c:manualLayout>
                  <c:x val="-2.4969854311689323E-2"/>
                  <c:y val="4.3808120089124131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2C4B-4EF7-A141-256510CA3B49}"/>
                </c:ext>
              </c:extLst>
            </c:dLbl>
            <c:dLbl>
              <c:idx val="17"/>
              <c:dLblPos val="b"/>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2C4B-4EF7-A141-256510CA3B49}"/>
                </c:ext>
              </c:extLst>
            </c:dLbl>
            <c:dLbl>
              <c:idx val="18"/>
              <c:dLblPos val="b"/>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2C4B-4EF7-A141-256510CA3B49}"/>
                </c:ext>
              </c:extLst>
            </c:dLbl>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tx1"/>
                    </a:solidFill>
                    <a:latin typeface="Arial" pitchFamily="34" charset="0"/>
                    <a:ea typeface="+mn-ea"/>
                    <a:cs typeface="Arial" pitchFamily="34" charset="0"/>
                  </a:defRPr>
                </a:pPr>
                <a:endParaRPr lang="en-US"/>
              </a:p>
            </c:txPr>
            <c:dLblPos val="b"/>
            <c:showLegendKey val="0"/>
            <c:showVal val="0"/>
            <c:showCatName val="0"/>
            <c:showSerName val="0"/>
            <c:showPercent val="0"/>
            <c:showBubbleSize val="0"/>
            <c:extLst>
              <c:ext xmlns:c15="http://schemas.microsoft.com/office/drawing/2012/chart" uri="{CE6537A1-D6FC-4f65-9D91-7224C49458BB}">
                <c15:showLeaderLines val="1"/>
                <c15:leaderLines>
                  <c:spPr>
                    <a:ln w="6350" cap="flat" cmpd="sng" algn="ctr">
                      <a:solidFill>
                        <a:schemeClr val="tx1"/>
                      </a:solidFill>
                      <a:prstDash val="solid"/>
                      <a:round/>
                    </a:ln>
                    <a:effectLst/>
                  </c:spPr>
                </c15:leaderLines>
              </c:ext>
            </c:extLst>
          </c:dLbls>
          <c:cat>
            <c:numRef>
              <c:f>Sheet1!$A$2:$A$20</c:f>
              <c:numCache>
                <c:formatCode>General</c:formatCode>
                <c:ptCount val="19"/>
                <c:pt idx="0">
                  <c:v>2000</c:v>
                </c:pt>
                <c:pt idx="1">
                  <c:v>2001</c:v>
                </c:pt>
                <c:pt idx="2">
                  <c:v>2002</c:v>
                </c:pt>
                <c:pt idx="3">
                  <c:v>2003</c:v>
                </c:pt>
                <c:pt idx="4">
                  <c:v>2004</c:v>
                </c:pt>
                <c:pt idx="5">
                  <c:v>2005</c:v>
                </c:pt>
                <c:pt idx="6">
                  <c:v>2006</c:v>
                </c:pt>
                <c:pt idx="7">
                  <c:v>2007</c:v>
                </c:pt>
                <c:pt idx="8">
                  <c:v>2008</c:v>
                </c:pt>
                <c:pt idx="9">
                  <c:v>2009</c:v>
                </c:pt>
                <c:pt idx="10">
                  <c:v>2010</c:v>
                </c:pt>
                <c:pt idx="11">
                  <c:v>2011</c:v>
                </c:pt>
                <c:pt idx="12">
                  <c:v>2012</c:v>
                </c:pt>
                <c:pt idx="13">
                  <c:v>2013</c:v>
                </c:pt>
                <c:pt idx="14">
                  <c:v>2014</c:v>
                </c:pt>
                <c:pt idx="15">
                  <c:v>2015</c:v>
                </c:pt>
                <c:pt idx="16">
                  <c:v>2016</c:v>
                </c:pt>
                <c:pt idx="17">
                  <c:v>2017</c:v>
                </c:pt>
                <c:pt idx="18">
                  <c:v>2018</c:v>
                </c:pt>
              </c:numCache>
            </c:numRef>
          </c:cat>
          <c:val>
            <c:numRef>
              <c:f>Sheet1!$B$2:$B$20</c:f>
              <c:numCache>
                <c:formatCode>General</c:formatCode>
                <c:ptCount val="19"/>
                <c:pt idx="0">
                  <c:v>82</c:v>
                </c:pt>
                <c:pt idx="1">
                  <c:v>48</c:v>
                </c:pt>
                <c:pt idx="2">
                  <c:v>69</c:v>
                </c:pt>
                <c:pt idx="3">
                  <c:v>63</c:v>
                </c:pt>
                <c:pt idx="4">
                  <c:v>74</c:v>
                </c:pt>
                <c:pt idx="5">
                  <c:v>66</c:v>
                </c:pt>
                <c:pt idx="6">
                  <c:v>33</c:v>
                </c:pt>
                <c:pt idx="7">
                  <c:v>47</c:v>
                </c:pt>
                <c:pt idx="8">
                  <c:v>52</c:v>
                </c:pt>
                <c:pt idx="9">
                  <c:v>48</c:v>
                </c:pt>
                <c:pt idx="10">
                  <c:v>50</c:v>
                </c:pt>
                <c:pt idx="11">
                  <c:v>50</c:v>
                </c:pt>
                <c:pt idx="12">
                  <c:v>49</c:v>
                </c:pt>
                <c:pt idx="13">
                  <c:v>55</c:v>
                </c:pt>
                <c:pt idx="14">
                  <c:v>53</c:v>
                </c:pt>
                <c:pt idx="15">
                  <c:v>55</c:v>
                </c:pt>
                <c:pt idx="16">
                  <c:v>51</c:v>
                </c:pt>
                <c:pt idx="17">
                  <c:v>43</c:v>
                </c:pt>
                <c:pt idx="18">
                  <c:v>43</c:v>
                </c:pt>
              </c:numCache>
            </c:numRef>
          </c:val>
          <c:smooth val="0"/>
          <c:extLst>
            <c:ext xmlns:c16="http://schemas.microsoft.com/office/drawing/2014/chart" uri="{C3380CC4-5D6E-409C-BE32-E72D297353CC}">
              <c16:uniqueId val="{00000003-2C4B-4EF7-A141-256510CA3B49}"/>
            </c:ext>
          </c:extLst>
        </c:ser>
        <c:ser>
          <c:idx val="1"/>
          <c:order val="1"/>
          <c:tx>
            <c:strRef>
              <c:f>Sheet1!$C$1</c:f>
              <c:strCache>
                <c:ptCount val="1"/>
                <c:pt idx="0">
                  <c:v>Methamphetamine</c:v>
                </c:pt>
              </c:strCache>
            </c:strRef>
          </c:tx>
          <c:spPr>
            <a:ln w="25400" cap="rnd" cmpd="sng" algn="ctr">
              <a:solidFill>
                <a:schemeClr val="accent3"/>
              </a:solidFill>
              <a:prstDash val="solid"/>
              <a:round/>
            </a:ln>
            <a:effectLst>
              <a:outerShdw blurRad="50800" dist="38100" dir="2700000" algn="tl" rotWithShape="0">
                <a:prstClr val="black">
                  <a:alpha val="40000"/>
                </a:prstClr>
              </a:outerShdw>
            </a:effectLst>
          </c:spPr>
          <c:marker>
            <c:symbol val="square"/>
            <c:size val="6"/>
            <c:spPr>
              <a:solidFill>
                <a:schemeClr val="accent3"/>
              </a:solidFill>
              <a:ln w="6350" cap="flat" cmpd="sng" algn="ctr">
                <a:solidFill>
                  <a:schemeClr val="accent3"/>
                </a:solidFill>
                <a:prstDash val="solid"/>
                <a:round/>
              </a:ln>
              <a:effectLst>
                <a:outerShdw blurRad="50800" dist="38100" dir="2700000" algn="tl" rotWithShape="0">
                  <a:prstClr val="black">
                    <a:alpha val="40000"/>
                  </a:prstClr>
                </a:outerShdw>
              </a:effectLst>
            </c:spPr>
          </c:marker>
          <c:dLbls>
            <c:dLbl>
              <c:idx val="0"/>
              <c:layout>
                <c:manualLayout>
                  <c:x val="-2.7385313248887377E-2"/>
                  <c:y val="-4.6849818420189898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2C4B-4EF7-A141-256510CA3B49}"/>
                </c:ext>
              </c:extLst>
            </c:dLbl>
            <c:dLbl>
              <c:idx val="17"/>
              <c:dLblPos val="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2C4B-4EF7-A141-256510CA3B49}"/>
                </c:ext>
              </c:extLst>
            </c:dLbl>
            <c:dLbl>
              <c:idx val="18"/>
              <c:dLblPos val="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6-2C4B-4EF7-A141-256510CA3B49}"/>
                </c:ext>
              </c:extLst>
            </c:dLbl>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tx1"/>
                    </a:solidFill>
                    <a:latin typeface="Arial" pitchFamily="34" charset="0"/>
                    <a:ea typeface="+mn-ea"/>
                    <a:cs typeface="Arial" pitchFamily="34" charset="0"/>
                  </a:defRPr>
                </a:pPr>
                <a:endParaRPr lang="en-US"/>
              </a:p>
            </c:txPr>
            <c:dLblPos val="t"/>
            <c:showLegendKey val="0"/>
            <c:showVal val="0"/>
            <c:showCatName val="0"/>
            <c:showSerName val="0"/>
            <c:showPercent val="0"/>
            <c:showBubbleSize val="0"/>
            <c:extLst>
              <c:ext xmlns:c15="http://schemas.microsoft.com/office/drawing/2012/chart" uri="{CE6537A1-D6FC-4f65-9D91-7224C49458BB}">
                <c15:showLeaderLines val="1"/>
                <c15:leaderLines>
                  <c:spPr>
                    <a:ln w="6350" cap="flat" cmpd="sng" algn="ctr">
                      <a:solidFill>
                        <a:schemeClr val="tx1"/>
                      </a:solidFill>
                      <a:prstDash val="solid"/>
                      <a:round/>
                    </a:ln>
                    <a:effectLst/>
                  </c:spPr>
                </c15:leaderLines>
              </c:ext>
            </c:extLst>
          </c:dLbls>
          <c:cat>
            <c:numRef>
              <c:f>Sheet1!$A$2:$A$20</c:f>
              <c:numCache>
                <c:formatCode>General</c:formatCode>
                <c:ptCount val="19"/>
                <c:pt idx="0">
                  <c:v>2000</c:v>
                </c:pt>
                <c:pt idx="1">
                  <c:v>2001</c:v>
                </c:pt>
                <c:pt idx="2">
                  <c:v>2002</c:v>
                </c:pt>
                <c:pt idx="3">
                  <c:v>2003</c:v>
                </c:pt>
                <c:pt idx="4">
                  <c:v>2004</c:v>
                </c:pt>
                <c:pt idx="5">
                  <c:v>2005</c:v>
                </c:pt>
                <c:pt idx="6">
                  <c:v>2006</c:v>
                </c:pt>
                <c:pt idx="7">
                  <c:v>2007</c:v>
                </c:pt>
                <c:pt idx="8">
                  <c:v>2008</c:v>
                </c:pt>
                <c:pt idx="9">
                  <c:v>2009</c:v>
                </c:pt>
                <c:pt idx="10">
                  <c:v>2010</c:v>
                </c:pt>
                <c:pt idx="11">
                  <c:v>2011</c:v>
                </c:pt>
                <c:pt idx="12">
                  <c:v>2012</c:v>
                </c:pt>
                <c:pt idx="13">
                  <c:v>2013</c:v>
                </c:pt>
                <c:pt idx="14">
                  <c:v>2014</c:v>
                </c:pt>
                <c:pt idx="15">
                  <c:v>2015</c:v>
                </c:pt>
                <c:pt idx="16">
                  <c:v>2016</c:v>
                </c:pt>
                <c:pt idx="17">
                  <c:v>2017</c:v>
                </c:pt>
                <c:pt idx="18">
                  <c:v>2018</c:v>
                </c:pt>
              </c:numCache>
            </c:numRef>
          </c:cat>
          <c:val>
            <c:numRef>
              <c:f>Sheet1!$C$2:$C$20</c:f>
              <c:numCache>
                <c:formatCode>General</c:formatCode>
                <c:ptCount val="19"/>
                <c:pt idx="0">
                  <c:v>13</c:v>
                </c:pt>
                <c:pt idx="1">
                  <c:v>41</c:v>
                </c:pt>
                <c:pt idx="2">
                  <c:v>17</c:v>
                </c:pt>
                <c:pt idx="3">
                  <c:v>30</c:v>
                </c:pt>
                <c:pt idx="4">
                  <c:v>24</c:v>
                </c:pt>
                <c:pt idx="5">
                  <c:v>28</c:v>
                </c:pt>
                <c:pt idx="6">
                  <c:v>47</c:v>
                </c:pt>
                <c:pt idx="7">
                  <c:v>31</c:v>
                </c:pt>
                <c:pt idx="8">
                  <c:v>25</c:v>
                </c:pt>
                <c:pt idx="9">
                  <c:v>30</c:v>
                </c:pt>
                <c:pt idx="10">
                  <c:v>22</c:v>
                </c:pt>
                <c:pt idx="11">
                  <c:v>29</c:v>
                </c:pt>
                <c:pt idx="12">
                  <c:v>35</c:v>
                </c:pt>
                <c:pt idx="13">
                  <c:v>34</c:v>
                </c:pt>
                <c:pt idx="14">
                  <c:v>39</c:v>
                </c:pt>
                <c:pt idx="15">
                  <c:v>40</c:v>
                </c:pt>
                <c:pt idx="16">
                  <c:v>44</c:v>
                </c:pt>
                <c:pt idx="17">
                  <c:v>49</c:v>
                </c:pt>
                <c:pt idx="18">
                  <c:v>52</c:v>
                </c:pt>
              </c:numCache>
            </c:numRef>
          </c:val>
          <c:smooth val="0"/>
          <c:extLst>
            <c:ext xmlns:c16="http://schemas.microsoft.com/office/drawing/2014/chart" uri="{C3380CC4-5D6E-409C-BE32-E72D297353CC}">
              <c16:uniqueId val="{00000007-2C4B-4EF7-A141-256510CA3B49}"/>
            </c:ext>
          </c:extLst>
        </c:ser>
        <c:ser>
          <c:idx val="2"/>
          <c:order val="2"/>
          <c:tx>
            <c:strRef>
              <c:f>Sheet1!$D$1</c:f>
              <c:strCache>
                <c:ptCount val="1"/>
                <c:pt idx="0">
                  <c:v>Morphine</c:v>
                </c:pt>
              </c:strCache>
            </c:strRef>
          </c:tx>
          <c:spPr>
            <a:ln w="25400" cap="rnd" cmpd="sng" algn="ctr">
              <a:solidFill>
                <a:schemeClr val="accent5"/>
              </a:solidFill>
              <a:prstDash val="solid"/>
              <a:round/>
            </a:ln>
            <a:effectLst>
              <a:outerShdw blurRad="50800" dist="38100" dir="2700000" algn="tl" rotWithShape="0">
                <a:prstClr val="black">
                  <a:alpha val="40000"/>
                </a:prstClr>
              </a:outerShdw>
            </a:effectLst>
          </c:spPr>
          <c:marker>
            <c:symbol val="triangle"/>
            <c:size val="6"/>
            <c:spPr>
              <a:solidFill>
                <a:schemeClr val="accent5"/>
              </a:solidFill>
              <a:ln w="6350" cap="flat" cmpd="sng" algn="ctr">
                <a:solidFill>
                  <a:schemeClr val="accent5"/>
                </a:solidFill>
                <a:prstDash val="solid"/>
                <a:round/>
              </a:ln>
              <a:effectLst>
                <a:outerShdw blurRad="50800" dist="38100" dir="2700000" algn="tl" rotWithShape="0">
                  <a:prstClr val="black">
                    <a:alpha val="40000"/>
                  </a:prstClr>
                </a:outerShdw>
              </a:effectLst>
            </c:spPr>
          </c:marker>
          <c:cat>
            <c:numRef>
              <c:f>Sheet1!$A$2:$A$20</c:f>
              <c:numCache>
                <c:formatCode>General</c:formatCode>
                <c:ptCount val="19"/>
                <c:pt idx="0">
                  <c:v>2000</c:v>
                </c:pt>
                <c:pt idx="1">
                  <c:v>2001</c:v>
                </c:pt>
                <c:pt idx="2">
                  <c:v>2002</c:v>
                </c:pt>
                <c:pt idx="3">
                  <c:v>2003</c:v>
                </c:pt>
                <c:pt idx="4">
                  <c:v>2004</c:v>
                </c:pt>
                <c:pt idx="5">
                  <c:v>2005</c:v>
                </c:pt>
                <c:pt idx="6">
                  <c:v>2006</c:v>
                </c:pt>
                <c:pt idx="7">
                  <c:v>2007</c:v>
                </c:pt>
                <c:pt idx="8">
                  <c:v>2008</c:v>
                </c:pt>
                <c:pt idx="9">
                  <c:v>2009</c:v>
                </c:pt>
                <c:pt idx="10">
                  <c:v>2010</c:v>
                </c:pt>
                <c:pt idx="11">
                  <c:v>2011</c:v>
                </c:pt>
                <c:pt idx="12">
                  <c:v>2012</c:v>
                </c:pt>
                <c:pt idx="13">
                  <c:v>2013</c:v>
                </c:pt>
                <c:pt idx="14">
                  <c:v>2014</c:v>
                </c:pt>
                <c:pt idx="15">
                  <c:v>2015</c:v>
                </c:pt>
                <c:pt idx="16">
                  <c:v>2016</c:v>
                </c:pt>
                <c:pt idx="17">
                  <c:v>2017</c:v>
                </c:pt>
                <c:pt idx="18">
                  <c:v>2018</c:v>
                </c:pt>
              </c:numCache>
            </c:numRef>
          </c:cat>
          <c:val>
            <c:numRef>
              <c:f>Sheet1!$D$2:$D$20</c:f>
              <c:numCache>
                <c:formatCode>General</c:formatCode>
                <c:ptCount val="19"/>
                <c:pt idx="0">
                  <c:v>0</c:v>
                </c:pt>
                <c:pt idx="1">
                  <c:v>2</c:v>
                </c:pt>
                <c:pt idx="2">
                  <c:v>3</c:v>
                </c:pt>
                <c:pt idx="3">
                  <c:v>1</c:v>
                </c:pt>
                <c:pt idx="4">
                  <c:v>1</c:v>
                </c:pt>
                <c:pt idx="5">
                  <c:v>0</c:v>
                </c:pt>
                <c:pt idx="6">
                  <c:v>5</c:v>
                </c:pt>
                <c:pt idx="7">
                  <c:v>1</c:v>
                </c:pt>
                <c:pt idx="8">
                  <c:v>5</c:v>
                </c:pt>
                <c:pt idx="9">
                  <c:v>3</c:v>
                </c:pt>
                <c:pt idx="10">
                  <c:v>4</c:v>
                </c:pt>
                <c:pt idx="11">
                  <c:v>1</c:v>
                </c:pt>
                <c:pt idx="12">
                  <c:v>0</c:v>
                </c:pt>
                <c:pt idx="13">
                  <c:v>0</c:v>
                </c:pt>
                <c:pt idx="14">
                  <c:v>2</c:v>
                </c:pt>
                <c:pt idx="15">
                  <c:v>0</c:v>
                </c:pt>
                <c:pt idx="16">
                  <c:v>0</c:v>
                </c:pt>
                <c:pt idx="17">
                  <c:v>1</c:v>
                </c:pt>
                <c:pt idx="18">
                  <c:v>0</c:v>
                </c:pt>
              </c:numCache>
            </c:numRef>
          </c:val>
          <c:smooth val="0"/>
          <c:extLst>
            <c:ext xmlns:c16="http://schemas.microsoft.com/office/drawing/2014/chart" uri="{C3380CC4-5D6E-409C-BE32-E72D297353CC}">
              <c16:uniqueId val="{0000000A-2C4B-4EF7-A141-256510CA3B49}"/>
            </c:ext>
          </c:extLst>
        </c:ser>
        <c:ser>
          <c:idx val="3"/>
          <c:order val="3"/>
          <c:tx>
            <c:strRef>
              <c:f>Sheet1!$E$1</c:f>
              <c:strCache>
                <c:ptCount val="1"/>
                <c:pt idx="0">
                  <c:v>Cocaine</c:v>
                </c:pt>
              </c:strCache>
            </c:strRef>
          </c:tx>
          <c:spPr>
            <a:ln w="25400" cap="rnd" cmpd="sng" algn="ctr">
              <a:solidFill>
                <a:schemeClr val="accent1">
                  <a:lumMod val="60000"/>
                </a:schemeClr>
              </a:solidFill>
              <a:prstDash val="solid"/>
              <a:round/>
            </a:ln>
            <a:effectLst>
              <a:outerShdw blurRad="50800" dist="38100" dir="2700000" algn="tl" rotWithShape="0">
                <a:prstClr val="black">
                  <a:alpha val="40000"/>
                </a:prstClr>
              </a:outerShdw>
            </a:effectLst>
          </c:spPr>
          <c:marker>
            <c:symbol val="star"/>
            <c:size val="6"/>
            <c:spPr>
              <a:noFill/>
              <a:ln w="6350" cap="flat" cmpd="sng" algn="ctr">
                <a:solidFill>
                  <a:schemeClr val="accent1">
                    <a:lumMod val="60000"/>
                  </a:schemeClr>
                </a:solidFill>
                <a:prstDash val="solid"/>
                <a:round/>
              </a:ln>
              <a:effectLst>
                <a:outerShdw blurRad="50800" dist="38100" dir="2700000" algn="tl" rotWithShape="0">
                  <a:prstClr val="black">
                    <a:alpha val="40000"/>
                  </a:prstClr>
                </a:outerShdw>
              </a:effectLst>
            </c:spPr>
          </c:marker>
          <c:cat>
            <c:numRef>
              <c:f>Sheet1!$A$2:$A$20</c:f>
              <c:numCache>
                <c:formatCode>General</c:formatCode>
                <c:ptCount val="19"/>
                <c:pt idx="0">
                  <c:v>2000</c:v>
                </c:pt>
                <c:pt idx="1">
                  <c:v>2001</c:v>
                </c:pt>
                <c:pt idx="2">
                  <c:v>2002</c:v>
                </c:pt>
                <c:pt idx="3">
                  <c:v>2003</c:v>
                </c:pt>
                <c:pt idx="4">
                  <c:v>2004</c:v>
                </c:pt>
                <c:pt idx="5">
                  <c:v>2005</c:v>
                </c:pt>
                <c:pt idx="6">
                  <c:v>2006</c:v>
                </c:pt>
                <c:pt idx="7">
                  <c:v>2007</c:v>
                </c:pt>
                <c:pt idx="8">
                  <c:v>2008</c:v>
                </c:pt>
                <c:pt idx="9">
                  <c:v>2009</c:v>
                </c:pt>
                <c:pt idx="10">
                  <c:v>2010</c:v>
                </c:pt>
                <c:pt idx="11">
                  <c:v>2011</c:v>
                </c:pt>
                <c:pt idx="12">
                  <c:v>2012</c:v>
                </c:pt>
                <c:pt idx="13">
                  <c:v>2013</c:v>
                </c:pt>
                <c:pt idx="14">
                  <c:v>2014</c:v>
                </c:pt>
                <c:pt idx="15">
                  <c:v>2015</c:v>
                </c:pt>
                <c:pt idx="16">
                  <c:v>2016</c:v>
                </c:pt>
                <c:pt idx="17">
                  <c:v>2017</c:v>
                </c:pt>
                <c:pt idx="18">
                  <c:v>2018</c:v>
                </c:pt>
              </c:numCache>
            </c:numRef>
          </c:cat>
          <c:val>
            <c:numRef>
              <c:f>Sheet1!$E$2:$E$20</c:f>
              <c:numCache>
                <c:formatCode>General</c:formatCode>
                <c:ptCount val="19"/>
                <c:pt idx="0">
                  <c:v>1</c:v>
                </c:pt>
                <c:pt idx="1">
                  <c:v>0</c:v>
                </c:pt>
                <c:pt idx="2">
                  <c:v>0</c:v>
                </c:pt>
                <c:pt idx="3">
                  <c:v>0</c:v>
                </c:pt>
                <c:pt idx="4">
                  <c:v>0</c:v>
                </c:pt>
                <c:pt idx="5">
                  <c:v>0</c:v>
                </c:pt>
                <c:pt idx="6">
                  <c:v>0</c:v>
                </c:pt>
                <c:pt idx="7">
                  <c:v>1</c:v>
                </c:pt>
                <c:pt idx="8">
                  <c:v>0</c:v>
                </c:pt>
                <c:pt idx="9">
                  <c:v>0</c:v>
                </c:pt>
                <c:pt idx="10">
                  <c:v>0</c:v>
                </c:pt>
                <c:pt idx="11">
                  <c:v>1</c:v>
                </c:pt>
                <c:pt idx="12">
                  <c:v>0</c:v>
                </c:pt>
                <c:pt idx="13">
                  <c:v>0</c:v>
                </c:pt>
                <c:pt idx="14">
                  <c:v>0</c:v>
                </c:pt>
                <c:pt idx="15">
                  <c:v>0</c:v>
                </c:pt>
                <c:pt idx="16">
                  <c:v>0</c:v>
                </c:pt>
                <c:pt idx="17">
                  <c:v>0</c:v>
                </c:pt>
                <c:pt idx="18">
                  <c:v>0</c:v>
                </c:pt>
              </c:numCache>
            </c:numRef>
          </c:val>
          <c:smooth val="0"/>
          <c:extLst>
            <c:ext xmlns:c16="http://schemas.microsoft.com/office/drawing/2014/chart" uri="{C3380CC4-5D6E-409C-BE32-E72D297353CC}">
              <c16:uniqueId val="{0000000C-2C4B-4EF7-A141-256510CA3B49}"/>
            </c:ext>
          </c:extLst>
        </c:ser>
        <c:ser>
          <c:idx val="4"/>
          <c:order val="4"/>
          <c:tx>
            <c:strRef>
              <c:f>Sheet1!$F$1</c:f>
              <c:strCache>
                <c:ptCount val="1"/>
                <c:pt idx="0">
                  <c:v>Methadone</c:v>
                </c:pt>
              </c:strCache>
            </c:strRef>
          </c:tx>
          <c:spPr>
            <a:ln w="25400" cap="rnd" cmpd="sng" algn="ctr">
              <a:solidFill>
                <a:schemeClr val="accent3">
                  <a:lumMod val="60000"/>
                </a:schemeClr>
              </a:solidFill>
              <a:prstDash val="solid"/>
              <a:round/>
            </a:ln>
            <a:effectLst>
              <a:outerShdw blurRad="50800" dist="38100" dir="2700000" algn="tl" rotWithShape="0">
                <a:prstClr val="black">
                  <a:alpha val="40000"/>
                </a:prstClr>
              </a:outerShdw>
            </a:effectLst>
          </c:spPr>
          <c:marker>
            <c:symbol val="circle"/>
            <c:size val="6"/>
            <c:spPr>
              <a:solidFill>
                <a:schemeClr val="accent3">
                  <a:lumMod val="60000"/>
                </a:schemeClr>
              </a:solidFill>
              <a:ln w="6350" cap="flat" cmpd="sng" algn="ctr">
                <a:solidFill>
                  <a:schemeClr val="accent3">
                    <a:lumMod val="60000"/>
                  </a:schemeClr>
                </a:solidFill>
                <a:prstDash val="solid"/>
                <a:round/>
              </a:ln>
              <a:effectLst>
                <a:outerShdw blurRad="50800" dist="38100" dir="2700000" algn="tl" rotWithShape="0">
                  <a:prstClr val="black">
                    <a:alpha val="40000"/>
                  </a:prstClr>
                </a:outerShdw>
              </a:effectLst>
            </c:spPr>
          </c:marker>
          <c:cat>
            <c:numRef>
              <c:f>Sheet1!$A$2:$A$20</c:f>
              <c:numCache>
                <c:formatCode>General</c:formatCode>
                <c:ptCount val="19"/>
                <c:pt idx="0">
                  <c:v>2000</c:v>
                </c:pt>
                <c:pt idx="1">
                  <c:v>2001</c:v>
                </c:pt>
                <c:pt idx="2">
                  <c:v>2002</c:v>
                </c:pt>
                <c:pt idx="3">
                  <c:v>2003</c:v>
                </c:pt>
                <c:pt idx="4">
                  <c:v>2004</c:v>
                </c:pt>
                <c:pt idx="5">
                  <c:v>2005</c:v>
                </c:pt>
                <c:pt idx="6">
                  <c:v>2006</c:v>
                </c:pt>
                <c:pt idx="7">
                  <c:v>2007</c:v>
                </c:pt>
                <c:pt idx="8">
                  <c:v>2008</c:v>
                </c:pt>
                <c:pt idx="9">
                  <c:v>2009</c:v>
                </c:pt>
                <c:pt idx="10">
                  <c:v>2010</c:v>
                </c:pt>
                <c:pt idx="11">
                  <c:v>2011</c:v>
                </c:pt>
                <c:pt idx="12">
                  <c:v>2012</c:v>
                </c:pt>
                <c:pt idx="13">
                  <c:v>2013</c:v>
                </c:pt>
                <c:pt idx="14">
                  <c:v>2014</c:v>
                </c:pt>
                <c:pt idx="15">
                  <c:v>2015</c:v>
                </c:pt>
                <c:pt idx="16">
                  <c:v>2016</c:v>
                </c:pt>
                <c:pt idx="17">
                  <c:v>2017</c:v>
                </c:pt>
                <c:pt idx="18">
                  <c:v>2018</c:v>
                </c:pt>
              </c:numCache>
            </c:numRef>
          </c:cat>
          <c:val>
            <c:numRef>
              <c:f>Sheet1!$F$2:$F$20</c:f>
              <c:numCache>
                <c:formatCode>General</c:formatCode>
                <c:ptCount val="19"/>
                <c:pt idx="0">
                  <c:v>0</c:v>
                </c:pt>
                <c:pt idx="1">
                  <c:v>5</c:v>
                </c:pt>
                <c:pt idx="2">
                  <c:v>9</c:v>
                </c:pt>
                <c:pt idx="3">
                  <c:v>2</c:v>
                </c:pt>
                <c:pt idx="4">
                  <c:v>1</c:v>
                </c:pt>
                <c:pt idx="5">
                  <c:v>5</c:v>
                </c:pt>
                <c:pt idx="6">
                  <c:v>8</c:v>
                </c:pt>
                <c:pt idx="7">
                  <c:v>14</c:v>
                </c:pt>
                <c:pt idx="8">
                  <c:v>8</c:v>
                </c:pt>
                <c:pt idx="9">
                  <c:v>11</c:v>
                </c:pt>
                <c:pt idx="10">
                  <c:v>10</c:v>
                </c:pt>
                <c:pt idx="11">
                  <c:v>4</c:v>
                </c:pt>
                <c:pt idx="12">
                  <c:v>7</c:v>
                </c:pt>
                <c:pt idx="13">
                  <c:v>4</c:v>
                </c:pt>
                <c:pt idx="14">
                  <c:v>1</c:v>
                </c:pt>
                <c:pt idx="15">
                  <c:v>1</c:v>
                </c:pt>
                <c:pt idx="16">
                  <c:v>4</c:v>
                </c:pt>
                <c:pt idx="17">
                  <c:v>3</c:v>
                </c:pt>
                <c:pt idx="18">
                  <c:v>2</c:v>
                </c:pt>
              </c:numCache>
            </c:numRef>
          </c:val>
          <c:smooth val="0"/>
          <c:extLst>
            <c:ext xmlns:c16="http://schemas.microsoft.com/office/drawing/2014/chart" uri="{C3380CC4-5D6E-409C-BE32-E72D297353CC}">
              <c16:uniqueId val="{0000000F-2C4B-4EF7-A141-256510CA3B49}"/>
            </c:ext>
          </c:extLst>
        </c:ser>
        <c:ser>
          <c:idx val="5"/>
          <c:order val="5"/>
          <c:tx>
            <c:strRef>
              <c:f>Sheet1!$G$1</c:f>
              <c:strCache>
                <c:ptCount val="1"/>
                <c:pt idx="0">
                  <c:v>Benzodiazepines</c:v>
                </c:pt>
              </c:strCache>
            </c:strRef>
          </c:tx>
          <c:spPr>
            <a:ln w="19050" cap="rnd" cmpd="sng" algn="ctr">
              <a:solidFill>
                <a:schemeClr val="accent5">
                  <a:lumMod val="60000"/>
                </a:schemeClr>
              </a:solidFill>
              <a:prstDash val="solid"/>
              <a:round/>
            </a:ln>
            <a:effectLst/>
          </c:spPr>
          <c:marker>
            <c:spPr>
              <a:solidFill>
                <a:schemeClr val="accent5">
                  <a:lumMod val="60000"/>
                </a:schemeClr>
              </a:solidFill>
              <a:ln w="6350" cap="flat" cmpd="sng" algn="ctr">
                <a:solidFill>
                  <a:schemeClr val="accent5">
                    <a:lumMod val="60000"/>
                  </a:schemeClr>
                </a:solidFill>
                <a:prstDash val="solid"/>
                <a:round/>
              </a:ln>
              <a:effectLst/>
            </c:spPr>
          </c:marker>
          <c:cat>
            <c:numRef>
              <c:f>Sheet1!$A$2:$A$20</c:f>
              <c:numCache>
                <c:formatCode>General</c:formatCode>
                <c:ptCount val="19"/>
                <c:pt idx="0">
                  <c:v>2000</c:v>
                </c:pt>
                <c:pt idx="1">
                  <c:v>2001</c:v>
                </c:pt>
                <c:pt idx="2">
                  <c:v>2002</c:v>
                </c:pt>
                <c:pt idx="3">
                  <c:v>2003</c:v>
                </c:pt>
                <c:pt idx="4">
                  <c:v>2004</c:v>
                </c:pt>
                <c:pt idx="5">
                  <c:v>2005</c:v>
                </c:pt>
                <c:pt idx="6">
                  <c:v>2006</c:v>
                </c:pt>
                <c:pt idx="7">
                  <c:v>2007</c:v>
                </c:pt>
                <c:pt idx="8">
                  <c:v>2008</c:v>
                </c:pt>
                <c:pt idx="9">
                  <c:v>2009</c:v>
                </c:pt>
                <c:pt idx="10">
                  <c:v>2010</c:v>
                </c:pt>
                <c:pt idx="11">
                  <c:v>2011</c:v>
                </c:pt>
                <c:pt idx="12">
                  <c:v>2012</c:v>
                </c:pt>
                <c:pt idx="13">
                  <c:v>2013</c:v>
                </c:pt>
                <c:pt idx="14">
                  <c:v>2014</c:v>
                </c:pt>
                <c:pt idx="15">
                  <c:v>2015</c:v>
                </c:pt>
                <c:pt idx="16">
                  <c:v>2016</c:v>
                </c:pt>
                <c:pt idx="17">
                  <c:v>2017</c:v>
                </c:pt>
                <c:pt idx="18">
                  <c:v>2018</c:v>
                </c:pt>
              </c:numCache>
            </c:numRef>
          </c:cat>
          <c:val>
            <c:numRef>
              <c:f>Sheet1!$G$2:$G$20</c:f>
            </c:numRef>
          </c:val>
          <c:smooth val="0"/>
          <c:extLst>
            <c:ext xmlns:c16="http://schemas.microsoft.com/office/drawing/2014/chart" uri="{C3380CC4-5D6E-409C-BE32-E72D297353CC}">
              <c16:uniqueId val="{00000010-2C4B-4EF7-A141-256510CA3B49}"/>
            </c:ext>
          </c:extLst>
        </c:ser>
        <c:dLbls>
          <c:showLegendKey val="0"/>
          <c:showVal val="0"/>
          <c:showCatName val="0"/>
          <c:showSerName val="0"/>
          <c:showPercent val="0"/>
          <c:showBubbleSize val="0"/>
        </c:dLbls>
        <c:marker val="1"/>
        <c:smooth val="0"/>
        <c:axId val="-2101729336"/>
        <c:axId val="-2101726328"/>
      </c:lineChart>
      <c:catAx>
        <c:axId val="-2101729336"/>
        <c:scaling>
          <c:orientation val="minMax"/>
        </c:scaling>
        <c:delete val="0"/>
        <c:axPos val="b"/>
        <c:numFmt formatCode="General" sourceLinked="1"/>
        <c:majorTickMark val="out"/>
        <c:minorTickMark val="none"/>
        <c:tickLblPos val="nextTo"/>
        <c:spPr>
          <a:noFill/>
          <a:ln w="6350" cap="flat" cmpd="sng" algn="ctr">
            <a:solidFill>
              <a:schemeClr val="tx1"/>
            </a:solidFill>
            <a:prstDash val="solid"/>
            <a:round/>
          </a:ln>
          <a:effectLst/>
        </c:spPr>
        <c:txPr>
          <a:bodyPr rot="-2700000" spcFirstLastPara="1" vertOverflow="ellipsis" wrap="square" anchor="ctr" anchorCtr="1"/>
          <a:lstStyle/>
          <a:p>
            <a:pPr>
              <a:defRPr sz="1600" b="0" i="0" u="none" strike="noStrike" kern="1200" baseline="0">
                <a:solidFill>
                  <a:schemeClr val="tx1"/>
                </a:solidFill>
                <a:latin typeface="Arial" pitchFamily="34" charset="0"/>
                <a:ea typeface="+mn-ea"/>
                <a:cs typeface="Arial" pitchFamily="34" charset="0"/>
              </a:defRPr>
            </a:pPr>
            <a:endParaRPr lang="en-US"/>
          </a:p>
        </c:txPr>
        <c:crossAx val="-2101726328"/>
        <c:crosses val="autoZero"/>
        <c:auto val="1"/>
        <c:lblAlgn val="ctr"/>
        <c:lblOffset val="100"/>
        <c:noMultiLvlLbl val="0"/>
      </c:catAx>
      <c:valAx>
        <c:axId val="-2101726328"/>
        <c:scaling>
          <c:orientation val="minMax"/>
          <c:max val="100"/>
        </c:scaling>
        <c:delete val="0"/>
        <c:axPos val="l"/>
        <c:title>
          <c:tx>
            <c:rich>
              <a:bodyPr rot="-5400000" spcFirstLastPara="1" vertOverflow="ellipsis" vert="horz" wrap="square" anchor="ctr" anchorCtr="1"/>
              <a:lstStyle/>
              <a:p>
                <a:pPr>
                  <a:defRPr sz="1600" b="1" i="0" u="none" strike="noStrike" kern="1200" baseline="0">
                    <a:solidFill>
                      <a:schemeClr val="tx1"/>
                    </a:solidFill>
                    <a:latin typeface="Arial" pitchFamily="34" charset="0"/>
                    <a:ea typeface="+mn-ea"/>
                    <a:cs typeface="Arial" pitchFamily="34" charset="0"/>
                  </a:defRPr>
                </a:pPr>
                <a:r>
                  <a:rPr lang="en-AU" dirty="0"/>
                  <a:t>% ACT IDRS participants</a:t>
                </a:r>
              </a:p>
            </c:rich>
          </c:tx>
          <c:overlay val="0"/>
          <c:spPr>
            <a:noFill/>
            <a:ln>
              <a:noFill/>
            </a:ln>
            <a:effectLst/>
          </c:spPr>
          <c:txPr>
            <a:bodyPr rot="-5400000" spcFirstLastPara="1" vertOverflow="ellipsis" vert="horz" wrap="square" anchor="ctr" anchorCtr="1"/>
            <a:lstStyle/>
            <a:p>
              <a:pPr>
                <a:defRPr sz="1600" b="1" i="0" u="none" strike="noStrike" kern="1200" baseline="0">
                  <a:solidFill>
                    <a:schemeClr val="tx1"/>
                  </a:solidFill>
                  <a:latin typeface="Arial" pitchFamily="34" charset="0"/>
                  <a:ea typeface="+mn-ea"/>
                  <a:cs typeface="Arial" pitchFamily="34" charset="0"/>
                </a:defRPr>
              </a:pPr>
              <a:endParaRPr lang="en-US"/>
            </a:p>
          </c:txPr>
        </c:title>
        <c:numFmt formatCode="General" sourceLinked="1"/>
        <c:majorTickMark val="out"/>
        <c:minorTickMark val="none"/>
        <c:tickLblPos val="nextTo"/>
        <c:spPr>
          <a:noFill/>
          <a:ln w="6350" cap="flat" cmpd="sng" algn="ctr">
            <a:solidFill>
              <a:schemeClr val="tx1"/>
            </a:solidFill>
            <a:prstDash val="solid"/>
            <a:round/>
          </a:ln>
          <a:effectLst/>
        </c:spPr>
        <c:txPr>
          <a:bodyPr rot="-60000000" spcFirstLastPara="1" vertOverflow="ellipsis" vert="horz" wrap="square" anchor="ctr" anchorCtr="1"/>
          <a:lstStyle/>
          <a:p>
            <a:pPr>
              <a:defRPr sz="1600" b="0" i="0" u="none" strike="noStrike" kern="1200" baseline="0">
                <a:solidFill>
                  <a:schemeClr val="tx1"/>
                </a:solidFill>
                <a:latin typeface="Arial" pitchFamily="34" charset="0"/>
                <a:ea typeface="+mn-ea"/>
                <a:cs typeface="Arial" pitchFamily="34" charset="0"/>
              </a:defRPr>
            </a:pPr>
            <a:endParaRPr lang="en-US"/>
          </a:p>
        </c:txPr>
        <c:crossAx val="-21017293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600" b="0" i="0" u="none" strike="noStrike" kern="1200" baseline="0">
              <a:solidFill>
                <a:schemeClr val="tx1"/>
              </a:solidFill>
              <a:latin typeface="Arial" pitchFamily="34" charset="0"/>
              <a:ea typeface="+mn-ea"/>
              <a:cs typeface="Arial" pitchFamily="34" charset="0"/>
            </a:defRPr>
          </a:pPr>
          <a:endParaRPr lang="en-US"/>
        </a:p>
      </c:txPr>
    </c:legend>
    <c:plotVisOnly val="1"/>
    <c:dispBlanksAs val="gap"/>
    <c:showDLblsOverMax val="0"/>
  </c:chart>
  <c:spPr>
    <a:solidFill>
      <a:schemeClr val="bg1"/>
    </a:solidFill>
    <a:ln w="6350" cap="flat" cmpd="sng" algn="ctr">
      <a:noFill/>
      <a:prstDash val="solid"/>
      <a:round/>
    </a:ln>
    <a:effectLst/>
  </c:spPr>
  <c:txPr>
    <a:bodyPr/>
    <a:lstStyle/>
    <a:p>
      <a:pPr>
        <a:defRPr sz="1600" baseline="0">
          <a:latin typeface="Arial" pitchFamily="34" charset="0"/>
          <a:cs typeface="Arial" pitchFamily="34" charset="0"/>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9.2307991415602905E-2"/>
          <c:y val="4.1666666666666699E-2"/>
          <c:w val="0.886799321025043"/>
          <c:h val="0.58955001991812384"/>
        </c:manualLayout>
      </c:layout>
      <c:lineChart>
        <c:grouping val="standard"/>
        <c:varyColors val="0"/>
        <c:ser>
          <c:idx val="0"/>
          <c:order val="0"/>
          <c:tx>
            <c:strRef>
              <c:f>Sheet1!$B$1</c:f>
              <c:strCache>
                <c:ptCount val="1"/>
                <c:pt idx="0">
                  <c:v>Heroin (daily)</c:v>
                </c:pt>
              </c:strCache>
            </c:strRef>
          </c:tx>
          <c:spPr>
            <a:ln w="25400" cap="rnd" cmpd="sng" algn="ctr">
              <a:solidFill>
                <a:schemeClr val="accent1"/>
              </a:solidFill>
              <a:prstDash val="solid"/>
              <a:round/>
            </a:ln>
            <a:effectLst/>
          </c:spPr>
          <c:marker>
            <c:symbol val="diamond"/>
            <c:size val="6"/>
            <c:spPr>
              <a:solidFill>
                <a:schemeClr val="accent1"/>
              </a:solidFill>
              <a:ln w="6350" cap="flat" cmpd="sng" algn="ctr">
                <a:solidFill>
                  <a:schemeClr val="accent1"/>
                </a:solidFill>
                <a:prstDash val="solid"/>
                <a:round/>
              </a:ln>
              <a:effectLst/>
            </c:spPr>
          </c:marker>
          <c:dLbls>
            <c:dLbl>
              <c:idx val="0"/>
              <c:layout>
                <c:manualLayout>
                  <c:x val="-2.2390350278091588E-2"/>
                  <c:y val="2.9720086730120818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DAE0-461A-B57B-9F7EAD429913}"/>
                </c:ext>
              </c:extLst>
            </c:dLbl>
            <c:dLbl>
              <c:idx val="17"/>
              <c:layout>
                <c:manualLayout>
                  <c:x val="-2.0476858019463643E-2"/>
                  <c:y val="-3.9171001923170884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DAE0-461A-B57B-9F7EAD429913}"/>
                </c:ext>
              </c:extLst>
            </c:dLbl>
            <c:dLbl>
              <c:idx val="18"/>
              <c:layout>
                <c:manualLayout>
                  <c:x val="-1.9926370767716341E-2"/>
                  <c:y val="-3.0559777419921153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DAE0-461A-B57B-9F7EAD429913}"/>
                </c:ext>
              </c:extLst>
            </c:dLbl>
            <c:spPr>
              <a:noFill/>
              <a:ln>
                <a:noFill/>
              </a:ln>
              <a:effectLst/>
            </c:spPr>
            <c:txPr>
              <a:bodyPr rot="0" spcFirstLastPara="1" vertOverflow="ellipsis" vert="horz" wrap="square" anchor="ctr" anchorCtr="1"/>
              <a:lstStyle/>
              <a:p>
                <a:pPr>
                  <a:defRPr sz="1200" b="0" i="0" u="none" strike="noStrike" kern="1200" baseline="0">
                    <a:solidFill>
                      <a:schemeClr val="tx1"/>
                    </a:solidFill>
                    <a:latin typeface="Arial" pitchFamily="34" charset="0"/>
                    <a:ea typeface="+mn-ea"/>
                    <a:cs typeface="Arial" pitchFamily="34" charset="0"/>
                  </a:defRPr>
                </a:pPr>
                <a:endParaRPr lang="en-US"/>
              </a:p>
            </c:txPr>
            <c:dLblPos val="t"/>
            <c:showLegendKey val="0"/>
            <c:showVal val="0"/>
            <c:showCatName val="0"/>
            <c:showSerName val="0"/>
            <c:showPercent val="0"/>
            <c:showBubbleSize val="0"/>
            <c:extLst>
              <c:ext xmlns:c15="http://schemas.microsoft.com/office/drawing/2012/chart" uri="{CE6537A1-D6FC-4f65-9D91-7224C49458BB}">
                <c15:showLeaderLines val="1"/>
                <c15:leaderLines>
                  <c:spPr>
                    <a:ln w="6350" cap="flat" cmpd="sng" algn="ctr">
                      <a:solidFill>
                        <a:schemeClr val="tx1"/>
                      </a:solidFill>
                      <a:prstDash val="solid"/>
                      <a:round/>
                    </a:ln>
                    <a:effectLst/>
                  </c:spPr>
                </c15:leaderLines>
              </c:ext>
            </c:extLst>
          </c:dLbls>
          <c:cat>
            <c:numRef>
              <c:f>Sheet1!$A$2:$A$20</c:f>
              <c:numCache>
                <c:formatCode>General</c:formatCode>
                <c:ptCount val="19"/>
                <c:pt idx="0">
                  <c:v>2000</c:v>
                </c:pt>
                <c:pt idx="1">
                  <c:v>2001</c:v>
                </c:pt>
                <c:pt idx="2">
                  <c:v>2002</c:v>
                </c:pt>
                <c:pt idx="3">
                  <c:v>2003</c:v>
                </c:pt>
                <c:pt idx="4">
                  <c:v>2004</c:v>
                </c:pt>
                <c:pt idx="5">
                  <c:v>2005</c:v>
                </c:pt>
                <c:pt idx="6">
                  <c:v>2006</c:v>
                </c:pt>
                <c:pt idx="7">
                  <c:v>2007</c:v>
                </c:pt>
                <c:pt idx="8">
                  <c:v>2008</c:v>
                </c:pt>
                <c:pt idx="9">
                  <c:v>2009</c:v>
                </c:pt>
                <c:pt idx="10">
                  <c:v>2010</c:v>
                </c:pt>
                <c:pt idx="11">
                  <c:v>2011</c:v>
                </c:pt>
                <c:pt idx="12">
                  <c:v>2012</c:v>
                </c:pt>
                <c:pt idx="13">
                  <c:v>2013</c:v>
                </c:pt>
                <c:pt idx="14">
                  <c:v>2014</c:v>
                </c:pt>
                <c:pt idx="15">
                  <c:v>2015</c:v>
                </c:pt>
                <c:pt idx="16">
                  <c:v>2016</c:v>
                </c:pt>
                <c:pt idx="17">
                  <c:v>2017</c:v>
                </c:pt>
                <c:pt idx="18">
                  <c:v>2018</c:v>
                </c:pt>
              </c:numCache>
            </c:numRef>
          </c:cat>
          <c:val>
            <c:numRef>
              <c:f>Sheet1!$B$2:$B$20</c:f>
              <c:numCache>
                <c:formatCode>General</c:formatCode>
                <c:ptCount val="19"/>
                <c:pt idx="0">
                  <c:v>39</c:v>
                </c:pt>
                <c:pt idx="1">
                  <c:v>15</c:v>
                </c:pt>
                <c:pt idx="2">
                  <c:v>18</c:v>
                </c:pt>
                <c:pt idx="3">
                  <c:v>32</c:v>
                </c:pt>
                <c:pt idx="4">
                  <c:v>24</c:v>
                </c:pt>
                <c:pt idx="5">
                  <c:v>20</c:v>
                </c:pt>
                <c:pt idx="6">
                  <c:v>5</c:v>
                </c:pt>
                <c:pt idx="7">
                  <c:v>4</c:v>
                </c:pt>
                <c:pt idx="8">
                  <c:v>16</c:v>
                </c:pt>
                <c:pt idx="9">
                  <c:v>13</c:v>
                </c:pt>
                <c:pt idx="10">
                  <c:v>13</c:v>
                </c:pt>
                <c:pt idx="11">
                  <c:v>21</c:v>
                </c:pt>
                <c:pt idx="12">
                  <c:v>19</c:v>
                </c:pt>
                <c:pt idx="13">
                  <c:v>17</c:v>
                </c:pt>
                <c:pt idx="14">
                  <c:v>15</c:v>
                </c:pt>
                <c:pt idx="15">
                  <c:v>22</c:v>
                </c:pt>
                <c:pt idx="16">
                  <c:v>19</c:v>
                </c:pt>
                <c:pt idx="17">
                  <c:v>21</c:v>
                </c:pt>
                <c:pt idx="18">
                  <c:v>23</c:v>
                </c:pt>
              </c:numCache>
            </c:numRef>
          </c:val>
          <c:smooth val="0"/>
          <c:extLst>
            <c:ext xmlns:c16="http://schemas.microsoft.com/office/drawing/2014/chart" uri="{C3380CC4-5D6E-409C-BE32-E72D297353CC}">
              <c16:uniqueId val="{00000003-DAE0-461A-B57B-9F7EAD429913}"/>
            </c:ext>
          </c:extLst>
        </c:ser>
        <c:ser>
          <c:idx val="1"/>
          <c:order val="1"/>
          <c:tx>
            <c:strRef>
              <c:f>Sheet1!$C$1</c:f>
              <c:strCache>
                <c:ptCount val="1"/>
                <c:pt idx="0">
                  <c:v>Any methamphetamine (weekly)</c:v>
                </c:pt>
              </c:strCache>
            </c:strRef>
          </c:tx>
          <c:spPr>
            <a:ln w="25400" cap="rnd" cmpd="sng" algn="ctr">
              <a:solidFill>
                <a:schemeClr val="accent3"/>
              </a:solidFill>
              <a:prstDash val="solid"/>
              <a:round/>
            </a:ln>
            <a:effectLst/>
          </c:spPr>
          <c:marker>
            <c:symbol val="square"/>
            <c:size val="6"/>
            <c:spPr>
              <a:solidFill>
                <a:schemeClr val="accent3"/>
              </a:solidFill>
              <a:ln w="6350" cap="flat" cmpd="sng" algn="ctr">
                <a:solidFill>
                  <a:schemeClr val="accent3"/>
                </a:solidFill>
                <a:prstDash val="solid"/>
                <a:round/>
              </a:ln>
              <a:effectLst/>
            </c:spPr>
          </c:marker>
          <c:dLbls>
            <c:dLbl>
              <c:idx val="6"/>
              <c:layout>
                <c:manualLayout>
                  <c:x val="-1.608679807295528E-2"/>
                  <c:y val="-3.5468141778463844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DAE0-461A-B57B-9F7EAD429913}"/>
                </c:ext>
              </c:extLst>
            </c:dLbl>
            <c:dLbl>
              <c:idx val="18"/>
              <c:layout>
                <c:manualLayout>
                  <c:x val="-1.9559081673702655E-2"/>
                  <c:y val="-2.664078999175561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DAE0-461A-B57B-9F7EAD429913}"/>
                </c:ext>
              </c:extLst>
            </c:dLbl>
            <c:spPr>
              <a:noFill/>
              <a:ln>
                <a:noFill/>
              </a:ln>
              <a:effectLst/>
            </c:spPr>
            <c:txPr>
              <a:bodyPr rot="0" spcFirstLastPara="1" vertOverflow="ellipsis" vert="horz" wrap="square" anchor="ctr" anchorCtr="1"/>
              <a:lstStyle/>
              <a:p>
                <a:pPr>
                  <a:defRPr sz="1200" b="0" i="0" u="none" strike="noStrike" kern="1200" baseline="0">
                    <a:solidFill>
                      <a:schemeClr val="tx1"/>
                    </a:solidFill>
                    <a:latin typeface="Arial" pitchFamily="34" charset="0"/>
                    <a:ea typeface="+mn-ea"/>
                    <a:cs typeface="Arial" pitchFamily="34" charset="0"/>
                  </a:defRPr>
                </a:pPr>
                <a:endParaRPr lang="en-US"/>
              </a:p>
            </c:txPr>
            <c:showLegendKey val="0"/>
            <c:showVal val="0"/>
            <c:showCatName val="0"/>
            <c:showSerName val="0"/>
            <c:showPercent val="0"/>
            <c:showBubbleSize val="0"/>
            <c:extLst>
              <c:ext xmlns:c15="http://schemas.microsoft.com/office/drawing/2012/chart" uri="{CE6537A1-D6FC-4f65-9D91-7224C49458BB}">
                <c15:showLeaderLines val="1"/>
                <c15:leaderLines>
                  <c:spPr>
                    <a:ln w="6350" cap="flat" cmpd="sng" algn="ctr">
                      <a:solidFill>
                        <a:schemeClr val="tx1"/>
                      </a:solidFill>
                      <a:prstDash val="solid"/>
                      <a:round/>
                    </a:ln>
                    <a:effectLst/>
                  </c:spPr>
                </c15:leaderLines>
              </c:ext>
            </c:extLst>
          </c:dLbls>
          <c:cat>
            <c:numRef>
              <c:f>Sheet1!$A$2:$A$20</c:f>
              <c:numCache>
                <c:formatCode>General</c:formatCode>
                <c:ptCount val="19"/>
                <c:pt idx="0">
                  <c:v>2000</c:v>
                </c:pt>
                <c:pt idx="1">
                  <c:v>2001</c:v>
                </c:pt>
                <c:pt idx="2">
                  <c:v>2002</c:v>
                </c:pt>
                <c:pt idx="3">
                  <c:v>2003</c:v>
                </c:pt>
                <c:pt idx="4">
                  <c:v>2004</c:v>
                </c:pt>
                <c:pt idx="5">
                  <c:v>2005</c:v>
                </c:pt>
                <c:pt idx="6">
                  <c:v>2006</c:v>
                </c:pt>
                <c:pt idx="7">
                  <c:v>2007</c:v>
                </c:pt>
                <c:pt idx="8">
                  <c:v>2008</c:v>
                </c:pt>
                <c:pt idx="9">
                  <c:v>2009</c:v>
                </c:pt>
                <c:pt idx="10">
                  <c:v>2010</c:v>
                </c:pt>
                <c:pt idx="11">
                  <c:v>2011</c:v>
                </c:pt>
                <c:pt idx="12">
                  <c:v>2012</c:v>
                </c:pt>
                <c:pt idx="13">
                  <c:v>2013</c:v>
                </c:pt>
                <c:pt idx="14">
                  <c:v>2014</c:v>
                </c:pt>
                <c:pt idx="15">
                  <c:v>2015</c:v>
                </c:pt>
                <c:pt idx="16">
                  <c:v>2016</c:v>
                </c:pt>
                <c:pt idx="17">
                  <c:v>2017</c:v>
                </c:pt>
                <c:pt idx="18">
                  <c:v>2018</c:v>
                </c:pt>
              </c:numCache>
            </c:numRef>
          </c:cat>
          <c:val>
            <c:numRef>
              <c:f>Sheet1!$C$2:$C$20</c:f>
              <c:numCache>
                <c:formatCode>General</c:formatCode>
                <c:ptCount val="19"/>
                <c:pt idx="0">
                  <c:v>17</c:v>
                </c:pt>
                <c:pt idx="1">
                  <c:v>40</c:v>
                </c:pt>
                <c:pt idx="2">
                  <c:v>27</c:v>
                </c:pt>
                <c:pt idx="3">
                  <c:v>42</c:v>
                </c:pt>
                <c:pt idx="4">
                  <c:v>37</c:v>
                </c:pt>
                <c:pt idx="5">
                  <c:v>30</c:v>
                </c:pt>
                <c:pt idx="6">
                  <c:v>59</c:v>
                </c:pt>
                <c:pt idx="7">
                  <c:v>44</c:v>
                </c:pt>
                <c:pt idx="8">
                  <c:v>28</c:v>
                </c:pt>
                <c:pt idx="9">
                  <c:v>39</c:v>
                </c:pt>
                <c:pt idx="10">
                  <c:v>28</c:v>
                </c:pt>
                <c:pt idx="11">
                  <c:v>37</c:v>
                </c:pt>
                <c:pt idx="12">
                  <c:v>47</c:v>
                </c:pt>
                <c:pt idx="13">
                  <c:v>43</c:v>
                </c:pt>
                <c:pt idx="14">
                  <c:v>52</c:v>
                </c:pt>
                <c:pt idx="15">
                  <c:v>53</c:v>
                </c:pt>
                <c:pt idx="16">
                  <c:v>51</c:v>
                </c:pt>
                <c:pt idx="17">
                  <c:v>55</c:v>
                </c:pt>
                <c:pt idx="18">
                  <c:v>62</c:v>
                </c:pt>
              </c:numCache>
            </c:numRef>
          </c:val>
          <c:smooth val="0"/>
          <c:extLst xmlns:c15="http://schemas.microsoft.com/office/drawing/2012/chart">
            <c:ext xmlns:c16="http://schemas.microsoft.com/office/drawing/2014/chart" uri="{C3380CC4-5D6E-409C-BE32-E72D297353CC}">
              <c16:uniqueId val="{00000006-DAE0-461A-B57B-9F7EAD429913}"/>
            </c:ext>
          </c:extLst>
        </c:ser>
        <c:ser>
          <c:idx val="2"/>
          <c:order val="2"/>
          <c:tx>
            <c:strRef>
              <c:f>Sheet1!$D$1</c:f>
              <c:strCache>
                <c:ptCount val="1"/>
                <c:pt idx="0">
                  <c:v>Cannabis (daily)</c:v>
                </c:pt>
              </c:strCache>
            </c:strRef>
          </c:tx>
          <c:spPr>
            <a:ln w="25400" cap="rnd" cmpd="sng" algn="ctr">
              <a:solidFill>
                <a:schemeClr val="accent5"/>
              </a:solidFill>
              <a:prstDash val="solid"/>
              <a:round/>
            </a:ln>
            <a:effectLst/>
          </c:spPr>
          <c:marker>
            <c:symbol val="star"/>
            <c:size val="6"/>
            <c:spPr>
              <a:noFill/>
              <a:ln w="6350" cap="flat" cmpd="sng" algn="ctr">
                <a:solidFill>
                  <a:schemeClr val="accent5"/>
                </a:solidFill>
                <a:prstDash val="solid"/>
                <a:round/>
              </a:ln>
              <a:effectLst/>
            </c:spPr>
          </c:marker>
          <c:dLbls>
            <c:dLbl>
              <c:idx val="0"/>
              <c:dLblPos val="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7-DAE0-461A-B57B-9F7EAD429913}"/>
                </c:ext>
              </c:extLst>
            </c:dLbl>
            <c:dLbl>
              <c:idx val="17"/>
              <c:layout>
                <c:manualLayout>
                  <c:x val="-1.7075371757450639E-2"/>
                  <c:y val="-3.0559777419921122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8-DAE0-461A-B57B-9F7EAD429913}"/>
                </c:ext>
              </c:extLst>
            </c:dLbl>
            <c:dLbl>
              <c:idx val="18"/>
              <c:layout>
                <c:manualLayout>
                  <c:x val="-1.9926370767716341E-2"/>
                  <c:y val="-3.0559777419921153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9-DAE0-461A-B57B-9F7EAD429913}"/>
                </c:ext>
              </c:extLst>
            </c:dLbl>
            <c:spPr>
              <a:noFill/>
              <a:ln>
                <a:noFill/>
              </a:ln>
              <a:effectLst/>
            </c:spPr>
            <c:txPr>
              <a:bodyPr rot="0" spcFirstLastPara="1" vertOverflow="ellipsis" vert="horz" wrap="square" anchor="ctr" anchorCtr="1"/>
              <a:lstStyle/>
              <a:p>
                <a:pPr>
                  <a:defRPr sz="1200" b="0" i="0" u="none" strike="noStrike" kern="1200" baseline="0">
                    <a:solidFill>
                      <a:schemeClr val="tx1"/>
                    </a:solidFill>
                    <a:latin typeface="Arial" pitchFamily="34" charset="0"/>
                    <a:ea typeface="+mn-ea"/>
                    <a:cs typeface="Arial" pitchFamily="34" charset="0"/>
                  </a:defRPr>
                </a:pPr>
                <a:endParaRPr lang="en-US"/>
              </a:p>
            </c:txPr>
            <c:dLblPos val="t"/>
            <c:showLegendKey val="0"/>
            <c:showVal val="0"/>
            <c:showCatName val="0"/>
            <c:showSerName val="0"/>
            <c:showPercent val="0"/>
            <c:showBubbleSize val="0"/>
            <c:extLst>
              <c:ext xmlns:c15="http://schemas.microsoft.com/office/drawing/2012/chart" uri="{CE6537A1-D6FC-4f65-9D91-7224C49458BB}">
                <c15:showLeaderLines val="1"/>
                <c15:leaderLines>
                  <c:spPr>
                    <a:ln w="6350" cap="flat" cmpd="sng" algn="ctr">
                      <a:solidFill>
                        <a:schemeClr val="tx1"/>
                      </a:solidFill>
                      <a:prstDash val="solid"/>
                      <a:round/>
                    </a:ln>
                    <a:effectLst/>
                  </c:spPr>
                </c15:leaderLines>
              </c:ext>
            </c:extLst>
          </c:dLbls>
          <c:cat>
            <c:numRef>
              <c:f>Sheet1!$A$2:$A$20</c:f>
              <c:numCache>
                <c:formatCode>General</c:formatCode>
                <c:ptCount val="19"/>
                <c:pt idx="0">
                  <c:v>2000</c:v>
                </c:pt>
                <c:pt idx="1">
                  <c:v>2001</c:v>
                </c:pt>
                <c:pt idx="2">
                  <c:v>2002</c:v>
                </c:pt>
                <c:pt idx="3">
                  <c:v>2003</c:v>
                </c:pt>
                <c:pt idx="4">
                  <c:v>2004</c:v>
                </c:pt>
                <c:pt idx="5">
                  <c:v>2005</c:v>
                </c:pt>
                <c:pt idx="6">
                  <c:v>2006</c:v>
                </c:pt>
                <c:pt idx="7">
                  <c:v>2007</c:v>
                </c:pt>
                <c:pt idx="8">
                  <c:v>2008</c:v>
                </c:pt>
                <c:pt idx="9">
                  <c:v>2009</c:v>
                </c:pt>
                <c:pt idx="10">
                  <c:v>2010</c:v>
                </c:pt>
                <c:pt idx="11">
                  <c:v>2011</c:v>
                </c:pt>
                <c:pt idx="12">
                  <c:v>2012</c:v>
                </c:pt>
                <c:pt idx="13">
                  <c:v>2013</c:v>
                </c:pt>
                <c:pt idx="14">
                  <c:v>2014</c:v>
                </c:pt>
                <c:pt idx="15">
                  <c:v>2015</c:v>
                </c:pt>
                <c:pt idx="16">
                  <c:v>2016</c:v>
                </c:pt>
                <c:pt idx="17">
                  <c:v>2017</c:v>
                </c:pt>
                <c:pt idx="18">
                  <c:v>2018</c:v>
                </c:pt>
              </c:numCache>
            </c:numRef>
          </c:cat>
          <c:val>
            <c:numRef>
              <c:f>Sheet1!$D$2:$D$20</c:f>
              <c:numCache>
                <c:formatCode>General</c:formatCode>
                <c:ptCount val="19"/>
                <c:pt idx="0">
                  <c:v>45</c:v>
                </c:pt>
                <c:pt idx="1">
                  <c:v>52</c:v>
                </c:pt>
                <c:pt idx="2">
                  <c:v>49</c:v>
                </c:pt>
                <c:pt idx="3">
                  <c:v>51</c:v>
                </c:pt>
                <c:pt idx="4">
                  <c:v>52</c:v>
                </c:pt>
                <c:pt idx="5">
                  <c:v>50</c:v>
                </c:pt>
                <c:pt idx="6">
                  <c:v>49</c:v>
                </c:pt>
                <c:pt idx="7">
                  <c:v>37</c:v>
                </c:pt>
                <c:pt idx="8">
                  <c:v>47</c:v>
                </c:pt>
                <c:pt idx="9">
                  <c:v>49</c:v>
                </c:pt>
                <c:pt idx="10">
                  <c:v>50</c:v>
                </c:pt>
                <c:pt idx="11">
                  <c:v>47</c:v>
                </c:pt>
                <c:pt idx="12">
                  <c:v>47</c:v>
                </c:pt>
                <c:pt idx="13">
                  <c:v>44</c:v>
                </c:pt>
                <c:pt idx="14">
                  <c:v>38</c:v>
                </c:pt>
                <c:pt idx="15">
                  <c:v>39</c:v>
                </c:pt>
                <c:pt idx="16">
                  <c:v>36</c:v>
                </c:pt>
                <c:pt idx="17">
                  <c:v>43</c:v>
                </c:pt>
                <c:pt idx="18">
                  <c:v>39</c:v>
                </c:pt>
              </c:numCache>
            </c:numRef>
          </c:val>
          <c:smooth val="0"/>
          <c:extLst>
            <c:ext xmlns:c16="http://schemas.microsoft.com/office/drawing/2014/chart" uri="{C3380CC4-5D6E-409C-BE32-E72D297353CC}">
              <c16:uniqueId val="{0000000A-DAE0-461A-B57B-9F7EAD429913}"/>
            </c:ext>
          </c:extLst>
        </c:ser>
        <c:ser>
          <c:idx val="3"/>
          <c:order val="3"/>
          <c:tx>
            <c:strRef>
              <c:f>Sheet1!$E$1</c:f>
              <c:strCache>
                <c:ptCount val="1"/>
                <c:pt idx="0">
                  <c:v>Crystal methamphetamine (weekly)</c:v>
                </c:pt>
              </c:strCache>
            </c:strRef>
          </c:tx>
          <c:spPr>
            <a:ln w="25400" cap="rnd" cmpd="sng" algn="ctr">
              <a:solidFill>
                <a:schemeClr val="accent1">
                  <a:lumMod val="60000"/>
                </a:schemeClr>
              </a:solidFill>
              <a:prstDash val="solid"/>
              <a:round/>
            </a:ln>
            <a:effectLst/>
          </c:spPr>
          <c:marker>
            <c:symbol val="circle"/>
            <c:size val="6"/>
            <c:spPr>
              <a:solidFill>
                <a:schemeClr val="accent1">
                  <a:lumMod val="60000"/>
                </a:schemeClr>
              </a:solidFill>
              <a:ln w="6350" cap="flat" cmpd="sng" algn="ctr">
                <a:solidFill>
                  <a:schemeClr val="accent1">
                    <a:lumMod val="60000"/>
                  </a:schemeClr>
                </a:solidFill>
                <a:prstDash val="solid"/>
                <a:round/>
              </a:ln>
              <a:effectLst/>
            </c:spPr>
          </c:marker>
          <c:dLbls>
            <c:dLbl>
              <c:idx val="17"/>
              <c:layout>
                <c:manualLayout>
                  <c:x val="-1.7149740210370766E-2"/>
                  <c:y val="-3.6490609967552469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B-DAE0-461A-B57B-9F7EAD429913}"/>
                </c:ext>
              </c:extLst>
            </c:dLbl>
            <c:spPr>
              <a:noFill/>
              <a:ln>
                <a:noFill/>
              </a:ln>
              <a:effectLst/>
            </c:spPr>
            <c:txPr>
              <a:bodyPr rot="0" spcFirstLastPara="1" vertOverflow="ellipsis" vert="horz" wrap="square" anchor="ctr" anchorCtr="1"/>
              <a:lstStyle/>
              <a:p>
                <a:pPr>
                  <a:defRPr sz="1200" b="0" i="0" u="none" strike="noStrike" kern="1200" baseline="0">
                    <a:solidFill>
                      <a:schemeClr val="tx1"/>
                    </a:solidFill>
                    <a:latin typeface="Arial" pitchFamily="34" charset="0"/>
                    <a:ea typeface="+mn-ea"/>
                    <a:cs typeface="Arial" pitchFamily="34" charset="0"/>
                  </a:defRPr>
                </a:pPr>
                <a:endParaRPr lang="en-US"/>
              </a:p>
            </c:txPr>
            <c:showLegendKey val="0"/>
            <c:showVal val="0"/>
            <c:showCatName val="0"/>
            <c:showSerName val="0"/>
            <c:showPercent val="0"/>
            <c:showBubbleSize val="0"/>
            <c:extLst>
              <c:ext xmlns:c15="http://schemas.microsoft.com/office/drawing/2012/chart" uri="{CE6537A1-D6FC-4f65-9D91-7224C49458BB}">
                <c15:showLeaderLines val="1"/>
                <c15:leaderLines>
                  <c:spPr>
                    <a:ln w="6350" cap="flat" cmpd="sng" algn="ctr">
                      <a:solidFill>
                        <a:schemeClr val="tx1"/>
                      </a:solidFill>
                      <a:prstDash val="solid"/>
                      <a:round/>
                    </a:ln>
                    <a:effectLst/>
                  </c:spPr>
                </c15:leaderLines>
              </c:ext>
            </c:extLst>
          </c:dLbls>
          <c:cat>
            <c:numRef>
              <c:f>Sheet1!$A$2:$A$20</c:f>
              <c:numCache>
                <c:formatCode>General</c:formatCode>
                <c:ptCount val="19"/>
                <c:pt idx="0">
                  <c:v>2000</c:v>
                </c:pt>
                <c:pt idx="1">
                  <c:v>2001</c:v>
                </c:pt>
                <c:pt idx="2">
                  <c:v>2002</c:v>
                </c:pt>
                <c:pt idx="3">
                  <c:v>2003</c:v>
                </c:pt>
                <c:pt idx="4">
                  <c:v>2004</c:v>
                </c:pt>
                <c:pt idx="5">
                  <c:v>2005</c:v>
                </c:pt>
                <c:pt idx="6">
                  <c:v>2006</c:v>
                </c:pt>
                <c:pt idx="7">
                  <c:v>2007</c:v>
                </c:pt>
                <c:pt idx="8">
                  <c:v>2008</c:v>
                </c:pt>
                <c:pt idx="9">
                  <c:v>2009</c:v>
                </c:pt>
                <c:pt idx="10">
                  <c:v>2010</c:v>
                </c:pt>
                <c:pt idx="11">
                  <c:v>2011</c:v>
                </c:pt>
                <c:pt idx="12">
                  <c:v>2012</c:v>
                </c:pt>
                <c:pt idx="13">
                  <c:v>2013</c:v>
                </c:pt>
                <c:pt idx="14">
                  <c:v>2014</c:v>
                </c:pt>
                <c:pt idx="15">
                  <c:v>2015</c:v>
                </c:pt>
                <c:pt idx="16">
                  <c:v>2016</c:v>
                </c:pt>
                <c:pt idx="17">
                  <c:v>2017</c:v>
                </c:pt>
                <c:pt idx="18">
                  <c:v>2018</c:v>
                </c:pt>
              </c:numCache>
            </c:numRef>
          </c:cat>
          <c:val>
            <c:numRef>
              <c:f>Sheet1!$E$2:$E$20</c:f>
              <c:numCache>
                <c:formatCode>General</c:formatCode>
                <c:ptCount val="19"/>
                <c:pt idx="2">
                  <c:v>7</c:v>
                </c:pt>
                <c:pt idx="3">
                  <c:v>27</c:v>
                </c:pt>
                <c:pt idx="4">
                  <c:v>23</c:v>
                </c:pt>
                <c:pt idx="5">
                  <c:v>15</c:v>
                </c:pt>
                <c:pt idx="6">
                  <c:v>39</c:v>
                </c:pt>
                <c:pt idx="7">
                  <c:v>33</c:v>
                </c:pt>
                <c:pt idx="8">
                  <c:v>25</c:v>
                </c:pt>
                <c:pt idx="9">
                  <c:v>17</c:v>
                </c:pt>
                <c:pt idx="10">
                  <c:v>12</c:v>
                </c:pt>
                <c:pt idx="11">
                  <c:v>23</c:v>
                </c:pt>
                <c:pt idx="12">
                  <c:v>31</c:v>
                </c:pt>
                <c:pt idx="13">
                  <c:v>37</c:v>
                </c:pt>
                <c:pt idx="14">
                  <c:v>47</c:v>
                </c:pt>
                <c:pt idx="15">
                  <c:v>52</c:v>
                </c:pt>
                <c:pt idx="16">
                  <c:v>51</c:v>
                </c:pt>
                <c:pt idx="17">
                  <c:v>55</c:v>
                </c:pt>
                <c:pt idx="18">
                  <c:v>61</c:v>
                </c:pt>
              </c:numCache>
            </c:numRef>
          </c:val>
          <c:smooth val="0"/>
          <c:extLst>
            <c:ext xmlns:c16="http://schemas.microsoft.com/office/drawing/2014/chart" uri="{C3380CC4-5D6E-409C-BE32-E72D297353CC}">
              <c16:uniqueId val="{0000000C-DAE0-461A-B57B-9F7EAD429913}"/>
            </c:ext>
          </c:extLst>
        </c:ser>
        <c:ser>
          <c:idx val="4"/>
          <c:order val="4"/>
          <c:tx>
            <c:strRef>
              <c:f>Sheet1!$F$1</c:f>
              <c:strCache>
                <c:ptCount val="1"/>
                <c:pt idx="0">
                  <c:v>Benzodiazepines</c:v>
                </c:pt>
              </c:strCache>
            </c:strRef>
          </c:tx>
          <c:spPr>
            <a:ln w="19050" cap="rnd" cmpd="sng" algn="ctr">
              <a:solidFill>
                <a:schemeClr val="accent3">
                  <a:lumMod val="60000"/>
                </a:schemeClr>
              </a:solidFill>
              <a:prstDash val="solid"/>
              <a:round/>
            </a:ln>
            <a:effectLst/>
          </c:spPr>
          <c:marker>
            <c:symbol val="circle"/>
            <c:size val="6"/>
            <c:spPr>
              <a:solidFill>
                <a:schemeClr val="accent3">
                  <a:lumMod val="60000"/>
                </a:schemeClr>
              </a:solidFill>
              <a:ln w="6350" cap="flat" cmpd="sng" algn="ctr">
                <a:solidFill>
                  <a:schemeClr val="accent3">
                    <a:lumMod val="60000"/>
                  </a:schemeClr>
                </a:solidFill>
                <a:prstDash val="solid"/>
                <a:round/>
              </a:ln>
              <a:effectLst/>
            </c:spPr>
          </c:marker>
          <c:cat>
            <c:numRef>
              <c:f>Sheet1!$A$2:$A$20</c:f>
              <c:numCache>
                <c:formatCode>General</c:formatCode>
                <c:ptCount val="19"/>
                <c:pt idx="0">
                  <c:v>2000</c:v>
                </c:pt>
                <c:pt idx="1">
                  <c:v>2001</c:v>
                </c:pt>
                <c:pt idx="2">
                  <c:v>2002</c:v>
                </c:pt>
                <c:pt idx="3">
                  <c:v>2003</c:v>
                </c:pt>
                <c:pt idx="4">
                  <c:v>2004</c:v>
                </c:pt>
                <c:pt idx="5">
                  <c:v>2005</c:v>
                </c:pt>
                <c:pt idx="6">
                  <c:v>2006</c:v>
                </c:pt>
                <c:pt idx="7">
                  <c:v>2007</c:v>
                </c:pt>
                <c:pt idx="8">
                  <c:v>2008</c:v>
                </c:pt>
                <c:pt idx="9">
                  <c:v>2009</c:v>
                </c:pt>
                <c:pt idx="10">
                  <c:v>2010</c:v>
                </c:pt>
                <c:pt idx="11">
                  <c:v>2011</c:v>
                </c:pt>
                <c:pt idx="12">
                  <c:v>2012</c:v>
                </c:pt>
                <c:pt idx="13">
                  <c:v>2013</c:v>
                </c:pt>
                <c:pt idx="14">
                  <c:v>2014</c:v>
                </c:pt>
                <c:pt idx="15">
                  <c:v>2015</c:v>
                </c:pt>
                <c:pt idx="16">
                  <c:v>2016</c:v>
                </c:pt>
                <c:pt idx="17">
                  <c:v>2017</c:v>
                </c:pt>
                <c:pt idx="18">
                  <c:v>2018</c:v>
                </c:pt>
              </c:numCache>
            </c:numRef>
          </c:cat>
          <c:val>
            <c:numRef>
              <c:f>Sheet1!$F$2:$F$20</c:f>
            </c:numRef>
          </c:val>
          <c:smooth val="0"/>
          <c:extLst>
            <c:ext xmlns:c16="http://schemas.microsoft.com/office/drawing/2014/chart" uri="{C3380CC4-5D6E-409C-BE32-E72D297353CC}">
              <c16:uniqueId val="{0000000D-DAE0-461A-B57B-9F7EAD429913}"/>
            </c:ext>
          </c:extLst>
        </c:ser>
        <c:ser>
          <c:idx val="5"/>
          <c:order val="5"/>
          <c:tx>
            <c:strRef>
              <c:f>Sheet1!$G$1</c:f>
              <c:strCache>
                <c:ptCount val="1"/>
                <c:pt idx="0">
                  <c:v>Powder methamphetamine (weekly)</c:v>
                </c:pt>
              </c:strCache>
            </c:strRef>
          </c:tx>
          <c:spPr>
            <a:ln w="25400" cap="rnd" cmpd="sng" algn="ctr">
              <a:solidFill>
                <a:schemeClr val="accent5">
                  <a:lumMod val="60000"/>
                </a:schemeClr>
              </a:solidFill>
              <a:prstDash val="solid"/>
              <a:round/>
            </a:ln>
            <a:effectLst/>
          </c:spPr>
          <c:marker>
            <c:symbol val="star"/>
            <c:size val="6"/>
            <c:spPr>
              <a:solidFill>
                <a:schemeClr val="accent5">
                  <a:lumMod val="60000"/>
                </a:schemeClr>
              </a:solidFill>
              <a:ln w="6350" cap="flat" cmpd="sng" algn="ctr">
                <a:solidFill>
                  <a:schemeClr val="accent5">
                    <a:lumMod val="60000"/>
                  </a:schemeClr>
                </a:solidFill>
                <a:prstDash val="solid"/>
                <a:round/>
              </a:ln>
              <a:effectLst/>
            </c:spPr>
          </c:marker>
          <c:dLbls>
            <c:dLbl>
              <c:idx val="0"/>
              <c:dLblPos val="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E-DAE0-461A-B57B-9F7EAD429913}"/>
                </c:ext>
              </c:extLst>
            </c:dLbl>
            <c:dLbl>
              <c:idx val="17"/>
              <c:layout>
                <c:manualLayout>
                  <c:x val="-1.2187498493436203E-2"/>
                  <c:y val="-3.9171001923170828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F-DAE0-461A-B57B-9F7EAD429913}"/>
                </c:ext>
              </c:extLst>
            </c:dLbl>
            <c:dLbl>
              <c:idx val="18"/>
              <c:layout>
                <c:manualLayout>
                  <c:x val="-1.7856642263457876E-2"/>
                  <c:y val="-3.9171001923170946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0-DAE0-461A-B57B-9F7EAD429913}"/>
                </c:ext>
              </c:extLst>
            </c:dLbl>
            <c:spPr>
              <a:noFill/>
              <a:ln>
                <a:noFill/>
              </a:ln>
              <a:effectLst/>
            </c:spPr>
            <c:txPr>
              <a:bodyPr rot="0" spcFirstLastPara="1" vertOverflow="ellipsis" vert="horz" wrap="square" anchor="ctr" anchorCtr="1"/>
              <a:lstStyle/>
              <a:p>
                <a:pPr>
                  <a:defRPr sz="1200" b="0" i="0" u="none" strike="noStrike" kern="1200" baseline="0">
                    <a:solidFill>
                      <a:schemeClr val="tx1"/>
                    </a:solidFill>
                    <a:latin typeface="Arial" pitchFamily="34" charset="0"/>
                    <a:ea typeface="+mn-ea"/>
                    <a:cs typeface="Arial" pitchFamily="34" charset="0"/>
                  </a:defRPr>
                </a:pPr>
                <a:endParaRPr lang="en-US"/>
              </a:p>
            </c:txPr>
            <c:dLblPos val="b"/>
            <c:showLegendKey val="0"/>
            <c:showVal val="0"/>
            <c:showCatName val="0"/>
            <c:showSerName val="0"/>
            <c:showPercent val="0"/>
            <c:showBubbleSize val="0"/>
            <c:extLst>
              <c:ext xmlns:c15="http://schemas.microsoft.com/office/drawing/2012/chart" uri="{CE6537A1-D6FC-4f65-9D91-7224C49458BB}">
                <c15:showLeaderLines val="1"/>
                <c15:leaderLines>
                  <c:spPr>
                    <a:ln w="6350" cap="flat" cmpd="sng" algn="ctr">
                      <a:solidFill>
                        <a:schemeClr val="tx1"/>
                      </a:solidFill>
                      <a:prstDash val="solid"/>
                      <a:round/>
                    </a:ln>
                    <a:effectLst/>
                  </c:spPr>
                </c15:leaderLines>
              </c:ext>
            </c:extLst>
          </c:dLbls>
          <c:cat>
            <c:numRef>
              <c:f>Sheet1!$A$2:$A$20</c:f>
              <c:numCache>
                <c:formatCode>General</c:formatCode>
                <c:ptCount val="19"/>
                <c:pt idx="0">
                  <c:v>2000</c:v>
                </c:pt>
                <c:pt idx="1">
                  <c:v>2001</c:v>
                </c:pt>
                <c:pt idx="2">
                  <c:v>2002</c:v>
                </c:pt>
                <c:pt idx="3">
                  <c:v>2003</c:v>
                </c:pt>
                <c:pt idx="4">
                  <c:v>2004</c:v>
                </c:pt>
                <c:pt idx="5">
                  <c:v>2005</c:v>
                </c:pt>
                <c:pt idx="6">
                  <c:v>2006</c:v>
                </c:pt>
                <c:pt idx="7">
                  <c:v>2007</c:v>
                </c:pt>
                <c:pt idx="8">
                  <c:v>2008</c:v>
                </c:pt>
                <c:pt idx="9">
                  <c:v>2009</c:v>
                </c:pt>
                <c:pt idx="10">
                  <c:v>2010</c:v>
                </c:pt>
                <c:pt idx="11">
                  <c:v>2011</c:v>
                </c:pt>
                <c:pt idx="12">
                  <c:v>2012</c:v>
                </c:pt>
                <c:pt idx="13">
                  <c:v>2013</c:v>
                </c:pt>
                <c:pt idx="14">
                  <c:v>2014</c:v>
                </c:pt>
                <c:pt idx="15">
                  <c:v>2015</c:v>
                </c:pt>
                <c:pt idx="16">
                  <c:v>2016</c:v>
                </c:pt>
                <c:pt idx="17">
                  <c:v>2017</c:v>
                </c:pt>
                <c:pt idx="18">
                  <c:v>2018</c:v>
                </c:pt>
              </c:numCache>
            </c:numRef>
          </c:cat>
          <c:val>
            <c:numRef>
              <c:f>Sheet1!$G$2:$G$20</c:f>
              <c:numCache>
                <c:formatCode>General</c:formatCode>
                <c:ptCount val="19"/>
                <c:pt idx="0">
                  <c:v>17</c:v>
                </c:pt>
                <c:pt idx="1">
                  <c:v>41</c:v>
                </c:pt>
                <c:pt idx="2">
                  <c:v>15</c:v>
                </c:pt>
                <c:pt idx="3">
                  <c:v>14</c:v>
                </c:pt>
                <c:pt idx="4">
                  <c:v>10</c:v>
                </c:pt>
                <c:pt idx="5">
                  <c:v>13</c:v>
                </c:pt>
                <c:pt idx="6">
                  <c:v>20</c:v>
                </c:pt>
                <c:pt idx="7">
                  <c:v>20</c:v>
                </c:pt>
                <c:pt idx="8">
                  <c:v>7</c:v>
                </c:pt>
                <c:pt idx="9">
                  <c:v>17</c:v>
                </c:pt>
                <c:pt idx="10">
                  <c:v>13</c:v>
                </c:pt>
                <c:pt idx="11">
                  <c:v>15</c:v>
                </c:pt>
                <c:pt idx="12">
                  <c:v>18</c:v>
                </c:pt>
                <c:pt idx="13">
                  <c:v>12</c:v>
                </c:pt>
                <c:pt idx="14">
                  <c:v>15</c:v>
                </c:pt>
                <c:pt idx="15">
                  <c:v>6</c:v>
                </c:pt>
                <c:pt idx="16">
                  <c:v>1</c:v>
                </c:pt>
                <c:pt idx="17">
                  <c:v>7</c:v>
                </c:pt>
                <c:pt idx="18">
                  <c:v>8</c:v>
                </c:pt>
              </c:numCache>
            </c:numRef>
          </c:val>
          <c:smooth val="0"/>
          <c:extLst>
            <c:ext xmlns:c16="http://schemas.microsoft.com/office/drawing/2014/chart" uri="{C3380CC4-5D6E-409C-BE32-E72D297353CC}">
              <c16:uniqueId val="{00000011-DAE0-461A-B57B-9F7EAD429913}"/>
            </c:ext>
          </c:extLst>
        </c:ser>
        <c:dLbls>
          <c:showLegendKey val="0"/>
          <c:showVal val="0"/>
          <c:showCatName val="0"/>
          <c:showSerName val="0"/>
          <c:showPercent val="0"/>
          <c:showBubbleSize val="0"/>
        </c:dLbls>
        <c:marker val="1"/>
        <c:smooth val="0"/>
        <c:axId val="-2101729336"/>
        <c:axId val="-2101726328"/>
        <c:extLst/>
      </c:lineChart>
      <c:catAx>
        <c:axId val="-2101729336"/>
        <c:scaling>
          <c:orientation val="minMax"/>
        </c:scaling>
        <c:delete val="0"/>
        <c:axPos val="b"/>
        <c:numFmt formatCode="General" sourceLinked="1"/>
        <c:majorTickMark val="out"/>
        <c:minorTickMark val="none"/>
        <c:tickLblPos val="nextTo"/>
        <c:spPr>
          <a:noFill/>
          <a:ln w="6350" cap="flat" cmpd="sng" algn="ctr">
            <a:solidFill>
              <a:schemeClr val="tx1"/>
            </a:solidFill>
            <a:prstDash val="solid"/>
            <a:round/>
          </a:ln>
          <a:effectLst/>
        </c:spPr>
        <c:txPr>
          <a:bodyPr rot="-2700000" spcFirstLastPara="1" vertOverflow="ellipsis" wrap="square" anchor="ctr" anchorCtr="1"/>
          <a:lstStyle/>
          <a:p>
            <a:pPr>
              <a:defRPr sz="1200" b="0" i="0" u="none" strike="noStrike" kern="1200" baseline="0">
                <a:solidFill>
                  <a:schemeClr val="tx1"/>
                </a:solidFill>
                <a:latin typeface="Arial" pitchFamily="34" charset="0"/>
                <a:ea typeface="+mn-ea"/>
                <a:cs typeface="Arial" pitchFamily="34" charset="0"/>
              </a:defRPr>
            </a:pPr>
            <a:endParaRPr lang="en-US"/>
          </a:p>
        </c:txPr>
        <c:crossAx val="-2101726328"/>
        <c:crosses val="autoZero"/>
        <c:auto val="1"/>
        <c:lblAlgn val="ctr"/>
        <c:lblOffset val="100"/>
        <c:noMultiLvlLbl val="0"/>
      </c:catAx>
      <c:valAx>
        <c:axId val="-2101726328"/>
        <c:scaling>
          <c:orientation val="minMax"/>
          <c:max val="80"/>
        </c:scaling>
        <c:delete val="0"/>
        <c:axPos val="l"/>
        <c:title>
          <c:tx>
            <c:rich>
              <a:bodyPr rot="-5400000" spcFirstLastPara="1" vertOverflow="ellipsis" vert="horz" wrap="square" anchor="ctr" anchorCtr="1"/>
              <a:lstStyle/>
              <a:p>
                <a:pPr>
                  <a:defRPr sz="1200" b="1" i="0" u="none" strike="noStrike" kern="1200" baseline="0">
                    <a:solidFill>
                      <a:schemeClr val="tx1"/>
                    </a:solidFill>
                    <a:latin typeface="Arial" pitchFamily="34" charset="0"/>
                    <a:ea typeface="+mn-ea"/>
                    <a:cs typeface="Arial" pitchFamily="34" charset="0"/>
                  </a:defRPr>
                </a:pPr>
                <a:r>
                  <a:rPr lang="en-AU"/>
                  <a:t>% ACT IDRS participants</a:t>
                </a:r>
              </a:p>
            </c:rich>
          </c:tx>
          <c:layout>
            <c:manualLayout>
              <c:xMode val="edge"/>
              <c:yMode val="edge"/>
              <c:x val="1.6240676418083945E-2"/>
              <c:y val="0.16741022011645748"/>
            </c:manualLayout>
          </c:layout>
          <c:overlay val="0"/>
          <c:spPr>
            <a:noFill/>
            <a:ln>
              <a:noFill/>
            </a:ln>
            <a:effectLst/>
          </c:spPr>
          <c:txPr>
            <a:bodyPr rot="-5400000" spcFirstLastPara="1" vertOverflow="ellipsis" vert="horz" wrap="square" anchor="ctr" anchorCtr="1"/>
            <a:lstStyle/>
            <a:p>
              <a:pPr>
                <a:defRPr sz="1200" b="1" i="0" u="none" strike="noStrike" kern="1200" baseline="0">
                  <a:solidFill>
                    <a:schemeClr val="tx1"/>
                  </a:solidFill>
                  <a:latin typeface="Arial" pitchFamily="34" charset="0"/>
                  <a:ea typeface="+mn-ea"/>
                  <a:cs typeface="Arial" pitchFamily="34" charset="0"/>
                </a:defRPr>
              </a:pPr>
              <a:endParaRPr lang="en-US"/>
            </a:p>
          </c:txPr>
        </c:title>
        <c:numFmt formatCode="General" sourceLinked="1"/>
        <c:majorTickMark val="out"/>
        <c:minorTickMark val="none"/>
        <c:tickLblPos val="nextTo"/>
        <c:spPr>
          <a:noFill/>
          <a:ln w="6350" cap="flat" cmpd="sng" algn="ctr">
            <a:solidFill>
              <a:schemeClr val="tx1"/>
            </a:solidFill>
            <a:prstDash val="solid"/>
            <a:round/>
          </a:ln>
          <a:effectLst/>
        </c:spPr>
        <c:txPr>
          <a:bodyPr rot="-60000000" spcFirstLastPara="1" vertOverflow="ellipsis" vert="horz" wrap="square" anchor="ctr" anchorCtr="1"/>
          <a:lstStyle/>
          <a:p>
            <a:pPr>
              <a:defRPr sz="1200" b="0" i="0" u="none" strike="noStrike" kern="1200" baseline="0">
                <a:solidFill>
                  <a:schemeClr val="tx1"/>
                </a:solidFill>
                <a:latin typeface="Arial" pitchFamily="34" charset="0"/>
                <a:ea typeface="+mn-ea"/>
                <a:cs typeface="Arial" pitchFamily="34" charset="0"/>
              </a:defRPr>
            </a:pPr>
            <a:endParaRPr lang="en-US"/>
          </a:p>
        </c:txPr>
        <c:crossAx val="-21017293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200" b="0" i="0" u="none" strike="noStrike" kern="1200" baseline="0">
              <a:solidFill>
                <a:schemeClr val="tx1"/>
              </a:solidFill>
              <a:latin typeface="Arial" pitchFamily="34" charset="0"/>
              <a:ea typeface="+mn-ea"/>
              <a:cs typeface="Arial" pitchFamily="34" charset="0"/>
            </a:defRPr>
          </a:pPr>
          <a:endParaRPr lang="en-US"/>
        </a:p>
      </c:txPr>
    </c:legend>
    <c:plotVisOnly val="1"/>
    <c:dispBlanksAs val="gap"/>
    <c:showDLblsOverMax val="0"/>
  </c:chart>
  <c:spPr>
    <a:solidFill>
      <a:schemeClr val="bg1"/>
    </a:solidFill>
    <a:ln w="6350" cap="flat" cmpd="sng" algn="ctr">
      <a:noFill/>
      <a:prstDash val="solid"/>
      <a:round/>
    </a:ln>
    <a:effectLst/>
  </c:spPr>
  <c:txPr>
    <a:bodyPr/>
    <a:lstStyle/>
    <a:p>
      <a:pPr>
        <a:defRPr sz="1200" baseline="0">
          <a:latin typeface="Arial" pitchFamily="34" charset="0"/>
          <a:cs typeface="Arial" pitchFamily="34" charset="0"/>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8.0105868296313706E-2"/>
          <c:y val="5.8086848054884198E-2"/>
          <c:w val="0.82003241089939849"/>
          <c:h val="0.71004738269102496"/>
        </c:manualLayout>
      </c:layout>
      <c:barChart>
        <c:barDir val="col"/>
        <c:grouping val="clustered"/>
        <c:varyColors val="0"/>
        <c:ser>
          <c:idx val="0"/>
          <c:order val="1"/>
          <c:tx>
            <c:strRef>
              <c:f>Sheet1!$A$3</c:f>
              <c:strCache>
                <c:ptCount val="1"/>
                <c:pt idx="0">
                  <c:v>% used in past 6 months</c:v>
                </c:pt>
              </c:strCache>
            </c:strRef>
          </c:tx>
          <c:spPr>
            <a:solidFill>
              <a:schemeClr val="accent1"/>
            </a:solidFill>
            <a:ln w="25400">
              <a:noFill/>
            </a:ln>
            <a:effectLst>
              <a:outerShdw blurRad="50800" dist="38100" dir="2700000" algn="tl" rotWithShape="0">
                <a:prstClr val="black">
                  <a:alpha val="40000"/>
                </a:prstClr>
              </a:outerShdw>
            </a:effectLst>
          </c:spPr>
          <c:invertIfNegative val="0"/>
          <c:dLbls>
            <c:dLbl>
              <c:idx val="0"/>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AEA0-4301-8C6F-4BE0E7F2955E}"/>
                </c:ext>
              </c:extLst>
            </c:dLbl>
            <c:dLbl>
              <c:idx val="17"/>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AEA0-4301-8C6F-4BE0E7F2955E}"/>
                </c:ext>
              </c:extLst>
            </c:dLbl>
            <c:dLbl>
              <c:idx val="18"/>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AEA0-4301-8C6F-4BE0E7F2955E}"/>
                </c:ext>
              </c:extLst>
            </c:dLbl>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rgbClr val="000000"/>
                    </a:solidFill>
                    <a:latin typeface="Arial"/>
                    <a:ea typeface="Arial"/>
                    <a:cs typeface="Arial"/>
                  </a:defRPr>
                </a:pPr>
                <a:endParaRPr lang="en-US"/>
              </a:p>
            </c:txPr>
            <c:showLegendKey val="0"/>
            <c:showVal val="0"/>
            <c:showCatName val="0"/>
            <c:showSerName val="0"/>
            <c:showPercent val="0"/>
            <c:showBubbleSize val="0"/>
            <c:extLst>
              <c:ext xmlns:c15="http://schemas.microsoft.com/office/drawing/2012/chart" uri="{CE6537A1-D6FC-4f65-9D91-7224C49458BB}">
                <c15:showLeaderLines val="1"/>
                <c15:leaderLines>
                  <c:spPr>
                    <a:ln w="6350" cap="flat" cmpd="sng" algn="ctr">
                      <a:solidFill>
                        <a:schemeClr val="tx1"/>
                      </a:solidFill>
                      <a:prstDash val="solid"/>
                      <a:round/>
                    </a:ln>
                    <a:effectLst/>
                  </c:spPr>
                </c15:leaderLines>
              </c:ext>
            </c:extLst>
          </c:dLbls>
          <c:cat>
            <c:numRef>
              <c:f>Sheet1!$B$1:$T$1</c:f>
              <c:numCache>
                <c:formatCode>General</c:formatCode>
                <c:ptCount val="19"/>
                <c:pt idx="0">
                  <c:v>2000</c:v>
                </c:pt>
                <c:pt idx="1">
                  <c:v>2001</c:v>
                </c:pt>
                <c:pt idx="2">
                  <c:v>2002</c:v>
                </c:pt>
                <c:pt idx="3">
                  <c:v>2003</c:v>
                </c:pt>
                <c:pt idx="4">
                  <c:v>2004</c:v>
                </c:pt>
                <c:pt idx="5">
                  <c:v>2005</c:v>
                </c:pt>
                <c:pt idx="6">
                  <c:v>2006</c:v>
                </c:pt>
                <c:pt idx="7">
                  <c:v>2007</c:v>
                </c:pt>
                <c:pt idx="8">
                  <c:v>2008</c:v>
                </c:pt>
                <c:pt idx="9">
                  <c:v>2009</c:v>
                </c:pt>
                <c:pt idx="10">
                  <c:v>2010</c:v>
                </c:pt>
                <c:pt idx="11">
                  <c:v>2011</c:v>
                </c:pt>
                <c:pt idx="12">
                  <c:v>2012</c:v>
                </c:pt>
                <c:pt idx="13">
                  <c:v>2013</c:v>
                </c:pt>
                <c:pt idx="14">
                  <c:v>2014</c:v>
                </c:pt>
                <c:pt idx="15">
                  <c:v>2015</c:v>
                </c:pt>
                <c:pt idx="16">
                  <c:v>2016</c:v>
                </c:pt>
                <c:pt idx="17">
                  <c:v>2017</c:v>
                </c:pt>
                <c:pt idx="18">
                  <c:v>2018</c:v>
                </c:pt>
              </c:numCache>
            </c:numRef>
          </c:cat>
          <c:val>
            <c:numRef>
              <c:f>Sheet1!$B$3:$T$3</c:f>
              <c:numCache>
                <c:formatCode>General</c:formatCode>
                <c:ptCount val="19"/>
                <c:pt idx="0">
                  <c:v>92</c:v>
                </c:pt>
                <c:pt idx="1">
                  <c:v>83</c:v>
                </c:pt>
                <c:pt idx="2">
                  <c:v>89</c:v>
                </c:pt>
                <c:pt idx="3">
                  <c:v>88</c:v>
                </c:pt>
                <c:pt idx="4">
                  <c:v>91</c:v>
                </c:pt>
                <c:pt idx="5">
                  <c:v>86</c:v>
                </c:pt>
                <c:pt idx="6">
                  <c:v>71</c:v>
                </c:pt>
                <c:pt idx="7">
                  <c:v>72</c:v>
                </c:pt>
                <c:pt idx="8">
                  <c:v>86</c:v>
                </c:pt>
                <c:pt idx="9">
                  <c:v>78</c:v>
                </c:pt>
                <c:pt idx="10">
                  <c:v>78</c:v>
                </c:pt>
                <c:pt idx="11">
                  <c:v>79</c:v>
                </c:pt>
                <c:pt idx="12">
                  <c:v>74</c:v>
                </c:pt>
                <c:pt idx="13">
                  <c:v>75</c:v>
                </c:pt>
                <c:pt idx="14">
                  <c:v>75</c:v>
                </c:pt>
                <c:pt idx="15">
                  <c:v>79</c:v>
                </c:pt>
                <c:pt idx="16">
                  <c:v>70</c:v>
                </c:pt>
                <c:pt idx="17">
                  <c:v>74</c:v>
                </c:pt>
                <c:pt idx="18">
                  <c:v>75</c:v>
                </c:pt>
              </c:numCache>
            </c:numRef>
          </c:val>
          <c:extLst>
            <c:ext xmlns:c16="http://schemas.microsoft.com/office/drawing/2014/chart" uri="{C3380CC4-5D6E-409C-BE32-E72D297353CC}">
              <c16:uniqueId val="{00000000-36B4-4505-A4E8-2B067AD7DBBC}"/>
            </c:ext>
          </c:extLst>
        </c:ser>
        <c:dLbls>
          <c:showLegendKey val="0"/>
          <c:showVal val="1"/>
          <c:showCatName val="0"/>
          <c:showSerName val="0"/>
          <c:showPercent val="0"/>
          <c:showBubbleSize val="0"/>
        </c:dLbls>
        <c:gapWidth val="150"/>
        <c:axId val="1117406320"/>
        <c:axId val="1117406976"/>
      </c:barChart>
      <c:lineChart>
        <c:grouping val="standard"/>
        <c:varyColors val="0"/>
        <c:ser>
          <c:idx val="1"/>
          <c:order val="0"/>
          <c:tx>
            <c:strRef>
              <c:f>Sheet1!$A$2</c:f>
              <c:strCache>
                <c:ptCount val="1"/>
                <c:pt idx="0">
                  <c:v>Median frequency of use (days)</c:v>
                </c:pt>
              </c:strCache>
            </c:strRef>
          </c:tx>
          <c:spPr>
            <a:ln w="25400" cap="rnd" cmpd="sng" algn="ctr">
              <a:solidFill>
                <a:schemeClr val="accent2"/>
              </a:solidFill>
              <a:prstDash val="solid"/>
              <a:round/>
            </a:ln>
            <a:effectLst>
              <a:outerShdw blurRad="50800" dist="38100" dir="2700000" algn="tl" rotWithShape="0">
                <a:prstClr val="black">
                  <a:alpha val="40000"/>
                </a:prstClr>
              </a:outerShdw>
            </a:effectLst>
          </c:spPr>
          <c:marker>
            <c:spPr>
              <a:solidFill>
                <a:schemeClr val="accent2"/>
              </a:solidFill>
              <a:ln w="6350" cap="flat" cmpd="sng" algn="ctr">
                <a:solidFill>
                  <a:schemeClr val="accent2"/>
                </a:solidFill>
                <a:prstDash val="solid"/>
                <a:round/>
              </a:ln>
              <a:effectLst>
                <a:outerShdw blurRad="50800" dist="38100" dir="2700000" algn="tl" rotWithShape="0">
                  <a:prstClr val="black">
                    <a:alpha val="40000"/>
                  </a:prstClr>
                </a:outerShdw>
              </a:effectLst>
            </c:spPr>
          </c:marker>
          <c:dLbls>
            <c:dLbl>
              <c:idx val="0"/>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36B4-4505-A4E8-2B067AD7DBBC}"/>
                </c:ext>
              </c:extLst>
            </c:dLbl>
            <c:dLbl>
              <c:idx val="17"/>
              <c:layout>
                <c:manualLayout>
                  <c:x val="-3.5024154589371984E-2"/>
                  <c:y val="1.8245221523806421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2-36B4-4505-A4E8-2B067AD7DBBC}"/>
                </c:ext>
              </c:extLst>
            </c:dLbl>
            <c:dLbl>
              <c:idx val="18"/>
              <c:layout>
                <c:manualLayout>
                  <c:x val="-3.8647342995169261E-2"/>
                  <c:y val="1.2163481015870836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3-36B4-4505-A4E8-2B067AD7DBBC}"/>
                </c:ext>
              </c:extLst>
            </c:dLbl>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rgbClr val="000000"/>
                    </a:solidFill>
                    <a:latin typeface="Arial"/>
                    <a:ea typeface="Arial"/>
                    <a:cs typeface="Arial"/>
                  </a:defRPr>
                </a:pPr>
                <a:endParaRPr lang="en-US"/>
              </a:p>
            </c:txPr>
            <c:showLegendKey val="0"/>
            <c:showVal val="0"/>
            <c:showCatName val="0"/>
            <c:showSerName val="0"/>
            <c:showPercent val="0"/>
            <c:showBubbleSize val="0"/>
            <c:extLst>
              <c:ext xmlns:c15="http://schemas.microsoft.com/office/drawing/2012/chart" uri="{CE6537A1-D6FC-4f65-9D91-7224C49458BB}">
                <c15:showLeaderLines val="1"/>
                <c15:leaderLines>
                  <c:spPr>
                    <a:ln w="6350" cap="flat" cmpd="sng" algn="ctr">
                      <a:solidFill>
                        <a:schemeClr val="tx1"/>
                      </a:solidFill>
                      <a:prstDash val="solid"/>
                      <a:round/>
                    </a:ln>
                    <a:effectLst/>
                  </c:spPr>
                </c15:leaderLines>
              </c:ext>
            </c:extLst>
          </c:dLbls>
          <c:cat>
            <c:numRef>
              <c:f>Sheet1!$B$1:$T$1</c:f>
              <c:numCache>
                <c:formatCode>General</c:formatCode>
                <c:ptCount val="19"/>
                <c:pt idx="0">
                  <c:v>2000</c:v>
                </c:pt>
                <c:pt idx="1">
                  <c:v>2001</c:v>
                </c:pt>
                <c:pt idx="2">
                  <c:v>2002</c:v>
                </c:pt>
                <c:pt idx="3">
                  <c:v>2003</c:v>
                </c:pt>
                <c:pt idx="4">
                  <c:v>2004</c:v>
                </c:pt>
                <c:pt idx="5">
                  <c:v>2005</c:v>
                </c:pt>
                <c:pt idx="6">
                  <c:v>2006</c:v>
                </c:pt>
                <c:pt idx="7">
                  <c:v>2007</c:v>
                </c:pt>
                <c:pt idx="8">
                  <c:v>2008</c:v>
                </c:pt>
                <c:pt idx="9">
                  <c:v>2009</c:v>
                </c:pt>
                <c:pt idx="10">
                  <c:v>2010</c:v>
                </c:pt>
                <c:pt idx="11">
                  <c:v>2011</c:v>
                </c:pt>
                <c:pt idx="12">
                  <c:v>2012</c:v>
                </c:pt>
                <c:pt idx="13">
                  <c:v>2013</c:v>
                </c:pt>
                <c:pt idx="14">
                  <c:v>2014</c:v>
                </c:pt>
                <c:pt idx="15">
                  <c:v>2015</c:v>
                </c:pt>
                <c:pt idx="16">
                  <c:v>2016</c:v>
                </c:pt>
                <c:pt idx="17">
                  <c:v>2017</c:v>
                </c:pt>
                <c:pt idx="18">
                  <c:v>2018</c:v>
                </c:pt>
              </c:numCache>
            </c:numRef>
          </c:cat>
          <c:val>
            <c:numRef>
              <c:f>Sheet1!$B$2:$T$2</c:f>
              <c:numCache>
                <c:formatCode>General</c:formatCode>
                <c:ptCount val="19"/>
                <c:pt idx="0">
                  <c:v>160</c:v>
                </c:pt>
                <c:pt idx="1">
                  <c:v>50</c:v>
                </c:pt>
                <c:pt idx="2">
                  <c:v>48</c:v>
                </c:pt>
                <c:pt idx="3">
                  <c:v>93</c:v>
                </c:pt>
                <c:pt idx="4">
                  <c:v>72</c:v>
                </c:pt>
                <c:pt idx="5">
                  <c:v>60</c:v>
                </c:pt>
                <c:pt idx="6">
                  <c:v>24</c:v>
                </c:pt>
                <c:pt idx="7">
                  <c:v>48</c:v>
                </c:pt>
                <c:pt idx="8">
                  <c:v>60</c:v>
                </c:pt>
                <c:pt idx="9">
                  <c:v>48</c:v>
                </c:pt>
                <c:pt idx="10">
                  <c:v>60</c:v>
                </c:pt>
                <c:pt idx="11">
                  <c:v>66</c:v>
                </c:pt>
                <c:pt idx="12">
                  <c:v>72</c:v>
                </c:pt>
                <c:pt idx="13">
                  <c:v>50</c:v>
                </c:pt>
                <c:pt idx="14">
                  <c:v>60</c:v>
                </c:pt>
                <c:pt idx="15">
                  <c:v>70</c:v>
                </c:pt>
                <c:pt idx="16">
                  <c:v>72</c:v>
                </c:pt>
                <c:pt idx="17">
                  <c:v>60</c:v>
                </c:pt>
                <c:pt idx="18">
                  <c:v>48</c:v>
                </c:pt>
              </c:numCache>
            </c:numRef>
          </c:val>
          <c:smooth val="0"/>
          <c:extLst>
            <c:ext xmlns:c16="http://schemas.microsoft.com/office/drawing/2014/chart" uri="{C3380CC4-5D6E-409C-BE32-E72D297353CC}">
              <c16:uniqueId val="{00000014-36B4-4505-A4E8-2B067AD7DBBC}"/>
            </c:ext>
          </c:extLst>
        </c:ser>
        <c:dLbls>
          <c:showLegendKey val="0"/>
          <c:showVal val="1"/>
          <c:showCatName val="0"/>
          <c:showSerName val="0"/>
          <c:showPercent val="0"/>
          <c:showBubbleSize val="0"/>
        </c:dLbls>
        <c:marker val="1"/>
        <c:smooth val="0"/>
        <c:axId val="1117404680"/>
        <c:axId val="1117405008"/>
      </c:lineChart>
      <c:valAx>
        <c:axId val="1117406976"/>
        <c:scaling>
          <c:orientation val="minMax"/>
          <c:max val="100"/>
        </c:scaling>
        <c:delete val="0"/>
        <c:axPos val="l"/>
        <c:title>
          <c:tx>
            <c:rich>
              <a:bodyPr rot="-5400000" spcFirstLastPara="1" vertOverflow="ellipsis" vert="horz" wrap="square" anchor="ctr" anchorCtr="1"/>
              <a:lstStyle/>
              <a:p>
                <a:pPr>
                  <a:defRPr sz="1600" b="1" i="0" u="none" strike="noStrike" kern="1200" baseline="0">
                    <a:solidFill>
                      <a:srgbClr val="000000"/>
                    </a:solidFill>
                    <a:latin typeface="Arial"/>
                    <a:ea typeface="Arial"/>
                    <a:cs typeface="Arial"/>
                  </a:defRPr>
                </a:pPr>
                <a:r>
                  <a:rPr lang="en-AU" b="1" dirty="0"/>
                  <a:t>% ACT IDRS participants</a:t>
                </a:r>
              </a:p>
            </c:rich>
          </c:tx>
          <c:overlay val="0"/>
          <c:spPr>
            <a:noFill/>
            <a:ln>
              <a:noFill/>
            </a:ln>
            <a:effectLst/>
          </c:spPr>
          <c:txPr>
            <a:bodyPr rot="-5400000" spcFirstLastPara="1" vertOverflow="ellipsis" vert="horz" wrap="square" anchor="ctr" anchorCtr="1"/>
            <a:lstStyle/>
            <a:p>
              <a:pPr>
                <a:defRPr sz="1600" b="1" i="0" u="none" strike="noStrike" kern="1200" baseline="0">
                  <a:solidFill>
                    <a:srgbClr val="000000"/>
                  </a:solidFill>
                  <a:latin typeface="Arial"/>
                  <a:ea typeface="Arial"/>
                  <a:cs typeface="Arial"/>
                </a:defRPr>
              </a:pPr>
              <a:endParaRPr lang="en-US"/>
            </a:p>
          </c:txPr>
        </c:title>
        <c:numFmt formatCode="#,##0" sourceLinked="0"/>
        <c:majorTickMark val="out"/>
        <c:minorTickMark val="none"/>
        <c:tickLblPos val="nextTo"/>
        <c:spPr>
          <a:noFill/>
          <a:ln w="6350" cap="flat" cmpd="sng" algn="ctr">
            <a:solidFill>
              <a:schemeClr val="tx1">
                <a:tint val="75000"/>
              </a:schemeClr>
            </a:solidFill>
            <a:prstDash val="solid"/>
            <a:round/>
          </a:ln>
          <a:effectLst/>
        </c:spPr>
        <c:txPr>
          <a:bodyPr rot="-60000000" spcFirstLastPara="1" vertOverflow="ellipsis" vert="horz" wrap="square" anchor="ctr" anchorCtr="1"/>
          <a:lstStyle/>
          <a:p>
            <a:pPr>
              <a:defRPr sz="1600" b="0" i="0" u="none" strike="noStrike" kern="1200" baseline="0">
                <a:solidFill>
                  <a:srgbClr val="000000"/>
                </a:solidFill>
                <a:latin typeface="Arial"/>
                <a:ea typeface="Arial"/>
                <a:cs typeface="Arial"/>
              </a:defRPr>
            </a:pPr>
            <a:endParaRPr lang="en-US"/>
          </a:p>
        </c:txPr>
        <c:crossAx val="1117406320"/>
        <c:crosses val="autoZero"/>
        <c:crossBetween val="between"/>
      </c:valAx>
      <c:catAx>
        <c:axId val="1117406320"/>
        <c:scaling>
          <c:orientation val="minMax"/>
        </c:scaling>
        <c:delete val="0"/>
        <c:axPos val="b"/>
        <c:numFmt formatCode="General" sourceLinked="1"/>
        <c:majorTickMark val="out"/>
        <c:minorTickMark val="none"/>
        <c:tickLblPos val="nextTo"/>
        <c:spPr>
          <a:noFill/>
          <a:ln w="6350" cap="flat" cmpd="sng" algn="ctr">
            <a:solidFill>
              <a:schemeClr val="tx1">
                <a:tint val="75000"/>
              </a:schemeClr>
            </a:solidFill>
            <a:prstDash val="solid"/>
            <a:round/>
          </a:ln>
          <a:effectLst/>
        </c:spPr>
        <c:txPr>
          <a:bodyPr rot="-2700000" spcFirstLastPara="1" vertOverflow="ellipsis" wrap="square" anchor="ctr" anchorCtr="1"/>
          <a:lstStyle/>
          <a:p>
            <a:pPr>
              <a:defRPr sz="1600" b="0" i="0" u="none" strike="noStrike" kern="1200" baseline="0">
                <a:solidFill>
                  <a:srgbClr val="000000"/>
                </a:solidFill>
                <a:latin typeface="Arial"/>
                <a:ea typeface="Arial"/>
                <a:cs typeface="Arial"/>
              </a:defRPr>
            </a:pPr>
            <a:endParaRPr lang="en-US"/>
          </a:p>
        </c:txPr>
        <c:crossAx val="1117406976"/>
        <c:crosses val="autoZero"/>
        <c:auto val="0"/>
        <c:lblAlgn val="ctr"/>
        <c:lblOffset val="100"/>
        <c:noMultiLvlLbl val="0"/>
      </c:catAx>
      <c:valAx>
        <c:axId val="1117405008"/>
        <c:scaling>
          <c:orientation val="minMax"/>
          <c:max val="180"/>
        </c:scaling>
        <c:delete val="0"/>
        <c:axPos val="r"/>
        <c:title>
          <c:tx>
            <c:rich>
              <a:bodyPr rot="-5400000" spcFirstLastPara="1" vertOverflow="ellipsis" vert="horz" wrap="square" anchor="ctr" anchorCtr="1"/>
              <a:lstStyle/>
              <a:p>
                <a:pPr>
                  <a:defRPr sz="1600" b="1" i="0" u="none" strike="noStrike" kern="1200" baseline="0">
                    <a:solidFill>
                      <a:srgbClr val="000000"/>
                    </a:solidFill>
                    <a:latin typeface="Arial"/>
                    <a:ea typeface="Arial"/>
                    <a:cs typeface="Arial"/>
                  </a:defRPr>
                </a:pPr>
                <a:r>
                  <a:rPr lang="en-AU" b="1"/>
                  <a:t>Median days used</a:t>
                </a:r>
              </a:p>
            </c:rich>
          </c:tx>
          <c:layout>
            <c:manualLayout>
              <c:xMode val="edge"/>
              <c:yMode val="edge"/>
              <c:x val="0.95928633361295357"/>
              <c:y val="0.23359627741285915"/>
            </c:manualLayout>
          </c:layout>
          <c:overlay val="0"/>
          <c:spPr>
            <a:noFill/>
            <a:ln>
              <a:noFill/>
            </a:ln>
            <a:effectLst/>
          </c:spPr>
          <c:txPr>
            <a:bodyPr rot="-5400000" spcFirstLastPara="1" vertOverflow="ellipsis" vert="horz" wrap="square" anchor="ctr" anchorCtr="1"/>
            <a:lstStyle/>
            <a:p>
              <a:pPr>
                <a:defRPr sz="1600" b="1" i="0" u="none" strike="noStrike" kern="1200" baseline="0">
                  <a:solidFill>
                    <a:srgbClr val="000000"/>
                  </a:solidFill>
                  <a:latin typeface="Arial"/>
                  <a:ea typeface="Arial"/>
                  <a:cs typeface="Arial"/>
                </a:defRPr>
              </a:pPr>
              <a:endParaRPr lang="en-US"/>
            </a:p>
          </c:txPr>
        </c:title>
        <c:numFmt formatCode="General" sourceLinked="1"/>
        <c:majorTickMark val="out"/>
        <c:minorTickMark val="none"/>
        <c:tickLblPos val="nextTo"/>
        <c:spPr>
          <a:noFill/>
          <a:ln w="6350" cap="flat" cmpd="sng" algn="ctr">
            <a:solidFill>
              <a:schemeClr val="tx1">
                <a:tint val="75000"/>
              </a:schemeClr>
            </a:solidFill>
            <a:prstDash val="solid"/>
            <a:round/>
          </a:ln>
          <a:effectLst/>
        </c:spPr>
        <c:txPr>
          <a:bodyPr rot="-60000000" spcFirstLastPara="1" vertOverflow="ellipsis" vert="horz" wrap="square" anchor="ctr" anchorCtr="1"/>
          <a:lstStyle/>
          <a:p>
            <a:pPr>
              <a:defRPr sz="1600" b="0" i="0" u="none" strike="noStrike" kern="1200" baseline="0">
                <a:solidFill>
                  <a:srgbClr val="000000"/>
                </a:solidFill>
                <a:latin typeface="Arial"/>
                <a:ea typeface="Arial"/>
                <a:cs typeface="Arial"/>
              </a:defRPr>
            </a:pPr>
            <a:endParaRPr lang="en-US"/>
          </a:p>
        </c:txPr>
        <c:crossAx val="1117404680"/>
        <c:crosses val="max"/>
        <c:crossBetween val="between"/>
      </c:valAx>
      <c:catAx>
        <c:axId val="1117404680"/>
        <c:scaling>
          <c:orientation val="minMax"/>
        </c:scaling>
        <c:delete val="1"/>
        <c:axPos val="b"/>
        <c:numFmt formatCode="General" sourceLinked="1"/>
        <c:majorTickMark val="out"/>
        <c:minorTickMark val="none"/>
        <c:tickLblPos val="nextTo"/>
        <c:crossAx val="1117405008"/>
        <c:crosses val="autoZero"/>
        <c:auto val="0"/>
        <c:lblAlgn val="ctr"/>
        <c:lblOffset val="100"/>
        <c:noMultiLvlLbl val="0"/>
      </c:catAx>
      <c:spPr>
        <a:noFill/>
        <a:ln w="22317">
          <a:noFill/>
        </a:ln>
        <a:effectLst/>
      </c:spPr>
    </c:plotArea>
    <c:legend>
      <c:legendPos val="b"/>
      <c:overlay val="0"/>
      <c:spPr>
        <a:solidFill>
          <a:srgbClr val="FFFFFF"/>
        </a:solidFill>
        <a:ln w="2785">
          <a:noFill/>
          <a:prstDash val="solid"/>
        </a:ln>
        <a:effectLst/>
      </c:spPr>
      <c:txPr>
        <a:bodyPr rot="0" spcFirstLastPara="1" vertOverflow="ellipsis" vert="horz" wrap="square" anchor="ctr" anchorCtr="1"/>
        <a:lstStyle/>
        <a:p>
          <a:pPr>
            <a:defRPr sz="1600" b="0" i="0" u="none" strike="noStrike" kern="1200" baseline="0">
              <a:solidFill>
                <a:srgbClr val="000000"/>
              </a:solidFill>
              <a:latin typeface="Arial"/>
              <a:ea typeface="Arial"/>
              <a:cs typeface="Arial"/>
            </a:defRPr>
          </a:pPr>
          <a:endParaRPr lang="en-US"/>
        </a:p>
      </c:txPr>
    </c:legend>
    <c:plotVisOnly val="1"/>
    <c:dispBlanksAs val="gap"/>
    <c:showDLblsOverMax val="0"/>
  </c:chart>
  <c:spPr>
    <a:noFill/>
    <a:ln w="6350" cap="flat" cmpd="sng" algn="ctr">
      <a:noFill/>
      <a:prstDash val="solid"/>
      <a:round/>
    </a:ln>
    <a:effectLst/>
  </c:spPr>
  <c:txPr>
    <a:bodyPr/>
    <a:lstStyle/>
    <a:p>
      <a:pPr>
        <a:defRPr sz="1600" b="0" i="0" u="none" strike="noStrike" baseline="0">
          <a:solidFill>
            <a:srgbClr val="000000"/>
          </a:solidFill>
          <a:latin typeface="Arial"/>
          <a:ea typeface="Arial"/>
          <a:cs typeface="Arial"/>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10402473191298717"/>
          <c:y val="4.1542090759883125E-2"/>
          <c:w val="0.86318934842186801"/>
          <c:h val="0.74686503117309411"/>
        </c:manualLayout>
      </c:layout>
      <c:barChart>
        <c:barDir val="col"/>
        <c:grouping val="clustered"/>
        <c:varyColors val="0"/>
        <c:ser>
          <c:idx val="0"/>
          <c:order val="0"/>
          <c:tx>
            <c:strRef>
              <c:f>Sheet1!$B$1</c:f>
              <c:strCache>
                <c:ptCount val="1"/>
                <c:pt idx="0">
                  <c:v>Cap</c:v>
                </c:pt>
              </c:strCache>
            </c:strRef>
          </c:tx>
          <c:spPr>
            <a:solidFill>
              <a:schemeClr val="accent1"/>
            </a:solidFill>
            <a:ln>
              <a:noFill/>
            </a:ln>
            <a:effectLst>
              <a:outerShdw blurRad="50800" dist="38100" dir="2700000" algn="tl" rotWithShape="0">
                <a:prstClr val="black">
                  <a:alpha val="40000"/>
                </a:prstClr>
              </a:outerShdw>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tx1"/>
                    </a:solidFill>
                    <a:latin typeface="Arial" pitchFamily="34" charset="0"/>
                    <a:ea typeface="+mn-ea"/>
                    <a:cs typeface="Arial"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6350" cap="flat" cmpd="sng" algn="ctr">
                      <a:solidFill>
                        <a:schemeClr val="tx1"/>
                      </a:solidFill>
                      <a:prstDash val="solid"/>
                      <a:round/>
                    </a:ln>
                    <a:effectLst/>
                  </c:spPr>
                </c15:leaderLines>
              </c:ext>
            </c:extLst>
          </c:dLbls>
          <c:cat>
            <c:numRef>
              <c:f>Sheet1!$A$2:$A$20</c:f>
              <c:numCache>
                <c:formatCode>General</c:formatCode>
                <c:ptCount val="19"/>
                <c:pt idx="0">
                  <c:v>2000</c:v>
                </c:pt>
                <c:pt idx="1">
                  <c:v>2001</c:v>
                </c:pt>
                <c:pt idx="2">
                  <c:v>2002</c:v>
                </c:pt>
                <c:pt idx="3">
                  <c:v>2003</c:v>
                </c:pt>
                <c:pt idx="4">
                  <c:v>2004</c:v>
                </c:pt>
                <c:pt idx="5">
                  <c:v>2005</c:v>
                </c:pt>
                <c:pt idx="6">
                  <c:v>2006</c:v>
                </c:pt>
                <c:pt idx="7">
                  <c:v>2007</c:v>
                </c:pt>
                <c:pt idx="8">
                  <c:v>2008</c:v>
                </c:pt>
                <c:pt idx="9">
                  <c:v>2009</c:v>
                </c:pt>
                <c:pt idx="10">
                  <c:v>2010</c:v>
                </c:pt>
                <c:pt idx="11">
                  <c:v>2011</c:v>
                </c:pt>
                <c:pt idx="12">
                  <c:v>2012</c:v>
                </c:pt>
                <c:pt idx="13">
                  <c:v>2013</c:v>
                </c:pt>
                <c:pt idx="14">
                  <c:v>2014</c:v>
                </c:pt>
                <c:pt idx="15">
                  <c:v>2015</c:v>
                </c:pt>
                <c:pt idx="16">
                  <c:v>2016</c:v>
                </c:pt>
                <c:pt idx="17">
                  <c:v>2017</c:v>
                </c:pt>
                <c:pt idx="18">
                  <c:v>2018</c:v>
                </c:pt>
              </c:numCache>
            </c:numRef>
          </c:cat>
          <c:val>
            <c:numRef>
              <c:f>Sheet1!$B$2:$B$20</c:f>
              <c:numCache>
                <c:formatCode>General</c:formatCode>
                <c:ptCount val="19"/>
                <c:pt idx="0">
                  <c:v>50</c:v>
                </c:pt>
                <c:pt idx="1">
                  <c:v>50</c:v>
                </c:pt>
                <c:pt idx="2">
                  <c:v>50</c:v>
                </c:pt>
                <c:pt idx="3">
                  <c:v>50</c:v>
                </c:pt>
                <c:pt idx="4">
                  <c:v>50</c:v>
                </c:pt>
                <c:pt idx="5">
                  <c:v>50</c:v>
                </c:pt>
                <c:pt idx="6">
                  <c:v>50</c:v>
                </c:pt>
                <c:pt idx="7">
                  <c:v>50</c:v>
                </c:pt>
                <c:pt idx="8">
                  <c:v>50</c:v>
                </c:pt>
                <c:pt idx="9">
                  <c:v>50</c:v>
                </c:pt>
                <c:pt idx="10">
                  <c:v>50</c:v>
                </c:pt>
                <c:pt idx="11">
                  <c:v>50</c:v>
                </c:pt>
                <c:pt idx="12">
                  <c:v>50</c:v>
                </c:pt>
                <c:pt idx="13">
                  <c:v>50</c:v>
                </c:pt>
                <c:pt idx="14">
                  <c:v>50</c:v>
                </c:pt>
                <c:pt idx="15">
                  <c:v>50</c:v>
                </c:pt>
                <c:pt idx="16">
                  <c:v>80</c:v>
                </c:pt>
                <c:pt idx="17">
                  <c:v>80</c:v>
                </c:pt>
                <c:pt idx="18">
                  <c:v>50</c:v>
                </c:pt>
              </c:numCache>
            </c:numRef>
          </c:val>
          <c:extLst>
            <c:ext xmlns:c16="http://schemas.microsoft.com/office/drawing/2014/chart" uri="{C3380CC4-5D6E-409C-BE32-E72D297353CC}">
              <c16:uniqueId val="{00000000-739D-4195-93C6-ADEEFF7AA992}"/>
            </c:ext>
          </c:extLst>
        </c:ser>
        <c:ser>
          <c:idx val="1"/>
          <c:order val="1"/>
          <c:tx>
            <c:strRef>
              <c:f>Sheet1!$C$1</c:f>
              <c:strCache>
                <c:ptCount val="1"/>
                <c:pt idx="0">
                  <c:v>Gram</c:v>
                </c:pt>
              </c:strCache>
            </c:strRef>
          </c:tx>
          <c:spPr>
            <a:solidFill>
              <a:schemeClr val="accent2"/>
            </a:solidFill>
            <a:ln>
              <a:noFill/>
            </a:ln>
            <a:effectLst>
              <a:outerShdw blurRad="50800" dist="38100" dir="2700000" algn="tl" rotWithShape="0">
                <a:prstClr val="black">
                  <a:alpha val="40000"/>
                </a:prstClr>
              </a:outerShdw>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tx1"/>
                    </a:solidFill>
                    <a:latin typeface="Arial" pitchFamily="34" charset="0"/>
                    <a:ea typeface="+mn-ea"/>
                    <a:cs typeface="Arial"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6350" cap="flat" cmpd="sng" algn="ctr">
                      <a:solidFill>
                        <a:schemeClr val="tx1"/>
                      </a:solidFill>
                      <a:prstDash val="solid"/>
                      <a:round/>
                    </a:ln>
                    <a:effectLst/>
                  </c:spPr>
                </c15:leaderLines>
              </c:ext>
            </c:extLst>
          </c:dLbls>
          <c:cat>
            <c:numRef>
              <c:f>Sheet1!$A$2:$A$20</c:f>
              <c:numCache>
                <c:formatCode>General</c:formatCode>
                <c:ptCount val="19"/>
                <c:pt idx="0">
                  <c:v>2000</c:v>
                </c:pt>
                <c:pt idx="1">
                  <c:v>2001</c:v>
                </c:pt>
                <c:pt idx="2">
                  <c:v>2002</c:v>
                </c:pt>
                <c:pt idx="3">
                  <c:v>2003</c:v>
                </c:pt>
                <c:pt idx="4">
                  <c:v>2004</c:v>
                </c:pt>
                <c:pt idx="5">
                  <c:v>2005</c:v>
                </c:pt>
                <c:pt idx="6">
                  <c:v>2006</c:v>
                </c:pt>
                <c:pt idx="7">
                  <c:v>2007</c:v>
                </c:pt>
                <c:pt idx="8">
                  <c:v>2008</c:v>
                </c:pt>
                <c:pt idx="9">
                  <c:v>2009</c:v>
                </c:pt>
                <c:pt idx="10">
                  <c:v>2010</c:v>
                </c:pt>
                <c:pt idx="11">
                  <c:v>2011</c:v>
                </c:pt>
                <c:pt idx="12">
                  <c:v>2012</c:v>
                </c:pt>
                <c:pt idx="13">
                  <c:v>2013</c:v>
                </c:pt>
                <c:pt idx="14">
                  <c:v>2014</c:v>
                </c:pt>
                <c:pt idx="15">
                  <c:v>2015</c:v>
                </c:pt>
                <c:pt idx="16">
                  <c:v>2016</c:v>
                </c:pt>
                <c:pt idx="17">
                  <c:v>2017</c:v>
                </c:pt>
                <c:pt idx="18">
                  <c:v>2018</c:v>
                </c:pt>
              </c:numCache>
            </c:numRef>
          </c:cat>
          <c:val>
            <c:numRef>
              <c:f>Sheet1!$C$2:$C$20</c:f>
              <c:numCache>
                <c:formatCode>General</c:formatCode>
                <c:ptCount val="19"/>
                <c:pt idx="1">
                  <c:v>485</c:v>
                </c:pt>
                <c:pt idx="2">
                  <c:v>350</c:v>
                </c:pt>
                <c:pt idx="3">
                  <c:v>350</c:v>
                </c:pt>
                <c:pt idx="4">
                  <c:v>300</c:v>
                </c:pt>
                <c:pt idx="5">
                  <c:v>300</c:v>
                </c:pt>
                <c:pt idx="6">
                  <c:v>340</c:v>
                </c:pt>
                <c:pt idx="7">
                  <c:v>300</c:v>
                </c:pt>
                <c:pt idx="8">
                  <c:v>300</c:v>
                </c:pt>
                <c:pt idx="9">
                  <c:v>320</c:v>
                </c:pt>
                <c:pt idx="10">
                  <c:v>300</c:v>
                </c:pt>
                <c:pt idx="11">
                  <c:v>300</c:v>
                </c:pt>
                <c:pt idx="12">
                  <c:v>300</c:v>
                </c:pt>
                <c:pt idx="13">
                  <c:v>300</c:v>
                </c:pt>
                <c:pt idx="14">
                  <c:v>300</c:v>
                </c:pt>
                <c:pt idx="15">
                  <c:v>300</c:v>
                </c:pt>
                <c:pt idx="16">
                  <c:v>300</c:v>
                </c:pt>
                <c:pt idx="17">
                  <c:v>300</c:v>
                </c:pt>
                <c:pt idx="18">
                  <c:v>280</c:v>
                </c:pt>
              </c:numCache>
            </c:numRef>
          </c:val>
          <c:extLst>
            <c:ext xmlns:c16="http://schemas.microsoft.com/office/drawing/2014/chart" uri="{C3380CC4-5D6E-409C-BE32-E72D297353CC}">
              <c16:uniqueId val="{00000002-739D-4195-93C6-ADEEFF7AA992}"/>
            </c:ext>
          </c:extLst>
        </c:ser>
        <c:dLbls>
          <c:showLegendKey val="0"/>
          <c:showVal val="1"/>
          <c:showCatName val="0"/>
          <c:showSerName val="0"/>
          <c:showPercent val="0"/>
          <c:showBubbleSize val="0"/>
        </c:dLbls>
        <c:gapWidth val="150"/>
        <c:axId val="-2098459304"/>
        <c:axId val="-2098456088"/>
      </c:barChart>
      <c:catAx>
        <c:axId val="-2098459304"/>
        <c:scaling>
          <c:orientation val="minMax"/>
        </c:scaling>
        <c:delete val="0"/>
        <c:axPos val="b"/>
        <c:numFmt formatCode="General" sourceLinked="1"/>
        <c:majorTickMark val="out"/>
        <c:minorTickMark val="none"/>
        <c:tickLblPos val="nextTo"/>
        <c:spPr>
          <a:noFill/>
          <a:ln w="6350" cap="flat" cmpd="sng" algn="ctr">
            <a:solidFill>
              <a:sysClr val="windowText" lastClr="000000"/>
            </a:solidFill>
            <a:prstDash val="solid"/>
            <a:round/>
          </a:ln>
          <a:effectLst/>
        </c:spPr>
        <c:txPr>
          <a:bodyPr rot="-2700000" spcFirstLastPara="1" vertOverflow="ellipsis" wrap="square" anchor="ctr" anchorCtr="1"/>
          <a:lstStyle/>
          <a:p>
            <a:pPr>
              <a:defRPr sz="1600" b="0" i="0" u="none" strike="noStrike" kern="1200" baseline="0">
                <a:solidFill>
                  <a:schemeClr val="tx1"/>
                </a:solidFill>
                <a:latin typeface="Arial" pitchFamily="34" charset="0"/>
                <a:ea typeface="+mn-ea"/>
                <a:cs typeface="Arial" pitchFamily="34" charset="0"/>
              </a:defRPr>
            </a:pPr>
            <a:endParaRPr lang="en-US"/>
          </a:p>
        </c:txPr>
        <c:crossAx val="-2098456088"/>
        <c:crosses val="autoZero"/>
        <c:auto val="1"/>
        <c:lblAlgn val="ctr"/>
        <c:lblOffset val="100"/>
        <c:noMultiLvlLbl val="0"/>
      </c:catAx>
      <c:valAx>
        <c:axId val="-2098456088"/>
        <c:scaling>
          <c:orientation val="minMax"/>
        </c:scaling>
        <c:delete val="0"/>
        <c:axPos val="l"/>
        <c:title>
          <c:tx>
            <c:rich>
              <a:bodyPr rot="-5400000" spcFirstLastPara="1" vertOverflow="ellipsis" vert="horz" wrap="square" anchor="ctr" anchorCtr="1"/>
              <a:lstStyle/>
              <a:p>
                <a:pPr>
                  <a:defRPr sz="1600" b="1" i="0" u="none" strike="noStrike" kern="1200" baseline="0">
                    <a:solidFill>
                      <a:schemeClr val="tx1"/>
                    </a:solidFill>
                    <a:latin typeface="Arial" pitchFamily="34" charset="0"/>
                    <a:ea typeface="+mn-ea"/>
                    <a:cs typeface="Arial" pitchFamily="34" charset="0"/>
                  </a:defRPr>
                </a:pPr>
                <a:r>
                  <a:rPr lang="en-US" dirty="0"/>
                  <a:t>Median price ($)</a:t>
                </a:r>
              </a:p>
            </c:rich>
          </c:tx>
          <c:layout>
            <c:manualLayout>
              <c:xMode val="edge"/>
              <c:yMode val="edge"/>
              <c:x val="2.0284930811580514E-2"/>
              <c:y val="0.23162562823086782"/>
            </c:manualLayout>
          </c:layout>
          <c:overlay val="0"/>
          <c:spPr>
            <a:noFill/>
            <a:ln>
              <a:noFill/>
            </a:ln>
            <a:effectLst/>
          </c:spPr>
          <c:txPr>
            <a:bodyPr rot="-5400000" spcFirstLastPara="1" vertOverflow="ellipsis" vert="horz" wrap="square" anchor="ctr" anchorCtr="1"/>
            <a:lstStyle/>
            <a:p>
              <a:pPr>
                <a:defRPr sz="1600" b="1" i="0" u="none" strike="noStrike" kern="1200" baseline="0">
                  <a:solidFill>
                    <a:schemeClr val="tx1"/>
                  </a:solidFill>
                  <a:latin typeface="Arial" pitchFamily="34" charset="0"/>
                  <a:ea typeface="+mn-ea"/>
                  <a:cs typeface="Arial" pitchFamily="34" charset="0"/>
                </a:defRPr>
              </a:pPr>
              <a:endParaRPr lang="en-US"/>
            </a:p>
          </c:txPr>
        </c:title>
        <c:numFmt formatCode="General" sourceLinked="1"/>
        <c:majorTickMark val="out"/>
        <c:minorTickMark val="none"/>
        <c:tickLblPos val="nextTo"/>
        <c:spPr>
          <a:noFill/>
          <a:ln w="6350" cap="flat" cmpd="sng" algn="ctr">
            <a:solidFill>
              <a:schemeClr val="tx1"/>
            </a:solidFill>
            <a:prstDash val="solid"/>
            <a:round/>
          </a:ln>
          <a:effectLst/>
        </c:spPr>
        <c:txPr>
          <a:bodyPr rot="-60000000" spcFirstLastPara="1" vertOverflow="ellipsis" vert="horz" wrap="square" anchor="ctr" anchorCtr="1"/>
          <a:lstStyle/>
          <a:p>
            <a:pPr>
              <a:defRPr sz="1600" b="0" i="0" u="none" strike="noStrike" kern="1200" baseline="0">
                <a:solidFill>
                  <a:schemeClr val="tx1"/>
                </a:solidFill>
                <a:latin typeface="Arial" pitchFamily="34" charset="0"/>
                <a:ea typeface="+mn-ea"/>
                <a:cs typeface="Arial" pitchFamily="34" charset="0"/>
              </a:defRPr>
            </a:pPr>
            <a:endParaRPr lang="en-US"/>
          </a:p>
        </c:txPr>
        <c:crossAx val="-2098459304"/>
        <c:crosses val="autoZero"/>
        <c:crossBetween val="between"/>
      </c:valAx>
      <c:spPr>
        <a:noFill/>
        <a:ln>
          <a:noFill/>
        </a:ln>
        <a:effectLst/>
      </c:spPr>
    </c:plotArea>
    <c:legend>
      <c:legendPos val="b"/>
      <c:layout>
        <c:manualLayout>
          <c:xMode val="edge"/>
          <c:yMode val="edge"/>
          <c:x val="0.43251084214294161"/>
          <c:y val="0.90580381850716263"/>
          <c:w val="0.13497839138377146"/>
          <c:h val="7.6947448235637206E-2"/>
        </c:manualLayout>
      </c:layout>
      <c:overlay val="0"/>
      <c:spPr>
        <a:noFill/>
        <a:ln>
          <a:noFill/>
        </a:ln>
        <a:effectLst/>
      </c:spPr>
      <c:txPr>
        <a:bodyPr rot="0" spcFirstLastPara="1" vertOverflow="ellipsis" vert="horz" wrap="square" anchor="ctr" anchorCtr="1"/>
        <a:lstStyle/>
        <a:p>
          <a:pPr>
            <a:defRPr sz="1600" b="0" i="0" u="none" strike="noStrike" kern="1200" baseline="0">
              <a:solidFill>
                <a:schemeClr val="tx1"/>
              </a:solidFill>
              <a:latin typeface="Arial" pitchFamily="34" charset="0"/>
              <a:ea typeface="+mn-ea"/>
              <a:cs typeface="Arial" pitchFamily="34" charset="0"/>
            </a:defRPr>
          </a:pPr>
          <a:endParaRPr lang="en-US"/>
        </a:p>
      </c:txPr>
    </c:legend>
    <c:plotVisOnly val="1"/>
    <c:dispBlanksAs val="gap"/>
    <c:showDLblsOverMax val="0"/>
  </c:chart>
  <c:spPr>
    <a:solidFill>
      <a:schemeClr val="bg1"/>
    </a:solidFill>
    <a:ln w="6350" cap="flat" cmpd="sng" algn="ctr">
      <a:noFill/>
      <a:prstDash val="solid"/>
      <a:round/>
    </a:ln>
    <a:effectLst/>
  </c:spPr>
  <c:txPr>
    <a:bodyPr/>
    <a:lstStyle/>
    <a:p>
      <a:pPr>
        <a:defRPr sz="1600">
          <a:latin typeface="Arial" pitchFamily="34" charset="0"/>
          <a:cs typeface="Arial" pitchFamily="34" charset="0"/>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9.3825689957755185E-2"/>
          <c:y val="2.9432859806232191E-2"/>
          <c:w val="0.89783034347013402"/>
          <c:h val="0.72464272556102127"/>
        </c:manualLayout>
      </c:layout>
      <c:barChart>
        <c:barDir val="col"/>
        <c:grouping val="percentStacked"/>
        <c:varyColors val="0"/>
        <c:ser>
          <c:idx val="1"/>
          <c:order val="0"/>
          <c:tx>
            <c:strRef>
              <c:f>Sheet1!$A$2</c:f>
              <c:strCache>
                <c:ptCount val="1"/>
                <c:pt idx="0">
                  <c:v>High</c:v>
                </c:pt>
              </c:strCache>
            </c:strRef>
          </c:tx>
          <c:spPr>
            <a:solidFill>
              <a:schemeClr val="accent2"/>
            </a:solidFill>
            <a:ln>
              <a:noFill/>
            </a:ln>
            <a:effectLst>
              <a:outerShdw blurRad="50800" dist="38100" dir="2700000" algn="tl" rotWithShape="0">
                <a:prstClr val="black">
                  <a:alpha val="40000"/>
                </a:prstClr>
              </a:outerShdw>
            </a:effectLst>
          </c:spPr>
          <c:invertIfNegative val="0"/>
          <c:dLbls>
            <c:dLbl>
              <c:idx val="1"/>
              <c:delete val="1"/>
              <c:extLst>
                <c:ext xmlns:c15="http://schemas.microsoft.com/office/drawing/2012/chart" uri="{CE6537A1-D6FC-4f65-9D91-7224C49458BB}"/>
                <c:ext xmlns:c16="http://schemas.microsoft.com/office/drawing/2014/chart" uri="{C3380CC4-5D6E-409C-BE32-E72D297353CC}">
                  <c16:uniqueId val="{00000000-146A-4A9F-8679-6B00503E1F8B}"/>
                </c:ext>
              </c:extLst>
            </c:dLbl>
            <c:dLbl>
              <c:idx val="2"/>
              <c:delete val="1"/>
              <c:extLst>
                <c:ext xmlns:c15="http://schemas.microsoft.com/office/drawing/2012/chart" uri="{CE6537A1-D6FC-4f65-9D91-7224C49458BB}"/>
                <c:ext xmlns:c16="http://schemas.microsoft.com/office/drawing/2014/chart" uri="{C3380CC4-5D6E-409C-BE32-E72D297353CC}">
                  <c16:uniqueId val="{00000001-1524-4D5F-8287-95E92416BF30}"/>
                </c:ext>
              </c:extLst>
            </c:dLbl>
            <c:dLbl>
              <c:idx val="5"/>
              <c:delete val="1"/>
              <c:extLst>
                <c:ext xmlns:c15="http://schemas.microsoft.com/office/drawing/2012/chart" uri="{CE6537A1-D6FC-4f65-9D91-7224C49458BB}"/>
                <c:ext xmlns:c16="http://schemas.microsoft.com/office/drawing/2014/chart" uri="{C3380CC4-5D6E-409C-BE32-E72D297353CC}">
                  <c16:uniqueId val="{00000002-1524-4D5F-8287-95E92416BF30}"/>
                </c:ext>
              </c:extLst>
            </c:dLbl>
            <c:dLbl>
              <c:idx val="6"/>
              <c:delete val="1"/>
              <c:extLst>
                <c:ext xmlns:c15="http://schemas.microsoft.com/office/drawing/2012/chart" uri="{CE6537A1-D6FC-4f65-9D91-7224C49458BB}"/>
                <c:ext xmlns:c16="http://schemas.microsoft.com/office/drawing/2014/chart" uri="{C3380CC4-5D6E-409C-BE32-E72D297353CC}">
                  <c16:uniqueId val="{00000001-146A-4A9F-8679-6B00503E1F8B}"/>
                </c:ext>
              </c:extLst>
            </c:dLbl>
            <c:dLbl>
              <c:idx val="8"/>
              <c:delete val="1"/>
              <c:extLst>
                <c:ext xmlns:c15="http://schemas.microsoft.com/office/drawing/2012/chart" uri="{CE6537A1-D6FC-4f65-9D91-7224C49458BB}"/>
                <c:ext xmlns:c16="http://schemas.microsoft.com/office/drawing/2014/chart" uri="{C3380CC4-5D6E-409C-BE32-E72D297353CC}">
                  <c16:uniqueId val="{00000003-1524-4D5F-8287-95E92416BF30}"/>
                </c:ext>
              </c:extLst>
            </c:dLbl>
            <c:dLbl>
              <c:idx val="9"/>
              <c:delete val="1"/>
              <c:extLst>
                <c:ext xmlns:c15="http://schemas.microsoft.com/office/drawing/2012/chart" uri="{CE6537A1-D6FC-4f65-9D91-7224C49458BB}"/>
                <c:ext xmlns:c16="http://schemas.microsoft.com/office/drawing/2014/chart" uri="{C3380CC4-5D6E-409C-BE32-E72D297353CC}">
                  <c16:uniqueId val="{00000004-1524-4D5F-8287-95E92416BF30}"/>
                </c:ext>
              </c:extLst>
            </c:dLbl>
            <c:dLbl>
              <c:idx val="10"/>
              <c:delete val="1"/>
              <c:extLst>
                <c:ext xmlns:c15="http://schemas.microsoft.com/office/drawing/2012/chart" uri="{CE6537A1-D6FC-4f65-9D91-7224C49458BB}"/>
                <c:ext xmlns:c16="http://schemas.microsoft.com/office/drawing/2014/chart" uri="{C3380CC4-5D6E-409C-BE32-E72D297353CC}">
                  <c16:uniqueId val="{00000002-146A-4A9F-8679-6B00503E1F8B}"/>
                </c:ext>
              </c:extLst>
            </c:dLbl>
            <c:dLbl>
              <c:idx val="13"/>
              <c:delete val="1"/>
              <c:extLst>
                <c:ext xmlns:c15="http://schemas.microsoft.com/office/drawing/2012/chart" uri="{CE6537A1-D6FC-4f65-9D91-7224C49458BB}"/>
                <c:ext xmlns:c16="http://schemas.microsoft.com/office/drawing/2014/chart" uri="{C3380CC4-5D6E-409C-BE32-E72D297353CC}">
                  <c16:uniqueId val="{00000005-1524-4D5F-8287-95E92416BF30}"/>
                </c:ext>
              </c:extLst>
            </c:dLbl>
            <c:dLbl>
              <c:idx val="14"/>
              <c:delete val="1"/>
              <c:extLst>
                <c:ext xmlns:c15="http://schemas.microsoft.com/office/drawing/2012/chart" uri="{CE6537A1-D6FC-4f65-9D91-7224C49458BB}"/>
                <c:ext xmlns:c16="http://schemas.microsoft.com/office/drawing/2014/chart" uri="{C3380CC4-5D6E-409C-BE32-E72D297353CC}">
                  <c16:uniqueId val="{00000006-1524-4D5F-8287-95E92416BF30}"/>
                </c:ext>
              </c:extLst>
            </c:dLbl>
            <c:dLbl>
              <c:idx val="15"/>
              <c:delete val="1"/>
              <c:extLst>
                <c:ext xmlns:c15="http://schemas.microsoft.com/office/drawing/2012/chart" uri="{CE6537A1-D6FC-4f65-9D91-7224C49458BB}"/>
                <c:ext xmlns:c16="http://schemas.microsoft.com/office/drawing/2014/chart" uri="{C3380CC4-5D6E-409C-BE32-E72D297353CC}">
                  <c16:uniqueId val="{00000007-1524-4D5F-8287-95E92416BF30}"/>
                </c:ext>
              </c:extLst>
            </c:dLbl>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rgbClr val="000000"/>
                    </a:solidFill>
                    <a:latin typeface="Arial" pitchFamily="34" charset="0"/>
                    <a:ea typeface="Garamond"/>
                    <a:cs typeface="Arial"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shade val="95000"/>
                          <a:satMod val="105000"/>
                        </a:schemeClr>
                      </a:solidFill>
                      <a:prstDash val="solid"/>
                      <a:round/>
                    </a:ln>
                    <a:effectLst/>
                  </c:spPr>
                </c15:leaderLines>
              </c:ext>
            </c:extLst>
          </c:dLbls>
          <c:cat>
            <c:numRef>
              <c:f>Sheet1!$B$1:$T$1</c:f>
              <c:numCache>
                <c:formatCode>General</c:formatCode>
                <c:ptCount val="19"/>
                <c:pt idx="0">
                  <c:v>2000</c:v>
                </c:pt>
                <c:pt idx="1">
                  <c:v>2001</c:v>
                </c:pt>
                <c:pt idx="2">
                  <c:v>2002</c:v>
                </c:pt>
                <c:pt idx="3">
                  <c:v>2003</c:v>
                </c:pt>
                <c:pt idx="4">
                  <c:v>2004</c:v>
                </c:pt>
                <c:pt idx="5">
                  <c:v>2005</c:v>
                </c:pt>
                <c:pt idx="6">
                  <c:v>2006</c:v>
                </c:pt>
                <c:pt idx="7">
                  <c:v>2007</c:v>
                </c:pt>
                <c:pt idx="8">
                  <c:v>2008</c:v>
                </c:pt>
                <c:pt idx="9">
                  <c:v>2009</c:v>
                </c:pt>
                <c:pt idx="10">
                  <c:v>2010</c:v>
                </c:pt>
                <c:pt idx="11">
                  <c:v>2011</c:v>
                </c:pt>
                <c:pt idx="12">
                  <c:v>2012</c:v>
                </c:pt>
                <c:pt idx="13">
                  <c:v>2013</c:v>
                </c:pt>
                <c:pt idx="14">
                  <c:v>2014</c:v>
                </c:pt>
                <c:pt idx="15">
                  <c:v>2015</c:v>
                </c:pt>
                <c:pt idx="16">
                  <c:v>2016</c:v>
                </c:pt>
                <c:pt idx="17">
                  <c:v>2017</c:v>
                </c:pt>
                <c:pt idx="18">
                  <c:v>2018</c:v>
                </c:pt>
              </c:numCache>
            </c:numRef>
          </c:cat>
          <c:val>
            <c:numRef>
              <c:f>Sheet1!$B$2:$T$2</c:f>
              <c:numCache>
                <c:formatCode>General</c:formatCode>
                <c:ptCount val="19"/>
                <c:pt idx="0">
                  <c:v>18</c:v>
                </c:pt>
                <c:pt idx="1">
                  <c:v>0</c:v>
                </c:pt>
                <c:pt idx="2">
                  <c:v>8</c:v>
                </c:pt>
                <c:pt idx="3">
                  <c:v>21</c:v>
                </c:pt>
                <c:pt idx="4">
                  <c:v>19</c:v>
                </c:pt>
                <c:pt idx="5">
                  <c:v>11</c:v>
                </c:pt>
                <c:pt idx="6">
                  <c:v>3</c:v>
                </c:pt>
                <c:pt idx="7">
                  <c:v>17</c:v>
                </c:pt>
                <c:pt idx="8">
                  <c:v>9</c:v>
                </c:pt>
                <c:pt idx="9">
                  <c:v>6</c:v>
                </c:pt>
                <c:pt idx="10">
                  <c:v>4</c:v>
                </c:pt>
                <c:pt idx="11">
                  <c:v>13</c:v>
                </c:pt>
                <c:pt idx="12">
                  <c:v>16</c:v>
                </c:pt>
                <c:pt idx="13">
                  <c:v>7</c:v>
                </c:pt>
                <c:pt idx="14">
                  <c:v>8</c:v>
                </c:pt>
                <c:pt idx="15">
                  <c:v>8</c:v>
                </c:pt>
                <c:pt idx="16">
                  <c:v>30</c:v>
                </c:pt>
                <c:pt idx="17">
                  <c:v>18</c:v>
                </c:pt>
                <c:pt idx="18">
                  <c:v>26</c:v>
                </c:pt>
              </c:numCache>
            </c:numRef>
          </c:val>
          <c:extLst>
            <c:ext xmlns:c16="http://schemas.microsoft.com/office/drawing/2014/chart" uri="{C3380CC4-5D6E-409C-BE32-E72D297353CC}">
              <c16:uniqueId val="{00000000-9F6D-4252-994F-DC7970322B76}"/>
            </c:ext>
          </c:extLst>
        </c:ser>
        <c:ser>
          <c:idx val="2"/>
          <c:order val="1"/>
          <c:tx>
            <c:strRef>
              <c:f>Sheet1!$A$3</c:f>
              <c:strCache>
                <c:ptCount val="1"/>
                <c:pt idx="0">
                  <c:v>Medium</c:v>
                </c:pt>
              </c:strCache>
            </c:strRef>
          </c:tx>
          <c:spPr>
            <a:solidFill>
              <a:schemeClr val="accent3"/>
            </a:solidFill>
            <a:ln>
              <a:noFill/>
            </a:ln>
            <a:effectLst>
              <a:outerShdw blurRad="50800" dist="38100" dir="2700000" algn="tl" rotWithShape="0">
                <a:prstClr val="black">
                  <a:alpha val="40000"/>
                </a:prstClr>
              </a:outerShdw>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rgbClr val="000000"/>
                    </a:solidFill>
                    <a:latin typeface="Arial" pitchFamily="34" charset="0"/>
                    <a:ea typeface="Garamond"/>
                    <a:cs typeface="Arial"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shade val="95000"/>
                          <a:satMod val="105000"/>
                        </a:schemeClr>
                      </a:solidFill>
                      <a:prstDash val="solid"/>
                      <a:round/>
                    </a:ln>
                    <a:effectLst/>
                  </c:spPr>
                </c15:leaderLines>
              </c:ext>
            </c:extLst>
          </c:dLbls>
          <c:cat>
            <c:numRef>
              <c:f>Sheet1!$B$1:$T$1</c:f>
              <c:numCache>
                <c:formatCode>General</c:formatCode>
                <c:ptCount val="19"/>
                <c:pt idx="0">
                  <c:v>2000</c:v>
                </c:pt>
                <c:pt idx="1">
                  <c:v>2001</c:v>
                </c:pt>
                <c:pt idx="2">
                  <c:v>2002</c:v>
                </c:pt>
                <c:pt idx="3">
                  <c:v>2003</c:v>
                </c:pt>
                <c:pt idx="4">
                  <c:v>2004</c:v>
                </c:pt>
                <c:pt idx="5">
                  <c:v>2005</c:v>
                </c:pt>
                <c:pt idx="6">
                  <c:v>2006</c:v>
                </c:pt>
                <c:pt idx="7">
                  <c:v>2007</c:v>
                </c:pt>
                <c:pt idx="8">
                  <c:v>2008</c:v>
                </c:pt>
                <c:pt idx="9">
                  <c:v>2009</c:v>
                </c:pt>
                <c:pt idx="10">
                  <c:v>2010</c:v>
                </c:pt>
                <c:pt idx="11">
                  <c:v>2011</c:v>
                </c:pt>
                <c:pt idx="12">
                  <c:v>2012</c:v>
                </c:pt>
                <c:pt idx="13">
                  <c:v>2013</c:v>
                </c:pt>
                <c:pt idx="14">
                  <c:v>2014</c:v>
                </c:pt>
                <c:pt idx="15">
                  <c:v>2015</c:v>
                </c:pt>
                <c:pt idx="16">
                  <c:v>2016</c:v>
                </c:pt>
                <c:pt idx="17">
                  <c:v>2017</c:v>
                </c:pt>
                <c:pt idx="18">
                  <c:v>2018</c:v>
                </c:pt>
              </c:numCache>
            </c:numRef>
          </c:cat>
          <c:val>
            <c:numRef>
              <c:f>Sheet1!$B$3:$T$3</c:f>
              <c:numCache>
                <c:formatCode>General</c:formatCode>
                <c:ptCount val="19"/>
                <c:pt idx="0">
                  <c:v>56</c:v>
                </c:pt>
                <c:pt idx="1">
                  <c:v>17</c:v>
                </c:pt>
                <c:pt idx="2">
                  <c:v>43</c:v>
                </c:pt>
                <c:pt idx="3">
                  <c:v>38</c:v>
                </c:pt>
                <c:pt idx="4">
                  <c:v>43</c:v>
                </c:pt>
                <c:pt idx="5">
                  <c:v>44</c:v>
                </c:pt>
                <c:pt idx="6">
                  <c:v>27</c:v>
                </c:pt>
                <c:pt idx="7">
                  <c:v>39</c:v>
                </c:pt>
                <c:pt idx="8">
                  <c:v>41</c:v>
                </c:pt>
                <c:pt idx="9">
                  <c:v>37</c:v>
                </c:pt>
                <c:pt idx="10">
                  <c:v>28</c:v>
                </c:pt>
                <c:pt idx="11">
                  <c:v>31</c:v>
                </c:pt>
                <c:pt idx="12">
                  <c:v>38</c:v>
                </c:pt>
                <c:pt idx="13">
                  <c:v>26</c:v>
                </c:pt>
                <c:pt idx="14">
                  <c:v>32</c:v>
                </c:pt>
                <c:pt idx="15">
                  <c:v>34</c:v>
                </c:pt>
                <c:pt idx="16">
                  <c:v>33</c:v>
                </c:pt>
                <c:pt idx="17">
                  <c:v>38</c:v>
                </c:pt>
                <c:pt idx="18">
                  <c:v>31</c:v>
                </c:pt>
              </c:numCache>
            </c:numRef>
          </c:val>
          <c:extLst>
            <c:ext xmlns:c16="http://schemas.microsoft.com/office/drawing/2014/chart" uri="{C3380CC4-5D6E-409C-BE32-E72D297353CC}">
              <c16:uniqueId val="{00000001-9F6D-4252-994F-DC7970322B76}"/>
            </c:ext>
          </c:extLst>
        </c:ser>
        <c:ser>
          <c:idx val="3"/>
          <c:order val="2"/>
          <c:tx>
            <c:strRef>
              <c:f>Sheet1!$A$4</c:f>
              <c:strCache>
                <c:ptCount val="1"/>
                <c:pt idx="0">
                  <c:v>Low</c:v>
                </c:pt>
              </c:strCache>
            </c:strRef>
          </c:tx>
          <c:spPr>
            <a:solidFill>
              <a:schemeClr val="accent4"/>
            </a:solidFill>
            <a:ln>
              <a:noFill/>
            </a:ln>
            <a:effectLst>
              <a:outerShdw blurRad="50800" dist="38100" dir="2700000" algn="tl" rotWithShape="0">
                <a:prstClr val="black">
                  <a:alpha val="40000"/>
                </a:prstClr>
              </a:outerShdw>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rgbClr val="000000"/>
                    </a:solidFill>
                    <a:latin typeface="Arial" pitchFamily="34" charset="0"/>
                    <a:ea typeface="Garamond"/>
                    <a:cs typeface="Arial"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shade val="95000"/>
                          <a:satMod val="105000"/>
                        </a:schemeClr>
                      </a:solidFill>
                      <a:prstDash val="solid"/>
                      <a:round/>
                    </a:ln>
                    <a:effectLst/>
                  </c:spPr>
                </c15:leaderLines>
              </c:ext>
            </c:extLst>
          </c:dLbls>
          <c:cat>
            <c:numRef>
              <c:f>Sheet1!$B$1:$T$1</c:f>
              <c:numCache>
                <c:formatCode>General</c:formatCode>
                <c:ptCount val="19"/>
                <c:pt idx="0">
                  <c:v>2000</c:v>
                </c:pt>
                <c:pt idx="1">
                  <c:v>2001</c:v>
                </c:pt>
                <c:pt idx="2">
                  <c:v>2002</c:v>
                </c:pt>
                <c:pt idx="3">
                  <c:v>2003</c:v>
                </c:pt>
                <c:pt idx="4">
                  <c:v>2004</c:v>
                </c:pt>
                <c:pt idx="5">
                  <c:v>2005</c:v>
                </c:pt>
                <c:pt idx="6">
                  <c:v>2006</c:v>
                </c:pt>
                <c:pt idx="7">
                  <c:v>2007</c:v>
                </c:pt>
                <c:pt idx="8">
                  <c:v>2008</c:v>
                </c:pt>
                <c:pt idx="9">
                  <c:v>2009</c:v>
                </c:pt>
                <c:pt idx="10">
                  <c:v>2010</c:v>
                </c:pt>
                <c:pt idx="11">
                  <c:v>2011</c:v>
                </c:pt>
                <c:pt idx="12">
                  <c:v>2012</c:v>
                </c:pt>
                <c:pt idx="13">
                  <c:v>2013</c:v>
                </c:pt>
                <c:pt idx="14">
                  <c:v>2014</c:v>
                </c:pt>
                <c:pt idx="15">
                  <c:v>2015</c:v>
                </c:pt>
                <c:pt idx="16">
                  <c:v>2016</c:v>
                </c:pt>
                <c:pt idx="17">
                  <c:v>2017</c:v>
                </c:pt>
                <c:pt idx="18">
                  <c:v>2018</c:v>
                </c:pt>
              </c:numCache>
            </c:numRef>
          </c:cat>
          <c:val>
            <c:numRef>
              <c:f>Sheet1!$B$4:$T$4</c:f>
              <c:numCache>
                <c:formatCode>General</c:formatCode>
                <c:ptCount val="19"/>
                <c:pt idx="0">
                  <c:v>26</c:v>
                </c:pt>
                <c:pt idx="1">
                  <c:v>82</c:v>
                </c:pt>
                <c:pt idx="2">
                  <c:v>39</c:v>
                </c:pt>
                <c:pt idx="3">
                  <c:v>27</c:v>
                </c:pt>
                <c:pt idx="4">
                  <c:v>27</c:v>
                </c:pt>
                <c:pt idx="5">
                  <c:v>41</c:v>
                </c:pt>
                <c:pt idx="6">
                  <c:v>65</c:v>
                </c:pt>
                <c:pt idx="7">
                  <c:v>34</c:v>
                </c:pt>
                <c:pt idx="8">
                  <c:v>39</c:v>
                </c:pt>
                <c:pt idx="9">
                  <c:v>47</c:v>
                </c:pt>
                <c:pt idx="10">
                  <c:v>57</c:v>
                </c:pt>
                <c:pt idx="11">
                  <c:v>51</c:v>
                </c:pt>
                <c:pt idx="12">
                  <c:v>32</c:v>
                </c:pt>
                <c:pt idx="13">
                  <c:v>63</c:v>
                </c:pt>
                <c:pt idx="14">
                  <c:v>55</c:v>
                </c:pt>
                <c:pt idx="15">
                  <c:v>51</c:v>
                </c:pt>
                <c:pt idx="16">
                  <c:v>27</c:v>
                </c:pt>
                <c:pt idx="17">
                  <c:v>34</c:v>
                </c:pt>
                <c:pt idx="18">
                  <c:v>32</c:v>
                </c:pt>
              </c:numCache>
            </c:numRef>
          </c:val>
          <c:extLst>
            <c:ext xmlns:c16="http://schemas.microsoft.com/office/drawing/2014/chart" uri="{C3380CC4-5D6E-409C-BE32-E72D297353CC}">
              <c16:uniqueId val="{00000002-9F6D-4252-994F-DC7970322B76}"/>
            </c:ext>
          </c:extLst>
        </c:ser>
        <c:ser>
          <c:idx val="4"/>
          <c:order val="3"/>
          <c:tx>
            <c:strRef>
              <c:f>Sheet1!$A$5</c:f>
              <c:strCache>
                <c:ptCount val="1"/>
                <c:pt idx="0">
                  <c:v>Fluctuates</c:v>
                </c:pt>
              </c:strCache>
            </c:strRef>
          </c:tx>
          <c:spPr>
            <a:solidFill>
              <a:schemeClr val="accent5"/>
            </a:solidFill>
            <a:ln>
              <a:noFill/>
            </a:ln>
            <a:effectLst>
              <a:outerShdw blurRad="50800" dist="38100" dir="2700000" algn="tl" rotWithShape="0">
                <a:prstClr val="black">
                  <a:alpha val="40000"/>
                </a:prstClr>
              </a:outerShdw>
            </a:effectLst>
          </c:spPr>
          <c:invertIfNegative val="0"/>
          <c:dLbls>
            <c:dLbl>
              <c:idx val="1"/>
              <c:delete val="1"/>
              <c:extLst>
                <c:ext xmlns:c15="http://schemas.microsoft.com/office/drawing/2012/chart" uri="{CE6537A1-D6FC-4f65-9D91-7224C49458BB}"/>
                <c:ext xmlns:c16="http://schemas.microsoft.com/office/drawing/2014/chart" uri="{C3380CC4-5D6E-409C-BE32-E72D297353CC}">
                  <c16:uniqueId val="{00000008-146A-4A9F-8679-6B00503E1F8B}"/>
                </c:ext>
              </c:extLst>
            </c:dLbl>
            <c:dLbl>
              <c:idx val="5"/>
              <c:delete val="1"/>
              <c:extLst>
                <c:ext xmlns:c15="http://schemas.microsoft.com/office/drawing/2012/chart" uri="{CE6537A1-D6FC-4f65-9D91-7224C49458BB}"/>
                <c:ext xmlns:c16="http://schemas.microsoft.com/office/drawing/2014/chart" uri="{C3380CC4-5D6E-409C-BE32-E72D297353CC}">
                  <c16:uniqueId val="{00000007-146A-4A9F-8679-6B00503E1F8B}"/>
                </c:ext>
              </c:extLst>
            </c:dLbl>
            <c:dLbl>
              <c:idx val="6"/>
              <c:delete val="1"/>
              <c:extLst>
                <c:ext xmlns:c15="http://schemas.microsoft.com/office/drawing/2012/chart" uri="{CE6537A1-D6FC-4f65-9D91-7224C49458BB}"/>
                <c:ext xmlns:c16="http://schemas.microsoft.com/office/drawing/2014/chart" uri="{C3380CC4-5D6E-409C-BE32-E72D297353CC}">
                  <c16:uniqueId val="{00000006-146A-4A9F-8679-6B00503E1F8B}"/>
                </c:ext>
              </c:extLst>
            </c:dLbl>
            <c:dLbl>
              <c:idx val="11"/>
              <c:delete val="1"/>
              <c:extLst>
                <c:ext xmlns:c15="http://schemas.microsoft.com/office/drawing/2012/chart" uri="{CE6537A1-D6FC-4f65-9D91-7224C49458BB}"/>
                <c:ext xmlns:c16="http://schemas.microsoft.com/office/drawing/2014/chart" uri="{C3380CC4-5D6E-409C-BE32-E72D297353CC}">
                  <c16:uniqueId val="{00000005-146A-4A9F-8679-6B00503E1F8B}"/>
                </c:ext>
              </c:extLst>
            </c:dLbl>
            <c:dLbl>
              <c:idx val="13"/>
              <c:delete val="1"/>
              <c:extLst>
                <c:ext xmlns:c15="http://schemas.microsoft.com/office/drawing/2012/chart" uri="{CE6537A1-D6FC-4f65-9D91-7224C49458BB}"/>
                <c:ext xmlns:c16="http://schemas.microsoft.com/office/drawing/2014/chart" uri="{C3380CC4-5D6E-409C-BE32-E72D297353CC}">
                  <c16:uniqueId val="{00000004-146A-4A9F-8679-6B00503E1F8B}"/>
                </c:ext>
              </c:extLst>
            </c:dLbl>
            <c:dLbl>
              <c:idx val="14"/>
              <c:delete val="1"/>
              <c:extLst>
                <c:ext xmlns:c15="http://schemas.microsoft.com/office/drawing/2012/chart" uri="{CE6537A1-D6FC-4f65-9D91-7224C49458BB}"/>
                <c:ext xmlns:c16="http://schemas.microsoft.com/office/drawing/2014/chart" uri="{C3380CC4-5D6E-409C-BE32-E72D297353CC}">
                  <c16:uniqueId val="{00000003-146A-4A9F-8679-6B00503E1F8B}"/>
                </c:ext>
              </c:extLst>
            </c:dLbl>
            <c:dLbl>
              <c:idx val="15"/>
              <c:delete val="1"/>
              <c:extLst>
                <c:ext xmlns:c15="http://schemas.microsoft.com/office/drawing/2012/chart" uri="{CE6537A1-D6FC-4f65-9D91-7224C49458BB}"/>
                <c:ext xmlns:c16="http://schemas.microsoft.com/office/drawing/2014/chart" uri="{C3380CC4-5D6E-409C-BE32-E72D297353CC}">
                  <c16:uniqueId val="{00000000-1524-4D5F-8287-95E92416BF30}"/>
                </c:ext>
              </c:extLst>
            </c:dLbl>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rgbClr val="000000"/>
                    </a:solidFill>
                    <a:latin typeface="Arial" pitchFamily="34" charset="0"/>
                    <a:ea typeface="Garamond"/>
                    <a:cs typeface="Arial"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shade val="95000"/>
                          <a:satMod val="105000"/>
                        </a:schemeClr>
                      </a:solidFill>
                      <a:prstDash val="solid"/>
                      <a:round/>
                    </a:ln>
                    <a:effectLst/>
                  </c:spPr>
                </c15:leaderLines>
              </c:ext>
            </c:extLst>
          </c:dLbls>
          <c:cat>
            <c:numRef>
              <c:f>Sheet1!$B$1:$T$1</c:f>
              <c:numCache>
                <c:formatCode>General</c:formatCode>
                <c:ptCount val="19"/>
                <c:pt idx="0">
                  <c:v>2000</c:v>
                </c:pt>
                <c:pt idx="1">
                  <c:v>2001</c:v>
                </c:pt>
                <c:pt idx="2">
                  <c:v>2002</c:v>
                </c:pt>
                <c:pt idx="3">
                  <c:v>2003</c:v>
                </c:pt>
                <c:pt idx="4">
                  <c:v>2004</c:v>
                </c:pt>
                <c:pt idx="5">
                  <c:v>2005</c:v>
                </c:pt>
                <c:pt idx="6">
                  <c:v>2006</c:v>
                </c:pt>
                <c:pt idx="7">
                  <c:v>2007</c:v>
                </c:pt>
                <c:pt idx="8">
                  <c:v>2008</c:v>
                </c:pt>
                <c:pt idx="9">
                  <c:v>2009</c:v>
                </c:pt>
                <c:pt idx="10">
                  <c:v>2010</c:v>
                </c:pt>
                <c:pt idx="11">
                  <c:v>2011</c:v>
                </c:pt>
                <c:pt idx="12">
                  <c:v>2012</c:v>
                </c:pt>
                <c:pt idx="13">
                  <c:v>2013</c:v>
                </c:pt>
                <c:pt idx="14">
                  <c:v>2014</c:v>
                </c:pt>
                <c:pt idx="15">
                  <c:v>2015</c:v>
                </c:pt>
                <c:pt idx="16">
                  <c:v>2016</c:v>
                </c:pt>
                <c:pt idx="17">
                  <c:v>2017</c:v>
                </c:pt>
                <c:pt idx="18">
                  <c:v>2018</c:v>
                </c:pt>
              </c:numCache>
            </c:numRef>
          </c:cat>
          <c:val>
            <c:numRef>
              <c:f>Sheet1!$B$5:$T$5</c:f>
              <c:numCache>
                <c:formatCode>General</c:formatCode>
                <c:ptCount val="19"/>
                <c:pt idx="1">
                  <c:v>1</c:v>
                </c:pt>
                <c:pt idx="2">
                  <c:v>11</c:v>
                </c:pt>
                <c:pt idx="3">
                  <c:v>14</c:v>
                </c:pt>
                <c:pt idx="4">
                  <c:v>10</c:v>
                </c:pt>
                <c:pt idx="5">
                  <c:v>4</c:v>
                </c:pt>
                <c:pt idx="6">
                  <c:v>5</c:v>
                </c:pt>
                <c:pt idx="7">
                  <c:v>10</c:v>
                </c:pt>
                <c:pt idx="8">
                  <c:v>11</c:v>
                </c:pt>
                <c:pt idx="9">
                  <c:v>10</c:v>
                </c:pt>
                <c:pt idx="10">
                  <c:v>11</c:v>
                </c:pt>
                <c:pt idx="11">
                  <c:v>5</c:v>
                </c:pt>
                <c:pt idx="12">
                  <c:v>15</c:v>
                </c:pt>
                <c:pt idx="13">
                  <c:v>4</c:v>
                </c:pt>
                <c:pt idx="14">
                  <c:v>5</c:v>
                </c:pt>
                <c:pt idx="15">
                  <c:v>7</c:v>
                </c:pt>
                <c:pt idx="16">
                  <c:v>9</c:v>
                </c:pt>
                <c:pt idx="17">
                  <c:v>10</c:v>
                </c:pt>
                <c:pt idx="18">
                  <c:v>11</c:v>
                </c:pt>
              </c:numCache>
            </c:numRef>
          </c:val>
          <c:extLst>
            <c:ext xmlns:c16="http://schemas.microsoft.com/office/drawing/2014/chart" uri="{C3380CC4-5D6E-409C-BE32-E72D297353CC}">
              <c16:uniqueId val="{00000004-9F6D-4252-994F-DC7970322B76}"/>
            </c:ext>
          </c:extLst>
        </c:ser>
        <c:dLbls>
          <c:showLegendKey val="0"/>
          <c:showVal val="1"/>
          <c:showCatName val="0"/>
          <c:showSerName val="0"/>
          <c:showPercent val="0"/>
          <c:showBubbleSize val="0"/>
        </c:dLbls>
        <c:gapWidth val="150"/>
        <c:overlap val="100"/>
        <c:axId val="-2098739512"/>
        <c:axId val="-2098600376"/>
      </c:barChart>
      <c:catAx>
        <c:axId val="-2098739512"/>
        <c:scaling>
          <c:orientation val="minMax"/>
        </c:scaling>
        <c:delete val="0"/>
        <c:axPos val="b"/>
        <c:numFmt formatCode="General" sourceLinked="1"/>
        <c:majorTickMark val="out"/>
        <c:minorTickMark val="none"/>
        <c:tickLblPos val="nextTo"/>
        <c:spPr>
          <a:noFill/>
          <a:ln w="2978" cap="flat" cmpd="sng" algn="ctr">
            <a:solidFill>
              <a:srgbClr val="000000"/>
            </a:solidFill>
            <a:prstDash val="solid"/>
            <a:round/>
          </a:ln>
          <a:effectLst/>
        </c:spPr>
        <c:txPr>
          <a:bodyPr rot="-2700000" spcFirstLastPara="1" vertOverflow="ellipsis" wrap="square" anchor="ctr" anchorCtr="1"/>
          <a:lstStyle/>
          <a:p>
            <a:pPr>
              <a:defRPr sz="1600" b="0" i="0" u="none" strike="noStrike" kern="1200" baseline="0">
                <a:solidFill>
                  <a:srgbClr val="000000"/>
                </a:solidFill>
                <a:latin typeface="Arial" pitchFamily="34" charset="0"/>
                <a:ea typeface="Garamond"/>
                <a:cs typeface="Arial" pitchFamily="34" charset="0"/>
              </a:defRPr>
            </a:pPr>
            <a:endParaRPr lang="en-US"/>
          </a:p>
        </c:txPr>
        <c:crossAx val="-2098600376"/>
        <c:crosses val="autoZero"/>
        <c:auto val="1"/>
        <c:lblAlgn val="ctr"/>
        <c:lblOffset val="100"/>
        <c:noMultiLvlLbl val="0"/>
      </c:catAx>
      <c:valAx>
        <c:axId val="-2098600376"/>
        <c:scaling>
          <c:orientation val="minMax"/>
        </c:scaling>
        <c:delete val="0"/>
        <c:axPos val="l"/>
        <c:title>
          <c:tx>
            <c:rich>
              <a:bodyPr rot="-5400000" spcFirstLastPara="1" vertOverflow="ellipsis" vert="horz" wrap="square" anchor="ctr" anchorCtr="1"/>
              <a:lstStyle/>
              <a:p>
                <a:pPr>
                  <a:defRPr sz="1600" b="1" i="0" u="none" strike="noStrike" kern="1200" baseline="0">
                    <a:solidFill>
                      <a:srgbClr val="000000"/>
                    </a:solidFill>
                    <a:latin typeface="Arial" pitchFamily="34" charset="0"/>
                    <a:ea typeface="Garamond"/>
                    <a:cs typeface="Arial" pitchFamily="34" charset="0"/>
                  </a:defRPr>
                </a:pPr>
                <a:r>
                  <a:rPr lang="en-AU" b="1"/>
                  <a:t>% of those who commented</a:t>
                </a:r>
              </a:p>
            </c:rich>
          </c:tx>
          <c:layout>
            <c:manualLayout>
              <c:xMode val="edge"/>
              <c:yMode val="edge"/>
              <c:x val="6.8365711512367736E-3"/>
              <c:y val="0.12566766210419325"/>
            </c:manualLayout>
          </c:layout>
          <c:overlay val="0"/>
          <c:spPr>
            <a:noFill/>
            <a:ln w="23823">
              <a:noFill/>
            </a:ln>
            <a:effectLst/>
          </c:spPr>
          <c:txPr>
            <a:bodyPr rot="-5400000" spcFirstLastPara="1" vertOverflow="ellipsis" vert="horz" wrap="square" anchor="ctr" anchorCtr="1"/>
            <a:lstStyle/>
            <a:p>
              <a:pPr>
                <a:defRPr sz="1600" b="1" i="0" u="none" strike="noStrike" kern="1200" baseline="0">
                  <a:solidFill>
                    <a:srgbClr val="000000"/>
                  </a:solidFill>
                  <a:latin typeface="Arial" pitchFamily="34" charset="0"/>
                  <a:ea typeface="Garamond"/>
                  <a:cs typeface="Arial" pitchFamily="34" charset="0"/>
                </a:defRPr>
              </a:pPr>
              <a:endParaRPr lang="en-US"/>
            </a:p>
          </c:txPr>
        </c:title>
        <c:numFmt formatCode="0%" sourceLinked="1"/>
        <c:majorTickMark val="out"/>
        <c:minorTickMark val="none"/>
        <c:tickLblPos val="nextTo"/>
        <c:spPr>
          <a:noFill/>
          <a:ln w="2978" cap="flat" cmpd="sng" algn="ctr">
            <a:solidFill>
              <a:srgbClr val="000000"/>
            </a:solidFill>
            <a:prstDash val="solid"/>
            <a:round/>
          </a:ln>
          <a:effectLst/>
        </c:spPr>
        <c:txPr>
          <a:bodyPr rot="0" spcFirstLastPara="1" vertOverflow="ellipsis" wrap="square" anchor="ctr" anchorCtr="1"/>
          <a:lstStyle/>
          <a:p>
            <a:pPr>
              <a:defRPr sz="1600" b="0" i="0" u="none" strike="noStrike" kern="1200" baseline="0">
                <a:solidFill>
                  <a:srgbClr val="000000"/>
                </a:solidFill>
                <a:latin typeface="Arial" pitchFamily="34" charset="0"/>
                <a:ea typeface="Garamond"/>
                <a:cs typeface="Arial" pitchFamily="34" charset="0"/>
              </a:defRPr>
            </a:pPr>
            <a:endParaRPr lang="en-US"/>
          </a:p>
        </c:txPr>
        <c:crossAx val="-2098739512"/>
        <c:crosses val="autoZero"/>
        <c:crossBetween val="between"/>
      </c:valAx>
      <c:spPr>
        <a:solidFill>
          <a:srgbClr val="FFFFFF"/>
        </a:solidFill>
        <a:ln w="23823">
          <a:noFill/>
        </a:ln>
        <a:effectLst/>
      </c:spPr>
    </c:plotArea>
    <c:legend>
      <c:legendPos val="b"/>
      <c:layout>
        <c:manualLayout>
          <c:xMode val="edge"/>
          <c:yMode val="edge"/>
          <c:x val="0.32895223073849655"/>
          <c:y val="0.89811235967705316"/>
          <c:w val="0.34209536404891555"/>
          <c:h val="0.10188764032294682"/>
        </c:manualLayout>
      </c:layout>
      <c:overlay val="0"/>
      <c:spPr>
        <a:noFill/>
        <a:ln w="2978">
          <a:noFill/>
          <a:prstDash val="solid"/>
        </a:ln>
        <a:effectLst/>
      </c:spPr>
      <c:txPr>
        <a:bodyPr rot="0" spcFirstLastPara="1" vertOverflow="ellipsis" vert="horz" wrap="square" anchor="ctr" anchorCtr="1"/>
        <a:lstStyle/>
        <a:p>
          <a:pPr>
            <a:defRPr sz="1600" b="0" i="0" u="none" strike="noStrike" kern="1200" baseline="0">
              <a:solidFill>
                <a:srgbClr val="000000"/>
              </a:solidFill>
              <a:latin typeface="Arial" pitchFamily="34" charset="0"/>
              <a:ea typeface="Garamond"/>
              <a:cs typeface="Arial" pitchFamily="34" charset="0"/>
            </a:defRPr>
          </a:pPr>
          <a:endParaRPr lang="en-US"/>
        </a:p>
      </c:txPr>
    </c:legend>
    <c:plotVisOnly val="1"/>
    <c:dispBlanksAs val="gap"/>
    <c:showDLblsOverMax val="0"/>
  </c:chart>
  <c:spPr>
    <a:solidFill>
      <a:srgbClr val="FFFFFF"/>
    </a:solidFill>
    <a:ln w="9525" cap="flat" cmpd="sng" algn="ctr">
      <a:noFill/>
      <a:prstDash val="solid"/>
      <a:round/>
    </a:ln>
    <a:effectLst/>
  </c:spPr>
  <c:txPr>
    <a:bodyPr/>
    <a:lstStyle/>
    <a:p>
      <a:pPr>
        <a:defRPr sz="1600" b="0" i="0" u="none" strike="noStrike" baseline="0">
          <a:solidFill>
            <a:srgbClr val="000000"/>
          </a:solidFill>
          <a:latin typeface="Arial" pitchFamily="34" charset="0"/>
          <a:ea typeface="Garamond"/>
          <a:cs typeface="Arial" pitchFamily="34" charset="0"/>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9.4709073176178701E-2"/>
          <c:y val="2.6715984345373193E-2"/>
          <c:w val="0.88136482939632499"/>
          <c:h val="0.71292104501172227"/>
        </c:manualLayout>
      </c:layout>
      <c:barChart>
        <c:barDir val="col"/>
        <c:grouping val="percentStacked"/>
        <c:varyColors val="0"/>
        <c:ser>
          <c:idx val="0"/>
          <c:order val="0"/>
          <c:tx>
            <c:strRef>
              <c:f>Sheet1!$A$2</c:f>
              <c:strCache>
                <c:ptCount val="1"/>
                <c:pt idx="0">
                  <c:v>Very easy</c:v>
                </c:pt>
              </c:strCache>
            </c:strRef>
          </c:tx>
          <c:spPr>
            <a:solidFill>
              <a:schemeClr val="accent1"/>
            </a:solidFill>
            <a:ln>
              <a:noFill/>
            </a:ln>
            <a:effectLst>
              <a:outerShdw blurRad="50800" dist="38100" dir="2700000" algn="tl" rotWithShape="0">
                <a:prstClr val="black">
                  <a:alpha val="40000"/>
                </a:prstClr>
              </a:outerShdw>
            </a:effectLst>
          </c:spPr>
          <c:invertIfNegative val="0"/>
          <c:dLbls>
            <c:dLbl>
              <c:idx val="18"/>
              <c:tx>
                <c:rich>
                  <a:bodyPr/>
                  <a:lstStyle/>
                  <a:p>
                    <a:fld id="{ECADF0B6-AB44-44B4-90FA-EA12DEC011BE}" type="VALUE">
                      <a:rPr lang="en-US" smtClean="0"/>
                      <a:pPr/>
                      <a:t>[VALUE]</a:t>
                    </a:fld>
                    <a:r>
                      <a:rPr lang="en-US"/>
                      <a:t>*</a:t>
                    </a:r>
                  </a:p>
                </c:rich>
              </c:tx>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0-94F7-4459-8093-5AECD7ED14BE}"/>
                </c:ext>
              </c:extLst>
            </c:dLbl>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6350" cap="flat" cmpd="sng" algn="ctr">
                      <a:solidFill>
                        <a:schemeClr val="tx1"/>
                      </a:solidFill>
                      <a:prstDash val="solid"/>
                      <a:round/>
                    </a:ln>
                    <a:effectLst/>
                  </c:spPr>
                </c15:leaderLines>
              </c:ext>
            </c:extLst>
          </c:dLbls>
          <c:cat>
            <c:strRef>
              <c:f>Sheet1!$B$1:$T$1</c:f>
              <c:strCache>
                <c:ptCount val="19"/>
                <c:pt idx="0">
                  <c:v>2000</c:v>
                </c:pt>
                <c:pt idx="1">
                  <c:v>2001</c:v>
                </c:pt>
                <c:pt idx="2">
                  <c:v>2002</c:v>
                </c:pt>
                <c:pt idx="3">
                  <c:v>2003</c:v>
                </c:pt>
                <c:pt idx="4">
                  <c:v>2004</c:v>
                </c:pt>
                <c:pt idx="5">
                  <c:v>2005</c:v>
                </c:pt>
                <c:pt idx="6">
                  <c:v>2006</c:v>
                </c:pt>
                <c:pt idx="7">
                  <c:v>2007</c:v>
                </c:pt>
                <c:pt idx="8">
                  <c:v>2008</c:v>
                </c:pt>
                <c:pt idx="9">
                  <c:v>2009</c:v>
                </c:pt>
                <c:pt idx="10">
                  <c:v>2010</c:v>
                </c:pt>
                <c:pt idx="11">
                  <c:v>2011</c:v>
                </c:pt>
                <c:pt idx="12">
                  <c:v>2012</c:v>
                </c:pt>
                <c:pt idx="13">
                  <c:v>2013</c:v>
                </c:pt>
                <c:pt idx="14">
                  <c:v>2014</c:v>
                </c:pt>
                <c:pt idx="15">
                  <c:v>2015</c:v>
                </c:pt>
                <c:pt idx="16">
                  <c:v>2016</c:v>
                </c:pt>
                <c:pt idx="17">
                  <c:v>2017</c:v>
                </c:pt>
                <c:pt idx="18">
                  <c:v>2018</c:v>
                </c:pt>
              </c:strCache>
            </c:strRef>
          </c:cat>
          <c:val>
            <c:numRef>
              <c:f>Sheet1!$B$2:$T$2</c:f>
              <c:numCache>
                <c:formatCode>General</c:formatCode>
                <c:ptCount val="19"/>
                <c:pt idx="0">
                  <c:v>89</c:v>
                </c:pt>
                <c:pt idx="1">
                  <c:v>24</c:v>
                </c:pt>
                <c:pt idx="2">
                  <c:v>48</c:v>
                </c:pt>
                <c:pt idx="3">
                  <c:v>44</c:v>
                </c:pt>
                <c:pt idx="4">
                  <c:v>53</c:v>
                </c:pt>
                <c:pt idx="5">
                  <c:v>40</c:v>
                </c:pt>
                <c:pt idx="6">
                  <c:v>33</c:v>
                </c:pt>
                <c:pt idx="7">
                  <c:v>43</c:v>
                </c:pt>
                <c:pt idx="8">
                  <c:v>38</c:v>
                </c:pt>
                <c:pt idx="9">
                  <c:v>51</c:v>
                </c:pt>
                <c:pt idx="10">
                  <c:v>51</c:v>
                </c:pt>
                <c:pt idx="11">
                  <c:v>48</c:v>
                </c:pt>
                <c:pt idx="12">
                  <c:v>57</c:v>
                </c:pt>
                <c:pt idx="13">
                  <c:v>43</c:v>
                </c:pt>
                <c:pt idx="14">
                  <c:v>39</c:v>
                </c:pt>
                <c:pt idx="15">
                  <c:v>52</c:v>
                </c:pt>
                <c:pt idx="16">
                  <c:v>41</c:v>
                </c:pt>
                <c:pt idx="17">
                  <c:v>41</c:v>
                </c:pt>
                <c:pt idx="18">
                  <c:v>60</c:v>
                </c:pt>
              </c:numCache>
            </c:numRef>
          </c:val>
          <c:extLst>
            <c:ext xmlns:c16="http://schemas.microsoft.com/office/drawing/2014/chart" uri="{C3380CC4-5D6E-409C-BE32-E72D297353CC}">
              <c16:uniqueId val="{00000000-AF9B-4004-88DB-C35F0C845707}"/>
            </c:ext>
          </c:extLst>
        </c:ser>
        <c:ser>
          <c:idx val="1"/>
          <c:order val="1"/>
          <c:tx>
            <c:strRef>
              <c:f>Sheet1!$A$3</c:f>
              <c:strCache>
                <c:ptCount val="1"/>
                <c:pt idx="0">
                  <c:v>Easy</c:v>
                </c:pt>
              </c:strCache>
            </c:strRef>
          </c:tx>
          <c:spPr>
            <a:solidFill>
              <a:schemeClr val="accent2"/>
            </a:solidFill>
            <a:ln>
              <a:noFill/>
            </a:ln>
            <a:effectLst>
              <a:outerShdw blurRad="50800" dist="38100" dir="2700000" algn="tl" rotWithShape="0">
                <a:prstClr val="black">
                  <a:alpha val="40000"/>
                </a:prstClr>
              </a:outerShdw>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6350" cap="flat" cmpd="sng" algn="ctr">
                      <a:solidFill>
                        <a:schemeClr val="tx1"/>
                      </a:solidFill>
                      <a:prstDash val="solid"/>
                      <a:round/>
                    </a:ln>
                    <a:effectLst/>
                  </c:spPr>
                </c15:leaderLines>
              </c:ext>
            </c:extLst>
          </c:dLbls>
          <c:cat>
            <c:strRef>
              <c:f>Sheet1!$B$1:$T$1</c:f>
              <c:strCache>
                <c:ptCount val="19"/>
                <c:pt idx="0">
                  <c:v>2000</c:v>
                </c:pt>
                <c:pt idx="1">
                  <c:v>2001</c:v>
                </c:pt>
                <c:pt idx="2">
                  <c:v>2002</c:v>
                </c:pt>
                <c:pt idx="3">
                  <c:v>2003</c:v>
                </c:pt>
                <c:pt idx="4">
                  <c:v>2004</c:v>
                </c:pt>
                <c:pt idx="5">
                  <c:v>2005</c:v>
                </c:pt>
                <c:pt idx="6">
                  <c:v>2006</c:v>
                </c:pt>
                <c:pt idx="7">
                  <c:v>2007</c:v>
                </c:pt>
                <c:pt idx="8">
                  <c:v>2008</c:v>
                </c:pt>
                <c:pt idx="9">
                  <c:v>2009</c:v>
                </c:pt>
                <c:pt idx="10">
                  <c:v>2010</c:v>
                </c:pt>
                <c:pt idx="11">
                  <c:v>2011</c:v>
                </c:pt>
                <c:pt idx="12">
                  <c:v>2012</c:v>
                </c:pt>
                <c:pt idx="13">
                  <c:v>2013</c:v>
                </c:pt>
                <c:pt idx="14">
                  <c:v>2014</c:v>
                </c:pt>
                <c:pt idx="15">
                  <c:v>2015</c:v>
                </c:pt>
                <c:pt idx="16">
                  <c:v>2016</c:v>
                </c:pt>
                <c:pt idx="17">
                  <c:v>2017</c:v>
                </c:pt>
                <c:pt idx="18">
                  <c:v>2018</c:v>
                </c:pt>
              </c:strCache>
            </c:strRef>
          </c:cat>
          <c:val>
            <c:numRef>
              <c:f>Sheet1!$B$3:$T$3</c:f>
              <c:numCache>
                <c:formatCode>General</c:formatCode>
                <c:ptCount val="19"/>
                <c:pt idx="0">
                  <c:v>10</c:v>
                </c:pt>
                <c:pt idx="1">
                  <c:v>53</c:v>
                </c:pt>
                <c:pt idx="2">
                  <c:v>34</c:v>
                </c:pt>
                <c:pt idx="3">
                  <c:v>47</c:v>
                </c:pt>
                <c:pt idx="4">
                  <c:v>39</c:v>
                </c:pt>
                <c:pt idx="5">
                  <c:v>48</c:v>
                </c:pt>
                <c:pt idx="6">
                  <c:v>40</c:v>
                </c:pt>
                <c:pt idx="7">
                  <c:v>49</c:v>
                </c:pt>
                <c:pt idx="8">
                  <c:v>42</c:v>
                </c:pt>
                <c:pt idx="9">
                  <c:v>39</c:v>
                </c:pt>
                <c:pt idx="10">
                  <c:v>45</c:v>
                </c:pt>
                <c:pt idx="11">
                  <c:v>42</c:v>
                </c:pt>
                <c:pt idx="12">
                  <c:v>38</c:v>
                </c:pt>
                <c:pt idx="13">
                  <c:v>32</c:v>
                </c:pt>
                <c:pt idx="14">
                  <c:v>46</c:v>
                </c:pt>
                <c:pt idx="15">
                  <c:v>40</c:v>
                </c:pt>
                <c:pt idx="16">
                  <c:v>39</c:v>
                </c:pt>
                <c:pt idx="17">
                  <c:v>48</c:v>
                </c:pt>
                <c:pt idx="18">
                  <c:v>31</c:v>
                </c:pt>
              </c:numCache>
            </c:numRef>
          </c:val>
          <c:extLst>
            <c:ext xmlns:c16="http://schemas.microsoft.com/office/drawing/2014/chart" uri="{C3380CC4-5D6E-409C-BE32-E72D297353CC}">
              <c16:uniqueId val="{00000001-AF9B-4004-88DB-C35F0C845707}"/>
            </c:ext>
          </c:extLst>
        </c:ser>
        <c:ser>
          <c:idx val="2"/>
          <c:order val="2"/>
          <c:tx>
            <c:strRef>
              <c:f>Sheet1!$A$4</c:f>
              <c:strCache>
                <c:ptCount val="1"/>
                <c:pt idx="0">
                  <c:v>Difficult</c:v>
                </c:pt>
              </c:strCache>
            </c:strRef>
          </c:tx>
          <c:spPr>
            <a:solidFill>
              <a:schemeClr val="accent3"/>
            </a:solidFill>
            <a:ln>
              <a:noFill/>
            </a:ln>
            <a:effectLst>
              <a:outerShdw blurRad="50800" dist="38100" dir="2700000" algn="tl" rotWithShape="0">
                <a:prstClr val="black">
                  <a:alpha val="40000"/>
                </a:prstClr>
              </a:outerShdw>
            </a:effectLst>
          </c:spPr>
          <c:invertIfNegative val="0"/>
          <c:dLbls>
            <c:dLbl>
              <c:idx val="0"/>
              <c:delete val="1"/>
              <c:extLst>
                <c:ext xmlns:c15="http://schemas.microsoft.com/office/drawing/2012/chart" uri="{CE6537A1-D6FC-4f65-9D91-7224C49458BB}"/>
                <c:ext xmlns:c16="http://schemas.microsoft.com/office/drawing/2014/chart" uri="{C3380CC4-5D6E-409C-BE32-E72D297353CC}">
                  <c16:uniqueId val="{00000000-F0E1-4E3B-96E7-11D454B4142C}"/>
                </c:ext>
              </c:extLst>
            </c:dLbl>
            <c:dLbl>
              <c:idx val="10"/>
              <c:delete val="1"/>
              <c:extLst>
                <c:ext xmlns:c15="http://schemas.microsoft.com/office/drawing/2012/chart" uri="{CE6537A1-D6FC-4f65-9D91-7224C49458BB}"/>
                <c:ext xmlns:c16="http://schemas.microsoft.com/office/drawing/2014/chart" uri="{C3380CC4-5D6E-409C-BE32-E72D297353CC}">
                  <c16:uniqueId val="{00000001-F0E1-4E3B-96E7-11D454B4142C}"/>
                </c:ext>
              </c:extLst>
            </c:dLbl>
            <c:dLbl>
              <c:idx val="12"/>
              <c:delete val="1"/>
              <c:extLst>
                <c:ext xmlns:c15="http://schemas.microsoft.com/office/drawing/2012/chart" uri="{CE6537A1-D6FC-4f65-9D91-7224C49458BB}"/>
                <c:ext xmlns:c16="http://schemas.microsoft.com/office/drawing/2014/chart" uri="{C3380CC4-5D6E-409C-BE32-E72D297353CC}">
                  <c16:uniqueId val="{00000001-F4AB-426C-BE98-79B2DC21B4D2}"/>
                </c:ext>
              </c:extLst>
            </c:dLbl>
            <c:dLbl>
              <c:idx val="15"/>
              <c:delete val="1"/>
              <c:extLst>
                <c:ext xmlns:c15="http://schemas.microsoft.com/office/drawing/2012/chart" uri="{CE6537A1-D6FC-4f65-9D91-7224C49458BB}"/>
                <c:ext xmlns:c16="http://schemas.microsoft.com/office/drawing/2014/chart" uri="{C3380CC4-5D6E-409C-BE32-E72D297353CC}">
                  <c16:uniqueId val="{00000000-F4AB-426C-BE98-79B2DC21B4D2}"/>
                </c:ext>
              </c:extLst>
            </c:dLbl>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6350" cap="flat" cmpd="sng" algn="ctr">
                      <a:solidFill>
                        <a:schemeClr val="tx1"/>
                      </a:solidFill>
                      <a:prstDash val="solid"/>
                      <a:round/>
                    </a:ln>
                    <a:effectLst/>
                  </c:spPr>
                </c15:leaderLines>
              </c:ext>
            </c:extLst>
          </c:dLbls>
          <c:cat>
            <c:strRef>
              <c:f>Sheet1!$B$1:$T$1</c:f>
              <c:strCache>
                <c:ptCount val="19"/>
                <c:pt idx="0">
                  <c:v>2000</c:v>
                </c:pt>
                <c:pt idx="1">
                  <c:v>2001</c:v>
                </c:pt>
                <c:pt idx="2">
                  <c:v>2002</c:v>
                </c:pt>
                <c:pt idx="3">
                  <c:v>2003</c:v>
                </c:pt>
                <c:pt idx="4">
                  <c:v>2004</c:v>
                </c:pt>
                <c:pt idx="5">
                  <c:v>2005</c:v>
                </c:pt>
                <c:pt idx="6">
                  <c:v>2006</c:v>
                </c:pt>
                <c:pt idx="7">
                  <c:v>2007</c:v>
                </c:pt>
                <c:pt idx="8">
                  <c:v>2008</c:v>
                </c:pt>
                <c:pt idx="9">
                  <c:v>2009</c:v>
                </c:pt>
                <c:pt idx="10">
                  <c:v>2010</c:v>
                </c:pt>
                <c:pt idx="11">
                  <c:v>2011</c:v>
                </c:pt>
                <c:pt idx="12">
                  <c:v>2012</c:v>
                </c:pt>
                <c:pt idx="13">
                  <c:v>2013</c:v>
                </c:pt>
                <c:pt idx="14">
                  <c:v>2014</c:v>
                </c:pt>
                <c:pt idx="15">
                  <c:v>2015</c:v>
                </c:pt>
                <c:pt idx="16">
                  <c:v>2016</c:v>
                </c:pt>
                <c:pt idx="17">
                  <c:v>2017</c:v>
                </c:pt>
                <c:pt idx="18">
                  <c:v>2018</c:v>
                </c:pt>
              </c:strCache>
            </c:strRef>
          </c:cat>
          <c:val>
            <c:numRef>
              <c:f>Sheet1!$B$4:$T$4</c:f>
              <c:numCache>
                <c:formatCode>General</c:formatCode>
                <c:ptCount val="19"/>
                <c:pt idx="0">
                  <c:v>1</c:v>
                </c:pt>
                <c:pt idx="1">
                  <c:v>22</c:v>
                </c:pt>
                <c:pt idx="2">
                  <c:v>18</c:v>
                </c:pt>
                <c:pt idx="3">
                  <c:v>9</c:v>
                </c:pt>
                <c:pt idx="4">
                  <c:v>8</c:v>
                </c:pt>
                <c:pt idx="5">
                  <c:v>12</c:v>
                </c:pt>
                <c:pt idx="6">
                  <c:v>22</c:v>
                </c:pt>
                <c:pt idx="7">
                  <c:v>8</c:v>
                </c:pt>
                <c:pt idx="8">
                  <c:v>21</c:v>
                </c:pt>
                <c:pt idx="9">
                  <c:v>9</c:v>
                </c:pt>
                <c:pt idx="10">
                  <c:v>4</c:v>
                </c:pt>
                <c:pt idx="11">
                  <c:v>10</c:v>
                </c:pt>
                <c:pt idx="12">
                  <c:v>6</c:v>
                </c:pt>
                <c:pt idx="13">
                  <c:v>20</c:v>
                </c:pt>
                <c:pt idx="14">
                  <c:v>16</c:v>
                </c:pt>
                <c:pt idx="15">
                  <c:v>8</c:v>
                </c:pt>
                <c:pt idx="16">
                  <c:v>18</c:v>
                </c:pt>
                <c:pt idx="17">
                  <c:v>10</c:v>
                </c:pt>
                <c:pt idx="18">
                  <c:v>9</c:v>
                </c:pt>
              </c:numCache>
            </c:numRef>
          </c:val>
          <c:extLst>
            <c:ext xmlns:c16="http://schemas.microsoft.com/office/drawing/2014/chart" uri="{C3380CC4-5D6E-409C-BE32-E72D297353CC}">
              <c16:uniqueId val="{00000002-AF9B-4004-88DB-C35F0C845707}"/>
            </c:ext>
          </c:extLst>
        </c:ser>
        <c:ser>
          <c:idx val="3"/>
          <c:order val="3"/>
          <c:tx>
            <c:strRef>
              <c:f>Sheet1!$A$5</c:f>
              <c:strCache>
                <c:ptCount val="1"/>
                <c:pt idx="0">
                  <c:v>Very difficult</c:v>
                </c:pt>
              </c:strCache>
            </c:strRef>
          </c:tx>
          <c:spPr>
            <a:solidFill>
              <a:schemeClr val="accent4"/>
            </a:solidFill>
            <a:ln>
              <a:noFill/>
            </a:ln>
            <a:effectLst/>
          </c:spPr>
          <c:invertIfNegative val="0"/>
          <c:dLbls>
            <c:delete val="1"/>
          </c:dLbls>
          <c:cat>
            <c:strRef>
              <c:f>Sheet1!$B$1:$T$1</c:f>
              <c:strCache>
                <c:ptCount val="19"/>
                <c:pt idx="0">
                  <c:v>2000</c:v>
                </c:pt>
                <c:pt idx="1">
                  <c:v>2001</c:v>
                </c:pt>
                <c:pt idx="2">
                  <c:v>2002</c:v>
                </c:pt>
                <c:pt idx="3">
                  <c:v>2003</c:v>
                </c:pt>
                <c:pt idx="4">
                  <c:v>2004</c:v>
                </c:pt>
                <c:pt idx="5">
                  <c:v>2005</c:v>
                </c:pt>
                <c:pt idx="6">
                  <c:v>2006</c:v>
                </c:pt>
                <c:pt idx="7">
                  <c:v>2007</c:v>
                </c:pt>
                <c:pt idx="8">
                  <c:v>2008</c:v>
                </c:pt>
                <c:pt idx="9">
                  <c:v>2009</c:v>
                </c:pt>
                <c:pt idx="10">
                  <c:v>2010</c:v>
                </c:pt>
                <c:pt idx="11">
                  <c:v>2011</c:v>
                </c:pt>
                <c:pt idx="12">
                  <c:v>2012</c:v>
                </c:pt>
                <c:pt idx="13">
                  <c:v>2013</c:v>
                </c:pt>
                <c:pt idx="14">
                  <c:v>2014</c:v>
                </c:pt>
                <c:pt idx="15">
                  <c:v>2015</c:v>
                </c:pt>
                <c:pt idx="16">
                  <c:v>2016</c:v>
                </c:pt>
                <c:pt idx="17">
                  <c:v>2017</c:v>
                </c:pt>
                <c:pt idx="18">
                  <c:v>2018</c:v>
                </c:pt>
              </c:strCache>
            </c:strRef>
          </c:cat>
          <c:val>
            <c:numRef>
              <c:f>Sheet1!$B$5:$T$5</c:f>
              <c:numCache>
                <c:formatCode>General</c:formatCode>
                <c:ptCount val="19"/>
                <c:pt idx="0">
                  <c:v>0</c:v>
                </c:pt>
                <c:pt idx="1">
                  <c:v>1</c:v>
                </c:pt>
                <c:pt idx="2">
                  <c:v>0</c:v>
                </c:pt>
                <c:pt idx="3">
                  <c:v>0</c:v>
                </c:pt>
                <c:pt idx="4">
                  <c:v>1</c:v>
                </c:pt>
                <c:pt idx="5">
                  <c:v>0</c:v>
                </c:pt>
                <c:pt idx="6">
                  <c:v>4</c:v>
                </c:pt>
                <c:pt idx="7">
                  <c:v>0</c:v>
                </c:pt>
                <c:pt idx="8">
                  <c:v>0</c:v>
                </c:pt>
                <c:pt idx="9">
                  <c:v>1</c:v>
                </c:pt>
                <c:pt idx="10">
                  <c:v>0</c:v>
                </c:pt>
                <c:pt idx="11">
                  <c:v>0</c:v>
                </c:pt>
                <c:pt idx="12">
                  <c:v>0</c:v>
                </c:pt>
                <c:pt idx="13">
                  <c:v>4</c:v>
                </c:pt>
                <c:pt idx="14">
                  <c:v>0</c:v>
                </c:pt>
                <c:pt idx="15">
                  <c:v>0</c:v>
                </c:pt>
                <c:pt idx="16">
                  <c:v>2</c:v>
                </c:pt>
                <c:pt idx="17">
                  <c:v>2</c:v>
                </c:pt>
                <c:pt idx="18">
                  <c:v>0</c:v>
                </c:pt>
              </c:numCache>
            </c:numRef>
          </c:val>
          <c:extLst>
            <c:ext xmlns:c16="http://schemas.microsoft.com/office/drawing/2014/chart" uri="{C3380CC4-5D6E-409C-BE32-E72D297353CC}">
              <c16:uniqueId val="{00000003-AF9B-4004-88DB-C35F0C845707}"/>
            </c:ext>
          </c:extLst>
        </c:ser>
        <c:dLbls>
          <c:showLegendKey val="0"/>
          <c:showVal val="1"/>
          <c:showCatName val="0"/>
          <c:showSerName val="0"/>
          <c:showPercent val="0"/>
          <c:showBubbleSize val="0"/>
        </c:dLbls>
        <c:gapWidth val="150"/>
        <c:overlap val="100"/>
        <c:axId val="-2103200632"/>
        <c:axId val="-2103206152"/>
      </c:barChart>
      <c:catAx>
        <c:axId val="-2103200632"/>
        <c:scaling>
          <c:orientation val="minMax"/>
        </c:scaling>
        <c:delete val="0"/>
        <c:axPos val="b"/>
        <c:numFmt formatCode="General" sourceLinked="0"/>
        <c:majorTickMark val="out"/>
        <c:minorTickMark val="none"/>
        <c:tickLblPos val="nextTo"/>
        <c:spPr>
          <a:noFill/>
          <a:ln w="6350" cap="flat" cmpd="sng" algn="ctr">
            <a:solidFill>
              <a:schemeClr val="tx1">
                <a:tint val="75000"/>
              </a:schemeClr>
            </a:solidFill>
            <a:prstDash val="solid"/>
            <a:round/>
          </a:ln>
          <a:effectLst/>
        </c:spPr>
        <c:txPr>
          <a:bodyPr rot="-2700000" spcFirstLastPara="1" vertOverflow="ellipsis" wrap="square" anchor="ctr" anchorCtr="1"/>
          <a:lstStyle/>
          <a:p>
            <a:pPr>
              <a:defRPr sz="1600" b="0"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crossAx val="-2103206152"/>
        <c:crosses val="autoZero"/>
        <c:auto val="1"/>
        <c:lblAlgn val="ctr"/>
        <c:lblOffset val="100"/>
        <c:noMultiLvlLbl val="0"/>
      </c:catAx>
      <c:valAx>
        <c:axId val="-2103206152"/>
        <c:scaling>
          <c:orientation val="minMax"/>
        </c:scaling>
        <c:delete val="0"/>
        <c:axPos val="l"/>
        <c:title>
          <c:tx>
            <c:rich>
              <a:bodyPr rot="-5400000" spcFirstLastPara="1" vertOverflow="ellipsis" vert="horz" wrap="square" anchor="ctr" anchorCtr="1"/>
              <a:lstStyle/>
              <a:p>
                <a:pPr>
                  <a:defRPr sz="1600" b="1" i="0" u="none" strike="noStrike" kern="1200" baseline="0">
                    <a:solidFill>
                      <a:schemeClr val="tx1"/>
                    </a:solidFill>
                    <a:latin typeface="Arial" panose="020B0604020202020204" pitchFamily="34" charset="0"/>
                    <a:ea typeface="+mn-ea"/>
                    <a:cs typeface="Arial" panose="020B0604020202020204" pitchFamily="34" charset="0"/>
                  </a:defRPr>
                </a:pPr>
                <a:r>
                  <a:rPr lang="en-AU"/>
                  <a:t>% of those who commented</a:t>
                </a:r>
              </a:p>
            </c:rich>
          </c:tx>
          <c:layout>
            <c:manualLayout>
              <c:xMode val="edge"/>
              <c:yMode val="edge"/>
              <c:x val="9.9472794190788826E-3"/>
              <c:y val="0.10644996777538036"/>
            </c:manualLayout>
          </c:layout>
          <c:overlay val="0"/>
          <c:spPr>
            <a:noFill/>
            <a:ln>
              <a:noFill/>
            </a:ln>
            <a:effectLst/>
          </c:spPr>
          <c:txPr>
            <a:bodyPr rot="-5400000" spcFirstLastPara="1" vertOverflow="ellipsis" vert="horz" wrap="square" anchor="ctr" anchorCtr="1"/>
            <a:lstStyle/>
            <a:p>
              <a:pPr>
                <a:defRPr sz="1600" b="1"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title>
        <c:numFmt formatCode="0%" sourceLinked="1"/>
        <c:majorTickMark val="out"/>
        <c:minorTickMark val="none"/>
        <c:tickLblPos val="nextTo"/>
        <c:spPr>
          <a:noFill/>
          <a:ln w="6350" cap="flat" cmpd="sng" algn="ctr">
            <a:solidFill>
              <a:schemeClr val="tx1">
                <a:tint val="75000"/>
              </a:schemeClr>
            </a:solidFill>
            <a:prstDash val="solid"/>
            <a:round/>
          </a:ln>
          <a:effectLst/>
        </c:spPr>
        <c:txPr>
          <a:bodyPr rot="-60000000" spcFirstLastPara="1" vertOverflow="ellipsis" vert="horz" wrap="square" anchor="ctr" anchorCtr="1"/>
          <a:lstStyle/>
          <a:p>
            <a:pPr>
              <a:defRPr sz="1600" b="0"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crossAx val="-2103200632"/>
        <c:crosses val="autoZero"/>
        <c:crossBetween val="between"/>
      </c:valAx>
      <c:spPr>
        <a:noFill/>
        <a:ln>
          <a:noFill/>
        </a:ln>
        <a:effectLst/>
      </c:spPr>
    </c:plotArea>
    <c:legend>
      <c:legendPos val="b"/>
      <c:layout>
        <c:manualLayout>
          <c:xMode val="edge"/>
          <c:yMode val="edge"/>
          <c:x val="0.25608192229459947"/>
          <c:y val="0.89109946665919426"/>
          <c:w val="0.49226783168833343"/>
          <c:h val="7.5581665144521512E-2"/>
        </c:manualLayout>
      </c:layout>
      <c:overlay val="0"/>
      <c:spPr>
        <a:noFill/>
        <a:ln>
          <a:noFill/>
        </a:ln>
        <a:effectLst/>
      </c:spPr>
      <c:txPr>
        <a:bodyPr rot="0" spcFirstLastPara="1" vertOverflow="ellipsis" vert="horz" wrap="square" anchor="ctr" anchorCtr="1"/>
        <a:lstStyle/>
        <a:p>
          <a:pPr>
            <a:defRPr sz="1600" b="0"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legend>
    <c:plotVisOnly val="1"/>
    <c:dispBlanksAs val="gap"/>
    <c:showDLblsOverMax val="0"/>
  </c:chart>
  <c:spPr>
    <a:solidFill>
      <a:schemeClr val="bg1"/>
    </a:solidFill>
    <a:ln w="6350" cap="flat" cmpd="sng" algn="ctr">
      <a:noFill/>
      <a:prstDash val="solid"/>
      <a:round/>
    </a:ln>
    <a:effectLst/>
  </c:spPr>
  <c:txPr>
    <a:bodyPr/>
    <a:lstStyle/>
    <a:p>
      <a:pPr>
        <a:defRPr sz="1600">
          <a:latin typeface="Arial" panose="020B0604020202020204" pitchFamily="34" charset="0"/>
          <a:cs typeface="Arial" panose="020B0604020202020204" pitchFamily="34" charset="0"/>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9.3913709155920733E-2"/>
          <c:y val="2.9808767479985426E-2"/>
          <c:w val="0.88582724713758609"/>
          <c:h val="0.71648706930115358"/>
        </c:manualLayout>
      </c:layout>
      <c:lineChart>
        <c:grouping val="standard"/>
        <c:varyColors val="0"/>
        <c:ser>
          <c:idx val="3"/>
          <c:order val="0"/>
          <c:tx>
            <c:strRef>
              <c:f>Sheet1!$B$1</c:f>
              <c:strCache>
                <c:ptCount val="1"/>
                <c:pt idx="0">
                  <c:v>Speed</c:v>
                </c:pt>
              </c:strCache>
            </c:strRef>
          </c:tx>
          <c:spPr>
            <a:ln w="25400" cap="rnd" cmpd="sng" algn="ctr">
              <a:solidFill>
                <a:schemeClr val="accent4"/>
              </a:solidFill>
              <a:prstDash val="solid"/>
              <a:round/>
            </a:ln>
            <a:effectLst>
              <a:outerShdw blurRad="50800" dist="38100" dir="2700000" algn="tl" rotWithShape="0">
                <a:prstClr val="black">
                  <a:alpha val="40000"/>
                </a:prstClr>
              </a:outerShdw>
            </a:effectLst>
          </c:spPr>
          <c:marker>
            <c:symbol val="circle"/>
            <c:size val="5"/>
            <c:spPr>
              <a:solidFill>
                <a:schemeClr val="accent4"/>
              </a:solidFill>
              <a:ln w="6350" cap="flat" cmpd="sng" algn="ctr">
                <a:solidFill>
                  <a:schemeClr val="accent4"/>
                </a:solidFill>
                <a:prstDash val="solid"/>
                <a:round/>
              </a:ln>
              <a:effectLst>
                <a:outerShdw blurRad="50800" dist="38100" dir="2700000" algn="tl" rotWithShape="0">
                  <a:prstClr val="black">
                    <a:alpha val="40000"/>
                  </a:prstClr>
                </a:outerShdw>
              </a:effectLst>
            </c:spPr>
          </c:marker>
          <c:dPt>
            <c:idx val="12"/>
            <c:marker>
              <c:spPr>
                <a:solidFill>
                  <a:schemeClr val="accent4"/>
                </a:solidFill>
                <a:ln w="25400" cap="flat" cmpd="sng" algn="ctr">
                  <a:solidFill>
                    <a:schemeClr val="accent4"/>
                  </a:solidFill>
                  <a:prstDash val="solid"/>
                  <a:round/>
                </a:ln>
                <a:effectLst>
                  <a:outerShdw blurRad="50800" dist="38100" dir="2700000" algn="tl" rotWithShape="0">
                    <a:prstClr val="black">
                      <a:alpha val="40000"/>
                    </a:prstClr>
                  </a:outerShdw>
                </a:effectLst>
              </c:spPr>
            </c:marker>
            <c:bubble3D val="0"/>
            <c:extLst>
              <c:ext xmlns:c16="http://schemas.microsoft.com/office/drawing/2014/chart" uri="{C3380CC4-5D6E-409C-BE32-E72D297353CC}">
                <c16:uniqueId val="{00000000-2C6A-4777-A46F-66CC31D93444}"/>
              </c:ext>
            </c:extLst>
          </c:dPt>
          <c:dLbls>
            <c:dLbl>
              <c:idx val="0"/>
              <c:layout>
                <c:manualLayout>
                  <c:x val="-2.1950530640191736E-2"/>
                  <c:y val="4.3174486826354143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2C6A-4777-A46F-66CC31D93444}"/>
                </c:ext>
              </c:extLst>
            </c:dLbl>
            <c:dLbl>
              <c:idx val="17"/>
              <c:dLblPos val="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2C6A-4777-A46F-66CC31D93444}"/>
                </c:ext>
              </c:extLst>
            </c:dLbl>
            <c:dLbl>
              <c:idx val="18"/>
              <c:dLblPos val="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2C6A-4777-A46F-66CC31D93444}"/>
                </c:ext>
              </c:extLst>
            </c:dLbl>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tx1"/>
                    </a:solidFill>
                    <a:latin typeface="Arial" pitchFamily="34" charset="0"/>
                    <a:ea typeface="+mn-ea"/>
                    <a:cs typeface="Arial" pitchFamily="34" charset="0"/>
                  </a:defRPr>
                </a:pPr>
                <a:endParaRPr lang="en-US"/>
              </a:p>
            </c:txPr>
            <c:dLblPos val="t"/>
            <c:showLegendKey val="0"/>
            <c:showVal val="0"/>
            <c:showCatName val="0"/>
            <c:showSerName val="0"/>
            <c:showPercent val="0"/>
            <c:showBubbleSize val="0"/>
            <c:extLst>
              <c:ext xmlns:c15="http://schemas.microsoft.com/office/drawing/2012/chart" uri="{CE6537A1-D6FC-4f65-9D91-7224C49458BB}">
                <c15:showLeaderLines val="1"/>
                <c15:leaderLines>
                  <c:spPr>
                    <a:ln w="6350" cap="flat" cmpd="sng" algn="ctr">
                      <a:solidFill>
                        <a:schemeClr val="tx1"/>
                      </a:solidFill>
                      <a:prstDash val="solid"/>
                      <a:round/>
                    </a:ln>
                    <a:effectLst/>
                  </c:spPr>
                </c15:leaderLines>
              </c:ext>
            </c:extLst>
          </c:dLbls>
          <c:cat>
            <c:numRef>
              <c:f>Sheet1!$A$2:$A$20</c:f>
              <c:numCache>
                <c:formatCode>General</c:formatCode>
                <c:ptCount val="19"/>
                <c:pt idx="0">
                  <c:v>2000</c:v>
                </c:pt>
                <c:pt idx="1">
                  <c:v>2001</c:v>
                </c:pt>
                <c:pt idx="2">
                  <c:v>2002</c:v>
                </c:pt>
                <c:pt idx="3">
                  <c:v>2003</c:v>
                </c:pt>
                <c:pt idx="4">
                  <c:v>2004</c:v>
                </c:pt>
                <c:pt idx="5">
                  <c:v>2005</c:v>
                </c:pt>
                <c:pt idx="6">
                  <c:v>2006</c:v>
                </c:pt>
                <c:pt idx="7">
                  <c:v>2007</c:v>
                </c:pt>
                <c:pt idx="8">
                  <c:v>2008</c:v>
                </c:pt>
                <c:pt idx="9">
                  <c:v>2009</c:v>
                </c:pt>
                <c:pt idx="10">
                  <c:v>2010</c:v>
                </c:pt>
                <c:pt idx="11">
                  <c:v>2011</c:v>
                </c:pt>
                <c:pt idx="12">
                  <c:v>2012</c:v>
                </c:pt>
                <c:pt idx="13">
                  <c:v>2013</c:v>
                </c:pt>
                <c:pt idx="14">
                  <c:v>2014</c:v>
                </c:pt>
                <c:pt idx="15">
                  <c:v>2015</c:v>
                </c:pt>
                <c:pt idx="16">
                  <c:v>2016</c:v>
                </c:pt>
                <c:pt idx="17">
                  <c:v>2017</c:v>
                </c:pt>
                <c:pt idx="18">
                  <c:v>2018</c:v>
                </c:pt>
              </c:numCache>
            </c:numRef>
          </c:cat>
          <c:val>
            <c:numRef>
              <c:f>Sheet1!$B$2:$B$20</c:f>
              <c:numCache>
                <c:formatCode>General</c:formatCode>
                <c:ptCount val="19"/>
                <c:pt idx="0">
                  <c:v>63</c:v>
                </c:pt>
                <c:pt idx="1">
                  <c:v>63</c:v>
                </c:pt>
                <c:pt idx="2">
                  <c:v>51</c:v>
                </c:pt>
                <c:pt idx="3">
                  <c:v>48</c:v>
                </c:pt>
                <c:pt idx="4">
                  <c:v>41</c:v>
                </c:pt>
                <c:pt idx="5">
                  <c:v>59</c:v>
                </c:pt>
                <c:pt idx="6">
                  <c:v>58</c:v>
                </c:pt>
                <c:pt idx="7">
                  <c:v>55</c:v>
                </c:pt>
                <c:pt idx="8">
                  <c:v>37</c:v>
                </c:pt>
                <c:pt idx="9">
                  <c:v>46</c:v>
                </c:pt>
                <c:pt idx="10">
                  <c:v>48</c:v>
                </c:pt>
                <c:pt idx="11">
                  <c:v>46</c:v>
                </c:pt>
                <c:pt idx="12">
                  <c:v>42</c:v>
                </c:pt>
                <c:pt idx="13">
                  <c:v>29</c:v>
                </c:pt>
                <c:pt idx="14">
                  <c:v>36</c:v>
                </c:pt>
                <c:pt idx="15">
                  <c:v>15</c:v>
                </c:pt>
                <c:pt idx="16">
                  <c:v>18</c:v>
                </c:pt>
                <c:pt idx="17">
                  <c:v>20</c:v>
                </c:pt>
                <c:pt idx="18">
                  <c:v>23</c:v>
                </c:pt>
              </c:numCache>
            </c:numRef>
          </c:val>
          <c:smooth val="0"/>
          <c:extLst>
            <c:ext xmlns:c16="http://schemas.microsoft.com/office/drawing/2014/chart" uri="{C3380CC4-5D6E-409C-BE32-E72D297353CC}">
              <c16:uniqueId val="{00000004-2C6A-4777-A46F-66CC31D93444}"/>
            </c:ext>
          </c:extLst>
        </c:ser>
        <c:ser>
          <c:idx val="4"/>
          <c:order val="1"/>
          <c:tx>
            <c:strRef>
              <c:f>Sheet1!$C$1</c:f>
              <c:strCache>
                <c:ptCount val="1"/>
                <c:pt idx="0">
                  <c:v>Base#</c:v>
                </c:pt>
              </c:strCache>
            </c:strRef>
          </c:tx>
          <c:spPr>
            <a:ln w="25400" cap="rnd" cmpd="sng" algn="ctr">
              <a:solidFill>
                <a:schemeClr val="accent5"/>
              </a:solidFill>
              <a:prstDash val="solid"/>
              <a:round/>
            </a:ln>
            <a:effectLst>
              <a:outerShdw blurRad="50800" dist="38100" dir="2700000" algn="tl" rotWithShape="0">
                <a:prstClr val="black">
                  <a:alpha val="40000"/>
                </a:prstClr>
              </a:outerShdw>
            </a:effectLst>
          </c:spPr>
          <c:marker>
            <c:symbol val="triangle"/>
            <c:size val="5"/>
            <c:spPr>
              <a:solidFill>
                <a:schemeClr val="accent5"/>
              </a:solidFill>
              <a:ln w="6350" cap="flat" cmpd="sng" algn="ctr">
                <a:solidFill>
                  <a:schemeClr val="accent5"/>
                </a:solidFill>
                <a:prstDash val="solid"/>
                <a:round/>
              </a:ln>
              <a:effectLst>
                <a:outerShdw blurRad="50800" dist="38100" dir="2700000" algn="tl" rotWithShape="0">
                  <a:prstClr val="black">
                    <a:alpha val="40000"/>
                  </a:prstClr>
                </a:outerShdw>
              </a:effectLst>
            </c:spPr>
          </c:marker>
          <c:dLbls>
            <c:dLbl>
              <c:idx val="1"/>
              <c:layout>
                <c:manualLayout>
                  <c:x val="-1.9535071702993647E-2"/>
                  <c:y val="2.6049837360474181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2C6A-4777-A46F-66CC31D93444}"/>
                </c:ext>
              </c:extLst>
            </c:dLbl>
            <c:dLbl>
              <c:idx val="17"/>
              <c:layout>
                <c:manualLayout>
                  <c:x val="-1.6582125603864913E-2"/>
                  <c:y val="2.934623375032315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6-2C6A-4777-A46F-66CC31D93444}"/>
                </c:ext>
              </c:extLst>
            </c:dLbl>
            <c:dLbl>
              <c:idx val="18"/>
              <c:layout>
                <c:manualLayout>
                  <c:x val="-1.7919757312944578E-2"/>
                  <c:y val="3.2642630140172116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7-2C6A-4777-A46F-66CC31D93444}"/>
                </c:ext>
              </c:extLst>
            </c:dLbl>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tx1"/>
                    </a:solidFill>
                    <a:latin typeface="Arial" pitchFamily="34" charset="0"/>
                    <a:ea typeface="+mn-ea"/>
                    <a:cs typeface="Arial" pitchFamily="34" charset="0"/>
                  </a:defRPr>
                </a:pPr>
                <a:endParaRPr lang="en-US"/>
              </a:p>
            </c:txPr>
            <c:dLblPos val="b"/>
            <c:showLegendKey val="0"/>
            <c:showVal val="0"/>
            <c:showCatName val="0"/>
            <c:showSerName val="0"/>
            <c:showPercent val="0"/>
            <c:showBubbleSize val="0"/>
            <c:extLst>
              <c:ext xmlns:c15="http://schemas.microsoft.com/office/drawing/2012/chart" uri="{CE6537A1-D6FC-4f65-9D91-7224C49458BB}">
                <c15:showLeaderLines val="1"/>
                <c15:leaderLines>
                  <c:spPr>
                    <a:ln w="6350" cap="flat" cmpd="sng" algn="ctr">
                      <a:solidFill>
                        <a:schemeClr val="tx1"/>
                      </a:solidFill>
                      <a:prstDash val="solid"/>
                      <a:round/>
                    </a:ln>
                    <a:effectLst/>
                  </c:spPr>
                </c15:leaderLines>
              </c:ext>
            </c:extLst>
          </c:dLbls>
          <c:cat>
            <c:numRef>
              <c:f>Sheet1!$A$2:$A$20</c:f>
              <c:numCache>
                <c:formatCode>General</c:formatCode>
                <c:ptCount val="19"/>
                <c:pt idx="0">
                  <c:v>2000</c:v>
                </c:pt>
                <c:pt idx="1">
                  <c:v>2001</c:v>
                </c:pt>
                <c:pt idx="2">
                  <c:v>2002</c:v>
                </c:pt>
                <c:pt idx="3">
                  <c:v>2003</c:v>
                </c:pt>
                <c:pt idx="4">
                  <c:v>2004</c:v>
                </c:pt>
                <c:pt idx="5">
                  <c:v>2005</c:v>
                </c:pt>
                <c:pt idx="6">
                  <c:v>2006</c:v>
                </c:pt>
                <c:pt idx="7">
                  <c:v>2007</c:v>
                </c:pt>
                <c:pt idx="8">
                  <c:v>2008</c:v>
                </c:pt>
                <c:pt idx="9">
                  <c:v>2009</c:v>
                </c:pt>
                <c:pt idx="10">
                  <c:v>2010</c:v>
                </c:pt>
                <c:pt idx="11">
                  <c:v>2011</c:v>
                </c:pt>
                <c:pt idx="12">
                  <c:v>2012</c:v>
                </c:pt>
                <c:pt idx="13">
                  <c:v>2013</c:v>
                </c:pt>
                <c:pt idx="14">
                  <c:v>2014</c:v>
                </c:pt>
                <c:pt idx="15">
                  <c:v>2015</c:v>
                </c:pt>
                <c:pt idx="16">
                  <c:v>2016</c:v>
                </c:pt>
                <c:pt idx="17">
                  <c:v>2017</c:v>
                </c:pt>
                <c:pt idx="18">
                  <c:v>2018</c:v>
                </c:pt>
              </c:numCache>
            </c:numRef>
          </c:cat>
          <c:val>
            <c:numRef>
              <c:f>Sheet1!$C$2:$C$20</c:f>
              <c:numCache>
                <c:formatCode>General</c:formatCode>
                <c:ptCount val="19"/>
                <c:pt idx="1">
                  <c:v>36</c:v>
                </c:pt>
                <c:pt idx="2">
                  <c:v>30</c:v>
                </c:pt>
                <c:pt idx="3">
                  <c:v>13</c:v>
                </c:pt>
                <c:pt idx="4">
                  <c:v>25</c:v>
                </c:pt>
                <c:pt idx="5">
                  <c:v>28</c:v>
                </c:pt>
                <c:pt idx="6">
                  <c:v>32</c:v>
                </c:pt>
                <c:pt idx="7">
                  <c:v>32</c:v>
                </c:pt>
                <c:pt idx="8">
                  <c:v>18</c:v>
                </c:pt>
                <c:pt idx="9">
                  <c:v>21</c:v>
                </c:pt>
                <c:pt idx="10">
                  <c:v>18</c:v>
                </c:pt>
                <c:pt idx="11">
                  <c:v>17</c:v>
                </c:pt>
                <c:pt idx="12">
                  <c:v>15</c:v>
                </c:pt>
                <c:pt idx="13">
                  <c:v>6</c:v>
                </c:pt>
                <c:pt idx="14">
                  <c:v>4</c:v>
                </c:pt>
                <c:pt idx="15">
                  <c:v>10</c:v>
                </c:pt>
                <c:pt idx="16">
                  <c:v>5</c:v>
                </c:pt>
                <c:pt idx="17">
                  <c:v>11</c:v>
                </c:pt>
                <c:pt idx="18">
                  <c:v>8</c:v>
                </c:pt>
              </c:numCache>
            </c:numRef>
          </c:val>
          <c:smooth val="0"/>
          <c:extLst>
            <c:ext xmlns:c16="http://schemas.microsoft.com/office/drawing/2014/chart" uri="{C3380CC4-5D6E-409C-BE32-E72D297353CC}">
              <c16:uniqueId val="{00000008-2C6A-4777-A46F-66CC31D93444}"/>
            </c:ext>
          </c:extLst>
        </c:ser>
        <c:ser>
          <c:idx val="7"/>
          <c:order val="2"/>
          <c:tx>
            <c:strRef>
              <c:f>Sheet1!$D$1</c:f>
              <c:strCache>
                <c:ptCount val="1"/>
                <c:pt idx="0">
                  <c:v>Crystal</c:v>
                </c:pt>
              </c:strCache>
            </c:strRef>
          </c:tx>
          <c:spPr>
            <a:ln w="25400" cap="rnd" cmpd="sng" algn="ctr">
              <a:solidFill>
                <a:schemeClr val="accent2">
                  <a:lumMod val="60000"/>
                </a:schemeClr>
              </a:solidFill>
              <a:prstDash val="solid"/>
              <a:round/>
            </a:ln>
            <a:effectLst>
              <a:outerShdw blurRad="50800" dist="38100" dir="2700000" algn="tl" rotWithShape="0">
                <a:prstClr val="black">
                  <a:alpha val="40000"/>
                </a:prstClr>
              </a:outerShdw>
            </a:effectLst>
          </c:spPr>
          <c:marker>
            <c:symbol val="square"/>
            <c:size val="5"/>
            <c:spPr>
              <a:solidFill>
                <a:schemeClr val="accent2">
                  <a:lumMod val="60000"/>
                </a:schemeClr>
              </a:solidFill>
              <a:ln w="25400" cap="flat" cmpd="sng" algn="ctr">
                <a:solidFill>
                  <a:schemeClr val="accent2">
                    <a:lumMod val="60000"/>
                  </a:schemeClr>
                </a:solidFill>
                <a:prstDash val="solid"/>
                <a:round/>
              </a:ln>
              <a:effectLst>
                <a:outerShdw blurRad="50800" dist="38100" dir="2700000" algn="tl" rotWithShape="0">
                  <a:prstClr val="black">
                    <a:alpha val="40000"/>
                  </a:prstClr>
                </a:outerShdw>
              </a:effectLst>
            </c:spPr>
          </c:marker>
          <c:dLbls>
            <c:dLbl>
              <c:idx val="1"/>
              <c:delete val="1"/>
              <c:extLst>
                <c:ext xmlns:c15="http://schemas.microsoft.com/office/drawing/2012/chart" uri="{CE6537A1-D6FC-4f65-9D91-7224C49458BB}"/>
                <c:ext xmlns:c16="http://schemas.microsoft.com/office/drawing/2014/chart" uri="{C3380CC4-5D6E-409C-BE32-E72D297353CC}">
                  <c16:uniqueId val="{00000001-222F-496A-A28F-01ED4959123F}"/>
                </c:ext>
              </c:extLst>
            </c:dLbl>
            <c:dLbl>
              <c:idx val="2"/>
              <c:delete val="1"/>
              <c:extLst>
                <c:ext xmlns:c15="http://schemas.microsoft.com/office/drawing/2012/chart" uri="{CE6537A1-D6FC-4f65-9D91-7224C49458BB}"/>
                <c:ext xmlns:c16="http://schemas.microsoft.com/office/drawing/2014/chart" uri="{C3380CC4-5D6E-409C-BE32-E72D297353CC}">
                  <c16:uniqueId val="{00000010-222F-496A-A28F-01ED4959123F}"/>
                </c:ext>
              </c:extLst>
            </c:dLbl>
            <c:dLbl>
              <c:idx val="3"/>
              <c:delete val="1"/>
              <c:extLst>
                <c:ext xmlns:c15="http://schemas.microsoft.com/office/drawing/2012/chart" uri="{CE6537A1-D6FC-4f65-9D91-7224C49458BB}"/>
                <c:ext xmlns:c16="http://schemas.microsoft.com/office/drawing/2014/chart" uri="{C3380CC4-5D6E-409C-BE32-E72D297353CC}">
                  <c16:uniqueId val="{00000003-222F-496A-A28F-01ED4959123F}"/>
                </c:ext>
              </c:extLst>
            </c:dLbl>
            <c:dLbl>
              <c:idx val="4"/>
              <c:delete val="1"/>
              <c:extLst>
                <c:ext xmlns:c15="http://schemas.microsoft.com/office/drawing/2012/chart" uri="{CE6537A1-D6FC-4f65-9D91-7224C49458BB}"/>
                <c:ext xmlns:c16="http://schemas.microsoft.com/office/drawing/2014/chart" uri="{C3380CC4-5D6E-409C-BE32-E72D297353CC}">
                  <c16:uniqueId val="{00000002-222F-496A-A28F-01ED4959123F}"/>
                </c:ext>
              </c:extLst>
            </c:dLbl>
            <c:dLbl>
              <c:idx val="5"/>
              <c:delete val="1"/>
              <c:extLst>
                <c:ext xmlns:c15="http://schemas.microsoft.com/office/drawing/2012/chart" uri="{CE6537A1-D6FC-4f65-9D91-7224C49458BB}"/>
                <c:ext xmlns:c16="http://schemas.microsoft.com/office/drawing/2014/chart" uri="{C3380CC4-5D6E-409C-BE32-E72D297353CC}">
                  <c16:uniqueId val="{00000004-222F-496A-A28F-01ED4959123F}"/>
                </c:ext>
              </c:extLst>
            </c:dLbl>
            <c:dLbl>
              <c:idx val="6"/>
              <c:delete val="1"/>
              <c:extLst>
                <c:ext xmlns:c15="http://schemas.microsoft.com/office/drawing/2012/chart" uri="{CE6537A1-D6FC-4f65-9D91-7224C49458BB}"/>
                <c:ext xmlns:c16="http://schemas.microsoft.com/office/drawing/2014/chart" uri="{C3380CC4-5D6E-409C-BE32-E72D297353CC}">
                  <c16:uniqueId val="{00000005-222F-496A-A28F-01ED4959123F}"/>
                </c:ext>
              </c:extLst>
            </c:dLbl>
            <c:dLbl>
              <c:idx val="7"/>
              <c:delete val="1"/>
              <c:extLst>
                <c:ext xmlns:c15="http://schemas.microsoft.com/office/drawing/2012/chart" uri="{CE6537A1-D6FC-4f65-9D91-7224C49458BB}"/>
                <c:ext xmlns:c16="http://schemas.microsoft.com/office/drawing/2014/chart" uri="{C3380CC4-5D6E-409C-BE32-E72D297353CC}">
                  <c16:uniqueId val="{00000006-222F-496A-A28F-01ED4959123F}"/>
                </c:ext>
              </c:extLst>
            </c:dLbl>
            <c:dLbl>
              <c:idx val="8"/>
              <c:delete val="1"/>
              <c:extLst>
                <c:ext xmlns:c15="http://schemas.microsoft.com/office/drawing/2012/chart" uri="{CE6537A1-D6FC-4f65-9D91-7224C49458BB}"/>
                <c:ext xmlns:c16="http://schemas.microsoft.com/office/drawing/2014/chart" uri="{C3380CC4-5D6E-409C-BE32-E72D297353CC}">
                  <c16:uniqueId val="{00000007-222F-496A-A28F-01ED4959123F}"/>
                </c:ext>
              </c:extLst>
            </c:dLbl>
            <c:dLbl>
              <c:idx val="9"/>
              <c:delete val="1"/>
              <c:extLst>
                <c:ext xmlns:c15="http://schemas.microsoft.com/office/drawing/2012/chart" uri="{CE6537A1-D6FC-4f65-9D91-7224C49458BB}"/>
                <c:ext xmlns:c16="http://schemas.microsoft.com/office/drawing/2014/chart" uri="{C3380CC4-5D6E-409C-BE32-E72D297353CC}">
                  <c16:uniqueId val="{00000008-222F-496A-A28F-01ED4959123F}"/>
                </c:ext>
              </c:extLst>
            </c:dLbl>
            <c:dLbl>
              <c:idx val="10"/>
              <c:delete val="1"/>
              <c:extLst>
                <c:ext xmlns:c15="http://schemas.microsoft.com/office/drawing/2012/chart" uri="{CE6537A1-D6FC-4f65-9D91-7224C49458BB}"/>
                <c:ext xmlns:c16="http://schemas.microsoft.com/office/drawing/2014/chart" uri="{C3380CC4-5D6E-409C-BE32-E72D297353CC}">
                  <c16:uniqueId val="{00000009-222F-496A-A28F-01ED4959123F}"/>
                </c:ext>
              </c:extLst>
            </c:dLbl>
            <c:dLbl>
              <c:idx val="11"/>
              <c:delete val="1"/>
              <c:extLst>
                <c:ext xmlns:c15="http://schemas.microsoft.com/office/drawing/2012/chart" uri="{CE6537A1-D6FC-4f65-9D91-7224C49458BB}"/>
                <c:ext xmlns:c16="http://schemas.microsoft.com/office/drawing/2014/chart" uri="{C3380CC4-5D6E-409C-BE32-E72D297353CC}">
                  <c16:uniqueId val="{0000000A-222F-496A-A28F-01ED4959123F}"/>
                </c:ext>
              </c:extLst>
            </c:dLbl>
            <c:dLbl>
              <c:idx val="12"/>
              <c:delete val="1"/>
              <c:extLst>
                <c:ext xmlns:c15="http://schemas.microsoft.com/office/drawing/2012/chart" uri="{CE6537A1-D6FC-4f65-9D91-7224C49458BB}"/>
                <c:ext xmlns:c16="http://schemas.microsoft.com/office/drawing/2014/chart" uri="{C3380CC4-5D6E-409C-BE32-E72D297353CC}">
                  <c16:uniqueId val="{0000000B-222F-496A-A28F-01ED4959123F}"/>
                </c:ext>
              </c:extLst>
            </c:dLbl>
            <c:dLbl>
              <c:idx val="13"/>
              <c:delete val="1"/>
              <c:extLst>
                <c:ext xmlns:c15="http://schemas.microsoft.com/office/drawing/2012/chart" uri="{CE6537A1-D6FC-4f65-9D91-7224C49458BB}"/>
                <c:ext xmlns:c16="http://schemas.microsoft.com/office/drawing/2014/chart" uri="{C3380CC4-5D6E-409C-BE32-E72D297353CC}">
                  <c16:uniqueId val="{0000000C-222F-496A-A28F-01ED4959123F}"/>
                </c:ext>
              </c:extLst>
            </c:dLbl>
            <c:dLbl>
              <c:idx val="14"/>
              <c:delete val="1"/>
              <c:extLst>
                <c:ext xmlns:c15="http://schemas.microsoft.com/office/drawing/2012/chart" uri="{CE6537A1-D6FC-4f65-9D91-7224C49458BB}"/>
                <c:ext xmlns:c16="http://schemas.microsoft.com/office/drawing/2014/chart" uri="{C3380CC4-5D6E-409C-BE32-E72D297353CC}">
                  <c16:uniqueId val="{0000000D-222F-496A-A28F-01ED4959123F}"/>
                </c:ext>
              </c:extLst>
            </c:dLbl>
            <c:dLbl>
              <c:idx val="15"/>
              <c:delete val="1"/>
              <c:extLst>
                <c:ext xmlns:c15="http://schemas.microsoft.com/office/drawing/2012/chart" uri="{CE6537A1-D6FC-4f65-9D91-7224C49458BB}"/>
                <c:ext xmlns:c16="http://schemas.microsoft.com/office/drawing/2014/chart" uri="{C3380CC4-5D6E-409C-BE32-E72D297353CC}">
                  <c16:uniqueId val="{0000000E-222F-496A-A28F-01ED4959123F}"/>
                </c:ext>
              </c:extLst>
            </c:dLbl>
            <c:dLbl>
              <c:idx val="16"/>
              <c:delete val="1"/>
              <c:extLst>
                <c:ext xmlns:c15="http://schemas.microsoft.com/office/drawing/2012/chart" uri="{CE6537A1-D6FC-4f65-9D91-7224C49458BB}"/>
                <c:ext xmlns:c16="http://schemas.microsoft.com/office/drawing/2014/chart" uri="{C3380CC4-5D6E-409C-BE32-E72D297353CC}">
                  <c16:uniqueId val="{0000000F-222F-496A-A28F-01ED4959123F}"/>
                </c:ext>
              </c:extLst>
            </c:dLbl>
            <c:dLbl>
              <c:idx val="17"/>
              <c:layout>
                <c:manualLayout>
                  <c:x val="-8.4541062801932361E-3"/>
                  <c:y val="1.9778378339093808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A-2C6A-4777-A46F-66CC31D93444}"/>
                </c:ext>
              </c:extLst>
            </c:dLbl>
            <c:dLbl>
              <c:idx val="18"/>
              <c:layout>
                <c:manualLayout>
                  <c:x val="-1.2077294685990515E-2"/>
                  <c:y val="3.296396389848965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B-2C6A-4777-A46F-66CC31D93444}"/>
                </c:ext>
              </c:extLst>
            </c:dLbl>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tx1"/>
                    </a:solidFill>
                    <a:latin typeface="Arial" pitchFamily="34" charset="0"/>
                    <a:ea typeface="+mn-ea"/>
                    <a:cs typeface="Arial"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6350" cap="flat" cmpd="sng" algn="ctr">
                      <a:solidFill>
                        <a:schemeClr val="tx1"/>
                      </a:solidFill>
                      <a:prstDash val="solid"/>
                      <a:round/>
                    </a:ln>
                    <a:effectLst/>
                  </c:spPr>
                </c15:leaderLines>
              </c:ext>
            </c:extLst>
          </c:dLbls>
          <c:cat>
            <c:numRef>
              <c:f>Sheet1!$A$2:$A$20</c:f>
              <c:numCache>
                <c:formatCode>General</c:formatCode>
                <c:ptCount val="19"/>
                <c:pt idx="0">
                  <c:v>2000</c:v>
                </c:pt>
                <c:pt idx="1">
                  <c:v>2001</c:v>
                </c:pt>
                <c:pt idx="2">
                  <c:v>2002</c:v>
                </c:pt>
                <c:pt idx="3">
                  <c:v>2003</c:v>
                </c:pt>
                <c:pt idx="4">
                  <c:v>2004</c:v>
                </c:pt>
                <c:pt idx="5">
                  <c:v>2005</c:v>
                </c:pt>
                <c:pt idx="6">
                  <c:v>2006</c:v>
                </c:pt>
                <c:pt idx="7">
                  <c:v>2007</c:v>
                </c:pt>
                <c:pt idx="8">
                  <c:v>2008</c:v>
                </c:pt>
                <c:pt idx="9">
                  <c:v>2009</c:v>
                </c:pt>
                <c:pt idx="10">
                  <c:v>2010</c:v>
                </c:pt>
                <c:pt idx="11">
                  <c:v>2011</c:v>
                </c:pt>
                <c:pt idx="12">
                  <c:v>2012</c:v>
                </c:pt>
                <c:pt idx="13">
                  <c:v>2013</c:v>
                </c:pt>
                <c:pt idx="14">
                  <c:v>2014</c:v>
                </c:pt>
                <c:pt idx="15">
                  <c:v>2015</c:v>
                </c:pt>
                <c:pt idx="16">
                  <c:v>2016</c:v>
                </c:pt>
                <c:pt idx="17">
                  <c:v>2017</c:v>
                </c:pt>
                <c:pt idx="18">
                  <c:v>2018</c:v>
                </c:pt>
              </c:numCache>
            </c:numRef>
          </c:cat>
          <c:val>
            <c:numRef>
              <c:f>Sheet1!$D$2:$D$20</c:f>
              <c:numCache>
                <c:formatCode>General</c:formatCode>
                <c:ptCount val="19"/>
                <c:pt idx="0">
                  <c:v>17</c:v>
                </c:pt>
                <c:pt idx="1">
                  <c:v>72</c:v>
                </c:pt>
                <c:pt idx="2">
                  <c:v>34</c:v>
                </c:pt>
                <c:pt idx="3">
                  <c:v>65</c:v>
                </c:pt>
                <c:pt idx="4">
                  <c:v>73</c:v>
                </c:pt>
                <c:pt idx="5">
                  <c:v>62</c:v>
                </c:pt>
                <c:pt idx="6">
                  <c:v>88</c:v>
                </c:pt>
                <c:pt idx="7">
                  <c:v>80</c:v>
                </c:pt>
                <c:pt idx="8">
                  <c:v>68</c:v>
                </c:pt>
                <c:pt idx="9">
                  <c:v>57</c:v>
                </c:pt>
                <c:pt idx="10">
                  <c:v>48</c:v>
                </c:pt>
                <c:pt idx="11">
                  <c:v>57</c:v>
                </c:pt>
                <c:pt idx="12">
                  <c:v>66</c:v>
                </c:pt>
                <c:pt idx="13">
                  <c:v>61</c:v>
                </c:pt>
                <c:pt idx="14">
                  <c:v>72</c:v>
                </c:pt>
                <c:pt idx="15">
                  <c:v>79</c:v>
                </c:pt>
                <c:pt idx="16">
                  <c:v>78</c:v>
                </c:pt>
                <c:pt idx="17">
                  <c:v>79</c:v>
                </c:pt>
                <c:pt idx="18">
                  <c:v>85</c:v>
                </c:pt>
              </c:numCache>
            </c:numRef>
          </c:val>
          <c:smooth val="0"/>
          <c:extLst>
            <c:ext xmlns:c16="http://schemas.microsoft.com/office/drawing/2014/chart" uri="{C3380CC4-5D6E-409C-BE32-E72D297353CC}">
              <c16:uniqueId val="{0000000C-2C6A-4777-A46F-66CC31D93444}"/>
            </c:ext>
          </c:extLst>
        </c:ser>
        <c:ser>
          <c:idx val="0"/>
          <c:order val="3"/>
          <c:tx>
            <c:strRef>
              <c:f>Sheet1!$E$1</c:f>
              <c:strCache>
                <c:ptCount val="1"/>
                <c:pt idx="0">
                  <c:v>Any Methamphetamine</c:v>
                </c:pt>
              </c:strCache>
            </c:strRef>
          </c:tx>
          <c:spPr>
            <a:ln w="25400" cap="rnd" cmpd="sng" algn="ctr">
              <a:solidFill>
                <a:schemeClr val="accent1"/>
              </a:solidFill>
              <a:prstDash val="solid"/>
              <a:round/>
            </a:ln>
            <a:effectLst>
              <a:outerShdw blurRad="50800" dist="38100" dir="2700000" algn="tl" rotWithShape="0">
                <a:prstClr val="black">
                  <a:alpha val="40000"/>
                </a:prstClr>
              </a:outerShdw>
            </a:effectLst>
          </c:spPr>
          <c:marker>
            <c:symbol val="diamond"/>
            <c:size val="5"/>
            <c:spPr>
              <a:solidFill>
                <a:schemeClr val="accent1"/>
              </a:solidFill>
              <a:ln w="25400" cap="flat" cmpd="sng" algn="ctr">
                <a:solidFill>
                  <a:schemeClr val="accent1"/>
                </a:solidFill>
                <a:prstDash val="solid"/>
                <a:round/>
              </a:ln>
              <a:effectLst>
                <a:outerShdw blurRad="50800" dist="38100" dir="2700000" algn="tl" rotWithShape="0">
                  <a:prstClr val="black">
                    <a:alpha val="40000"/>
                  </a:prstClr>
                </a:outerShdw>
              </a:effectLst>
            </c:spPr>
          </c:marker>
          <c:dLbls>
            <c:dLbl>
              <c:idx val="0"/>
              <c:layout>
                <c:manualLayout>
                  <c:x val="-2.5362318840579712E-2"/>
                  <c:y val="-4.2853153068036616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D-2C6A-4777-A46F-66CC31D93444}"/>
                </c:ext>
              </c:extLst>
            </c:dLbl>
            <c:dLbl>
              <c:idx val="1"/>
              <c:delete val="1"/>
              <c:extLst>
                <c:ext xmlns:c15="http://schemas.microsoft.com/office/drawing/2012/chart" uri="{CE6537A1-D6FC-4f65-9D91-7224C49458BB}"/>
                <c:ext xmlns:c16="http://schemas.microsoft.com/office/drawing/2014/chart" uri="{C3380CC4-5D6E-409C-BE32-E72D297353CC}">
                  <c16:uniqueId val="{0000000E-2C6A-4777-A46F-66CC31D93444}"/>
                </c:ext>
              </c:extLst>
            </c:dLbl>
            <c:dLbl>
              <c:idx val="2"/>
              <c:delete val="1"/>
              <c:extLst>
                <c:ext xmlns:c15="http://schemas.microsoft.com/office/drawing/2012/chart" uri="{CE6537A1-D6FC-4f65-9D91-7224C49458BB}"/>
                <c:ext xmlns:c16="http://schemas.microsoft.com/office/drawing/2014/chart" uri="{C3380CC4-5D6E-409C-BE32-E72D297353CC}">
                  <c16:uniqueId val="{0000000F-2C6A-4777-A46F-66CC31D93444}"/>
                </c:ext>
              </c:extLst>
            </c:dLbl>
            <c:dLbl>
              <c:idx val="3"/>
              <c:delete val="1"/>
              <c:extLst>
                <c:ext xmlns:c15="http://schemas.microsoft.com/office/drawing/2012/chart" uri="{CE6537A1-D6FC-4f65-9D91-7224C49458BB}"/>
                <c:ext xmlns:c16="http://schemas.microsoft.com/office/drawing/2014/chart" uri="{C3380CC4-5D6E-409C-BE32-E72D297353CC}">
                  <c16:uniqueId val="{00000010-2C6A-4777-A46F-66CC31D93444}"/>
                </c:ext>
              </c:extLst>
            </c:dLbl>
            <c:dLbl>
              <c:idx val="4"/>
              <c:delete val="1"/>
              <c:extLst>
                <c:ext xmlns:c15="http://schemas.microsoft.com/office/drawing/2012/chart" uri="{CE6537A1-D6FC-4f65-9D91-7224C49458BB}"/>
                <c:ext xmlns:c16="http://schemas.microsoft.com/office/drawing/2014/chart" uri="{C3380CC4-5D6E-409C-BE32-E72D297353CC}">
                  <c16:uniqueId val="{00000011-2C6A-4777-A46F-66CC31D93444}"/>
                </c:ext>
              </c:extLst>
            </c:dLbl>
            <c:dLbl>
              <c:idx val="5"/>
              <c:delete val="1"/>
              <c:extLst>
                <c:ext xmlns:c15="http://schemas.microsoft.com/office/drawing/2012/chart" uri="{CE6537A1-D6FC-4f65-9D91-7224C49458BB}"/>
                <c:ext xmlns:c16="http://schemas.microsoft.com/office/drawing/2014/chart" uri="{C3380CC4-5D6E-409C-BE32-E72D297353CC}">
                  <c16:uniqueId val="{00000012-2C6A-4777-A46F-66CC31D93444}"/>
                </c:ext>
              </c:extLst>
            </c:dLbl>
            <c:dLbl>
              <c:idx val="6"/>
              <c:delete val="1"/>
              <c:extLst>
                <c:ext xmlns:c15="http://schemas.microsoft.com/office/drawing/2012/chart" uri="{CE6537A1-D6FC-4f65-9D91-7224C49458BB}"/>
                <c:ext xmlns:c16="http://schemas.microsoft.com/office/drawing/2014/chart" uri="{C3380CC4-5D6E-409C-BE32-E72D297353CC}">
                  <c16:uniqueId val="{00000013-2C6A-4777-A46F-66CC31D93444}"/>
                </c:ext>
              </c:extLst>
            </c:dLbl>
            <c:dLbl>
              <c:idx val="7"/>
              <c:delete val="1"/>
              <c:extLst>
                <c:ext xmlns:c15="http://schemas.microsoft.com/office/drawing/2012/chart" uri="{CE6537A1-D6FC-4f65-9D91-7224C49458BB}"/>
                <c:ext xmlns:c16="http://schemas.microsoft.com/office/drawing/2014/chart" uri="{C3380CC4-5D6E-409C-BE32-E72D297353CC}">
                  <c16:uniqueId val="{00000014-2C6A-4777-A46F-66CC31D93444}"/>
                </c:ext>
              </c:extLst>
            </c:dLbl>
            <c:dLbl>
              <c:idx val="8"/>
              <c:delete val="1"/>
              <c:extLst>
                <c:ext xmlns:c15="http://schemas.microsoft.com/office/drawing/2012/chart" uri="{CE6537A1-D6FC-4f65-9D91-7224C49458BB}"/>
                <c:ext xmlns:c16="http://schemas.microsoft.com/office/drawing/2014/chart" uri="{C3380CC4-5D6E-409C-BE32-E72D297353CC}">
                  <c16:uniqueId val="{00000015-2C6A-4777-A46F-66CC31D93444}"/>
                </c:ext>
              </c:extLst>
            </c:dLbl>
            <c:dLbl>
              <c:idx val="9"/>
              <c:delete val="1"/>
              <c:extLst>
                <c:ext xmlns:c15="http://schemas.microsoft.com/office/drawing/2012/chart" uri="{CE6537A1-D6FC-4f65-9D91-7224C49458BB}"/>
                <c:ext xmlns:c16="http://schemas.microsoft.com/office/drawing/2014/chart" uri="{C3380CC4-5D6E-409C-BE32-E72D297353CC}">
                  <c16:uniqueId val="{00000016-2C6A-4777-A46F-66CC31D93444}"/>
                </c:ext>
              </c:extLst>
            </c:dLbl>
            <c:dLbl>
              <c:idx val="10"/>
              <c:delete val="1"/>
              <c:extLst>
                <c:ext xmlns:c15="http://schemas.microsoft.com/office/drawing/2012/chart" uri="{CE6537A1-D6FC-4f65-9D91-7224C49458BB}"/>
                <c:ext xmlns:c16="http://schemas.microsoft.com/office/drawing/2014/chart" uri="{C3380CC4-5D6E-409C-BE32-E72D297353CC}">
                  <c16:uniqueId val="{00000017-2C6A-4777-A46F-66CC31D93444}"/>
                </c:ext>
              </c:extLst>
            </c:dLbl>
            <c:dLbl>
              <c:idx val="11"/>
              <c:delete val="1"/>
              <c:extLst>
                <c:ext xmlns:c15="http://schemas.microsoft.com/office/drawing/2012/chart" uri="{CE6537A1-D6FC-4f65-9D91-7224C49458BB}"/>
                <c:ext xmlns:c16="http://schemas.microsoft.com/office/drawing/2014/chart" uri="{C3380CC4-5D6E-409C-BE32-E72D297353CC}">
                  <c16:uniqueId val="{00000018-2C6A-4777-A46F-66CC31D93444}"/>
                </c:ext>
              </c:extLst>
            </c:dLbl>
            <c:dLbl>
              <c:idx val="12"/>
              <c:delete val="1"/>
              <c:extLst>
                <c:ext xmlns:c15="http://schemas.microsoft.com/office/drawing/2012/chart" uri="{CE6537A1-D6FC-4f65-9D91-7224C49458BB}"/>
                <c:ext xmlns:c16="http://schemas.microsoft.com/office/drawing/2014/chart" uri="{C3380CC4-5D6E-409C-BE32-E72D297353CC}">
                  <c16:uniqueId val="{00000019-2C6A-4777-A46F-66CC31D93444}"/>
                </c:ext>
              </c:extLst>
            </c:dLbl>
            <c:dLbl>
              <c:idx val="13"/>
              <c:delete val="1"/>
              <c:extLst>
                <c:ext xmlns:c15="http://schemas.microsoft.com/office/drawing/2012/chart" uri="{CE6537A1-D6FC-4f65-9D91-7224C49458BB}"/>
                <c:ext xmlns:c16="http://schemas.microsoft.com/office/drawing/2014/chart" uri="{C3380CC4-5D6E-409C-BE32-E72D297353CC}">
                  <c16:uniqueId val="{0000001A-2C6A-4777-A46F-66CC31D93444}"/>
                </c:ext>
              </c:extLst>
            </c:dLbl>
            <c:dLbl>
              <c:idx val="14"/>
              <c:delete val="1"/>
              <c:extLst>
                <c:ext xmlns:c15="http://schemas.microsoft.com/office/drawing/2012/chart" uri="{CE6537A1-D6FC-4f65-9D91-7224C49458BB}"/>
                <c:ext xmlns:c16="http://schemas.microsoft.com/office/drawing/2014/chart" uri="{C3380CC4-5D6E-409C-BE32-E72D297353CC}">
                  <c16:uniqueId val="{0000001B-2C6A-4777-A46F-66CC31D93444}"/>
                </c:ext>
              </c:extLst>
            </c:dLbl>
            <c:dLbl>
              <c:idx val="15"/>
              <c:delete val="1"/>
              <c:extLst>
                <c:ext xmlns:c15="http://schemas.microsoft.com/office/drawing/2012/chart" uri="{CE6537A1-D6FC-4f65-9D91-7224C49458BB}"/>
                <c:ext xmlns:c16="http://schemas.microsoft.com/office/drawing/2014/chart" uri="{C3380CC4-5D6E-409C-BE32-E72D297353CC}">
                  <c16:uniqueId val="{0000001C-2C6A-4777-A46F-66CC31D93444}"/>
                </c:ext>
              </c:extLst>
            </c:dLbl>
            <c:dLbl>
              <c:idx val="16"/>
              <c:delete val="1"/>
              <c:extLst>
                <c:ext xmlns:c15="http://schemas.microsoft.com/office/drawing/2012/chart" uri="{CE6537A1-D6FC-4f65-9D91-7224C49458BB}"/>
                <c:ext xmlns:c16="http://schemas.microsoft.com/office/drawing/2014/chart" uri="{C3380CC4-5D6E-409C-BE32-E72D297353CC}">
                  <c16:uniqueId val="{0000001D-2C6A-4777-A46F-66CC31D93444}"/>
                </c:ext>
              </c:extLst>
            </c:dLbl>
            <c:dLbl>
              <c:idx val="17"/>
              <c:layout>
                <c:manualLayout>
                  <c:x val="-1.6908212560386472E-2"/>
                  <c:y val="-4.944594584773452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E-2C6A-4777-A46F-66CC31D93444}"/>
                </c:ext>
              </c:extLst>
            </c:dLbl>
            <c:dLbl>
              <c:idx val="18"/>
              <c:layout>
                <c:manualLayout>
                  <c:x val="-1.6908212560386649E-2"/>
                  <c:y val="-3.9556756678187616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F-2C6A-4777-A46F-66CC31D93444}"/>
                </c:ext>
              </c:extLst>
            </c:dLbl>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tx1"/>
                    </a:solidFill>
                    <a:latin typeface="Arial" pitchFamily="34" charset="0"/>
                    <a:ea typeface="+mn-ea"/>
                    <a:cs typeface="Arial"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6350" cap="flat" cmpd="sng" algn="ctr">
                      <a:solidFill>
                        <a:schemeClr val="tx1"/>
                      </a:solidFill>
                      <a:prstDash val="solid"/>
                      <a:round/>
                    </a:ln>
                    <a:effectLst/>
                  </c:spPr>
                </c15:leaderLines>
              </c:ext>
            </c:extLst>
          </c:dLbls>
          <c:cat>
            <c:numRef>
              <c:f>Sheet1!$A$2:$A$20</c:f>
              <c:numCache>
                <c:formatCode>General</c:formatCode>
                <c:ptCount val="19"/>
                <c:pt idx="0">
                  <c:v>2000</c:v>
                </c:pt>
                <c:pt idx="1">
                  <c:v>2001</c:v>
                </c:pt>
                <c:pt idx="2">
                  <c:v>2002</c:v>
                </c:pt>
                <c:pt idx="3">
                  <c:v>2003</c:v>
                </c:pt>
                <c:pt idx="4">
                  <c:v>2004</c:v>
                </c:pt>
                <c:pt idx="5">
                  <c:v>2005</c:v>
                </c:pt>
                <c:pt idx="6">
                  <c:v>2006</c:v>
                </c:pt>
                <c:pt idx="7">
                  <c:v>2007</c:v>
                </c:pt>
                <c:pt idx="8">
                  <c:v>2008</c:v>
                </c:pt>
                <c:pt idx="9">
                  <c:v>2009</c:v>
                </c:pt>
                <c:pt idx="10">
                  <c:v>2010</c:v>
                </c:pt>
                <c:pt idx="11">
                  <c:v>2011</c:v>
                </c:pt>
                <c:pt idx="12">
                  <c:v>2012</c:v>
                </c:pt>
                <c:pt idx="13">
                  <c:v>2013</c:v>
                </c:pt>
                <c:pt idx="14">
                  <c:v>2014</c:v>
                </c:pt>
                <c:pt idx="15">
                  <c:v>2015</c:v>
                </c:pt>
                <c:pt idx="16">
                  <c:v>2016</c:v>
                </c:pt>
                <c:pt idx="17">
                  <c:v>2017</c:v>
                </c:pt>
                <c:pt idx="18">
                  <c:v>2018</c:v>
                </c:pt>
              </c:numCache>
            </c:numRef>
          </c:cat>
          <c:val>
            <c:numRef>
              <c:f>Sheet1!$E$2:$E$20</c:f>
              <c:numCache>
                <c:formatCode>General</c:formatCode>
                <c:ptCount val="19"/>
                <c:pt idx="0">
                  <c:v>68</c:v>
                </c:pt>
                <c:pt idx="1">
                  <c:v>82</c:v>
                </c:pt>
                <c:pt idx="2">
                  <c:v>70</c:v>
                </c:pt>
                <c:pt idx="3">
                  <c:v>71</c:v>
                </c:pt>
                <c:pt idx="4">
                  <c:v>81</c:v>
                </c:pt>
                <c:pt idx="5">
                  <c:v>73</c:v>
                </c:pt>
                <c:pt idx="6">
                  <c:v>92</c:v>
                </c:pt>
                <c:pt idx="7">
                  <c:v>83</c:v>
                </c:pt>
                <c:pt idx="8">
                  <c:v>74</c:v>
                </c:pt>
                <c:pt idx="9">
                  <c:v>75</c:v>
                </c:pt>
                <c:pt idx="10">
                  <c:v>59</c:v>
                </c:pt>
                <c:pt idx="11">
                  <c:v>73</c:v>
                </c:pt>
                <c:pt idx="12">
                  <c:v>77</c:v>
                </c:pt>
                <c:pt idx="13">
                  <c:v>66</c:v>
                </c:pt>
                <c:pt idx="14">
                  <c:v>76</c:v>
                </c:pt>
                <c:pt idx="15">
                  <c:v>81</c:v>
                </c:pt>
                <c:pt idx="16">
                  <c:v>83</c:v>
                </c:pt>
                <c:pt idx="17">
                  <c:v>80</c:v>
                </c:pt>
                <c:pt idx="18">
                  <c:v>85</c:v>
                </c:pt>
              </c:numCache>
            </c:numRef>
          </c:val>
          <c:smooth val="0"/>
          <c:extLst>
            <c:ext xmlns:c16="http://schemas.microsoft.com/office/drawing/2014/chart" uri="{C3380CC4-5D6E-409C-BE32-E72D297353CC}">
              <c16:uniqueId val="{00000020-2C6A-4777-A46F-66CC31D93444}"/>
            </c:ext>
          </c:extLst>
        </c:ser>
        <c:dLbls>
          <c:showLegendKey val="0"/>
          <c:showVal val="0"/>
          <c:showCatName val="0"/>
          <c:showSerName val="0"/>
          <c:showPercent val="0"/>
          <c:showBubbleSize val="0"/>
        </c:dLbls>
        <c:marker val="1"/>
        <c:smooth val="0"/>
        <c:axId val="2116290728"/>
        <c:axId val="-2103202920"/>
      </c:lineChart>
      <c:catAx>
        <c:axId val="2116290728"/>
        <c:scaling>
          <c:orientation val="minMax"/>
        </c:scaling>
        <c:delete val="0"/>
        <c:axPos val="b"/>
        <c:numFmt formatCode="General" sourceLinked="1"/>
        <c:majorTickMark val="out"/>
        <c:minorTickMark val="none"/>
        <c:tickLblPos val="nextTo"/>
        <c:spPr>
          <a:noFill/>
          <a:ln w="6350" cap="flat" cmpd="sng" algn="ctr">
            <a:solidFill>
              <a:schemeClr val="tx1"/>
            </a:solidFill>
            <a:prstDash val="solid"/>
            <a:round/>
          </a:ln>
          <a:effectLst/>
        </c:spPr>
        <c:txPr>
          <a:bodyPr rot="-2700000" spcFirstLastPara="1" vertOverflow="ellipsis" wrap="square" anchor="ctr" anchorCtr="1"/>
          <a:lstStyle/>
          <a:p>
            <a:pPr>
              <a:defRPr sz="1600" b="0" i="0" u="none" strike="noStrike" kern="1200" baseline="0">
                <a:solidFill>
                  <a:schemeClr val="tx1"/>
                </a:solidFill>
                <a:latin typeface="Arial" pitchFamily="34" charset="0"/>
                <a:ea typeface="+mn-ea"/>
                <a:cs typeface="Arial" pitchFamily="34" charset="0"/>
              </a:defRPr>
            </a:pPr>
            <a:endParaRPr lang="en-US"/>
          </a:p>
        </c:txPr>
        <c:crossAx val="-2103202920"/>
        <c:crosses val="autoZero"/>
        <c:auto val="1"/>
        <c:lblAlgn val="ctr"/>
        <c:lblOffset val="100"/>
        <c:noMultiLvlLbl val="0"/>
      </c:catAx>
      <c:valAx>
        <c:axId val="-2103202920"/>
        <c:scaling>
          <c:orientation val="minMax"/>
          <c:max val="100"/>
        </c:scaling>
        <c:delete val="0"/>
        <c:axPos val="l"/>
        <c:title>
          <c:tx>
            <c:rich>
              <a:bodyPr rot="-5400000" spcFirstLastPara="1" vertOverflow="ellipsis" vert="horz" wrap="square" anchor="ctr" anchorCtr="1"/>
              <a:lstStyle/>
              <a:p>
                <a:pPr>
                  <a:defRPr sz="1600" b="1" i="0" u="none" strike="noStrike" kern="1200" baseline="0">
                    <a:solidFill>
                      <a:schemeClr val="tx1"/>
                    </a:solidFill>
                    <a:latin typeface="Arial" pitchFamily="34" charset="0"/>
                    <a:ea typeface="+mn-ea"/>
                    <a:cs typeface="Arial" pitchFamily="34" charset="0"/>
                  </a:defRPr>
                </a:pPr>
                <a:r>
                  <a:rPr lang="en-AU" dirty="0"/>
                  <a:t>% ACT IDRS participants</a:t>
                </a:r>
              </a:p>
            </c:rich>
          </c:tx>
          <c:layout>
            <c:manualLayout>
              <c:xMode val="edge"/>
              <c:yMode val="edge"/>
              <c:x val="1.3198676252424969E-2"/>
              <c:y val="9.450794405574077E-2"/>
            </c:manualLayout>
          </c:layout>
          <c:overlay val="0"/>
          <c:spPr>
            <a:noFill/>
            <a:ln>
              <a:noFill/>
            </a:ln>
            <a:effectLst/>
          </c:spPr>
          <c:txPr>
            <a:bodyPr rot="-5400000" spcFirstLastPara="1" vertOverflow="ellipsis" vert="horz" wrap="square" anchor="ctr" anchorCtr="1"/>
            <a:lstStyle/>
            <a:p>
              <a:pPr>
                <a:defRPr sz="1600" b="1" i="0" u="none" strike="noStrike" kern="1200" baseline="0">
                  <a:solidFill>
                    <a:schemeClr val="tx1"/>
                  </a:solidFill>
                  <a:latin typeface="Arial" pitchFamily="34" charset="0"/>
                  <a:ea typeface="+mn-ea"/>
                  <a:cs typeface="Arial" pitchFamily="34" charset="0"/>
                </a:defRPr>
              </a:pPr>
              <a:endParaRPr lang="en-US"/>
            </a:p>
          </c:txPr>
        </c:title>
        <c:numFmt formatCode="General" sourceLinked="1"/>
        <c:majorTickMark val="out"/>
        <c:minorTickMark val="none"/>
        <c:tickLblPos val="nextTo"/>
        <c:spPr>
          <a:noFill/>
          <a:ln w="6350" cap="flat" cmpd="sng" algn="ctr">
            <a:solidFill>
              <a:schemeClr val="tx1"/>
            </a:solidFill>
            <a:prstDash val="solid"/>
            <a:round/>
          </a:ln>
          <a:effectLst/>
        </c:spPr>
        <c:txPr>
          <a:bodyPr rot="-60000000" spcFirstLastPara="1" vertOverflow="ellipsis" vert="horz" wrap="square" anchor="ctr" anchorCtr="1"/>
          <a:lstStyle/>
          <a:p>
            <a:pPr>
              <a:defRPr sz="1600" b="0" i="0" u="none" strike="noStrike" kern="1200" baseline="0">
                <a:solidFill>
                  <a:schemeClr val="tx1"/>
                </a:solidFill>
                <a:latin typeface="Arial" pitchFamily="34" charset="0"/>
                <a:ea typeface="+mn-ea"/>
                <a:cs typeface="Arial" pitchFamily="34" charset="0"/>
              </a:defRPr>
            </a:pPr>
            <a:endParaRPr lang="en-US"/>
          </a:p>
        </c:txPr>
        <c:crossAx val="2116290728"/>
        <c:crosses val="autoZero"/>
        <c:crossBetween val="between"/>
      </c:valAx>
      <c:spPr>
        <a:noFill/>
        <a:ln>
          <a:noFill/>
        </a:ln>
        <a:effectLst/>
      </c:spPr>
    </c:plotArea>
    <c:legend>
      <c:legendPos val="b"/>
      <c:layout>
        <c:manualLayout>
          <c:xMode val="edge"/>
          <c:yMode val="edge"/>
          <c:x val="0.20871353037392065"/>
          <c:y val="0.92188786438158044"/>
          <c:w val="0.58257284415535016"/>
          <c:h val="7.8112135618419537E-2"/>
        </c:manualLayout>
      </c:layout>
      <c:overlay val="0"/>
      <c:spPr>
        <a:noFill/>
        <a:ln>
          <a:noFill/>
        </a:ln>
        <a:effectLst/>
      </c:spPr>
      <c:txPr>
        <a:bodyPr rot="0" spcFirstLastPara="1" vertOverflow="ellipsis" vert="horz" wrap="square" anchor="ctr" anchorCtr="1"/>
        <a:lstStyle/>
        <a:p>
          <a:pPr>
            <a:defRPr sz="1600" b="0" i="0" u="none" strike="noStrike" kern="1200" baseline="0">
              <a:solidFill>
                <a:schemeClr val="tx1"/>
              </a:solidFill>
              <a:latin typeface="Arial" pitchFamily="34" charset="0"/>
              <a:ea typeface="+mn-ea"/>
              <a:cs typeface="Arial" pitchFamily="34" charset="0"/>
            </a:defRPr>
          </a:pPr>
          <a:endParaRPr lang="en-US"/>
        </a:p>
      </c:txPr>
    </c:legend>
    <c:plotVisOnly val="1"/>
    <c:dispBlanksAs val="gap"/>
    <c:showDLblsOverMax val="0"/>
  </c:chart>
  <c:spPr>
    <a:solidFill>
      <a:schemeClr val="bg1"/>
    </a:solidFill>
    <a:ln w="6350" cap="flat" cmpd="sng" algn="ctr">
      <a:noFill/>
      <a:prstDash val="solid"/>
      <a:round/>
    </a:ln>
    <a:effectLst/>
  </c:spPr>
  <c:txPr>
    <a:bodyPr/>
    <a:lstStyle/>
    <a:p>
      <a:pPr>
        <a:defRPr sz="1600" baseline="0">
          <a:latin typeface="Arial" pitchFamily="34" charset="0"/>
          <a:cs typeface="Arial" pitchFamily="34" charset="0"/>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9.3913709155920733E-2"/>
          <c:y val="2.9808733559214037E-2"/>
          <c:w val="0.86288037567778397"/>
          <c:h val="0.73358914347877058"/>
        </c:manualLayout>
      </c:layout>
      <c:lineChart>
        <c:grouping val="standard"/>
        <c:varyColors val="0"/>
        <c:ser>
          <c:idx val="3"/>
          <c:order val="0"/>
          <c:tx>
            <c:strRef>
              <c:f>Sheet1!$B$1</c:f>
              <c:strCache>
                <c:ptCount val="1"/>
                <c:pt idx="0">
                  <c:v>Speed</c:v>
                </c:pt>
              </c:strCache>
            </c:strRef>
          </c:tx>
          <c:spPr>
            <a:ln w="25400" cap="rnd" cmpd="sng" algn="ctr">
              <a:solidFill>
                <a:schemeClr val="accent4"/>
              </a:solidFill>
              <a:prstDash val="solid"/>
              <a:round/>
            </a:ln>
            <a:effectLst>
              <a:outerShdw blurRad="50800" dist="38100" dir="2700000" algn="tl" rotWithShape="0">
                <a:prstClr val="black">
                  <a:alpha val="40000"/>
                </a:prstClr>
              </a:outerShdw>
            </a:effectLst>
          </c:spPr>
          <c:marker>
            <c:symbol val="circle"/>
            <c:size val="5"/>
            <c:spPr>
              <a:solidFill>
                <a:schemeClr val="accent4"/>
              </a:solidFill>
              <a:ln w="6350" cap="flat" cmpd="sng" algn="ctr">
                <a:solidFill>
                  <a:schemeClr val="accent4"/>
                </a:solidFill>
                <a:prstDash val="solid"/>
                <a:round/>
              </a:ln>
              <a:effectLst>
                <a:outerShdw blurRad="50800" dist="38100" dir="2700000" algn="tl" rotWithShape="0">
                  <a:prstClr val="black">
                    <a:alpha val="40000"/>
                  </a:prstClr>
                </a:outerShdw>
              </a:effectLst>
            </c:spPr>
          </c:marker>
          <c:dPt>
            <c:idx val="12"/>
            <c:marker>
              <c:spPr>
                <a:solidFill>
                  <a:schemeClr val="accent4"/>
                </a:solidFill>
                <a:ln w="25400" cap="flat" cmpd="sng" algn="ctr">
                  <a:solidFill>
                    <a:schemeClr val="accent4"/>
                  </a:solidFill>
                  <a:prstDash val="solid"/>
                  <a:round/>
                </a:ln>
                <a:effectLst>
                  <a:outerShdw blurRad="50800" dist="38100" dir="2700000" algn="tl" rotWithShape="0">
                    <a:prstClr val="black">
                      <a:alpha val="40000"/>
                    </a:prstClr>
                  </a:outerShdw>
                </a:effectLst>
              </c:spPr>
            </c:marker>
            <c:bubble3D val="0"/>
            <c:extLst>
              <c:ext xmlns:c16="http://schemas.microsoft.com/office/drawing/2014/chart" uri="{C3380CC4-5D6E-409C-BE32-E72D297353CC}">
                <c16:uniqueId val="{00000000-63AD-44EF-B56F-90861681ABD0}"/>
              </c:ext>
            </c:extLst>
          </c:dPt>
          <c:dLbls>
            <c:dLbl>
              <c:idx val="1"/>
              <c:delete val="1"/>
              <c:extLst>
                <c:ext xmlns:c15="http://schemas.microsoft.com/office/drawing/2012/chart" uri="{CE6537A1-D6FC-4f65-9D91-7224C49458BB}"/>
                <c:ext xmlns:c16="http://schemas.microsoft.com/office/drawing/2014/chart" uri="{C3380CC4-5D6E-409C-BE32-E72D297353CC}">
                  <c16:uniqueId val="{00000002-27C4-4AAF-95E6-A4B8B34D6333}"/>
                </c:ext>
              </c:extLst>
            </c:dLbl>
            <c:dLbl>
              <c:idx val="3"/>
              <c:delete val="1"/>
              <c:extLst>
                <c:ext xmlns:c15="http://schemas.microsoft.com/office/drawing/2012/chart" uri="{CE6537A1-D6FC-4f65-9D91-7224C49458BB}"/>
                <c:ext xmlns:c16="http://schemas.microsoft.com/office/drawing/2014/chart" uri="{C3380CC4-5D6E-409C-BE32-E72D297353CC}">
                  <c16:uniqueId val="{0000000C-27C4-4AAF-95E6-A4B8B34D6333}"/>
                </c:ext>
              </c:extLst>
            </c:dLbl>
            <c:dLbl>
              <c:idx val="4"/>
              <c:delete val="1"/>
              <c:extLst>
                <c:ext xmlns:c15="http://schemas.microsoft.com/office/drawing/2012/chart" uri="{CE6537A1-D6FC-4f65-9D91-7224C49458BB}"/>
                <c:ext xmlns:c16="http://schemas.microsoft.com/office/drawing/2014/chart" uri="{C3380CC4-5D6E-409C-BE32-E72D297353CC}">
                  <c16:uniqueId val="{0000000B-27C4-4AAF-95E6-A4B8B34D6333}"/>
                </c:ext>
              </c:extLst>
            </c:dLbl>
            <c:dLbl>
              <c:idx val="5"/>
              <c:delete val="1"/>
              <c:extLst>
                <c:ext xmlns:c15="http://schemas.microsoft.com/office/drawing/2012/chart" uri="{CE6537A1-D6FC-4f65-9D91-7224C49458BB}"/>
                <c:ext xmlns:c16="http://schemas.microsoft.com/office/drawing/2014/chart" uri="{C3380CC4-5D6E-409C-BE32-E72D297353CC}">
                  <c16:uniqueId val="{00000007-27C4-4AAF-95E6-A4B8B34D6333}"/>
                </c:ext>
              </c:extLst>
            </c:dLbl>
            <c:dLbl>
              <c:idx val="6"/>
              <c:delete val="1"/>
              <c:extLst>
                <c:ext xmlns:c15="http://schemas.microsoft.com/office/drawing/2012/chart" uri="{CE6537A1-D6FC-4f65-9D91-7224C49458BB}"/>
                <c:ext xmlns:c16="http://schemas.microsoft.com/office/drawing/2014/chart" uri="{C3380CC4-5D6E-409C-BE32-E72D297353CC}">
                  <c16:uniqueId val="{00000005-27C4-4AAF-95E6-A4B8B34D6333}"/>
                </c:ext>
              </c:extLst>
            </c:dLbl>
            <c:dLbl>
              <c:idx val="7"/>
              <c:delete val="1"/>
              <c:extLst>
                <c:ext xmlns:c15="http://schemas.microsoft.com/office/drawing/2012/chart" uri="{CE6537A1-D6FC-4f65-9D91-7224C49458BB}"/>
                <c:ext xmlns:c16="http://schemas.microsoft.com/office/drawing/2014/chart" uri="{C3380CC4-5D6E-409C-BE32-E72D297353CC}">
                  <c16:uniqueId val="{00000004-27C4-4AAF-95E6-A4B8B34D6333}"/>
                </c:ext>
              </c:extLst>
            </c:dLbl>
            <c:dLbl>
              <c:idx val="8"/>
              <c:delete val="1"/>
              <c:extLst>
                <c:ext xmlns:c15="http://schemas.microsoft.com/office/drawing/2012/chart" uri="{CE6537A1-D6FC-4f65-9D91-7224C49458BB}"/>
                <c:ext xmlns:c16="http://schemas.microsoft.com/office/drawing/2014/chart" uri="{C3380CC4-5D6E-409C-BE32-E72D297353CC}">
                  <c16:uniqueId val="{0000000D-27C4-4AAF-95E6-A4B8B34D6333}"/>
                </c:ext>
              </c:extLst>
            </c:dLbl>
            <c:dLbl>
              <c:idx val="9"/>
              <c:delete val="1"/>
              <c:extLst>
                <c:ext xmlns:c15="http://schemas.microsoft.com/office/drawing/2012/chart" uri="{CE6537A1-D6FC-4f65-9D91-7224C49458BB}"/>
                <c:ext xmlns:c16="http://schemas.microsoft.com/office/drawing/2014/chart" uri="{C3380CC4-5D6E-409C-BE32-E72D297353CC}">
                  <c16:uniqueId val="{00000003-27C4-4AAF-95E6-A4B8B34D6333}"/>
                </c:ext>
              </c:extLst>
            </c:dLbl>
            <c:dLbl>
              <c:idx val="10"/>
              <c:delete val="1"/>
              <c:extLst>
                <c:ext xmlns:c15="http://schemas.microsoft.com/office/drawing/2012/chart" uri="{CE6537A1-D6FC-4f65-9D91-7224C49458BB}"/>
                <c:ext xmlns:c16="http://schemas.microsoft.com/office/drawing/2014/chart" uri="{C3380CC4-5D6E-409C-BE32-E72D297353CC}">
                  <c16:uniqueId val="{0000000E-27C4-4AAF-95E6-A4B8B34D6333}"/>
                </c:ext>
              </c:extLst>
            </c:dLbl>
            <c:dLbl>
              <c:idx val="11"/>
              <c:delete val="1"/>
              <c:extLst>
                <c:ext xmlns:c15="http://schemas.microsoft.com/office/drawing/2012/chart" uri="{CE6537A1-D6FC-4f65-9D91-7224C49458BB}"/>
                <c:ext xmlns:c16="http://schemas.microsoft.com/office/drawing/2014/chart" uri="{C3380CC4-5D6E-409C-BE32-E72D297353CC}">
                  <c16:uniqueId val="{0000000F-27C4-4AAF-95E6-A4B8B34D6333}"/>
                </c:ext>
              </c:extLst>
            </c:dLbl>
            <c:dLbl>
              <c:idx val="12"/>
              <c:delete val="1"/>
              <c:extLst>
                <c:ext xmlns:c15="http://schemas.microsoft.com/office/drawing/2012/chart" uri="{CE6537A1-D6FC-4f65-9D91-7224C49458BB}"/>
                <c:ext xmlns:c16="http://schemas.microsoft.com/office/drawing/2014/chart" uri="{C3380CC4-5D6E-409C-BE32-E72D297353CC}">
                  <c16:uniqueId val="{00000000-63AD-44EF-B56F-90861681ABD0}"/>
                </c:ext>
              </c:extLst>
            </c:dLbl>
            <c:dLbl>
              <c:idx val="13"/>
              <c:delete val="1"/>
              <c:extLst>
                <c:ext xmlns:c15="http://schemas.microsoft.com/office/drawing/2012/chart" uri="{CE6537A1-D6FC-4f65-9D91-7224C49458BB}"/>
                <c:ext xmlns:c16="http://schemas.microsoft.com/office/drawing/2014/chart" uri="{C3380CC4-5D6E-409C-BE32-E72D297353CC}">
                  <c16:uniqueId val="{00000010-27C4-4AAF-95E6-A4B8B34D6333}"/>
                </c:ext>
              </c:extLst>
            </c:dLbl>
            <c:dLbl>
              <c:idx val="14"/>
              <c:delete val="1"/>
              <c:extLst>
                <c:ext xmlns:c15="http://schemas.microsoft.com/office/drawing/2012/chart" uri="{CE6537A1-D6FC-4f65-9D91-7224C49458BB}"/>
                <c:ext xmlns:c16="http://schemas.microsoft.com/office/drawing/2014/chart" uri="{C3380CC4-5D6E-409C-BE32-E72D297353CC}">
                  <c16:uniqueId val="{00000011-27C4-4AAF-95E6-A4B8B34D6333}"/>
                </c:ext>
              </c:extLst>
            </c:dLbl>
            <c:dLbl>
              <c:idx val="15"/>
              <c:delete val="1"/>
              <c:extLst>
                <c:ext xmlns:c15="http://schemas.microsoft.com/office/drawing/2012/chart" uri="{CE6537A1-D6FC-4f65-9D91-7224C49458BB}"/>
                <c:ext xmlns:c16="http://schemas.microsoft.com/office/drawing/2014/chart" uri="{C3380CC4-5D6E-409C-BE32-E72D297353CC}">
                  <c16:uniqueId val="{00000012-27C4-4AAF-95E6-A4B8B34D6333}"/>
                </c:ext>
              </c:extLst>
            </c:dLbl>
            <c:dLbl>
              <c:idx val="16"/>
              <c:delete val="1"/>
              <c:extLst>
                <c:ext xmlns:c15="http://schemas.microsoft.com/office/drawing/2012/chart" uri="{CE6537A1-D6FC-4f65-9D91-7224C49458BB}"/>
                <c:ext xmlns:c16="http://schemas.microsoft.com/office/drawing/2014/chart" uri="{C3380CC4-5D6E-409C-BE32-E72D297353CC}">
                  <c16:uniqueId val="{00000013-27C4-4AAF-95E6-A4B8B34D6333}"/>
                </c:ext>
              </c:extLst>
            </c:dLbl>
            <c:dLbl>
              <c:idx val="17"/>
              <c:layout>
                <c:manualLayout>
                  <c:x val="-1.8115942028985508E-2"/>
                  <c:y val="-3.4554899746267603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63AD-44EF-B56F-90861681ABD0}"/>
                </c:ext>
              </c:extLst>
            </c:dLbl>
            <c:dLbl>
              <c:idx val="18"/>
              <c:layout>
                <c:manualLayout>
                  <c:x val="-9.661835748792447E-3"/>
                  <c:y val="-1.5706772611939819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4-27C4-4AAF-95E6-A4B8B34D6333}"/>
                </c:ext>
              </c:extLst>
            </c:dLbl>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tx1"/>
                    </a:solidFill>
                    <a:latin typeface="Arial" pitchFamily="34" charset="0"/>
                    <a:ea typeface="+mn-ea"/>
                    <a:cs typeface="Arial"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6350" cap="flat" cmpd="sng" algn="ctr">
                      <a:solidFill>
                        <a:schemeClr val="tx1"/>
                      </a:solidFill>
                      <a:prstDash val="solid"/>
                      <a:round/>
                    </a:ln>
                    <a:effectLst/>
                  </c:spPr>
                </c15:leaderLines>
              </c:ext>
            </c:extLst>
          </c:dLbls>
          <c:cat>
            <c:numRef>
              <c:f>Sheet1!$A$2:$A$20</c:f>
              <c:numCache>
                <c:formatCode>General</c:formatCode>
                <c:ptCount val="19"/>
                <c:pt idx="0">
                  <c:v>2000</c:v>
                </c:pt>
                <c:pt idx="1">
                  <c:v>2001</c:v>
                </c:pt>
                <c:pt idx="2">
                  <c:v>2002</c:v>
                </c:pt>
                <c:pt idx="3">
                  <c:v>2003</c:v>
                </c:pt>
                <c:pt idx="4">
                  <c:v>2004</c:v>
                </c:pt>
                <c:pt idx="5">
                  <c:v>2005</c:v>
                </c:pt>
                <c:pt idx="6">
                  <c:v>2006</c:v>
                </c:pt>
                <c:pt idx="7">
                  <c:v>2007</c:v>
                </c:pt>
                <c:pt idx="8">
                  <c:v>2008</c:v>
                </c:pt>
                <c:pt idx="9">
                  <c:v>2009</c:v>
                </c:pt>
                <c:pt idx="10">
                  <c:v>2010</c:v>
                </c:pt>
                <c:pt idx="11">
                  <c:v>2011</c:v>
                </c:pt>
                <c:pt idx="12">
                  <c:v>2012</c:v>
                </c:pt>
                <c:pt idx="13">
                  <c:v>2013</c:v>
                </c:pt>
                <c:pt idx="14">
                  <c:v>2014</c:v>
                </c:pt>
                <c:pt idx="15">
                  <c:v>2015</c:v>
                </c:pt>
                <c:pt idx="16">
                  <c:v>2016</c:v>
                </c:pt>
                <c:pt idx="17">
                  <c:v>2017</c:v>
                </c:pt>
                <c:pt idx="18">
                  <c:v>2018</c:v>
                </c:pt>
              </c:numCache>
            </c:numRef>
          </c:cat>
          <c:val>
            <c:numRef>
              <c:f>Sheet1!$B$2:$B$20</c:f>
              <c:numCache>
                <c:formatCode>General</c:formatCode>
                <c:ptCount val="19"/>
                <c:pt idx="0">
                  <c:v>10</c:v>
                </c:pt>
                <c:pt idx="1">
                  <c:v>21</c:v>
                </c:pt>
                <c:pt idx="2">
                  <c:v>7</c:v>
                </c:pt>
                <c:pt idx="3">
                  <c:v>12</c:v>
                </c:pt>
                <c:pt idx="4">
                  <c:v>7</c:v>
                </c:pt>
                <c:pt idx="5">
                  <c:v>7</c:v>
                </c:pt>
                <c:pt idx="6">
                  <c:v>10</c:v>
                </c:pt>
                <c:pt idx="7">
                  <c:v>10</c:v>
                </c:pt>
                <c:pt idx="8">
                  <c:v>6</c:v>
                </c:pt>
                <c:pt idx="9">
                  <c:v>8</c:v>
                </c:pt>
                <c:pt idx="10">
                  <c:v>11</c:v>
                </c:pt>
                <c:pt idx="11">
                  <c:v>10</c:v>
                </c:pt>
                <c:pt idx="12">
                  <c:v>14</c:v>
                </c:pt>
                <c:pt idx="13">
                  <c:v>6</c:v>
                </c:pt>
                <c:pt idx="14">
                  <c:v>9</c:v>
                </c:pt>
                <c:pt idx="15">
                  <c:v>18</c:v>
                </c:pt>
                <c:pt idx="16">
                  <c:v>8</c:v>
                </c:pt>
                <c:pt idx="17">
                  <c:v>6</c:v>
                </c:pt>
                <c:pt idx="18">
                  <c:v>15</c:v>
                </c:pt>
              </c:numCache>
            </c:numRef>
          </c:val>
          <c:smooth val="0"/>
          <c:extLst>
            <c:ext xmlns:c16="http://schemas.microsoft.com/office/drawing/2014/chart" uri="{C3380CC4-5D6E-409C-BE32-E72D297353CC}">
              <c16:uniqueId val="{00000003-63AD-44EF-B56F-90861681ABD0}"/>
            </c:ext>
          </c:extLst>
        </c:ser>
        <c:ser>
          <c:idx val="4"/>
          <c:order val="1"/>
          <c:tx>
            <c:strRef>
              <c:f>Sheet1!$C$1</c:f>
              <c:strCache>
                <c:ptCount val="1"/>
                <c:pt idx="0">
                  <c:v>Base</c:v>
                </c:pt>
              </c:strCache>
            </c:strRef>
          </c:tx>
          <c:spPr>
            <a:ln w="25400" cap="rnd" cmpd="sng" algn="ctr">
              <a:solidFill>
                <a:schemeClr val="accent5"/>
              </a:solidFill>
              <a:prstDash val="solid"/>
              <a:round/>
            </a:ln>
            <a:effectLst>
              <a:outerShdw blurRad="50800" dist="38100" dir="2700000" algn="tl" rotWithShape="0">
                <a:prstClr val="black">
                  <a:alpha val="40000"/>
                </a:prstClr>
              </a:outerShdw>
            </a:effectLst>
          </c:spPr>
          <c:marker>
            <c:symbol val="triangle"/>
            <c:size val="5"/>
            <c:spPr>
              <a:solidFill>
                <a:schemeClr val="accent5"/>
              </a:solidFill>
              <a:ln w="6350" cap="flat" cmpd="sng" algn="ctr">
                <a:solidFill>
                  <a:schemeClr val="accent5"/>
                </a:solidFill>
                <a:prstDash val="solid"/>
                <a:round/>
              </a:ln>
              <a:effectLst>
                <a:outerShdw blurRad="50800" dist="38100" dir="2700000" algn="tl" rotWithShape="0">
                  <a:prstClr val="black">
                    <a:alpha val="40000"/>
                  </a:prstClr>
                </a:outerShdw>
              </a:effectLst>
            </c:spPr>
          </c:marker>
          <c:dLbls>
            <c:dLbl>
              <c:idx val="18"/>
              <c:layout>
                <c:manualLayout>
                  <c:x val="-3.6231884057972784E-3"/>
                  <c:y val="-6.2827090447759278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63AD-44EF-B56F-90861681ABD0}"/>
                </c:ext>
              </c:extLst>
            </c:dLbl>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tx1"/>
                    </a:solidFill>
                    <a:latin typeface="Arial" pitchFamily="34" charset="0"/>
                    <a:ea typeface="+mn-ea"/>
                    <a:cs typeface="Arial" pitchFamily="34" charset="0"/>
                  </a:defRPr>
                </a:pPr>
                <a:endParaRPr lang="en-US"/>
              </a:p>
            </c:txPr>
            <c:showLegendKey val="0"/>
            <c:showVal val="0"/>
            <c:showCatName val="0"/>
            <c:showSerName val="0"/>
            <c:showPercent val="0"/>
            <c:showBubbleSize val="0"/>
            <c:extLst>
              <c:ext xmlns:c15="http://schemas.microsoft.com/office/drawing/2012/chart" uri="{CE6537A1-D6FC-4f65-9D91-7224C49458BB}">
                <c15:showLeaderLines val="1"/>
                <c15:leaderLines>
                  <c:spPr>
                    <a:ln w="6350" cap="flat" cmpd="sng" algn="ctr">
                      <a:solidFill>
                        <a:schemeClr val="tx1"/>
                      </a:solidFill>
                      <a:prstDash val="solid"/>
                      <a:round/>
                    </a:ln>
                    <a:effectLst/>
                  </c:spPr>
                </c15:leaderLines>
              </c:ext>
            </c:extLst>
          </c:dLbls>
          <c:cat>
            <c:numRef>
              <c:f>Sheet1!$A$2:$A$20</c:f>
              <c:numCache>
                <c:formatCode>General</c:formatCode>
                <c:ptCount val="19"/>
                <c:pt idx="0">
                  <c:v>2000</c:v>
                </c:pt>
                <c:pt idx="1">
                  <c:v>2001</c:v>
                </c:pt>
                <c:pt idx="2">
                  <c:v>2002</c:v>
                </c:pt>
                <c:pt idx="3">
                  <c:v>2003</c:v>
                </c:pt>
                <c:pt idx="4">
                  <c:v>2004</c:v>
                </c:pt>
                <c:pt idx="5">
                  <c:v>2005</c:v>
                </c:pt>
                <c:pt idx="6">
                  <c:v>2006</c:v>
                </c:pt>
                <c:pt idx="7">
                  <c:v>2007</c:v>
                </c:pt>
                <c:pt idx="8">
                  <c:v>2008</c:v>
                </c:pt>
                <c:pt idx="9">
                  <c:v>2009</c:v>
                </c:pt>
                <c:pt idx="10">
                  <c:v>2010</c:v>
                </c:pt>
                <c:pt idx="11">
                  <c:v>2011</c:v>
                </c:pt>
                <c:pt idx="12">
                  <c:v>2012</c:v>
                </c:pt>
                <c:pt idx="13">
                  <c:v>2013</c:v>
                </c:pt>
                <c:pt idx="14">
                  <c:v>2014</c:v>
                </c:pt>
                <c:pt idx="15">
                  <c:v>2015</c:v>
                </c:pt>
                <c:pt idx="16">
                  <c:v>2016</c:v>
                </c:pt>
                <c:pt idx="17">
                  <c:v>2017</c:v>
                </c:pt>
                <c:pt idx="18">
                  <c:v>2018</c:v>
                </c:pt>
              </c:numCache>
            </c:numRef>
          </c:cat>
          <c:val>
            <c:numRef>
              <c:f>Sheet1!$C$2:$C$20</c:f>
              <c:numCache>
                <c:formatCode>General</c:formatCode>
                <c:ptCount val="19"/>
                <c:pt idx="2">
                  <c:v>10</c:v>
                </c:pt>
                <c:pt idx="3">
                  <c:v>10</c:v>
                </c:pt>
                <c:pt idx="4">
                  <c:v>4</c:v>
                </c:pt>
                <c:pt idx="5">
                  <c:v>5</c:v>
                </c:pt>
                <c:pt idx="6">
                  <c:v>5</c:v>
                </c:pt>
                <c:pt idx="7">
                  <c:v>6</c:v>
                </c:pt>
                <c:pt idx="8">
                  <c:v>4</c:v>
                </c:pt>
                <c:pt idx="9">
                  <c:v>20</c:v>
                </c:pt>
                <c:pt idx="10">
                  <c:v>5</c:v>
                </c:pt>
                <c:pt idx="11">
                  <c:v>7</c:v>
                </c:pt>
                <c:pt idx="12">
                  <c:v>5</c:v>
                </c:pt>
                <c:pt idx="13">
                  <c:v>4</c:v>
                </c:pt>
                <c:pt idx="14">
                  <c:v>56</c:v>
                </c:pt>
                <c:pt idx="15">
                  <c:v>9</c:v>
                </c:pt>
                <c:pt idx="16">
                  <c:v>5</c:v>
                </c:pt>
                <c:pt idx="17">
                  <c:v>4</c:v>
                </c:pt>
                <c:pt idx="18">
                  <c:v>9</c:v>
                </c:pt>
              </c:numCache>
            </c:numRef>
          </c:val>
          <c:smooth val="0"/>
          <c:extLst>
            <c:ext xmlns:c16="http://schemas.microsoft.com/office/drawing/2014/chart" uri="{C3380CC4-5D6E-409C-BE32-E72D297353CC}">
              <c16:uniqueId val="{00000005-63AD-44EF-B56F-90861681ABD0}"/>
            </c:ext>
          </c:extLst>
        </c:ser>
        <c:ser>
          <c:idx val="7"/>
          <c:order val="2"/>
          <c:tx>
            <c:strRef>
              <c:f>Sheet1!$D$1</c:f>
              <c:strCache>
                <c:ptCount val="1"/>
                <c:pt idx="0">
                  <c:v>Crystal</c:v>
                </c:pt>
              </c:strCache>
            </c:strRef>
          </c:tx>
          <c:spPr>
            <a:ln w="25400" cap="rnd" cmpd="sng" algn="ctr">
              <a:solidFill>
                <a:schemeClr val="accent2">
                  <a:lumMod val="60000"/>
                </a:schemeClr>
              </a:solidFill>
              <a:prstDash val="solid"/>
              <a:round/>
            </a:ln>
            <a:effectLst>
              <a:outerShdw blurRad="50800" dist="38100" dir="2700000" algn="tl" rotWithShape="0">
                <a:prstClr val="black">
                  <a:alpha val="40000"/>
                </a:prstClr>
              </a:outerShdw>
            </a:effectLst>
          </c:spPr>
          <c:marker>
            <c:symbol val="square"/>
            <c:size val="5"/>
            <c:spPr>
              <a:solidFill>
                <a:schemeClr val="accent2">
                  <a:lumMod val="60000"/>
                </a:schemeClr>
              </a:solidFill>
              <a:ln w="25400" cap="flat" cmpd="sng" algn="ctr">
                <a:solidFill>
                  <a:schemeClr val="accent2">
                    <a:lumMod val="60000"/>
                  </a:schemeClr>
                </a:solidFill>
                <a:prstDash val="solid"/>
                <a:round/>
              </a:ln>
              <a:effectLst>
                <a:outerShdw blurRad="50800" dist="38100" dir="2700000" algn="tl" rotWithShape="0">
                  <a:prstClr val="black">
                    <a:alpha val="40000"/>
                  </a:prstClr>
                </a:outerShdw>
              </a:effectLst>
            </c:spPr>
          </c:marker>
          <c:dLbls>
            <c:dLbl>
              <c:idx val="2"/>
              <c:layout>
                <c:manualLayout>
                  <c:x val="-2.2750675187340714E-2"/>
                  <c:y val="2.4824615950858331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6-63AD-44EF-B56F-90861681ABD0}"/>
                </c:ext>
              </c:extLst>
            </c:dLbl>
            <c:dLbl>
              <c:idx val="3"/>
              <c:delete val="1"/>
              <c:extLst>
                <c:ext xmlns:c15="http://schemas.microsoft.com/office/drawing/2012/chart" uri="{CE6537A1-D6FC-4f65-9D91-7224C49458BB}"/>
                <c:ext xmlns:c16="http://schemas.microsoft.com/office/drawing/2014/chart" uri="{C3380CC4-5D6E-409C-BE32-E72D297353CC}">
                  <c16:uniqueId val="{00000007-63AD-44EF-B56F-90861681ABD0}"/>
                </c:ext>
              </c:extLst>
            </c:dLbl>
            <c:dLbl>
              <c:idx val="4"/>
              <c:delete val="1"/>
              <c:extLst>
                <c:ext xmlns:c15="http://schemas.microsoft.com/office/drawing/2012/chart" uri="{CE6537A1-D6FC-4f65-9D91-7224C49458BB}"/>
                <c:ext xmlns:c16="http://schemas.microsoft.com/office/drawing/2014/chart" uri="{C3380CC4-5D6E-409C-BE32-E72D297353CC}">
                  <c16:uniqueId val="{00000008-63AD-44EF-B56F-90861681ABD0}"/>
                </c:ext>
              </c:extLst>
            </c:dLbl>
            <c:dLbl>
              <c:idx val="5"/>
              <c:delete val="1"/>
              <c:extLst>
                <c:ext xmlns:c15="http://schemas.microsoft.com/office/drawing/2012/chart" uri="{CE6537A1-D6FC-4f65-9D91-7224C49458BB}"/>
                <c:ext xmlns:c16="http://schemas.microsoft.com/office/drawing/2014/chart" uri="{C3380CC4-5D6E-409C-BE32-E72D297353CC}">
                  <c16:uniqueId val="{00000009-63AD-44EF-B56F-90861681ABD0}"/>
                </c:ext>
              </c:extLst>
            </c:dLbl>
            <c:dLbl>
              <c:idx val="6"/>
              <c:delete val="1"/>
              <c:extLst>
                <c:ext xmlns:c15="http://schemas.microsoft.com/office/drawing/2012/chart" uri="{CE6537A1-D6FC-4f65-9D91-7224C49458BB}"/>
                <c:ext xmlns:c16="http://schemas.microsoft.com/office/drawing/2014/chart" uri="{C3380CC4-5D6E-409C-BE32-E72D297353CC}">
                  <c16:uniqueId val="{0000000A-63AD-44EF-B56F-90861681ABD0}"/>
                </c:ext>
              </c:extLst>
            </c:dLbl>
            <c:dLbl>
              <c:idx val="7"/>
              <c:delete val="1"/>
              <c:extLst>
                <c:ext xmlns:c15="http://schemas.microsoft.com/office/drawing/2012/chart" uri="{CE6537A1-D6FC-4f65-9D91-7224C49458BB}"/>
                <c:ext xmlns:c16="http://schemas.microsoft.com/office/drawing/2014/chart" uri="{C3380CC4-5D6E-409C-BE32-E72D297353CC}">
                  <c16:uniqueId val="{0000000B-63AD-44EF-B56F-90861681ABD0}"/>
                </c:ext>
              </c:extLst>
            </c:dLbl>
            <c:dLbl>
              <c:idx val="8"/>
              <c:delete val="1"/>
              <c:extLst>
                <c:ext xmlns:c15="http://schemas.microsoft.com/office/drawing/2012/chart" uri="{CE6537A1-D6FC-4f65-9D91-7224C49458BB}"/>
                <c:ext xmlns:c16="http://schemas.microsoft.com/office/drawing/2014/chart" uri="{C3380CC4-5D6E-409C-BE32-E72D297353CC}">
                  <c16:uniqueId val="{0000000C-63AD-44EF-B56F-90861681ABD0}"/>
                </c:ext>
              </c:extLst>
            </c:dLbl>
            <c:dLbl>
              <c:idx val="9"/>
              <c:delete val="1"/>
              <c:extLst>
                <c:ext xmlns:c15="http://schemas.microsoft.com/office/drawing/2012/chart" uri="{CE6537A1-D6FC-4f65-9D91-7224C49458BB}"/>
                <c:ext xmlns:c16="http://schemas.microsoft.com/office/drawing/2014/chart" uri="{C3380CC4-5D6E-409C-BE32-E72D297353CC}">
                  <c16:uniqueId val="{0000000D-63AD-44EF-B56F-90861681ABD0}"/>
                </c:ext>
              </c:extLst>
            </c:dLbl>
            <c:dLbl>
              <c:idx val="10"/>
              <c:delete val="1"/>
              <c:extLst>
                <c:ext xmlns:c15="http://schemas.microsoft.com/office/drawing/2012/chart" uri="{CE6537A1-D6FC-4f65-9D91-7224C49458BB}"/>
                <c:ext xmlns:c16="http://schemas.microsoft.com/office/drawing/2014/chart" uri="{C3380CC4-5D6E-409C-BE32-E72D297353CC}">
                  <c16:uniqueId val="{0000000E-63AD-44EF-B56F-90861681ABD0}"/>
                </c:ext>
              </c:extLst>
            </c:dLbl>
            <c:dLbl>
              <c:idx val="11"/>
              <c:delete val="1"/>
              <c:extLst>
                <c:ext xmlns:c15="http://schemas.microsoft.com/office/drawing/2012/chart" uri="{CE6537A1-D6FC-4f65-9D91-7224C49458BB}"/>
                <c:ext xmlns:c16="http://schemas.microsoft.com/office/drawing/2014/chart" uri="{C3380CC4-5D6E-409C-BE32-E72D297353CC}">
                  <c16:uniqueId val="{0000000F-63AD-44EF-B56F-90861681ABD0}"/>
                </c:ext>
              </c:extLst>
            </c:dLbl>
            <c:dLbl>
              <c:idx val="12"/>
              <c:delete val="1"/>
              <c:extLst>
                <c:ext xmlns:c15="http://schemas.microsoft.com/office/drawing/2012/chart" uri="{CE6537A1-D6FC-4f65-9D91-7224C49458BB}"/>
                <c:ext xmlns:c16="http://schemas.microsoft.com/office/drawing/2014/chart" uri="{C3380CC4-5D6E-409C-BE32-E72D297353CC}">
                  <c16:uniqueId val="{00000010-63AD-44EF-B56F-90861681ABD0}"/>
                </c:ext>
              </c:extLst>
            </c:dLbl>
            <c:dLbl>
              <c:idx val="13"/>
              <c:delete val="1"/>
              <c:extLst>
                <c:ext xmlns:c15="http://schemas.microsoft.com/office/drawing/2012/chart" uri="{CE6537A1-D6FC-4f65-9D91-7224C49458BB}"/>
                <c:ext xmlns:c16="http://schemas.microsoft.com/office/drawing/2014/chart" uri="{C3380CC4-5D6E-409C-BE32-E72D297353CC}">
                  <c16:uniqueId val="{00000011-63AD-44EF-B56F-90861681ABD0}"/>
                </c:ext>
              </c:extLst>
            </c:dLbl>
            <c:dLbl>
              <c:idx val="14"/>
              <c:delete val="1"/>
              <c:extLst>
                <c:ext xmlns:c15="http://schemas.microsoft.com/office/drawing/2012/chart" uri="{CE6537A1-D6FC-4f65-9D91-7224C49458BB}"/>
                <c:ext xmlns:c16="http://schemas.microsoft.com/office/drawing/2014/chart" uri="{C3380CC4-5D6E-409C-BE32-E72D297353CC}">
                  <c16:uniqueId val="{00000012-63AD-44EF-B56F-90861681ABD0}"/>
                </c:ext>
              </c:extLst>
            </c:dLbl>
            <c:dLbl>
              <c:idx val="15"/>
              <c:delete val="1"/>
              <c:extLst>
                <c:ext xmlns:c15="http://schemas.microsoft.com/office/drawing/2012/chart" uri="{CE6537A1-D6FC-4f65-9D91-7224C49458BB}"/>
                <c:ext xmlns:c16="http://schemas.microsoft.com/office/drawing/2014/chart" uri="{C3380CC4-5D6E-409C-BE32-E72D297353CC}">
                  <c16:uniqueId val="{00000013-63AD-44EF-B56F-90861681ABD0}"/>
                </c:ext>
              </c:extLst>
            </c:dLbl>
            <c:dLbl>
              <c:idx val="16"/>
              <c:delete val="1"/>
              <c:extLst>
                <c:ext xmlns:c15="http://schemas.microsoft.com/office/drawing/2012/chart" uri="{CE6537A1-D6FC-4f65-9D91-7224C49458BB}"/>
                <c:ext xmlns:c16="http://schemas.microsoft.com/office/drawing/2014/chart" uri="{C3380CC4-5D6E-409C-BE32-E72D297353CC}">
                  <c16:uniqueId val="{00000014-63AD-44EF-B56F-90861681ABD0}"/>
                </c:ext>
              </c:extLst>
            </c:dLbl>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tx1"/>
                    </a:solidFill>
                    <a:latin typeface="Arial" pitchFamily="34" charset="0"/>
                    <a:ea typeface="+mn-ea"/>
                    <a:cs typeface="Arial" pitchFamily="34" charset="0"/>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6350" cap="flat" cmpd="sng" algn="ctr">
                      <a:solidFill>
                        <a:schemeClr val="tx1"/>
                      </a:solidFill>
                      <a:prstDash val="solid"/>
                      <a:round/>
                    </a:ln>
                    <a:effectLst/>
                  </c:spPr>
                </c15:leaderLines>
              </c:ext>
            </c:extLst>
          </c:dLbls>
          <c:cat>
            <c:numRef>
              <c:f>Sheet1!$A$2:$A$20</c:f>
              <c:numCache>
                <c:formatCode>General</c:formatCode>
                <c:ptCount val="19"/>
                <c:pt idx="0">
                  <c:v>2000</c:v>
                </c:pt>
                <c:pt idx="1">
                  <c:v>2001</c:v>
                </c:pt>
                <c:pt idx="2">
                  <c:v>2002</c:v>
                </c:pt>
                <c:pt idx="3">
                  <c:v>2003</c:v>
                </c:pt>
                <c:pt idx="4">
                  <c:v>2004</c:v>
                </c:pt>
                <c:pt idx="5">
                  <c:v>2005</c:v>
                </c:pt>
                <c:pt idx="6">
                  <c:v>2006</c:v>
                </c:pt>
                <c:pt idx="7">
                  <c:v>2007</c:v>
                </c:pt>
                <c:pt idx="8">
                  <c:v>2008</c:v>
                </c:pt>
                <c:pt idx="9">
                  <c:v>2009</c:v>
                </c:pt>
                <c:pt idx="10">
                  <c:v>2010</c:v>
                </c:pt>
                <c:pt idx="11">
                  <c:v>2011</c:v>
                </c:pt>
                <c:pt idx="12">
                  <c:v>2012</c:v>
                </c:pt>
                <c:pt idx="13">
                  <c:v>2013</c:v>
                </c:pt>
                <c:pt idx="14">
                  <c:v>2014</c:v>
                </c:pt>
                <c:pt idx="15">
                  <c:v>2015</c:v>
                </c:pt>
                <c:pt idx="16">
                  <c:v>2016</c:v>
                </c:pt>
                <c:pt idx="17">
                  <c:v>2017</c:v>
                </c:pt>
                <c:pt idx="18">
                  <c:v>2018</c:v>
                </c:pt>
              </c:numCache>
            </c:numRef>
          </c:cat>
          <c:val>
            <c:numRef>
              <c:f>Sheet1!$D$2:$D$20</c:f>
              <c:numCache>
                <c:formatCode>General</c:formatCode>
                <c:ptCount val="19"/>
                <c:pt idx="2">
                  <c:v>7</c:v>
                </c:pt>
                <c:pt idx="3">
                  <c:v>15</c:v>
                </c:pt>
                <c:pt idx="4">
                  <c:v>6</c:v>
                </c:pt>
                <c:pt idx="5">
                  <c:v>9</c:v>
                </c:pt>
                <c:pt idx="6">
                  <c:v>16</c:v>
                </c:pt>
                <c:pt idx="7">
                  <c:v>15</c:v>
                </c:pt>
                <c:pt idx="8">
                  <c:v>12</c:v>
                </c:pt>
                <c:pt idx="9">
                  <c:v>7</c:v>
                </c:pt>
                <c:pt idx="10">
                  <c:v>7</c:v>
                </c:pt>
                <c:pt idx="11">
                  <c:v>12</c:v>
                </c:pt>
                <c:pt idx="12">
                  <c:v>13</c:v>
                </c:pt>
                <c:pt idx="13">
                  <c:v>32</c:v>
                </c:pt>
                <c:pt idx="14">
                  <c:v>48</c:v>
                </c:pt>
                <c:pt idx="15">
                  <c:v>40</c:v>
                </c:pt>
                <c:pt idx="16">
                  <c:v>38</c:v>
                </c:pt>
                <c:pt idx="17">
                  <c:v>60</c:v>
                </c:pt>
                <c:pt idx="18">
                  <c:v>60</c:v>
                </c:pt>
              </c:numCache>
            </c:numRef>
          </c:val>
          <c:smooth val="0"/>
          <c:extLst>
            <c:ext xmlns:c16="http://schemas.microsoft.com/office/drawing/2014/chart" uri="{C3380CC4-5D6E-409C-BE32-E72D297353CC}">
              <c16:uniqueId val="{00000015-63AD-44EF-B56F-90861681ABD0}"/>
            </c:ext>
          </c:extLst>
        </c:ser>
        <c:ser>
          <c:idx val="0"/>
          <c:order val="3"/>
          <c:tx>
            <c:strRef>
              <c:f>Sheet1!$E$1</c:f>
              <c:strCache>
                <c:ptCount val="1"/>
                <c:pt idx="0">
                  <c:v>Any Methamphetamine</c:v>
                </c:pt>
              </c:strCache>
            </c:strRef>
          </c:tx>
          <c:spPr>
            <a:ln w="25400" cap="rnd" cmpd="sng" algn="ctr">
              <a:solidFill>
                <a:schemeClr val="accent1"/>
              </a:solidFill>
              <a:prstDash val="solid"/>
              <a:round/>
            </a:ln>
            <a:effectLst>
              <a:outerShdw blurRad="50800" dist="38100" dir="2700000" algn="tl" rotWithShape="0">
                <a:prstClr val="black">
                  <a:alpha val="40000"/>
                </a:prstClr>
              </a:outerShdw>
            </a:effectLst>
          </c:spPr>
          <c:marker>
            <c:symbol val="diamond"/>
            <c:size val="5"/>
            <c:spPr>
              <a:solidFill>
                <a:schemeClr val="accent1"/>
              </a:solidFill>
              <a:ln w="25400" cap="flat" cmpd="sng" algn="ctr">
                <a:solidFill>
                  <a:schemeClr val="accent1"/>
                </a:solidFill>
                <a:prstDash val="solid"/>
                <a:round/>
              </a:ln>
              <a:effectLst>
                <a:outerShdw blurRad="50800" dist="38100" dir="2700000" algn="tl" rotWithShape="0">
                  <a:prstClr val="black">
                    <a:alpha val="40000"/>
                  </a:prstClr>
                </a:outerShdw>
              </a:effectLst>
            </c:spPr>
          </c:marker>
          <c:dLbls>
            <c:dLbl>
              <c:idx val="3"/>
              <c:delete val="1"/>
              <c:extLst>
                <c:ext xmlns:c15="http://schemas.microsoft.com/office/drawing/2012/chart" uri="{CE6537A1-D6FC-4f65-9D91-7224C49458BB}"/>
                <c:ext xmlns:c16="http://schemas.microsoft.com/office/drawing/2014/chart" uri="{C3380CC4-5D6E-409C-BE32-E72D297353CC}">
                  <c16:uniqueId val="{00000017-63AD-44EF-B56F-90861681ABD0}"/>
                </c:ext>
              </c:extLst>
            </c:dLbl>
            <c:dLbl>
              <c:idx val="4"/>
              <c:delete val="1"/>
              <c:extLst>
                <c:ext xmlns:c15="http://schemas.microsoft.com/office/drawing/2012/chart" uri="{CE6537A1-D6FC-4f65-9D91-7224C49458BB}"/>
                <c:ext xmlns:c16="http://schemas.microsoft.com/office/drawing/2014/chart" uri="{C3380CC4-5D6E-409C-BE32-E72D297353CC}">
                  <c16:uniqueId val="{00000018-63AD-44EF-B56F-90861681ABD0}"/>
                </c:ext>
              </c:extLst>
            </c:dLbl>
            <c:dLbl>
              <c:idx val="5"/>
              <c:delete val="1"/>
              <c:extLst>
                <c:ext xmlns:c15="http://schemas.microsoft.com/office/drawing/2012/chart" uri="{CE6537A1-D6FC-4f65-9D91-7224C49458BB}"/>
                <c:ext xmlns:c16="http://schemas.microsoft.com/office/drawing/2014/chart" uri="{C3380CC4-5D6E-409C-BE32-E72D297353CC}">
                  <c16:uniqueId val="{00000019-63AD-44EF-B56F-90861681ABD0}"/>
                </c:ext>
              </c:extLst>
            </c:dLbl>
            <c:dLbl>
              <c:idx val="6"/>
              <c:delete val="1"/>
              <c:extLst>
                <c:ext xmlns:c15="http://schemas.microsoft.com/office/drawing/2012/chart" uri="{CE6537A1-D6FC-4f65-9D91-7224C49458BB}"/>
                <c:ext xmlns:c16="http://schemas.microsoft.com/office/drawing/2014/chart" uri="{C3380CC4-5D6E-409C-BE32-E72D297353CC}">
                  <c16:uniqueId val="{0000001A-63AD-44EF-B56F-90861681ABD0}"/>
                </c:ext>
              </c:extLst>
            </c:dLbl>
            <c:dLbl>
              <c:idx val="7"/>
              <c:delete val="1"/>
              <c:extLst>
                <c:ext xmlns:c15="http://schemas.microsoft.com/office/drawing/2012/chart" uri="{CE6537A1-D6FC-4f65-9D91-7224C49458BB}"/>
                <c:ext xmlns:c16="http://schemas.microsoft.com/office/drawing/2014/chart" uri="{C3380CC4-5D6E-409C-BE32-E72D297353CC}">
                  <c16:uniqueId val="{0000001B-63AD-44EF-B56F-90861681ABD0}"/>
                </c:ext>
              </c:extLst>
            </c:dLbl>
            <c:dLbl>
              <c:idx val="8"/>
              <c:delete val="1"/>
              <c:extLst>
                <c:ext xmlns:c15="http://schemas.microsoft.com/office/drawing/2012/chart" uri="{CE6537A1-D6FC-4f65-9D91-7224C49458BB}"/>
                <c:ext xmlns:c16="http://schemas.microsoft.com/office/drawing/2014/chart" uri="{C3380CC4-5D6E-409C-BE32-E72D297353CC}">
                  <c16:uniqueId val="{0000001C-63AD-44EF-B56F-90861681ABD0}"/>
                </c:ext>
              </c:extLst>
            </c:dLbl>
            <c:dLbl>
              <c:idx val="9"/>
              <c:delete val="1"/>
              <c:extLst>
                <c:ext xmlns:c15="http://schemas.microsoft.com/office/drawing/2012/chart" uri="{CE6537A1-D6FC-4f65-9D91-7224C49458BB}"/>
                <c:ext xmlns:c16="http://schemas.microsoft.com/office/drawing/2014/chart" uri="{C3380CC4-5D6E-409C-BE32-E72D297353CC}">
                  <c16:uniqueId val="{0000001D-63AD-44EF-B56F-90861681ABD0}"/>
                </c:ext>
              </c:extLst>
            </c:dLbl>
            <c:dLbl>
              <c:idx val="10"/>
              <c:delete val="1"/>
              <c:extLst>
                <c:ext xmlns:c15="http://schemas.microsoft.com/office/drawing/2012/chart" uri="{CE6537A1-D6FC-4f65-9D91-7224C49458BB}"/>
                <c:ext xmlns:c16="http://schemas.microsoft.com/office/drawing/2014/chart" uri="{C3380CC4-5D6E-409C-BE32-E72D297353CC}">
                  <c16:uniqueId val="{0000001E-63AD-44EF-B56F-90861681ABD0}"/>
                </c:ext>
              </c:extLst>
            </c:dLbl>
            <c:dLbl>
              <c:idx val="11"/>
              <c:delete val="1"/>
              <c:extLst>
                <c:ext xmlns:c15="http://schemas.microsoft.com/office/drawing/2012/chart" uri="{CE6537A1-D6FC-4f65-9D91-7224C49458BB}"/>
                <c:ext xmlns:c16="http://schemas.microsoft.com/office/drawing/2014/chart" uri="{C3380CC4-5D6E-409C-BE32-E72D297353CC}">
                  <c16:uniqueId val="{0000001F-63AD-44EF-B56F-90861681ABD0}"/>
                </c:ext>
              </c:extLst>
            </c:dLbl>
            <c:dLbl>
              <c:idx val="12"/>
              <c:delete val="1"/>
              <c:extLst>
                <c:ext xmlns:c15="http://schemas.microsoft.com/office/drawing/2012/chart" uri="{CE6537A1-D6FC-4f65-9D91-7224C49458BB}"/>
                <c:ext xmlns:c16="http://schemas.microsoft.com/office/drawing/2014/chart" uri="{C3380CC4-5D6E-409C-BE32-E72D297353CC}">
                  <c16:uniqueId val="{00000020-63AD-44EF-B56F-90861681ABD0}"/>
                </c:ext>
              </c:extLst>
            </c:dLbl>
            <c:dLbl>
              <c:idx val="13"/>
              <c:delete val="1"/>
              <c:extLst>
                <c:ext xmlns:c15="http://schemas.microsoft.com/office/drawing/2012/chart" uri="{CE6537A1-D6FC-4f65-9D91-7224C49458BB}"/>
                <c:ext xmlns:c16="http://schemas.microsoft.com/office/drawing/2014/chart" uri="{C3380CC4-5D6E-409C-BE32-E72D297353CC}">
                  <c16:uniqueId val="{00000021-63AD-44EF-B56F-90861681ABD0}"/>
                </c:ext>
              </c:extLst>
            </c:dLbl>
            <c:dLbl>
              <c:idx val="14"/>
              <c:delete val="1"/>
              <c:extLst>
                <c:ext xmlns:c15="http://schemas.microsoft.com/office/drawing/2012/chart" uri="{CE6537A1-D6FC-4f65-9D91-7224C49458BB}"/>
                <c:ext xmlns:c16="http://schemas.microsoft.com/office/drawing/2014/chart" uri="{C3380CC4-5D6E-409C-BE32-E72D297353CC}">
                  <c16:uniqueId val="{00000022-63AD-44EF-B56F-90861681ABD0}"/>
                </c:ext>
              </c:extLst>
            </c:dLbl>
            <c:dLbl>
              <c:idx val="15"/>
              <c:delete val="1"/>
              <c:extLst>
                <c:ext xmlns:c15="http://schemas.microsoft.com/office/drawing/2012/chart" uri="{CE6537A1-D6FC-4f65-9D91-7224C49458BB}"/>
                <c:ext xmlns:c16="http://schemas.microsoft.com/office/drawing/2014/chart" uri="{C3380CC4-5D6E-409C-BE32-E72D297353CC}">
                  <c16:uniqueId val="{00000023-63AD-44EF-B56F-90861681ABD0}"/>
                </c:ext>
              </c:extLst>
            </c:dLbl>
            <c:dLbl>
              <c:idx val="16"/>
              <c:delete val="1"/>
              <c:extLst>
                <c:ext xmlns:c15="http://schemas.microsoft.com/office/drawing/2012/chart" uri="{CE6537A1-D6FC-4f65-9D91-7224C49458BB}"/>
                <c:ext xmlns:c16="http://schemas.microsoft.com/office/drawing/2014/chart" uri="{C3380CC4-5D6E-409C-BE32-E72D297353CC}">
                  <c16:uniqueId val="{00000024-63AD-44EF-B56F-90861681ABD0}"/>
                </c:ext>
              </c:extLst>
            </c:dLbl>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tx1"/>
                    </a:solidFill>
                    <a:latin typeface="Arial" pitchFamily="34" charset="0"/>
                    <a:ea typeface="+mn-ea"/>
                    <a:cs typeface="Arial" pitchFamily="34" charset="0"/>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6350" cap="flat" cmpd="sng" algn="ctr">
                      <a:solidFill>
                        <a:schemeClr val="tx1"/>
                      </a:solidFill>
                      <a:prstDash val="solid"/>
                      <a:round/>
                    </a:ln>
                    <a:effectLst/>
                  </c:spPr>
                </c15:leaderLines>
              </c:ext>
            </c:extLst>
          </c:dLbls>
          <c:cat>
            <c:numRef>
              <c:f>Sheet1!$A$2:$A$20</c:f>
              <c:numCache>
                <c:formatCode>General</c:formatCode>
                <c:ptCount val="19"/>
                <c:pt idx="0">
                  <c:v>2000</c:v>
                </c:pt>
                <c:pt idx="1">
                  <c:v>2001</c:v>
                </c:pt>
                <c:pt idx="2">
                  <c:v>2002</c:v>
                </c:pt>
                <c:pt idx="3">
                  <c:v>2003</c:v>
                </c:pt>
                <c:pt idx="4">
                  <c:v>2004</c:v>
                </c:pt>
                <c:pt idx="5">
                  <c:v>2005</c:v>
                </c:pt>
                <c:pt idx="6">
                  <c:v>2006</c:v>
                </c:pt>
                <c:pt idx="7">
                  <c:v>2007</c:v>
                </c:pt>
                <c:pt idx="8">
                  <c:v>2008</c:v>
                </c:pt>
                <c:pt idx="9">
                  <c:v>2009</c:v>
                </c:pt>
                <c:pt idx="10">
                  <c:v>2010</c:v>
                </c:pt>
                <c:pt idx="11">
                  <c:v>2011</c:v>
                </c:pt>
                <c:pt idx="12">
                  <c:v>2012</c:v>
                </c:pt>
                <c:pt idx="13">
                  <c:v>2013</c:v>
                </c:pt>
                <c:pt idx="14">
                  <c:v>2014</c:v>
                </c:pt>
                <c:pt idx="15">
                  <c:v>2015</c:v>
                </c:pt>
                <c:pt idx="16">
                  <c:v>2016</c:v>
                </c:pt>
                <c:pt idx="17">
                  <c:v>2017</c:v>
                </c:pt>
                <c:pt idx="18">
                  <c:v>2018</c:v>
                </c:pt>
              </c:numCache>
            </c:numRef>
          </c:cat>
          <c:val>
            <c:numRef>
              <c:f>Sheet1!$E$2:$E$20</c:f>
              <c:numCache>
                <c:formatCode>General</c:formatCode>
                <c:ptCount val="19"/>
                <c:pt idx="2">
                  <c:v>11</c:v>
                </c:pt>
                <c:pt idx="3">
                  <c:v>30</c:v>
                </c:pt>
                <c:pt idx="4">
                  <c:v>21</c:v>
                </c:pt>
                <c:pt idx="5">
                  <c:v>20</c:v>
                </c:pt>
                <c:pt idx="6">
                  <c:v>30</c:v>
                </c:pt>
                <c:pt idx="7">
                  <c:v>30</c:v>
                </c:pt>
                <c:pt idx="8">
                  <c:v>13</c:v>
                </c:pt>
                <c:pt idx="9">
                  <c:v>24</c:v>
                </c:pt>
                <c:pt idx="10">
                  <c:v>20</c:v>
                </c:pt>
                <c:pt idx="11">
                  <c:v>24</c:v>
                </c:pt>
                <c:pt idx="12">
                  <c:v>32</c:v>
                </c:pt>
                <c:pt idx="13">
                  <c:v>44</c:v>
                </c:pt>
                <c:pt idx="14">
                  <c:v>48</c:v>
                </c:pt>
                <c:pt idx="15">
                  <c:v>32</c:v>
                </c:pt>
                <c:pt idx="16">
                  <c:v>35</c:v>
                </c:pt>
                <c:pt idx="17">
                  <c:v>70</c:v>
                </c:pt>
                <c:pt idx="18">
                  <c:v>66</c:v>
                </c:pt>
              </c:numCache>
            </c:numRef>
          </c:val>
          <c:smooth val="0"/>
          <c:extLst>
            <c:ext xmlns:c16="http://schemas.microsoft.com/office/drawing/2014/chart" uri="{C3380CC4-5D6E-409C-BE32-E72D297353CC}">
              <c16:uniqueId val="{00000027-63AD-44EF-B56F-90861681ABD0}"/>
            </c:ext>
          </c:extLst>
        </c:ser>
        <c:dLbls>
          <c:showLegendKey val="0"/>
          <c:showVal val="0"/>
          <c:showCatName val="0"/>
          <c:showSerName val="0"/>
          <c:showPercent val="0"/>
          <c:showBubbleSize val="0"/>
        </c:dLbls>
        <c:marker val="1"/>
        <c:smooth val="0"/>
        <c:axId val="2116290728"/>
        <c:axId val="-2103202920"/>
      </c:lineChart>
      <c:catAx>
        <c:axId val="2116290728"/>
        <c:scaling>
          <c:orientation val="minMax"/>
        </c:scaling>
        <c:delete val="0"/>
        <c:axPos val="b"/>
        <c:numFmt formatCode="General" sourceLinked="1"/>
        <c:majorTickMark val="out"/>
        <c:minorTickMark val="none"/>
        <c:tickLblPos val="nextTo"/>
        <c:spPr>
          <a:noFill/>
          <a:ln w="6350" cap="flat" cmpd="sng" algn="ctr">
            <a:solidFill>
              <a:schemeClr val="tx1"/>
            </a:solidFill>
            <a:prstDash val="solid"/>
            <a:round/>
          </a:ln>
          <a:effectLst/>
        </c:spPr>
        <c:txPr>
          <a:bodyPr rot="-2700000" spcFirstLastPara="1" vertOverflow="ellipsis" wrap="square" anchor="ctr" anchorCtr="1"/>
          <a:lstStyle/>
          <a:p>
            <a:pPr>
              <a:defRPr sz="1600" b="0" i="0" u="none" strike="noStrike" kern="1200" baseline="0">
                <a:solidFill>
                  <a:schemeClr val="tx1"/>
                </a:solidFill>
                <a:latin typeface="Arial" pitchFamily="34" charset="0"/>
                <a:ea typeface="+mn-ea"/>
                <a:cs typeface="Arial" pitchFamily="34" charset="0"/>
              </a:defRPr>
            </a:pPr>
            <a:endParaRPr lang="en-US"/>
          </a:p>
        </c:txPr>
        <c:crossAx val="-2103202920"/>
        <c:crosses val="autoZero"/>
        <c:auto val="1"/>
        <c:lblAlgn val="ctr"/>
        <c:lblOffset val="100"/>
        <c:noMultiLvlLbl val="0"/>
      </c:catAx>
      <c:valAx>
        <c:axId val="-2103202920"/>
        <c:scaling>
          <c:orientation val="minMax"/>
          <c:max val="80"/>
        </c:scaling>
        <c:delete val="0"/>
        <c:axPos val="l"/>
        <c:title>
          <c:tx>
            <c:rich>
              <a:bodyPr rot="-5400000" spcFirstLastPara="1" vertOverflow="ellipsis" vert="horz" wrap="square" anchor="ctr" anchorCtr="1"/>
              <a:lstStyle/>
              <a:p>
                <a:pPr>
                  <a:defRPr sz="1600" b="1" i="0" u="none" strike="noStrike" kern="1200" baseline="0">
                    <a:solidFill>
                      <a:schemeClr val="tx1"/>
                    </a:solidFill>
                    <a:latin typeface="Arial" pitchFamily="34" charset="0"/>
                    <a:ea typeface="+mn-ea"/>
                    <a:cs typeface="Arial" pitchFamily="34" charset="0"/>
                  </a:defRPr>
                </a:pPr>
                <a:r>
                  <a:rPr lang="en-AU"/>
                  <a:t>Median days</a:t>
                </a:r>
              </a:p>
            </c:rich>
          </c:tx>
          <c:layout>
            <c:manualLayout>
              <c:xMode val="edge"/>
              <c:yMode val="edge"/>
              <c:x val="1.5614135189623034E-2"/>
              <c:y val="0.23811343604325866"/>
            </c:manualLayout>
          </c:layout>
          <c:overlay val="0"/>
          <c:spPr>
            <a:noFill/>
            <a:ln>
              <a:noFill/>
            </a:ln>
            <a:effectLst/>
          </c:spPr>
          <c:txPr>
            <a:bodyPr rot="-5400000" spcFirstLastPara="1" vertOverflow="ellipsis" vert="horz" wrap="square" anchor="ctr" anchorCtr="1"/>
            <a:lstStyle/>
            <a:p>
              <a:pPr>
                <a:defRPr sz="1600" b="1" i="0" u="none" strike="noStrike" kern="1200" baseline="0">
                  <a:solidFill>
                    <a:schemeClr val="tx1"/>
                  </a:solidFill>
                  <a:latin typeface="Arial" pitchFamily="34" charset="0"/>
                  <a:ea typeface="+mn-ea"/>
                  <a:cs typeface="Arial" pitchFamily="34" charset="0"/>
                </a:defRPr>
              </a:pPr>
              <a:endParaRPr lang="en-US"/>
            </a:p>
          </c:txPr>
        </c:title>
        <c:numFmt formatCode="General" sourceLinked="1"/>
        <c:majorTickMark val="out"/>
        <c:minorTickMark val="none"/>
        <c:tickLblPos val="nextTo"/>
        <c:spPr>
          <a:noFill/>
          <a:ln w="6350" cap="flat" cmpd="sng" algn="ctr">
            <a:solidFill>
              <a:schemeClr val="tx1"/>
            </a:solidFill>
            <a:prstDash val="solid"/>
            <a:round/>
          </a:ln>
          <a:effectLst/>
        </c:spPr>
        <c:txPr>
          <a:bodyPr rot="-60000000" spcFirstLastPara="1" vertOverflow="ellipsis" vert="horz" wrap="square" anchor="ctr" anchorCtr="1"/>
          <a:lstStyle/>
          <a:p>
            <a:pPr>
              <a:defRPr sz="1600" b="0" i="0" u="none" strike="noStrike" kern="1200" baseline="0">
                <a:solidFill>
                  <a:schemeClr val="tx1"/>
                </a:solidFill>
                <a:latin typeface="Arial" pitchFamily="34" charset="0"/>
                <a:ea typeface="+mn-ea"/>
                <a:cs typeface="Arial" pitchFamily="34" charset="0"/>
              </a:defRPr>
            </a:pPr>
            <a:endParaRPr lang="en-US"/>
          </a:p>
        </c:txPr>
        <c:crossAx val="21162907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600" b="0" i="0" u="none" strike="noStrike" kern="1200" baseline="0">
              <a:solidFill>
                <a:schemeClr val="tx1"/>
              </a:solidFill>
              <a:latin typeface="Arial" pitchFamily="34" charset="0"/>
              <a:ea typeface="+mn-ea"/>
              <a:cs typeface="Arial" pitchFamily="34" charset="0"/>
            </a:defRPr>
          </a:pPr>
          <a:endParaRPr lang="en-US"/>
        </a:p>
      </c:txPr>
    </c:legend>
    <c:plotVisOnly val="1"/>
    <c:dispBlanksAs val="gap"/>
    <c:showDLblsOverMax val="0"/>
  </c:chart>
  <c:spPr>
    <a:solidFill>
      <a:schemeClr val="bg1"/>
    </a:solidFill>
    <a:ln w="6350" cap="flat" cmpd="sng" algn="ctr">
      <a:noFill/>
      <a:prstDash val="solid"/>
      <a:round/>
    </a:ln>
    <a:effectLst/>
  </c:spPr>
  <c:txPr>
    <a:bodyPr/>
    <a:lstStyle/>
    <a:p>
      <a:pPr>
        <a:defRPr sz="1600" baseline="0">
          <a:latin typeface="Arial" pitchFamily="34" charset="0"/>
          <a:cs typeface="Arial" pitchFamily="34" charset="0"/>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8.4833403458155515E-2"/>
          <c:y val="3.9215686274509803E-2"/>
          <c:w val="0.89349970948287949"/>
          <c:h val="0.72105047562696267"/>
        </c:manualLayout>
      </c:layout>
      <c:barChart>
        <c:barDir val="col"/>
        <c:grouping val="clustered"/>
        <c:varyColors val="0"/>
        <c:ser>
          <c:idx val="0"/>
          <c:order val="0"/>
          <c:tx>
            <c:strRef>
              <c:f>Sheet1!$B$1</c:f>
              <c:strCache>
                <c:ptCount val="1"/>
                <c:pt idx="0">
                  <c:v>Point</c:v>
                </c:pt>
              </c:strCache>
            </c:strRef>
          </c:tx>
          <c:spPr>
            <a:solidFill>
              <a:schemeClr val="accent1"/>
            </a:solidFill>
            <a:ln>
              <a:noFill/>
            </a:ln>
            <a:effectLst>
              <a:outerShdw blurRad="50800" dist="38100" dir="2700000" algn="tl" rotWithShape="0">
                <a:prstClr val="black">
                  <a:alpha val="40000"/>
                </a:prstClr>
              </a:outerShdw>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tx1"/>
                    </a:solidFill>
                    <a:latin typeface="Arial" pitchFamily="34" charset="0"/>
                    <a:ea typeface="+mn-ea"/>
                    <a:cs typeface="Arial"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6350" cap="flat" cmpd="sng" algn="ctr">
                      <a:solidFill>
                        <a:schemeClr val="tx1"/>
                      </a:solidFill>
                      <a:prstDash val="solid"/>
                      <a:round/>
                    </a:ln>
                    <a:effectLst/>
                  </c:spPr>
                </c15:leaderLines>
              </c:ext>
            </c:extLst>
          </c:dLbls>
          <c:cat>
            <c:numRef>
              <c:f>Sheet1!$A$2:$A$19</c:f>
              <c:numCache>
                <c:formatCode>General</c:formatCode>
                <c:ptCount val="17"/>
                <c:pt idx="0">
                  <c:v>2002</c:v>
                </c:pt>
                <c:pt idx="1">
                  <c:v>2003</c:v>
                </c:pt>
                <c:pt idx="2">
                  <c:v>2004</c:v>
                </c:pt>
                <c:pt idx="3">
                  <c:v>2005</c:v>
                </c:pt>
                <c:pt idx="4">
                  <c:v>2006</c:v>
                </c:pt>
                <c:pt idx="5">
                  <c:v>2007</c:v>
                </c:pt>
                <c:pt idx="6">
                  <c:v>2008</c:v>
                </c:pt>
                <c:pt idx="7">
                  <c:v>2009</c:v>
                </c:pt>
                <c:pt idx="8">
                  <c:v>2010</c:v>
                </c:pt>
                <c:pt idx="9">
                  <c:v>2011</c:v>
                </c:pt>
                <c:pt idx="10">
                  <c:v>2012</c:v>
                </c:pt>
                <c:pt idx="11">
                  <c:v>2013</c:v>
                </c:pt>
                <c:pt idx="12">
                  <c:v>2014</c:v>
                </c:pt>
                <c:pt idx="13">
                  <c:v>2015</c:v>
                </c:pt>
                <c:pt idx="14">
                  <c:v>2016</c:v>
                </c:pt>
                <c:pt idx="15">
                  <c:v>2017</c:v>
                </c:pt>
                <c:pt idx="16">
                  <c:v>2018</c:v>
                </c:pt>
              </c:numCache>
            </c:numRef>
          </c:cat>
          <c:val>
            <c:numRef>
              <c:f>Sheet1!$B$2:$B$19</c:f>
              <c:numCache>
                <c:formatCode>General</c:formatCode>
                <c:ptCount val="17"/>
                <c:pt idx="0">
                  <c:v>50</c:v>
                </c:pt>
                <c:pt idx="1">
                  <c:v>50</c:v>
                </c:pt>
                <c:pt idx="2">
                  <c:v>50</c:v>
                </c:pt>
                <c:pt idx="3">
                  <c:v>50</c:v>
                </c:pt>
                <c:pt idx="4">
                  <c:v>50</c:v>
                </c:pt>
                <c:pt idx="5">
                  <c:v>50</c:v>
                </c:pt>
                <c:pt idx="6">
                  <c:v>50</c:v>
                </c:pt>
                <c:pt idx="7">
                  <c:v>50</c:v>
                </c:pt>
                <c:pt idx="8">
                  <c:v>50</c:v>
                </c:pt>
                <c:pt idx="9">
                  <c:v>50</c:v>
                </c:pt>
                <c:pt idx="10">
                  <c:v>50</c:v>
                </c:pt>
                <c:pt idx="11">
                  <c:v>50</c:v>
                </c:pt>
                <c:pt idx="12">
                  <c:v>50</c:v>
                </c:pt>
                <c:pt idx="13">
                  <c:v>50</c:v>
                </c:pt>
                <c:pt idx="14">
                  <c:v>50</c:v>
                </c:pt>
                <c:pt idx="15">
                  <c:v>65</c:v>
                </c:pt>
                <c:pt idx="16">
                  <c:v>50</c:v>
                </c:pt>
              </c:numCache>
            </c:numRef>
          </c:val>
          <c:extLst>
            <c:ext xmlns:c16="http://schemas.microsoft.com/office/drawing/2014/chart" uri="{C3380CC4-5D6E-409C-BE32-E72D297353CC}">
              <c16:uniqueId val="{00000000-508F-407A-BAD3-D5D1DC1D6AFC}"/>
            </c:ext>
          </c:extLst>
        </c:ser>
        <c:ser>
          <c:idx val="1"/>
          <c:order val="1"/>
          <c:tx>
            <c:strRef>
              <c:f>Sheet1!$C$1</c:f>
              <c:strCache>
                <c:ptCount val="1"/>
                <c:pt idx="0">
                  <c:v>Gram</c:v>
                </c:pt>
              </c:strCache>
            </c:strRef>
          </c:tx>
          <c:spPr>
            <a:solidFill>
              <a:schemeClr val="accent2"/>
            </a:solidFill>
            <a:ln>
              <a:noFill/>
            </a:ln>
            <a:effectLst>
              <a:outerShdw blurRad="50800" dist="38100" dir="2700000" algn="tl" rotWithShape="0">
                <a:prstClr val="black">
                  <a:alpha val="40000"/>
                </a:prstClr>
              </a:outerShdw>
            </a:effectLst>
          </c:spPr>
          <c:invertIfNegative val="0"/>
          <c:dLbls>
            <c:dLbl>
              <c:idx val="16"/>
              <c:delete val="1"/>
              <c:extLst>
                <c:ext xmlns:c15="http://schemas.microsoft.com/office/drawing/2012/chart" uri="{CE6537A1-D6FC-4f65-9D91-7224C49458BB}"/>
                <c:ext xmlns:c16="http://schemas.microsoft.com/office/drawing/2014/chart" uri="{C3380CC4-5D6E-409C-BE32-E72D297353CC}">
                  <c16:uniqueId val="{00000000-0619-41E6-801C-DF6872AD73C3}"/>
                </c:ext>
              </c:extLst>
            </c:dLbl>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tx1"/>
                    </a:solidFill>
                    <a:latin typeface="Arial" pitchFamily="34" charset="0"/>
                    <a:ea typeface="+mn-ea"/>
                    <a:cs typeface="Arial"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6350" cap="flat" cmpd="sng" algn="ctr">
                      <a:solidFill>
                        <a:schemeClr val="tx1"/>
                      </a:solidFill>
                      <a:prstDash val="solid"/>
                      <a:round/>
                    </a:ln>
                    <a:effectLst/>
                  </c:spPr>
                </c15:leaderLines>
              </c:ext>
            </c:extLst>
          </c:dLbls>
          <c:cat>
            <c:numRef>
              <c:f>Sheet1!$A$2:$A$19</c:f>
              <c:numCache>
                <c:formatCode>General</c:formatCode>
                <c:ptCount val="17"/>
                <c:pt idx="0">
                  <c:v>2002</c:v>
                </c:pt>
                <c:pt idx="1">
                  <c:v>2003</c:v>
                </c:pt>
                <c:pt idx="2">
                  <c:v>2004</c:v>
                </c:pt>
                <c:pt idx="3">
                  <c:v>2005</c:v>
                </c:pt>
                <c:pt idx="4">
                  <c:v>2006</c:v>
                </c:pt>
                <c:pt idx="5">
                  <c:v>2007</c:v>
                </c:pt>
                <c:pt idx="6">
                  <c:v>2008</c:v>
                </c:pt>
                <c:pt idx="7">
                  <c:v>2009</c:v>
                </c:pt>
                <c:pt idx="8">
                  <c:v>2010</c:v>
                </c:pt>
                <c:pt idx="9">
                  <c:v>2011</c:v>
                </c:pt>
                <c:pt idx="10">
                  <c:v>2012</c:v>
                </c:pt>
                <c:pt idx="11">
                  <c:v>2013</c:v>
                </c:pt>
                <c:pt idx="12">
                  <c:v>2014</c:v>
                </c:pt>
                <c:pt idx="13">
                  <c:v>2015</c:v>
                </c:pt>
                <c:pt idx="14">
                  <c:v>2016</c:v>
                </c:pt>
                <c:pt idx="15">
                  <c:v>2017</c:v>
                </c:pt>
                <c:pt idx="16">
                  <c:v>2018</c:v>
                </c:pt>
              </c:numCache>
            </c:numRef>
          </c:cat>
          <c:val>
            <c:numRef>
              <c:f>Sheet1!$C$2:$C$19</c:f>
              <c:numCache>
                <c:formatCode>General</c:formatCode>
                <c:ptCount val="17"/>
                <c:pt idx="0">
                  <c:v>300</c:v>
                </c:pt>
                <c:pt idx="1">
                  <c:v>175</c:v>
                </c:pt>
                <c:pt idx="2">
                  <c:v>200</c:v>
                </c:pt>
                <c:pt idx="3">
                  <c:v>125</c:v>
                </c:pt>
                <c:pt idx="4">
                  <c:v>175</c:v>
                </c:pt>
                <c:pt idx="5">
                  <c:v>235</c:v>
                </c:pt>
                <c:pt idx="6">
                  <c:v>200</c:v>
                </c:pt>
                <c:pt idx="7">
                  <c:v>250</c:v>
                </c:pt>
                <c:pt idx="8">
                  <c:v>250</c:v>
                </c:pt>
                <c:pt idx="9">
                  <c:v>235</c:v>
                </c:pt>
                <c:pt idx="10">
                  <c:v>250</c:v>
                </c:pt>
                <c:pt idx="11">
                  <c:v>200</c:v>
                </c:pt>
                <c:pt idx="12">
                  <c:v>275</c:v>
                </c:pt>
                <c:pt idx="13">
                  <c:v>250</c:v>
                </c:pt>
                <c:pt idx="14">
                  <c:v>150</c:v>
                </c:pt>
                <c:pt idx="16">
                  <c:v>220</c:v>
                </c:pt>
              </c:numCache>
            </c:numRef>
          </c:val>
          <c:extLst>
            <c:ext xmlns:c16="http://schemas.microsoft.com/office/drawing/2014/chart" uri="{C3380CC4-5D6E-409C-BE32-E72D297353CC}">
              <c16:uniqueId val="{00000002-508F-407A-BAD3-D5D1DC1D6AFC}"/>
            </c:ext>
          </c:extLst>
        </c:ser>
        <c:dLbls>
          <c:showLegendKey val="0"/>
          <c:showVal val="1"/>
          <c:showCatName val="0"/>
          <c:showSerName val="0"/>
          <c:showPercent val="0"/>
          <c:showBubbleSize val="0"/>
        </c:dLbls>
        <c:gapWidth val="150"/>
        <c:axId val="-2121395128"/>
        <c:axId val="-2121391560"/>
      </c:barChart>
      <c:catAx>
        <c:axId val="-2121395128"/>
        <c:scaling>
          <c:orientation val="minMax"/>
        </c:scaling>
        <c:delete val="0"/>
        <c:axPos val="b"/>
        <c:numFmt formatCode="General" sourceLinked="1"/>
        <c:majorTickMark val="out"/>
        <c:minorTickMark val="none"/>
        <c:tickLblPos val="nextTo"/>
        <c:spPr>
          <a:noFill/>
          <a:ln w="6350" cap="flat" cmpd="sng" algn="ctr">
            <a:solidFill>
              <a:sysClr val="windowText" lastClr="000000"/>
            </a:solidFill>
            <a:prstDash val="solid"/>
            <a:round/>
          </a:ln>
          <a:effectLst/>
        </c:spPr>
        <c:txPr>
          <a:bodyPr rot="-2700000" spcFirstLastPara="1" vertOverflow="ellipsis" wrap="square" anchor="ctr" anchorCtr="1"/>
          <a:lstStyle/>
          <a:p>
            <a:pPr>
              <a:defRPr sz="1600" b="0" i="0" u="none" strike="noStrike" kern="1200" baseline="0">
                <a:solidFill>
                  <a:schemeClr val="tx1"/>
                </a:solidFill>
                <a:latin typeface="Arial" pitchFamily="34" charset="0"/>
                <a:ea typeface="+mn-ea"/>
                <a:cs typeface="Arial" pitchFamily="34" charset="0"/>
              </a:defRPr>
            </a:pPr>
            <a:endParaRPr lang="en-US"/>
          </a:p>
        </c:txPr>
        <c:crossAx val="-2121391560"/>
        <c:crosses val="autoZero"/>
        <c:auto val="1"/>
        <c:lblAlgn val="ctr"/>
        <c:lblOffset val="100"/>
        <c:noMultiLvlLbl val="0"/>
      </c:catAx>
      <c:valAx>
        <c:axId val="-2121391560"/>
        <c:scaling>
          <c:orientation val="minMax"/>
        </c:scaling>
        <c:delete val="0"/>
        <c:axPos val="l"/>
        <c:title>
          <c:tx>
            <c:rich>
              <a:bodyPr rot="-5400000" spcFirstLastPara="1" vertOverflow="ellipsis" vert="horz" wrap="square" anchor="ctr" anchorCtr="1"/>
              <a:lstStyle/>
              <a:p>
                <a:pPr>
                  <a:defRPr sz="1600" b="1" i="0" u="none" strike="noStrike" kern="1200" baseline="0">
                    <a:solidFill>
                      <a:schemeClr val="tx1"/>
                    </a:solidFill>
                    <a:latin typeface="Arial" pitchFamily="34" charset="0"/>
                    <a:ea typeface="+mn-ea"/>
                    <a:cs typeface="Arial" pitchFamily="34" charset="0"/>
                  </a:defRPr>
                </a:pPr>
                <a:r>
                  <a:rPr lang="en-US" dirty="0"/>
                  <a:t>Median price ($)</a:t>
                </a:r>
              </a:p>
            </c:rich>
          </c:tx>
          <c:layout>
            <c:manualLayout>
              <c:xMode val="edge"/>
              <c:yMode val="edge"/>
              <c:x val="5.357944387386359E-3"/>
              <c:y val="0.18949318468939788"/>
            </c:manualLayout>
          </c:layout>
          <c:overlay val="0"/>
          <c:spPr>
            <a:noFill/>
            <a:ln>
              <a:noFill/>
            </a:ln>
            <a:effectLst/>
          </c:spPr>
          <c:txPr>
            <a:bodyPr rot="-5400000" spcFirstLastPara="1" vertOverflow="ellipsis" vert="horz" wrap="square" anchor="ctr" anchorCtr="1"/>
            <a:lstStyle/>
            <a:p>
              <a:pPr>
                <a:defRPr sz="1600" b="1" i="0" u="none" strike="noStrike" kern="1200" baseline="0">
                  <a:solidFill>
                    <a:schemeClr val="tx1"/>
                  </a:solidFill>
                  <a:latin typeface="Arial" pitchFamily="34" charset="0"/>
                  <a:ea typeface="+mn-ea"/>
                  <a:cs typeface="Arial" pitchFamily="34" charset="0"/>
                </a:defRPr>
              </a:pPr>
              <a:endParaRPr lang="en-US"/>
            </a:p>
          </c:txPr>
        </c:title>
        <c:numFmt formatCode="General" sourceLinked="1"/>
        <c:majorTickMark val="out"/>
        <c:minorTickMark val="none"/>
        <c:tickLblPos val="nextTo"/>
        <c:spPr>
          <a:noFill/>
          <a:ln w="6350" cap="flat" cmpd="sng" algn="ctr">
            <a:solidFill>
              <a:schemeClr val="tx1"/>
            </a:solidFill>
            <a:prstDash val="solid"/>
            <a:round/>
          </a:ln>
          <a:effectLst/>
        </c:spPr>
        <c:txPr>
          <a:bodyPr rot="-60000000" spcFirstLastPara="1" vertOverflow="ellipsis" vert="horz" wrap="square" anchor="ctr" anchorCtr="1"/>
          <a:lstStyle/>
          <a:p>
            <a:pPr>
              <a:defRPr sz="1600" b="0" i="0" u="none" strike="noStrike" kern="1200" baseline="0">
                <a:solidFill>
                  <a:schemeClr val="tx1"/>
                </a:solidFill>
                <a:latin typeface="Arial" pitchFamily="34" charset="0"/>
                <a:ea typeface="+mn-ea"/>
                <a:cs typeface="Arial" pitchFamily="34" charset="0"/>
              </a:defRPr>
            </a:pPr>
            <a:endParaRPr lang="en-US"/>
          </a:p>
        </c:txPr>
        <c:crossAx val="-21213951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600" b="0" i="0" u="none" strike="noStrike" kern="1200" baseline="0">
              <a:solidFill>
                <a:schemeClr val="tx1"/>
              </a:solidFill>
              <a:latin typeface="Arial" pitchFamily="34" charset="0"/>
              <a:ea typeface="+mn-ea"/>
              <a:cs typeface="Arial" pitchFamily="34" charset="0"/>
            </a:defRPr>
          </a:pPr>
          <a:endParaRPr lang="en-US"/>
        </a:p>
      </c:txPr>
    </c:legend>
    <c:plotVisOnly val="1"/>
    <c:dispBlanksAs val="gap"/>
    <c:showDLblsOverMax val="0"/>
  </c:chart>
  <c:spPr>
    <a:solidFill>
      <a:schemeClr val="bg1"/>
    </a:solidFill>
    <a:ln w="6350" cap="flat" cmpd="sng" algn="ctr">
      <a:noFill/>
      <a:prstDash val="solid"/>
      <a:round/>
    </a:ln>
    <a:effectLst/>
  </c:spPr>
  <c:txPr>
    <a:bodyPr/>
    <a:lstStyle/>
    <a:p>
      <a:pPr>
        <a:defRPr sz="1600">
          <a:latin typeface="Arial" pitchFamily="34" charset="0"/>
          <a:cs typeface="Arial" pitchFamily="34" charset="0"/>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9.6126241100596366E-2"/>
          <c:y val="5.1823823391939E-2"/>
          <c:w val="0.90265115943075924"/>
          <c:h val="0.71709736178183392"/>
        </c:manualLayout>
      </c:layout>
      <c:barChart>
        <c:barDir val="col"/>
        <c:grouping val="percentStacked"/>
        <c:varyColors val="0"/>
        <c:ser>
          <c:idx val="0"/>
          <c:order val="0"/>
          <c:tx>
            <c:strRef>
              <c:f>Sheet1!$A$2</c:f>
              <c:strCache>
                <c:ptCount val="1"/>
                <c:pt idx="0">
                  <c:v>High</c:v>
                </c:pt>
              </c:strCache>
            </c:strRef>
          </c:tx>
          <c:spPr>
            <a:solidFill>
              <a:schemeClr val="accent1"/>
            </a:solidFill>
            <a:ln>
              <a:noFill/>
            </a:ln>
            <a:effectLst>
              <a:outerShdw blurRad="50800" dist="38100" dir="2700000" algn="tl" rotWithShape="0">
                <a:prstClr val="black">
                  <a:alpha val="40000"/>
                </a:prstClr>
              </a:outerShdw>
            </a:effectLst>
          </c:spPr>
          <c:invertIfNegative val="0"/>
          <c:dLbls>
            <c:dLbl>
              <c:idx val="6"/>
              <c:delete val="1"/>
              <c:extLst>
                <c:ext xmlns:c15="http://schemas.microsoft.com/office/drawing/2012/chart" uri="{CE6537A1-D6FC-4f65-9D91-7224C49458BB}"/>
                <c:ext xmlns:c16="http://schemas.microsoft.com/office/drawing/2014/chart" uri="{C3380CC4-5D6E-409C-BE32-E72D297353CC}">
                  <c16:uniqueId val="{0000000C-1794-4E41-ACA2-3F08E50D71B3}"/>
                </c:ext>
              </c:extLst>
            </c:dLbl>
            <c:dLbl>
              <c:idx val="7"/>
              <c:delete val="1"/>
              <c:extLst>
                <c:ext xmlns:c15="http://schemas.microsoft.com/office/drawing/2012/chart" uri="{CE6537A1-D6FC-4f65-9D91-7224C49458BB}"/>
                <c:ext xmlns:c16="http://schemas.microsoft.com/office/drawing/2014/chart" uri="{C3380CC4-5D6E-409C-BE32-E72D297353CC}">
                  <c16:uniqueId val="{0000000B-1794-4E41-ACA2-3F08E50D71B3}"/>
                </c:ext>
              </c:extLst>
            </c:dLbl>
            <c:dLbl>
              <c:idx val="8"/>
              <c:delete val="1"/>
              <c:extLst>
                <c:ext xmlns:c15="http://schemas.microsoft.com/office/drawing/2012/chart" uri="{CE6537A1-D6FC-4f65-9D91-7224C49458BB}"/>
                <c:ext xmlns:c16="http://schemas.microsoft.com/office/drawing/2014/chart" uri="{C3380CC4-5D6E-409C-BE32-E72D297353CC}">
                  <c16:uniqueId val="{0000000A-1794-4E41-ACA2-3F08E50D71B3}"/>
                </c:ext>
              </c:extLst>
            </c:dLbl>
            <c:dLbl>
              <c:idx val="11"/>
              <c:delete val="1"/>
              <c:extLst>
                <c:ext xmlns:c15="http://schemas.microsoft.com/office/drawing/2012/chart" uri="{CE6537A1-D6FC-4f65-9D91-7224C49458BB}"/>
                <c:ext xmlns:c16="http://schemas.microsoft.com/office/drawing/2014/chart" uri="{C3380CC4-5D6E-409C-BE32-E72D297353CC}">
                  <c16:uniqueId val="{00000009-1794-4E41-ACA2-3F08E50D71B3}"/>
                </c:ext>
              </c:extLst>
            </c:dLbl>
            <c:dLbl>
              <c:idx val="15"/>
              <c:delete val="1"/>
              <c:extLst>
                <c:ext xmlns:c15="http://schemas.microsoft.com/office/drawing/2012/chart" uri="{CE6537A1-D6FC-4f65-9D91-7224C49458BB}"/>
                <c:ext xmlns:c16="http://schemas.microsoft.com/office/drawing/2014/chart" uri="{C3380CC4-5D6E-409C-BE32-E72D297353CC}">
                  <c16:uniqueId val="{00000008-1794-4E41-ACA2-3F08E50D71B3}"/>
                </c:ext>
              </c:extLst>
            </c:dLbl>
            <c:dLbl>
              <c:idx val="16"/>
              <c:delete val="1"/>
              <c:extLst>
                <c:ext xmlns:c15="http://schemas.microsoft.com/office/drawing/2012/chart" uri="{CE6537A1-D6FC-4f65-9D91-7224C49458BB}"/>
                <c:ext xmlns:c16="http://schemas.microsoft.com/office/drawing/2014/chart" uri="{C3380CC4-5D6E-409C-BE32-E72D297353CC}">
                  <c16:uniqueId val="{00000007-1794-4E41-ACA2-3F08E50D71B3}"/>
                </c:ext>
              </c:extLst>
            </c:dLbl>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tx1"/>
                    </a:solidFill>
                    <a:latin typeface="Arial" pitchFamily="34" charset="0"/>
                    <a:ea typeface="+mn-ea"/>
                    <a:cs typeface="Arial"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6350" cap="flat" cmpd="sng" algn="ctr">
                      <a:solidFill>
                        <a:schemeClr val="tx1"/>
                      </a:solidFill>
                      <a:prstDash val="solid"/>
                      <a:round/>
                    </a:ln>
                    <a:effectLst/>
                  </c:spPr>
                </c15:leaderLines>
              </c:ext>
            </c:extLst>
          </c:dLbls>
          <c:cat>
            <c:numRef>
              <c:f>Sheet1!$B$1:$R$1</c:f>
              <c:numCache>
                <c:formatCode>General</c:formatCode>
                <c:ptCount val="17"/>
                <c:pt idx="0">
                  <c:v>2002</c:v>
                </c:pt>
                <c:pt idx="1">
                  <c:v>2003</c:v>
                </c:pt>
                <c:pt idx="2">
                  <c:v>2004</c:v>
                </c:pt>
                <c:pt idx="3">
                  <c:v>2005</c:v>
                </c:pt>
                <c:pt idx="4">
                  <c:v>2006</c:v>
                </c:pt>
                <c:pt idx="5">
                  <c:v>2007</c:v>
                </c:pt>
                <c:pt idx="6">
                  <c:v>2008</c:v>
                </c:pt>
                <c:pt idx="7">
                  <c:v>2009</c:v>
                </c:pt>
                <c:pt idx="8">
                  <c:v>2010</c:v>
                </c:pt>
                <c:pt idx="9">
                  <c:v>2011</c:v>
                </c:pt>
                <c:pt idx="10">
                  <c:v>2012</c:v>
                </c:pt>
                <c:pt idx="11">
                  <c:v>2013</c:v>
                </c:pt>
                <c:pt idx="12">
                  <c:v>2014</c:v>
                </c:pt>
                <c:pt idx="13">
                  <c:v>2015</c:v>
                </c:pt>
                <c:pt idx="14">
                  <c:v>2016</c:v>
                </c:pt>
                <c:pt idx="15">
                  <c:v>2017</c:v>
                </c:pt>
                <c:pt idx="16">
                  <c:v>2018</c:v>
                </c:pt>
              </c:numCache>
            </c:numRef>
          </c:cat>
          <c:val>
            <c:numRef>
              <c:f>Sheet1!$B$2:$R$2</c:f>
              <c:numCache>
                <c:formatCode>General</c:formatCode>
                <c:ptCount val="17"/>
                <c:pt idx="0">
                  <c:v>33</c:v>
                </c:pt>
                <c:pt idx="1">
                  <c:v>41</c:v>
                </c:pt>
                <c:pt idx="2">
                  <c:v>25</c:v>
                </c:pt>
                <c:pt idx="3">
                  <c:v>23</c:v>
                </c:pt>
                <c:pt idx="4">
                  <c:v>21</c:v>
                </c:pt>
                <c:pt idx="5">
                  <c:v>14</c:v>
                </c:pt>
                <c:pt idx="6">
                  <c:v>13</c:v>
                </c:pt>
                <c:pt idx="7">
                  <c:v>7</c:v>
                </c:pt>
                <c:pt idx="8">
                  <c:v>11</c:v>
                </c:pt>
                <c:pt idx="9">
                  <c:v>25</c:v>
                </c:pt>
                <c:pt idx="10">
                  <c:v>24</c:v>
                </c:pt>
                <c:pt idx="11">
                  <c:v>17</c:v>
                </c:pt>
                <c:pt idx="12">
                  <c:v>31</c:v>
                </c:pt>
                <c:pt idx="13">
                  <c:v>35</c:v>
                </c:pt>
                <c:pt idx="14">
                  <c:v>25</c:v>
                </c:pt>
                <c:pt idx="15">
                  <c:v>19</c:v>
                </c:pt>
                <c:pt idx="16">
                  <c:v>21</c:v>
                </c:pt>
              </c:numCache>
            </c:numRef>
          </c:val>
          <c:extLst>
            <c:ext xmlns:c16="http://schemas.microsoft.com/office/drawing/2014/chart" uri="{C3380CC4-5D6E-409C-BE32-E72D297353CC}">
              <c16:uniqueId val="{00000000-7566-4EC2-A476-23E7690A8CA2}"/>
            </c:ext>
          </c:extLst>
        </c:ser>
        <c:ser>
          <c:idx val="1"/>
          <c:order val="1"/>
          <c:tx>
            <c:strRef>
              <c:f>Sheet1!$A$3</c:f>
              <c:strCache>
                <c:ptCount val="1"/>
                <c:pt idx="0">
                  <c:v>Medium</c:v>
                </c:pt>
              </c:strCache>
            </c:strRef>
          </c:tx>
          <c:spPr>
            <a:solidFill>
              <a:schemeClr val="accent2"/>
            </a:solidFill>
            <a:ln>
              <a:noFill/>
            </a:ln>
            <a:effectLst>
              <a:outerShdw blurRad="50800" dist="38100" dir="2700000" algn="tl" rotWithShape="0">
                <a:prstClr val="black">
                  <a:alpha val="40000"/>
                </a:prstClr>
              </a:outerShdw>
            </a:effectLst>
          </c:spPr>
          <c:invertIfNegative val="0"/>
          <c:dLbls>
            <c:dLbl>
              <c:idx val="0"/>
              <c:delete val="1"/>
              <c:extLst>
                <c:ext xmlns:c15="http://schemas.microsoft.com/office/drawing/2012/chart" uri="{CE6537A1-D6FC-4f65-9D91-7224C49458BB}"/>
                <c:ext xmlns:c16="http://schemas.microsoft.com/office/drawing/2014/chart" uri="{C3380CC4-5D6E-409C-BE32-E72D297353CC}">
                  <c16:uniqueId val="{00000005-1794-4E41-ACA2-3F08E50D71B3}"/>
                </c:ext>
              </c:extLst>
            </c:dLbl>
            <c:dLbl>
              <c:idx val="13"/>
              <c:delete val="1"/>
              <c:extLst>
                <c:ext xmlns:c15="http://schemas.microsoft.com/office/drawing/2012/chart" uri="{CE6537A1-D6FC-4f65-9D91-7224C49458BB}"/>
                <c:ext xmlns:c16="http://schemas.microsoft.com/office/drawing/2014/chart" uri="{C3380CC4-5D6E-409C-BE32-E72D297353CC}">
                  <c16:uniqueId val="{00000006-1794-4E41-ACA2-3F08E50D71B3}"/>
                </c:ext>
              </c:extLst>
            </c:dLbl>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tx1"/>
                    </a:solidFill>
                    <a:latin typeface="Arial" pitchFamily="34" charset="0"/>
                    <a:ea typeface="+mn-ea"/>
                    <a:cs typeface="Arial"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6350" cap="flat" cmpd="sng" algn="ctr">
                      <a:solidFill>
                        <a:schemeClr val="tx1"/>
                      </a:solidFill>
                      <a:prstDash val="solid"/>
                      <a:round/>
                    </a:ln>
                    <a:effectLst/>
                  </c:spPr>
                </c15:leaderLines>
              </c:ext>
            </c:extLst>
          </c:dLbls>
          <c:cat>
            <c:numRef>
              <c:f>Sheet1!$B$1:$R$1</c:f>
              <c:numCache>
                <c:formatCode>General</c:formatCode>
                <c:ptCount val="17"/>
                <c:pt idx="0">
                  <c:v>2002</c:v>
                </c:pt>
                <c:pt idx="1">
                  <c:v>2003</c:v>
                </c:pt>
                <c:pt idx="2">
                  <c:v>2004</c:v>
                </c:pt>
                <c:pt idx="3">
                  <c:v>2005</c:v>
                </c:pt>
                <c:pt idx="4">
                  <c:v>2006</c:v>
                </c:pt>
                <c:pt idx="5">
                  <c:v>2007</c:v>
                </c:pt>
                <c:pt idx="6">
                  <c:v>2008</c:v>
                </c:pt>
                <c:pt idx="7">
                  <c:v>2009</c:v>
                </c:pt>
                <c:pt idx="8">
                  <c:v>2010</c:v>
                </c:pt>
                <c:pt idx="9">
                  <c:v>2011</c:v>
                </c:pt>
                <c:pt idx="10">
                  <c:v>2012</c:v>
                </c:pt>
                <c:pt idx="11">
                  <c:v>2013</c:v>
                </c:pt>
                <c:pt idx="12">
                  <c:v>2014</c:v>
                </c:pt>
                <c:pt idx="13">
                  <c:v>2015</c:v>
                </c:pt>
                <c:pt idx="14">
                  <c:v>2016</c:v>
                </c:pt>
                <c:pt idx="15">
                  <c:v>2017</c:v>
                </c:pt>
                <c:pt idx="16">
                  <c:v>2018</c:v>
                </c:pt>
              </c:numCache>
            </c:numRef>
          </c:cat>
          <c:val>
            <c:numRef>
              <c:f>Sheet1!$B$3:$R$3</c:f>
              <c:numCache>
                <c:formatCode>General</c:formatCode>
                <c:ptCount val="17"/>
                <c:pt idx="0">
                  <c:v>19</c:v>
                </c:pt>
                <c:pt idx="1">
                  <c:v>39</c:v>
                </c:pt>
                <c:pt idx="2">
                  <c:v>50</c:v>
                </c:pt>
                <c:pt idx="3">
                  <c:v>26</c:v>
                </c:pt>
                <c:pt idx="4">
                  <c:v>30</c:v>
                </c:pt>
                <c:pt idx="5">
                  <c:v>38</c:v>
                </c:pt>
                <c:pt idx="6">
                  <c:v>39</c:v>
                </c:pt>
                <c:pt idx="7">
                  <c:v>27</c:v>
                </c:pt>
                <c:pt idx="8">
                  <c:v>33</c:v>
                </c:pt>
                <c:pt idx="9">
                  <c:v>33</c:v>
                </c:pt>
                <c:pt idx="10">
                  <c:v>41</c:v>
                </c:pt>
                <c:pt idx="11">
                  <c:v>39</c:v>
                </c:pt>
                <c:pt idx="12">
                  <c:v>46</c:v>
                </c:pt>
                <c:pt idx="13">
                  <c:v>24</c:v>
                </c:pt>
                <c:pt idx="14">
                  <c:v>38</c:v>
                </c:pt>
                <c:pt idx="15">
                  <c:v>44</c:v>
                </c:pt>
                <c:pt idx="16">
                  <c:v>63</c:v>
                </c:pt>
              </c:numCache>
            </c:numRef>
          </c:val>
          <c:extLst>
            <c:ext xmlns:c16="http://schemas.microsoft.com/office/drawing/2014/chart" uri="{C3380CC4-5D6E-409C-BE32-E72D297353CC}">
              <c16:uniqueId val="{00000001-7566-4EC2-A476-23E7690A8CA2}"/>
            </c:ext>
          </c:extLst>
        </c:ser>
        <c:ser>
          <c:idx val="2"/>
          <c:order val="2"/>
          <c:tx>
            <c:strRef>
              <c:f>Sheet1!$A$4</c:f>
              <c:strCache>
                <c:ptCount val="1"/>
                <c:pt idx="0">
                  <c:v>Low</c:v>
                </c:pt>
              </c:strCache>
            </c:strRef>
          </c:tx>
          <c:spPr>
            <a:solidFill>
              <a:schemeClr val="accent3"/>
            </a:solidFill>
            <a:ln>
              <a:noFill/>
            </a:ln>
            <a:effectLst>
              <a:outerShdw blurRad="50800" dist="38100" dir="2700000" algn="tl" rotWithShape="0">
                <a:prstClr val="black">
                  <a:alpha val="40000"/>
                </a:prstClr>
              </a:outerShdw>
            </a:effectLst>
          </c:spPr>
          <c:invertIfNegative val="0"/>
          <c:dLbls>
            <c:dLbl>
              <c:idx val="12"/>
              <c:delete val="1"/>
              <c:extLst>
                <c:ext xmlns:c15="http://schemas.microsoft.com/office/drawing/2012/chart" uri="{CE6537A1-D6FC-4f65-9D91-7224C49458BB}"/>
                <c:ext xmlns:c16="http://schemas.microsoft.com/office/drawing/2014/chart" uri="{C3380CC4-5D6E-409C-BE32-E72D297353CC}">
                  <c16:uniqueId val="{00000004-1794-4E41-ACA2-3F08E50D71B3}"/>
                </c:ext>
              </c:extLst>
            </c:dLbl>
            <c:dLbl>
              <c:idx val="13"/>
              <c:delete val="1"/>
              <c:extLst>
                <c:ext xmlns:c15="http://schemas.microsoft.com/office/drawing/2012/chart" uri="{CE6537A1-D6FC-4f65-9D91-7224C49458BB}"/>
                <c:ext xmlns:c16="http://schemas.microsoft.com/office/drawing/2014/chart" uri="{C3380CC4-5D6E-409C-BE32-E72D297353CC}">
                  <c16:uniqueId val="{00000003-1794-4E41-ACA2-3F08E50D71B3}"/>
                </c:ext>
              </c:extLst>
            </c:dLbl>
            <c:dLbl>
              <c:idx val="14"/>
              <c:delete val="1"/>
              <c:extLst>
                <c:ext xmlns:c15="http://schemas.microsoft.com/office/drawing/2012/chart" uri="{CE6537A1-D6FC-4f65-9D91-7224C49458BB}"/>
                <c:ext xmlns:c16="http://schemas.microsoft.com/office/drawing/2014/chart" uri="{C3380CC4-5D6E-409C-BE32-E72D297353CC}">
                  <c16:uniqueId val="{00000002-1794-4E41-ACA2-3F08E50D71B3}"/>
                </c:ext>
              </c:extLst>
            </c:dLbl>
            <c:dLbl>
              <c:idx val="15"/>
              <c:delete val="1"/>
              <c:extLst>
                <c:ext xmlns:c15="http://schemas.microsoft.com/office/drawing/2012/chart" uri="{CE6537A1-D6FC-4f65-9D91-7224C49458BB}"/>
                <c:ext xmlns:c16="http://schemas.microsoft.com/office/drawing/2014/chart" uri="{C3380CC4-5D6E-409C-BE32-E72D297353CC}">
                  <c16:uniqueId val="{00000001-1794-4E41-ACA2-3F08E50D71B3}"/>
                </c:ext>
              </c:extLst>
            </c:dLbl>
            <c:dLbl>
              <c:idx val="16"/>
              <c:tx>
                <c:rich>
                  <a:bodyPr/>
                  <a:lstStyle/>
                  <a:p>
                    <a:r>
                      <a:rPr lang="en-US"/>
                      <a:t>*</a:t>
                    </a:r>
                  </a:p>
                </c:rich>
              </c:tx>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46BD-46C8-8805-C4319DF53937}"/>
                </c:ext>
              </c:extLst>
            </c:dLbl>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tx1"/>
                    </a:solidFill>
                    <a:latin typeface="Arial" pitchFamily="34" charset="0"/>
                    <a:ea typeface="+mn-ea"/>
                    <a:cs typeface="Arial"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6350" cap="flat" cmpd="sng" algn="ctr">
                      <a:solidFill>
                        <a:schemeClr val="tx1"/>
                      </a:solidFill>
                      <a:prstDash val="solid"/>
                      <a:round/>
                    </a:ln>
                    <a:effectLst/>
                  </c:spPr>
                </c15:leaderLines>
              </c:ext>
            </c:extLst>
          </c:dLbls>
          <c:cat>
            <c:numRef>
              <c:f>Sheet1!$B$1:$R$1</c:f>
              <c:numCache>
                <c:formatCode>General</c:formatCode>
                <c:ptCount val="17"/>
                <c:pt idx="0">
                  <c:v>2002</c:v>
                </c:pt>
                <c:pt idx="1">
                  <c:v>2003</c:v>
                </c:pt>
                <c:pt idx="2">
                  <c:v>2004</c:v>
                </c:pt>
                <c:pt idx="3">
                  <c:v>2005</c:v>
                </c:pt>
                <c:pt idx="4">
                  <c:v>2006</c:v>
                </c:pt>
                <c:pt idx="5">
                  <c:v>2007</c:v>
                </c:pt>
                <c:pt idx="6">
                  <c:v>2008</c:v>
                </c:pt>
                <c:pt idx="7">
                  <c:v>2009</c:v>
                </c:pt>
                <c:pt idx="8">
                  <c:v>2010</c:v>
                </c:pt>
                <c:pt idx="9">
                  <c:v>2011</c:v>
                </c:pt>
                <c:pt idx="10">
                  <c:v>2012</c:v>
                </c:pt>
                <c:pt idx="11">
                  <c:v>2013</c:v>
                </c:pt>
                <c:pt idx="12">
                  <c:v>2014</c:v>
                </c:pt>
                <c:pt idx="13">
                  <c:v>2015</c:v>
                </c:pt>
                <c:pt idx="14">
                  <c:v>2016</c:v>
                </c:pt>
                <c:pt idx="15">
                  <c:v>2017</c:v>
                </c:pt>
                <c:pt idx="16">
                  <c:v>2018</c:v>
                </c:pt>
              </c:numCache>
            </c:numRef>
          </c:cat>
          <c:val>
            <c:numRef>
              <c:f>Sheet1!$B$4:$R$4</c:f>
              <c:numCache>
                <c:formatCode>General</c:formatCode>
                <c:ptCount val="17"/>
                <c:pt idx="0">
                  <c:v>48</c:v>
                </c:pt>
                <c:pt idx="1">
                  <c:v>18</c:v>
                </c:pt>
                <c:pt idx="2">
                  <c:v>22</c:v>
                </c:pt>
                <c:pt idx="3">
                  <c:v>44</c:v>
                </c:pt>
                <c:pt idx="4">
                  <c:v>40</c:v>
                </c:pt>
                <c:pt idx="5">
                  <c:v>40</c:v>
                </c:pt>
                <c:pt idx="6">
                  <c:v>28</c:v>
                </c:pt>
                <c:pt idx="7">
                  <c:v>57</c:v>
                </c:pt>
                <c:pt idx="8">
                  <c:v>44</c:v>
                </c:pt>
                <c:pt idx="9">
                  <c:v>38</c:v>
                </c:pt>
                <c:pt idx="10">
                  <c:v>24</c:v>
                </c:pt>
                <c:pt idx="11">
                  <c:v>30</c:v>
                </c:pt>
                <c:pt idx="12">
                  <c:v>15</c:v>
                </c:pt>
                <c:pt idx="13">
                  <c:v>18</c:v>
                </c:pt>
                <c:pt idx="14">
                  <c:v>21</c:v>
                </c:pt>
                <c:pt idx="15">
                  <c:v>31</c:v>
                </c:pt>
                <c:pt idx="16">
                  <c:v>5</c:v>
                </c:pt>
              </c:numCache>
            </c:numRef>
          </c:val>
          <c:extLst>
            <c:ext xmlns:c16="http://schemas.microsoft.com/office/drawing/2014/chart" uri="{C3380CC4-5D6E-409C-BE32-E72D297353CC}">
              <c16:uniqueId val="{00000002-7566-4EC2-A476-23E7690A8CA2}"/>
            </c:ext>
          </c:extLst>
        </c:ser>
        <c:ser>
          <c:idx val="3"/>
          <c:order val="3"/>
          <c:tx>
            <c:strRef>
              <c:f>Sheet1!$A$5</c:f>
              <c:strCache>
                <c:ptCount val="1"/>
                <c:pt idx="0">
                  <c:v>Fluctuates</c:v>
                </c:pt>
              </c:strCache>
            </c:strRef>
          </c:tx>
          <c:spPr>
            <a:solidFill>
              <a:schemeClr val="accent4"/>
            </a:solidFill>
            <a:ln>
              <a:noFill/>
            </a:ln>
            <a:effectLst>
              <a:outerShdw blurRad="50800" dist="38100" dir="2700000" algn="tl" rotWithShape="0">
                <a:prstClr val="black">
                  <a:alpha val="40000"/>
                </a:prstClr>
              </a:outerShdw>
            </a:effectLst>
          </c:spPr>
          <c:invertIfNegative val="0"/>
          <c:dLbls>
            <c:dLbl>
              <c:idx val="6"/>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1794-4E41-ACA2-3F08E50D71B3}"/>
                </c:ext>
              </c:extLst>
            </c:dLbl>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tx1"/>
                    </a:solidFill>
                    <a:latin typeface="Arial" pitchFamily="34" charset="0"/>
                    <a:ea typeface="+mn-ea"/>
                    <a:cs typeface="Arial" pitchFamily="34" charset="0"/>
                  </a:defRPr>
                </a:pPr>
                <a:endParaRPr lang="en-US"/>
              </a:p>
            </c:txPr>
            <c:showLegendKey val="0"/>
            <c:showVal val="0"/>
            <c:showCatName val="0"/>
            <c:showSerName val="0"/>
            <c:showPercent val="0"/>
            <c:showBubbleSize val="0"/>
            <c:extLst>
              <c:ext xmlns:c15="http://schemas.microsoft.com/office/drawing/2012/chart" uri="{CE6537A1-D6FC-4f65-9D91-7224C49458BB}">
                <c15:showLeaderLines val="1"/>
                <c15:leaderLines>
                  <c:spPr>
                    <a:ln w="6350" cap="flat" cmpd="sng" algn="ctr">
                      <a:solidFill>
                        <a:schemeClr val="tx1"/>
                      </a:solidFill>
                      <a:prstDash val="solid"/>
                      <a:round/>
                    </a:ln>
                    <a:effectLst/>
                  </c:spPr>
                </c15:leaderLines>
              </c:ext>
            </c:extLst>
          </c:dLbls>
          <c:cat>
            <c:numRef>
              <c:f>Sheet1!$B$1:$R$1</c:f>
              <c:numCache>
                <c:formatCode>General</c:formatCode>
                <c:ptCount val="17"/>
                <c:pt idx="0">
                  <c:v>2002</c:v>
                </c:pt>
                <c:pt idx="1">
                  <c:v>2003</c:v>
                </c:pt>
                <c:pt idx="2">
                  <c:v>2004</c:v>
                </c:pt>
                <c:pt idx="3">
                  <c:v>2005</c:v>
                </c:pt>
                <c:pt idx="4">
                  <c:v>2006</c:v>
                </c:pt>
                <c:pt idx="5">
                  <c:v>2007</c:v>
                </c:pt>
                <c:pt idx="6">
                  <c:v>2008</c:v>
                </c:pt>
                <c:pt idx="7">
                  <c:v>2009</c:v>
                </c:pt>
                <c:pt idx="8">
                  <c:v>2010</c:v>
                </c:pt>
                <c:pt idx="9">
                  <c:v>2011</c:v>
                </c:pt>
                <c:pt idx="10">
                  <c:v>2012</c:v>
                </c:pt>
                <c:pt idx="11">
                  <c:v>2013</c:v>
                </c:pt>
                <c:pt idx="12">
                  <c:v>2014</c:v>
                </c:pt>
                <c:pt idx="13">
                  <c:v>2015</c:v>
                </c:pt>
                <c:pt idx="14">
                  <c:v>2016</c:v>
                </c:pt>
                <c:pt idx="15">
                  <c:v>2017</c:v>
                </c:pt>
                <c:pt idx="16">
                  <c:v>2018</c:v>
                </c:pt>
              </c:numCache>
            </c:numRef>
          </c:cat>
          <c:val>
            <c:numRef>
              <c:f>Sheet1!$B$5:$R$5</c:f>
              <c:numCache>
                <c:formatCode>General</c:formatCode>
                <c:ptCount val="17"/>
                <c:pt idx="0">
                  <c:v>0</c:v>
                </c:pt>
                <c:pt idx="1">
                  <c:v>3</c:v>
                </c:pt>
                <c:pt idx="2">
                  <c:v>3</c:v>
                </c:pt>
                <c:pt idx="3">
                  <c:v>8</c:v>
                </c:pt>
                <c:pt idx="4">
                  <c:v>9</c:v>
                </c:pt>
                <c:pt idx="5">
                  <c:v>9</c:v>
                </c:pt>
                <c:pt idx="6">
                  <c:v>21</c:v>
                </c:pt>
                <c:pt idx="7">
                  <c:v>9</c:v>
                </c:pt>
                <c:pt idx="8">
                  <c:v>11</c:v>
                </c:pt>
                <c:pt idx="9">
                  <c:v>4</c:v>
                </c:pt>
                <c:pt idx="10">
                  <c:v>11</c:v>
                </c:pt>
                <c:pt idx="11">
                  <c:v>13</c:v>
                </c:pt>
                <c:pt idx="12">
                  <c:v>8</c:v>
                </c:pt>
                <c:pt idx="13">
                  <c:v>24</c:v>
                </c:pt>
                <c:pt idx="14">
                  <c:v>17</c:v>
                </c:pt>
                <c:pt idx="15">
                  <c:v>6</c:v>
                </c:pt>
                <c:pt idx="16">
                  <c:v>11</c:v>
                </c:pt>
              </c:numCache>
            </c:numRef>
          </c:val>
          <c:extLst>
            <c:ext xmlns:c16="http://schemas.microsoft.com/office/drawing/2014/chart" uri="{C3380CC4-5D6E-409C-BE32-E72D297353CC}">
              <c16:uniqueId val="{00000003-7566-4EC2-A476-23E7690A8CA2}"/>
            </c:ext>
          </c:extLst>
        </c:ser>
        <c:dLbls>
          <c:showLegendKey val="0"/>
          <c:showVal val="1"/>
          <c:showCatName val="0"/>
          <c:showSerName val="0"/>
          <c:showPercent val="0"/>
          <c:showBubbleSize val="0"/>
        </c:dLbls>
        <c:gapWidth val="150"/>
        <c:overlap val="100"/>
        <c:axId val="-2121289624"/>
        <c:axId val="-2098314936"/>
      </c:barChart>
      <c:catAx>
        <c:axId val="-2121289624"/>
        <c:scaling>
          <c:orientation val="minMax"/>
        </c:scaling>
        <c:delete val="0"/>
        <c:axPos val="b"/>
        <c:numFmt formatCode="General" sourceLinked="1"/>
        <c:majorTickMark val="out"/>
        <c:minorTickMark val="none"/>
        <c:tickLblPos val="nextTo"/>
        <c:spPr>
          <a:noFill/>
          <a:ln w="6350" cap="flat" cmpd="sng" algn="ctr">
            <a:solidFill>
              <a:sysClr val="windowText" lastClr="000000"/>
            </a:solidFill>
            <a:prstDash val="solid"/>
            <a:round/>
          </a:ln>
          <a:effectLst/>
        </c:spPr>
        <c:txPr>
          <a:bodyPr rot="-2700000" spcFirstLastPara="1" vertOverflow="ellipsis" wrap="square" anchor="ctr" anchorCtr="1"/>
          <a:lstStyle/>
          <a:p>
            <a:pPr>
              <a:defRPr sz="1600" b="0" i="0" u="none" strike="noStrike" kern="1200" baseline="0">
                <a:solidFill>
                  <a:schemeClr val="tx1"/>
                </a:solidFill>
                <a:latin typeface="Arial" pitchFamily="34" charset="0"/>
                <a:ea typeface="+mn-ea"/>
                <a:cs typeface="Arial" pitchFamily="34" charset="0"/>
              </a:defRPr>
            </a:pPr>
            <a:endParaRPr lang="en-US"/>
          </a:p>
        </c:txPr>
        <c:crossAx val="-2098314936"/>
        <c:crosses val="autoZero"/>
        <c:auto val="1"/>
        <c:lblAlgn val="ctr"/>
        <c:lblOffset val="100"/>
        <c:noMultiLvlLbl val="0"/>
      </c:catAx>
      <c:valAx>
        <c:axId val="-2098314936"/>
        <c:scaling>
          <c:orientation val="minMax"/>
        </c:scaling>
        <c:delete val="0"/>
        <c:axPos val="l"/>
        <c:title>
          <c:tx>
            <c:rich>
              <a:bodyPr rot="-5400000" spcFirstLastPara="1" vertOverflow="ellipsis" vert="horz" wrap="square" anchor="ctr" anchorCtr="1"/>
              <a:lstStyle/>
              <a:p>
                <a:pPr>
                  <a:defRPr sz="1600" b="1" i="0" u="none" strike="noStrike" kern="1200" baseline="0">
                    <a:solidFill>
                      <a:schemeClr val="tx1"/>
                    </a:solidFill>
                    <a:latin typeface="Arial" pitchFamily="34" charset="0"/>
                    <a:ea typeface="+mn-ea"/>
                    <a:cs typeface="Arial" pitchFamily="34" charset="0"/>
                  </a:defRPr>
                </a:pPr>
                <a:r>
                  <a:rPr lang="en-AU"/>
                  <a:t>% of those who commented</a:t>
                </a:r>
              </a:p>
            </c:rich>
          </c:tx>
          <c:layout>
            <c:manualLayout>
              <c:xMode val="edge"/>
              <c:yMode val="edge"/>
              <c:x val="6.7930184875687029E-3"/>
              <c:y val="0.11861436724926838"/>
            </c:manualLayout>
          </c:layout>
          <c:overlay val="0"/>
          <c:spPr>
            <a:noFill/>
            <a:ln>
              <a:noFill/>
            </a:ln>
            <a:effectLst/>
          </c:spPr>
          <c:txPr>
            <a:bodyPr rot="-5400000" spcFirstLastPara="1" vertOverflow="ellipsis" vert="horz" wrap="square" anchor="ctr" anchorCtr="1"/>
            <a:lstStyle/>
            <a:p>
              <a:pPr>
                <a:defRPr sz="1600" b="1" i="0" u="none" strike="noStrike" kern="1200" baseline="0">
                  <a:solidFill>
                    <a:schemeClr val="tx1"/>
                  </a:solidFill>
                  <a:latin typeface="Arial" pitchFamily="34" charset="0"/>
                  <a:ea typeface="+mn-ea"/>
                  <a:cs typeface="Arial" pitchFamily="34" charset="0"/>
                </a:defRPr>
              </a:pPr>
              <a:endParaRPr lang="en-US"/>
            </a:p>
          </c:txPr>
        </c:title>
        <c:numFmt formatCode="0%" sourceLinked="1"/>
        <c:majorTickMark val="out"/>
        <c:minorTickMark val="none"/>
        <c:tickLblPos val="nextTo"/>
        <c:spPr>
          <a:noFill/>
          <a:ln w="6350" cap="flat" cmpd="sng" algn="ctr">
            <a:solidFill>
              <a:schemeClr val="tx1"/>
            </a:solidFill>
            <a:prstDash val="solid"/>
            <a:round/>
          </a:ln>
          <a:effectLst/>
        </c:spPr>
        <c:txPr>
          <a:bodyPr rot="0" spcFirstLastPara="1" vertOverflow="ellipsis" wrap="square" anchor="ctr" anchorCtr="1"/>
          <a:lstStyle/>
          <a:p>
            <a:pPr>
              <a:defRPr sz="1600" b="0" i="0" u="none" strike="noStrike" kern="1200" baseline="0">
                <a:solidFill>
                  <a:schemeClr val="tx1"/>
                </a:solidFill>
                <a:latin typeface="Arial" pitchFamily="34" charset="0"/>
                <a:ea typeface="+mn-ea"/>
                <a:cs typeface="Arial" pitchFamily="34" charset="0"/>
              </a:defRPr>
            </a:pPr>
            <a:endParaRPr lang="en-US"/>
          </a:p>
        </c:txPr>
        <c:crossAx val="-21212896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600" b="0" i="0" u="none" strike="noStrike" kern="1200" baseline="0">
              <a:solidFill>
                <a:schemeClr val="tx1"/>
              </a:solidFill>
              <a:latin typeface="Arial" pitchFamily="34" charset="0"/>
              <a:ea typeface="+mn-ea"/>
              <a:cs typeface="Arial" pitchFamily="34" charset="0"/>
            </a:defRPr>
          </a:pPr>
          <a:endParaRPr lang="en-US"/>
        </a:p>
      </c:txPr>
    </c:legend>
    <c:plotVisOnly val="1"/>
    <c:dispBlanksAs val="gap"/>
    <c:showDLblsOverMax val="0"/>
  </c:chart>
  <c:spPr>
    <a:solidFill>
      <a:schemeClr val="bg1"/>
    </a:solidFill>
    <a:ln w="6350" cap="flat" cmpd="sng" algn="ctr">
      <a:noFill/>
      <a:prstDash val="solid"/>
      <a:round/>
    </a:ln>
    <a:effectLst/>
  </c:spPr>
  <c:txPr>
    <a:bodyPr/>
    <a:lstStyle/>
    <a:p>
      <a:pPr>
        <a:defRPr sz="1600">
          <a:latin typeface="Arial" pitchFamily="34" charset="0"/>
          <a:cs typeface="Arial" pitchFamily="34" charset="0"/>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9.4709073176178701E-2"/>
          <c:y val="5.9930693716666199E-2"/>
          <c:w val="0.88136482939632499"/>
          <c:h val="0.67970633564042926"/>
        </c:manualLayout>
      </c:layout>
      <c:barChart>
        <c:barDir val="col"/>
        <c:grouping val="percentStacked"/>
        <c:varyColors val="0"/>
        <c:ser>
          <c:idx val="0"/>
          <c:order val="0"/>
          <c:tx>
            <c:strRef>
              <c:f>Sheet1!$A$2</c:f>
              <c:strCache>
                <c:ptCount val="1"/>
                <c:pt idx="0">
                  <c:v>Very easy</c:v>
                </c:pt>
              </c:strCache>
            </c:strRef>
          </c:tx>
          <c:spPr>
            <a:solidFill>
              <a:schemeClr val="accent1"/>
            </a:solidFill>
            <a:ln>
              <a:noFill/>
            </a:ln>
            <a:effectLst>
              <a:outerShdw blurRad="50800" dist="38100" dir="2700000" algn="tl" rotWithShape="0">
                <a:prstClr val="black">
                  <a:alpha val="40000"/>
                </a:prstClr>
              </a:outerShdw>
            </a:effectLst>
          </c:spPr>
          <c:invertIfNegative val="0"/>
          <c:dLbls>
            <c:dLbl>
              <c:idx val="16"/>
              <c:tx>
                <c:rich>
                  <a:bodyPr/>
                  <a:lstStyle/>
                  <a:p>
                    <a:fld id="{F799BEC7-0F1B-4427-87D3-7852C0B3574B}" type="VALUE">
                      <a:rPr lang="en-US" smtClean="0"/>
                      <a:pPr/>
                      <a:t>[VALUE]</a:t>
                    </a:fld>
                    <a:r>
                      <a:rPr lang="en-US"/>
                      <a:t>**</a:t>
                    </a:r>
                  </a:p>
                </c:rich>
              </c:tx>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1-9F54-49FD-A8E8-CDD4B3248802}"/>
                </c:ext>
              </c:extLst>
            </c:dLbl>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6350" cap="flat" cmpd="sng" algn="ctr">
                      <a:solidFill>
                        <a:schemeClr val="tx1"/>
                      </a:solidFill>
                      <a:prstDash val="solid"/>
                      <a:round/>
                    </a:ln>
                    <a:effectLst/>
                  </c:spPr>
                </c15:leaderLines>
              </c:ext>
            </c:extLst>
          </c:dLbls>
          <c:cat>
            <c:strRef>
              <c:f>Sheet1!$B$1:$R$1</c:f>
              <c:strCache>
                <c:ptCount val="17"/>
                <c:pt idx="0">
                  <c:v>2002</c:v>
                </c:pt>
                <c:pt idx="1">
                  <c:v>2003</c:v>
                </c:pt>
                <c:pt idx="2">
                  <c:v>2004</c:v>
                </c:pt>
                <c:pt idx="3">
                  <c:v>2005</c:v>
                </c:pt>
                <c:pt idx="4">
                  <c:v>2006</c:v>
                </c:pt>
                <c:pt idx="5">
                  <c:v>2007</c:v>
                </c:pt>
                <c:pt idx="6">
                  <c:v>2008</c:v>
                </c:pt>
                <c:pt idx="7">
                  <c:v>2009</c:v>
                </c:pt>
                <c:pt idx="8">
                  <c:v>2010</c:v>
                </c:pt>
                <c:pt idx="9">
                  <c:v>2011</c:v>
                </c:pt>
                <c:pt idx="10">
                  <c:v>2012</c:v>
                </c:pt>
                <c:pt idx="11">
                  <c:v>2013</c:v>
                </c:pt>
                <c:pt idx="12">
                  <c:v>2014</c:v>
                </c:pt>
                <c:pt idx="13">
                  <c:v>2015</c:v>
                </c:pt>
                <c:pt idx="14">
                  <c:v>2016</c:v>
                </c:pt>
                <c:pt idx="15">
                  <c:v>2017</c:v>
                </c:pt>
                <c:pt idx="16">
                  <c:v>2018</c:v>
                </c:pt>
              </c:strCache>
            </c:strRef>
          </c:cat>
          <c:val>
            <c:numRef>
              <c:f>Sheet1!$B$2:$R$2</c:f>
              <c:numCache>
                <c:formatCode>General</c:formatCode>
                <c:ptCount val="17"/>
                <c:pt idx="0">
                  <c:v>54</c:v>
                </c:pt>
                <c:pt idx="1">
                  <c:v>51</c:v>
                </c:pt>
                <c:pt idx="2">
                  <c:v>31</c:v>
                </c:pt>
                <c:pt idx="3">
                  <c:v>48</c:v>
                </c:pt>
                <c:pt idx="4">
                  <c:v>34</c:v>
                </c:pt>
                <c:pt idx="5">
                  <c:v>42</c:v>
                </c:pt>
                <c:pt idx="6">
                  <c:v>20</c:v>
                </c:pt>
                <c:pt idx="7">
                  <c:v>41</c:v>
                </c:pt>
                <c:pt idx="8">
                  <c:v>49</c:v>
                </c:pt>
                <c:pt idx="9">
                  <c:v>34</c:v>
                </c:pt>
                <c:pt idx="10">
                  <c:v>58</c:v>
                </c:pt>
                <c:pt idx="11">
                  <c:v>28</c:v>
                </c:pt>
                <c:pt idx="12">
                  <c:v>30</c:v>
                </c:pt>
                <c:pt idx="13">
                  <c:v>65</c:v>
                </c:pt>
                <c:pt idx="14">
                  <c:v>44</c:v>
                </c:pt>
                <c:pt idx="15">
                  <c:v>28</c:v>
                </c:pt>
                <c:pt idx="16">
                  <c:v>67</c:v>
                </c:pt>
              </c:numCache>
            </c:numRef>
          </c:val>
          <c:extLst>
            <c:ext xmlns:c16="http://schemas.microsoft.com/office/drawing/2014/chart" uri="{C3380CC4-5D6E-409C-BE32-E72D297353CC}">
              <c16:uniqueId val="{00000001-38C8-4E6A-A03A-E77B24C10D5C}"/>
            </c:ext>
          </c:extLst>
        </c:ser>
        <c:ser>
          <c:idx val="1"/>
          <c:order val="1"/>
          <c:tx>
            <c:strRef>
              <c:f>Sheet1!$A$3</c:f>
              <c:strCache>
                <c:ptCount val="1"/>
                <c:pt idx="0">
                  <c:v>Easy</c:v>
                </c:pt>
              </c:strCache>
            </c:strRef>
          </c:tx>
          <c:spPr>
            <a:solidFill>
              <a:schemeClr val="accent2"/>
            </a:solidFill>
            <a:ln>
              <a:noFill/>
            </a:ln>
            <a:effectLst>
              <a:outerShdw blurRad="50800" dist="38100" dir="2700000" algn="tl" rotWithShape="0">
                <a:prstClr val="black">
                  <a:alpha val="40000"/>
                </a:prstClr>
              </a:outerShdw>
            </a:effectLst>
          </c:spPr>
          <c:invertIfNegative val="0"/>
          <c:dLbls>
            <c:dLbl>
              <c:idx val="13"/>
              <c:delete val="1"/>
              <c:extLst>
                <c:ext xmlns:c15="http://schemas.microsoft.com/office/drawing/2012/chart" uri="{CE6537A1-D6FC-4f65-9D91-7224C49458BB}"/>
                <c:ext xmlns:c16="http://schemas.microsoft.com/office/drawing/2014/chart" uri="{C3380CC4-5D6E-409C-BE32-E72D297353CC}">
                  <c16:uniqueId val="{00000009-6F4C-4E25-939D-5BB98ACAD630}"/>
                </c:ext>
              </c:extLst>
            </c:dLbl>
            <c:dLbl>
              <c:idx val="16"/>
              <c:tx>
                <c:rich>
                  <a:bodyPr/>
                  <a:lstStyle/>
                  <a:p>
                    <a:r>
                      <a:rPr lang="en-US" dirty="0"/>
                      <a:t>**</a:t>
                    </a:r>
                  </a:p>
                </c:rich>
              </c:tx>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9F54-49FD-A8E8-CDD4B3248802}"/>
                </c:ext>
              </c:extLst>
            </c:dLbl>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6350" cap="flat" cmpd="sng" algn="ctr">
                      <a:solidFill>
                        <a:schemeClr val="tx1"/>
                      </a:solidFill>
                      <a:prstDash val="solid"/>
                      <a:round/>
                    </a:ln>
                    <a:effectLst/>
                  </c:spPr>
                </c15:leaderLines>
              </c:ext>
            </c:extLst>
          </c:dLbls>
          <c:cat>
            <c:strRef>
              <c:f>Sheet1!$B$1:$R$1</c:f>
              <c:strCache>
                <c:ptCount val="17"/>
                <c:pt idx="0">
                  <c:v>2002</c:v>
                </c:pt>
                <c:pt idx="1">
                  <c:v>2003</c:v>
                </c:pt>
                <c:pt idx="2">
                  <c:v>2004</c:v>
                </c:pt>
                <c:pt idx="3">
                  <c:v>2005</c:v>
                </c:pt>
                <c:pt idx="4">
                  <c:v>2006</c:v>
                </c:pt>
                <c:pt idx="5">
                  <c:v>2007</c:v>
                </c:pt>
                <c:pt idx="6">
                  <c:v>2008</c:v>
                </c:pt>
                <c:pt idx="7">
                  <c:v>2009</c:v>
                </c:pt>
                <c:pt idx="8">
                  <c:v>2010</c:v>
                </c:pt>
                <c:pt idx="9">
                  <c:v>2011</c:v>
                </c:pt>
                <c:pt idx="10">
                  <c:v>2012</c:v>
                </c:pt>
                <c:pt idx="11">
                  <c:v>2013</c:v>
                </c:pt>
                <c:pt idx="12">
                  <c:v>2014</c:v>
                </c:pt>
                <c:pt idx="13">
                  <c:v>2015</c:v>
                </c:pt>
                <c:pt idx="14">
                  <c:v>2016</c:v>
                </c:pt>
                <c:pt idx="15">
                  <c:v>2017</c:v>
                </c:pt>
                <c:pt idx="16">
                  <c:v>2018</c:v>
                </c:pt>
              </c:strCache>
            </c:strRef>
          </c:cat>
          <c:val>
            <c:numRef>
              <c:f>Sheet1!$B$3:$R$3</c:f>
              <c:numCache>
                <c:formatCode>General</c:formatCode>
                <c:ptCount val="17"/>
                <c:pt idx="0">
                  <c:v>25</c:v>
                </c:pt>
                <c:pt idx="1">
                  <c:v>35</c:v>
                </c:pt>
                <c:pt idx="2">
                  <c:v>44</c:v>
                </c:pt>
                <c:pt idx="3">
                  <c:v>44</c:v>
                </c:pt>
                <c:pt idx="4">
                  <c:v>56</c:v>
                </c:pt>
                <c:pt idx="5">
                  <c:v>43</c:v>
                </c:pt>
                <c:pt idx="6">
                  <c:v>56</c:v>
                </c:pt>
                <c:pt idx="7">
                  <c:v>30</c:v>
                </c:pt>
                <c:pt idx="8">
                  <c:v>31</c:v>
                </c:pt>
                <c:pt idx="9">
                  <c:v>47</c:v>
                </c:pt>
                <c:pt idx="10">
                  <c:v>40</c:v>
                </c:pt>
                <c:pt idx="11">
                  <c:v>52</c:v>
                </c:pt>
                <c:pt idx="12">
                  <c:v>67</c:v>
                </c:pt>
                <c:pt idx="13">
                  <c:v>29</c:v>
                </c:pt>
                <c:pt idx="14">
                  <c:v>40</c:v>
                </c:pt>
                <c:pt idx="15">
                  <c:v>44</c:v>
                </c:pt>
                <c:pt idx="16">
                  <c:v>11</c:v>
                </c:pt>
              </c:numCache>
            </c:numRef>
          </c:val>
          <c:extLst>
            <c:ext xmlns:c16="http://schemas.microsoft.com/office/drawing/2014/chart" uri="{C3380CC4-5D6E-409C-BE32-E72D297353CC}">
              <c16:uniqueId val="{00000002-38C8-4E6A-A03A-E77B24C10D5C}"/>
            </c:ext>
          </c:extLst>
        </c:ser>
        <c:ser>
          <c:idx val="2"/>
          <c:order val="2"/>
          <c:tx>
            <c:strRef>
              <c:f>Sheet1!$A$4</c:f>
              <c:strCache>
                <c:ptCount val="1"/>
                <c:pt idx="0">
                  <c:v>Difficult</c:v>
                </c:pt>
              </c:strCache>
            </c:strRef>
          </c:tx>
          <c:spPr>
            <a:solidFill>
              <a:schemeClr val="accent3"/>
            </a:solidFill>
            <a:ln>
              <a:noFill/>
            </a:ln>
            <a:effectLst>
              <a:outerShdw blurRad="50800" dist="38100" dir="2700000" algn="tl" rotWithShape="0">
                <a:prstClr val="black">
                  <a:alpha val="40000"/>
                </a:prstClr>
              </a:outerShdw>
            </a:effectLst>
          </c:spPr>
          <c:invertIfNegative val="0"/>
          <c:dLbls>
            <c:dLbl>
              <c:idx val="0"/>
              <c:delete val="1"/>
              <c:extLst>
                <c:ext xmlns:c15="http://schemas.microsoft.com/office/drawing/2012/chart" uri="{CE6537A1-D6FC-4f65-9D91-7224C49458BB}"/>
                <c:ext xmlns:c16="http://schemas.microsoft.com/office/drawing/2014/chart" uri="{C3380CC4-5D6E-409C-BE32-E72D297353CC}">
                  <c16:uniqueId val="{00000008-6F4C-4E25-939D-5BB98ACAD630}"/>
                </c:ext>
              </c:extLst>
            </c:dLbl>
            <c:dLbl>
              <c:idx val="3"/>
              <c:delete val="1"/>
              <c:extLst>
                <c:ext xmlns:c15="http://schemas.microsoft.com/office/drawing/2012/chart" uri="{CE6537A1-D6FC-4f65-9D91-7224C49458BB}"/>
                <c:ext xmlns:c16="http://schemas.microsoft.com/office/drawing/2014/chart" uri="{C3380CC4-5D6E-409C-BE32-E72D297353CC}">
                  <c16:uniqueId val="{00000007-6F4C-4E25-939D-5BB98ACAD630}"/>
                </c:ext>
              </c:extLst>
            </c:dLbl>
            <c:dLbl>
              <c:idx val="4"/>
              <c:delete val="1"/>
              <c:extLst>
                <c:ext xmlns:c15="http://schemas.microsoft.com/office/drawing/2012/chart" uri="{CE6537A1-D6FC-4f65-9D91-7224C49458BB}"/>
                <c:ext xmlns:c16="http://schemas.microsoft.com/office/drawing/2014/chart" uri="{C3380CC4-5D6E-409C-BE32-E72D297353CC}">
                  <c16:uniqueId val="{00000006-6F4C-4E25-939D-5BB98ACAD630}"/>
                </c:ext>
              </c:extLst>
            </c:dLbl>
            <c:dLbl>
              <c:idx val="10"/>
              <c:delete val="1"/>
              <c:extLst>
                <c:ext xmlns:c15="http://schemas.microsoft.com/office/drawing/2012/chart" uri="{CE6537A1-D6FC-4f65-9D91-7224C49458BB}"/>
                <c:ext xmlns:c16="http://schemas.microsoft.com/office/drawing/2014/chart" uri="{C3380CC4-5D6E-409C-BE32-E72D297353CC}">
                  <c16:uniqueId val="{00000009-637B-4119-96FD-1A33C2EFFDF8}"/>
                </c:ext>
              </c:extLst>
            </c:dLbl>
            <c:dLbl>
              <c:idx val="11"/>
              <c:delete val="1"/>
              <c:extLst>
                <c:ext xmlns:c15="http://schemas.microsoft.com/office/drawing/2012/chart" uri="{CE6537A1-D6FC-4f65-9D91-7224C49458BB}"/>
                <c:ext xmlns:c16="http://schemas.microsoft.com/office/drawing/2014/chart" uri="{C3380CC4-5D6E-409C-BE32-E72D297353CC}">
                  <c16:uniqueId val="{00000004-6F4C-4E25-939D-5BB98ACAD630}"/>
                </c:ext>
              </c:extLst>
            </c:dLbl>
            <c:dLbl>
              <c:idx val="12"/>
              <c:delete val="1"/>
              <c:extLst>
                <c:ext xmlns:c15="http://schemas.microsoft.com/office/drawing/2012/chart" uri="{CE6537A1-D6FC-4f65-9D91-7224C49458BB}"/>
                <c:ext xmlns:c16="http://schemas.microsoft.com/office/drawing/2014/chart" uri="{C3380CC4-5D6E-409C-BE32-E72D297353CC}">
                  <c16:uniqueId val="{0000000D-637B-4119-96FD-1A33C2EFFDF8}"/>
                </c:ext>
              </c:extLst>
            </c:dLbl>
            <c:dLbl>
              <c:idx val="13"/>
              <c:delete val="1"/>
              <c:extLst>
                <c:ext xmlns:c15="http://schemas.microsoft.com/office/drawing/2012/chart" uri="{CE6537A1-D6FC-4f65-9D91-7224C49458BB}"/>
                <c:ext xmlns:c16="http://schemas.microsoft.com/office/drawing/2014/chart" uri="{C3380CC4-5D6E-409C-BE32-E72D297353CC}">
                  <c16:uniqueId val="{00000003-6F4C-4E25-939D-5BB98ACAD630}"/>
                </c:ext>
              </c:extLst>
            </c:dLbl>
            <c:dLbl>
              <c:idx val="14"/>
              <c:delete val="1"/>
              <c:extLst>
                <c:ext xmlns:c15="http://schemas.microsoft.com/office/drawing/2012/chart" uri="{CE6537A1-D6FC-4f65-9D91-7224C49458BB}"/>
                <c:ext xmlns:c16="http://schemas.microsoft.com/office/drawing/2014/chart" uri="{C3380CC4-5D6E-409C-BE32-E72D297353CC}">
                  <c16:uniqueId val="{00000010-637B-4119-96FD-1A33C2EFFDF8}"/>
                </c:ext>
              </c:extLst>
            </c:dLbl>
            <c:dLbl>
              <c:idx val="15"/>
              <c:delete val="1"/>
              <c:extLst>
                <c:ext xmlns:c15="http://schemas.microsoft.com/office/drawing/2012/chart" uri="{CE6537A1-D6FC-4f65-9D91-7224C49458BB}"/>
                <c:ext xmlns:c16="http://schemas.microsoft.com/office/drawing/2014/chart" uri="{C3380CC4-5D6E-409C-BE32-E72D297353CC}">
                  <c16:uniqueId val="{00000005-6F4C-4E25-939D-5BB98ACAD630}"/>
                </c:ext>
              </c:extLst>
            </c:dLbl>
            <c:dLbl>
              <c:idx val="16"/>
              <c:delete val="1"/>
              <c:extLst>
                <c:ext xmlns:c15="http://schemas.microsoft.com/office/drawing/2012/chart" uri="{CE6537A1-D6FC-4f65-9D91-7224C49458BB}"/>
                <c:ext xmlns:c16="http://schemas.microsoft.com/office/drawing/2014/chart" uri="{C3380CC4-5D6E-409C-BE32-E72D297353CC}">
                  <c16:uniqueId val="{00000000-6F4C-4E25-939D-5BB98ACAD630}"/>
                </c:ext>
              </c:extLst>
            </c:dLbl>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6350" cap="flat" cmpd="sng" algn="ctr">
                      <a:solidFill>
                        <a:schemeClr val="tx1"/>
                      </a:solidFill>
                      <a:prstDash val="solid"/>
                      <a:round/>
                    </a:ln>
                    <a:effectLst/>
                  </c:spPr>
                </c15:leaderLines>
              </c:ext>
            </c:extLst>
          </c:dLbls>
          <c:cat>
            <c:strRef>
              <c:f>Sheet1!$B$1:$R$1</c:f>
              <c:strCache>
                <c:ptCount val="17"/>
                <c:pt idx="0">
                  <c:v>2002</c:v>
                </c:pt>
                <c:pt idx="1">
                  <c:v>2003</c:v>
                </c:pt>
                <c:pt idx="2">
                  <c:v>2004</c:v>
                </c:pt>
                <c:pt idx="3">
                  <c:v>2005</c:v>
                </c:pt>
                <c:pt idx="4">
                  <c:v>2006</c:v>
                </c:pt>
                <c:pt idx="5">
                  <c:v>2007</c:v>
                </c:pt>
                <c:pt idx="6">
                  <c:v>2008</c:v>
                </c:pt>
                <c:pt idx="7">
                  <c:v>2009</c:v>
                </c:pt>
                <c:pt idx="8">
                  <c:v>2010</c:v>
                </c:pt>
                <c:pt idx="9">
                  <c:v>2011</c:v>
                </c:pt>
                <c:pt idx="10">
                  <c:v>2012</c:v>
                </c:pt>
                <c:pt idx="11">
                  <c:v>2013</c:v>
                </c:pt>
                <c:pt idx="12">
                  <c:v>2014</c:v>
                </c:pt>
                <c:pt idx="13">
                  <c:v>2015</c:v>
                </c:pt>
                <c:pt idx="14">
                  <c:v>2016</c:v>
                </c:pt>
                <c:pt idx="15">
                  <c:v>2017</c:v>
                </c:pt>
                <c:pt idx="16">
                  <c:v>2018</c:v>
                </c:pt>
              </c:strCache>
            </c:strRef>
          </c:cat>
          <c:val>
            <c:numRef>
              <c:f>Sheet1!$B$4:$R$4</c:f>
              <c:numCache>
                <c:formatCode>General</c:formatCode>
                <c:ptCount val="17"/>
                <c:pt idx="0">
                  <c:v>18</c:v>
                </c:pt>
                <c:pt idx="1">
                  <c:v>14</c:v>
                </c:pt>
                <c:pt idx="2">
                  <c:v>23</c:v>
                </c:pt>
                <c:pt idx="3">
                  <c:v>8</c:v>
                </c:pt>
                <c:pt idx="4">
                  <c:v>7</c:v>
                </c:pt>
                <c:pt idx="5">
                  <c:v>13</c:v>
                </c:pt>
                <c:pt idx="6">
                  <c:v>20</c:v>
                </c:pt>
                <c:pt idx="7">
                  <c:v>22</c:v>
                </c:pt>
                <c:pt idx="8">
                  <c:v>20</c:v>
                </c:pt>
                <c:pt idx="9">
                  <c:v>15</c:v>
                </c:pt>
                <c:pt idx="10">
                  <c:v>3</c:v>
                </c:pt>
                <c:pt idx="11">
                  <c:v>20</c:v>
                </c:pt>
                <c:pt idx="12">
                  <c:v>4</c:v>
                </c:pt>
                <c:pt idx="13">
                  <c:v>6</c:v>
                </c:pt>
                <c:pt idx="14">
                  <c:v>4</c:v>
                </c:pt>
                <c:pt idx="15">
                  <c:v>28</c:v>
                </c:pt>
                <c:pt idx="16">
                  <c:v>11</c:v>
                </c:pt>
              </c:numCache>
            </c:numRef>
          </c:val>
          <c:extLst>
            <c:ext xmlns:c16="http://schemas.microsoft.com/office/drawing/2014/chart" uri="{C3380CC4-5D6E-409C-BE32-E72D297353CC}">
              <c16:uniqueId val="{00000004-38C8-4E6A-A03A-E77B24C10D5C}"/>
            </c:ext>
          </c:extLst>
        </c:ser>
        <c:ser>
          <c:idx val="3"/>
          <c:order val="3"/>
          <c:tx>
            <c:strRef>
              <c:f>Sheet1!$A$5</c:f>
              <c:strCache>
                <c:ptCount val="1"/>
                <c:pt idx="0">
                  <c:v>Very difficult</c:v>
                </c:pt>
              </c:strCache>
            </c:strRef>
          </c:tx>
          <c:spPr>
            <a:solidFill>
              <a:schemeClr val="accent4"/>
            </a:solidFill>
            <a:ln>
              <a:noFill/>
            </a:ln>
            <a:effectLst>
              <a:outerShdw blurRad="50800" dist="38100" dir="2700000" algn="tl" rotWithShape="0">
                <a:prstClr val="black">
                  <a:alpha val="40000"/>
                </a:prstClr>
              </a:outerShdw>
            </a:effectLst>
          </c:spPr>
          <c:invertIfNegative val="0"/>
          <c:dLbls>
            <c:delete val="1"/>
          </c:dLbls>
          <c:cat>
            <c:strRef>
              <c:f>Sheet1!$B$1:$R$1</c:f>
              <c:strCache>
                <c:ptCount val="17"/>
                <c:pt idx="0">
                  <c:v>2002</c:v>
                </c:pt>
                <c:pt idx="1">
                  <c:v>2003</c:v>
                </c:pt>
                <c:pt idx="2">
                  <c:v>2004</c:v>
                </c:pt>
                <c:pt idx="3">
                  <c:v>2005</c:v>
                </c:pt>
                <c:pt idx="4">
                  <c:v>2006</c:v>
                </c:pt>
                <c:pt idx="5">
                  <c:v>2007</c:v>
                </c:pt>
                <c:pt idx="6">
                  <c:v>2008</c:v>
                </c:pt>
                <c:pt idx="7">
                  <c:v>2009</c:v>
                </c:pt>
                <c:pt idx="8">
                  <c:v>2010</c:v>
                </c:pt>
                <c:pt idx="9">
                  <c:v>2011</c:v>
                </c:pt>
                <c:pt idx="10">
                  <c:v>2012</c:v>
                </c:pt>
                <c:pt idx="11">
                  <c:v>2013</c:v>
                </c:pt>
                <c:pt idx="12">
                  <c:v>2014</c:v>
                </c:pt>
                <c:pt idx="13">
                  <c:v>2015</c:v>
                </c:pt>
                <c:pt idx="14">
                  <c:v>2016</c:v>
                </c:pt>
                <c:pt idx="15">
                  <c:v>2017</c:v>
                </c:pt>
                <c:pt idx="16">
                  <c:v>2018</c:v>
                </c:pt>
              </c:strCache>
            </c:strRef>
          </c:cat>
          <c:val>
            <c:numRef>
              <c:f>Sheet1!$B$5:$R$5</c:f>
              <c:numCache>
                <c:formatCode>General</c:formatCode>
                <c:ptCount val="17"/>
                <c:pt idx="0">
                  <c:v>4</c:v>
                </c:pt>
                <c:pt idx="1">
                  <c:v>0</c:v>
                </c:pt>
                <c:pt idx="2">
                  <c:v>3</c:v>
                </c:pt>
                <c:pt idx="3">
                  <c:v>0</c:v>
                </c:pt>
                <c:pt idx="4">
                  <c:v>3</c:v>
                </c:pt>
                <c:pt idx="5">
                  <c:v>2</c:v>
                </c:pt>
                <c:pt idx="6">
                  <c:v>4</c:v>
                </c:pt>
                <c:pt idx="7">
                  <c:v>7</c:v>
                </c:pt>
                <c:pt idx="8">
                  <c:v>0</c:v>
                </c:pt>
                <c:pt idx="9">
                  <c:v>4</c:v>
                </c:pt>
                <c:pt idx="10">
                  <c:v>0</c:v>
                </c:pt>
                <c:pt idx="11">
                  <c:v>0</c:v>
                </c:pt>
                <c:pt idx="12">
                  <c:v>0</c:v>
                </c:pt>
                <c:pt idx="13">
                  <c:v>0</c:v>
                </c:pt>
                <c:pt idx="14">
                  <c:v>12</c:v>
                </c:pt>
                <c:pt idx="15">
                  <c:v>0</c:v>
                </c:pt>
                <c:pt idx="16">
                  <c:v>11</c:v>
                </c:pt>
              </c:numCache>
            </c:numRef>
          </c:val>
          <c:extLst>
            <c:ext xmlns:c16="http://schemas.microsoft.com/office/drawing/2014/chart" uri="{C3380CC4-5D6E-409C-BE32-E72D297353CC}">
              <c16:uniqueId val="{00000005-38C8-4E6A-A03A-E77B24C10D5C}"/>
            </c:ext>
          </c:extLst>
        </c:ser>
        <c:dLbls>
          <c:showLegendKey val="0"/>
          <c:showVal val="1"/>
          <c:showCatName val="0"/>
          <c:showSerName val="0"/>
          <c:showPercent val="0"/>
          <c:showBubbleSize val="0"/>
        </c:dLbls>
        <c:gapWidth val="150"/>
        <c:overlap val="100"/>
        <c:axId val="-2103200632"/>
        <c:axId val="-2103206152"/>
      </c:barChart>
      <c:catAx>
        <c:axId val="-2103200632"/>
        <c:scaling>
          <c:orientation val="minMax"/>
        </c:scaling>
        <c:delete val="0"/>
        <c:axPos val="b"/>
        <c:numFmt formatCode="General" sourceLinked="0"/>
        <c:majorTickMark val="out"/>
        <c:minorTickMark val="none"/>
        <c:tickLblPos val="nextTo"/>
        <c:spPr>
          <a:noFill/>
          <a:ln w="6350" cap="flat" cmpd="sng" algn="ctr">
            <a:solidFill>
              <a:schemeClr val="tx1">
                <a:tint val="75000"/>
              </a:schemeClr>
            </a:solidFill>
            <a:prstDash val="solid"/>
            <a:round/>
          </a:ln>
          <a:effectLst/>
        </c:spPr>
        <c:txPr>
          <a:bodyPr rot="-2700000" spcFirstLastPara="1" vertOverflow="ellipsis" wrap="square" anchor="ctr" anchorCtr="1"/>
          <a:lstStyle/>
          <a:p>
            <a:pPr>
              <a:defRPr sz="1600" b="0"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crossAx val="-2103206152"/>
        <c:crosses val="autoZero"/>
        <c:auto val="1"/>
        <c:lblAlgn val="ctr"/>
        <c:lblOffset val="100"/>
        <c:noMultiLvlLbl val="0"/>
      </c:catAx>
      <c:valAx>
        <c:axId val="-2103206152"/>
        <c:scaling>
          <c:orientation val="minMax"/>
        </c:scaling>
        <c:delete val="0"/>
        <c:axPos val="l"/>
        <c:title>
          <c:tx>
            <c:rich>
              <a:bodyPr rot="-5400000" spcFirstLastPara="1" vertOverflow="ellipsis" vert="horz" wrap="square" anchor="ctr" anchorCtr="1"/>
              <a:lstStyle/>
              <a:p>
                <a:pPr>
                  <a:defRPr sz="1600" b="1" i="0" u="none" strike="noStrike" kern="1200" baseline="0">
                    <a:solidFill>
                      <a:schemeClr val="tx1"/>
                    </a:solidFill>
                    <a:latin typeface="Arial" panose="020B0604020202020204" pitchFamily="34" charset="0"/>
                    <a:ea typeface="+mn-ea"/>
                    <a:cs typeface="Arial" panose="020B0604020202020204" pitchFamily="34" charset="0"/>
                  </a:defRPr>
                </a:pPr>
                <a:r>
                  <a:rPr lang="en-AU"/>
                  <a:t>% of those who commented</a:t>
                </a:r>
              </a:p>
            </c:rich>
          </c:tx>
          <c:layout>
            <c:manualLayout>
              <c:xMode val="edge"/>
              <c:yMode val="edge"/>
              <c:x val="0"/>
              <c:y val="8.8550412799578537E-2"/>
            </c:manualLayout>
          </c:layout>
          <c:overlay val="0"/>
          <c:spPr>
            <a:noFill/>
            <a:ln>
              <a:noFill/>
            </a:ln>
            <a:effectLst/>
          </c:spPr>
          <c:txPr>
            <a:bodyPr rot="-5400000" spcFirstLastPara="1" vertOverflow="ellipsis" vert="horz" wrap="square" anchor="ctr" anchorCtr="1"/>
            <a:lstStyle/>
            <a:p>
              <a:pPr>
                <a:defRPr sz="1600" b="1"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title>
        <c:numFmt formatCode="0%" sourceLinked="1"/>
        <c:majorTickMark val="out"/>
        <c:minorTickMark val="none"/>
        <c:tickLblPos val="nextTo"/>
        <c:spPr>
          <a:noFill/>
          <a:ln w="6350" cap="flat" cmpd="sng" algn="ctr">
            <a:solidFill>
              <a:schemeClr val="tx1">
                <a:tint val="75000"/>
              </a:schemeClr>
            </a:solidFill>
            <a:prstDash val="solid"/>
            <a:round/>
          </a:ln>
          <a:effectLst/>
        </c:spPr>
        <c:txPr>
          <a:bodyPr rot="-60000000" spcFirstLastPara="1" vertOverflow="ellipsis" vert="horz" wrap="square" anchor="ctr" anchorCtr="1"/>
          <a:lstStyle/>
          <a:p>
            <a:pPr>
              <a:defRPr sz="1600" b="0"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crossAx val="-2103200632"/>
        <c:crosses val="autoZero"/>
        <c:crossBetween val="between"/>
      </c:valAx>
      <c:spPr>
        <a:noFill/>
        <a:ln>
          <a:noFill/>
        </a:ln>
        <a:effectLst/>
      </c:spPr>
    </c:plotArea>
    <c:legend>
      <c:legendPos val="b"/>
      <c:layout>
        <c:manualLayout>
          <c:xMode val="edge"/>
          <c:yMode val="edge"/>
          <c:x val="0.25608192229459947"/>
          <c:y val="0.89109946665919426"/>
          <c:w val="0.49226783168833343"/>
          <c:h val="7.5581665144521512E-2"/>
        </c:manualLayout>
      </c:layout>
      <c:overlay val="0"/>
      <c:spPr>
        <a:noFill/>
        <a:ln>
          <a:noFill/>
        </a:ln>
        <a:effectLst/>
      </c:spPr>
      <c:txPr>
        <a:bodyPr rot="0" spcFirstLastPara="1" vertOverflow="ellipsis" vert="horz" wrap="square" anchor="ctr" anchorCtr="1"/>
        <a:lstStyle/>
        <a:p>
          <a:pPr>
            <a:defRPr sz="1600" b="0"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legend>
    <c:plotVisOnly val="1"/>
    <c:dispBlanksAs val="gap"/>
    <c:showDLblsOverMax val="0"/>
  </c:chart>
  <c:spPr>
    <a:solidFill>
      <a:schemeClr val="bg1"/>
    </a:solidFill>
    <a:ln w="6350" cap="flat" cmpd="sng" algn="ctr">
      <a:noFill/>
      <a:prstDash val="solid"/>
      <a:round/>
    </a:ln>
    <a:effectLst/>
  </c:spPr>
  <c:txPr>
    <a:bodyPr/>
    <a:lstStyle/>
    <a:p>
      <a:pPr>
        <a:defRPr sz="1600">
          <a:latin typeface="Arial" panose="020B0604020202020204" pitchFamily="34" charset="0"/>
          <a:cs typeface="Arial" panose="020B0604020202020204" pitchFamily="34" charset="0"/>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8.2020917110131861E-2"/>
          <c:y val="3.77035132819213E-2"/>
          <c:w val="0.90554391710210547"/>
          <c:h val="0.74489620243847077"/>
        </c:manualLayout>
      </c:layout>
      <c:barChart>
        <c:barDir val="col"/>
        <c:grouping val="clustered"/>
        <c:varyColors val="0"/>
        <c:ser>
          <c:idx val="0"/>
          <c:order val="0"/>
          <c:tx>
            <c:strRef>
              <c:f>Sheet1!$B$1</c:f>
              <c:strCache>
                <c:ptCount val="1"/>
                <c:pt idx="0">
                  <c:v>Point</c:v>
                </c:pt>
              </c:strCache>
            </c:strRef>
          </c:tx>
          <c:spPr>
            <a:solidFill>
              <a:schemeClr val="accent1"/>
            </a:solidFill>
            <a:ln>
              <a:noFill/>
            </a:ln>
            <a:effectLst>
              <a:outerShdw blurRad="50800" dist="38100" dir="2700000" algn="tl" rotWithShape="0">
                <a:prstClr val="black">
                  <a:alpha val="40000"/>
                </a:prstClr>
              </a:outerShdw>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tx1"/>
                    </a:solidFill>
                    <a:latin typeface="Arial" pitchFamily="34" charset="0"/>
                    <a:ea typeface="+mn-ea"/>
                    <a:cs typeface="Arial"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6350" cap="flat" cmpd="sng" algn="ctr">
                      <a:solidFill>
                        <a:schemeClr val="tx1"/>
                      </a:solidFill>
                      <a:prstDash val="solid"/>
                      <a:round/>
                    </a:ln>
                    <a:effectLst/>
                  </c:spPr>
                </c15:leaderLines>
              </c:ext>
            </c:extLst>
          </c:dLbls>
          <c:cat>
            <c:numRef>
              <c:f>Sheet1!$A$2:$A$18</c:f>
              <c:numCache>
                <c:formatCode>General</c:formatCode>
                <c:ptCount val="17"/>
                <c:pt idx="0">
                  <c:v>2002</c:v>
                </c:pt>
                <c:pt idx="1">
                  <c:v>2003</c:v>
                </c:pt>
                <c:pt idx="2">
                  <c:v>2004</c:v>
                </c:pt>
                <c:pt idx="3">
                  <c:v>2005</c:v>
                </c:pt>
                <c:pt idx="4">
                  <c:v>2006</c:v>
                </c:pt>
                <c:pt idx="5">
                  <c:v>2007</c:v>
                </c:pt>
                <c:pt idx="6">
                  <c:v>2008</c:v>
                </c:pt>
                <c:pt idx="7">
                  <c:v>2009</c:v>
                </c:pt>
                <c:pt idx="8">
                  <c:v>2010</c:v>
                </c:pt>
                <c:pt idx="9">
                  <c:v>2011</c:v>
                </c:pt>
                <c:pt idx="10">
                  <c:v>2012</c:v>
                </c:pt>
                <c:pt idx="11">
                  <c:v>2013</c:v>
                </c:pt>
                <c:pt idx="12">
                  <c:v>2014</c:v>
                </c:pt>
                <c:pt idx="13">
                  <c:v>2015</c:v>
                </c:pt>
                <c:pt idx="14">
                  <c:v>2016</c:v>
                </c:pt>
                <c:pt idx="15">
                  <c:v>2017</c:v>
                </c:pt>
                <c:pt idx="16">
                  <c:v>2018</c:v>
                </c:pt>
              </c:numCache>
            </c:numRef>
          </c:cat>
          <c:val>
            <c:numRef>
              <c:f>Sheet1!$B$2:$B$18</c:f>
              <c:numCache>
                <c:formatCode>General</c:formatCode>
                <c:ptCount val="17"/>
                <c:pt idx="0">
                  <c:v>50</c:v>
                </c:pt>
                <c:pt idx="1">
                  <c:v>50</c:v>
                </c:pt>
                <c:pt idx="2">
                  <c:v>50</c:v>
                </c:pt>
                <c:pt idx="3">
                  <c:v>50</c:v>
                </c:pt>
                <c:pt idx="4">
                  <c:v>50</c:v>
                </c:pt>
                <c:pt idx="5">
                  <c:v>50</c:v>
                </c:pt>
                <c:pt idx="6">
                  <c:v>50</c:v>
                </c:pt>
                <c:pt idx="7">
                  <c:v>50</c:v>
                </c:pt>
                <c:pt idx="8">
                  <c:v>50</c:v>
                </c:pt>
                <c:pt idx="9">
                  <c:v>93</c:v>
                </c:pt>
                <c:pt idx="10">
                  <c:v>100</c:v>
                </c:pt>
                <c:pt idx="11">
                  <c:v>100</c:v>
                </c:pt>
                <c:pt idx="13">
                  <c:v>100</c:v>
                </c:pt>
                <c:pt idx="14">
                  <c:v>85</c:v>
                </c:pt>
                <c:pt idx="15">
                  <c:v>50</c:v>
                </c:pt>
                <c:pt idx="16">
                  <c:v>50</c:v>
                </c:pt>
              </c:numCache>
            </c:numRef>
          </c:val>
          <c:extLst>
            <c:ext xmlns:c16="http://schemas.microsoft.com/office/drawing/2014/chart" uri="{C3380CC4-5D6E-409C-BE32-E72D297353CC}">
              <c16:uniqueId val="{00000000-04E0-40EF-A60F-5BDD9F2E3E38}"/>
            </c:ext>
          </c:extLst>
        </c:ser>
        <c:ser>
          <c:idx val="1"/>
          <c:order val="1"/>
          <c:tx>
            <c:strRef>
              <c:f>Sheet1!$C$1</c:f>
              <c:strCache>
                <c:ptCount val="1"/>
                <c:pt idx="0">
                  <c:v>Gram</c:v>
                </c:pt>
              </c:strCache>
            </c:strRef>
          </c:tx>
          <c:spPr>
            <a:solidFill>
              <a:schemeClr val="accent2"/>
            </a:solidFill>
            <a:ln>
              <a:noFill/>
            </a:ln>
            <a:effectLst>
              <a:outerShdw blurRad="50800" dist="38100" dir="2700000" algn="tl" rotWithShape="0">
                <a:prstClr val="black">
                  <a:alpha val="40000"/>
                </a:prstClr>
              </a:outerShdw>
            </a:effectLst>
          </c:spPr>
          <c:invertIfNegative val="0"/>
          <c:dLbls>
            <c:dLbl>
              <c:idx val="0"/>
              <c:delete val="1"/>
              <c:extLst>
                <c:ext xmlns:c15="http://schemas.microsoft.com/office/drawing/2012/chart" uri="{CE6537A1-D6FC-4f65-9D91-7224C49458BB}"/>
                <c:ext xmlns:c16="http://schemas.microsoft.com/office/drawing/2014/chart" uri="{C3380CC4-5D6E-409C-BE32-E72D297353CC}">
                  <c16:uniqueId val="{00000000-ABC9-41F4-B815-B9F634C6E46B}"/>
                </c:ext>
              </c:extLst>
            </c:dLbl>
            <c:dLbl>
              <c:idx val="2"/>
              <c:delete val="1"/>
              <c:extLst>
                <c:ext xmlns:c15="http://schemas.microsoft.com/office/drawing/2012/chart" uri="{CE6537A1-D6FC-4f65-9D91-7224C49458BB}"/>
                <c:ext xmlns:c16="http://schemas.microsoft.com/office/drawing/2014/chart" uri="{C3380CC4-5D6E-409C-BE32-E72D297353CC}">
                  <c16:uniqueId val="{00000001-ABC9-41F4-B815-B9F634C6E46B}"/>
                </c:ext>
              </c:extLst>
            </c:dLbl>
            <c:dLbl>
              <c:idx val="3"/>
              <c:delete val="1"/>
              <c:extLst>
                <c:ext xmlns:c15="http://schemas.microsoft.com/office/drawing/2012/chart" uri="{CE6537A1-D6FC-4f65-9D91-7224C49458BB}"/>
                <c:ext xmlns:c16="http://schemas.microsoft.com/office/drawing/2014/chart" uri="{C3380CC4-5D6E-409C-BE32-E72D297353CC}">
                  <c16:uniqueId val="{00000002-ABC9-41F4-B815-B9F634C6E46B}"/>
                </c:ext>
              </c:extLst>
            </c:dLbl>
            <c:dLbl>
              <c:idx val="6"/>
              <c:delete val="1"/>
              <c:extLst>
                <c:ext xmlns:c15="http://schemas.microsoft.com/office/drawing/2012/chart" uri="{CE6537A1-D6FC-4f65-9D91-7224C49458BB}"/>
                <c:ext xmlns:c16="http://schemas.microsoft.com/office/drawing/2014/chart" uri="{C3380CC4-5D6E-409C-BE32-E72D297353CC}">
                  <c16:uniqueId val="{00000003-ABC9-41F4-B815-B9F634C6E46B}"/>
                </c:ext>
              </c:extLst>
            </c:dLbl>
            <c:dLbl>
              <c:idx val="7"/>
              <c:delete val="1"/>
              <c:extLst>
                <c:ext xmlns:c15="http://schemas.microsoft.com/office/drawing/2012/chart" uri="{CE6537A1-D6FC-4f65-9D91-7224C49458BB}"/>
                <c:ext xmlns:c16="http://schemas.microsoft.com/office/drawing/2014/chart" uri="{C3380CC4-5D6E-409C-BE32-E72D297353CC}">
                  <c16:uniqueId val="{00000004-ABC9-41F4-B815-B9F634C6E46B}"/>
                </c:ext>
              </c:extLst>
            </c:dLbl>
            <c:dLbl>
              <c:idx val="8"/>
              <c:delete val="1"/>
              <c:extLst>
                <c:ext xmlns:c15="http://schemas.microsoft.com/office/drawing/2012/chart" uri="{CE6537A1-D6FC-4f65-9D91-7224C49458BB}"/>
                <c:ext xmlns:c16="http://schemas.microsoft.com/office/drawing/2014/chart" uri="{C3380CC4-5D6E-409C-BE32-E72D297353CC}">
                  <c16:uniqueId val="{00000005-ABC9-41F4-B815-B9F634C6E46B}"/>
                </c:ext>
              </c:extLst>
            </c:dLbl>
            <c:dLbl>
              <c:idx val="9"/>
              <c:delete val="1"/>
              <c:extLst>
                <c:ext xmlns:c15="http://schemas.microsoft.com/office/drawing/2012/chart" uri="{CE6537A1-D6FC-4f65-9D91-7224C49458BB}"/>
                <c:ext xmlns:c16="http://schemas.microsoft.com/office/drawing/2014/chart" uri="{C3380CC4-5D6E-409C-BE32-E72D297353CC}">
                  <c16:uniqueId val="{00000006-ABC9-41F4-B815-B9F634C6E46B}"/>
                </c:ext>
              </c:extLst>
            </c:dLbl>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tx1"/>
                    </a:solidFill>
                    <a:latin typeface="Arial" pitchFamily="34" charset="0"/>
                    <a:ea typeface="+mn-ea"/>
                    <a:cs typeface="Arial"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6350" cap="flat" cmpd="sng" algn="ctr">
                      <a:solidFill>
                        <a:schemeClr val="tx1"/>
                      </a:solidFill>
                      <a:prstDash val="solid"/>
                      <a:round/>
                    </a:ln>
                    <a:effectLst/>
                  </c:spPr>
                </c15:leaderLines>
              </c:ext>
            </c:extLst>
          </c:dLbls>
          <c:cat>
            <c:numRef>
              <c:f>Sheet1!$A$2:$A$18</c:f>
              <c:numCache>
                <c:formatCode>General</c:formatCode>
                <c:ptCount val="17"/>
                <c:pt idx="0">
                  <c:v>2002</c:v>
                </c:pt>
                <c:pt idx="1">
                  <c:v>2003</c:v>
                </c:pt>
                <c:pt idx="2">
                  <c:v>2004</c:v>
                </c:pt>
                <c:pt idx="3">
                  <c:v>2005</c:v>
                </c:pt>
                <c:pt idx="4">
                  <c:v>2006</c:v>
                </c:pt>
                <c:pt idx="5">
                  <c:v>2007</c:v>
                </c:pt>
                <c:pt idx="6">
                  <c:v>2008</c:v>
                </c:pt>
                <c:pt idx="7">
                  <c:v>2009</c:v>
                </c:pt>
                <c:pt idx="8">
                  <c:v>2010</c:v>
                </c:pt>
                <c:pt idx="9">
                  <c:v>2011</c:v>
                </c:pt>
                <c:pt idx="10">
                  <c:v>2012</c:v>
                </c:pt>
                <c:pt idx="11">
                  <c:v>2013</c:v>
                </c:pt>
                <c:pt idx="12">
                  <c:v>2014</c:v>
                </c:pt>
                <c:pt idx="13">
                  <c:v>2015</c:v>
                </c:pt>
                <c:pt idx="14">
                  <c:v>2016</c:v>
                </c:pt>
                <c:pt idx="15">
                  <c:v>2017</c:v>
                </c:pt>
                <c:pt idx="16">
                  <c:v>2018</c:v>
                </c:pt>
              </c:numCache>
            </c:numRef>
          </c:cat>
          <c:val>
            <c:numRef>
              <c:f>Sheet1!$C$2:$C$18</c:f>
              <c:numCache>
                <c:formatCode>General</c:formatCode>
                <c:ptCount val="17"/>
                <c:pt idx="0">
                  <c:v>335</c:v>
                </c:pt>
                <c:pt idx="1">
                  <c:v>300</c:v>
                </c:pt>
                <c:pt idx="2">
                  <c:v>300</c:v>
                </c:pt>
                <c:pt idx="3">
                  <c:v>300</c:v>
                </c:pt>
                <c:pt idx="4">
                  <c:v>410</c:v>
                </c:pt>
                <c:pt idx="5">
                  <c:v>380</c:v>
                </c:pt>
                <c:pt idx="6">
                  <c:v>450</c:v>
                </c:pt>
                <c:pt idx="7">
                  <c:v>450</c:v>
                </c:pt>
                <c:pt idx="8">
                  <c:v>275</c:v>
                </c:pt>
                <c:pt idx="9">
                  <c:v>600</c:v>
                </c:pt>
                <c:pt idx="10">
                  <c:v>575</c:v>
                </c:pt>
                <c:pt idx="11">
                  <c:v>700</c:v>
                </c:pt>
                <c:pt idx="12">
                  <c:v>500</c:v>
                </c:pt>
                <c:pt idx="13">
                  <c:v>500</c:v>
                </c:pt>
                <c:pt idx="14">
                  <c:v>500</c:v>
                </c:pt>
                <c:pt idx="15">
                  <c:v>390</c:v>
                </c:pt>
                <c:pt idx="16">
                  <c:v>325</c:v>
                </c:pt>
              </c:numCache>
            </c:numRef>
          </c:val>
          <c:extLst>
            <c:ext xmlns:c16="http://schemas.microsoft.com/office/drawing/2014/chart" uri="{C3380CC4-5D6E-409C-BE32-E72D297353CC}">
              <c16:uniqueId val="{00000002-04E0-40EF-A60F-5BDD9F2E3E38}"/>
            </c:ext>
          </c:extLst>
        </c:ser>
        <c:dLbls>
          <c:showLegendKey val="0"/>
          <c:showVal val="1"/>
          <c:showCatName val="0"/>
          <c:showSerName val="0"/>
          <c:showPercent val="0"/>
          <c:showBubbleSize val="0"/>
        </c:dLbls>
        <c:gapWidth val="150"/>
        <c:axId val="-2102714328"/>
        <c:axId val="-2102845512"/>
      </c:barChart>
      <c:catAx>
        <c:axId val="-2102714328"/>
        <c:scaling>
          <c:orientation val="minMax"/>
        </c:scaling>
        <c:delete val="0"/>
        <c:axPos val="b"/>
        <c:numFmt formatCode="General" sourceLinked="1"/>
        <c:majorTickMark val="out"/>
        <c:minorTickMark val="none"/>
        <c:tickLblPos val="nextTo"/>
        <c:spPr>
          <a:noFill/>
          <a:ln w="6350" cap="flat" cmpd="sng" algn="ctr">
            <a:solidFill>
              <a:sysClr val="windowText" lastClr="000000"/>
            </a:solidFill>
            <a:prstDash val="solid"/>
            <a:round/>
          </a:ln>
          <a:effectLst/>
        </c:spPr>
        <c:txPr>
          <a:bodyPr rot="-2700000" spcFirstLastPara="1" vertOverflow="ellipsis" wrap="square" anchor="ctr" anchorCtr="1"/>
          <a:lstStyle/>
          <a:p>
            <a:pPr>
              <a:defRPr sz="1600" b="0" i="0" u="none" strike="noStrike" kern="1200" baseline="0">
                <a:solidFill>
                  <a:schemeClr val="tx1"/>
                </a:solidFill>
                <a:latin typeface="Arial" pitchFamily="34" charset="0"/>
                <a:ea typeface="+mn-ea"/>
                <a:cs typeface="Arial" pitchFamily="34" charset="0"/>
              </a:defRPr>
            </a:pPr>
            <a:endParaRPr lang="en-US"/>
          </a:p>
        </c:txPr>
        <c:crossAx val="-2102845512"/>
        <c:crosses val="autoZero"/>
        <c:auto val="1"/>
        <c:lblAlgn val="ctr"/>
        <c:lblOffset val="100"/>
        <c:noMultiLvlLbl val="0"/>
      </c:catAx>
      <c:valAx>
        <c:axId val="-2102845512"/>
        <c:scaling>
          <c:orientation val="minMax"/>
        </c:scaling>
        <c:delete val="0"/>
        <c:axPos val="l"/>
        <c:title>
          <c:tx>
            <c:rich>
              <a:bodyPr rot="-5400000" spcFirstLastPara="1" vertOverflow="ellipsis" vert="horz" wrap="square" anchor="ctr" anchorCtr="1"/>
              <a:lstStyle/>
              <a:p>
                <a:pPr>
                  <a:defRPr sz="1600" b="1" i="0" u="none" strike="noStrike" kern="1200" baseline="0">
                    <a:solidFill>
                      <a:schemeClr val="tx1"/>
                    </a:solidFill>
                    <a:latin typeface="Arial" pitchFamily="34" charset="0"/>
                    <a:ea typeface="+mn-ea"/>
                    <a:cs typeface="Arial" pitchFamily="34" charset="0"/>
                  </a:defRPr>
                </a:pPr>
                <a:r>
                  <a:rPr lang="en-US" dirty="0"/>
                  <a:t>Median price ($)</a:t>
                </a:r>
              </a:p>
            </c:rich>
          </c:tx>
          <c:layout>
            <c:manualLayout>
              <c:xMode val="edge"/>
              <c:yMode val="edge"/>
              <c:x val="4.1262838674182506E-3"/>
              <c:y val="0.23907340906161584"/>
            </c:manualLayout>
          </c:layout>
          <c:overlay val="0"/>
          <c:spPr>
            <a:noFill/>
            <a:ln>
              <a:noFill/>
            </a:ln>
            <a:effectLst/>
          </c:spPr>
          <c:txPr>
            <a:bodyPr rot="-5400000" spcFirstLastPara="1" vertOverflow="ellipsis" vert="horz" wrap="square" anchor="ctr" anchorCtr="1"/>
            <a:lstStyle/>
            <a:p>
              <a:pPr>
                <a:defRPr sz="1600" b="1" i="0" u="none" strike="noStrike" kern="1200" baseline="0">
                  <a:solidFill>
                    <a:schemeClr val="tx1"/>
                  </a:solidFill>
                  <a:latin typeface="Arial" pitchFamily="34" charset="0"/>
                  <a:ea typeface="+mn-ea"/>
                  <a:cs typeface="Arial" pitchFamily="34" charset="0"/>
                </a:defRPr>
              </a:pPr>
              <a:endParaRPr lang="en-US"/>
            </a:p>
          </c:txPr>
        </c:title>
        <c:numFmt formatCode="General" sourceLinked="1"/>
        <c:majorTickMark val="out"/>
        <c:minorTickMark val="none"/>
        <c:tickLblPos val="nextTo"/>
        <c:spPr>
          <a:noFill/>
          <a:ln w="6350" cap="flat" cmpd="sng" algn="ctr">
            <a:solidFill>
              <a:schemeClr val="tx1"/>
            </a:solidFill>
            <a:prstDash val="solid"/>
            <a:round/>
          </a:ln>
          <a:effectLst/>
        </c:spPr>
        <c:txPr>
          <a:bodyPr rot="-60000000" spcFirstLastPara="1" vertOverflow="ellipsis" vert="horz" wrap="square" anchor="ctr" anchorCtr="1"/>
          <a:lstStyle/>
          <a:p>
            <a:pPr>
              <a:defRPr sz="1600" b="0" i="0" u="none" strike="noStrike" kern="1200" baseline="0">
                <a:solidFill>
                  <a:schemeClr val="tx1"/>
                </a:solidFill>
                <a:latin typeface="Arial" pitchFamily="34" charset="0"/>
                <a:ea typeface="+mn-ea"/>
                <a:cs typeface="Arial" pitchFamily="34" charset="0"/>
              </a:defRPr>
            </a:pPr>
            <a:endParaRPr lang="en-US"/>
          </a:p>
        </c:txPr>
        <c:crossAx val="-2102714328"/>
        <c:crosses val="autoZero"/>
        <c:crossBetween val="between"/>
      </c:valAx>
      <c:spPr>
        <a:noFill/>
        <a:ln>
          <a:noFill/>
        </a:ln>
        <a:effectLst/>
      </c:spPr>
    </c:plotArea>
    <c:legend>
      <c:legendPos val="b"/>
      <c:layout>
        <c:manualLayout>
          <c:xMode val="edge"/>
          <c:yMode val="edge"/>
          <c:x val="0.43354956777191844"/>
          <c:y val="0.91264730478857825"/>
          <c:w val="0.13290086445616317"/>
          <c:h val="8.735269521142161E-2"/>
        </c:manualLayout>
      </c:layout>
      <c:overlay val="0"/>
      <c:spPr>
        <a:noFill/>
        <a:ln>
          <a:noFill/>
        </a:ln>
        <a:effectLst/>
      </c:spPr>
      <c:txPr>
        <a:bodyPr rot="0" spcFirstLastPara="1" vertOverflow="ellipsis" vert="horz" wrap="square" anchor="ctr" anchorCtr="1"/>
        <a:lstStyle/>
        <a:p>
          <a:pPr>
            <a:defRPr sz="1600" b="0" i="0" u="none" strike="noStrike" kern="1200" baseline="0">
              <a:solidFill>
                <a:schemeClr val="tx1"/>
              </a:solidFill>
              <a:latin typeface="Arial" pitchFamily="34" charset="0"/>
              <a:ea typeface="+mn-ea"/>
              <a:cs typeface="Arial" pitchFamily="34" charset="0"/>
            </a:defRPr>
          </a:pPr>
          <a:endParaRPr lang="en-US"/>
        </a:p>
      </c:txPr>
    </c:legend>
    <c:plotVisOnly val="1"/>
    <c:dispBlanksAs val="gap"/>
    <c:showDLblsOverMax val="0"/>
  </c:chart>
  <c:spPr>
    <a:solidFill>
      <a:schemeClr val="bg1"/>
    </a:solidFill>
    <a:ln w="6350" cap="flat" cmpd="sng" algn="ctr">
      <a:noFill/>
      <a:prstDash val="solid"/>
      <a:round/>
    </a:ln>
    <a:effectLst/>
  </c:spPr>
  <c:txPr>
    <a:bodyPr/>
    <a:lstStyle/>
    <a:p>
      <a:pPr>
        <a:defRPr sz="1600">
          <a:latin typeface="Arial" pitchFamily="34" charset="0"/>
          <a:cs typeface="Arial" pitchFamily="34" charset="0"/>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9.615114904530063E-2"/>
          <c:y val="2.7536821798230901E-2"/>
          <c:w val="0.89695241529923264"/>
          <c:h val="0.73465716163468264"/>
        </c:manualLayout>
      </c:layout>
      <c:barChart>
        <c:barDir val="col"/>
        <c:grouping val="percentStacked"/>
        <c:varyColors val="0"/>
        <c:ser>
          <c:idx val="0"/>
          <c:order val="0"/>
          <c:tx>
            <c:strRef>
              <c:f>Sheet1!$A$2</c:f>
              <c:strCache>
                <c:ptCount val="1"/>
                <c:pt idx="0">
                  <c:v>High</c:v>
                </c:pt>
              </c:strCache>
            </c:strRef>
          </c:tx>
          <c:spPr>
            <a:solidFill>
              <a:schemeClr val="accent1"/>
            </a:solidFill>
            <a:ln>
              <a:noFill/>
            </a:ln>
            <a:effectLst>
              <a:outerShdw blurRad="50800" dist="38100" dir="2700000" algn="tl" rotWithShape="0">
                <a:prstClr val="black">
                  <a:alpha val="40000"/>
                </a:prstClr>
              </a:outerShdw>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tx1"/>
                    </a:solidFill>
                    <a:latin typeface="Arial" pitchFamily="34" charset="0"/>
                    <a:ea typeface="+mn-ea"/>
                    <a:cs typeface="Arial"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6350" cap="flat" cmpd="sng" algn="ctr">
                      <a:solidFill>
                        <a:schemeClr val="tx1"/>
                      </a:solidFill>
                      <a:prstDash val="solid"/>
                      <a:round/>
                    </a:ln>
                    <a:effectLst/>
                  </c:spPr>
                </c15:leaderLines>
              </c:ext>
            </c:extLst>
          </c:dLbls>
          <c:cat>
            <c:numRef>
              <c:f>Sheet1!$B$1:$R$1</c:f>
              <c:numCache>
                <c:formatCode>General</c:formatCode>
                <c:ptCount val="17"/>
                <c:pt idx="0">
                  <c:v>2002</c:v>
                </c:pt>
                <c:pt idx="1">
                  <c:v>2003</c:v>
                </c:pt>
                <c:pt idx="2">
                  <c:v>2004</c:v>
                </c:pt>
                <c:pt idx="3">
                  <c:v>2005</c:v>
                </c:pt>
                <c:pt idx="4">
                  <c:v>2006</c:v>
                </c:pt>
                <c:pt idx="5">
                  <c:v>2007</c:v>
                </c:pt>
                <c:pt idx="6">
                  <c:v>2008</c:v>
                </c:pt>
                <c:pt idx="7">
                  <c:v>2009</c:v>
                </c:pt>
                <c:pt idx="8">
                  <c:v>2010</c:v>
                </c:pt>
                <c:pt idx="9">
                  <c:v>2011</c:v>
                </c:pt>
                <c:pt idx="10">
                  <c:v>2012</c:v>
                </c:pt>
                <c:pt idx="11">
                  <c:v>2013</c:v>
                </c:pt>
                <c:pt idx="12">
                  <c:v>2014</c:v>
                </c:pt>
                <c:pt idx="13">
                  <c:v>2015</c:v>
                </c:pt>
                <c:pt idx="14">
                  <c:v>2016</c:v>
                </c:pt>
                <c:pt idx="15">
                  <c:v>2017</c:v>
                </c:pt>
                <c:pt idx="16">
                  <c:v>2018</c:v>
                </c:pt>
              </c:numCache>
            </c:numRef>
          </c:cat>
          <c:val>
            <c:numRef>
              <c:f>Sheet1!$B$2:$R$2</c:f>
              <c:numCache>
                <c:formatCode>General</c:formatCode>
                <c:ptCount val="17"/>
                <c:pt idx="0">
                  <c:v>54</c:v>
                </c:pt>
                <c:pt idx="1">
                  <c:v>71</c:v>
                </c:pt>
                <c:pt idx="2">
                  <c:v>60</c:v>
                </c:pt>
                <c:pt idx="3">
                  <c:v>54</c:v>
                </c:pt>
                <c:pt idx="4">
                  <c:v>43</c:v>
                </c:pt>
                <c:pt idx="5">
                  <c:v>31</c:v>
                </c:pt>
                <c:pt idx="6">
                  <c:v>39</c:v>
                </c:pt>
                <c:pt idx="7">
                  <c:v>21</c:v>
                </c:pt>
                <c:pt idx="8">
                  <c:v>33</c:v>
                </c:pt>
                <c:pt idx="9">
                  <c:v>31</c:v>
                </c:pt>
                <c:pt idx="10">
                  <c:v>45</c:v>
                </c:pt>
                <c:pt idx="11">
                  <c:v>35</c:v>
                </c:pt>
                <c:pt idx="12">
                  <c:v>38</c:v>
                </c:pt>
                <c:pt idx="13">
                  <c:v>34</c:v>
                </c:pt>
                <c:pt idx="14">
                  <c:v>24</c:v>
                </c:pt>
                <c:pt idx="15">
                  <c:v>21</c:v>
                </c:pt>
                <c:pt idx="16">
                  <c:v>29</c:v>
                </c:pt>
              </c:numCache>
            </c:numRef>
          </c:val>
          <c:extLst>
            <c:ext xmlns:c16="http://schemas.microsoft.com/office/drawing/2014/chart" uri="{C3380CC4-5D6E-409C-BE32-E72D297353CC}">
              <c16:uniqueId val="{00000001-C8F0-438E-8219-A5488F5434DC}"/>
            </c:ext>
          </c:extLst>
        </c:ser>
        <c:ser>
          <c:idx val="1"/>
          <c:order val="1"/>
          <c:tx>
            <c:strRef>
              <c:f>Sheet1!$A$3</c:f>
              <c:strCache>
                <c:ptCount val="1"/>
                <c:pt idx="0">
                  <c:v>Medium</c:v>
                </c:pt>
              </c:strCache>
            </c:strRef>
          </c:tx>
          <c:spPr>
            <a:solidFill>
              <a:schemeClr val="accent2"/>
            </a:solidFill>
            <a:ln>
              <a:noFill/>
            </a:ln>
            <a:effectLst>
              <a:outerShdw blurRad="50800" dist="38100" dir="2700000" algn="tl" rotWithShape="0">
                <a:prstClr val="black">
                  <a:alpha val="40000"/>
                </a:prstClr>
              </a:outerShdw>
            </a:effectLst>
          </c:spPr>
          <c:invertIfNegative val="0"/>
          <c:dLbls>
            <c:dLbl>
              <c:idx val="0"/>
              <c:delete val="1"/>
              <c:extLst>
                <c:ext xmlns:c15="http://schemas.microsoft.com/office/drawing/2012/chart" uri="{CE6537A1-D6FC-4f65-9D91-7224C49458BB}"/>
                <c:ext xmlns:c16="http://schemas.microsoft.com/office/drawing/2014/chart" uri="{C3380CC4-5D6E-409C-BE32-E72D297353CC}">
                  <c16:uniqueId val="{00000002-F9C9-4D9E-A34E-45814D5F1682}"/>
                </c:ext>
              </c:extLst>
            </c:dLbl>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tx1"/>
                    </a:solidFill>
                    <a:latin typeface="Arial" pitchFamily="34" charset="0"/>
                    <a:ea typeface="+mn-ea"/>
                    <a:cs typeface="Arial"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6350" cap="flat" cmpd="sng" algn="ctr">
                      <a:solidFill>
                        <a:schemeClr val="tx1"/>
                      </a:solidFill>
                      <a:prstDash val="solid"/>
                      <a:round/>
                    </a:ln>
                    <a:effectLst/>
                  </c:spPr>
                </c15:leaderLines>
              </c:ext>
            </c:extLst>
          </c:dLbls>
          <c:cat>
            <c:numRef>
              <c:f>Sheet1!$B$1:$R$1</c:f>
              <c:numCache>
                <c:formatCode>General</c:formatCode>
                <c:ptCount val="17"/>
                <c:pt idx="0">
                  <c:v>2002</c:v>
                </c:pt>
                <c:pt idx="1">
                  <c:v>2003</c:v>
                </c:pt>
                <c:pt idx="2">
                  <c:v>2004</c:v>
                </c:pt>
                <c:pt idx="3">
                  <c:v>2005</c:v>
                </c:pt>
                <c:pt idx="4">
                  <c:v>2006</c:v>
                </c:pt>
                <c:pt idx="5">
                  <c:v>2007</c:v>
                </c:pt>
                <c:pt idx="6">
                  <c:v>2008</c:v>
                </c:pt>
                <c:pt idx="7">
                  <c:v>2009</c:v>
                </c:pt>
                <c:pt idx="8">
                  <c:v>2010</c:v>
                </c:pt>
                <c:pt idx="9">
                  <c:v>2011</c:v>
                </c:pt>
                <c:pt idx="10">
                  <c:v>2012</c:v>
                </c:pt>
                <c:pt idx="11">
                  <c:v>2013</c:v>
                </c:pt>
                <c:pt idx="12">
                  <c:v>2014</c:v>
                </c:pt>
                <c:pt idx="13">
                  <c:v>2015</c:v>
                </c:pt>
                <c:pt idx="14">
                  <c:v>2016</c:v>
                </c:pt>
                <c:pt idx="15">
                  <c:v>2017</c:v>
                </c:pt>
                <c:pt idx="16">
                  <c:v>2018</c:v>
                </c:pt>
              </c:numCache>
            </c:numRef>
          </c:cat>
          <c:val>
            <c:numRef>
              <c:f>Sheet1!$B$3:$R$3</c:f>
              <c:numCache>
                <c:formatCode>General</c:formatCode>
                <c:ptCount val="17"/>
                <c:pt idx="0">
                  <c:v>15</c:v>
                </c:pt>
                <c:pt idx="1">
                  <c:v>18</c:v>
                </c:pt>
                <c:pt idx="2">
                  <c:v>25</c:v>
                </c:pt>
                <c:pt idx="3">
                  <c:v>26</c:v>
                </c:pt>
                <c:pt idx="4">
                  <c:v>27</c:v>
                </c:pt>
                <c:pt idx="5">
                  <c:v>35</c:v>
                </c:pt>
                <c:pt idx="6">
                  <c:v>27</c:v>
                </c:pt>
                <c:pt idx="7">
                  <c:v>19</c:v>
                </c:pt>
                <c:pt idx="8">
                  <c:v>39</c:v>
                </c:pt>
                <c:pt idx="9">
                  <c:v>27</c:v>
                </c:pt>
                <c:pt idx="10">
                  <c:v>15</c:v>
                </c:pt>
                <c:pt idx="11">
                  <c:v>35</c:v>
                </c:pt>
                <c:pt idx="12">
                  <c:v>38</c:v>
                </c:pt>
                <c:pt idx="13">
                  <c:v>30</c:v>
                </c:pt>
                <c:pt idx="14">
                  <c:v>43</c:v>
                </c:pt>
                <c:pt idx="15">
                  <c:v>41</c:v>
                </c:pt>
                <c:pt idx="16">
                  <c:v>35</c:v>
                </c:pt>
              </c:numCache>
            </c:numRef>
          </c:val>
          <c:extLst>
            <c:ext xmlns:c16="http://schemas.microsoft.com/office/drawing/2014/chart" uri="{C3380CC4-5D6E-409C-BE32-E72D297353CC}">
              <c16:uniqueId val="{00000002-C8F0-438E-8219-A5488F5434DC}"/>
            </c:ext>
          </c:extLst>
        </c:ser>
        <c:ser>
          <c:idx val="2"/>
          <c:order val="2"/>
          <c:tx>
            <c:strRef>
              <c:f>Sheet1!$A$4</c:f>
              <c:strCache>
                <c:ptCount val="1"/>
                <c:pt idx="0">
                  <c:v>Low</c:v>
                </c:pt>
              </c:strCache>
            </c:strRef>
          </c:tx>
          <c:spPr>
            <a:solidFill>
              <a:schemeClr val="accent3"/>
            </a:solidFill>
            <a:ln>
              <a:noFill/>
            </a:ln>
            <a:effectLst>
              <a:outerShdw blurRad="50800" dist="38100" dir="2700000" algn="tl" rotWithShape="0">
                <a:prstClr val="black">
                  <a:alpha val="40000"/>
                </a:prstClr>
              </a:outerShdw>
            </a:effectLst>
          </c:spPr>
          <c:invertIfNegative val="0"/>
          <c:dLbls>
            <c:dLbl>
              <c:idx val="0"/>
              <c:delete val="1"/>
              <c:extLst>
                <c:ext xmlns:c15="http://schemas.microsoft.com/office/drawing/2012/chart" uri="{CE6537A1-D6FC-4f65-9D91-7224C49458BB}"/>
                <c:ext xmlns:c16="http://schemas.microsoft.com/office/drawing/2014/chart" uri="{C3380CC4-5D6E-409C-BE32-E72D297353CC}">
                  <c16:uniqueId val="{00000001-F9C9-4D9E-A34E-45814D5F1682}"/>
                </c:ext>
              </c:extLst>
            </c:dLbl>
            <c:dLbl>
              <c:idx val="1"/>
              <c:delete val="1"/>
              <c:extLst>
                <c:ext xmlns:c15="http://schemas.microsoft.com/office/drawing/2012/chart" uri="{CE6537A1-D6FC-4f65-9D91-7224C49458BB}"/>
                <c:ext xmlns:c16="http://schemas.microsoft.com/office/drawing/2014/chart" uri="{C3380CC4-5D6E-409C-BE32-E72D297353CC}">
                  <c16:uniqueId val="{00000003-F9C9-4D9E-A34E-45814D5F1682}"/>
                </c:ext>
              </c:extLst>
            </c:dLbl>
            <c:dLbl>
              <c:idx val="2"/>
              <c:delete val="1"/>
              <c:extLst>
                <c:ext xmlns:c15="http://schemas.microsoft.com/office/drawing/2012/chart" uri="{CE6537A1-D6FC-4f65-9D91-7224C49458BB}"/>
                <c:ext xmlns:c16="http://schemas.microsoft.com/office/drawing/2014/chart" uri="{C3380CC4-5D6E-409C-BE32-E72D297353CC}">
                  <c16:uniqueId val="{00000004-F9C9-4D9E-A34E-45814D5F1682}"/>
                </c:ext>
              </c:extLst>
            </c:dLbl>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tx1"/>
                    </a:solidFill>
                    <a:latin typeface="Arial" pitchFamily="34" charset="0"/>
                    <a:ea typeface="+mn-ea"/>
                    <a:cs typeface="Arial"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6350" cap="flat" cmpd="sng" algn="ctr">
                      <a:solidFill>
                        <a:schemeClr val="tx1"/>
                      </a:solidFill>
                      <a:prstDash val="solid"/>
                      <a:round/>
                    </a:ln>
                    <a:effectLst/>
                  </c:spPr>
                </c15:leaderLines>
              </c:ext>
            </c:extLst>
          </c:dLbls>
          <c:cat>
            <c:numRef>
              <c:f>Sheet1!$B$1:$R$1</c:f>
              <c:numCache>
                <c:formatCode>General</c:formatCode>
                <c:ptCount val="17"/>
                <c:pt idx="0">
                  <c:v>2002</c:v>
                </c:pt>
                <c:pt idx="1">
                  <c:v>2003</c:v>
                </c:pt>
                <c:pt idx="2">
                  <c:v>2004</c:v>
                </c:pt>
                <c:pt idx="3">
                  <c:v>2005</c:v>
                </c:pt>
                <c:pt idx="4">
                  <c:v>2006</c:v>
                </c:pt>
                <c:pt idx="5">
                  <c:v>2007</c:v>
                </c:pt>
                <c:pt idx="6">
                  <c:v>2008</c:v>
                </c:pt>
                <c:pt idx="7">
                  <c:v>2009</c:v>
                </c:pt>
                <c:pt idx="8">
                  <c:v>2010</c:v>
                </c:pt>
                <c:pt idx="9">
                  <c:v>2011</c:v>
                </c:pt>
                <c:pt idx="10">
                  <c:v>2012</c:v>
                </c:pt>
                <c:pt idx="11">
                  <c:v>2013</c:v>
                </c:pt>
                <c:pt idx="12">
                  <c:v>2014</c:v>
                </c:pt>
                <c:pt idx="13">
                  <c:v>2015</c:v>
                </c:pt>
                <c:pt idx="14">
                  <c:v>2016</c:v>
                </c:pt>
                <c:pt idx="15">
                  <c:v>2017</c:v>
                </c:pt>
                <c:pt idx="16">
                  <c:v>2018</c:v>
                </c:pt>
              </c:numCache>
            </c:numRef>
          </c:cat>
          <c:val>
            <c:numRef>
              <c:f>Sheet1!$B$4:$R$4</c:f>
              <c:numCache>
                <c:formatCode>General</c:formatCode>
                <c:ptCount val="17"/>
                <c:pt idx="0">
                  <c:v>15</c:v>
                </c:pt>
                <c:pt idx="1">
                  <c:v>10</c:v>
                </c:pt>
                <c:pt idx="2">
                  <c:v>8</c:v>
                </c:pt>
                <c:pt idx="3">
                  <c:v>13</c:v>
                </c:pt>
                <c:pt idx="4">
                  <c:v>14</c:v>
                </c:pt>
                <c:pt idx="5">
                  <c:v>22</c:v>
                </c:pt>
                <c:pt idx="6">
                  <c:v>15</c:v>
                </c:pt>
                <c:pt idx="7">
                  <c:v>54</c:v>
                </c:pt>
                <c:pt idx="8">
                  <c:v>22</c:v>
                </c:pt>
                <c:pt idx="9">
                  <c:v>27</c:v>
                </c:pt>
                <c:pt idx="10">
                  <c:v>19</c:v>
                </c:pt>
                <c:pt idx="11">
                  <c:v>17</c:v>
                </c:pt>
                <c:pt idx="12">
                  <c:v>12</c:v>
                </c:pt>
                <c:pt idx="13">
                  <c:v>20</c:v>
                </c:pt>
                <c:pt idx="14">
                  <c:v>16</c:v>
                </c:pt>
                <c:pt idx="15">
                  <c:v>22</c:v>
                </c:pt>
                <c:pt idx="16">
                  <c:v>19</c:v>
                </c:pt>
              </c:numCache>
            </c:numRef>
          </c:val>
          <c:extLst>
            <c:ext xmlns:c16="http://schemas.microsoft.com/office/drawing/2014/chart" uri="{C3380CC4-5D6E-409C-BE32-E72D297353CC}">
              <c16:uniqueId val="{00000003-C8F0-438E-8219-A5488F5434DC}"/>
            </c:ext>
          </c:extLst>
        </c:ser>
        <c:ser>
          <c:idx val="3"/>
          <c:order val="3"/>
          <c:tx>
            <c:strRef>
              <c:f>Sheet1!$A$5</c:f>
              <c:strCache>
                <c:ptCount val="1"/>
                <c:pt idx="0">
                  <c:v>Fluctuates</c:v>
                </c:pt>
              </c:strCache>
            </c:strRef>
          </c:tx>
          <c:spPr>
            <a:solidFill>
              <a:schemeClr val="accent4"/>
            </a:solidFill>
            <a:ln>
              <a:noFill/>
            </a:ln>
            <a:effectLst>
              <a:outerShdw blurRad="50800" dist="38100" dir="2700000" algn="tl" rotWithShape="0">
                <a:prstClr val="black">
                  <a:alpha val="40000"/>
                </a:prstClr>
              </a:outerShdw>
            </a:effectLst>
          </c:spPr>
          <c:invertIfNegative val="0"/>
          <c:dLbls>
            <c:dLbl>
              <c:idx val="0"/>
              <c:delete val="1"/>
              <c:extLst>
                <c:ext xmlns:c15="http://schemas.microsoft.com/office/drawing/2012/chart" uri="{CE6537A1-D6FC-4f65-9D91-7224C49458BB}"/>
                <c:ext xmlns:c16="http://schemas.microsoft.com/office/drawing/2014/chart" uri="{C3380CC4-5D6E-409C-BE32-E72D297353CC}">
                  <c16:uniqueId val="{00000000-F9C9-4D9E-A34E-45814D5F1682}"/>
                </c:ext>
              </c:extLst>
            </c:dLbl>
            <c:dLbl>
              <c:idx val="1"/>
              <c:delete val="1"/>
              <c:extLst>
                <c:ext xmlns:c15="http://schemas.microsoft.com/office/drawing/2012/chart" uri="{CE6537A1-D6FC-4f65-9D91-7224C49458BB}"/>
                <c:ext xmlns:c16="http://schemas.microsoft.com/office/drawing/2014/chart" uri="{C3380CC4-5D6E-409C-BE32-E72D297353CC}">
                  <c16:uniqueId val="{00000000-76D1-401B-9195-AB7556628FD8}"/>
                </c:ext>
              </c:extLst>
            </c:dLbl>
            <c:dLbl>
              <c:idx val="2"/>
              <c:delete val="1"/>
              <c:extLst>
                <c:ext xmlns:c15="http://schemas.microsoft.com/office/drawing/2012/chart" uri="{CE6537A1-D6FC-4f65-9D91-7224C49458BB}"/>
                <c:ext xmlns:c16="http://schemas.microsoft.com/office/drawing/2014/chart" uri="{C3380CC4-5D6E-409C-BE32-E72D297353CC}">
                  <c16:uniqueId val="{00000005-F9C9-4D9E-A34E-45814D5F1682}"/>
                </c:ext>
              </c:extLst>
            </c:dLbl>
            <c:dLbl>
              <c:idx val="3"/>
              <c:delete val="1"/>
              <c:extLst>
                <c:ext xmlns:c15="http://schemas.microsoft.com/office/drawing/2012/chart" uri="{CE6537A1-D6FC-4f65-9D91-7224C49458BB}"/>
                <c:ext xmlns:c16="http://schemas.microsoft.com/office/drawing/2014/chart" uri="{C3380CC4-5D6E-409C-BE32-E72D297353CC}">
                  <c16:uniqueId val="{00000006-F9C9-4D9E-A34E-45814D5F1682}"/>
                </c:ext>
              </c:extLst>
            </c:dLbl>
            <c:dLbl>
              <c:idx val="7"/>
              <c:delete val="1"/>
              <c:extLst>
                <c:ext xmlns:c15="http://schemas.microsoft.com/office/drawing/2012/chart" uri="{CE6537A1-D6FC-4f65-9D91-7224C49458BB}"/>
                <c:ext xmlns:c16="http://schemas.microsoft.com/office/drawing/2014/chart" uri="{C3380CC4-5D6E-409C-BE32-E72D297353CC}">
                  <c16:uniqueId val="{00000007-F9C9-4D9E-A34E-45814D5F1682}"/>
                </c:ext>
              </c:extLst>
            </c:dLbl>
            <c:dLbl>
              <c:idx val="8"/>
              <c:delete val="1"/>
              <c:extLst>
                <c:ext xmlns:c15="http://schemas.microsoft.com/office/drawing/2012/chart" uri="{CE6537A1-D6FC-4f65-9D91-7224C49458BB}"/>
                <c:ext xmlns:c16="http://schemas.microsoft.com/office/drawing/2014/chart" uri="{C3380CC4-5D6E-409C-BE32-E72D297353CC}">
                  <c16:uniqueId val="{00000008-F9C9-4D9E-A34E-45814D5F1682}"/>
                </c:ext>
              </c:extLst>
            </c:dLbl>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tx1"/>
                    </a:solidFill>
                    <a:latin typeface="Arial" pitchFamily="34" charset="0"/>
                    <a:ea typeface="+mn-ea"/>
                    <a:cs typeface="Arial"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6350" cap="flat" cmpd="sng" algn="ctr">
                      <a:solidFill>
                        <a:schemeClr val="tx1"/>
                      </a:solidFill>
                      <a:prstDash val="solid"/>
                      <a:round/>
                    </a:ln>
                    <a:effectLst/>
                  </c:spPr>
                </c15:leaderLines>
              </c:ext>
            </c:extLst>
          </c:dLbls>
          <c:cat>
            <c:numRef>
              <c:f>Sheet1!$B$1:$R$1</c:f>
              <c:numCache>
                <c:formatCode>General</c:formatCode>
                <c:ptCount val="17"/>
                <c:pt idx="0">
                  <c:v>2002</c:v>
                </c:pt>
                <c:pt idx="1">
                  <c:v>2003</c:v>
                </c:pt>
                <c:pt idx="2">
                  <c:v>2004</c:v>
                </c:pt>
                <c:pt idx="3">
                  <c:v>2005</c:v>
                </c:pt>
                <c:pt idx="4">
                  <c:v>2006</c:v>
                </c:pt>
                <c:pt idx="5">
                  <c:v>2007</c:v>
                </c:pt>
                <c:pt idx="6">
                  <c:v>2008</c:v>
                </c:pt>
                <c:pt idx="7">
                  <c:v>2009</c:v>
                </c:pt>
                <c:pt idx="8">
                  <c:v>2010</c:v>
                </c:pt>
                <c:pt idx="9">
                  <c:v>2011</c:v>
                </c:pt>
                <c:pt idx="10">
                  <c:v>2012</c:v>
                </c:pt>
                <c:pt idx="11">
                  <c:v>2013</c:v>
                </c:pt>
                <c:pt idx="12">
                  <c:v>2014</c:v>
                </c:pt>
                <c:pt idx="13">
                  <c:v>2015</c:v>
                </c:pt>
                <c:pt idx="14">
                  <c:v>2016</c:v>
                </c:pt>
                <c:pt idx="15">
                  <c:v>2017</c:v>
                </c:pt>
                <c:pt idx="16">
                  <c:v>2018</c:v>
                </c:pt>
              </c:numCache>
            </c:numRef>
          </c:cat>
          <c:val>
            <c:numRef>
              <c:f>Sheet1!$B$5:$R$5</c:f>
              <c:numCache>
                <c:formatCode>General</c:formatCode>
                <c:ptCount val="17"/>
                <c:pt idx="0">
                  <c:v>15</c:v>
                </c:pt>
                <c:pt idx="1">
                  <c:v>1</c:v>
                </c:pt>
                <c:pt idx="2">
                  <c:v>6</c:v>
                </c:pt>
                <c:pt idx="3">
                  <c:v>7</c:v>
                </c:pt>
                <c:pt idx="4">
                  <c:v>16</c:v>
                </c:pt>
                <c:pt idx="5">
                  <c:v>13</c:v>
                </c:pt>
                <c:pt idx="6">
                  <c:v>18</c:v>
                </c:pt>
                <c:pt idx="7">
                  <c:v>7</c:v>
                </c:pt>
                <c:pt idx="8">
                  <c:v>6</c:v>
                </c:pt>
                <c:pt idx="9">
                  <c:v>15</c:v>
                </c:pt>
                <c:pt idx="10">
                  <c:v>21</c:v>
                </c:pt>
                <c:pt idx="11">
                  <c:v>14</c:v>
                </c:pt>
                <c:pt idx="12">
                  <c:v>13</c:v>
                </c:pt>
                <c:pt idx="13">
                  <c:v>16</c:v>
                </c:pt>
                <c:pt idx="14">
                  <c:v>18</c:v>
                </c:pt>
                <c:pt idx="15">
                  <c:v>16</c:v>
                </c:pt>
                <c:pt idx="16">
                  <c:v>17</c:v>
                </c:pt>
              </c:numCache>
            </c:numRef>
          </c:val>
          <c:extLst>
            <c:ext xmlns:c16="http://schemas.microsoft.com/office/drawing/2014/chart" uri="{C3380CC4-5D6E-409C-BE32-E72D297353CC}">
              <c16:uniqueId val="{00000004-C8F0-438E-8219-A5488F5434DC}"/>
            </c:ext>
          </c:extLst>
        </c:ser>
        <c:dLbls>
          <c:showLegendKey val="0"/>
          <c:showVal val="1"/>
          <c:showCatName val="0"/>
          <c:showSerName val="0"/>
          <c:showPercent val="0"/>
          <c:showBubbleSize val="0"/>
        </c:dLbls>
        <c:gapWidth val="150"/>
        <c:overlap val="100"/>
        <c:axId val="-2101073144"/>
        <c:axId val="-2101069896"/>
      </c:barChart>
      <c:catAx>
        <c:axId val="-2101073144"/>
        <c:scaling>
          <c:orientation val="minMax"/>
        </c:scaling>
        <c:delete val="0"/>
        <c:axPos val="b"/>
        <c:numFmt formatCode="General" sourceLinked="1"/>
        <c:majorTickMark val="out"/>
        <c:minorTickMark val="none"/>
        <c:tickLblPos val="nextTo"/>
        <c:spPr>
          <a:noFill/>
          <a:ln w="6350" cap="flat" cmpd="sng" algn="ctr">
            <a:solidFill>
              <a:sysClr val="windowText" lastClr="000000"/>
            </a:solidFill>
            <a:prstDash val="solid"/>
            <a:round/>
          </a:ln>
          <a:effectLst/>
        </c:spPr>
        <c:txPr>
          <a:bodyPr rot="-2700000" spcFirstLastPara="1" vertOverflow="ellipsis" wrap="square" anchor="ctr" anchorCtr="1"/>
          <a:lstStyle/>
          <a:p>
            <a:pPr>
              <a:defRPr sz="1600" b="0" i="0" u="none" strike="noStrike" kern="1200" baseline="0">
                <a:solidFill>
                  <a:schemeClr val="tx1"/>
                </a:solidFill>
                <a:latin typeface="Arial" pitchFamily="34" charset="0"/>
                <a:ea typeface="+mn-ea"/>
                <a:cs typeface="Arial" pitchFamily="34" charset="0"/>
              </a:defRPr>
            </a:pPr>
            <a:endParaRPr lang="en-US"/>
          </a:p>
        </c:txPr>
        <c:crossAx val="-2101069896"/>
        <c:crosses val="autoZero"/>
        <c:auto val="1"/>
        <c:lblAlgn val="ctr"/>
        <c:lblOffset val="100"/>
        <c:noMultiLvlLbl val="0"/>
      </c:catAx>
      <c:valAx>
        <c:axId val="-2101069896"/>
        <c:scaling>
          <c:orientation val="minMax"/>
        </c:scaling>
        <c:delete val="0"/>
        <c:axPos val="l"/>
        <c:title>
          <c:tx>
            <c:rich>
              <a:bodyPr rot="-5400000" spcFirstLastPara="1" vertOverflow="ellipsis" vert="horz" wrap="square" anchor="ctr" anchorCtr="1"/>
              <a:lstStyle/>
              <a:p>
                <a:pPr>
                  <a:defRPr sz="1600" b="1" i="0" u="none" strike="noStrike" kern="1200" baseline="0">
                    <a:solidFill>
                      <a:schemeClr val="tx1"/>
                    </a:solidFill>
                    <a:latin typeface="Arial" pitchFamily="34" charset="0"/>
                    <a:ea typeface="+mn-ea"/>
                    <a:cs typeface="Arial" pitchFamily="34" charset="0"/>
                  </a:defRPr>
                </a:pPr>
                <a:r>
                  <a:rPr lang="en-AU"/>
                  <a:t>% of those who commented</a:t>
                </a:r>
              </a:p>
            </c:rich>
          </c:tx>
          <c:layout>
            <c:manualLayout>
              <c:xMode val="edge"/>
              <c:yMode val="edge"/>
              <c:x val="7.5648537569334593E-3"/>
              <c:y val="9.4515542640264391E-2"/>
            </c:manualLayout>
          </c:layout>
          <c:overlay val="0"/>
          <c:spPr>
            <a:noFill/>
            <a:ln>
              <a:noFill/>
            </a:ln>
            <a:effectLst/>
          </c:spPr>
          <c:txPr>
            <a:bodyPr rot="-5400000" spcFirstLastPara="1" vertOverflow="ellipsis" vert="horz" wrap="square" anchor="ctr" anchorCtr="1"/>
            <a:lstStyle/>
            <a:p>
              <a:pPr>
                <a:defRPr sz="1600" b="1" i="0" u="none" strike="noStrike" kern="1200" baseline="0">
                  <a:solidFill>
                    <a:schemeClr val="tx1"/>
                  </a:solidFill>
                  <a:latin typeface="Arial" pitchFamily="34" charset="0"/>
                  <a:ea typeface="+mn-ea"/>
                  <a:cs typeface="Arial" pitchFamily="34" charset="0"/>
                </a:defRPr>
              </a:pPr>
              <a:endParaRPr lang="en-US"/>
            </a:p>
          </c:txPr>
        </c:title>
        <c:numFmt formatCode="0%" sourceLinked="1"/>
        <c:majorTickMark val="out"/>
        <c:minorTickMark val="none"/>
        <c:tickLblPos val="nextTo"/>
        <c:spPr>
          <a:noFill/>
          <a:ln w="6350" cap="flat" cmpd="sng" algn="ctr">
            <a:solidFill>
              <a:sysClr val="windowText" lastClr="000000"/>
            </a:solidFill>
            <a:prstDash val="solid"/>
            <a:round/>
          </a:ln>
          <a:effectLst/>
        </c:spPr>
        <c:txPr>
          <a:bodyPr rot="0" spcFirstLastPara="1" vertOverflow="ellipsis" wrap="square" anchor="ctr" anchorCtr="1"/>
          <a:lstStyle/>
          <a:p>
            <a:pPr>
              <a:defRPr sz="1600" b="0" i="0" u="none" strike="noStrike" kern="1200" baseline="0">
                <a:solidFill>
                  <a:schemeClr val="tx1"/>
                </a:solidFill>
                <a:latin typeface="Arial" pitchFamily="34" charset="0"/>
                <a:ea typeface="+mn-ea"/>
                <a:cs typeface="Arial" pitchFamily="34" charset="0"/>
              </a:defRPr>
            </a:pPr>
            <a:endParaRPr lang="en-US"/>
          </a:p>
        </c:txPr>
        <c:crossAx val="-2101073144"/>
        <c:crosses val="autoZero"/>
        <c:crossBetween val="between"/>
      </c:valAx>
      <c:spPr>
        <a:noFill/>
        <a:ln>
          <a:noFill/>
        </a:ln>
        <a:effectLst/>
      </c:spPr>
    </c:plotArea>
    <c:legend>
      <c:legendPos val="b"/>
      <c:layout>
        <c:manualLayout>
          <c:xMode val="edge"/>
          <c:yMode val="edge"/>
          <c:x val="0.34489807857987226"/>
          <c:y val="0.91069491096410515"/>
          <c:w val="0.31427508965959405"/>
          <c:h val="8.061683709574316E-2"/>
        </c:manualLayout>
      </c:layout>
      <c:overlay val="0"/>
      <c:spPr>
        <a:noFill/>
        <a:ln>
          <a:noFill/>
        </a:ln>
        <a:effectLst/>
      </c:spPr>
      <c:txPr>
        <a:bodyPr rot="0" spcFirstLastPara="1" vertOverflow="ellipsis" vert="horz" wrap="square" anchor="ctr" anchorCtr="1"/>
        <a:lstStyle/>
        <a:p>
          <a:pPr>
            <a:defRPr sz="1600" b="0" i="0" u="none" strike="noStrike" kern="1200" baseline="0">
              <a:solidFill>
                <a:schemeClr val="tx1"/>
              </a:solidFill>
              <a:latin typeface="Arial" pitchFamily="34" charset="0"/>
              <a:ea typeface="+mn-ea"/>
              <a:cs typeface="Arial" pitchFamily="34" charset="0"/>
            </a:defRPr>
          </a:pPr>
          <a:endParaRPr lang="en-US"/>
        </a:p>
      </c:txPr>
    </c:legend>
    <c:plotVisOnly val="1"/>
    <c:dispBlanksAs val="gap"/>
    <c:showDLblsOverMax val="0"/>
  </c:chart>
  <c:spPr>
    <a:solidFill>
      <a:schemeClr val="bg1"/>
    </a:solidFill>
    <a:ln w="6350" cap="flat" cmpd="sng" algn="ctr">
      <a:noFill/>
      <a:prstDash val="solid"/>
      <a:round/>
    </a:ln>
    <a:effectLst/>
  </c:spPr>
  <c:txPr>
    <a:bodyPr/>
    <a:lstStyle/>
    <a:p>
      <a:pPr>
        <a:defRPr sz="1600">
          <a:latin typeface="Arial" pitchFamily="34" charset="0"/>
          <a:cs typeface="Arial" pitchFamily="34" charset="0"/>
        </a:defRPr>
      </a:pPr>
      <a:endParaRPr lang="en-US"/>
    </a:p>
  </c:txPr>
  <c:externalData r:id="rId3">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10025959083881639"/>
          <c:y val="5.48339418466589E-2"/>
          <c:w val="0.89285873512386293"/>
          <c:h val="0.6998843941404792"/>
        </c:manualLayout>
      </c:layout>
      <c:barChart>
        <c:barDir val="col"/>
        <c:grouping val="percentStacked"/>
        <c:varyColors val="0"/>
        <c:ser>
          <c:idx val="0"/>
          <c:order val="0"/>
          <c:tx>
            <c:strRef>
              <c:f>Sheet1!$A$2</c:f>
              <c:strCache>
                <c:ptCount val="1"/>
                <c:pt idx="0">
                  <c:v>Very easy</c:v>
                </c:pt>
              </c:strCache>
            </c:strRef>
          </c:tx>
          <c:spPr>
            <a:solidFill>
              <a:schemeClr val="accent1"/>
            </a:solidFill>
            <a:ln>
              <a:noFill/>
            </a:ln>
            <a:effectLst>
              <a:outerShdw blurRad="50800" dist="38100" dir="2700000" algn="tl" rotWithShape="0">
                <a:prstClr val="black">
                  <a:alpha val="40000"/>
                </a:prstClr>
              </a:outerShdw>
            </a:effectLst>
          </c:spPr>
          <c:invertIfNegative val="0"/>
          <c:dLbls>
            <c:dLbl>
              <c:idx val="0"/>
              <c:delete val="1"/>
              <c:extLst>
                <c:ext xmlns:c15="http://schemas.microsoft.com/office/drawing/2012/chart" uri="{CE6537A1-D6FC-4f65-9D91-7224C49458BB}"/>
                <c:ext xmlns:c16="http://schemas.microsoft.com/office/drawing/2014/chart" uri="{C3380CC4-5D6E-409C-BE32-E72D297353CC}">
                  <c16:uniqueId val="{00000003-7F86-491C-8A34-68B143A12B5C}"/>
                </c:ext>
              </c:extLst>
            </c:dLbl>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tx1"/>
                    </a:solidFill>
                    <a:latin typeface="Arial" pitchFamily="34" charset="0"/>
                    <a:ea typeface="+mn-ea"/>
                    <a:cs typeface="Arial"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6350" cap="flat" cmpd="sng" algn="ctr">
                      <a:solidFill>
                        <a:schemeClr val="tx1"/>
                      </a:solidFill>
                      <a:prstDash val="solid"/>
                      <a:round/>
                    </a:ln>
                    <a:effectLst/>
                  </c:spPr>
                </c15:leaderLines>
              </c:ext>
            </c:extLst>
          </c:dLbls>
          <c:cat>
            <c:numRef>
              <c:f>Sheet1!$B$1:$R$1</c:f>
              <c:numCache>
                <c:formatCode>General</c:formatCode>
                <c:ptCount val="17"/>
                <c:pt idx="0">
                  <c:v>2002</c:v>
                </c:pt>
                <c:pt idx="1">
                  <c:v>2003</c:v>
                </c:pt>
                <c:pt idx="2">
                  <c:v>2004</c:v>
                </c:pt>
                <c:pt idx="3">
                  <c:v>2005</c:v>
                </c:pt>
                <c:pt idx="4">
                  <c:v>2006</c:v>
                </c:pt>
                <c:pt idx="5">
                  <c:v>2007</c:v>
                </c:pt>
                <c:pt idx="6">
                  <c:v>2008</c:v>
                </c:pt>
                <c:pt idx="7">
                  <c:v>2009</c:v>
                </c:pt>
                <c:pt idx="8">
                  <c:v>2010</c:v>
                </c:pt>
                <c:pt idx="9">
                  <c:v>2011</c:v>
                </c:pt>
                <c:pt idx="10">
                  <c:v>2012</c:v>
                </c:pt>
                <c:pt idx="11">
                  <c:v>2013</c:v>
                </c:pt>
                <c:pt idx="12">
                  <c:v>2014</c:v>
                </c:pt>
                <c:pt idx="13">
                  <c:v>2015</c:v>
                </c:pt>
                <c:pt idx="14">
                  <c:v>2016</c:v>
                </c:pt>
                <c:pt idx="15">
                  <c:v>2017</c:v>
                </c:pt>
                <c:pt idx="16">
                  <c:v>2018</c:v>
                </c:pt>
              </c:numCache>
            </c:numRef>
          </c:cat>
          <c:val>
            <c:numRef>
              <c:f>Sheet1!$B$2:$R$2</c:f>
              <c:numCache>
                <c:formatCode>General</c:formatCode>
                <c:ptCount val="17"/>
                <c:pt idx="0">
                  <c:v>29</c:v>
                </c:pt>
                <c:pt idx="1">
                  <c:v>68</c:v>
                </c:pt>
                <c:pt idx="2">
                  <c:v>32</c:v>
                </c:pt>
                <c:pt idx="3">
                  <c:v>39</c:v>
                </c:pt>
                <c:pt idx="4">
                  <c:v>51</c:v>
                </c:pt>
                <c:pt idx="5">
                  <c:v>45</c:v>
                </c:pt>
                <c:pt idx="6">
                  <c:v>47</c:v>
                </c:pt>
                <c:pt idx="7">
                  <c:v>36</c:v>
                </c:pt>
                <c:pt idx="8">
                  <c:v>19</c:v>
                </c:pt>
                <c:pt idx="9">
                  <c:v>38</c:v>
                </c:pt>
                <c:pt idx="10">
                  <c:v>57</c:v>
                </c:pt>
                <c:pt idx="11">
                  <c:v>39</c:v>
                </c:pt>
                <c:pt idx="12">
                  <c:v>48</c:v>
                </c:pt>
                <c:pt idx="13">
                  <c:v>52</c:v>
                </c:pt>
                <c:pt idx="14">
                  <c:v>34</c:v>
                </c:pt>
                <c:pt idx="15">
                  <c:v>51</c:v>
                </c:pt>
                <c:pt idx="16">
                  <c:v>62</c:v>
                </c:pt>
              </c:numCache>
            </c:numRef>
          </c:val>
          <c:extLst>
            <c:ext xmlns:c16="http://schemas.microsoft.com/office/drawing/2014/chart" uri="{C3380CC4-5D6E-409C-BE32-E72D297353CC}">
              <c16:uniqueId val="{00000001-4080-4480-9E2B-600F4B2AC2EF}"/>
            </c:ext>
          </c:extLst>
        </c:ser>
        <c:ser>
          <c:idx val="1"/>
          <c:order val="1"/>
          <c:tx>
            <c:strRef>
              <c:f>Sheet1!$A$3</c:f>
              <c:strCache>
                <c:ptCount val="1"/>
                <c:pt idx="0">
                  <c:v>Easy</c:v>
                </c:pt>
              </c:strCache>
            </c:strRef>
          </c:tx>
          <c:spPr>
            <a:solidFill>
              <a:schemeClr val="accent2"/>
            </a:solidFill>
            <a:ln>
              <a:noFill/>
            </a:ln>
            <a:effectLst>
              <a:outerShdw blurRad="50800" dist="38100" dir="2700000" algn="tl" rotWithShape="0">
                <a:prstClr val="black">
                  <a:alpha val="40000"/>
                </a:prstClr>
              </a:outerShdw>
            </a:effectLst>
          </c:spPr>
          <c:invertIfNegative val="0"/>
          <c:dLbls>
            <c:dLbl>
              <c:idx val="0"/>
              <c:delete val="1"/>
              <c:extLst>
                <c:ext xmlns:c15="http://schemas.microsoft.com/office/drawing/2012/chart" uri="{CE6537A1-D6FC-4f65-9D91-7224C49458BB}"/>
                <c:ext xmlns:c16="http://schemas.microsoft.com/office/drawing/2014/chart" uri="{C3380CC4-5D6E-409C-BE32-E72D297353CC}">
                  <c16:uniqueId val="{00000002-7F86-491C-8A34-68B143A12B5C}"/>
                </c:ext>
              </c:extLst>
            </c:dLbl>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tx1"/>
                    </a:solidFill>
                    <a:latin typeface="Arial" pitchFamily="34" charset="0"/>
                    <a:ea typeface="+mn-ea"/>
                    <a:cs typeface="Arial"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6350" cap="flat" cmpd="sng" algn="ctr">
                      <a:solidFill>
                        <a:schemeClr val="tx1"/>
                      </a:solidFill>
                      <a:prstDash val="solid"/>
                      <a:round/>
                    </a:ln>
                    <a:effectLst/>
                  </c:spPr>
                </c15:leaderLines>
              </c:ext>
            </c:extLst>
          </c:dLbls>
          <c:cat>
            <c:numRef>
              <c:f>Sheet1!$B$1:$R$1</c:f>
              <c:numCache>
                <c:formatCode>General</c:formatCode>
                <c:ptCount val="17"/>
                <c:pt idx="0">
                  <c:v>2002</c:v>
                </c:pt>
                <c:pt idx="1">
                  <c:v>2003</c:v>
                </c:pt>
                <c:pt idx="2">
                  <c:v>2004</c:v>
                </c:pt>
                <c:pt idx="3">
                  <c:v>2005</c:v>
                </c:pt>
                <c:pt idx="4">
                  <c:v>2006</c:v>
                </c:pt>
                <c:pt idx="5">
                  <c:v>2007</c:v>
                </c:pt>
                <c:pt idx="6">
                  <c:v>2008</c:v>
                </c:pt>
                <c:pt idx="7">
                  <c:v>2009</c:v>
                </c:pt>
                <c:pt idx="8">
                  <c:v>2010</c:v>
                </c:pt>
                <c:pt idx="9">
                  <c:v>2011</c:v>
                </c:pt>
                <c:pt idx="10">
                  <c:v>2012</c:v>
                </c:pt>
                <c:pt idx="11">
                  <c:v>2013</c:v>
                </c:pt>
                <c:pt idx="12">
                  <c:v>2014</c:v>
                </c:pt>
                <c:pt idx="13">
                  <c:v>2015</c:v>
                </c:pt>
                <c:pt idx="14">
                  <c:v>2016</c:v>
                </c:pt>
                <c:pt idx="15">
                  <c:v>2017</c:v>
                </c:pt>
                <c:pt idx="16">
                  <c:v>2018</c:v>
                </c:pt>
              </c:numCache>
            </c:numRef>
          </c:cat>
          <c:val>
            <c:numRef>
              <c:f>Sheet1!$B$3:$R$3</c:f>
              <c:numCache>
                <c:formatCode>General</c:formatCode>
                <c:ptCount val="17"/>
                <c:pt idx="0">
                  <c:v>21</c:v>
                </c:pt>
                <c:pt idx="1">
                  <c:v>25</c:v>
                </c:pt>
                <c:pt idx="2">
                  <c:v>44</c:v>
                </c:pt>
                <c:pt idx="3">
                  <c:v>50</c:v>
                </c:pt>
                <c:pt idx="4">
                  <c:v>42</c:v>
                </c:pt>
                <c:pt idx="5">
                  <c:v>43</c:v>
                </c:pt>
                <c:pt idx="6">
                  <c:v>43</c:v>
                </c:pt>
                <c:pt idx="7">
                  <c:v>29</c:v>
                </c:pt>
                <c:pt idx="8">
                  <c:v>43</c:v>
                </c:pt>
                <c:pt idx="9">
                  <c:v>42</c:v>
                </c:pt>
                <c:pt idx="10">
                  <c:v>34</c:v>
                </c:pt>
                <c:pt idx="11">
                  <c:v>50</c:v>
                </c:pt>
                <c:pt idx="12">
                  <c:v>44</c:v>
                </c:pt>
                <c:pt idx="13">
                  <c:v>47</c:v>
                </c:pt>
                <c:pt idx="14">
                  <c:v>45</c:v>
                </c:pt>
                <c:pt idx="15">
                  <c:v>45</c:v>
                </c:pt>
                <c:pt idx="16">
                  <c:v>30</c:v>
                </c:pt>
              </c:numCache>
            </c:numRef>
          </c:val>
          <c:extLst>
            <c:ext xmlns:c16="http://schemas.microsoft.com/office/drawing/2014/chart" uri="{C3380CC4-5D6E-409C-BE32-E72D297353CC}">
              <c16:uniqueId val="{00000003-4080-4480-9E2B-600F4B2AC2EF}"/>
            </c:ext>
          </c:extLst>
        </c:ser>
        <c:ser>
          <c:idx val="2"/>
          <c:order val="2"/>
          <c:tx>
            <c:strRef>
              <c:f>Sheet1!$A$4</c:f>
              <c:strCache>
                <c:ptCount val="1"/>
                <c:pt idx="0">
                  <c:v>Difficult</c:v>
                </c:pt>
              </c:strCache>
            </c:strRef>
          </c:tx>
          <c:spPr>
            <a:solidFill>
              <a:schemeClr val="accent3"/>
            </a:solidFill>
            <a:ln>
              <a:noFill/>
            </a:ln>
            <a:effectLst>
              <a:outerShdw blurRad="50800" dist="38100" dir="2700000" algn="tl" rotWithShape="0">
                <a:prstClr val="black">
                  <a:alpha val="40000"/>
                </a:prstClr>
              </a:outerShdw>
            </a:effectLst>
          </c:spPr>
          <c:invertIfNegative val="0"/>
          <c:dLbls>
            <c:dLbl>
              <c:idx val="0"/>
              <c:delete val="1"/>
              <c:extLst>
                <c:ext xmlns:c15="http://schemas.microsoft.com/office/drawing/2012/chart" uri="{CE6537A1-D6FC-4f65-9D91-7224C49458BB}"/>
                <c:ext xmlns:c16="http://schemas.microsoft.com/office/drawing/2014/chart" uri="{C3380CC4-5D6E-409C-BE32-E72D297353CC}">
                  <c16:uniqueId val="{00000001-7F86-491C-8A34-68B143A12B5C}"/>
                </c:ext>
              </c:extLst>
            </c:dLbl>
            <c:dLbl>
              <c:idx val="1"/>
              <c:delete val="1"/>
              <c:extLst>
                <c:ext xmlns:c15="http://schemas.microsoft.com/office/drawing/2012/chart" uri="{CE6537A1-D6FC-4f65-9D91-7224C49458BB}"/>
                <c:ext xmlns:c16="http://schemas.microsoft.com/office/drawing/2014/chart" uri="{C3380CC4-5D6E-409C-BE32-E72D297353CC}">
                  <c16:uniqueId val="{00000004-7F86-491C-8A34-68B143A12B5C}"/>
                </c:ext>
              </c:extLst>
            </c:dLbl>
            <c:dLbl>
              <c:idx val="10"/>
              <c:delete val="1"/>
              <c:extLst>
                <c:ext xmlns:c15="http://schemas.microsoft.com/office/drawing/2012/chart" uri="{CE6537A1-D6FC-4f65-9D91-7224C49458BB}"/>
                <c:ext xmlns:c16="http://schemas.microsoft.com/office/drawing/2014/chart" uri="{C3380CC4-5D6E-409C-BE32-E72D297353CC}">
                  <c16:uniqueId val="{00000009-57EC-47A3-82FE-042BB07E08F5}"/>
                </c:ext>
              </c:extLst>
            </c:dLbl>
            <c:dLbl>
              <c:idx val="12"/>
              <c:delete val="1"/>
              <c:extLst>
                <c:ext xmlns:c15="http://schemas.microsoft.com/office/drawing/2012/chart" uri="{CE6537A1-D6FC-4f65-9D91-7224C49458BB}"/>
                <c:ext xmlns:c16="http://schemas.microsoft.com/office/drawing/2014/chart" uri="{C3380CC4-5D6E-409C-BE32-E72D297353CC}">
                  <c16:uniqueId val="{00000005-7F86-491C-8A34-68B143A12B5C}"/>
                </c:ext>
              </c:extLst>
            </c:dLbl>
            <c:dLbl>
              <c:idx val="13"/>
              <c:delete val="1"/>
              <c:extLst>
                <c:ext xmlns:c15="http://schemas.microsoft.com/office/drawing/2012/chart" uri="{CE6537A1-D6FC-4f65-9D91-7224C49458BB}"/>
                <c:ext xmlns:c16="http://schemas.microsoft.com/office/drawing/2014/chart" uri="{C3380CC4-5D6E-409C-BE32-E72D297353CC}">
                  <c16:uniqueId val="{00000012-57EC-47A3-82FE-042BB07E08F5}"/>
                </c:ext>
              </c:extLst>
            </c:dLbl>
            <c:dLbl>
              <c:idx val="14"/>
              <c:delete val="1"/>
              <c:extLst>
                <c:ext xmlns:c15="http://schemas.microsoft.com/office/drawing/2012/chart" uri="{CE6537A1-D6FC-4f65-9D91-7224C49458BB}"/>
                <c:ext xmlns:c16="http://schemas.microsoft.com/office/drawing/2014/chart" uri="{C3380CC4-5D6E-409C-BE32-E72D297353CC}">
                  <c16:uniqueId val="{00000011-57EC-47A3-82FE-042BB07E08F5}"/>
                </c:ext>
              </c:extLst>
            </c:dLbl>
            <c:dLbl>
              <c:idx val="15"/>
              <c:delete val="1"/>
              <c:extLst>
                <c:ext xmlns:c15="http://schemas.microsoft.com/office/drawing/2012/chart" uri="{CE6537A1-D6FC-4f65-9D91-7224C49458BB}"/>
                <c:ext xmlns:c16="http://schemas.microsoft.com/office/drawing/2014/chart" uri="{C3380CC4-5D6E-409C-BE32-E72D297353CC}">
                  <c16:uniqueId val="{00000010-57EC-47A3-82FE-042BB07E08F5}"/>
                </c:ext>
              </c:extLst>
            </c:dLbl>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tx1"/>
                    </a:solidFill>
                    <a:latin typeface="Arial" pitchFamily="34" charset="0"/>
                    <a:ea typeface="+mn-ea"/>
                    <a:cs typeface="Arial"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6350" cap="flat" cmpd="sng" algn="ctr">
                      <a:solidFill>
                        <a:schemeClr val="tx1"/>
                      </a:solidFill>
                      <a:prstDash val="solid"/>
                      <a:round/>
                    </a:ln>
                    <a:effectLst/>
                  </c:spPr>
                </c15:leaderLines>
              </c:ext>
            </c:extLst>
          </c:dLbls>
          <c:cat>
            <c:numRef>
              <c:f>Sheet1!$B$1:$R$1</c:f>
              <c:numCache>
                <c:formatCode>General</c:formatCode>
                <c:ptCount val="17"/>
                <c:pt idx="0">
                  <c:v>2002</c:v>
                </c:pt>
                <c:pt idx="1">
                  <c:v>2003</c:v>
                </c:pt>
                <c:pt idx="2">
                  <c:v>2004</c:v>
                </c:pt>
                <c:pt idx="3">
                  <c:v>2005</c:v>
                </c:pt>
                <c:pt idx="4">
                  <c:v>2006</c:v>
                </c:pt>
                <c:pt idx="5">
                  <c:v>2007</c:v>
                </c:pt>
                <c:pt idx="6">
                  <c:v>2008</c:v>
                </c:pt>
                <c:pt idx="7">
                  <c:v>2009</c:v>
                </c:pt>
                <c:pt idx="8">
                  <c:v>2010</c:v>
                </c:pt>
                <c:pt idx="9">
                  <c:v>2011</c:v>
                </c:pt>
                <c:pt idx="10">
                  <c:v>2012</c:v>
                </c:pt>
                <c:pt idx="11">
                  <c:v>2013</c:v>
                </c:pt>
                <c:pt idx="12">
                  <c:v>2014</c:v>
                </c:pt>
                <c:pt idx="13">
                  <c:v>2015</c:v>
                </c:pt>
                <c:pt idx="14">
                  <c:v>2016</c:v>
                </c:pt>
                <c:pt idx="15">
                  <c:v>2017</c:v>
                </c:pt>
                <c:pt idx="16">
                  <c:v>2018</c:v>
                </c:pt>
              </c:numCache>
            </c:numRef>
          </c:cat>
          <c:val>
            <c:numRef>
              <c:f>Sheet1!$B$4:$R$4</c:f>
              <c:numCache>
                <c:formatCode>General</c:formatCode>
                <c:ptCount val="17"/>
                <c:pt idx="0">
                  <c:v>21</c:v>
                </c:pt>
                <c:pt idx="1">
                  <c:v>7</c:v>
                </c:pt>
                <c:pt idx="2">
                  <c:v>20</c:v>
                </c:pt>
                <c:pt idx="3">
                  <c:v>11</c:v>
                </c:pt>
                <c:pt idx="4">
                  <c:v>7</c:v>
                </c:pt>
                <c:pt idx="5">
                  <c:v>11</c:v>
                </c:pt>
                <c:pt idx="6">
                  <c:v>10</c:v>
                </c:pt>
                <c:pt idx="7">
                  <c:v>27</c:v>
                </c:pt>
                <c:pt idx="8">
                  <c:v>35</c:v>
                </c:pt>
                <c:pt idx="9">
                  <c:v>18</c:v>
                </c:pt>
                <c:pt idx="10">
                  <c:v>5</c:v>
                </c:pt>
                <c:pt idx="11">
                  <c:v>12</c:v>
                </c:pt>
                <c:pt idx="12">
                  <c:v>8</c:v>
                </c:pt>
                <c:pt idx="13">
                  <c:v>2</c:v>
                </c:pt>
                <c:pt idx="14">
                  <c:v>2</c:v>
                </c:pt>
                <c:pt idx="15">
                  <c:v>5</c:v>
                </c:pt>
                <c:pt idx="16">
                  <c:v>8</c:v>
                </c:pt>
              </c:numCache>
            </c:numRef>
          </c:val>
          <c:extLst>
            <c:ext xmlns:c16="http://schemas.microsoft.com/office/drawing/2014/chart" uri="{C3380CC4-5D6E-409C-BE32-E72D297353CC}">
              <c16:uniqueId val="{00000004-4080-4480-9E2B-600F4B2AC2EF}"/>
            </c:ext>
          </c:extLst>
        </c:ser>
        <c:ser>
          <c:idx val="3"/>
          <c:order val="3"/>
          <c:tx>
            <c:strRef>
              <c:f>Sheet1!$A$5</c:f>
              <c:strCache>
                <c:ptCount val="1"/>
                <c:pt idx="0">
                  <c:v>Very Difficult</c:v>
                </c:pt>
              </c:strCache>
            </c:strRef>
          </c:tx>
          <c:spPr>
            <a:solidFill>
              <a:schemeClr val="accent4"/>
            </a:solidFill>
            <a:ln>
              <a:noFill/>
            </a:ln>
            <a:effectLst>
              <a:outerShdw blurRad="50800" dist="38100" dir="2700000" algn="tl" rotWithShape="0">
                <a:prstClr val="black">
                  <a:alpha val="40000"/>
                </a:prstClr>
              </a:outerShdw>
            </a:effectLst>
          </c:spPr>
          <c:invertIfNegative val="0"/>
          <c:dLbls>
            <c:delete val="1"/>
          </c:dLbls>
          <c:cat>
            <c:numRef>
              <c:f>Sheet1!$B$1:$R$1</c:f>
              <c:numCache>
                <c:formatCode>General</c:formatCode>
                <c:ptCount val="17"/>
                <c:pt idx="0">
                  <c:v>2002</c:v>
                </c:pt>
                <c:pt idx="1">
                  <c:v>2003</c:v>
                </c:pt>
                <c:pt idx="2">
                  <c:v>2004</c:v>
                </c:pt>
                <c:pt idx="3">
                  <c:v>2005</c:v>
                </c:pt>
                <c:pt idx="4">
                  <c:v>2006</c:v>
                </c:pt>
                <c:pt idx="5">
                  <c:v>2007</c:v>
                </c:pt>
                <c:pt idx="6">
                  <c:v>2008</c:v>
                </c:pt>
                <c:pt idx="7">
                  <c:v>2009</c:v>
                </c:pt>
                <c:pt idx="8">
                  <c:v>2010</c:v>
                </c:pt>
                <c:pt idx="9">
                  <c:v>2011</c:v>
                </c:pt>
                <c:pt idx="10">
                  <c:v>2012</c:v>
                </c:pt>
                <c:pt idx="11">
                  <c:v>2013</c:v>
                </c:pt>
                <c:pt idx="12">
                  <c:v>2014</c:v>
                </c:pt>
                <c:pt idx="13">
                  <c:v>2015</c:v>
                </c:pt>
                <c:pt idx="14">
                  <c:v>2016</c:v>
                </c:pt>
                <c:pt idx="15">
                  <c:v>2017</c:v>
                </c:pt>
                <c:pt idx="16">
                  <c:v>2018</c:v>
                </c:pt>
              </c:numCache>
            </c:numRef>
          </c:cat>
          <c:val>
            <c:numRef>
              <c:f>Sheet1!$B$5:$R$5</c:f>
              <c:numCache>
                <c:formatCode>General</c:formatCode>
                <c:ptCount val="17"/>
                <c:pt idx="0">
                  <c:v>29</c:v>
                </c:pt>
                <c:pt idx="1">
                  <c:v>0</c:v>
                </c:pt>
                <c:pt idx="2">
                  <c:v>5</c:v>
                </c:pt>
                <c:pt idx="3">
                  <c:v>0</c:v>
                </c:pt>
                <c:pt idx="4">
                  <c:v>0</c:v>
                </c:pt>
                <c:pt idx="5">
                  <c:v>1</c:v>
                </c:pt>
                <c:pt idx="6">
                  <c:v>0</c:v>
                </c:pt>
                <c:pt idx="7">
                  <c:v>9</c:v>
                </c:pt>
                <c:pt idx="8">
                  <c:v>3</c:v>
                </c:pt>
                <c:pt idx="9">
                  <c:v>2</c:v>
                </c:pt>
                <c:pt idx="10">
                  <c:v>4</c:v>
                </c:pt>
                <c:pt idx="11">
                  <c:v>0</c:v>
                </c:pt>
                <c:pt idx="12">
                  <c:v>0</c:v>
                </c:pt>
                <c:pt idx="13">
                  <c:v>0</c:v>
                </c:pt>
                <c:pt idx="14">
                  <c:v>0</c:v>
                </c:pt>
                <c:pt idx="15">
                  <c:v>0</c:v>
                </c:pt>
                <c:pt idx="16">
                  <c:v>0</c:v>
                </c:pt>
              </c:numCache>
            </c:numRef>
          </c:val>
          <c:extLst>
            <c:ext xmlns:c16="http://schemas.microsoft.com/office/drawing/2014/chart" uri="{C3380CC4-5D6E-409C-BE32-E72D297353CC}">
              <c16:uniqueId val="{00000006-4080-4480-9E2B-600F4B2AC2EF}"/>
            </c:ext>
          </c:extLst>
        </c:ser>
        <c:dLbls>
          <c:showLegendKey val="0"/>
          <c:showVal val="1"/>
          <c:showCatName val="0"/>
          <c:showSerName val="0"/>
          <c:showPercent val="0"/>
          <c:showBubbleSize val="0"/>
        </c:dLbls>
        <c:gapWidth val="150"/>
        <c:overlap val="100"/>
        <c:axId val="-2102840984"/>
        <c:axId val="-2099049016"/>
      </c:barChart>
      <c:catAx>
        <c:axId val="-2102840984"/>
        <c:scaling>
          <c:orientation val="minMax"/>
        </c:scaling>
        <c:delete val="0"/>
        <c:axPos val="b"/>
        <c:numFmt formatCode="General" sourceLinked="1"/>
        <c:majorTickMark val="out"/>
        <c:minorTickMark val="none"/>
        <c:tickLblPos val="nextTo"/>
        <c:spPr>
          <a:noFill/>
          <a:ln w="6350" cap="flat" cmpd="sng" algn="ctr">
            <a:solidFill>
              <a:sysClr val="windowText" lastClr="000000"/>
            </a:solidFill>
            <a:prstDash val="solid"/>
            <a:round/>
          </a:ln>
          <a:effectLst/>
        </c:spPr>
        <c:txPr>
          <a:bodyPr rot="-2700000" spcFirstLastPara="1" vertOverflow="ellipsis" wrap="square" anchor="ctr" anchorCtr="1"/>
          <a:lstStyle/>
          <a:p>
            <a:pPr>
              <a:defRPr sz="1600" b="0" i="0" u="none" strike="noStrike" kern="1200" baseline="0">
                <a:solidFill>
                  <a:schemeClr val="tx1"/>
                </a:solidFill>
                <a:latin typeface="Arial" pitchFamily="34" charset="0"/>
                <a:ea typeface="+mn-ea"/>
                <a:cs typeface="Arial" pitchFamily="34" charset="0"/>
              </a:defRPr>
            </a:pPr>
            <a:endParaRPr lang="en-US"/>
          </a:p>
        </c:txPr>
        <c:crossAx val="-2099049016"/>
        <c:crosses val="autoZero"/>
        <c:auto val="1"/>
        <c:lblAlgn val="ctr"/>
        <c:lblOffset val="100"/>
        <c:noMultiLvlLbl val="0"/>
      </c:catAx>
      <c:valAx>
        <c:axId val="-2099049016"/>
        <c:scaling>
          <c:orientation val="minMax"/>
          <c:max val="1"/>
        </c:scaling>
        <c:delete val="0"/>
        <c:axPos val="l"/>
        <c:title>
          <c:tx>
            <c:rich>
              <a:bodyPr rot="-5400000" spcFirstLastPara="1" vertOverflow="ellipsis" vert="horz" wrap="square" anchor="ctr" anchorCtr="1"/>
              <a:lstStyle/>
              <a:p>
                <a:pPr>
                  <a:defRPr sz="1600" b="1" i="0" u="none" strike="noStrike" kern="1200" baseline="0">
                    <a:solidFill>
                      <a:schemeClr val="tx1"/>
                    </a:solidFill>
                    <a:latin typeface="Arial" pitchFamily="34" charset="0"/>
                    <a:ea typeface="+mn-ea"/>
                    <a:cs typeface="Arial" pitchFamily="34" charset="0"/>
                  </a:defRPr>
                </a:pPr>
                <a:r>
                  <a:rPr lang="en-AU"/>
                  <a:t>% of those who commented</a:t>
                </a:r>
              </a:p>
            </c:rich>
          </c:tx>
          <c:layout>
            <c:manualLayout>
              <c:xMode val="edge"/>
              <c:yMode val="edge"/>
              <c:x val="1.5787479556311846E-3"/>
              <c:y val="8.9844088976309619E-2"/>
            </c:manualLayout>
          </c:layout>
          <c:overlay val="0"/>
          <c:spPr>
            <a:noFill/>
            <a:ln>
              <a:noFill/>
            </a:ln>
            <a:effectLst/>
          </c:spPr>
          <c:txPr>
            <a:bodyPr rot="-5400000" spcFirstLastPara="1" vertOverflow="ellipsis" vert="horz" wrap="square" anchor="ctr" anchorCtr="1"/>
            <a:lstStyle/>
            <a:p>
              <a:pPr>
                <a:defRPr sz="1600" b="1" i="0" u="none" strike="noStrike" kern="1200" baseline="0">
                  <a:solidFill>
                    <a:schemeClr val="tx1"/>
                  </a:solidFill>
                  <a:latin typeface="Arial" pitchFamily="34" charset="0"/>
                  <a:ea typeface="+mn-ea"/>
                  <a:cs typeface="Arial" pitchFamily="34" charset="0"/>
                </a:defRPr>
              </a:pPr>
              <a:endParaRPr lang="en-US"/>
            </a:p>
          </c:txPr>
        </c:title>
        <c:numFmt formatCode="0%" sourceLinked="1"/>
        <c:majorTickMark val="out"/>
        <c:minorTickMark val="none"/>
        <c:tickLblPos val="nextTo"/>
        <c:spPr>
          <a:noFill/>
          <a:ln w="6350" cap="flat" cmpd="sng" algn="ctr">
            <a:solidFill>
              <a:sysClr val="windowText" lastClr="000000"/>
            </a:solidFill>
            <a:prstDash val="solid"/>
            <a:round/>
          </a:ln>
          <a:effectLst/>
        </c:spPr>
        <c:txPr>
          <a:bodyPr rot="0" spcFirstLastPara="1" vertOverflow="ellipsis" wrap="square" anchor="ctr" anchorCtr="1"/>
          <a:lstStyle/>
          <a:p>
            <a:pPr>
              <a:defRPr sz="1600" b="0" i="0" u="none" strike="noStrike" kern="1200" baseline="0">
                <a:solidFill>
                  <a:schemeClr val="tx1"/>
                </a:solidFill>
                <a:latin typeface="Arial" pitchFamily="34" charset="0"/>
                <a:ea typeface="+mn-ea"/>
                <a:cs typeface="Arial" pitchFamily="34" charset="0"/>
              </a:defRPr>
            </a:pPr>
            <a:endParaRPr lang="en-US"/>
          </a:p>
        </c:txPr>
        <c:crossAx val="-2102840984"/>
        <c:crosses val="autoZero"/>
        <c:crossBetween val="between"/>
      </c:valAx>
      <c:spPr>
        <a:noFill/>
        <a:ln>
          <a:noFill/>
        </a:ln>
        <a:effectLst/>
      </c:spPr>
    </c:plotArea>
    <c:legend>
      <c:legendPos val="b"/>
      <c:layout>
        <c:manualLayout>
          <c:xMode val="edge"/>
          <c:yMode val="edge"/>
          <c:x val="0.30925202842795335"/>
          <c:y val="0.91024158546159473"/>
          <c:w val="0.3814959431440933"/>
          <c:h val="7.6131233595800527E-2"/>
        </c:manualLayout>
      </c:layout>
      <c:overlay val="0"/>
      <c:spPr>
        <a:noFill/>
        <a:ln>
          <a:noFill/>
        </a:ln>
        <a:effectLst/>
      </c:spPr>
      <c:txPr>
        <a:bodyPr rot="0" spcFirstLastPara="1" vertOverflow="ellipsis" vert="horz" wrap="square" anchor="ctr" anchorCtr="1"/>
        <a:lstStyle/>
        <a:p>
          <a:pPr>
            <a:defRPr sz="1600" b="0" i="0" u="none" strike="noStrike" kern="1200" baseline="0">
              <a:solidFill>
                <a:schemeClr val="tx1"/>
              </a:solidFill>
              <a:latin typeface="Arial" pitchFamily="34" charset="0"/>
              <a:ea typeface="+mn-ea"/>
              <a:cs typeface="Arial" pitchFamily="34" charset="0"/>
            </a:defRPr>
          </a:pPr>
          <a:endParaRPr lang="en-US"/>
        </a:p>
      </c:txPr>
    </c:legend>
    <c:plotVisOnly val="1"/>
    <c:dispBlanksAs val="gap"/>
    <c:showDLblsOverMax val="0"/>
  </c:chart>
  <c:spPr>
    <a:solidFill>
      <a:schemeClr val="bg1"/>
    </a:solidFill>
    <a:ln w="6350" cap="flat" cmpd="sng" algn="ctr">
      <a:noFill/>
      <a:prstDash val="solid"/>
      <a:round/>
    </a:ln>
    <a:effectLst/>
  </c:spPr>
  <c:txPr>
    <a:bodyPr/>
    <a:lstStyle/>
    <a:p>
      <a:pPr>
        <a:defRPr sz="1600">
          <a:latin typeface="Arial" pitchFamily="34" charset="0"/>
          <a:cs typeface="Arial" pitchFamily="34" charset="0"/>
        </a:defRPr>
      </a:pPr>
      <a:endParaRPr lang="en-US"/>
    </a:p>
  </c:txPr>
  <c:externalData r:id="rId3">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10921501706485"/>
          <c:y val="9.2436974789915902E-2"/>
          <c:w val="0.78164863323427003"/>
          <c:h val="0.62184873949584396"/>
        </c:manualLayout>
      </c:layout>
      <c:barChart>
        <c:barDir val="col"/>
        <c:grouping val="clustered"/>
        <c:varyColors val="0"/>
        <c:ser>
          <c:idx val="1"/>
          <c:order val="1"/>
          <c:tx>
            <c:strRef>
              <c:f>Sheet1!$A$2</c:f>
              <c:strCache>
                <c:ptCount val="1"/>
                <c:pt idx="0">
                  <c:v>% Used</c:v>
                </c:pt>
              </c:strCache>
            </c:strRef>
          </c:tx>
          <c:spPr>
            <a:solidFill>
              <a:schemeClr val="accent2"/>
            </a:solidFill>
            <a:ln>
              <a:noFill/>
            </a:ln>
            <a:effectLst>
              <a:outerShdw blurRad="50800" dist="38100" dir="2700000" algn="tl" rotWithShape="0">
                <a:prstClr val="black">
                  <a:alpha val="40000"/>
                </a:prstClr>
              </a:outerShdw>
            </a:effectLst>
          </c:spPr>
          <c:invertIfNegative val="0"/>
          <c:dLbls>
            <c:dLbl>
              <c:idx val="0"/>
              <c:layout>
                <c:manualLayout>
                  <c:x val="-1.207182794660488E-3"/>
                  <c:y val="-4.0585572873596334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1799-48E4-94D8-182C41435499}"/>
                </c:ext>
              </c:extLst>
            </c:dLbl>
            <c:dLbl>
              <c:idx val="17"/>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1799-48E4-94D8-182C41435499}"/>
                </c:ext>
              </c:extLst>
            </c:dLbl>
            <c:dLbl>
              <c:idx val="18"/>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1799-48E4-94D8-182C41435499}"/>
                </c:ext>
              </c:extLst>
            </c:dLbl>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rgbClr val="000000"/>
                    </a:solidFill>
                    <a:latin typeface="+mn-lt"/>
                    <a:ea typeface="Calibri"/>
                    <a:cs typeface="Arial" panose="020B0604020202020204" pitchFamily="34" charset="0"/>
                  </a:defRPr>
                </a:pPr>
                <a:endParaRPr lang="en-US"/>
              </a:p>
            </c:txPr>
            <c:showLegendKey val="0"/>
            <c:showVal val="0"/>
            <c:showCatName val="0"/>
            <c:showSerName val="0"/>
            <c:showPercent val="0"/>
            <c:showBubbleSize val="0"/>
            <c:extLst>
              <c:ext xmlns:c15="http://schemas.microsoft.com/office/drawing/2012/chart" uri="{CE6537A1-D6FC-4f65-9D91-7224C49458BB}">
                <c15:showLeaderLines val="1"/>
                <c15:leaderLines>
                  <c:spPr>
                    <a:ln w="6350" cap="flat" cmpd="sng" algn="ctr">
                      <a:solidFill>
                        <a:schemeClr val="tx1"/>
                      </a:solidFill>
                      <a:prstDash val="solid"/>
                      <a:round/>
                    </a:ln>
                    <a:effectLst/>
                  </c:spPr>
                </c15:leaderLines>
              </c:ext>
            </c:extLst>
          </c:dLbls>
          <c:cat>
            <c:numRef>
              <c:f>Sheet1!$B$1:$T$1</c:f>
              <c:numCache>
                <c:formatCode>General</c:formatCode>
                <c:ptCount val="19"/>
                <c:pt idx="0">
                  <c:v>2000</c:v>
                </c:pt>
                <c:pt idx="1">
                  <c:v>2001</c:v>
                </c:pt>
                <c:pt idx="2">
                  <c:v>2002</c:v>
                </c:pt>
                <c:pt idx="3">
                  <c:v>2003</c:v>
                </c:pt>
                <c:pt idx="4">
                  <c:v>2004</c:v>
                </c:pt>
                <c:pt idx="5">
                  <c:v>2005</c:v>
                </c:pt>
                <c:pt idx="6">
                  <c:v>2006</c:v>
                </c:pt>
                <c:pt idx="7">
                  <c:v>2007</c:v>
                </c:pt>
                <c:pt idx="8">
                  <c:v>2008</c:v>
                </c:pt>
                <c:pt idx="9">
                  <c:v>2009</c:v>
                </c:pt>
                <c:pt idx="10">
                  <c:v>2010</c:v>
                </c:pt>
                <c:pt idx="11">
                  <c:v>2011</c:v>
                </c:pt>
                <c:pt idx="12">
                  <c:v>2012</c:v>
                </c:pt>
                <c:pt idx="13">
                  <c:v>2013</c:v>
                </c:pt>
                <c:pt idx="14">
                  <c:v>2014</c:v>
                </c:pt>
                <c:pt idx="15">
                  <c:v>2015</c:v>
                </c:pt>
                <c:pt idx="16">
                  <c:v>2016</c:v>
                </c:pt>
                <c:pt idx="17">
                  <c:v>2017</c:v>
                </c:pt>
                <c:pt idx="18">
                  <c:v>2018</c:v>
                </c:pt>
              </c:numCache>
            </c:numRef>
          </c:cat>
          <c:val>
            <c:numRef>
              <c:f>Sheet1!$B$2:$T$2</c:f>
              <c:numCache>
                <c:formatCode>General</c:formatCode>
                <c:ptCount val="19"/>
                <c:pt idx="0">
                  <c:v>15</c:v>
                </c:pt>
                <c:pt idx="1">
                  <c:v>40</c:v>
                </c:pt>
                <c:pt idx="2">
                  <c:v>18</c:v>
                </c:pt>
                <c:pt idx="3">
                  <c:v>13</c:v>
                </c:pt>
                <c:pt idx="4">
                  <c:v>10</c:v>
                </c:pt>
                <c:pt idx="5">
                  <c:v>20</c:v>
                </c:pt>
                <c:pt idx="6">
                  <c:v>8</c:v>
                </c:pt>
                <c:pt idx="7">
                  <c:v>18</c:v>
                </c:pt>
                <c:pt idx="8">
                  <c:v>18</c:v>
                </c:pt>
                <c:pt idx="9">
                  <c:v>22</c:v>
                </c:pt>
                <c:pt idx="10">
                  <c:v>6</c:v>
                </c:pt>
                <c:pt idx="11">
                  <c:v>8</c:v>
                </c:pt>
                <c:pt idx="12">
                  <c:v>16</c:v>
                </c:pt>
                <c:pt idx="13">
                  <c:v>16</c:v>
                </c:pt>
                <c:pt idx="14">
                  <c:v>15</c:v>
                </c:pt>
                <c:pt idx="15">
                  <c:v>12</c:v>
                </c:pt>
                <c:pt idx="16">
                  <c:v>8</c:v>
                </c:pt>
                <c:pt idx="17">
                  <c:v>18</c:v>
                </c:pt>
                <c:pt idx="18">
                  <c:v>14</c:v>
                </c:pt>
              </c:numCache>
            </c:numRef>
          </c:val>
          <c:extLst>
            <c:ext xmlns:c16="http://schemas.microsoft.com/office/drawing/2014/chart" uri="{C3380CC4-5D6E-409C-BE32-E72D297353CC}">
              <c16:uniqueId val="{00000001-A8FA-46D3-A864-0D59E32FFF87}"/>
            </c:ext>
          </c:extLst>
        </c:ser>
        <c:dLbls>
          <c:showLegendKey val="0"/>
          <c:showVal val="1"/>
          <c:showCatName val="0"/>
          <c:showSerName val="0"/>
          <c:showPercent val="0"/>
          <c:showBubbleSize val="0"/>
        </c:dLbls>
        <c:gapWidth val="150"/>
        <c:axId val="-2101155768"/>
        <c:axId val="-2101152552"/>
      </c:barChart>
      <c:lineChart>
        <c:grouping val="standard"/>
        <c:varyColors val="0"/>
        <c:ser>
          <c:idx val="0"/>
          <c:order val="0"/>
          <c:tx>
            <c:strRef>
              <c:f>Sheet1!$A$3</c:f>
              <c:strCache>
                <c:ptCount val="1"/>
                <c:pt idx="0">
                  <c:v>Median days</c:v>
                </c:pt>
              </c:strCache>
            </c:strRef>
          </c:tx>
          <c:spPr>
            <a:ln w="25400" cap="rnd" cmpd="sng" algn="ctr">
              <a:solidFill>
                <a:schemeClr val="accent1"/>
              </a:solidFill>
              <a:prstDash val="solid"/>
              <a:round/>
            </a:ln>
            <a:effectLst>
              <a:outerShdw blurRad="50800" dist="38100" dir="2700000" algn="tl" rotWithShape="0">
                <a:prstClr val="black">
                  <a:alpha val="40000"/>
                </a:prstClr>
              </a:outerShdw>
            </a:effectLst>
          </c:spPr>
          <c:marker>
            <c:symbol val="square"/>
            <c:size val="5"/>
            <c:spPr>
              <a:solidFill>
                <a:schemeClr val="accent1"/>
              </a:solidFill>
              <a:ln w="6350" cap="flat" cmpd="sng" algn="ctr">
                <a:solidFill>
                  <a:schemeClr val="accent1"/>
                </a:solidFill>
                <a:prstDash val="solid"/>
                <a:round/>
              </a:ln>
              <a:effectLst>
                <a:outerShdw blurRad="50800" dist="38100" dir="2700000" algn="tl" rotWithShape="0">
                  <a:prstClr val="black">
                    <a:alpha val="40000"/>
                  </a:prstClr>
                </a:outerShdw>
              </a:effectLst>
            </c:spPr>
          </c:marker>
          <c:dLbls>
            <c:dLbl>
              <c:idx val="18"/>
              <c:dLblPos val="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1799-48E4-94D8-182C41435499}"/>
                </c:ext>
              </c:extLst>
            </c:dLbl>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rgbClr val="000000"/>
                    </a:solidFill>
                    <a:latin typeface="+mn-lt"/>
                    <a:ea typeface="Calibri"/>
                    <a:cs typeface="Arial" panose="020B0604020202020204" pitchFamily="34" charset="0"/>
                  </a:defRPr>
                </a:pPr>
                <a:endParaRPr lang="en-US"/>
              </a:p>
            </c:txPr>
            <c:dLblPos val="t"/>
            <c:showLegendKey val="0"/>
            <c:showVal val="0"/>
            <c:showCatName val="0"/>
            <c:showSerName val="0"/>
            <c:showPercent val="0"/>
            <c:showBubbleSize val="0"/>
            <c:extLst>
              <c:ext xmlns:c15="http://schemas.microsoft.com/office/drawing/2012/chart" uri="{CE6537A1-D6FC-4f65-9D91-7224C49458BB}">
                <c15:showLeaderLines val="1"/>
                <c15:leaderLines>
                  <c:spPr>
                    <a:ln w="6350" cap="flat" cmpd="sng" algn="ctr">
                      <a:solidFill>
                        <a:schemeClr val="tx1"/>
                      </a:solidFill>
                      <a:prstDash val="solid"/>
                      <a:round/>
                    </a:ln>
                    <a:effectLst/>
                  </c:spPr>
                </c15:leaderLines>
              </c:ext>
            </c:extLst>
          </c:dLbls>
          <c:cat>
            <c:numRef>
              <c:f>Sheet1!$B$1:$T$1</c:f>
              <c:numCache>
                <c:formatCode>General</c:formatCode>
                <c:ptCount val="19"/>
                <c:pt idx="0">
                  <c:v>2000</c:v>
                </c:pt>
                <c:pt idx="1">
                  <c:v>2001</c:v>
                </c:pt>
                <c:pt idx="2">
                  <c:v>2002</c:v>
                </c:pt>
                <c:pt idx="3">
                  <c:v>2003</c:v>
                </c:pt>
                <c:pt idx="4">
                  <c:v>2004</c:v>
                </c:pt>
                <c:pt idx="5">
                  <c:v>2005</c:v>
                </c:pt>
                <c:pt idx="6">
                  <c:v>2006</c:v>
                </c:pt>
                <c:pt idx="7">
                  <c:v>2007</c:v>
                </c:pt>
                <c:pt idx="8">
                  <c:v>2008</c:v>
                </c:pt>
                <c:pt idx="9">
                  <c:v>2009</c:v>
                </c:pt>
                <c:pt idx="10">
                  <c:v>2010</c:v>
                </c:pt>
                <c:pt idx="11">
                  <c:v>2011</c:v>
                </c:pt>
                <c:pt idx="12">
                  <c:v>2012</c:v>
                </c:pt>
                <c:pt idx="13">
                  <c:v>2013</c:v>
                </c:pt>
                <c:pt idx="14">
                  <c:v>2014</c:v>
                </c:pt>
                <c:pt idx="15">
                  <c:v>2015</c:v>
                </c:pt>
                <c:pt idx="16">
                  <c:v>2016</c:v>
                </c:pt>
                <c:pt idx="17">
                  <c:v>2017</c:v>
                </c:pt>
                <c:pt idx="18">
                  <c:v>2018</c:v>
                </c:pt>
              </c:numCache>
            </c:numRef>
          </c:cat>
          <c:val>
            <c:numRef>
              <c:f>Sheet1!$B$3:$T$3</c:f>
              <c:numCache>
                <c:formatCode>General</c:formatCode>
                <c:ptCount val="19"/>
                <c:pt idx="0">
                  <c:v>2</c:v>
                </c:pt>
                <c:pt idx="1">
                  <c:v>3</c:v>
                </c:pt>
                <c:pt idx="2">
                  <c:v>5</c:v>
                </c:pt>
                <c:pt idx="3">
                  <c:v>4</c:v>
                </c:pt>
                <c:pt idx="4">
                  <c:v>5</c:v>
                </c:pt>
                <c:pt idx="5">
                  <c:v>2</c:v>
                </c:pt>
                <c:pt idx="6">
                  <c:v>3</c:v>
                </c:pt>
                <c:pt idx="7">
                  <c:v>3</c:v>
                </c:pt>
                <c:pt idx="8">
                  <c:v>3</c:v>
                </c:pt>
                <c:pt idx="9">
                  <c:v>2</c:v>
                </c:pt>
                <c:pt idx="10">
                  <c:v>2</c:v>
                </c:pt>
                <c:pt idx="11">
                  <c:v>8</c:v>
                </c:pt>
                <c:pt idx="12">
                  <c:v>2</c:v>
                </c:pt>
                <c:pt idx="13">
                  <c:v>4</c:v>
                </c:pt>
                <c:pt idx="14">
                  <c:v>2</c:v>
                </c:pt>
                <c:pt idx="15">
                  <c:v>3</c:v>
                </c:pt>
                <c:pt idx="16">
                  <c:v>4</c:v>
                </c:pt>
                <c:pt idx="17">
                  <c:v>3</c:v>
                </c:pt>
                <c:pt idx="18">
                  <c:v>6</c:v>
                </c:pt>
              </c:numCache>
            </c:numRef>
          </c:val>
          <c:smooth val="0"/>
          <c:extLst>
            <c:ext xmlns:c16="http://schemas.microsoft.com/office/drawing/2014/chart" uri="{C3380CC4-5D6E-409C-BE32-E72D297353CC}">
              <c16:uniqueId val="{00000002-A8FA-46D3-A864-0D59E32FFF87}"/>
            </c:ext>
          </c:extLst>
        </c:ser>
        <c:dLbls>
          <c:showLegendKey val="0"/>
          <c:showVal val="1"/>
          <c:showCatName val="0"/>
          <c:showSerName val="0"/>
          <c:showPercent val="0"/>
          <c:showBubbleSize val="0"/>
        </c:dLbls>
        <c:marker val="1"/>
        <c:smooth val="0"/>
        <c:axId val="-2101145992"/>
        <c:axId val="-2101183640"/>
      </c:lineChart>
      <c:catAx>
        <c:axId val="-2101155768"/>
        <c:scaling>
          <c:orientation val="minMax"/>
        </c:scaling>
        <c:delete val="0"/>
        <c:axPos val="b"/>
        <c:numFmt formatCode="General" sourceLinked="1"/>
        <c:majorTickMark val="cross"/>
        <c:minorTickMark val="none"/>
        <c:tickLblPos val="nextTo"/>
        <c:spPr>
          <a:noFill/>
          <a:ln w="3175" cap="flat" cmpd="sng" algn="ctr">
            <a:solidFill>
              <a:srgbClr val="000000"/>
            </a:solidFill>
            <a:prstDash val="solid"/>
            <a:round/>
          </a:ln>
          <a:effectLst/>
        </c:spPr>
        <c:txPr>
          <a:bodyPr rot="-2700000" spcFirstLastPara="1" vertOverflow="ellipsis" wrap="square" anchor="ctr" anchorCtr="1"/>
          <a:lstStyle/>
          <a:p>
            <a:pPr>
              <a:defRPr sz="1600" b="0" i="0" u="none" strike="noStrike" kern="1200" baseline="0">
                <a:solidFill>
                  <a:srgbClr val="000000"/>
                </a:solidFill>
                <a:latin typeface="+mn-lt"/>
                <a:ea typeface="Calibri"/>
                <a:cs typeface="Arial" panose="020B0604020202020204" pitchFamily="34" charset="0"/>
              </a:defRPr>
            </a:pPr>
            <a:endParaRPr lang="en-US"/>
          </a:p>
        </c:txPr>
        <c:crossAx val="-2101152552"/>
        <c:crosses val="autoZero"/>
        <c:auto val="0"/>
        <c:lblAlgn val="ctr"/>
        <c:lblOffset val="100"/>
        <c:tickLblSkip val="1"/>
        <c:tickMarkSkip val="1"/>
        <c:noMultiLvlLbl val="0"/>
      </c:catAx>
      <c:valAx>
        <c:axId val="-2101152552"/>
        <c:scaling>
          <c:orientation val="minMax"/>
          <c:max val="100"/>
        </c:scaling>
        <c:delete val="0"/>
        <c:axPos val="l"/>
        <c:title>
          <c:tx>
            <c:rich>
              <a:bodyPr rot="-5400000" spcFirstLastPara="1" vertOverflow="ellipsis" vert="horz" wrap="square" anchor="ctr" anchorCtr="1"/>
              <a:lstStyle/>
              <a:p>
                <a:pPr>
                  <a:defRPr sz="1600" b="1" i="0" u="none" strike="noStrike" kern="1200" baseline="0">
                    <a:solidFill>
                      <a:srgbClr val="000000"/>
                    </a:solidFill>
                    <a:latin typeface="+mn-lt"/>
                    <a:ea typeface="Calibri"/>
                    <a:cs typeface="Arial" panose="020B0604020202020204" pitchFamily="34" charset="0"/>
                  </a:defRPr>
                </a:pPr>
                <a:r>
                  <a:rPr lang="en-AU" b="1" dirty="0"/>
                  <a:t>% ACT IDRS participants</a:t>
                </a:r>
              </a:p>
            </c:rich>
          </c:tx>
          <c:layout>
            <c:manualLayout>
              <c:xMode val="edge"/>
              <c:yMode val="edge"/>
              <c:x val="2.4612936322913604E-2"/>
              <c:y val="0.13020913738327039"/>
            </c:manualLayout>
          </c:layout>
          <c:overlay val="0"/>
          <c:spPr>
            <a:noFill/>
            <a:ln w="25399">
              <a:noFill/>
            </a:ln>
            <a:effectLst/>
          </c:spPr>
          <c:txPr>
            <a:bodyPr rot="-5400000" spcFirstLastPara="1" vertOverflow="ellipsis" vert="horz" wrap="square" anchor="ctr" anchorCtr="1"/>
            <a:lstStyle/>
            <a:p>
              <a:pPr>
                <a:defRPr sz="1600" b="1" i="0" u="none" strike="noStrike" kern="1200" baseline="0">
                  <a:solidFill>
                    <a:srgbClr val="000000"/>
                  </a:solidFill>
                  <a:latin typeface="+mn-lt"/>
                  <a:ea typeface="Calibri"/>
                  <a:cs typeface="Arial" panose="020B0604020202020204" pitchFamily="34" charset="0"/>
                </a:defRPr>
              </a:pPr>
              <a:endParaRPr lang="en-US"/>
            </a:p>
          </c:txPr>
        </c:title>
        <c:numFmt formatCode="General" sourceLinked="1"/>
        <c:majorTickMark val="cross"/>
        <c:minorTickMark val="none"/>
        <c:tickLblPos val="nextTo"/>
        <c:spPr>
          <a:noFill/>
          <a:ln w="3175" cap="flat" cmpd="sng" algn="ctr">
            <a:solidFill>
              <a:srgbClr val="000000"/>
            </a:solidFill>
            <a:prstDash val="solid"/>
            <a:round/>
          </a:ln>
          <a:effectLst/>
        </c:spPr>
        <c:txPr>
          <a:bodyPr rot="0" spcFirstLastPara="1" vertOverflow="ellipsis" wrap="square" anchor="ctr" anchorCtr="1"/>
          <a:lstStyle/>
          <a:p>
            <a:pPr>
              <a:defRPr sz="1600" b="0" i="0" u="none" strike="noStrike" kern="1200" baseline="0">
                <a:solidFill>
                  <a:srgbClr val="000000"/>
                </a:solidFill>
                <a:latin typeface="+mn-lt"/>
                <a:ea typeface="Calibri"/>
                <a:cs typeface="Arial" panose="020B0604020202020204" pitchFamily="34" charset="0"/>
              </a:defRPr>
            </a:pPr>
            <a:endParaRPr lang="en-US"/>
          </a:p>
        </c:txPr>
        <c:crossAx val="-2101155768"/>
        <c:crosses val="autoZero"/>
        <c:crossBetween val="between"/>
        <c:majorUnit val="10"/>
      </c:valAx>
      <c:catAx>
        <c:axId val="-2101145992"/>
        <c:scaling>
          <c:orientation val="minMax"/>
        </c:scaling>
        <c:delete val="1"/>
        <c:axPos val="b"/>
        <c:numFmt formatCode="General" sourceLinked="1"/>
        <c:majorTickMark val="out"/>
        <c:minorTickMark val="none"/>
        <c:tickLblPos val="none"/>
        <c:crossAx val="-2101183640"/>
        <c:crosses val="autoZero"/>
        <c:auto val="0"/>
        <c:lblAlgn val="ctr"/>
        <c:lblOffset val="100"/>
        <c:noMultiLvlLbl val="0"/>
      </c:catAx>
      <c:valAx>
        <c:axId val="-2101183640"/>
        <c:scaling>
          <c:orientation val="minMax"/>
          <c:max val="10"/>
        </c:scaling>
        <c:delete val="0"/>
        <c:axPos val="r"/>
        <c:title>
          <c:tx>
            <c:rich>
              <a:bodyPr rot="-5400000" spcFirstLastPara="1" vertOverflow="ellipsis" vert="horz" wrap="square" anchor="ctr" anchorCtr="1"/>
              <a:lstStyle/>
              <a:p>
                <a:pPr>
                  <a:defRPr sz="1600" b="0" i="0" u="none" strike="noStrike" kern="1200" baseline="0">
                    <a:solidFill>
                      <a:srgbClr val="000000"/>
                    </a:solidFill>
                    <a:latin typeface="+mn-lt"/>
                    <a:ea typeface="Calibri"/>
                    <a:cs typeface="Arial" panose="020B0604020202020204" pitchFamily="34" charset="0"/>
                  </a:defRPr>
                </a:pPr>
                <a:r>
                  <a:rPr lang="en-AU" b="1" dirty="0"/>
                  <a:t>Median days used</a:t>
                </a:r>
              </a:p>
            </c:rich>
          </c:tx>
          <c:layout>
            <c:manualLayout>
              <c:xMode val="edge"/>
              <c:yMode val="edge"/>
              <c:x val="0.93165955648732768"/>
              <c:y val="0.22050304728858044"/>
            </c:manualLayout>
          </c:layout>
          <c:overlay val="0"/>
          <c:spPr>
            <a:noFill/>
            <a:ln w="25399">
              <a:noFill/>
            </a:ln>
            <a:effectLst/>
          </c:spPr>
          <c:txPr>
            <a:bodyPr rot="-5400000" spcFirstLastPara="1" vertOverflow="ellipsis" vert="horz" wrap="square" anchor="ctr" anchorCtr="1"/>
            <a:lstStyle/>
            <a:p>
              <a:pPr>
                <a:defRPr sz="1600" b="0" i="0" u="none" strike="noStrike" kern="1200" baseline="0">
                  <a:solidFill>
                    <a:srgbClr val="000000"/>
                  </a:solidFill>
                  <a:latin typeface="+mn-lt"/>
                  <a:ea typeface="Calibri"/>
                  <a:cs typeface="Arial" panose="020B0604020202020204" pitchFamily="34" charset="0"/>
                </a:defRPr>
              </a:pPr>
              <a:endParaRPr lang="en-US"/>
            </a:p>
          </c:txPr>
        </c:title>
        <c:numFmt formatCode="General" sourceLinked="1"/>
        <c:majorTickMark val="cross"/>
        <c:minorTickMark val="none"/>
        <c:tickLblPos val="nextTo"/>
        <c:spPr>
          <a:noFill/>
          <a:ln w="3175" cap="flat" cmpd="sng" algn="ctr">
            <a:solidFill>
              <a:srgbClr val="000000"/>
            </a:solidFill>
            <a:prstDash val="solid"/>
            <a:round/>
          </a:ln>
          <a:effectLst/>
        </c:spPr>
        <c:txPr>
          <a:bodyPr rot="0" spcFirstLastPara="1" vertOverflow="ellipsis" wrap="square" anchor="ctr" anchorCtr="1"/>
          <a:lstStyle/>
          <a:p>
            <a:pPr>
              <a:defRPr sz="1600" b="0" i="0" u="none" strike="noStrike" kern="1200" baseline="0">
                <a:solidFill>
                  <a:srgbClr val="000000"/>
                </a:solidFill>
                <a:latin typeface="+mn-lt"/>
                <a:ea typeface="Calibri"/>
                <a:cs typeface="Arial" panose="020B0604020202020204" pitchFamily="34" charset="0"/>
              </a:defRPr>
            </a:pPr>
            <a:endParaRPr lang="en-US"/>
          </a:p>
        </c:txPr>
        <c:crossAx val="-2101145992"/>
        <c:crosses val="max"/>
        <c:crossBetween val="between"/>
      </c:valAx>
      <c:spPr>
        <a:noFill/>
        <a:ln w="25399">
          <a:noFill/>
        </a:ln>
        <a:effectLst/>
      </c:spPr>
    </c:plotArea>
    <c:legend>
      <c:legendPos val="b"/>
      <c:layout>
        <c:manualLayout>
          <c:xMode val="edge"/>
          <c:yMode val="edge"/>
          <c:x val="0.34327994604389622"/>
          <c:y val="0.87243971456692915"/>
          <c:w val="0.307167235494894"/>
          <c:h val="0.100840336134449"/>
        </c:manualLayout>
      </c:layout>
      <c:overlay val="0"/>
      <c:spPr>
        <a:solidFill>
          <a:srgbClr val="FFFFFF"/>
        </a:solidFill>
        <a:ln w="3175">
          <a:noFill/>
          <a:prstDash val="solid"/>
        </a:ln>
        <a:effectLst/>
      </c:spPr>
      <c:txPr>
        <a:bodyPr rot="0" spcFirstLastPara="1" vertOverflow="ellipsis" vert="horz" wrap="square" anchor="ctr" anchorCtr="1"/>
        <a:lstStyle/>
        <a:p>
          <a:pPr>
            <a:defRPr sz="1600" b="0" i="0" u="none" strike="noStrike" kern="1200" baseline="0">
              <a:solidFill>
                <a:srgbClr val="000000"/>
              </a:solidFill>
              <a:latin typeface="+mn-lt"/>
              <a:ea typeface="Calibri"/>
              <a:cs typeface="Arial" panose="020B0604020202020204" pitchFamily="34" charset="0"/>
            </a:defRPr>
          </a:pPr>
          <a:endParaRPr lang="en-US"/>
        </a:p>
      </c:txPr>
    </c:legend>
    <c:plotVisOnly val="1"/>
    <c:dispBlanksAs val="gap"/>
    <c:showDLblsOverMax val="0"/>
  </c:chart>
  <c:spPr>
    <a:noFill/>
    <a:ln w="6350" cap="flat" cmpd="sng" algn="ctr">
      <a:noFill/>
      <a:prstDash val="solid"/>
      <a:round/>
    </a:ln>
    <a:effectLst/>
  </c:spPr>
  <c:txPr>
    <a:bodyPr/>
    <a:lstStyle/>
    <a:p>
      <a:pPr>
        <a:defRPr sz="1600" b="0" i="0" u="none" strike="noStrike" baseline="0">
          <a:solidFill>
            <a:srgbClr val="000000"/>
          </a:solidFill>
          <a:latin typeface="+mn-lt"/>
          <a:ea typeface="Calibri"/>
          <a:cs typeface="Arial" panose="020B0604020202020204" pitchFamily="34" charset="0"/>
        </a:defRPr>
      </a:pPr>
      <a:endParaRPr lang="en-US"/>
    </a:p>
  </c:txPr>
  <c:externalData r:id="rId3">
    <c:autoUpdate val="0"/>
  </c:externalData>
</c:chartSpace>
</file>

<file path=ppt/charts/chart1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7.7897824691418233E-2"/>
          <c:y val="5.8718310500204825E-2"/>
          <c:w val="0.84563207462844237"/>
          <c:h val="0.67548073119793683"/>
        </c:manualLayout>
      </c:layout>
      <c:barChart>
        <c:barDir val="col"/>
        <c:grouping val="clustered"/>
        <c:varyColors val="0"/>
        <c:ser>
          <c:idx val="1"/>
          <c:order val="0"/>
          <c:tx>
            <c:strRef>
              <c:f>Sheet1!$A$2</c:f>
              <c:strCache>
                <c:ptCount val="1"/>
                <c:pt idx="0">
                  <c:v>% Used</c:v>
                </c:pt>
              </c:strCache>
            </c:strRef>
          </c:tx>
          <c:spPr>
            <a:ln w="12699">
              <a:solidFill>
                <a:schemeClr val="accent2"/>
              </a:solidFill>
              <a:prstDash val="solid"/>
            </a:ln>
            <a:effectLst>
              <a:outerShdw blurRad="50800" dist="38100" dir="2700000" algn="tl" rotWithShape="0">
                <a:prstClr val="black">
                  <a:alpha val="40000"/>
                </a:prstClr>
              </a:outerShdw>
            </a:effectLst>
          </c:spPr>
          <c:invertIfNegative val="0"/>
          <c:dLbls>
            <c:dLbl>
              <c:idx val="0"/>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AD8F-4EB2-8FBC-BDDC118B81C4}"/>
                </c:ext>
              </c:extLst>
            </c:dLbl>
            <c:dLbl>
              <c:idx val="17"/>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AD8F-4EB2-8FBC-BDDC118B81C4}"/>
                </c:ext>
              </c:extLst>
            </c:dLbl>
            <c:dLbl>
              <c:idx val="18"/>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AD8F-4EB2-8FBC-BDDC118B81C4}"/>
                </c:ext>
              </c:extLst>
            </c:dLbl>
            <c:spPr>
              <a:noFill/>
              <a:ln>
                <a:noFill/>
              </a:ln>
              <a:effectLst/>
            </c:spPr>
            <c:txPr>
              <a:bodyPr wrap="square" lIns="38100" tIns="19050" rIns="38100" bIns="19050" anchor="ctr">
                <a:spAutoFit/>
              </a:bodyPr>
              <a:lstStyle/>
              <a:p>
                <a:pPr>
                  <a:defRPr sz="1200"/>
                </a:pPr>
                <a:endParaRPr lang="en-US"/>
              </a:p>
            </c:txPr>
            <c:showLegendKey val="0"/>
            <c:showVal val="0"/>
            <c:showCatName val="0"/>
            <c:showSerName val="0"/>
            <c:showPercent val="0"/>
            <c:showBubbleSize val="0"/>
            <c:extLst>
              <c:ext xmlns:c15="http://schemas.microsoft.com/office/drawing/2012/chart" uri="{CE6537A1-D6FC-4f65-9D91-7224C49458BB}">
                <c15:showLeaderLines val="1"/>
              </c:ext>
            </c:extLst>
          </c:dLbls>
          <c:cat>
            <c:numRef>
              <c:f>Sheet1!$B$1:$T$1</c:f>
              <c:numCache>
                <c:formatCode>General</c:formatCode>
                <c:ptCount val="19"/>
                <c:pt idx="0">
                  <c:v>2000</c:v>
                </c:pt>
                <c:pt idx="1">
                  <c:v>2001</c:v>
                </c:pt>
                <c:pt idx="2">
                  <c:v>2002</c:v>
                </c:pt>
                <c:pt idx="3">
                  <c:v>2003</c:v>
                </c:pt>
                <c:pt idx="4">
                  <c:v>2004</c:v>
                </c:pt>
                <c:pt idx="5">
                  <c:v>2005</c:v>
                </c:pt>
                <c:pt idx="6">
                  <c:v>2006</c:v>
                </c:pt>
                <c:pt idx="7">
                  <c:v>2007</c:v>
                </c:pt>
                <c:pt idx="8">
                  <c:v>2008</c:v>
                </c:pt>
                <c:pt idx="9">
                  <c:v>2009</c:v>
                </c:pt>
                <c:pt idx="10">
                  <c:v>2010</c:v>
                </c:pt>
                <c:pt idx="11">
                  <c:v>2011</c:v>
                </c:pt>
                <c:pt idx="12">
                  <c:v>2012</c:v>
                </c:pt>
                <c:pt idx="13">
                  <c:v>2013</c:v>
                </c:pt>
                <c:pt idx="14">
                  <c:v>2014</c:v>
                </c:pt>
                <c:pt idx="15">
                  <c:v>2015</c:v>
                </c:pt>
                <c:pt idx="16">
                  <c:v>2016</c:v>
                </c:pt>
                <c:pt idx="17">
                  <c:v>2017</c:v>
                </c:pt>
                <c:pt idx="18">
                  <c:v>2018</c:v>
                </c:pt>
              </c:numCache>
            </c:numRef>
          </c:cat>
          <c:val>
            <c:numRef>
              <c:f>Sheet1!$B$2:$T$2</c:f>
              <c:numCache>
                <c:formatCode>General</c:formatCode>
                <c:ptCount val="19"/>
                <c:pt idx="0">
                  <c:v>84</c:v>
                </c:pt>
                <c:pt idx="1">
                  <c:v>85</c:v>
                </c:pt>
                <c:pt idx="2">
                  <c:v>89</c:v>
                </c:pt>
                <c:pt idx="3">
                  <c:v>86</c:v>
                </c:pt>
                <c:pt idx="4">
                  <c:v>85</c:v>
                </c:pt>
                <c:pt idx="5">
                  <c:v>89</c:v>
                </c:pt>
                <c:pt idx="6">
                  <c:v>90</c:v>
                </c:pt>
                <c:pt idx="7">
                  <c:v>83</c:v>
                </c:pt>
                <c:pt idx="8">
                  <c:v>80</c:v>
                </c:pt>
                <c:pt idx="9">
                  <c:v>81</c:v>
                </c:pt>
                <c:pt idx="10">
                  <c:v>81</c:v>
                </c:pt>
                <c:pt idx="11">
                  <c:v>87</c:v>
                </c:pt>
                <c:pt idx="12">
                  <c:v>81</c:v>
                </c:pt>
                <c:pt idx="13">
                  <c:v>75</c:v>
                </c:pt>
                <c:pt idx="14">
                  <c:v>74</c:v>
                </c:pt>
                <c:pt idx="15">
                  <c:v>81</c:v>
                </c:pt>
                <c:pt idx="16">
                  <c:v>69</c:v>
                </c:pt>
                <c:pt idx="17">
                  <c:v>76</c:v>
                </c:pt>
                <c:pt idx="18">
                  <c:v>79</c:v>
                </c:pt>
              </c:numCache>
            </c:numRef>
          </c:val>
          <c:extLst>
            <c:ext xmlns:c16="http://schemas.microsoft.com/office/drawing/2014/chart" uri="{C3380CC4-5D6E-409C-BE32-E72D297353CC}">
              <c16:uniqueId val="{00000000-6456-48EE-A032-AB0D9C435937}"/>
            </c:ext>
          </c:extLst>
        </c:ser>
        <c:dLbls>
          <c:showLegendKey val="0"/>
          <c:showVal val="1"/>
          <c:showCatName val="0"/>
          <c:showSerName val="0"/>
          <c:showPercent val="0"/>
          <c:showBubbleSize val="0"/>
        </c:dLbls>
        <c:gapWidth val="150"/>
        <c:axId val="-2102392408"/>
        <c:axId val="-2098153928"/>
      </c:barChart>
      <c:lineChart>
        <c:grouping val="standard"/>
        <c:varyColors val="0"/>
        <c:ser>
          <c:idx val="0"/>
          <c:order val="1"/>
          <c:tx>
            <c:strRef>
              <c:f>Sheet1!$A$3</c:f>
              <c:strCache>
                <c:ptCount val="1"/>
                <c:pt idx="0">
                  <c:v>Median days</c:v>
                </c:pt>
              </c:strCache>
            </c:strRef>
          </c:tx>
          <c:spPr>
            <a:ln w="25400"/>
            <a:effectLst>
              <a:outerShdw blurRad="50800" dist="38100" dir="2700000" algn="tl" rotWithShape="0">
                <a:prstClr val="black">
                  <a:alpha val="40000"/>
                </a:prstClr>
              </a:outerShdw>
            </a:effectLst>
          </c:spPr>
          <c:marker>
            <c:spPr>
              <a:effectLst>
                <a:outerShdw blurRad="50800" dist="38100" dir="2700000" algn="tl" rotWithShape="0">
                  <a:prstClr val="black">
                    <a:alpha val="40000"/>
                  </a:prstClr>
                </a:outerShdw>
              </a:effectLst>
            </c:spPr>
          </c:marker>
          <c:dLbls>
            <c:dLbl>
              <c:idx val="0"/>
              <c:layout>
                <c:manualLayout>
                  <c:x val="-3.6215483839814639E-3"/>
                  <c:y val="3.4535713438125462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AD8F-4EB2-8FBC-BDDC118B81C4}"/>
                </c:ext>
              </c:extLst>
            </c:dLbl>
            <c:dLbl>
              <c:idx val="17"/>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AD8F-4EB2-8FBC-BDDC118B81C4}"/>
                </c:ext>
              </c:extLst>
            </c:dLbl>
            <c:dLbl>
              <c:idx val="18"/>
              <c:layout>
                <c:manualLayout>
                  <c:x val="-4.7080128991759028E-2"/>
                  <c:y val="-1.8837661875341211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AD8F-4EB2-8FBC-BDDC118B81C4}"/>
                </c:ext>
              </c:extLst>
            </c:dLbl>
            <c:spPr>
              <a:noFill/>
              <a:ln>
                <a:noFill/>
              </a:ln>
              <a:effectLst/>
            </c:spPr>
            <c:txPr>
              <a:bodyPr wrap="square" lIns="38100" tIns="19050" rIns="38100" bIns="19050" anchor="ctr">
                <a:spAutoFit/>
              </a:bodyPr>
              <a:lstStyle/>
              <a:p>
                <a:pPr>
                  <a:defRPr sz="1200"/>
                </a:pPr>
                <a:endParaRPr lang="en-US"/>
              </a:p>
            </c:txPr>
            <c:showLegendKey val="0"/>
            <c:showVal val="0"/>
            <c:showCatName val="0"/>
            <c:showSerName val="0"/>
            <c:showPercent val="0"/>
            <c:showBubbleSize val="0"/>
            <c:extLst>
              <c:ext xmlns:c15="http://schemas.microsoft.com/office/drawing/2012/chart" uri="{CE6537A1-D6FC-4f65-9D91-7224C49458BB}">
                <c15:showLeaderLines val="1"/>
              </c:ext>
            </c:extLst>
          </c:dLbls>
          <c:cat>
            <c:numRef>
              <c:f>Sheet1!$B$1:$T$1</c:f>
              <c:numCache>
                <c:formatCode>General</c:formatCode>
                <c:ptCount val="19"/>
                <c:pt idx="0">
                  <c:v>2000</c:v>
                </c:pt>
                <c:pt idx="1">
                  <c:v>2001</c:v>
                </c:pt>
                <c:pt idx="2">
                  <c:v>2002</c:v>
                </c:pt>
                <c:pt idx="3">
                  <c:v>2003</c:v>
                </c:pt>
                <c:pt idx="4">
                  <c:v>2004</c:v>
                </c:pt>
                <c:pt idx="5">
                  <c:v>2005</c:v>
                </c:pt>
                <c:pt idx="6">
                  <c:v>2006</c:v>
                </c:pt>
                <c:pt idx="7">
                  <c:v>2007</c:v>
                </c:pt>
                <c:pt idx="8">
                  <c:v>2008</c:v>
                </c:pt>
                <c:pt idx="9">
                  <c:v>2009</c:v>
                </c:pt>
                <c:pt idx="10">
                  <c:v>2010</c:v>
                </c:pt>
                <c:pt idx="11">
                  <c:v>2011</c:v>
                </c:pt>
                <c:pt idx="12">
                  <c:v>2012</c:v>
                </c:pt>
                <c:pt idx="13">
                  <c:v>2013</c:v>
                </c:pt>
                <c:pt idx="14">
                  <c:v>2014</c:v>
                </c:pt>
                <c:pt idx="15">
                  <c:v>2015</c:v>
                </c:pt>
                <c:pt idx="16">
                  <c:v>2016</c:v>
                </c:pt>
                <c:pt idx="17">
                  <c:v>2017</c:v>
                </c:pt>
                <c:pt idx="18">
                  <c:v>2018</c:v>
                </c:pt>
              </c:numCache>
            </c:numRef>
          </c:cat>
          <c:val>
            <c:numRef>
              <c:f>Sheet1!$B$3:$T$3</c:f>
              <c:numCache>
                <c:formatCode>General</c:formatCode>
                <c:ptCount val="19"/>
                <c:pt idx="0">
                  <c:v>180</c:v>
                </c:pt>
                <c:pt idx="1">
                  <c:v>180</c:v>
                </c:pt>
                <c:pt idx="2">
                  <c:v>180</c:v>
                </c:pt>
                <c:pt idx="3">
                  <c:v>180</c:v>
                </c:pt>
                <c:pt idx="4">
                  <c:v>180</c:v>
                </c:pt>
                <c:pt idx="5">
                  <c:v>180</c:v>
                </c:pt>
                <c:pt idx="6">
                  <c:v>180</c:v>
                </c:pt>
                <c:pt idx="7">
                  <c:v>175</c:v>
                </c:pt>
                <c:pt idx="8">
                  <c:v>180</c:v>
                </c:pt>
                <c:pt idx="9">
                  <c:v>180</c:v>
                </c:pt>
                <c:pt idx="10">
                  <c:v>180</c:v>
                </c:pt>
                <c:pt idx="11">
                  <c:v>180</c:v>
                </c:pt>
                <c:pt idx="12">
                  <c:v>180</c:v>
                </c:pt>
                <c:pt idx="13">
                  <c:v>180</c:v>
                </c:pt>
                <c:pt idx="14">
                  <c:v>180</c:v>
                </c:pt>
                <c:pt idx="15">
                  <c:v>180</c:v>
                </c:pt>
                <c:pt idx="16">
                  <c:v>180</c:v>
                </c:pt>
                <c:pt idx="17">
                  <c:v>180</c:v>
                </c:pt>
                <c:pt idx="18">
                  <c:v>170</c:v>
                </c:pt>
              </c:numCache>
            </c:numRef>
          </c:val>
          <c:smooth val="0"/>
          <c:extLst>
            <c:ext xmlns:c16="http://schemas.microsoft.com/office/drawing/2014/chart" uri="{C3380CC4-5D6E-409C-BE32-E72D297353CC}">
              <c16:uniqueId val="{00000001-6456-48EE-A032-AB0D9C435937}"/>
            </c:ext>
          </c:extLst>
        </c:ser>
        <c:dLbls>
          <c:showLegendKey val="0"/>
          <c:showVal val="0"/>
          <c:showCatName val="0"/>
          <c:showSerName val="0"/>
          <c:showPercent val="0"/>
          <c:showBubbleSize val="0"/>
        </c:dLbls>
        <c:marker val="1"/>
        <c:smooth val="0"/>
        <c:axId val="933168696"/>
        <c:axId val="933165744"/>
      </c:lineChart>
      <c:catAx>
        <c:axId val="-2102392408"/>
        <c:scaling>
          <c:orientation val="minMax"/>
        </c:scaling>
        <c:delete val="0"/>
        <c:axPos val="b"/>
        <c:numFmt formatCode="General" sourceLinked="1"/>
        <c:majorTickMark val="cross"/>
        <c:minorTickMark val="none"/>
        <c:tickLblPos val="nextTo"/>
        <c:spPr>
          <a:ln w="3175">
            <a:solidFill>
              <a:srgbClr val="000000"/>
            </a:solidFill>
            <a:prstDash val="solid"/>
          </a:ln>
        </c:spPr>
        <c:txPr>
          <a:bodyPr rot="-2700000" vert="horz"/>
          <a:lstStyle/>
          <a:p>
            <a:pPr>
              <a:defRPr/>
            </a:pPr>
            <a:endParaRPr lang="en-US"/>
          </a:p>
        </c:txPr>
        <c:crossAx val="-2098153928"/>
        <c:crosses val="autoZero"/>
        <c:auto val="0"/>
        <c:lblAlgn val="ctr"/>
        <c:lblOffset val="100"/>
        <c:noMultiLvlLbl val="0"/>
      </c:catAx>
      <c:valAx>
        <c:axId val="-2098153928"/>
        <c:scaling>
          <c:orientation val="minMax"/>
          <c:max val="100"/>
        </c:scaling>
        <c:delete val="0"/>
        <c:axPos val="l"/>
        <c:title>
          <c:tx>
            <c:rich>
              <a:bodyPr/>
              <a:lstStyle/>
              <a:p>
                <a:pPr>
                  <a:defRPr b="1"/>
                </a:pPr>
                <a:r>
                  <a:rPr lang="en-AU" b="1" dirty="0"/>
                  <a:t>% ACT IDRS participants</a:t>
                </a:r>
              </a:p>
            </c:rich>
          </c:tx>
          <c:layout>
            <c:manualLayout>
              <c:xMode val="edge"/>
              <c:yMode val="edge"/>
              <c:x val="1.0515417625363082E-2"/>
              <c:y val="0.13083126992540089"/>
            </c:manualLayout>
          </c:layout>
          <c:overlay val="0"/>
          <c:spPr>
            <a:noFill/>
            <a:ln w="25399">
              <a:noFill/>
            </a:ln>
          </c:spPr>
        </c:title>
        <c:numFmt formatCode="General" sourceLinked="1"/>
        <c:majorTickMark val="cross"/>
        <c:minorTickMark val="none"/>
        <c:tickLblPos val="nextTo"/>
        <c:spPr>
          <a:ln w="3175">
            <a:solidFill>
              <a:srgbClr val="000000"/>
            </a:solidFill>
            <a:prstDash val="solid"/>
          </a:ln>
        </c:spPr>
        <c:txPr>
          <a:bodyPr rot="0" vert="horz"/>
          <a:lstStyle/>
          <a:p>
            <a:pPr>
              <a:defRPr/>
            </a:pPr>
            <a:endParaRPr lang="en-US"/>
          </a:p>
        </c:txPr>
        <c:crossAx val="-2102392408"/>
        <c:crosses val="autoZero"/>
        <c:crossBetween val="between"/>
        <c:majorUnit val="10"/>
      </c:valAx>
      <c:valAx>
        <c:axId val="933165744"/>
        <c:scaling>
          <c:orientation val="minMax"/>
          <c:max val="180"/>
        </c:scaling>
        <c:delete val="0"/>
        <c:axPos val="r"/>
        <c:title>
          <c:tx>
            <c:rich>
              <a:bodyPr/>
              <a:lstStyle/>
              <a:p>
                <a:pPr>
                  <a:defRPr b="1"/>
                </a:pPr>
                <a:r>
                  <a:rPr lang="en-AU" b="1"/>
                  <a:t>Median days used</a:t>
                </a:r>
              </a:p>
            </c:rich>
          </c:tx>
          <c:overlay val="0"/>
        </c:title>
        <c:numFmt formatCode="General" sourceLinked="1"/>
        <c:majorTickMark val="out"/>
        <c:minorTickMark val="none"/>
        <c:tickLblPos val="nextTo"/>
        <c:crossAx val="933168696"/>
        <c:crosses val="max"/>
        <c:crossBetween val="between"/>
      </c:valAx>
      <c:catAx>
        <c:axId val="933168696"/>
        <c:scaling>
          <c:orientation val="minMax"/>
        </c:scaling>
        <c:delete val="1"/>
        <c:axPos val="b"/>
        <c:numFmt formatCode="General" sourceLinked="1"/>
        <c:majorTickMark val="out"/>
        <c:minorTickMark val="none"/>
        <c:tickLblPos val="nextTo"/>
        <c:crossAx val="933165744"/>
        <c:crosses val="autoZero"/>
        <c:auto val="1"/>
        <c:lblAlgn val="ctr"/>
        <c:lblOffset val="100"/>
        <c:noMultiLvlLbl val="0"/>
      </c:catAx>
      <c:spPr>
        <a:noFill/>
        <a:ln w="25399">
          <a:noFill/>
        </a:ln>
      </c:spPr>
    </c:plotArea>
    <c:legend>
      <c:legendPos val="b"/>
      <c:layout>
        <c:manualLayout>
          <c:xMode val="edge"/>
          <c:yMode val="edge"/>
          <c:x val="0.35153583617747403"/>
          <c:y val="0.88655462184873901"/>
          <c:w val="0.32330724913255809"/>
          <c:h val="7.2088260153921432E-2"/>
        </c:manualLayout>
      </c:layout>
      <c:overlay val="0"/>
      <c:spPr>
        <a:solidFill>
          <a:srgbClr val="FFFFFF"/>
        </a:solidFill>
        <a:ln w="3175">
          <a:noFill/>
          <a:prstDash val="solid"/>
        </a:ln>
      </c:spPr>
    </c:legend>
    <c:plotVisOnly val="1"/>
    <c:dispBlanksAs val="gap"/>
    <c:showDLblsOverMax val="0"/>
  </c:chart>
  <c:spPr>
    <a:noFill/>
    <a:ln>
      <a:noFill/>
    </a:ln>
  </c:spPr>
  <c:txPr>
    <a:bodyPr/>
    <a:lstStyle/>
    <a:p>
      <a:pPr>
        <a:defRPr sz="1600" b="0" i="0" u="none" strike="noStrike" baseline="0">
          <a:solidFill>
            <a:srgbClr val="000000"/>
          </a:solidFill>
          <a:latin typeface="+mn-lt"/>
          <a:ea typeface="Calibri"/>
          <a:cs typeface="Arial" panose="020B0604020202020204" pitchFamily="34" charset="0"/>
        </a:defRPr>
      </a:pPr>
      <a:endParaRPr lang="en-US"/>
    </a:p>
  </c:txPr>
  <c:externalData r:id="rId1">
    <c:autoUpdate val="0"/>
  </c:externalData>
</c:chartSpace>
</file>

<file path=ppt/charts/chart1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10068931389165386"/>
          <c:y val="5.5037194819177016E-2"/>
          <c:w val="0.89399356653339146"/>
          <c:h val="0.71040163262301415"/>
        </c:manualLayout>
      </c:layout>
      <c:barChart>
        <c:barDir val="col"/>
        <c:grouping val="clustered"/>
        <c:varyColors val="0"/>
        <c:ser>
          <c:idx val="0"/>
          <c:order val="0"/>
          <c:tx>
            <c:strRef>
              <c:f>Sheet1!$B$1</c:f>
              <c:strCache>
                <c:ptCount val="1"/>
                <c:pt idx="0">
                  <c:v>Ounce</c:v>
                </c:pt>
              </c:strCache>
            </c:strRef>
          </c:tx>
          <c:spPr>
            <a:solidFill>
              <a:schemeClr val="accent1"/>
            </a:solidFill>
            <a:ln>
              <a:noFill/>
            </a:ln>
            <a:effectLst>
              <a:outerShdw blurRad="50800" dist="38100" dir="2700000" algn="tl" rotWithShape="0">
                <a:prstClr val="black">
                  <a:alpha val="40000"/>
                </a:prstClr>
              </a:outerShdw>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tx1"/>
                    </a:solidFill>
                    <a:latin typeface="Arial" pitchFamily="34" charset="0"/>
                    <a:ea typeface="+mn-ea"/>
                    <a:cs typeface="Arial"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6350" cap="flat" cmpd="sng" algn="ctr">
                      <a:solidFill>
                        <a:schemeClr val="tx1"/>
                      </a:solidFill>
                      <a:prstDash val="solid"/>
                      <a:round/>
                    </a:ln>
                    <a:effectLst/>
                  </c:spPr>
                </c15:leaderLines>
              </c:ext>
            </c:extLst>
          </c:dLbls>
          <c:cat>
            <c:numRef>
              <c:f>Sheet1!$A$2:$A$17</c:f>
              <c:numCache>
                <c:formatCode>General</c:formatCode>
                <c:ptCount val="16"/>
                <c:pt idx="0">
                  <c:v>2003</c:v>
                </c:pt>
                <c:pt idx="1">
                  <c:v>2004</c:v>
                </c:pt>
                <c:pt idx="2">
                  <c:v>2005</c:v>
                </c:pt>
                <c:pt idx="3">
                  <c:v>2006</c:v>
                </c:pt>
                <c:pt idx="4">
                  <c:v>2007</c:v>
                </c:pt>
                <c:pt idx="5">
                  <c:v>2008</c:v>
                </c:pt>
                <c:pt idx="6">
                  <c:v>2009</c:v>
                </c:pt>
                <c:pt idx="7">
                  <c:v>2010</c:v>
                </c:pt>
                <c:pt idx="8">
                  <c:v>2011</c:v>
                </c:pt>
                <c:pt idx="9">
                  <c:v>2012</c:v>
                </c:pt>
                <c:pt idx="10">
                  <c:v>2013</c:v>
                </c:pt>
                <c:pt idx="11">
                  <c:v>2014</c:v>
                </c:pt>
                <c:pt idx="12">
                  <c:v>2015</c:v>
                </c:pt>
                <c:pt idx="13">
                  <c:v>2016</c:v>
                </c:pt>
                <c:pt idx="14">
                  <c:v>2017</c:v>
                </c:pt>
                <c:pt idx="15">
                  <c:v>2018</c:v>
                </c:pt>
              </c:numCache>
            </c:numRef>
          </c:cat>
          <c:val>
            <c:numRef>
              <c:f>Sheet1!$B$2:$B$17</c:f>
              <c:numCache>
                <c:formatCode>General</c:formatCode>
                <c:ptCount val="16"/>
                <c:pt idx="0">
                  <c:v>323</c:v>
                </c:pt>
                <c:pt idx="1">
                  <c:v>280</c:v>
                </c:pt>
                <c:pt idx="2">
                  <c:v>290</c:v>
                </c:pt>
                <c:pt idx="3">
                  <c:v>300</c:v>
                </c:pt>
                <c:pt idx="4">
                  <c:v>300</c:v>
                </c:pt>
                <c:pt idx="5">
                  <c:v>295</c:v>
                </c:pt>
                <c:pt idx="6">
                  <c:v>300</c:v>
                </c:pt>
                <c:pt idx="7">
                  <c:v>280</c:v>
                </c:pt>
                <c:pt idx="8">
                  <c:v>300</c:v>
                </c:pt>
                <c:pt idx="9">
                  <c:v>290</c:v>
                </c:pt>
                <c:pt idx="10">
                  <c:v>300</c:v>
                </c:pt>
                <c:pt idx="11">
                  <c:v>280</c:v>
                </c:pt>
                <c:pt idx="12">
                  <c:v>300</c:v>
                </c:pt>
                <c:pt idx="13">
                  <c:v>250</c:v>
                </c:pt>
                <c:pt idx="14">
                  <c:v>290</c:v>
                </c:pt>
                <c:pt idx="15">
                  <c:v>265</c:v>
                </c:pt>
              </c:numCache>
            </c:numRef>
          </c:val>
          <c:extLst>
            <c:ext xmlns:c16="http://schemas.microsoft.com/office/drawing/2014/chart" uri="{C3380CC4-5D6E-409C-BE32-E72D297353CC}">
              <c16:uniqueId val="{00000000-ECDD-46DF-B633-F0A95F2011A6}"/>
            </c:ext>
          </c:extLst>
        </c:ser>
        <c:ser>
          <c:idx val="1"/>
          <c:order val="1"/>
          <c:tx>
            <c:strRef>
              <c:f>Sheet1!$C$1</c:f>
              <c:strCache>
                <c:ptCount val="1"/>
                <c:pt idx="0">
                  <c:v>Gram</c:v>
                </c:pt>
              </c:strCache>
            </c:strRef>
          </c:tx>
          <c:spPr>
            <a:solidFill>
              <a:schemeClr val="accent2"/>
            </a:solidFill>
            <a:ln>
              <a:noFill/>
            </a:ln>
            <a:effectLst>
              <a:outerShdw blurRad="50800" dist="38100" dir="2700000" algn="tl" rotWithShape="0">
                <a:prstClr val="black">
                  <a:alpha val="40000"/>
                </a:prstClr>
              </a:outerShdw>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tx1"/>
                    </a:solidFill>
                    <a:latin typeface="Arial" pitchFamily="34" charset="0"/>
                    <a:ea typeface="+mn-ea"/>
                    <a:cs typeface="Arial"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6350" cap="flat" cmpd="sng" algn="ctr">
                      <a:solidFill>
                        <a:schemeClr val="tx1"/>
                      </a:solidFill>
                      <a:prstDash val="solid"/>
                      <a:round/>
                    </a:ln>
                    <a:effectLst/>
                  </c:spPr>
                </c15:leaderLines>
              </c:ext>
            </c:extLst>
          </c:dLbls>
          <c:cat>
            <c:numRef>
              <c:f>Sheet1!$A$2:$A$17</c:f>
              <c:numCache>
                <c:formatCode>General</c:formatCode>
                <c:ptCount val="16"/>
                <c:pt idx="0">
                  <c:v>2003</c:v>
                </c:pt>
                <c:pt idx="1">
                  <c:v>2004</c:v>
                </c:pt>
                <c:pt idx="2">
                  <c:v>2005</c:v>
                </c:pt>
                <c:pt idx="3">
                  <c:v>2006</c:v>
                </c:pt>
                <c:pt idx="4">
                  <c:v>2007</c:v>
                </c:pt>
                <c:pt idx="5">
                  <c:v>2008</c:v>
                </c:pt>
                <c:pt idx="6">
                  <c:v>2009</c:v>
                </c:pt>
                <c:pt idx="7">
                  <c:v>2010</c:v>
                </c:pt>
                <c:pt idx="8">
                  <c:v>2011</c:v>
                </c:pt>
                <c:pt idx="9">
                  <c:v>2012</c:v>
                </c:pt>
                <c:pt idx="10">
                  <c:v>2013</c:v>
                </c:pt>
                <c:pt idx="11">
                  <c:v>2014</c:v>
                </c:pt>
                <c:pt idx="12">
                  <c:v>2015</c:v>
                </c:pt>
                <c:pt idx="13">
                  <c:v>2016</c:v>
                </c:pt>
                <c:pt idx="14">
                  <c:v>2017</c:v>
                </c:pt>
                <c:pt idx="15">
                  <c:v>2018</c:v>
                </c:pt>
              </c:numCache>
            </c:numRef>
          </c:cat>
          <c:val>
            <c:numRef>
              <c:f>Sheet1!$C$2:$C$17</c:f>
              <c:numCache>
                <c:formatCode>General</c:formatCode>
                <c:ptCount val="16"/>
                <c:pt idx="0">
                  <c:v>20</c:v>
                </c:pt>
                <c:pt idx="1">
                  <c:v>20</c:v>
                </c:pt>
                <c:pt idx="2">
                  <c:v>20</c:v>
                </c:pt>
                <c:pt idx="3">
                  <c:v>20</c:v>
                </c:pt>
                <c:pt idx="4">
                  <c:v>20</c:v>
                </c:pt>
                <c:pt idx="5">
                  <c:v>20</c:v>
                </c:pt>
                <c:pt idx="6">
                  <c:v>20</c:v>
                </c:pt>
                <c:pt idx="7">
                  <c:v>20</c:v>
                </c:pt>
                <c:pt idx="8">
                  <c:v>20</c:v>
                </c:pt>
                <c:pt idx="9">
                  <c:v>20</c:v>
                </c:pt>
                <c:pt idx="10">
                  <c:v>20</c:v>
                </c:pt>
                <c:pt idx="11">
                  <c:v>20</c:v>
                </c:pt>
                <c:pt idx="12">
                  <c:v>20</c:v>
                </c:pt>
                <c:pt idx="13">
                  <c:v>20</c:v>
                </c:pt>
                <c:pt idx="14">
                  <c:v>20</c:v>
                </c:pt>
                <c:pt idx="15">
                  <c:v>20</c:v>
                </c:pt>
              </c:numCache>
            </c:numRef>
          </c:val>
          <c:extLst>
            <c:ext xmlns:c16="http://schemas.microsoft.com/office/drawing/2014/chart" uri="{C3380CC4-5D6E-409C-BE32-E72D297353CC}">
              <c16:uniqueId val="{00000001-ECDD-46DF-B633-F0A95F2011A6}"/>
            </c:ext>
          </c:extLst>
        </c:ser>
        <c:dLbls>
          <c:showLegendKey val="0"/>
          <c:showVal val="1"/>
          <c:showCatName val="0"/>
          <c:showSerName val="0"/>
          <c:showPercent val="0"/>
          <c:showBubbleSize val="0"/>
        </c:dLbls>
        <c:gapWidth val="150"/>
        <c:axId val="-2098062520"/>
        <c:axId val="-2098059192"/>
      </c:barChart>
      <c:catAx>
        <c:axId val="-2098062520"/>
        <c:scaling>
          <c:orientation val="minMax"/>
        </c:scaling>
        <c:delete val="0"/>
        <c:axPos val="b"/>
        <c:numFmt formatCode="General" sourceLinked="1"/>
        <c:majorTickMark val="out"/>
        <c:minorTickMark val="none"/>
        <c:tickLblPos val="nextTo"/>
        <c:spPr>
          <a:noFill/>
          <a:ln w="6350" cap="flat" cmpd="sng" algn="ctr">
            <a:solidFill>
              <a:sysClr val="windowText" lastClr="000000"/>
            </a:solidFill>
            <a:prstDash val="solid"/>
            <a:round/>
          </a:ln>
          <a:effectLst/>
        </c:spPr>
        <c:txPr>
          <a:bodyPr rot="-2700000" spcFirstLastPara="1" vertOverflow="ellipsis" wrap="square" anchor="ctr" anchorCtr="1"/>
          <a:lstStyle/>
          <a:p>
            <a:pPr>
              <a:defRPr sz="1200" b="0" i="0" u="none" strike="noStrike" kern="1200" baseline="0">
                <a:solidFill>
                  <a:schemeClr val="tx1"/>
                </a:solidFill>
                <a:latin typeface="Arial" pitchFamily="34" charset="0"/>
                <a:ea typeface="+mn-ea"/>
                <a:cs typeface="Arial" pitchFamily="34" charset="0"/>
              </a:defRPr>
            </a:pPr>
            <a:endParaRPr lang="en-US"/>
          </a:p>
        </c:txPr>
        <c:crossAx val="-2098059192"/>
        <c:crosses val="autoZero"/>
        <c:auto val="1"/>
        <c:lblAlgn val="ctr"/>
        <c:lblOffset val="100"/>
        <c:noMultiLvlLbl val="0"/>
      </c:catAx>
      <c:valAx>
        <c:axId val="-2098059192"/>
        <c:scaling>
          <c:orientation val="minMax"/>
        </c:scaling>
        <c:delete val="0"/>
        <c:axPos val="l"/>
        <c:title>
          <c:tx>
            <c:rich>
              <a:bodyPr rot="-5400000" spcFirstLastPara="1" vertOverflow="ellipsis" vert="horz" wrap="square" anchor="ctr" anchorCtr="1"/>
              <a:lstStyle/>
              <a:p>
                <a:pPr>
                  <a:defRPr sz="1200" b="1" i="0" u="none" strike="noStrike" kern="1200" baseline="0">
                    <a:solidFill>
                      <a:schemeClr val="tx1"/>
                    </a:solidFill>
                    <a:latin typeface="Arial" pitchFamily="34" charset="0"/>
                    <a:ea typeface="+mn-ea"/>
                    <a:cs typeface="Arial" pitchFamily="34" charset="0"/>
                  </a:defRPr>
                </a:pPr>
                <a:r>
                  <a:rPr lang="en-US" dirty="0"/>
                  <a:t>Median price ($)</a:t>
                </a:r>
              </a:p>
            </c:rich>
          </c:tx>
          <c:layout>
            <c:manualLayout>
              <c:xMode val="edge"/>
              <c:yMode val="edge"/>
              <c:x val="7.0925734628501276E-3"/>
              <c:y val="0.27651722222995662"/>
            </c:manualLayout>
          </c:layout>
          <c:overlay val="0"/>
          <c:spPr>
            <a:noFill/>
            <a:ln>
              <a:noFill/>
            </a:ln>
            <a:effectLst/>
          </c:spPr>
          <c:txPr>
            <a:bodyPr rot="-5400000" spcFirstLastPara="1" vertOverflow="ellipsis" vert="horz" wrap="square" anchor="ctr" anchorCtr="1"/>
            <a:lstStyle/>
            <a:p>
              <a:pPr>
                <a:defRPr sz="1200" b="1" i="0" u="none" strike="noStrike" kern="1200" baseline="0">
                  <a:solidFill>
                    <a:schemeClr val="tx1"/>
                  </a:solidFill>
                  <a:latin typeface="Arial" pitchFamily="34" charset="0"/>
                  <a:ea typeface="+mn-ea"/>
                  <a:cs typeface="Arial" pitchFamily="34" charset="0"/>
                </a:defRPr>
              </a:pPr>
              <a:endParaRPr lang="en-US"/>
            </a:p>
          </c:txPr>
        </c:title>
        <c:numFmt formatCode="General" sourceLinked="1"/>
        <c:majorTickMark val="out"/>
        <c:minorTickMark val="none"/>
        <c:tickLblPos val="nextTo"/>
        <c:spPr>
          <a:noFill/>
          <a:ln w="6350" cap="flat" cmpd="sng" algn="ctr">
            <a:solidFill>
              <a:schemeClr val="tx1"/>
            </a:solidFill>
            <a:prstDash val="solid"/>
            <a:round/>
          </a:ln>
          <a:effectLst/>
        </c:spPr>
        <c:txPr>
          <a:bodyPr rot="-60000000" spcFirstLastPara="1" vertOverflow="ellipsis" vert="horz" wrap="square" anchor="ctr" anchorCtr="1"/>
          <a:lstStyle/>
          <a:p>
            <a:pPr>
              <a:defRPr sz="1200" b="0" i="0" u="none" strike="noStrike" kern="1200" baseline="0">
                <a:solidFill>
                  <a:schemeClr val="tx1"/>
                </a:solidFill>
                <a:latin typeface="Arial" pitchFamily="34" charset="0"/>
                <a:ea typeface="+mn-ea"/>
                <a:cs typeface="Arial" pitchFamily="34" charset="0"/>
              </a:defRPr>
            </a:pPr>
            <a:endParaRPr lang="en-US"/>
          </a:p>
        </c:txPr>
        <c:crossAx val="-2098062520"/>
        <c:crosses val="autoZero"/>
        <c:crossBetween val="between"/>
      </c:valAx>
      <c:spPr>
        <a:noFill/>
        <a:ln>
          <a:noFill/>
        </a:ln>
        <a:effectLst/>
      </c:spPr>
    </c:plotArea>
    <c:legend>
      <c:legendPos val="b"/>
      <c:layout>
        <c:manualLayout>
          <c:xMode val="edge"/>
          <c:yMode val="edge"/>
          <c:x val="0.4273507592372871"/>
          <c:y val="0.91596042710907943"/>
          <c:w val="0.14529832172804882"/>
          <c:h val="8.4039572890920483E-2"/>
        </c:manualLayout>
      </c:layout>
      <c:overlay val="0"/>
      <c:spPr>
        <a:noFill/>
        <a:ln>
          <a:noFill/>
        </a:ln>
        <a:effectLst/>
      </c:spPr>
      <c:txPr>
        <a:bodyPr rot="0" spcFirstLastPara="1" vertOverflow="ellipsis" vert="horz" wrap="square" anchor="ctr" anchorCtr="1"/>
        <a:lstStyle/>
        <a:p>
          <a:pPr>
            <a:defRPr sz="1200" b="0" i="0" u="none" strike="noStrike" kern="1200" baseline="0">
              <a:solidFill>
                <a:schemeClr val="tx1"/>
              </a:solidFill>
              <a:latin typeface="Arial" pitchFamily="34" charset="0"/>
              <a:ea typeface="+mn-ea"/>
              <a:cs typeface="Arial" pitchFamily="34" charset="0"/>
            </a:defRPr>
          </a:pPr>
          <a:endParaRPr lang="en-US"/>
        </a:p>
      </c:txPr>
    </c:legend>
    <c:plotVisOnly val="1"/>
    <c:dispBlanksAs val="gap"/>
    <c:showDLblsOverMax val="0"/>
  </c:chart>
  <c:spPr>
    <a:solidFill>
      <a:schemeClr val="bg1"/>
    </a:solidFill>
    <a:ln w="6350" cap="flat" cmpd="sng" algn="ctr">
      <a:noFill/>
      <a:prstDash val="solid"/>
      <a:round/>
    </a:ln>
    <a:effectLst/>
  </c:spPr>
  <c:txPr>
    <a:bodyPr/>
    <a:lstStyle/>
    <a:p>
      <a:pPr>
        <a:defRPr sz="1200">
          <a:latin typeface="Arial" pitchFamily="34" charset="0"/>
          <a:cs typeface="Arial" pitchFamily="34" charset="0"/>
        </a:defRPr>
      </a:pPr>
      <a:endParaRPr lang="en-US"/>
    </a:p>
  </c:txPr>
  <c:externalData r:id="rId3">
    <c:autoUpdate val="0"/>
  </c:externalData>
</c:chartSpace>
</file>

<file path=ppt/charts/chart1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9.8634365436247401E-2"/>
          <c:y val="4.2748041148279098E-2"/>
          <c:w val="0.877870494114669"/>
          <c:h val="0.72421245514793198"/>
        </c:manualLayout>
      </c:layout>
      <c:barChart>
        <c:barDir val="col"/>
        <c:grouping val="clustered"/>
        <c:varyColors val="0"/>
        <c:ser>
          <c:idx val="0"/>
          <c:order val="0"/>
          <c:tx>
            <c:strRef>
              <c:f>Sheet1!$B$1</c:f>
              <c:strCache>
                <c:ptCount val="1"/>
                <c:pt idx="0">
                  <c:v>Ounce</c:v>
                </c:pt>
              </c:strCache>
            </c:strRef>
          </c:tx>
          <c:spPr>
            <a:solidFill>
              <a:schemeClr val="accent1"/>
            </a:solidFill>
            <a:ln>
              <a:noFill/>
            </a:ln>
            <a:effectLst>
              <a:outerShdw blurRad="50800" dist="38100" dir="2700000" algn="tl" rotWithShape="0">
                <a:prstClr val="black">
                  <a:alpha val="40000"/>
                </a:prstClr>
              </a:outerShdw>
            </a:effectLst>
          </c:spPr>
          <c:invertIfNegative val="0"/>
          <c:dLbls>
            <c:dLbl>
              <c:idx val="5"/>
              <c:delete val="1"/>
              <c:extLst>
                <c:ext xmlns:c15="http://schemas.microsoft.com/office/drawing/2012/chart" uri="{CE6537A1-D6FC-4f65-9D91-7224C49458BB}"/>
                <c:ext xmlns:c16="http://schemas.microsoft.com/office/drawing/2014/chart" uri="{C3380CC4-5D6E-409C-BE32-E72D297353CC}">
                  <c16:uniqueId val="{00000005-78BE-4573-A6B5-EF1DF58305A2}"/>
                </c:ext>
              </c:extLst>
            </c:dLbl>
            <c:dLbl>
              <c:idx val="9"/>
              <c:delete val="1"/>
              <c:extLst>
                <c:ext xmlns:c15="http://schemas.microsoft.com/office/drawing/2012/chart" uri="{CE6537A1-D6FC-4f65-9D91-7224C49458BB}"/>
                <c:ext xmlns:c16="http://schemas.microsoft.com/office/drawing/2014/chart" uri="{C3380CC4-5D6E-409C-BE32-E72D297353CC}">
                  <c16:uniqueId val="{00000004-78BE-4573-A6B5-EF1DF58305A2}"/>
                </c:ext>
              </c:extLst>
            </c:dLbl>
            <c:dLbl>
              <c:idx val="11"/>
              <c:delete val="1"/>
              <c:extLst>
                <c:ext xmlns:c15="http://schemas.microsoft.com/office/drawing/2012/chart" uri="{CE6537A1-D6FC-4f65-9D91-7224C49458BB}"/>
                <c:ext xmlns:c16="http://schemas.microsoft.com/office/drawing/2014/chart" uri="{C3380CC4-5D6E-409C-BE32-E72D297353CC}">
                  <c16:uniqueId val="{00000003-78BE-4573-A6B5-EF1DF58305A2}"/>
                </c:ext>
              </c:extLst>
            </c:dLbl>
            <c:dLbl>
              <c:idx val="12"/>
              <c:delete val="1"/>
              <c:extLst>
                <c:ext xmlns:c15="http://schemas.microsoft.com/office/drawing/2012/chart" uri="{CE6537A1-D6FC-4f65-9D91-7224C49458BB}"/>
                <c:ext xmlns:c16="http://schemas.microsoft.com/office/drawing/2014/chart" uri="{C3380CC4-5D6E-409C-BE32-E72D297353CC}">
                  <c16:uniqueId val="{00000002-78BE-4573-A6B5-EF1DF58305A2}"/>
                </c:ext>
              </c:extLst>
            </c:dLbl>
            <c:dLbl>
              <c:idx val="13"/>
              <c:delete val="1"/>
              <c:extLst>
                <c:ext xmlns:c15="http://schemas.microsoft.com/office/drawing/2012/chart" uri="{CE6537A1-D6FC-4f65-9D91-7224C49458BB}"/>
                <c:ext xmlns:c16="http://schemas.microsoft.com/office/drawing/2014/chart" uri="{C3380CC4-5D6E-409C-BE32-E72D297353CC}">
                  <c16:uniqueId val="{00000001-78BE-4573-A6B5-EF1DF58305A2}"/>
                </c:ext>
              </c:extLst>
            </c:dLbl>
            <c:dLbl>
              <c:idx val="14"/>
              <c:delete val="1"/>
              <c:extLst>
                <c:ext xmlns:c15="http://schemas.microsoft.com/office/drawing/2012/chart" uri="{CE6537A1-D6FC-4f65-9D91-7224C49458BB}"/>
                <c:ext xmlns:c16="http://schemas.microsoft.com/office/drawing/2014/chart" uri="{C3380CC4-5D6E-409C-BE32-E72D297353CC}">
                  <c16:uniqueId val="{00000000-78BE-4573-A6B5-EF1DF58305A2}"/>
                </c:ext>
              </c:extLst>
            </c:dLbl>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tx1"/>
                    </a:solidFill>
                    <a:latin typeface="Arial" pitchFamily="34" charset="0"/>
                    <a:ea typeface="+mn-ea"/>
                    <a:cs typeface="Arial" pitchFamily="34" charset="0"/>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6350" cap="flat" cmpd="sng" algn="ctr">
                      <a:solidFill>
                        <a:schemeClr val="tx1"/>
                      </a:solidFill>
                      <a:prstDash val="solid"/>
                      <a:round/>
                    </a:ln>
                    <a:effectLst/>
                  </c:spPr>
                </c15:leaderLines>
              </c:ext>
            </c:extLst>
          </c:dLbls>
          <c:cat>
            <c:numRef>
              <c:f>Sheet1!$A$2:$A$17</c:f>
              <c:numCache>
                <c:formatCode>General</c:formatCode>
                <c:ptCount val="16"/>
                <c:pt idx="0">
                  <c:v>2003</c:v>
                </c:pt>
                <c:pt idx="1">
                  <c:v>2004</c:v>
                </c:pt>
                <c:pt idx="2">
                  <c:v>2005</c:v>
                </c:pt>
                <c:pt idx="3">
                  <c:v>2006</c:v>
                </c:pt>
                <c:pt idx="4">
                  <c:v>2007</c:v>
                </c:pt>
                <c:pt idx="5">
                  <c:v>2008</c:v>
                </c:pt>
                <c:pt idx="6">
                  <c:v>2009</c:v>
                </c:pt>
                <c:pt idx="7">
                  <c:v>2010</c:v>
                </c:pt>
                <c:pt idx="8">
                  <c:v>2011</c:v>
                </c:pt>
                <c:pt idx="9">
                  <c:v>2012</c:v>
                </c:pt>
                <c:pt idx="10">
                  <c:v>2013</c:v>
                </c:pt>
                <c:pt idx="11">
                  <c:v>2014</c:v>
                </c:pt>
                <c:pt idx="12">
                  <c:v>2015</c:v>
                </c:pt>
                <c:pt idx="13">
                  <c:v>2016</c:v>
                </c:pt>
                <c:pt idx="14">
                  <c:v>2017</c:v>
                </c:pt>
                <c:pt idx="15">
                  <c:v>2018</c:v>
                </c:pt>
              </c:numCache>
            </c:numRef>
          </c:cat>
          <c:val>
            <c:numRef>
              <c:f>Sheet1!$B$2:$B$17</c:f>
              <c:numCache>
                <c:formatCode>General</c:formatCode>
                <c:ptCount val="16"/>
                <c:pt idx="0">
                  <c:v>200</c:v>
                </c:pt>
                <c:pt idx="1">
                  <c:v>200</c:v>
                </c:pt>
                <c:pt idx="2">
                  <c:v>250</c:v>
                </c:pt>
                <c:pt idx="3">
                  <c:v>190</c:v>
                </c:pt>
                <c:pt idx="4">
                  <c:v>240</c:v>
                </c:pt>
                <c:pt idx="5">
                  <c:v>200</c:v>
                </c:pt>
                <c:pt idx="6">
                  <c:v>250</c:v>
                </c:pt>
                <c:pt idx="7">
                  <c:v>250</c:v>
                </c:pt>
                <c:pt idx="8">
                  <c:v>240</c:v>
                </c:pt>
                <c:pt idx="9">
                  <c:v>220</c:v>
                </c:pt>
                <c:pt idx="10">
                  <c:v>265</c:v>
                </c:pt>
                <c:pt idx="11">
                  <c:v>210</c:v>
                </c:pt>
                <c:pt idx="12">
                  <c:v>250</c:v>
                </c:pt>
                <c:pt idx="13">
                  <c:v>255</c:v>
                </c:pt>
                <c:pt idx="14">
                  <c:v>230</c:v>
                </c:pt>
                <c:pt idx="15">
                  <c:v>250</c:v>
                </c:pt>
              </c:numCache>
            </c:numRef>
          </c:val>
          <c:extLst>
            <c:ext xmlns:c16="http://schemas.microsoft.com/office/drawing/2014/chart" uri="{C3380CC4-5D6E-409C-BE32-E72D297353CC}">
              <c16:uniqueId val="{00000001-A32F-47AB-A73B-94010C4DD48E}"/>
            </c:ext>
          </c:extLst>
        </c:ser>
        <c:ser>
          <c:idx val="1"/>
          <c:order val="1"/>
          <c:tx>
            <c:strRef>
              <c:f>Sheet1!$C$1</c:f>
              <c:strCache>
                <c:ptCount val="1"/>
                <c:pt idx="0">
                  <c:v>Gram</c:v>
                </c:pt>
              </c:strCache>
            </c:strRef>
          </c:tx>
          <c:spPr>
            <a:solidFill>
              <a:schemeClr val="accent3"/>
            </a:solidFill>
            <a:ln>
              <a:noFill/>
            </a:ln>
            <a:effectLst>
              <a:outerShdw blurRad="50800" dist="38100" dir="2700000" algn="tl" rotWithShape="0">
                <a:prstClr val="black">
                  <a:alpha val="40000"/>
                </a:prstClr>
              </a:outerShdw>
            </a:effectLst>
          </c:spPr>
          <c:invertIfNegative val="0"/>
          <c:dLbls>
            <c:dLbl>
              <c:idx val="11"/>
              <c:delete val="1"/>
              <c:extLst>
                <c:ext xmlns:c15="http://schemas.microsoft.com/office/drawing/2012/chart" uri="{CE6537A1-D6FC-4f65-9D91-7224C49458BB}"/>
                <c:ext xmlns:c16="http://schemas.microsoft.com/office/drawing/2014/chart" uri="{C3380CC4-5D6E-409C-BE32-E72D297353CC}">
                  <c16:uniqueId val="{00000007-78BE-4573-A6B5-EF1DF58305A2}"/>
                </c:ext>
              </c:extLst>
            </c:dLbl>
            <c:dLbl>
              <c:idx val="12"/>
              <c:delete val="1"/>
              <c:extLst>
                <c:ext xmlns:c15="http://schemas.microsoft.com/office/drawing/2012/chart" uri="{CE6537A1-D6FC-4f65-9D91-7224C49458BB}"/>
                <c:ext xmlns:c16="http://schemas.microsoft.com/office/drawing/2014/chart" uri="{C3380CC4-5D6E-409C-BE32-E72D297353CC}">
                  <c16:uniqueId val="{00000006-78BE-4573-A6B5-EF1DF58305A2}"/>
                </c:ext>
              </c:extLst>
            </c:dLbl>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tx1"/>
                    </a:solidFill>
                    <a:latin typeface="Arial" pitchFamily="34" charset="0"/>
                    <a:ea typeface="+mn-ea"/>
                    <a:cs typeface="Arial" pitchFamily="34" charset="0"/>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6350" cap="flat" cmpd="sng" algn="ctr">
                      <a:solidFill>
                        <a:schemeClr val="tx1"/>
                      </a:solidFill>
                      <a:prstDash val="solid"/>
                      <a:round/>
                    </a:ln>
                    <a:effectLst/>
                  </c:spPr>
                </c15:leaderLines>
              </c:ext>
            </c:extLst>
          </c:dLbls>
          <c:cat>
            <c:numRef>
              <c:f>Sheet1!$A$2:$A$17</c:f>
              <c:numCache>
                <c:formatCode>General</c:formatCode>
                <c:ptCount val="16"/>
                <c:pt idx="0">
                  <c:v>2003</c:v>
                </c:pt>
                <c:pt idx="1">
                  <c:v>2004</c:v>
                </c:pt>
                <c:pt idx="2">
                  <c:v>2005</c:v>
                </c:pt>
                <c:pt idx="3">
                  <c:v>2006</c:v>
                </c:pt>
                <c:pt idx="4">
                  <c:v>2007</c:v>
                </c:pt>
                <c:pt idx="5">
                  <c:v>2008</c:v>
                </c:pt>
                <c:pt idx="6">
                  <c:v>2009</c:v>
                </c:pt>
                <c:pt idx="7">
                  <c:v>2010</c:v>
                </c:pt>
                <c:pt idx="8">
                  <c:v>2011</c:v>
                </c:pt>
                <c:pt idx="9">
                  <c:v>2012</c:v>
                </c:pt>
                <c:pt idx="10">
                  <c:v>2013</c:v>
                </c:pt>
                <c:pt idx="11">
                  <c:v>2014</c:v>
                </c:pt>
                <c:pt idx="12">
                  <c:v>2015</c:v>
                </c:pt>
                <c:pt idx="13">
                  <c:v>2016</c:v>
                </c:pt>
                <c:pt idx="14">
                  <c:v>2017</c:v>
                </c:pt>
                <c:pt idx="15">
                  <c:v>2018</c:v>
                </c:pt>
              </c:numCache>
            </c:numRef>
          </c:cat>
          <c:val>
            <c:numRef>
              <c:f>Sheet1!$C$2:$C$17</c:f>
              <c:numCache>
                <c:formatCode>General</c:formatCode>
                <c:ptCount val="16"/>
                <c:pt idx="0">
                  <c:v>20</c:v>
                </c:pt>
                <c:pt idx="1">
                  <c:v>20</c:v>
                </c:pt>
                <c:pt idx="2">
                  <c:v>20</c:v>
                </c:pt>
                <c:pt idx="3">
                  <c:v>15</c:v>
                </c:pt>
                <c:pt idx="4">
                  <c:v>20</c:v>
                </c:pt>
                <c:pt idx="5">
                  <c:v>20</c:v>
                </c:pt>
                <c:pt idx="6">
                  <c:v>20</c:v>
                </c:pt>
                <c:pt idx="7">
                  <c:v>20</c:v>
                </c:pt>
                <c:pt idx="8">
                  <c:v>20</c:v>
                </c:pt>
                <c:pt idx="9">
                  <c:v>20</c:v>
                </c:pt>
                <c:pt idx="10">
                  <c:v>20</c:v>
                </c:pt>
                <c:pt idx="11">
                  <c:v>13</c:v>
                </c:pt>
                <c:pt idx="12">
                  <c:v>20</c:v>
                </c:pt>
                <c:pt idx="13">
                  <c:v>20</c:v>
                </c:pt>
                <c:pt idx="14">
                  <c:v>20</c:v>
                </c:pt>
                <c:pt idx="15">
                  <c:v>20</c:v>
                </c:pt>
              </c:numCache>
            </c:numRef>
          </c:val>
          <c:extLst>
            <c:ext xmlns:c16="http://schemas.microsoft.com/office/drawing/2014/chart" uri="{C3380CC4-5D6E-409C-BE32-E72D297353CC}">
              <c16:uniqueId val="{00000002-A32F-47AB-A73B-94010C4DD48E}"/>
            </c:ext>
          </c:extLst>
        </c:ser>
        <c:dLbls>
          <c:dLblPos val="outEnd"/>
          <c:showLegendKey val="0"/>
          <c:showVal val="1"/>
          <c:showCatName val="0"/>
          <c:showSerName val="0"/>
          <c:showPercent val="0"/>
          <c:showBubbleSize val="0"/>
        </c:dLbls>
        <c:gapWidth val="150"/>
        <c:axId val="-2098494040"/>
        <c:axId val="-2098317256"/>
      </c:barChart>
      <c:catAx>
        <c:axId val="-2098494040"/>
        <c:scaling>
          <c:orientation val="minMax"/>
        </c:scaling>
        <c:delete val="0"/>
        <c:axPos val="b"/>
        <c:numFmt formatCode="General" sourceLinked="1"/>
        <c:majorTickMark val="out"/>
        <c:minorTickMark val="none"/>
        <c:tickLblPos val="nextTo"/>
        <c:spPr>
          <a:noFill/>
          <a:ln w="6350" cap="flat" cmpd="sng" algn="ctr">
            <a:solidFill>
              <a:sysClr val="windowText" lastClr="000000"/>
            </a:solidFill>
            <a:prstDash val="solid"/>
            <a:round/>
          </a:ln>
          <a:effectLst/>
        </c:spPr>
        <c:txPr>
          <a:bodyPr rot="-2700000" spcFirstLastPara="1" vertOverflow="ellipsis" wrap="square" anchor="ctr" anchorCtr="1"/>
          <a:lstStyle/>
          <a:p>
            <a:pPr>
              <a:defRPr sz="1200" b="0" i="0" u="none" strike="noStrike" kern="1200" baseline="0">
                <a:solidFill>
                  <a:schemeClr val="tx1"/>
                </a:solidFill>
                <a:latin typeface="Arial" pitchFamily="34" charset="0"/>
                <a:ea typeface="+mn-ea"/>
                <a:cs typeface="Arial" pitchFamily="34" charset="0"/>
              </a:defRPr>
            </a:pPr>
            <a:endParaRPr lang="en-US"/>
          </a:p>
        </c:txPr>
        <c:crossAx val="-2098317256"/>
        <c:crosses val="autoZero"/>
        <c:auto val="1"/>
        <c:lblAlgn val="ctr"/>
        <c:lblOffset val="100"/>
        <c:noMultiLvlLbl val="0"/>
      </c:catAx>
      <c:valAx>
        <c:axId val="-2098317256"/>
        <c:scaling>
          <c:orientation val="minMax"/>
        </c:scaling>
        <c:delete val="0"/>
        <c:axPos val="l"/>
        <c:title>
          <c:tx>
            <c:rich>
              <a:bodyPr rot="-5400000" spcFirstLastPara="1" vertOverflow="ellipsis" vert="horz" wrap="square" anchor="ctr" anchorCtr="1"/>
              <a:lstStyle/>
              <a:p>
                <a:pPr>
                  <a:defRPr sz="1200" b="1" i="0" u="none" strike="noStrike" kern="1200" baseline="0">
                    <a:solidFill>
                      <a:schemeClr val="tx1"/>
                    </a:solidFill>
                    <a:latin typeface="Arial" pitchFamily="34" charset="0"/>
                    <a:ea typeface="+mn-ea"/>
                    <a:cs typeface="Arial" pitchFamily="34" charset="0"/>
                  </a:defRPr>
                </a:pPr>
                <a:r>
                  <a:rPr lang="en-US" dirty="0"/>
                  <a:t>Median price ($)</a:t>
                </a:r>
              </a:p>
            </c:rich>
          </c:tx>
          <c:layout>
            <c:manualLayout>
              <c:xMode val="edge"/>
              <c:yMode val="edge"/>
              <c:x val="3.2036663516228289E-4"/>
              <c:y val="0.25302392657903194"/>
            </c:manualLayout>
          </c:layout>
          <c:overlay val="0"/>
          <c:spPr>
            <a:noFill/>
            <a:ln>
              <a:noFill/>
            </a:ln>
            <a:effectLst/>
          </c:spPr>
          <c:txPr>
            <a:bodyPr rot="-5400000" spcFirstLastPara="1" vertOverflow="ellipsis" vert="horz" wrap="square" anchor="ctr" anchorCtr="1"/>
            <a:lstStyle/>
            <a:p>
              <a:pPr>
                <a:defRPr sz="1200" b="1" i="0" u="none" strike="noStrike" kern="1200" baseline="0">
                  <a:solidFill>
                    <a:schemeClr val="tx1"/>
                  </a:solidFill>
                  <a:latin typeface="Arial" pitchFamily="34" charset="0"/>
                  <a:ea typeface="+mn-ea"/>
                  <a:cs typeface="Arial" pitchFamily="34" charset="0"/>
                </a:defRPr>
              </a:pPr>
              <a:endParaRPr lang="en-US"/>
            </a:p>
          </c:txPr>
        </c:title>
        <c:numFmt formatCode="General" sourceLinked="1"/>
        <c:majorTickMark val="out"/>
        <c:minorTickMark val="none"/>
        <c:tickLblPos val="nextTo"/>
        <c:spPr>
          <a:noFill/>
          <a:ln w="6350" cap="flat" cmpd="sng" algn="ctr">
            <a:solidFill>
              <a:sysClr val="windowText" lastClr="000000"/>
            </a:solidFill>
            <a:prstDash val="solid"/>
            <a:round/>
          </a:ln>
          <a:effectLst/>
        </c:spPr>
        <c:txPr>
          <a:bodyPr rot="-60000000" spcFirstLastPara="1" vertOverflow="ellipsis" vert="horz" wrap="square" anchor="ctr" anchorCtr="1"/>
          <a:lstStyle/>
          <a:p>
            <a:pPr>
              <a:defRPr sz="1200" b="0" i="0" u="none" strike="noStrike" kern="1200" baseline="0">
                <a:solidFill>
                  <a:schemeClr val="tx1"/>
                </a:solidFill>
                <a:latin typeface="Arial" pitchFamily="34" charset="0"/>
                <a:ea typeface="+mn-ea"/>
                <a:cs typeface="Arial" pitchFamily="34" charset="0"/>
              </a:defRPr>
            </a:pPr>
            <a:endParaRPr lang="en-US"/>
          </a:p>
        </c:txPr>
        <c:crossAx val="-2098494040"/>
        <c:crosses val="autoZero"/>
        <c:crossBetween val="between"/>
      </c:valAx>
      <c:spPr>
        <a:noFill/>
        <a:ln>
          <a:noFill/>
        </a:ln>
        <a:effectLst/>
      </c:spPr>
    </c:plotArea>
    <c:legend>
      <c:legendPos val="b"/>
      <c:layout>
        <c:manualLayout>
          <c:xMode val="edge"/>
          <c:yMode val="edge"/>
          <c:x val="0.4273507592372871"/>
          <c:y val="0.92672462709189984"/>
          <c:w val="0.14529832172804882"/>
          <c:h val="7.3275372908100211E-2"/>
        </c:manualLayout>
      </c:layout>
      <c:overlay val="0"/>
      <c:spPr>
        <a:noFill/>
        <a:ln>
          <a:noFill/>
        </a:ln>
        <a:effectLst/>
      </c:spPr>
      <c:txPr>
        <a:bodyPr rot="0" spcFirstLastPara="1" vertOverflow="ellipsis" vert="horz" wrap="square" anchor="ctr" anchorCtr="1"/>
        <a:lstStyle/>
        <a:p>
          <a:pPr>
            <a:defRPr sz="1200" b="0" i="0" u="none" strike="noStrike" kern="1200" baseline="0">
              <a:solidFill>
                <a:schemeClr val="tx1"/>
              </a:solidFill>
              <a:latin typeface="Arial" pitchFamily="34" charset="0"/>
              <a:ea typeface="+mn-ea"/>
              <a:cs typeface="Arial" pitchFamily="34" charset="0"/>
            </a:defRPr>
          </a:pPr>
          <a:endParaRPr lang="en-US"/>
        </a:p>
      </c:txPr>
    </c:legend>
    <c:plotVisOnly val="1"/>
    <c:dispBlanksAs val="gap"/>
    <c:showDLblsOverMax val="0"/>
  </c:chart>
  <c:spPr>
    <a:solidFill>
      <a:schemeClr val="bg1"/>
    </a:solidFill>
    <a:ln w="6350" cap="flat" cmpd="sng" algn="ctr">
      <a:noFill/>
      <a:prstDash val="solid"/>
      <a:round/>
    </a:ln>
    <a:effectLst/>
  </c:spPr>
  <c:txPr>
    <a:bodyPr/>
    <a:lstStyle/>
    <a:p>
      <a:pPr>
        <a:defRPr sz="1200">
          <a:latin typeface="Arial" pitchFamily="34" charset="0"/>
          <a:cs typeface="Arial" pitchFamily="34" charset="0"/>
        </a:defRPr>
      </a:pPr>
      <a:endParaRPr lang="en-US"/>
    </a:p>
  </c:txPr>
  <c:externalData r:id="rId3">
    <c:autoUpdate val="0"/>
  </c:externalData>
</c:chartSpace>
</file>

<file path=ppt/charts/chart2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10837729758666"/>
          <c:y val="5.9870828450232699E-2"/>
          <c:w val="0.87662258694400497"/>
          <c:h val="0.73513093286547371"/>
        </c:manualLayout>
      </c:layout>
      <c:barChart>
        <c:barDir val="col"/>
        <c:grouping val="percentStacked"/>
        <c:varyColors val="0"/>
        <c:ser>
          <c:idx val="0"/>
          <c:order val="0"/>
          <c:tx>
            <c:strRef>
              <c:f>Sheet1!$A$2</c:f>
              <c:strCache>
                <c:ptCount val="1"/>
                <c:pt idx="0">
                  <c:v>High</c:v>
                </c:pt>
              </c:strCache>
            </c:strRef>
          </c:tx>
          <c:spPr>
            <a:solidFill>
              <a:schemeClr val="accent1"/>
            </a:solidFill>
            <a:ln>
              <a:noFill/>
            </a:ln>
            <a:effectLst>
              <a:outerShdw blurRad="50800" dist="38100" dir="2700000" algn="tl" rotWithShape="0">
                <a:prstClr val="black">
                  <a:alpha val="40000"/>
                </a:prstClr>
              </a:outerShdw>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tx1"/>
                    </a:solidFill>
                    <a:latin typeface="Arial" pitchFamily="34" charset="0"/>
                    <a:ea typeface="+mn-ea"/>
                    <a:cs typeface="Arial"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6350" cap="flat" cmpd="sng" algn="ctr">
                      <a:solidFill>
                        <a:schemeClr val="tx1"/>
                      </a:solidFill>
                      <a:prstDash val="solid"/>
                      <a:round/>
                    </a:ln>
                    <a:effectLst/>
                  </c:spPr>
                </c15:leaderLines>
              </c:ext>
            </c:extLst>
          </c:dLbls>
          <c:cat>
            <c:numRef>
              <c:f>Sheet1!$B$1:$P$1</c:f>
              <c:numCache>
                <c:formatCode>General</c:formatCode>
                <c:ptCount val="15"/>
                <c:pt idx="0">
                  <c:v>2004</c:v>
                </c:pt>
                <c:pt idx="1">
                  <c:v>2005</c:v>
                </c:pt>
                <c:pt idx="2">
                  <c:v>2006</c:v>
                </c:pt>
                <c:pt idx="3">
                  <c:v>2007</c:v>
                </c:pt>
                <c:pt idx="4">
                  <c:v>2008</c:v>
                </c:pt>
                <c:pt idx="5">
                  <c:v>2009</c:v>
                </c:pt>
                <c:pt idx="6">
                  <c:v>2010</c:v>
                </c:pt>
                <c:pt idx="7">
                  <c:v>2011</c:v>
                </c:pt>
                <c:pt idx="8">
                  <c:v>2012</c:v>
                </c:pt>
                <c:pt idx="9">
                  <c:v>2013</c:v>
                </c:pt>
                <c:pt idx="10">
                  <c:v>2014</c:v>
                </c:pt>
                <c:pt idx="11">
                  <c:v>2015</c:v>
                </c:pt>
                <c:pt idx="12">
                  <c:v>2016</c:v>
                </c:pt>
                <c:pt idx="13">
                  <c:v>2017</c:v>
                </c:pt>
                <c:pt idx="14">
                  <c:v>2018</c:v>
                </c:pt>
              </c:numCache>
            </c:numRef>
          </c:cat>
          <c:val>
            <c:numRef>
              <c:f>Sheet1!$B$2:$P$2</c:f>
              <c:numCache>
                <c:formatCode>General</c:formatCode>
                <c:ptCount val="15"/>
                <c:pt idx="0">
                  <c:v>61</c:v>
                </c:pt>
                <c:pt idx="1">
                  <c:v>61</c:v>
                </c:pt>
                <c:pt idx="2">
                  <c:v>73</c:v>
                </c:pt>
                <c:pt idx="3">
                  <c:v>68</c:v>
                </c:pt>
                <c:pt idx="4">
                  <c:v>64</c:v>
                </c:pt>
                <c:pt idx="5">
                  <c:v>54</c:v>
                </c:pt>
                <c:pt idx="6">
                  <c:v>52</c:v>
                </c:pt>
                <c:pt idx="7">
                  <c:v>50</c:v>
                </c:pt>
                <c:pt idx="8">
                  <c:v>53</c:v>
                </c:pt>
                <c:pt idx="9">
                  <c:v>49</c:v>
                </c:pt>
                <c:pt idx="10">
                  <c:v>45</c:v>
                </c:pt>
                <c:pt idx="11">
                  <c:v>58</c:v>
                </c:pt>
                <c:pt idx="12">
                  <c:v>60</c:v>
                </c:pt>
                <c:pt idx="13">
                  <c:v>49</c:v>
                </c:pt>
                <c:pt idx="14">
                  <c:v>53</c:v>
                </c:pt>
              </c:numCache>
            </c:numRef>
          </c:val>
          <c:extLst>
            <c:ext xmlns:c16="http://schemas.microsoft.com/office/drawing/2014/chart" uri="{C3380CC4-5D6E-409C-BE32-E72D297353CC}">
              <c16:uniqueId val="{00000000-7D76-426E-9713-0F59C79DCAC6}"/>
            </c:ext>
          </c:extLst>
        </c:ser>
        <c:ser>
          <c:idx val="1"/>
          <c:order val="1"/>
          <c:tx>
            <c:strRef>
              <c:f>Sheet1!$A$3</c:f>
              <c:strCache>
                <c:ptCount val="1"/>
                <c:pt idx="0">
                  <c:v>Medium</c:v>
                </c:pt>
              </c:strCache>
            </c:strRef>
          </c:tx>
          <c:spPr>
            <a:solidFill>
              <a:schemeClr val="accent2"/>
            </a:solidFill>
            <a:ln>
              <a:noFill/>
            </a:ln>
            <a:effectLst>
              <a:outerShdw blurRad="50800" dist="38100" dir="2700000" algn="tl" rotWithShape="0">
                <a:prstClr val="black">
                  <a:alpha val="40000"/>
                </a:prstClr>
              </a:outerShdw>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tx1"/>
                    </a:solidFill>
                    <a:latin typeface="Arial" pitchFamily="34" charset="0"/>
                    <a:ea typeface="+mn-ea"/>
                    <a:cs typeface="Arial"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6350" cap="flat" cmpd="sng" algn="ctr">
                      <a:solidFill>
                        <a:schemeClr val="tx1"/>
                      </a:solidFill>
                      <a:prstDash val="solid"/>
                      <a:round/>
                    </a:ln>
                    <a:effectLst/>
                  </c:spPr>
                </c15:leaderLines>
              </c:ext>
            </c:extLst>
          </c:dLbls>
          <c:cat>
            <c:numRef>
              <c:f>Sheet1!$B$1:$P$1</c:f>
              <c:numCache>
                <c:formatCode>General</c:formatCode>
                <c:ptCount val="15"/>
                <c:pt idx="0">
                  <c:v>2004</c:v>
                </c:pt>
                <c:pt idx="1">
                  <c:v>2005</c:v>
                </c:pt>
                <c:pt idx="2">
                  <c:v>2006</c:v>
                </c:pt>
                <c:pt idx="3">
                  <c:v>2007</c:v>
                </c:pt>
                <c:pt idx="4">
                  <c:v>2008</c:v>
                </c:pt>
                <c:pt idx="5">
                  <c:v>2009</c:v>
                </c:pt>
                <c:pt idx="6">
                  <c:v>2010</c:v>
                </c:pt>
                <c:pt idx="7">
                  <c:v>2011</c:v>
                </c:pt>
                <c:pt idx="8">
                  <c:v>2012</c:v>
                </c:pt>
                <c:pt idx="9">
                  <c:v>2013</c:v>
                </c:pt>
                <c:pt idx="10">
                  <c:v>2014</c:v>
                </c:pt>
                <c:pt idx="11">
                  <c:v>2015</c:v>
                </c:pt>
                <c:pt idx="12">
                  <c:v>2016</c:v>
                </c:pt>
                <c:pt idx="13">
                  <c:v>2017</c:v>
                </c:pt>
                <c:pt idx="14">
                  <c:v>2018</c:v>
                </c:pt>
              </c:numCache>
            </c:numRef>
          </c:cat>
          <c:val>
            <c:numRef>
              <c:f>Sheet1!$B$3:$P$3</c:f>
              <c:numCache>
                <c:formatCode>General</c:formatCode>
                <c:ptCount val="15"/>
                <c:pt idx="0">
                  <c:v>31</c:v>
                </c:pt>
                <c:pt idx="1">
                  <c:v>27</c:v>
                </c:pt>
                <c:pt idx="2">
                  <c:v>20</c:v>
                </c:pt>
                <c:pt idx="3">
                  <c:v>25</c:v>
                </c:pt>
                <c:pt idx="4">
                  <c:v>28</c:v>
                </c:pt>
                <c:pt idx="5">
                  <c:v>42</c:v>
                </c:pt>
                <c:pt idx="6">
                  <c:v>31</c:v>
                </c:pt>
                <c:pt idx="7">
                  <c:v>35</c:v>
                </c:pt>
                <c:pt idx="8">
                  <c:v>31</c:v>
                </c:pt>
                <c:pt idx="9">
                  <c:v>39</c:v>
                </c:pt>
                <c:pt idx="10">
                  <c:v>45</c:v>
                </c:pt>
                <c:pt idx="11">
                  <c:v>26</c:v>
                </c:pt>
                <c:pt idx="12">
                  <c:v>33</c:v>
                </c:pt>
                <c:pt idx="13">
                  <c:v>37</c:v>
                </c:pt>
                <c:pt idx="14">
                  <c:v>35</c:v>
                </c:pt>
              </c:numCache>
            </c:numRef>
          </c:val>
          <c:extLst>
            <c:ext xmlns:c16="http://schemas.microsoft.com/office/drawing/2014/chart" uri="{C3380CC4-5D6E-409C-BE32-E72D297353CC}">
              <c16:uniqueId val="{00000001-7D76-426E-9713-0F59C79DCAC6}"/>
            </c:ext>
          </c:extLst>
        </c:ser>
        <c:ser>
          <c:idx val="2"/>
          <c:order val="2"/>
          <c:tx>
            <c:strRef>
              <c:f>Sheet1!$A$4</c:f>
              <c:strCache>
                <c:ptCount val="1"/>
                <c:pt idx="0">
                  <c:v>Low</c:v>
                </c:pt>
              </c:strCache>
            </c:strRef>
          </c:tx>
          <c:spPr>
            <a:solidFill>
              <a:schemeClr val="accent3"/>
            </a:solidFill>
            <a:ln>
              <a:noFill/>
            </a:ln>
            <a:effectLst/>
          </c:spPr>
          <c:invertIfNegative val="0"/>
          <c:dLbls>
            <c:dLbl>
              <c:idx val="0"/>
              <c:delete val="1"/>
              <c:extLst>
                <c:ext xmlns:c15="http://schemas.microsoft.com/office/drawing/2012/chart" uri="{CE6537A1-D6FC-4f65-9D91-7224C49458BB}"/>
                <c:ext xmlns:c16="http://schemas.microsoft.com/office/drawing/2014/chart" uri="{C3380CC4-5D6E-409C-BE32-E72D297353CC}">
                  <c16:uniqueId val="{0000000C-BB30-417F-BA08-105E710F18F0}"/>
                </c:ext>
              </c:extLst>
            </c:dLbl>
            <c:dLbl>
              <c:idx val="1"/>
              <c:delete val="1"/>
              <c:extLst>
                <c:ext xmlns:c15="http://schemas.microsoft.com/office/drawing/2012/chart" uri="{CE6537A1-D6FC-4f65-9D91-7224C49458BB}"/>
                <c:ext xmlns:c16="http://schemas.microsoft.com/office/drawing/2014/chart" uri="{C3380CC4-5D6E-409C-BE32-E72D297353CC}">
                  <c16:uniqueId val="{0000000B-BB30-417F-BA08-105E710F18F0}"/>
                </c:ext>
              </c:extLst>
            </c:dLbl>
            <c:dLbl>
              <c:idx val="2"/>
              <c:delete val="1"/>
              <c:extLst>
                <c:ext xmlns:c15="http://schemas.microsoft.com/office/drawing/2012/chart" uri="{CE6537A1-D6FC-4f65-9D91-7224C49458BB}"/>
                <c:ext xmlns:c16="http://schemas.microsoft.com/office/drawing/2014/chart" uri="{C3380CC4-5D6E-409C-BE32-E72D297353CC}">
                  <c16:uniqueId val="{0000000A-BB30-417F-BA08-105E710F18F0}"/>
                </c:ext>
              </c:extLst>
            </c:dLbl>
            <c:dLbl>
              <c:idx val="3"/>
              <c:delete val="1"/>
              <c:extLst>
                <c:ext xmlns:c15="http://schemas.microsoft.com/office/drawing/2012/chart" uri="{CE6537A1-D6FC-4f65-9D91-7224C49458BB}"/>
                <c:ext xmlns:c16="http://schemas.microsoft.com/office/drawing/2014/chart" uri="{C3380CC4-5D6E-409C-BE32-E72D297353CC}">
                  <c16:uniqueId val="{00000009-BB30-417F-BA08-105E710F18F0}"/>
                </c:ext>
              </c:extLst>
            </c:dLbl>
            <c:dLbl>
              <c:idx val="4"/>
              <c:delete val="1"/>
              <c:extLst>
                <c:ext xmlns:c15="http://schemas.microsoft.com/office/drawing/2012/chart" uri="{CE6537A1-D6FC-4f65-9D91-7224C49458BB}"/>
                <c:ext xmlns:c16="http://schemas.microsoft.com/office/drawing/2014/chart" uri="{C3380CC4-5D6E-409C-BE32-E72D297353CC}">
                  <c16:uniqueId val="{00000007-BB30-417F-BA08-105E710F18F0}"/>
                </c:ext>
              </c:extLst>
            </c:dLbl>
            <c:dLbl>
              <c:idx val="5"/>
              <c:delete val="1"/>
              <c:extLst>
                <c:ext xmlns:c15="http://schemas.microsoft.com/office/drawing/2012/chart" uri="{CE6537A1-D6FC-4f65-9D91-7224C49458BB}"/>
                <c:ext xmlns:c16="http://schemas.microsoft.com/office/drawing/2014/chart" uri="{C3380CC4-5D6E-409C-BE32-E72D297353CC}">
                  <c16:uniqueId val="{00000010-BB30-417F-BA08-105E710F18F0}"/>
                </c:ext>
              </c:extLst>
            </c:dLbl>
            <c:dLbl>
              <c:idx val="8"/>
              <c:delete val="1"/>
              <c:extLst>
                <c:ext xmlns:c15="http://schemas.microsoft.com/office/drawing/2012/chart" uri="{CE6537A1-D6FC-4f65-9D91-7224C49458BB}"/>
                <c:ext xmlns:c16="http://schemas.microsoft.com/office/drawing/2014/chart" uri="{C3380CC4-5D6E-409C-BE32-E72D297353CC}">
                  <c16:uniqueId val="{00000006-BB30-417F-BA08-105E710F18F0}"/>
                </c:ext>
              </c:extLst>
            </c:dLbl>
            <c:dLbl>
              <c:idx val="9"/>
              <c:delete val="1"/>
              <c:extLst>
                <c:ext xmlns:c15="http://schemas.microsoft.com/office/drawing/2012/chart" uri="{CE6537A1-D6FC-4f65-9D91-7224C49458BB}"/>
                <c:ext xmlns:c16="http://schemas.microsoft.com/office/drawing/2014/chart" uri="{C3380CC4-5D6E-409C-BE32-E72D297353CC}">
                  <c16:uniqueId val="{00000005-BB30-417F-BA08-105E710F18F0}"/>
                </c:ext>
              </c:extLst>
            </c:dLbl>
            <c:dLbl>
              <c:idx val="10"/>
              <c:delete val="1"/>
              <c:extLst>
                <c:ext xmlns:c15="http://schemas.microsoft.com/office/drawing/2012/chart" uri="{CE6537A1-D6FC-4f65-9D91-7224C49458BB}"/>
                <c:ext xmlns:c16="http://schemas.microsoft.com/office/drawing/2014/chart" uri="{C3380CC4-5D6E-409C-BE32-E72D297353CC}">
                  <c16:uniqueId val="{00000005-CA4F-4E31-B2D2-10851A506ABD}"/>
                </c:ext>
              </c:extLst>
            </c:dLbl>
            <c:dLbl>
              <c:idx val="11"/>
              <c:delete val="1"/>
              <c:extLst>
                <c:ext xmlns:c15="http://schemas.microsoft.com/office/drawing/2012/chart" uri="{CE6537A1-D6FC-4f65-9D91-7224C49458BB}"/>
                <c:ext xmlns:c16="http://schemas.microsoft.com/office/drawing/2014/chart" uri="{C3380CC4-5D6E-409C-BE32-E72D297353CC}">
                  <c16:uniqueId val="{00000004-BB30-417F-BA08-105E710F18F0}"/>
                </c:ext>
              </c:extLst>
            </c:dLbl>
            <c:dLbl>
              <c:idx val="12"/>
              <c:delete val="1"/>
              <c:extLst>
                <c:ext xmlns:c15="http://schemas.microsoft.com/office/drawing/2012/chart" uri="{CE6537A1-D6FC-4f65-9D91-7224C49458BB}"/>
                <c:ext xmlns:c16="http://schemas.microsoft.com/office/drawing/2014/chart" uri="{C3380CC4-5D6E-409C-BE32-E72D297353CC}">
                  <c16:uniqueId val="{00000001-BB30-417F-BA08-105E710F18F0}"/>
                </c:ext>
              </c:extLst>
            </c:dLbl>
            <c:dLbl>
              <c:idx val="13"/>
              <c:delete val="1"/>
              <c:extLst>
                <c:ext xmlns:c15="http://schemas.microsoft.com/office/drawing/2012/chart" uri="{CE6537A1-D6FC-4f65-9D91-7224C49458BB}"/>
                <c:ext xmlns:c16="http://schemas.microsoft.com/office/drawing/2014/chart" uri="{C3380CC4-5D6E-409C-BE32-E72D297353CC}">
                  <c16:uniqueId val="{00000002-BB30-417F-BA08-105E710F18F0}"/>
                </c:ext>
              </c:extLst>
            </c:dLbl>
            <c:dLbl>
              <c:idx val="14"/>
              <c:delete val="1"/>
              <c:extLst>
                <c:ext xmlns:c15="http://schemas.microsoft.com/office/drawing/2012/chart" uri="{CE6537A1-D6FC-4f65-9D91-7224C49458BB}"/>
                <c:ext xmlns:c16="http://schemas.microsoft.com/office/drawing/2014/chart" uri="{C3380CC4-5D6E-409C-BE32-E72D297353CC}">
                  <c16:uniqueId val="{00000003-BB30-417F-BA08-105E710F18F0}"/>
                </c:ext>
              </c:extLst>
            </c:dLbl>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tx1"/>
                    </a:solidFill>
                    <a:latin typeface="Arial" pitchFamily="34" charset="0"/>
                    <a:ea typeface="+mn-ea"/>
                    <a:cs typeface="Arial"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6350" cap="flat" cmpd="sng" algn="ctr">
                      <a:solidFill>
                        <a:schemeClr val="tx1"/>
                      </a:solidFill>
                      <a:prstDash val="solid"/>
                      <a:round/>
                    </a:ln>
                    <a:effectLst/>
                  </c:spPr>
                </c15:leaderLines>
              </c:ext>
            </c:extLst>
          </c:dLbls>
          <c:cat>
            <c:numRef>
              <c:f>Sheet1!$B$1:$P$1</c:f>
              <c:numCache>
                <c:formatCode>General</c:formatCode>
                <c:ptCount val="15"/>
                <c:pt idx="0">
                  <c:v>2004</c:v>
                </c:pt>
                <c:pt idx="1">
                  <c:v>2005</c:v>
                </c:pt>
                <c:pt idx="2">
                  <c:v>2006</c:v>
                </c:pt>
                <c:pt idx="3">
                  <c:v>2007</c:v>
                </c:pt>
                <c:pt idx="4">
                  <c:v>2008</c:v>
                </c:pt>
                <c:pt idx="5">
                  <c:v>2009</c:v>
                </c:pt>
                <c:pt idx="6">
                  <c:v>2010</c:v>
                </c:pt>
                <c:pt idx="7">
                  <c:v>2011</c:v>
                </c:pt>
                <c:pt idx="8">
                  <c:v>2012</c:v>
                </c:pt>
                <c:pt idx="9">
                  <c:v>2013</c:v>
                </c:pt>
                <c:pt idx="10">
                  <c:v>2014</c:v>
                </c:pt>
                <c:pt idx="11">
                  <c:v>2015</c:v>
                </c:pt>
                <c:pt idx="12">
                  <c:v>2016</c:v>
                </c:pt>
                <c:pt idx="13">
                  <c:v>2017</c:v>
                </c:pt>
                <c:pt idx="14">
                  <c:v>2018</c:v>
                </c:pt>
              </c:numCache>
            </c:numRef>
          </c:cat>
          <c:val>
            <c:numRef>
              <c:f>Sheet1!$B$4:$P$4</c:f>
              <c:numCache>
                <c:formatCode>General</c:formatCode>
                <c:ptCount val="15"/>
                <c:pt idx="0">
                  <c:v>4</c:v>
                </c:pt>
                <c:pt idx="1">
                  <c:v>5</c:v>
                </c:pt>
                <c:pt idx="2">
                  <c:v>5</c:v>
                </c:pt>
                <c:pt idx="3">
                  <c:v>1</c:v>
                </c:pt>
                <c:pt idx="4">
                  <c:v>3</c:v>
                </c:pt>
                <c:pt idx="5">
                  <c:v>3</c:v>
                </c:pt>
                <c:pt idx="6">
                  <c:v>14</c:v>
                </c:pt>
                <c:pt idx="7">
                  <c:v>10</c:v>
                </c:pt>
                <c:pt idx="8">
                  <c:v>0</c:v>
                </c:pt>
                <c:pt idx="9">
                  <c:v>5</c:v>
                </c:pt>
                <c:pt idx="10">
                  <c:v>9</c:v>
                </c:pt>
                <c:pt idx="11">
                  <c:v>4</c:v>
                </c:pt>
                <c:pt idx="12">
                  <c:v>2</c:v>
                </c:pt>
                <c:pt idx="13">
                  <c:v>4</c:v>
                </c:pt>
                <c:pt idx="14">
                  <c:v>3</c:v>
                </c:pt>
              </c:numCache>
            </c:numRef>
          </c:val>
          <c:extLst>
            <c:ext xmlns:c16="http://schemas.microsoft.com/office/drawing/2014/chart" uri="{C3380CC4-5D6E-409C-BE32-E72D297353CC}">
              <c16:uniqueId val="{00000002-7D76-426E-9713-0F59C79DCAC6}"/>
            </c:ext>
          </c:extLst>
        </c:ser>
        <c:ser>
          <c:idx val="3"/>
          <c:order val="3"/>
          <c:tx>
            <c:strRef>
              <c:f>Sheet1!$A$5</c:f>
              <c:strCache>
                <c:ptCount val="1"/>
                <c:pt idx="0">
                  <c:v>Fluctuates</c:v>
                </c:pt>
              </c:strCache>
            </c:strRef>
          </c:tx>
          <c:spPr>
            <a:solidFill>
              <a:schemeClr val="accent4"/>
            </a:solidFill>
            <a:ln>
              <a:noFill/>
            </a:ln>
            <a:effectLst>
              <a:outerShdw blurRad="50800" dist="38100" dir="2700000" algn="tl" rotWithShape="0">
                <a:prstClr val="black">
                  <a:alpha val="40000"/>
                </a:prstClr>
              </a:outerShdw>
            </a:effectLst>
          </c:spPr>
          <c:invertIfNegative val="0"/>
          <c:dLbls>
            <c:dLbl>
              <c:idx val="0"/>
              <c:delete val="1"/>
              <c:extLst>
                <c:ext xmlns:c15="http://schemas.microsoft.com/office/drawing/2012/chart" uri="{CE6537A1-D6FC-4f65-9D91-7224C49458BB}"/>
                <c:ext xmlns:c16="http://schemas.microsoft.com/office/drawing/2014/chart" uri="{C3380CC4-5D6E-409C-BE32-E72D297353CC}">
                  <c16:uniqueId val="{0000000D-BB30-417F-BA08-105E710F18F0}"/>
                </c:ext>
              </c:extLst>
            </c:dLbl>
            <c:dLbl>
              <c:idx val="2"/>
              <c:delete val="1"/>
              <c:extLst>
                <c:ext xmlns:c15="http://schemas.microsoft.com/office/drawing/2012/chart" uri="{CE6537A1-D6FC-4f65-9D91-7224C49458BB}"/>
                <c:ext xmlns:c16="http://schemas.microsoft.com/office/drawing/2014/chart" uri="{C3380CC4-5D6E-409C-BE32-E72D297353CC}">
                  <c16:uniqueId val="{0000000E-BB30-417F-BA08-105E710F18F0}"/>
                </c:ext>
              </c:extLst>
            </c:dLbl>
            <c:dLbl>
              <c:idx val="3"/>
              <c:delete val="1"/>
              <c:extLst>
                <c:ext xmlns:c15="http://schemas.microsoft.com/office/drawing/2012/chart" uri="{CE6537A1-D6FC-4f65-9D91-7224C49458BB}"/>
                <c:ext xmlns:c16="http://schemas.microsoft.com/office/drawing/2014/chart" uri="{C3380CC4-5D6E-409C-BE32-E72D297353CC}">
                  <c16:uniqueId val="{00000008-BB30-417F-BA08-105E710F18F0}"/>
                </c:ext>
              </c:extLst>
            </c:dLbl>
            <c:dLbl>
              <c:idx val="4"/>
              <c:delete val="1"/>
              <c:extLst>
                <c:ext xmlns:c15="http://schemas.microsoft.com/office/drawing/2012/chart" uri="{CE6537A1-D6FC-4f65-9D91-7224C49458BB}"/>
                <c:ext xmlns:c16="http://schemas.microsoft.com/office/drawing/2014/chart" uri="{C3380CC4-5D6E-409C-BE32-E72D297353CC}">
                  <c16:uniqueId val="{00000000-CA4F-4E31-B2D2-10851A506ABD}"/>
                </c:ext>
              </c:extLst>
            </c:dLbl>
            <c:dLbl>
              <c:idx val="5"/>
              <c:delete val="1"/>
              <c:extLst>
                <c:ext xmlns:c15="http://schemas.microsoft.com/office/drawing/2012/chart" uri="{CE6537A1-D6FC-4f65-9D91-7224C49458BB}"/>
                <c:ext xmlns:c16="http://schemas.microsoft.com/office/drawing/2014/chart" uri="{C3380CC4-5D6E-409C-BE32-E72D297353CC}">
                  <c16:uniqueId val="{0000000F-BB30-417F-BA08-105E710F18F0}"/>
                </c:ext>
              </c:extLst>
            </c:dLbl>
            <c:dLbl>
              <c:idx val="6"/>
              <c:delete val="1"/>
              <c:extLst>
                <c:ext xmlns:c15="http://schemas.microsoft.com/office/drawing/2012/chart" uri="{CE6537A1-D6FC-4f65-9D91-7224C49458BB}"/>
                <c:ext xmlns:c16="http://schemas.microsoft.com/office/drawing/2014/chart" uri="{C3380CC4-5D6E-409C-BE32-E72D297353CC}">
                  <c16:uniqueId val="{00000011-BB30-417F-BA08-105E710F18F0}"/>
                </c:ext>
              </c:extLst>
            </c:dLbl>
            <c:dLbl>
              <c:idx val="7"/>
              <c:delete val="1"/>
              <c:extLst>
                <c:ext xmlns:c15="http://schemas.microsoft.com/office/drawing/2012/chart" uri="{CE6537A1-D6FC-4f65-9D91-7224C49458BB}"/>
                <c:ext xmlns:c16="http://schemas.microsoft.com/office/drawing/2014/chart" uri="{C3380CC4-5D6E-409C-BE32-E72D297353CC}">
                  <c16:uniqueId val="{00000001-CA4F-4E31-B2D2-10851A506ABD}"/>
                </c:ext>
              </c:extLst>
            </c:dLbl>
            <c:dLbl>
              <c:idx val="9"/>
              <c:delete val="1"/>
              <c:extLst>
                <c:ext xmlns:c15="http://schemas.microsoft.com/office/drawing/2012/chart" uri="{CE6537A1-D6FC-4f65-9D91-7224C49458BB}"/>
                <c:ext xmlns:c16="http://schemas.microsoft.com/office/drawing/2014/chart" uri="{C3380CC4-5D6E-409C-BE32-E72D297353CC}">
                  <c16:uniqueId val="{00000002-CA4F-4E31-B2D2-10851A506ABD}"/>
                </c:ext>
              </c:extLst>
            </c:dLbl>
            <c:dLbl>
              <c:idx val="10"/>
              <c:delete val="1"/>
              <c:extLst>
                <c:ext xmlns:c15="http://schemas.microsoft.com/office/drawing/2012/chart" uri="{CE6537A1-D6FC-4f65-9D91-7224C49458BB}"/>
                <c:ext xmlns:c16="http://schemas.microsoft.com/office/drawing/2014/chart" uri="{C3380CC4-5D6E-409C-BE32-E72D297353CC}">
                  <c16:uniqueId val="{00000012-BB30-417F-BA08-105E710F18F0}"/>
                </c:ext>
              </c:extLst>
            </c:dLbl>
            <c:dLbl>
              <c:idx val="12"/>
              <c:delete val="1"/>
              <c:extLst>
                <c:ext xmlns:c15="http://schemas.microsoft.com/office/drawing/2012/chart" uri="{CE6537A1-D6FC-4f65-9D91-7224C49458BB}"/>
                <c:ext xmlns:c16="http://schemas.microsoft.com/office/drawing/2014/chart" uri="{C3380CC4-5D6E-409C-BE32-E72D297353CC}">
                  <c16:uniqueId val="{00000000-BB30-417F-BA08-105E710F18F0}"/>
                </c:ext>
              </c:extLst>
            </c:dLbl>
            <c:dLbl>
              <c:idx val="13"/>
              <c:delete val="1"/>
              <c:extLst>
                <c:ext xmlns:c15="http://schemas.microsoft.com/office/drawing/2012/chart" uri="{CE6537A1-D6FC-4f65-9D91-7224C49458BB}"/>
                <c:ext xmlns:c16="http://schemas.microsoft.com/office/drawing/2014/chart" uri="{C3380CC4-5D6E-409C-BE32-E72D297353CC}">
                  <c16:uniqueId val="{00000003-CA4F-4E31-B2D2-10851A506ABD}"/>
                </c:ext>
              </c:extLst>
            </c:dLbl>
            <c:dLbl>
              <c:idx val="14"/>
              <c:delete val="1"/>
              <c:extLst>
                <c:ext xmlns:c15="http://schemas.microsoft.com/office/drawing/2012/chart" uri="{CE6537A1-D6FC-4f65-9D91-7224C49458BB}"/>
                <c:ext xmlns:c16="http://schemas.microsoft.com/office/drawing/2014/chart" uri="{C3380CC4-5D6E-409C-BE32-E72D297353CC}">
                  <c16:uniqueId val="{00000004-CA4F-4E31-B2D2-10851A506ABD}"/>
                </c:ext>
              </c:extLst>
            </c:dLbl>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tx1"/>
                    </a:solidFill>
                    <a:latin typeface="Arial" pitchFamily="34" charset="0"/>
                    <a:ea typeface="+mn-ea"/>
                    <a:cs typeface="Arial"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6350" cap="flat" cmpd="sng" algn="ctr">
                      <a:solidFill>
                        <a:schemeClr val="tx1"/>
                      </a:solidFill>
                      <a:prstDash val="solid"/>
                      <a:round/>
                    </a:ln>
                    <a:effectLst/>
                  </c:spPr>
                </c15:leaderLines>
              </c:ext>
            </c:extLst>
          </c:dLbls>
          <c:cat>
            <c:numRef>
              <c:f>Sheet1!$B$1:$P$1</c:f>
              <c:numCache>
                <c:formatCode>General</c:formatCode>
                <c:ptCount val="15"/>
                <c:pt idx="0">
                  <c:v>2004</c:v>
                </c:pt>
                <c:pt idx="1">
                  <c:v>2005</c:v>
                </c:pt>
                <c:pt idx="2">
                  <c:v>2006</c:v>
                </c:pt>
                <c:pt idx="3">
                  <c:v>2007</c:v>
                </c:pt>
                <c:pt idx="4">
                  <c:v>2008</c:v>
                </c:pt>
                <c:pt idx="5">
                  <c:v>2009</c:v>
                </c:pt>
                <c:pt idx="6">
                  <c:v>2010</c:v>
                </c:pt>
                <c:pt idx="7">
                  <c:v>2011</c:v>
                </c:pt>
                <c:pt idx="8">
                  <c:v>2012</c:v>
                </c:pt>
                <c:pt idx="9">
                  <c:v>2013</c:v>
                </c:pt>
                <c:pt idx="10">
                  <c:v>2014</c:v>
                </c:pt>
                <c:pt idx="11">
                  <c:v>2015</c:v>
                </c:pt>
                <c:pt idx="12">
                  <c:v>2016</c:v>
                </c:pt>
                <c:pt idx="13">
                  <c:v>2017</c:v>
                </c:pt>
                <c:pt idx="14">
                  <c:v>2018</c:v>
                </c:pt>
              </c:numCache>
            </c:numRef>
          </c:cat>
          <c:val>
            <c:numRef>
              <c:f>Sheet1!$B$5:$P$5</c:f>
              <c:numCache>
                <c:formatCode>General</c:formatCode>
                <c:ptCount val="15"/>
                <c:pt idx="0">
                  <c:v>4</c:v>
                </c:pt>
                <c:pt idx="1">
                  <c:v>6</c:v>
                </c:pt>
                <c:pt idx="2">
                  <c:v>2</c:v>
                </c:pt>
                <c:pt idx="3">
                  <c:v>5</c:v>
                </c:pt>
                <c:pt idx="4">
                  <c:v>6</c:v>
                </c:pt>
                <c:pt idx="5">
                  <c:v>1</c:v>
                </c:pt>
                <c:pt idx="6">
                  <c:v>4</c:v>
                </c:pt>
                <c:pt idx="7">
                  <c:v>6</c:v>
                </c:pt>
                <c:pt idx="8">
                  <c:v>16</c:v>
                </c:pt>
                <c:pt idx="9">
                  <c:v>7</c:v>
                </c:pt>
                <c:pt idx="10">
                  <c:v>2</c:v>
                </c:pt>
                <c:pt idx="11">
                  <c:v>12</c:v>
                </c:pt>
                <c:pt idx="12">
                  <c:v>6</c:v>
                </c:pt>
                <c:pt idx="13">
                  <c:v>10</c:v>
                </c:pt>
                <c:pt idx="14">
                  <c:v>8</c:v>
                </c:pt>
              </c:numCache>
            </c:numRef>
          </c:val>
          <c:extLst>
            <c:ext xmlns:c16="http://schemas.microsoft.com/office/drawing/2014/chart" uri="{C3380CC4-5D6E-409C-BE32-E72D297353CC}">
              <c16:uniqueId val="{00000003-7D76-426E-9713-0F59C79DCAC6}"/>
            </c:ext>
          </c:extLst>
        </c:ser>
        <c:dLbls>
          <c:showLegendKey val="0"/>
          <c:showVal val="1"/>
          <c:showCatName val="0"/>
          <c:showSerName val="0"/>
          <c:showPercent val="0"/>
          <c:showBubbleSize val="0"/>
        </c:dLbls>
        <c:gapWidth val="150"/>
        <c:overlap val="100"/>
        <c:axId val="-2121696920"/>
        <c:axId val="-2121693560"/>
      </c:barChart>
      <c:catAx>
        <c:axId val="-2121696920"/>
        <c:scaling>
          <c:orientation val="minMax"/>
        </c:scaling>
        <c:delete val="0"/>
        <c:axPos val="b"/>
        <c:numFmt formatCode="General" sourceLinked="1"/>
        <c:majorTickMark val="out"/>
        <c:minorTickMark val="none"/>
        <c:tickLblPos val="nextTo"/>
        <c:spPr>
          <a:noFill/>
          <a:ln w="6350" cap="flat" cmpd="sng" algn="ctr">
            <a:solidFill>
              <a:sysClr val="windowText" lastClr="000000"/>
            </a:solidFill>
            <a:prstDash val="solid"/>
            <a:round/>
          </a:ln>
          <a:effectLst/>
        </c:spPr>
        <c:txPr>
          <a:bodyPr rot="-2700000" spcFirstLastPara="1" vertOverflow="ellipsis" wrap="square" anchor="ctr" anchorCtr="1"/>
          <a:lstStyle/>
          <a:p>
            <a:pPr>
              <a:defRPr sz="1200" b="0" i="0" u="none" strike="noStrike" kern="1200" baseline="0">
                <a:solidFill>
                  <a:schemeClr val="tx1"/>
                </a:solidFill>
                <a:latin typeface="Arial" pitchFamily="34" charset="0"/>
                <a:ea typeface="+mn-ea"/>
                <a:cs typeface="Arial" pitchFamily="34" charset="0"/>
              </a:defRPr>
            </a:pPr>
            <a:endParaRPr lang="en-US"/>
          </a:p>
        </c:txPr>
        <c:crossAx val="-2121693560"/>
        <c:crosses val="autoZero"/>
        <c:auto val="1"/>
        <c:lblAlgn val="ctr"/>
        <c:lblOffset val="100"/>
        <c:noMultiLvlLbl val="0"/>
      </c:catAx>
      <c:valAx>
        <c:axId val="-2121693560"/>
        <c:scaling>
          <c:orientation val="minMax"/>
        </c:scaling>
        <c:delete val="0"/>
        <c:axPos val="l"/>
        <c:title>
          <c:tx>
            <c:rich>
              <a:bodyPr rot="-5400000" spcFirstLastPara="1" vertOverflow="ellipsis" vert="horz" wrap="square" anchor="ctr" anchorCtr="1"/>
              <a:lstStyle/>
              <a:p>
                <a:pPr>
                  <a:defRPr sz="1200" b="1" i="0" u="none" strike="noStrike" kern="1200" baseline="0">
                    <a:solidFill>
                      <a:schemeClr val="tx1"/>
                    </a:solidFill>
                    <a:latin typeface="Arial" pitchFamily="34" charset="0"/>
                    <a:ea typeface="+mn-ea"/>
                    <a:cs typeface="Arial" pitchFamily="34" charset="0"/>
                  </a:defRPr>
                </a:pPr>
                <a:r>
                  <a:rPr lang="en-AU"/>
                  <a:t>% of those who commented</a:t>
                </a:r>
              </a:p>
            </c:rich>
          </c:tx>
          <c:layout>
            <c:manualLayout>
              <c:xMode val="edge"/>
              <c:yMode val="edge"/>
              <c:x val="9.3356299212598399E-4"/>
              <c:y val="0.15045683542950797"/>
            </c:manualLayout>
          </c:layout>
          <c:overlay val="0"/>
          <c:spPr>
            <a:noFill/>
            <a:ln>
              <a:noFill/>
            </a:ln>
            <a:effectLst/>
          </c:spPr>
          <c:txPr>
            <a:bodyPr rot="-5400000" spcFirstLastPara="1" vertOverflow="ellipsis" vert="horz" wrap="square" anchor="ctr" anchorCtr="1"/>
            <a:lstStyle/>
            <a:p>
              <a:pPr>
                <a:defRPr sz="1200" b="1" i="0" u="none" strike="noStrike" kern="1200" baseline="0">
                  <a:solidFill>
                    <a:schemeClr val="tx1"/>
                  </a:solidFill>
                  <a:latin typeface="Arial" pitchFamily="34" charset="0"/>
                  <a:ea typeface="+mn-ea"/>
                  <a:cs typeface="Arial" pitchFamily="34" charset="0"/>
                </a:defRPr>
              </a:pPr>
              <a:endParaRPr lang="en-US"/>
            </a:p>
          </c:txPr>
        </c:title>
        <c:numFmt formatCode="0%" sourceLinked="1"/>
        <c:majorTickMark val="out"/>
        <c:minorTickMark val="none"/>
        <c:tickLblPos val="nextTo"/>
        <c:spPr>
          <a:noFill/>
          <a:ln w="6350" cap="flat" cmpd="sng" algn="ctr">
            <a:solidFill>
              <a:schemeClr val="tx1"/>
            </a:solidFill>
            <a:prstDash val="solid"/>
            <a:round/>
          </a:ln>
          <a:effectLst/>
        </c:spPr>
        <c:txPr>
          <a:bodyPr rot="0" spcFirstLastPara="1" vertOverflow="ellipsis" wrap="square" anchor="ctr" anchorCtr="1"/>
          <a:lstStyle/>
          <a:p>
            <a:pPr>
              <a:defRPr sz="1200" b="0" i="0" u="none" strike="noStrike" kern="1200" baseline="0">
                <a:solidFill>
                  <a:schemeClr val="tx1"/>
                </a:solidFill>
                <a:latin typeface="Arial" pitchFamily="34" charset="0"/>
                <a:ea typeface="+mn-ea"/>
                <a:cs typeface="Arial" pitchFamily="34" charset="0"/>
              </a:defRPr>
            </a:pPr>
            <a:endParaRPr lang="en-US"/>
          </a:p>
        </c:txPr>
        <c:crossAx val="-2121696920"/>
        <c:crosses val="autoZero"/>
        <c:crossBetween val="between"/>
      </c:valAx>
      <c:spPr>
        <a:noFill/>
        <a:ln>
          <a:noFill/>
        </a:ln>
        <a:effectLst/>
      </c:spPr>
    </c:plotArea>
    <c:legend>
      <c:legendPos val="b"/>
      <c:layout>
        <c:manualLayout>
          <c:xMode val="edge"/>
          <c:yMode val="edge"/>
          <c:x val="0.34334080386070465"/>
          <c:y val="0.92761779350959972"/>
          <c:w val="0.31331839227859076"/>
          <c:h val="7.2382206490400308E-2"/>
        </c:manualLayout>
      </c:layout>
      <c:overlay val="0"/>
      <c:spPr>
        <a:noFill/>
        <a:ln>
          <a:noFill/>
        </a:ln>
        <a:effectLst/>
      </c:spPr>
      <c:txPr>
        <a:bodyPr rot="0" spcFirstLastPara="1" vertOverflow="ellipsis" vert="horz" wrap="square" anchor="ctr" anchorCtr="1"/>
        <a:lstStyle/>
        <a:p>
          <a:pPr>
            <a:defRPr sz="1200" b="0" i="0" u="none" strike="noStrike" kern="1200" baseline="0">
              <a:solidFill>
                <a:schemeClr val="tx1"/>
              </a:solidFill>
              <a:latin typeface="Arial" pitchFamily="34" charset="0"/>
              <a:ea typeface="+mn-ea"/>
              <a:cs typeface="Arial" pitchFamily="34" charset="0"/>
            </a:defRPr>
          </a:pPr>
          <a:endParaRPr lang="en-US"/>
        </a:p>
      </c:txPr>
    </c:legend>
    <c:plotVisOnly val="1"/>
    <c:dispBlanksAs val="gap"/>
    <c:showDLblsOverMax val="0"/>
  </c:chart>
  <c:spPr>
    <a:solidFill>
      <a:schemeClr val="bg1"/>
    </a:solidFill>
    <a:ln w="6350" cap="flat" cmpd="sng" algn="ctr">
      <a:noFill/>
      <a:prstDash val="solid"/>
      <a:round/>
    </a:ln>
    <a:effectLst/>
  </c:spPr>
  <c:txPr>
    <a:bodyPr/>
    <a:lstStyle/>
    <a:p>
      <a:pPr>
        <a:defRPr sz="1200">
          <a:latin typeface="Arial" pitchFamily="34" charset="0"/>
          <a:cs typeface="Arial" pitchFamily="34" charset="0"/>
        </a:defRPr>
      </a:pPr>
      <a:endParaRPr lang="en-US"/>
    </a:p>
  </c:txPr>
  <c:externalData r:id="rId3">
    <c:autoUpdate val="0"/>
  </c:externalData>
</c:chartSpace>
</file>

<file path=ppt/charts/chart2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112436115843271"/>
          <c:y val="5.5078015373669097E-2"/>
          <c:w val="0.87662242714029504"/>
          <c:h val="0.74971888694908606"/>
        </c:manualLayout>
      </c:layout>
      <c:barChart>
        <c:barDir val="col"/>
        <c:grouping val="percentStacked"/>
        <c:varyColors val="0"/>
        <c:ser>
          <c:idx val="0"/>
          <c:order val="0"/>
          <c:tx>
            <c:strRef>
              <c:f>Sheet1!$A$2</c:f>
              <c:strCache>
                <c:ptCount val="1"/>
                <c:pt idx="0">
                  <c:v>High</c:v>
                </c:pt>
              </c:strCache>
            </c:strRef>
          </c:tx>
          <c:spPr>
            <a:solidFill>
              <a:schemeClr val="accent1"/>
            </a:solidFill>
            <a:ln>
              <a:noFill/>
            </a:ln>
            <a:effectLst>
              <a:outerShdw blurRad="50800" dist="38100" dir="2700000" algn="tl" rotWithShape="0">
                <a:prstClr val="black">
                  <a:alpha val="40000"/>
                </a:prstClr>
              </a:outerShdw>
            </a:effectLst>
          </c:spPr>
          <c:invertIfNegative val="0"/>
          <c:dLbls>
            <c:dLbl>
              <c:idx val="10"/>
              <c:delete val="1"/>
              <c:extLst>
                <c:ext xmlns:c15="http://schemas.microsoft.com/office/drawing/2012/chart" uri="{CE6537A1-D6FC-4f65-9D91-7224C49458BB}"/>
                <c:ext xmlns:c16="http://schemas.microsoft.com/office/drawing/2014/chart" uri="{C3380CC4-5D6E-409C-BE32-E72D297353CC}">
                  <c16:uniqueId val="{00000009-C3F6-4546-BB72-32057442B880}"/>
                </c:ext>
              </c:extLst>
            </c:dLbl>
            <c:dLbl>
              <c:idx val="11"/>
              <c:delete val="1"/>
              <c:extLst>
                <c:ext xmlns:c15="http://schemas.microsoft.com/office/drawing/2012/chart" uri="{CE6537A1-D6FC-4f65-9D91-7224C49458BB}"/>
                <c:ext xmlns:c16="http://schemas.microsoft.com/office/drawing/2014/chart" uri="{C3380CC4-5D6E-409C-BE32-E72D297353CC}">
                  <c16:uniqueId val="{0000000A-C3F6-4546-BB72-32057442B880}"/>
                </c:ext>
              </c:extLst>
            </c:dLbl>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tx1"/>
                    </a:solidFill>
                    <a:latin typeface="Arial" pitchFamily="34" charset="0"/>
                    <a:ea typeface="+mn-ea"/>
                    <a:cs typeface="Arial"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6350" cap="flat" cmpd="sng" algn="ctr">
                      <a:solidFill>
                        <a:schemeClr val="tx1"/>
                      </a:solidFill>
                      <a:prstDash val="solid"/>
                      <a:round/>
                    </a:ln>
                    <a:effectLst/>
                  </c:spPr>
                </c15:leaderLines>
              </c:ext>
            </c:extLst>
          </c:dLbls>
          <c:cat>
            <c:numRef>
              <c:f>Sheet1!$B$1:$P$1</c:f>
              <c:numCache>
                <c:formatCode>General</c:formatCode>
                <c:ptCount val="15"/>
                <c:pt idx="0">
                  <c:v>2004</c:v>
                </c:pt>
                <c:pt idx="1">
                  <c:v>2005</c:v>
                </c:pt>
                <c:pt idx="2">
                  <c:v>2006</c:v>
                </c:pt>
                <c:pt idx="3">
                  <c:v>2007</c:v>
                </c:pt>
                <c:pt idx="4">
                  <c:v>2008</c:v>
                </c:pt>
                <c:pt idx="5">
                  <c:v>2009</c:v>
                </c:pt>
                <c:pt idx="6">
                  <c:v>2010</c:v>
                </c:pt>
                <c:pt idx="7">
                  <c:v>2011</c:v>
                </c:pt>
                <c:pt idx="8">
                  <c:v>2012</c:v>
                </c:pt>
                <c:pt idx="9">
                  <c:v>2013</c:v>
                </c:pt>
                <c:pt idx="10">
                  <c:v>2014</c:v>
                </c:pt>
                <c:pt idx="11">
                  <c:v>2015</c:v>
                </c:pt>
                <c:pt idx="12">
                  <c:v>2016</c:v>
                </c:pt>
                <c:pt idx="13">
                  <c:v>2017</c:v>
                </c:pt>
                <c:pt idx="14">
                  <c:v>2018</c:v>
                </c:pt>
              </c:numCache>
            </c:numRef>
          </c:cat>
          <c:val>
            <c:numRef>
              <c:f>Sheet1!$B$2:$P$2</c:f>
              <c:numCache>
                <c:formatCode>General</c:formatCode>
                <c:ptCount val="15"/>
                <c:pt idx="0">
                  <c:v>22</c:v>
                </c:pt>
                <c:pt idx="1">
                  <c:v>15</c:v>
                </c:pt>
                <c:pt idx="2">
                  <c:v>27</c:v>
                </c:pt>
                <c:pt idx="3">
                  <c:v>24</c:v>
                </c:pt>
                <c:pt idx="4">
                  <c:v>23</c:v>
                </c:pt>
                <c:pt idx="5">
                  <c:v>15</c:v>
                </c:pt>
                <c:pt idx="6">
                  <c:v>14</c:v>
                </c:pt>
                <c:pt idx="7">
                  <c:v>24</c:v>
                </c:pt>
                <c:pt idx="8">
                  <c:v>28</c:v>
                </c:pt>
                <c:pt idx="9">
                  <c:v>37</c:v>
                </c:pt>
                <c:pt idx="10">
                  <c:v>17</c:v>
                </c:pt>
                <c:pt idx="11">
                  <c:v>28</c:v>
                </c:pt>
                <c:pt idx="12">
                  <c:v>27</c:v>
                </c:pt>
                <c:pt idx="13">
                  <c:v>31</c:v>
                </c:pt>
                <c:pt idx="14">
                  <c:v>24</c:v>
                </c:pt>
              </c:numCache>
            </c:numRef>
          </c:val>
          <c:extLst>
            <c:ext xmlns:c16="http://schemas.microsoft.com/office/drawing/2014/chart" uri="{C3380CC4-5D6E-409C-BE32-E72D297353CC}">
              <c16:uniqueId val="{00000000-7AE4-4882-8471-2F339BEEFD82}"/>
            </c:ext>
          </c:extLst>
        </c:ser>
        <c:ser>
          <c:idx val="1"/>
          <c:order val="1"/>
          <c:tx>
            <c:strRef>
              <c:f>Sheet1!$A$3</c:f>
              <c:strCache>
                <c:ptCount val="1"/>
                <c:pt idx="0">
                  <c:v>Medium</c:v>
                </c:pt>
              </c:strCache>
            </c:strRef>
          </c:tx>
          <c:spPr>
            <a:solidFill>
              <a:schemeClr val="accent2"/>
            </a:solidFill>
            <a:ln>
              <a:noFill/>
            </a:ln>
            <a:effectLst>
              <a:outerShdw blurRad="50800" dist="38100" dir="2700000" algn="tl" rotWithShape="0">
                <a:prstClr val="black">
                  <a:alpha val="40000"/>
                </a:prstClr>
              </a:outerShdw>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tx1"/>
                    </a:solidFill>
                    <a:latin typeface="Arial" pitchFamily="34" charset="0"/>
                    <a:ea typeface="+mn-ea"/>
                    <a:cs typeface="Arial"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6350" cap="flat" cmpd="sng" algn="ctr">
                      <a:solidFill>
                        <a:schemeClr val="tx1"/>
                      </a:solidFill>
                      <a:prstDash val="solid"/>
                      <a:round/>
                    </a:ln>
                    <a:effectLst/>
                  </c:spPr>
                </c15:leaderLines>
              </c:ext>
            </c:extLst>
          </c:dLbls>
          <c:cat>
            <c:numRef>
              <c:f>Sheet1!$B$1:$P$1</c:f>
              <c:numCache>
                <c:formatCode>General</c:formatCode>
                <c:ptCount val="15"/>
                <c:pt idx="0">
                  <c:v>2004</c:v>
                </c:pt>
                <c:pt idx="1">
                  <c:v>2005</c:v>
                </c:pt>
                <c:pt idx="2">
                  <c:v>2006</c:v>
                </c:pt>
                <c:pt idx="3">
                  <c:v>2007</c:v>
                </c:pt>
                <c:pt idx="4">
                  <c:v>2008</c:v>
                </c:pt>
                <c:pt idx="5">
                  <c:v>2009</c:v>
                </c:pt>
                <c:pt idx="6">
                  <c:v>2010</c:v>
                </c:pt>
                <c:pt idx="7">
                  <c:v>2011</c:v>
                </c:pt>
                <c:pt idx="8">
                  <c:v>2012</c:v>
                </c:pt>
                <c:pt idx="9">
                  <c:v>2013</c:v>
                </c:pt>
                <c:pt idx="10">
                  <c:v>2014</c:v>
                </c:pt>
                <c:pt idx="11">
                  <c:v>2015</c:v>
                </c:pt>
                <c:pt idx="12">
                  <c:v>2016</c:v>
                </c:pt>
                <c:pt idx="13">
                  <c:v>2017</c:v>
                </c:pt>
                <c:pt idx="14">
                  <c:v>2018</c:v>
                </c:pt>
              </c:numCache>
            </c:numRef>
          </c:cat>
          <c:val>
            <c:numRef>
              <c:f>Sheet1!$B$3:$P$3</c:f>
              <c:numCache>
                <c:formatCode>General</c:formatCode>
                <c:ptCount val="15"/>
                <c:pt idx="0">
                  <c:v>59</c:v>
                </c:pt>
                <c:pt idx="1">
                  <c:v>55</c:v>
                </c:pt>
                <c:pt idx="2">
                  <c:v>59</c:v>
                </c:pt>
                <c:pt idx="3">
                  <c:v>48</c:v>
                </c:pt>
                <c:pt idx="4">
                  <c:v>40</c:v>
                </c:pt>
                <c:pt idx="5">
                  <c:v>64</c:v>
                </c:pt>
                <c:pt idx="6">
                  <c:v>56</c:v>
                </c:pt>
                <c:pt idx="7">
                  <c:v>61</c:v>
                </c:pt>
                <c:pt idx="8">
                  <c:v>48</c:v>
                </c:pt>
                <c:pt idx="9">
                  <c:v>48</c:v>
                </c:pt>
                <c:pt idx="10">
                  <c:v>50</c:v>
                </c:pt>
                <c:pt idx="11">
                  <c:v>56</c:v>
                </c:pt>
                <c:pt idx="12">
                  <c:v>65</c:v>
                </c:pt>
                <c:pt idx="13">
                  <c:v>49</c:v>
                </c:pt>
                <c:pt idx="14">
                  <c:v>45</c:v>
                </c:pt>
              </c:numCache>
            </c:numRef>
          </c:val>
          <c:extLst>
            <c:ext xmlns:c16="http://schemas.microsoft.com/office/drawing/2014/chart" uri="{C3380CC4-5D6E-409C-BE32-E72D297353CC}">
              <c16:uniqueId val="{00000002-7AE4-4882-8471-2F339BEEFD82}"/>
            </c:ext>
          </c:extLst>
        </c:ser>
        <c:ser>
          <c:idx val="2"/>
          <c:order val="2"/>
          <c:tx>
            <c:strRef>
              <c:f>Sheet1!$A$4</c:f>
              <c:strCache>
                <c:ptCount val="1"/>
                <c:pt idx="0">
                  <c:v>Low</c:v>
                </c:pt>
              </c:strCache>
            </c:strRef>
          </c:tx>
          <c:spPr>
            <a:solidFill>
              <a:schemeClr val="accent3"/>
            </a:solidFill>
            <a:ln>
              <a:noFill/>
            </a:ln>
            <a:effectLst>
              <a:outerShdw blurRad="50800" dist="38100" dir="2700000" algn="tl" rotWithShape="0">
                <a:prstClr val="black">
                  <a:alpha val="40000"/>
                </a:prstClr>
              </a:outerShdw>
            </a:effectLst>
          </c:spPr>
          <c:invertIfNegative val="0"/>
          <c:dLbls>
            <c:dLbl>
              <c:idx val="2"/>
              <c:delete val="1"/>
              <c:extLst>
                <c:ext xmlns:c15="http://schemas.microsoft.com/office/drawing/2012/chart" uri="{CE6537A1-D6FC-4f65-9D91-7224C49458BB}"/>
                <c:ext xmlns:c16="http://schemas.microsoft.com/office/drawing/2014/chart" uri="{C3380CC4-5D6E-409C-BE32-E72D297353CC}">
                  <c16:uniqueId val="{00000008-C3F6-4546-BB72-32057442B880}"/>
                </c:ext>
              </c:extLst>
            </c:dLbl>
            <c:dLbl>
              <c:idx val="8"/>
              <c:delete val="1"/>
              <c:extLst>
                <c:ext xmlns:c15="http://schemas.microsoft.com/office/drawing/2012/chart" uri="{CE6537A1-D6FC-4f65-9D91-7224C49458BB}"/>
                <c:ext xmlns:c16="http://schemas.microsoft.com/office/drawing/2014/chart" uri="{C3380CC4-5D6E-409C-BE32-E72D297353CC}">
                  <c16:uniqueId val="{00000007-C3F6-4546-BB72-32057442B880}"/>
                </c:ext>
              </c:extLst>
            </c:dLbl>
            <c:dLbl>
              <c:idx val="9"/>
              <c:delete val="1"/>
              <c:extLst>
                <c:ext xmlns:c15="http://schemas.microsoft.com/office/drawing/2012/chart" uri="{CE6537A1-D6FC-4f65-9D91-7224C49458BB}"/>
                <c:ext xmlns:c16="http://schemas.microsoft.com/office/drawing/2014/chart" uri="{C3380CC4-5D6E-409C-BE32-E72D297353CC}">
                  <c16:uniqueId val="{00000006-C3F6-4546-BB72-32057442B880}"/>
                </c:ext>
              </c:extLst>
            </c:dLbl>
            <c:dLbl>
              <c:idx val="10"/>
              <c:delete val="1"/>
              <c:extLst>
                <c:ext xmlns:c15="http://schemas.microsoft.com/office/drawing/2012/chart" uri="{CE6537A1-D6FC-4f65-9D91-7224C49458BB}"/>
                <c:ext xmlns:c16="http://schemas.microsoft.com/office/drawing/2014/chart" uri="{C3380CC4-5D6E-409C-BE32-E72D297353CC}">
                  <c16:uniqueId val="{00000005-C3F6-4546-BB72-32057442B880}"/>
                </c:ext>
              </c:extLst>
            </c:dLbl>
            <c:dLbl>
              <c:idx val="11"/>
              <c:delete val="1"/>
              <c:extLst>
                <c:ext xmlns:c15="http://schemas.microsoft.com/office/drawing/2012/chart" uri="{CE6537A1-D6FC-4f65-9D91-7224C49458BB}"/>
                <c:ext xmlns:c16="http://schemas.microsoft.com/office/drawing/2014/chart" uri="{C3380CC4-5D6E-409C-BE32-E72D297353CC}">
                  <c16:uniqueId val="{00000004-C3F6-4546-BB72-32057442B880}"/>
                </c:ext>
              </c:extLst>
            </c:dLbl>
            <c:dLbl>
              <c:idx val="12"/>
              <c:delete val="1"/>
              <c:extLst>
                <c:ext xmlns:c15="http://schemas.microsoft.com/office/drawing/2012/chart" uri="{CE6537A1-D6FC-4f65-9D91-7224C49458BB}"/>
                <c:ext xmlns:c16="http://schemas.microsoft.com/office/drawing/2014/chart" uri="{C3380CC4-5D6E-409C-BE32-E72D297353CC}">
                  <c16:uniqueId val="{00000002-C3F6-4546-BB72-32057442B880}"/>
                </c:ext>
              </c:extLst>
            </c:dLbl>
            <c:dLbl>
              <c:idx val="13"/>
              <c:delete val="1"/>
              <c:extLst>
                <c:ext xmlns:c15="http://schemas.microsoft.com/office/drawing/2012/chart" uri="{CE6537A1-D6FC-4f65-9D91-7224C49458BB}"/>
                <c:ext xmlns:c16="http://schemas.microsoft.com/office/drawing/2014/chart" uri="{C3380CC4-5D6E-409C-BE32-E72D297353CC}">
                  <c16:uniqueId val="{00000003-C3F6-4546-BB72-32057442B880}"/>
                </c:ext>
              </c:extLst>
            </c:dLbl>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tx1"/>
                    </a:solidFill>
                    <a:latin typeface="Arial" pitchFamily="34" charset="0"/>
                    <a:ea typeface="+mn-ea"/>
                    <a:cs typeface="Arial"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6350" cap="flat" cmpd="sng" algn="ctr">
                      <a:solidFill>
                        <a:schemeClr val="tx1"/>
                      </a:solidFill>
                      <a:prstDash val="solid"/>
                      <a:round/>
                    </a:ln>
                    <a:effectLst/>
                  </c:spPr>
                </c15:leaderLines>
              </c:ext>
            </c:extLst>
          </c:dLbls>
          <c:cat>
            <c:numRef>
              <c:f>Sheet1!$B$1:$P$1</c:f>
              <c:numCache>
                <c:formatCode>General</c:formatCode>
                <c:ptCount val="15"/>
                <c:pt idx="0">
                  <c:v>2004</c:v>
                </c:pt>
                <c:pt idx="1">
                  <c:v>2005</c:v>
                </c:pt>
                <c:pt idx="2">
                  <c:v>2006</c:v>
                </c:pt>
                <c:pt idx="3">
                  <c:v>2007</c:v>
                </c:pt>
                <c:pt idx="4">
                  <c:v>2008</c:v>
                </c:pt>
                <c:pt idx="5">
                  <c:v>2009</c:v>
                </c:pt>
                <c:pt idx="6">
                  <c:v>2010</c:v>
                </c:pt>
                <c:pt idx="7">
                  <c:v>2011</c:v>
                </c:pt>
                <c:pt idx="8">
                  <c:v>2012</c:v>
                </c:pt>
                <c:pt idx="9">
                  <c:v>2013</c:v>
                </c:pt>
                <c:pt idx="10">
                  <c:v>2014</c:v>
                </c:pt>
                <c:pt idx="11">
                  <c:v>2015</c:v>
                </c:pt>
                <c:pt idx="12">
                  <c:v>2016</c:v>
                </c:pt>
                <c:pt idx="13">
                  <c:v>2017</c:v>
                </c:pt>
                <c:pt idx="14">
                  <c:v>2018</c:v>
                </c:pt>
              </c:numCache>
            </c:numRef>
          </c:cat>
          <c:val>
            <c:numRef>
              <c:f>Sheet1!$B$4:$P$4</c:f>
              <c:numCache>
                <c:formatCode>General</c:formatCode>
                <c:ptCount val="15"/>
                <c:pt idx="0">
                  <c:v>13</c:v>
                </c:pt>
                <c:pt idx="1">
                  <c:v>22</c:v>
                </c:pt>
                <c:pt idx="2">
                  <c:v>7</c:v>
                </c:pt>
                <c:pt idx="3">
                  <c:v>19</c:v>
                </c:pt>
                <c:pt idx="4">
                  <c:v>21</c:v>
                </c:pt>
                <c:pt idx="5">
                  <c:v>15</c:v>
                </c:pt>
                <c:pt idx="6">
                  <c:v>21</c:v>
                </c:pt>
                <c:pt idx="7">
                  <c:v>15</c:v>
                </c:pt>
                <c:pt idx="8">
                  <c:v>16</c:v>
                </c:pt>
                <c:pt idx="9">
                  <c:v>7</c:v>
                </c:pt>
                <c:pt idx="10">
                  <c:v>25</c:v>
                </c:pt>
                <c:pt idx="11">
                  <c:v>11</c:v>
                </c:pt>
                <c:pt idx="12">
                  <c:v>8</c:v>
                </c:pt>
                <c:pt idx="13">
                  <c:v>14</c:v>
                </c:pt>
                <c:pt idx="14">
                  <c:v>28</c:v>
                </c:pt>
              </c:numCache>
            </c:numRef>
          </c:val>
          <c:extLst>
            <c:ext xmlns:c16="http://schemas.microsoft.com/office/drawing/2014/chart" uri="{C3380CC4-5D6E-409C-BE32-E72D297353CC}">
              <c16:uniqueId val="{00000003-7AE4-4882-8471-2F339BEEFD82}"/>
            </c:ext>
          </c:extLst>
        </c:ser>
        <c:ser>
          <c:idx val="3"/>
          <c:order val="3"/>
          <c:tx>
            <c:strRef>
              <c:f>Sheet1!$A$5</c:f>
              <c:strCache>
                <c:ptCount val="1"/>
                <c:pt idx="0">
                  <c:v>Fluctuates</c:v>
                </c:pt>
              </c:strCache>
            </c:strRef>
          </c:tx>
          <c:spPr>
            <a:solidFill>
              <a:schemeClr val="accent4"/>
            </a:solidFill>
            <a:ln>
              <a:noFill/>
            </a:ln>
            <a:effectLst>
              <a:outerShdw blurRad="50800" dist="38100" dir="2700000" algn="tl" rotWithShape="0">
                <a:prstClr val="black">
                  <a:alpha val="40000"/>
                </a:prstClr>
              </a:outerShdw>
            </a:effectLst>
          </c:spPr>
          <c:invertIfNegative val="0"/>
          <c:dLbls>
            <c:dLbl>
              <c:idx val="1"/>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C3F6-4546-BB72-32057442B880}"/>
                </c:ext>
              </c:extLst>
            </c:dLbl>
            <c:dLbl>
              <c:idx val="3"/>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C3F6-4546-BB72-32057442B880}"/>
                </c:ext>
              </c:extLst>
            </c:dLbl>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tx1"/>
                    </a:solidFill>
                    <a:latin typeface="Arial" pitchFamily="34" charset="0"/>
                    <a:ea typeface="+mn-ea"/>
                    <a:cs typeface="Arial" pitchFamily="34" charset="0"/>
                  </a:defRPr>
                </a:pPr>
                <a:endParaRPr lang="en-US"/>
              </a:p>
            </c:txPr>
            <c:showLegendKey val="0"/>
            <c:showVal val="0"/>
            <c:showCatName val="0"/>
            <c:showSerName val="0"/>
            <c:showPercent val="0"/>
            <c:showBubbleSize val="0"/>
            <c:extLst>
              <c:ext xmlns:c15="http://schemas.microsoft.com/office/drawing/2012/chart" uri="{CE6537A1-D6FC-4f65-9D91-7224C49458BB}">
                <c15:showLeaderLines val="1"/>
                <c15:leaderLines>
                  <c:spPr>
                    <a:ln w="6350" cap="flat" cmpd="sng" algn="ctr">
                      <a:solidFill>
                        <a:schemeClr val="tx1"/>
                      </a:solidFill>
                      <a:prstDash val="solid"/>
                      <a:round/>
                    </a:ln>
                    <a:effectLst/>
                  </c:spPr>
                </c15:leaderLines>
              </c:ext>
            </c:extLst>
          </c:dLbls>
          <c:cat>
            <c:numRef>
              <c:f>Sheet1!$B$1:$P$1</c:f>
              <c:numCache>
                <c:formatCode>General</c:formatCode>
                <c:ptCount val="15"/>
                <c:pt idx="0">
                  <c:v>2004</c:v>
                </c:pt>
                <c:pt idx="1">
                  <c:v>2005</c:v>
                </c:pt>
                <c:pt idx="2">
                  <c:v>2006</c:v>
                </c:pt>
                <c:pt idx="3">
                  <c:v>2007</c:v>
                </c:pt>
                <c:pt idx="4">
                  <c:v>2008</c:v>
                </c:pt>
                <c:pt idx="5">
                  <c:v>2009</c:v>
                </c:pt>
                <c:pt idx="6">
                  <c:v>2010</c:v>
                </c:pt>
                <c:pt idx="7">
                  <c:v>2011</c:v>
                </c:pt>
                <c:pt idx="8">
                  <c:v>2012</c:v>
                </c:pt>
                <c:pt idx="9">
                  <c:v>2013</c:v>
                </c:pt>
                <c:pt idx="10">
                  <c:v>2014</c:v>
                </c:pt>
                <c:pt idx="11">
                  <c:v>2015</c:v>
                </c:pt>
                <c:pt idx="12">
                  <c:v>2016</c:v>
                </c:pt>
                <c:pt idx="13">
                  <c:v>2017</c:v>
                </c:pt>
                <c:pt idx="14">
                  <c:v>2018</c:v>
                </c:pt>
              </c:numCache>
            </c:numRef>
          </c:cat>
          <c:val>
            <c:numRef>
              <c:f>Sheet1!$B$5:$P$5</c:f>
              <c:numCache>
                <c:formatCode>General</c:formatCode>
                <c:ptCount val="15"/>
                <c:pt idx="0">
                  <c:v>6</c:v>
                </c:pt>
                <c:pt idx="1">
                  <c:v>8</c:v>
                </c:pt>
                <c:pt idx="2">
                  <c:v>7</c:v>
                </c:pt>
                <c:pt idx="3">
                  <c:v>10</c:v>
                </c:pt>
                <c:pt idx="4">
                  <c:v>9</c:v>
                </c:pt>
                <c:pt idx="5">
                  <c:v>7</c:v>
                </c:pt>
                <c:pt idx="6">
                  <c:v>9</c:v>
                </c:pt>
                <c:pt idx="7">
                  <c:v>0</c:v>
                </c:pt>
                <c:pt idx="8">
                  <c:v>8</c:v>
                </c:pt>
                <c:pt idx="9">
                  <c:v>7</c:v>
                </c:pt>
                <c:pt idx="10">
                  <c:v>8</c:v>
                </c:pt>
                <c:pt idx="11">
                  <c:v>6</c:v>
                </c:pt>
                <c:pt idx="12">
                  <c:v>0</c:v>
                </c:pt>
                <c:pt idx="13">
                  <c:v>6</c:v>
                </c:pt>
                <c:pt idx="14">
                  <c:v>3</c:v>
                </c:pt>
              </c:numCache>
            </c:numRef>
          </c:val>
          <c:extLst>
            <c:ext xmlns:c16="http://schemas.microsoft.com/office/drawing/2014/chart" uri="{C3380CC4-5D6E-409C-BE32-E72D297353CC}">
              <c16:uniqueId val="{00000004-7AE4-4882-8471-2F339BEEFD82}"/>
            </c:ext>
          </c:extLst>
        </c:ser>
        <c:dLbls>
          <c:showLegendKey val="0"/>
          <c:showVal val="1"/>
          <c:showCatName val="0"/>
          <c:showSerName val="0"/>
          <c:showPercent val="0"/>
          <c:showBubbleSize val="0"/>
        </c:dLbls>
        <c:gapWidth val="150"/>
        <c:overlap val="100"/>
        <c:axId val="-2097985672"/>
        <c:axId val="-2097982200"/>
      </c:barChart>
      <c:catAx>
        <c:axId val="-2097985672"/>
        <c:scaling>
          <c:orientation val="minMax"/>
        </c:scaling>
        <c:delete val="0"/>
        <c:axPos val="b"/>
        <c:numFmt formatCode="General" sourceLinked="1"/>
        <c:majorTickMark val="out"/>
        <c:minorTickMark val="none"/>
        <c:tickLblPos val="nextTo"/>
        <c:spPr>
          <a:noFill/>
          <a:ln w="6350" cap="flat" cmpd="sng" algn="ctr">
            <a:solidFill>
              <a:sysClr val="windowText" lastClr="000000"/>
            </a:solidFill>
            <a:prstDash val="solid"/>
            <a:round/>
          </a:ln>
          <a:effectLst/>
        </c:spPr>
        <c:txPr>
          <a:bodyPr rot="-2700000" spcFirstLastPara="1" vertOverflow="ellipsis" wrap="square" anchor="ctr" anchorCtr="1"/>
          <a:lstStyle/>
          <a:p>
            <a:pPr>
              <a:defRPr sz="1200" b="0" i="0" u="none" strike="noStrike" kern="1200" baseline="0">
                <a:solidFill>
                  <a:schemeClr val="tx1"/>
                </a:solidFill>
                <a:latin typeface="Arial" pitchFamily="34" charset="0"/>
                <a:ea typeface="+mn-ea"/>
                <a:cs typeface="Arial" pitchFamily="34" charset="0"/>
              </a:defRPr>
            </a:pPr>
            <a:endParaRPr lang="en-US"/>
          </a:p>
        </c:txPr>
        <c:crossAx val="-2097982200"/>
        <c:crosses val="autoZero"/>
        <c:auto val="1"/>
        <c:lblAlgn val="ctr"/>
        <c:lblOffset val="100"/>
        <c:noMultiLvlLbl val="0"/>
      </c:catAx>
      <c:valAx>
        <c:axId val="-2097982200"/>
        <c:scaling>
          <c:orientation val="minMax"/>
        </c:scaling>
        <c:delete val="0"/>
        <c:axPos val="l"/>
        <c:title>
          <c:tx>
            <c:rich>
              <a:bodyPr rot="-5400000" spcFirstLastPara="1" vertOverflow="ellipsis" vert="horz" wrap="square" anchor="ctr" anchorCtr="1"/>
              <a:lstStyle/>
              <a:p>
                <a:pPr>
                  <a:defRPr sz="1200" b="1" i="0" u="none" strike="noStrike" kern="1200" baseline="0">
                    <a:solidFill>
                      <a:schemeClr val="tx1"/>
                    </a:solidFill>
                    <a:latin typeface="Arial" pitchFamily="34" charset="0"/>
                    <a:ea typeface="+mn-ea"/>
                    <a:cs typeface="Arial" pitchFamily="34" charset="0"/>
                  </a:defRPr>
                </a:pPr>
                <a:r>
                  <a:rPr lang="en-AU"/>
                  <a:t>% of those who commented</a:t>
                </a:r>
              </a:p>
            </c:rich>
          </c:tx>
          <c:layout>
            <c:manualLayout>
              <c:xMode val="edge"/>
              <c:yMode val="edge"/>
              <c:x val="5.101007535348403E-3"/>
              <c:y val="0.1741709480885025"/>
            </c:manualLayout>
          </c:layout>
          <c:overlay val="0"/>
          <c:spPr>
            <a:noFill/>
            <a:ln>
              <a:noFill/>
            </a:ln>
            <a:effectLst/>
          </c:spPr>
          <c:txPr>
            <a:bodyPr rot="-5400000" spcFirstLastPara="1" vertOverflow="ellipsis" vert="horz" wrap="square" anchor="ctr" anchorCtr="1"/>
            <a:lstStyle/>
            <a:p>
              <a:pPr>
                <a:defRPr sz="1200" b="1" i="0" u="none" strike="noStrike" kern="1200" baseline="0">
                  <a:solidFill>
                    <a:schemeClr val="tx1"/>
                  </a:solidFill>
                  <a:latin typeface="Arial" pitchFamily="34" charset="0"/>
                  <a:ea typeface="+mn-ea"/>
                  <a:cs typeface="Arial" pitchFamily="34" charset="0"/>
                </a:defRPr>
              </a:pPr>
              <a:endParaRPr lang="en-US"/>
            </a:p>
          </c:txPr>
        </c:title>
        <c:numFmt formatCode="0%" sourceLinked="1"/>
        <c:majorTickMark val="out"/>
        <c:minorTickMark val="none"/>
        <c:tickLblPos val="nextTo"/>
        <c:spPr>
          <a:noFill/>
          <a:ln w="6350" cap="flat" cmpd="sng" algn="ctr">
            <a:solidFill>
              <a:sysClr val="windowText" lastClr="000000"/>
            </a:solidFill>
            <a:prstDash val="solid"/>
            <a:round/>
          </a:ln>
          <a:effectLst/>
        </c:spPr>
        <c:txPr>
          <a:bodyPr rot="0" spcFirstLastPara="1" vertOverflow="ellipsis" wrap="square" anchor="ctr" anchorCtr="1"/>
          <a:lstStyle/>
          <a:p>
            <a:pPr>
              <a:defRPr sz="1200" b="0" i="0" u="none" strike="noStrike" kern="1200" baseline="0">
                <a:solidFill>
                  <a:schemeClr val="tx1"/>
                </a:solidFill>
                <a:latin typeface="Arial" pitchFamily="34" charset="0"/>
                <a:ea typeface="+mn-ea"/>
                <a:cs typeface="Arial" pitchFamily="34" charset="0"/>
              </a:defRPr>
            </a:pPr>
            <a:endParaRPr lang="en-US"/>
          </a:p>
        </c:txPr>
        <c:crossAx val="-2097985672"/>
        <c:crosses val="autoZero"/>
        <c:crossBetween val="between"/>
      </c:valAx>
      <c:spPr>
        <a:noFill/>
        <a:ln>
          <a:noFill/>
        </a:ln>
        <a:effectLst/>
      </c:spPr>
    </c:plotArea>
    <c:legend>
      <c:legendPos val="b"/>
      <c:layout>
        <c:manualLayout>
          <c:xMode val="edge"/>
          <c:yMode val="edge"/>
          <c:x val="0.34739965723462651"/>
          <c:y val="0.93282538212135246"/>
          <c:w val="0.31331839227859076"/>
          <c:h val="6.7174617878647522E-2"/>
        </c:manualLayout>
      </c:layout>
      <c:overlay val="0"/>
      <c:spPr>
        <a:noFill/>
        <a:ln>
          <a:noFill/>
        </a:ln>
        <a:effectLst/>
      </c:spPr>
      <c:txPr>
        <a:bodyPr rot="0" spcFirstLastPara="1" vertOverflow="ellipsis" vert="horz" wrap="square" anchor="ctr" anchorCtr="1"/>
        <a:lstStyle/>
        <a:p>
          <a:pPr>
            <a:defRPr sz="1200" b="0" i="0" u="none" strike="noStrike" kern="1200" baseline="0">
              <a:solidFill>
                <a:schemeClr val="tx1"/>
              </a:solidFill>
              <a:latin typeface="Arial" pitchFamily="34" charset="0"/>
              <a:ea typeface="+mn-ea"/>
              <a:cs typeface="Arial" pitchFamily="34" charset="0"/>
            </a:defRPr>
          </a:pPr>
          <a:endParaRPr lang="en-US"/>
        </a:p>
      </c:txPr>
    </c:legend>
    <c:plotVisOnly val="1"/>
    <c:dispBlanksAs val="gap"/>
    <c:showDLblsOverMax val="0"/>
  </c:chart>
  <c:spPr>
    <a:solidFill>
      <a:schemeClr val="bg1"/>
    </a:solidFill>
    <a:ln w="6350" cap="flat" cmpd="sng" algn="ctr">
      <a:noFill/>
      <a:prstDash val="solid"/>
      <a:round/>
    </a:ln>
    <a:effectLst/>
  </c:spPr>
  <c:txPr>
    <a:bodyPr/>
    <a:lstStyle/>
    <a:p>
      <a:pPr>
        <a:defRPr sz="1200">
          <a:latin typeface="Arial" pitchFamily="34" charset="0"/>
          <a:cs typeface="Arial" pitchFamily="34" charset="0"/>
        </a:defRPr>
      </a:pPr>
      <a:endParaRPr lang="en-US"/>
    </a:p>
  </c:txPr>
  <c:externalData r:id="rId3">
    <c:autoUpdate val="0"/>
  </c:externalData>
</c:chartSpace>
</file>

<file path=ppt/charts/chart2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13375213254593177"/>
          <c:y val="6.5490238984666854E-2"/>
          <c:w val="0.862751448521765"/>
          <c:h val="0.71831308325605381"/>
        </c:manualLayout>
      </c:layout>
      <c:barChart>
        <c:barDir val="col"/>
        <c:grouping val="percentStacked"/>
        <c:varyColors val="0"/>
        <c:ser>
          <c:idx val="0"/>
          <c:order val="0"/>
          <c:tx>
            <c:strRef>
              <c:f>Sheet1!$A$2</c:f>
              <c:strCache>
                <c:ptCount val="1"/>
                <c:pt idx="0">
                  <c:v>Very easy</c:v>
                </c:pt>
              </c:strCache>
            </c:strRef>
          </c:tx>
          <c:spPr>
            <a:solidFill>
              <a:schemeClr val="accent1"/>
            </a:solidFill>
            <a:ln>
              <a:noFill/>
            </a:ln>
            <a:effectLst>
              <a:outerShdw blurRad="50800" dist="38100" dir="2700000" algn="tl" rotWithShape="0">
                <a:prstClr val="black">
                  <a:alpha val="40000"/>
                </a:prstClr>
              </a:outerShdw>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tx1"/>
                    </a:solidFill>
                    <a:latin typeface="Arial" pitchFamily="34" charset="0"/>
                    <a:ea typeface="+mn-ea"/>
                    <a:cs typeface="Arial"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6350" cap="flat" cmpd="sng" algn="ctr">
                      <a:solidFill>
                        <a:schemeClr val="tx1"/>
                      </a:solidFill>
                      <a:prstDash val="solid"/>
                      <a:round/>
                    </a:ln>
                    <a:effectLst/>
                  </c:spPr>
                </c15:leaderLines>
              </c:ext>
            </c:extLst>
          </c:dLbls>
          <c:cat>
            <c:numRef>
              <c:f>Sheet1!$B$1:$P$1</c:f>
              <c:numCache>
                <c:formatCode>General</c:formatCode>
                <c:ptCount val="15"/>
                <c:pt idx="0">
                  <c:v>2004</c:v>
                </c:pt>
                <c:pt idx="1">
                  <c:v>2005</c:v>
                </c:pt>
                <c:pt idx="2">
                  <c:v>2006</c:v>
                </c:pt>
                <c:pt idx="3">
                  <c:v>2007</c:v>
                </c:pt>
                <c:pt idx="4">
                  <c:v>2008</c:v>
                </c:pt>
                <c:pt idx="5">
                  <c:v>2009</c:v>
                </c:pt>
                <c:pt idx="6">
                  <c:v>2010</c:v>
                </c:pt>
                <c:pt idx="7">
                  <c:v>2011</c:v>
                </c:pt>
                <c:pt idx="8">
                  <c:v>2012</c:v>
                </c:pt>
                <c:pt idx="9">
                  <c:v>2013</c:v>
                </c:pt>
                <c:pt idx="10">
                  <c:v>2014</c:v>
                </c:pt>
                <c:pt idx="11">
                  <c:v>2015</c:v>
                </c:pt>
                <c:pt idx="12">
                  <c:v>2016</c:v>
                </c:pt>
                <c:pt idx="13">
                  <c:v>2017</c:v>
                </c:pt>
                <c:pt idx="14">
                  <c:v>2018</c:v>
                </c:pt>
              </c:numCache>
            </c:numRef>
          </c:cat>
          <c:val>
            <c:numRef>
              <c:f>Sheet1!$B$2:$P$2</c:f>
              <c:numCache>
                <c:formatCode>General</c:formatCode>
                <c:ptCount val="15"/>
                <c:pt idx="0">
                  <c:v>55</c:v>
                </c:pt>
                <c:pt idx="1">
                  <c:v>56</c:v>
                </c:pt>
                <c:pt idx="2">
                  <c:v>42</c:v>
                </c:pt>
                <c:pt idx="3">
                  <c:v>47</c:v>
                </c:pt>
                <c:pt idx="4">
                  <c:v>52</c:v>
                </c:pt>
                <c:pt idx="5">
                  <c:v>42</c:v>
                </c:pt>
                <c:pt idx="6">
                  <c:v>53</c:v>
                </c:pt>
                <c:pt idx="7">
                  <c:v>57</c:v>
                </c:pt>
                <c:pt idx="8">
                  <c:v>58</c:v>
                </c:pt>
                <c:pt idx="9">
                  <c:v>53</c:v>
                </c:pt>
                <c:pt idx="10">
                  <c:v>64</c:v>
                </c:pt>
                <c:pt idx="11">
                  <c:v>64</c:v>
                </c:pt>
                <c:pt idx="12">
                  <c:v>42</c:v>
                </c:pt>
                <c:pt idx="13">
                  <c:v>53</c:v>
                </c:pt>
                <c:pt idx="14">
                  <c:v>44</c:v>
                </c:pt>
              </c:numCache>
            </c:numRef>
          </c:val>
          <c:extLst>
            <c:ext xmlns:c16="http://schemas.microsoft.com/office/drawing/2014/chart" uri="{C3380CC4-5D6E-409C-BE32-E72D297353CC}">
              <c16:uniqueId val="{00000000-E54E-4FD0-AA25-2337D369137D}"/>
            </c:ext>
          </c:extLst>
        </c:ser>
        <c:ser>
          <c:idx val="1"/>
          <c:order val="1"/>
          <c:tx>
            <c:strRef>
              <c:f>Sheet1!$A$3</c:f>
              <c:strCache>
                <c:ptCount val="1"/>
                <c:pt idx="0">
                  <c:v>Easy</c:v>
                </c:pt>
              </c:strCache>
            </c:strRef>
          </c:tx>
          <c:spPr>
            <a:solidFill>
              <a:schemeClr val="accent2"/>
            </a:solidFill>
            <a:ln>
              <a:noFill/>
            </a:ln>
            <a:effectLst>
              <a:outerShdw blurRad="50800" dist="38100" dir="2700000" algn="tl" rotWithShape="0">
                <a:prstClr val="black">
                  <a:alpha val="40000"/>
                </a:prstClr>
              </a:outerShdw>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tx1"/>
                    </a:solidFill>
                    <a:latin typeface="Arial" pitchFamily="34" charset="0"/>
                    <a:ea typeface="+mn-ea"/>
                    <a:cs typeface="Arial"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6350" cap="flat" cmpd="sng" algn="ctr">
                      <a:solidFill>
                        <a:schemeClr val="tx1"/>
                      </a:solidFill>
                      <a:prstDash val="solid"/>
                      <a:round/>
                    </a:ln>
                    <a:effectLst/>
                  </c:spPr>
                </c15:leaderLines>
              </c:ext>
            </c:extLst>
          </c:dLbls>
          <c:cat>
            <c:numRef>
              <c:f>Sheet1!$B$1:$P$1</c:f>
              <c:numCache>
                <c:formatCode>General</c:formatCode>
                <c:ptCount val="15"/>
                <c:pt idx="0">
                  <c:v>2004</c:v>
                </c:pt>
                <c:pt idx="1">
                  <c:v>2005</c:v>
                </c:pt>
                <c:pt idx="2">
                  <c:v>2006</c:v>
                </c:pt>
                <c:pt idx="3">
                  <c:v>2007</c:v>
                </c:pt>
                <c:pt idx="4">
                  <c:v>2008</c:v>
                </c:pt>
                <c:pt idx="5">
                  <c:v>2009</c:v>
                </c:pt>
                <c:pt idx="6">
                  <c:v>2010</c:v>
                </c:pt>
                <c:pt idx="7">
                  <c:v>2011</c:v>
                </c:pt>
                <c:pt idx="8">
                  <c:v>2012</c:v>
                </c:pt>
                <c:pt idx="9">
                  <c:v>2013</c:v>
                </c:pt>
                <c:pt idx="10">
                  <c:v>2014</c:v>
                </c:pt>
                <c:pt idx="11">
                  <c:v>2015</c:v>
                </c:pt>
                <c:pt idx="12">
                  <c:v>2016</c:v>
                </c:pt>
                <c:pt idx="13">
                  <c:v>2017</c:v>
                </c:pt>
                <c:pt idx="14">
                  <c:v>2018</c:v>
                </c:pt>
              </c:numCache>
            </c:numRef>
          </c:cat>
          <c:val>
            <c:numRef>
              <c:f>Sheet1!$B$3:$P$3</c:f>
              <c:numCache>
                <c:formatCode>General</c:formatCode>
                <c:ptCount val="15"/>
                <c:pt idx="0">
                  <c:v>39</c:v>
                </c:pt>
                <c:pt idx="1">
                  <c:v>39</c:v>
                </c:pt>
                <c:pt idx="2">
                  <c:v>52</c:v>
                </c:pt>
                <c:pt idx="3">
                  <c:v>48</c:v>
                </c:pt>
                <c:pt idx="4">
                  <c:v>42</c:v>
                </c:pt>
                <c:pt idx="5">
                  <c:v>44</c:v>
                </c:pt>
                <c:pt idx="6">
                  <c:v>43</c:v>
                </c:pt>
                <c:pt idx="7">
                  <c:v>38</c:v>
                </c:pt>
                <c:pt idx="8">
                  <c:v>39</c:v>
                </c:pt>
                <c:pt idx="9">
                  <c:v>39</c:v>
                </c:pt>
                <c:pt idx="10">
                  <c:v>33</c:v>
                </c:pt>
                <c:pt idx="11">
                  <c:v>27</c:v>
                </c:pt>
                <c:pt idx="12">
                  <c:v>51</c:v>
                </c:pt>
                <c:pt idx="13">
                  <c:v>39</c:v>
                </c:pt>
                <c:pt idx="14">
                  <c:v>48</c:v>
                </c:pt>
              </c:numCache>
            </c:numRef>
          </c:val>
          <c:extLst>
            <c:ext xmlns:c16="http://schemas.microsoft.com/office/drawing/2014/chart" uri="{C3380CC4-5D6E-409C-BE32-E72D297353CC}">
              <c16:uniqueId val="{00000001-E54E-4FD0-AA25-2337D369137D}"/>
            </c:ext>
          </c:extLst>
        </c:ser>
        <c:ser>
          <c:idx val="2"/>
          <c:order val="2"/>
          <c:tx>
            <c:strRef>
              <c:f>Sheet1!$A$4</c:f>
              <c:strCache>
                <c:ptCount val="1"/>
                <c:pt idx="0">
                  <c:v>Difficult</c:v>
                </c:pt>
              </c:strCache>
            </c:strRef>
          </c:tx>
          <c:spPr>
            <a:solidFill>
              <a:schemeClr val="accent3"/>
            </a:solidFill>
            <a:ln>
              <a:noFill/>
            </a:ln>
            <a:effectLst>
              <a:outerShdw blurRad="50800" dist="38100" dir="2700000" algn="tl" rotWithShape="0">
                <a:prstClr val="black">
                  <a:alpha val="40000"/>
                </a:prstClr>
              </a:outerShdw>
            </a:effectLst>
          </c:spPr>
          <c:invertIfNegative val="0"/>
          <c:dLbls>
            <c:dLbl>
              <c:idx val="5"/>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962D-4F59-9060-5FC29B361755}"/>
                </c:ext>
              </c:extLst>
            </c:dLbl>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tx1"/>
                    </a:solidFill>
                    <a:latin typeface="Arial" pitchFamily="34" charset="0"/>
                    <a:ea typeface="+mn-ea"/>
                    <a:cs typeface="Arial" pitchFamily="34" charset="0"/>
                  </a:defRPr>
                </a:pPr>
                <a:endParaRPr lang="en-US"/>
              </a:p>
            </c:txPr>
            <c:showLegendKey val="0"/>
            <c:showVal val="0"/>
            <c:showCatName val="0"/>
            <c:showSerName val="0"/>
            <c:showPercent val="0"/>
            <c:showBubbleSize val="0"/>
            <c:extLst>
              <c:ext xmlns:c15="http://schemas.microsoft.com/office/drawing/2012/chart" uri="{CE6537A1-D6FC-4f65-9D91-7224C49458BB}">
                <c15:showLeaderLines val="1"/>
                <c15:leaderLines>
                  <c:spPr>
                    <a:ln w="6350" cap="flat" cmpd="sng" algn="ctr">
                      <a:solidFill>
                        <a:schemeClr val="tx1"/>
                      </a:solidFill>
                      <a:prstDash val="solid"/>
                      <a:round/>
                    </a:ln>
                    <a:effectLst/>
                  </c:spPr>
                </c15:leaderLines>
              </c:ext>
            </c:extLst>
          </c:dLbls>
          <c:cat>
            <c:numRef>
              <c:f>Sheet1!$B$1:$P$1</c:f>
              <c:numCache>
                <c:formatCode>General</c:formatCode>
                <c:ptCount val="15"/>
                <c:pt idx="0">
                  <c:v>2004</c:v>
                </c:pt>
                <c:pt idx="1">
                  <c:v>2005</c:v>
                </c:pt>
                <c:pt idx="2">
                  <c:v>2006</c:v>
                </c:pt>
                <c:pt idx="3">
                  <c:v>2007</c:v>
                </c:pt>
                <c:pt idx="4">
                  <c:v>2008</c:v>
                </c:pt>
                <c:pt idx="5">
                  <c:v>2009</c:v>
                </c:pt>
                <c:pt idx="6">
                  <c:v>2010</c:v>
                </c:pt>
                <c:pt idx="7">
                  <c:v>2011</c:v>
                </c:pt>
                <c:pt idx="8">
                  <c:v>2012</c:v>
                </c:pt>
                <c:pt idx="9">
                  <c:v>2013</c:v>
                </c:pt>
                <c:pt idx="10">
                  <c:v>2014</c:v>
                </c:pt>
                <c:pt idx="11">
                  <c:v>2015</c:v>
                </c:pt>
                <c:pt idx="12">
                  <c:v>2016</c:v>
                </c:pt>
                <c:pt idx="13">
                  <c:v>2017</c:v>
                </c:pt>
                <c:pt idx="14">
                  <c:v>2018</c:v>
                </c:pt>
              </c:numCache>
            </c:numRef>
          </c:cat>
          <c:val>
            <c:numRef>
              <c:f>Sheet1!$B$4:$P$4</c:f>
              <c:numCache>
                <c:formatCode>General</c:formatCode>
                <c:ptCount val="15"/>
                <c:pt idx="0">
                  <c:v>5</c:v>
                </c:pt>
                <c:pt idx="1">
                  <c:v>4</c:v>
                </c:pt>
                <c:pt idx="2">
                  <c:v>6</c:v>
                </c:pt>
                <c:pt idx="3">
                  <c:v>4</c:v>
                </c:pt>
                <c:pt idx="4">
                  <c:v>6</c:v>
                </c:pt>
                <c:pt idx="5">
                  <c:v>11</c:v>
                </c:pt>
                <c:pt idx="6">
                  <c:v>4</c:v>
                </c:pt>
                <c:pt idx="7">
                  <c:v>6</c:v>
                </c:pt>
                <c:pt idx="8">
                  <c:v>3</c:v>
                </c:pt>
                <c:pt idx="9">
                  <c:v>7</c:v>
                </c:pt>
                <c:pt idx="10">
                  <c:v>3</c:v>
                </c:pt>
                <c:pt idx="11">
                  <c:v>10</c:v>
                </c:pt>
                <c:pt idx="12">
                  <c:v>7</c:v>
                </c:pt>
                <c:pt idx="13">
                  <c:v>8</c:v>
                </c:pt>
                <c:pt idx="14">
                  <c:v>8</c:v>
                </c:pt>
              </c:numCache>
            </c:numRef>
          </c:val>
          <c:extLst>
            <c:ext xmlns:c16="http://schemas.microsoft.com/office/drawing/2014/chart" uri="{C3380CC4-5D6E-409C-BE32-E72D297353CC}">
              <c16:uniqueId val="{00000002-E54E-4FD0-AA25-2337D369137D}"/>
            </c:ext>
          </c:extLst>
        </c:ser>
        <c:ser>
          <c:idx val="3"/>
          <c:order val="3"/>
          <c:tx>
            <c:strRef>
              <c:f>Sheet1!$A$5</c:f>
              <c:strCache>
                <c:ptCount val="1"/>
                <c:pt idx="0">
                  <c:v>Very difficult</c:v>
                </c:pt>
              </c:strCache>
            </c:strRef>
          </c:tx>
          <c:spPr>
            <a:solidFill>
              <a:schemeClr val="accent4"/>
            </a:solidFill>
            <a:ln>
              <a:noFill/>
            </a:ln>
            <a:effectLst>
              <a:outerShdw blurRad="50800" dist="38100" dir="2700000" algn="tl" rotWithShape="0">
                <a:prstClr val="black">
                  <a:alpha val="40000"/>
                </a:prstClr>
              </a:outerShdw>
            </a:effectLst>
          </c:spPr>
          <c:invertIfNegative val="0"/>
          <c:dLbls>
            <c:delete val="1"/>
          </c:dLbls>
          <c:cat>
            <c:numRef>
              <c:f>Sheet1!$B$1:$P$1</c:f>
              <c:numCache>
                <c:formatCode>General</c:formatCode>
                <c:ptCount val="15"/>
                <c:pt idx="0">
                  <c:v>2004</c:v>
                </c:pt>
                <c:pt idx="1">
                  <c:v>2005</c:v>
                </c:pt>
                <c:pt idx="2">
                  <c:v>2006</c:v>
                </c:pt>
                <c:pt idx="3">
                  <c:v>2007</c:v>
                </c:pt>
                <c:pt idx="4">
                  <c:v>2008</c:v>
                </c:pt>
                <c:pt idx="5">
                  <c:v>2009</c:v>
                </c:pt>
                <c:pt idx="6">
                  <c:v>2010</c:v>
                </c:pt>
                <c:pt idx="7">
                  <c:v>2011</c:v>
                </c:pt>
                <c:pt idx="8">
                  <c:v>2012</c:v>
                </c:pt>
                <c:pt idx="9">
                  <c:v>2013</c:v>
                </c:pt>
                <c:pt idx="10">
                  <c:v>2014</c:v>
                </c:pt>
                <c:pt idx="11">
                  <c:v>2015</c:v>
                </c:pt>
                <c:pt idx="12">
                  <c:v>2016</c:v>
                </c:pt>
                <c:pt idx="13">
                  <c:v>2017</c:v>
                </c:pt>
                <c:pt idx="14">
                  <c:v>2018</c:v>
                </c:pt>
              </c:numCache>
            </c:numRef>
          </c:cat>
          <c:val>
            <c:numRef>
              <c:f>Sheet1!$B$5:$P$5</c:f>
              <c:numCache>
                <c:formatCode>General</c:formatCode>
                <c:ptCount val="15"/>
                <c:pt idx="0">
                  <c:v>0</c:v>
                </c:pt>
                <c:pt idx="1">
                  <c:v>0</c:v>
                </c:pt>
                <c:pt idx="2">
                  <c:v>0</c:v>
                </c:pt>
                <c:pt idx="3">
                  <c:v>1</c:v>
                </c:pt>
                <c:pt idx="4">
                  <c:v>0</c:v>
                </c:pt>
                <c:pt idx="5">
                  <c:v>3</c:v>
                </c:pt>
                <c:pt idx="6">
                  <c:v>0</c:v>
                </c:pt>
                <c:pt idx="7">
                  <c:v>0</c:v>
                </c:pt>
                <c:pt idx="8">
                  <c:v>0</c:v>
                </c:pt>
                <c:pt idx="9">
                  <c:v>2</c:v>
                </c:pt>
                <c:pt idx="10">
                  <c:v>0</c:v>
                </c:pt>
                <c:pt idx="11">
                  <c:v>0</c:v>
                </c:pt>
                <c:pt idx="12">
                  <c:v>0</c:v>
                </c:pt>
                <c:pt idx="13">
                  <c:v>0</c:v>
                </c:pt>
                <c:pt idx="14">
                  <c:v>0</c:v>
                </c:pt>
              </c:numCache>
            </c:numRef>
          </c:val>
          <c:extLst>
            <c:ext xmlns:c16="http://schemas.microsoft.com/office/drawing/2014/chart" uri="{C3380CC4-5D6E-409C-BE32-E72D297353CC}">
              <c16:uniqueId val="{00000003-E54E-4FD0-AA25-2337D369137D}"/>
            </c:ext>
          </c:extLst>
        </c:ser>
        <c:dLbls>
          <c:showLegendKey val="0"/>
          <c:showVal val="1"/>
          <c:showCatName val="0"/>
          <c:showSerName val="0"/>
          <c:showPercent val="0"/>
          <c:showBubbleSize val="0"/>
        </c:dLbls>
        <c:gapWidth val="150"/>
        <c:overlap val="100"/>
        <c:axId val="-2097953896"/>
        <c:axId val="-2097950424"/>
      </c:barChart>
      <c:catAx>
        <c:axId val="-2097953896"/>
        <c:scaling>
          <c:orientation val="minMax"/>
        </c:scaling>
        <c:delete val="0"/>
        <c:axPos val="b"/>
        <c:numFmt formatCode="General" sourceLinked="1"/>
        <c:majorTickMark val="out"/>
        <c:minorTickMark val="none"/>
        <c:tickLblPos val="nextTo"/>
        <c:spPr>
          <a:noFill/>
          <a:ln w="6350" cap="flat" cmpd="sng" algn="ctr">
            <a:solidFill>
              <a:sysClr val="windowText" lastClr="000000"/>
            </a:solidFill>
            <a:prstDash val="solid"/>
            <a:round/>
          </a:ln>
          <a:effectLst/>
        </c:spPr>
        <c:txPr>
          <a:bodyPr rot="-2700000" spcFirstLastPara="1" vertOverflow="ellipsis" wrap="square" anchor="ctr" anchorCtr="1"/>
          <a:lstStyle/>
          <a:p>
            <a:pPr>
              <a:defRPr sz="1200" b="0" i="0" u="none" strike="noStrike" kern="1200" baseline="0">
                <a:solidFill>
                  <a:schemeClr val="tx1"/>
                </a:solidFill>
                <a:latin typeface="Arial" pitchFamily="34" charset="0"/>
                <a:ea typeface="+mn-ea"/>
                <a:cs typeface="Arial" pitchFamily="34" charset="0"/>
              </a:defRPr>
            </a:pPr>
            <a:endParaRPr lang="en-US"/>
          </a:p>
        </c:txPr>
        <c:crossAx val="-2097950424"/>
        <c:crosses val="autoZero"/>
        <c:auto val="1"/>
        <c:lblAlgn val="ctr"/>
        <c:lblOffset val="100"/>
        <c:noMultiLvlLbl val="0"/>
      </c:catAx>
      <c:valAx>
        <c:axId val="-2097950424"/>
        <c:scaling>
          <c:orientation val="minMax"/>
        </c:scaling>
        <c:delete val="0"/>
        <c:axPos val="l"/>
        <c:title>
          <c:tx>
            <c:rich>
              <a:bodyPr rot="-5400000" spcFirstLastPara="1" vertOverflow="ellipsis" vert="horz" wrap="square" anchor="ctr" anchorCtr="1"/>
              <a:lstStyle/>
              <a:p>
                <a:pPr>
                  <a:defRPr sz="1200" b="1" i="0" u="none" strike="noStrike" kern="1200" baseline="0">
                    <a:solidFill>
                      <a:schemeClr val="tx1"/>
                    </a:solidFill>
                    <a:latin typeface="Arial" pitchFamily="34" charset="0"/>
                    <a:ea typeface="+mn-ea"/>
                    <a:cs typeface="Arial" pitchFamily="34" charset="0"/>
                  </a:defRPr>
                </a:pPr>
                <a:r>
                  <a:rPr lang="en-AU"/>
                  <a:t>% of those who commented</a:t>
                </a:r>
              </a:p>
            </c:rich>
          </c:tx>
          <c:layout>
            <c:manualLayout>
              <c:xMode val="edge"/>
              <c:yMode val="edge"/>
              <c:x val="2.9775262467191606E-3"/>
              <c:y val="0.1520156253193656"/>
            </c:manualLayout>
          </c:layout>
          <c:overlay val="0"/>
          <c:spPr>
            <a:noFill/>
            <a:ln>
              <a:noFill/>
            </a:ln>
            <a:effectLst/>
          </c:spPr>
          <c:txPr>
            <a:bodyPr rot="-5400000" spcFirstLastPara="1" vertOverflow="ellipsis" vert="horz" wrap="square" anchor="ctr" anchorCtr="1"/>
            <a:lstStyle/>
            <a:p>
              <a:pPr>
                <a:defRPr sz="1200" b="1" i="0" u="none" strike="noStrike" kern="1200" baseline="0">
                  <a:solidFill>
                    <a:schemeClr val="tx1"/>
                  </a:solidFill>
                  <a:latin typeface="Arial" pitchFamily="34" charset="0"/>
                  <a:ea typeface="+mn-ea"/>
                  <a:cs typeface="Arial" pitchFamily="34" charset="0"/>
                </a:defRPr>
              </a:pPr>
              <a:endParaRPr lang="en-US"/>
            </a:p>
          </c:txPr>
        </c:title>
        <c:numFmt formatCode="0%" sourceLinked="1"/>
        <c:majorTickMark val="out"/>
        <c:minorTickMark val="none"/>
        <c:tickLblPos val="nextTo"/>
        <c:spPr>
          <a:noFill/>
          <a:ln w="6350" cap="flat" cmpd="sng" algn="ctr">
            <a:solidFill>
              <a:sysClr val="windowText" lastClr="000000"/>
            </a:solidFill>
            <a:prstDash val="solid"/>
            <a:round/>
          </a:ln>
          <a:effectLst/>
        </c:spPr>
        <c:txPr>
          <a:bodyPr rot="0" spcFirstLastPara="1" vertOverflow="ellipsis" wrap="square" anchor="ctr" anchorCtr="1"/>
          <a:lstStyle/>
          <a:p>
            <a:pPr>
              <a:defRPr sz="1200" b="0" i="0" u="none" strike="noStrike" kern="1200" baseline="0">
                <a:solidFill>
                  <a:schemeClr val="tx1"/>
                </a:solidFill>
                <a:latin typeface="Arial" pitchFamily="34" charset="0"/>
                <a:ea typeface="+mn-ea"/>
                <a:cs typeface="Arial" pitchFamily="34" charset="0"/>
              </a:defRPr>
            </a:pPr>
            <a:endParaRPr lang="en-US"/>
          </a:p>
        </c:txPr>
        <c:crossAx val="-2097953896"/>
        <c:crosses val="autoZero"/>
        <c:crossBetween val="between"/>
      </c:valAx>
      <c:spPr>
        <a:noFill/>
        <a:ln>
          <a:noFill/>
        </a:ln>
        <a:effectLst/>
      </c:spPr>
    </c:plotArea>
    <c:legend>
      <c:legendPos val="b"/>
      <c:layout>
        <c:manualLayout>
          <c:xMode val="edge"/>
          <c:yMode val="edge"/>
          <c:x val="0.30881328513181133"/>
          <c:y val="0.92878104796746896"/>
          <c:w val="0.39075917397117815"/>
          <c:h val="7.1218952032531077E-2"/>
        </c:manualLayout>
      </c:layout>
      <c:overlay val="0"/>
      <c:spPr>
        <a:noFill/>
        <a:ln>
          <a:noFill/>
        </a:ln>
        <a:effectLst/>
      </c:spPr>
      <c:txPr>
        <a:bodyPr rot="0" spcFirstLastPara="1" vertOverflow="ellipsis" vert="horz" wrap="square" anchor="ctr" anchorCtr="1"/>
        <a:lstStyle/>
        <a:p>
          <a:pPr>
            <a:defRPr sz="1200" b="0" i="0" u="none" strike="noStrike" kern="1200" baseline="0">
              <a:solidFill>
                <a:schemeClr val="tx1"/>
              </a:solidFill>
              <a:latin typeface="Arial" pitchFamily="34" charset="0"/>
              <a:ea typeface="+mn-ea"/>
              <a:cs typeface="Arial" pitchFamily="34" charset="0"/>
            </a:defRPr>
          </a:pPr>
          <a:endParaRPr lang="en-US"/>
        </a:p>
      </c:txPr>
    </c:legend>
    <c:plotVisOnly val="1"/>
    <c:dispBlanksAs val="gap"/>
    <c:showDLblsOverMax val="0"/>
  </c:chart>
  <c:spPr>
    <a:solidFill>
      <a:schemeClr val="bg1"/>
    </a:solidFill>
    <a:ln w="6350" cap="flat" cmpd="sng" algn="ctr">
      <a:noFill/>
      <a:prstDash val="solid"/>
      <a:round/>
    </a:ln>
    <a:effectLst/>
  </c:spPr>
  <c:txPr>
    <a:bodyPr/>
    <a:lstStyle/>
    <a:p>
      <a:pPr>
        <a:defRPr sz="1200">
          <a:latin typeface="Arial" pitchFamily="34" charset="0"/>
          <a:cs typeface="Arial" pitchFamily="34" charset="0"/>
        </a:defRPr>
      </a:pPr>
      <a:endParaRPr lang="en-US"/>
    </a:p>
  </c:txPr>
  <c:externalData r:id="rId3">
    <c:autoUpdate val="0"/>
  </c:externalData>
</c:chartSpace>
</file>

<file path=ppt/charts/chart2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11887755335309709"/>
          <c:y val="5.80502863278455E-2"/>
          <c:w val="0.87424080349224886"/>
          <c:h val="0.74579792190562766"/>
        </c:manualLayout>
      </c:layout>
      <c:barChart>
        <c:barDir val="col"/>
        <c:grouping val="percentStacked"/>
        <c:varyColors val="0"/>
        <c:ser>
          <c:idx val="0"/>
          <c:order val="0"/>
          <c:tx>
            <c:strRef>
              <c:f>Sheet1!$A$2</c:f>
              <c:strCache>
                <c:ptCount val="1"/>
                <c:pt idx="0">
                  <c:v>Very easy</c:v>
                </c:pt>
              </c:strCache>
            </c:strRef>
          </c:tx>
          <c:spPr>
            <a:solidFill>
              <a:schemeClr val="accent1"/>
            </a:solidFill>
            <a:ln>
              <a:noFill/>
            </a:ln>
            <a:effectLst>
              <a:outerShdw blurRad="50800" dist="38100" dir="2700000" algn="tl" rotWithShape="0">
                <a:prstClr val="black">
                  <a:alpha val="40000"/>
                </a:prstClr>
              </a:outerShdw>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tx1"/>
                    </a:solidFill>
                    <a:latin typeface="Arial" pitchFamily="34" charset="0"/>
                    <a:ea typeface="+mn-ea"/>
                    <a:cs typeface="Arial"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6350" cap="flat" cmpd="sng" algn="ctr">
                      <a:solidFill>
                        <a:schemeClr val="tx1"/>
                      </a:solidFill>
                      <a:prstDash val="solid"/>
                      <a:round/>
                    </a:ln>
                    <a:effectLst/>
                  </c:spPr>
                </c15:leaderLines>
              </c:ext>
            </c:extLst>
          </c:dLbls>
          <c:cat>
            <c:numRef>
              <c:f>Sheet1!$B$1:$P$1</c:f>
              <c:numCache>
                <c:formatCode>General</c:formatCode>
                <c:ptCount val="15"/>
                <c:pt idx="0">
                  <c:v>2004</c:v>
                </c:pt>
                <c:pt idx="1">
                  <c:v>2005</c:v>
                </c:pt>
                <c:pt idx="2">
                  <c:v>2006</c:v>
                </c:pt>
                <c:pt idx="3">
                  <c:v>2007</c:v>
                </c:pt>
                <c:pt idx="4">
                  <c:v>2008</c:v>
                </c:pt>
                <c:pt idx="5">
                  <c:v>2009</c:v>
                </c:pt>
                <c:pt idx="6">
                  <c:v>2010</c:v>
                </c:pt>
                <c:pt idx="7">
                  <c:v>2011</c:v>
                </c:pt>
                <c:pt idx="8">
                  <c:v>2012</c:v>
                </c:pt>
                <c:pt idx="9">
                  <c:v>2013</c:v>
                </c:pt>
                <c:pt idx="10">
                  <c:v>2014</c:v>
                </c:pt>
                <c:pt idx="11">
                  <c:v>2015</c:v>
                </c:pt>
                <c:pt idx="12">
                  <c:v>2016</c:v>
                </c:pt>
                <c:pt idx="13">
                  <c:v>2017</c:v>
                </c:pt>
                <c:pt idx="14">
                  <c:v>2018</c:v>
                </c:pt>
              </c:numCache>
            </c:numRef>
          </c:cat>
          <c:val>
            <c:numRef>
              <c:f>Sheet1!$B$2:$P$2</c:f>
              <c:numCache>
                <c:formatCode>General</c:formatCode>
                <c:ptCount val="15"/>
                <c:pt idx="0">
                  <c:v>32</c:v>
                </c:pt>
                <c:pt idx="1">
                  <c:v>41</c:v>
                </c:pt>
                <c:pt idx="2">
                  <c:v>23</c:v>
                </c:pt>
                <c:pt idx="3">
                  <c:v>27</c:v>
                </c:pt>
                <c:pt idx="4">
                  <c:v>21</c:v>
                </c:pt>
                <c:pt idx="5">
                  <c:v>29</c:v>
                </c:pt>
                <c:pt idx="6">
                  <c:v>35</c:v>
                </c:pt>
                <c:pt idx="7">
                  <c:v>61</c:v>
                </c:pt>
                <c:pt idx="8">
                  <c:v>56</c:v>
                </c:pt>
                <c:pt idx="9">
                  <c:v>23</c:v>
                </c:pt>
                <c:pt idx="10">
                  <c:v>50</c:v>
                </c:pt>
                <c:pt idx="11">
                  <c:v>35</c:v>
                </c:pt>
                <c:pt idx="12">
                  <c:v>27</c:v>
                </c:pt>
                <c:pt idx="13">
                  <c:v>32</c:v>
                </c:pt>
                <c:pt idx="14">
                  <c:v>35</c:v>
                </c:pt>
              </c:numCache>
            </c:numRef>
          </c:val>
          <c:extLst>
            <c:ext xmlns:c16="http://schemas.microsoft.com/office/drawing/2014/chart" uri="{C3380CC4-5D6E-409C-BE32-E72D297353CC}">
              <c16:uniqueId val="{00000000-DC96-421D-A16C-20991E4D4616}"/>
            </c:ext>
          </c:extLst>
        </c:ser>
        <c:ser>
          <c:idx val="1"/>
          <c:order val="1"/>
          <c:tx>
            <c:strRef>
              <c:f>Sheet1!$A$3</c:f>
              <c:strCache>
                <c:ptCount val="1"/>
                <c:pt idx="0">
                  <c:v>Easy</c:v>
                </c:pt>
              </c:strCache>
            </c:strRef>
          </c:tx>
          <c:spPr>
            <a:solidFill>
              <a:schemeClr val="accent2"/>
            </a:solidFill>
            <a:ln>
              <a:noFill/>
            </a:ln>
            <a:effectLst>
              <a:outerShdw blurRad="50800" dist="38100" dir="2700000" algn="tl" rotWithShape="0">
                <a:prstClr val="black">
                  <a:alpha val="40000"/>
                </a:prstClr>
              </a:outerShdw>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tx1"/>
                    </a:solidFill>
                    <a:latin typeface="Arial" pitchFamily="34" charset="0"/>
                    <a:ea typeface="+mn-ea"/>
                    <a:cs typeface="Arial"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6350" cap="flat" cmpd="sng" algn="ctr">
                      <a:solidFill>
                        <a:schemeClr val="tx1"/>
                      </a:solidFill>
                      <a:prstDash val="solid"/>
                      <a:round/>
                    </a:ln>
                    <a:effectLst/>
                  </c:spPr>
                </c15:leaderLines>
              </c:ext>
            </c:extLst>
          </c:dLbls>
          <c:cat>
            <c:numRef>
              <c:f>Sheet1!$B$1:$P$1</c:f>
              <c:numCache>
                <c:formatCode>General</c:formatCode>
                <c:ptCount val="15"/>
                <c:pt idx="0">
                  <c:v>2004</c:v>
                </c:pt>
                <c:pt idx="1">
                  <c:v>2005</c:v>
                </c:pt>
                <c:pt idx="2">
                  <c:v>2006</c:v>
                </c:pt>
                <c:pt idx="3">
                  <c:v>2007</c:v>
                </c:pt>
                <c:pt idx="4">
                  <c:v>2008</c:v>
                </c:pt>
                <c:pt idx="5">
                  <c:v>2009</c:v>
                </c:pt>
                <c:pt idx="6">
                  <c:v>2010</c:v>
                </c:pt>
                <c:pt idx="7">
                  <c:v>2011</c:v>
                </c:pt>
                <c:pt idx="8">
                  <c:v>2012</c:v>
                </c:pt>
                <c:pt idx="9">
                  <c:v>2013</c:v>
                </c:pt>
                <c:pt idx="10">
                  <c:v>2014</c:v>
                </c:pt>
                <c:pt idx="11">
                  <c:v>2015</c:v>
                </c:pt>
                <c:pt idx="12">
                  <c:v>2016</c:v>
                </c:pt>
                <c:pt idx="13">
                  <c:v>2017</c:v>
                </c:pt>
                <c:pt idx="14">
                  <c:v>2018</c:v>
                </c:pt>
              </c:numCache>
            </c:numRef>
          </c:cat>
          <c:val>
            <c:numRef>
              <c:f>Sheet1!$B$3:$P$3</c:f>
              <c:numCache>
                <c:formatCode>General</c:formatCode>
                <c:ptCount val="15"/>
                <c:pt idx="0">
                  <c:v>43</c:v>
                </c:pt>
                <c:pt idx="1">
                  <c:v>35</c:v>
                </c:pt>
                <c:pt idx="2">
                  <c:v>57</c:v>
                </c:pt>
                <c:pt idx="3">
                  <c:v>46</c:v>
                </c:pt>
                <c:pt idx="4">
                  <c:v>45</c:v>
                </c:pt>
                <c:pt idx="5">
                  <c:v>44</c:v>
                </c:pt>
                <c:pt idx="6">
                  <c:v>37</c:v>
                </c:pt>
                <c:pt idx="7">
                  <c:v>27</c:v>
                </c:pt>
                <c:pt idx="8">
                  <c:v>32</c:v>
                </c:pt>
                <c:pt idx="9">
                  <c:v>54</c:v>
                </c:pt>
                <c:pt idx="10">
                  <c:v>33</c:v>
                </c:pt>
                <c:pt idx="11">
                  <c:v>41</c:v>
                </c:pt>
                <c:pt idx="12">
                  <c:v>42</c:v>
                </c:pt>
                <c:pt idx="13">
                  <c:v>50</c:v>
                </c:pt>
                <c:pt idx="14">
                  <c:v>41</c:v>
                </c:pt>
              </c:numCache>
            </c:numRef>
          </c:val>
          <c:extLst>
            <c:ext xmlns:c16="http://schemas.microsoft.com/office/drawing/2014/chart" uri="{C3380CC4-5D6E-409C-BE32-E72D297353CC}">
              <c16:uniqueId val="{00000001-DC96-421D-A16C-20991E4D4616}"/>
            </c:ext>
          </c:extLst>
        </c:ser>
        <c:ser>
          <c:idx val="2"/>
          <c:order val="2"/>
          <c:tx>
            <c:strRef>
              <c:f>Sheet1!$A$4</c:f>
              <c:strCache>
                <c:ptCount val="1"/>
                <c:pt idx="0">
                  <c:v>Difficult</c:v>
                </c:pt>
              </c:strCache>
            </c:strRef>
          </c:tx>
          <c:spPr>
            <a:solidFill>
              <a:schemeClr val="accent3"/>
            </a:solidFill>
            <a:ln>
              <a:noFill/>
            </a:ln>
            <a:effectLst>
              <a:outerShdw blurRad="50800" dist="38100" dir="2700000" algn="tl" rotWithShape="0">
                <a:prstClr val="black">
                  <a:alpha val="40000"/>
                </a:prstClr>
              </a:outerShdw>
            </a:effectLst>
          </c:spPr>
          <c:invertIfNegative val="0"/>
          <c:dLbls>
            <c:dLbl>
              <c:idx val="7"/>
              <c:delete val="1"/>
              <c:extLst>
                <c:ext xmlns:c15="http://schemas.microsoft.com/office/drawing/2012/chart" uri="{CE6537A1-D6FC-4f65-9D91-7224C49458BB}"/>
                <c:ext xmlns:c16="http://schemas.microsoft.com/office/drawing/2014/chart" uri="{C3380CC4-5D6E-409C-BE32-E72D297353CC}">
                  <c16:uniqueId val="{00000000-60B2-44B9-8876-A2183F6CBC8D}"/>
                </c:ext>
              </c:extLst>
            </c:dLbl>
            <c:dLbl>
              <c:idx val="8"/>
              <c:delete val="1"/>
              <c:extLst>
                <c:ext xmlns:c15="http://schemas.microsoft.com/office/drawing/2012/chart" uri="{CE6537A1-D6FC-4f65-9D91-7224C49458BB}"/>
                <c:ext xmlns:c16="http://schemas.microsoft.com/office/drawing/2014/chart" uri="{C3380CC4-5D6E-409C-BE32-E72D297353CC}">
                  <c16:uniqueId val="{00000001-60B2-44B9-8876-A2183F6CBC8D}"/>
                </c:ext>
              </c:extLst>
            </c:dLbl>
            <c:dLbl>
              <c:idx val="9"/>
              <c:delete val="1"/>
              <c:extLst>
                <c:ext xmlns:c15="http://schemas.microsoft.com/office/drawing/2012/chart" uri="{CE6537A1-D6FC-4f65-9D91-7224C49458BB}"/>
                <c:ext xmlns:c16="http://schemas.microsoft.com/office/drawing/2014/chart" uri="{C3380CC4-5D6E-409C-BE32-E72D297353CC}">
                  <c16:uniqueId val="{00000002-60B2-44B9-8876-A2183F6CBC8D}"/>
                </c:ext>
              </c:extLst>
            </c:dLbl>
            <c:dLbl>
              <c:idx val="10"/>
              <c:delete val="1"/>
              <c:extLst>
                <c:ext xmlns:c15="http://schemas.microsoft.com/office/drawing/2012/chart" uri="{CE6537A1-D6FC-4f65-9D91-7224C49458BB}"/>
                <c:ext xmlns:c16="http://schemas.microsoft.com/office/drawing/2014/chart" uri="{C3380CC4-5D6E-409C-BE32-E72D297353CC}">
                  <c16:uniqueId val="{00000003-60B2-44B9-8876-A2183F6CBC8D}"/>
                </c:ext>
              </c:extLst>
            </c:dLbl>
            <c:dLbl>
              <c:idx val="11"/>
              <c:delete val="1"/>
              <c:extLst>
                <c:ext xmlns:c15="http://schemas.microsoft.com/office/drawing/2012/chart" uri="{CE6537A1-D6FC-4f65-9D91-7224C49458BB}"/>
                <c:ext xmlns:c16="http://schemas.microsoft.com/office/drawing/2014/chart" uri="{C3380CC4-5D6E-409C-BE32-E72D297353CC}">
                  <c16:uniqueId val="{00000004-60B2-44B9-8876-A2183F6CBC8D}"/>
                </c:ext>
              </c:extLst>
            </c:dLbl>
            <c:dLbl>
              <c:idx val="13"/>
              <c:delete val="1"/>
              <c:extLst>
                <c:ext xmlns:c15="http://schemas.microsoft.com/office/drawing/2012/chart" uri="{CE6537A1-D6FC-4f65-9D91-7224C49458BB}"/>
                <c:ext xmlns:c16="http://schemas.microsoft.com/office/drawing/2014/chart" uri="{C3380CC4-5D6E-409C-BE32-E72D297353CC}">
                  <c16:uniqueId val="{00000005-60B2-44B9-8876-A2183F6CBC8D}"/>
                </c:ext>
              </c:extLst>
            </c:dLbl>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tx1"/>
                    </a:solidFill>
                    <a:latin typeface="Arial" pitchFamily="34" charset="0"/>
                    <a:ea typeface="+mn-ea"/>
                    <a:cs typeface="Arial"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6350" cap="flat" cmpd="sng" algn="ctr">
                      <a:solidFill>
                        <a:schemeClr val="tx1"/>
                      </a:solidFill>
                      <a:prstDash val="solid"/>
                      <a:round/>
                    </a:ln>
                    <a:effectLst/>
                  </c:spPr>
                </c15:leaderLines>
              </c:ext>
            </c:extLst>
          </c:dLbls>
          <c:cat>
            <c:numRef>
              <c:f>Sheet1!$B$1:$P$1</c:f>
              <c:numCache>
                <c:formatCode>General</c:formatCode>
                <c:ptCount val="15"/>
                <c:pt idx="0">
                  <c:v>2004</c:v>
                </c:pt>
                <c:pt idx="1">
                  <c:v>2005</c:v>
                </c:pt>
                <c:pt idx="2">
                  <c:v>2006</c:v>
                </c:pt>
                <c:pt idx="3">
                  <c:v>2007</c:v>
                </c:pt>
                <c:pt idx="4">
                  <c:v>2008</c:v>
                </c:pt>
                <c:pt idx="5">
                  <c:v>2009</c:v>
                </c:pt>
                <c:pt idx="6">
                  <c:v>2010</c:v>
                </c:pt>
                <c:pt idx="7">
                  <c:v>2011</c:v>
                </c:pt>
                <c:pt idx="8">
                  <c:v>2012</c:v>
                </c:pt>
                <c:pt idx="9">
                  <c:v>2013</c:v>
                </c:pt>
                <c:pt idx="10">
                  <c:v>2014</c:v>
                </c:pt>
                <c:pt idx="11">
                  <c:v>2015</c:v>
                </c:pt>
                <c:pt idx="12">
                  <c:v>2016</c:v>
                </c:pt>
                <c:pt idx="13">
                  <c:v>2017</c:v>
                </c:pt>
                <c:pt idx="14">
                  <c:v>2018</c:v>
                </c:pt>
              </c:numCache>
            </c:numRef>
          </c:cat>
          <c:val>
            <c:numRef>
              <c:f>Sheet1!$B$4:$P$4</c:f>
              <c:numCache>
                <c:formatCode>General</c:formatCode>
                <c:ptCount val="15"/>
                <c:pt idx="0">
                  <c:v>25</c:v>
                </c:pt>
                <c:pt idx="1">
                  <c:v>19</c:v>
                </c:pt>
                <c:pt idx="2">
                  <c:v>21</c:v>
                </c:pt>
                <c:pt idx="3">
                  <c:v>24</c:v>
                </c:pt>
                <c:pt idx="4">
                  <c:v>31</c:v>
                </c:pt>
                <c:pt idx="5">
                  <c:v>20</c:v>
                </c:pt>
                <c:pt idx="6">
                  <c:v>26</c:v>
                </c:pt>
                <c:pt idx="7">
                  <c:v>12</c:v>
                </c:pt>
                <c:pt idx="8">
                  <c:v>12</c:v>
                </c:pt>
                <c:pt idx="9">
                  <c:v>19</c:v>
                </c:pt>
                <c:pt idx="10">
                  <c:v>17</c:v>
                </c:pt>
                <c:pt idx="11">
                  <c:v>18</c:v>
                </c:pt>
                <c:pt idx="12">
                  <c:v>23</c:v>
                </c:pt>
                <c:pt idx="13">
                  <c:v>15</c:v>
                </c:pt>
                <c:pt idx="14">
                  <c:v>21</c:v>
                </c:pt>
              </c:numCache>
            </c:numRef>
          </c:val>
          <c:extLst>
            <c:ext xmlns:c16="http://schemas.microsoft.com/office/drawing/2014/chart" uri="{C3380CC4-5D6E-409C-BE32-E72D297353CC}">
              <c16:uniqueId val="{00000002-DC96-421D-A16C-20991E4D4616}"/>
            </c:ext>
          </c:extLst>
        </c:ser>
        <c:ser>
          <c:idx val="3"/>
          <c:order val="3"/>
          <c:tx>
            <c:strRef>
              <c:f>Sheet1!$A$5</c:f>
              <c:strCache>
                <c:ptCount val="1"/>
                <c:pt idx="0">
                  <c:v>Very difficult</c:v>
                </c:pt>
              </c:strCache>
            </c:strRef>
          </c:tx>
          <c:spPr>
            <a:solidFill>
              <a:schemeClr val="accent4"/>
            </a:solidFill>
            <a:ln>
              <a:noFill/>
            </a:ln>
            <a:effectLst>
              <a:outerShdw blurRad="50800" dist="38100" dir="2700000" algn="tl" rotWithShape="0">
                <a:prstClr val="black">
                  <a:alpha val="40000"/>
                </a:prstClr>
              </a:outerShdw>
            </a:effectLst>
          </c:spPr>
          <c:invertIfNegative val="0"/>
          <c:dLbls>
            <c:delete val="1"/>
          </c:dLbls>
          <c:cat>
            <c:numRef>
              <c:f>Sheet1!$B$1:$P$1</c:f>
              <c:numCache>
                <c:formatCode>General</c:formatCode>
                <c:ptCount val="15"/>
                <c:pt idx="0">
                  <c:v>2004</c:v>
                </c:pt>
                <c:pt idx="1">
                  <c:v>2005</c:v>
                </c:pt>
                <c:pt idx="2">
                  <c:v>2006</c:v>
                </c:pt>
                <c:pt idx="3">
                  <c:v>2007</c:v>
                </c:pt>
                <c:pt idx="4">
                  <c:v>2008</c:v>
                </c:pt>
                <c:pt idx="5">
                  <c:v>2009</c:v>
                </c:pt>
                <c:pt idx="6">
                  <c:v>2010</c:v>
                </c:pt>
                <c:pt idx="7">
                  <c:v>2011</c:v>
                </c:pt>
                <c:pt idx="8">
                  <c:v>2012</c:v>
                </c:pt>
                <c:pt idx="9">
                  <c:v>2013</c:v>
                </c:pt>
                <c:pt idx="10">
                  <c:v>2014</c:v>
                </c:pt>
                <c:pt idx="11">
                  <c:v>2015</c:v>
                </c:pt>
                <c:pt idx="12">
                  <c:v>2016</c:v>
                </c:pt>
                <c:pt idx="13">
                  <c:v>2017</c:v>
                </c:pt>
                <c:pt idx="14">
                  <c:v>2018</c:v>
                </c:pt>
              </c:numCache>
            </c:numRef>
          </c:cat>
          <c:val>
            <c:numRef>
              <c:f>Sheet1!$B$5:$P$5</c:f>
              <c:numCache>
                <c:formatCode>General</c:formatCode>
                <c:ptCount val="15"/>
                <c:pt idx="0">
                  <c:v>0</c:v>
                </c:pt>
                <c:pt idx="1">
                  <c:v>5</c:v>
                </c:pt>
                <c:pt idx="2">
                  <c:v>0</c:v>
                </c:pt>
                <c:pt idx="3">
                  <c:v>3</c:v>
                </c:pt>
                <c:pt idx="4">
                  <c:v>2</c:v>
                </c:pt>
                <c:pt idx="5">
                  <c:v>7</c:v>
                </c:pt>
                <c:pt idx="6">
                  <c:v>2</c:v>
                </c:pt>
                <c:pt idx="7">
                  <c:v>0</c:v>
                </c:pt>
                <c:pt idx="8">
                  <c:v>0</c:v>
                </c:pt>
                <c:pt idx="9">
                  <c:v>4</c:v>
                </c:pt>
                <c:pt idx="10">
                  <c:v>0</c:v>
                </c:pt>
                <c:pt idx="11">
                  <c:v>6</c:v>
                </c:pt>
                <c:pt idx="12">
                  <c:v>8</c:v>
                </c:pt>
                <c:pt idx="13">
                  <c:v>3</c:v>
                </c:pt>
                <c:pt idx="14">
                  <c:v>3</c:v>
                </c:pt>
              </c:numCache>
            </c:numRef>
          </c:val>
          <c:extLst>
            <c:ext xmlns:c16="http://schemas.microsoft.com/office/drawing/2014/chart" uri="{C3380CC4-5D6E-409C-BE32-E72D297353CC}">
              <c16:uniqueId val="{00000003-DC96-421D-A16C-20991E4D4616}"/>
            </c:ext>
          </c:extLst>
        </c:ser>
        <c:dLbls>
          <c:showLegendKey val="0"/>
          <c:showVal val="1"/>
          <c:showCatName val="0"/>
          <c:showSerName val="0"/>
          <c:showPercent val="0"/>
          <c:showBubbleSize val="0"/>
        </c:dLbls>
        <c:gapWidth val="150"/>
        <c:overlap val="100"/>
        <c:axId val="-2097857688"/>
        <c:axId val="-2097854216"/>
      </c:barChart>
      <c:catAx>
        <c:axId val="-2097857688"/>
        <c:scaling>
          <c:orientation val="minMax"/>
        </c:scaling>
        <c:delete val="0"/>
        <c:axPos val="b"/>
        <c:numFmt formatCode="General" sourceLinked="1"/>
        <c:majorTickMark val="out"/>
        <c:minorTickMark val="none"/>
        <c:tickLblPos val="nextTo"/>
        <c:spPr>
          <a:noFill/>
          <a:ln w="6350" cap="flat" cmpd="sng" algn="ctr">
            <a:solidFill>
              <a:sysClr val="windowText" lastClr="000000"/>
            </a:solidFill>
            <a:prstDash val="solid"/>
            <a:round/>
          </a:ln>
          <a:effectLst/>
        </c:spPr>
        <c:txPr>
          <a:bodyPr rot="-2700000" spcFirstLastPara="1" vertOverflow="ellipsis" wrap="square" anchor="ctr" anchorCtr="1"/>
          <a:lstStyle/>
          <a:p>
            <a:pPr>
              <a:defRPr sz="1200" b="0" i="0" u="none" strike="noStrike" kern="1200" baseline="0">
                <a:solidFill>
                  <a:schemeClr val="tx1"/>
                </a:solidFill>
                <a:latin typeface="Arial" pitchFamily="34" charset="0"/>
                <a:ea typeface="+mn-ea"/>
                <a:cs typeface="Arial" pitchFamily="34" charset="0"/>
              </a:defRPr>
            </a:pPr>
            <a:endParaRPr lang="en-US"/>
          </a:p>
        </c:txPr>
        <c:crossAx val="-2097854216"/>
        <c:crosses val="autoZero"/>
        <c:auto val="1"/>
        <c:lblAlgn val="ctr"/>
        <c:lblOffset val="100"/>
        <c:noMultiLvlLbl val="0"/>
      </c:catAx>
      <c:valAx>
        <c:axId val="-2097854216"/>
        <c:scaling>
          <c:orientation val="minMax"/>
        </c:scaling>
        <c:delete val="0"/>
        <c:axPos val="l"/>
        <c:title>
          <c:tx>
            <c:rich>
              <a:bodyPr rot="-5400000" spcFirstLastPara="1" vertOverflow="ellipsis" vert="horz" wrap="square" anchor="ctr" anchorCtr="1"/>
              <a:lstStyle/>
              <a:p>
                <a:pPr>
                  <a:defRPr sz="1200" b="1" i="0" u="none" strike="noStrike" kern="1200" baseline="0">
                    <a:solidFill>
                      <a:schemeClr val="tx1"/>
                    </a:solidFill>
                    <a:latin typeface="Arial" pitchFamily="34" charset="0"/>
                    <a:ea typeface="+mn-ea"/>
                    <a:cs typeface="Arial" pitchFamily="34" charset="0"/>
                  </a:defRPr>
                </a:pPr>
                <a:r>
                  <a:rPr lang="en-AU"/>
                  <a:t>% of those who commented</a:t>
                </a:r>
              </a:p>
            </c:rich>
          </c:tx>
          <c:layout>
            <c:manualLayout>
              <c:xMode val="edge"/>
              <c:yMode val="edge"/>
              <c:x val="9.2067949092875911E-4"/>
              <c:y val="0.12899515105317008"/>
            </c:manualLayout>
          </c:layout>
          <c:overlay val="0"/>
          <c:spPr>
            <a:noFill/>
            <a:ln>
              <a:noFill/>
            </a:ln>
            <a:effectLst/>
          </c:spPr>
          <c:txPr>
            <a:bodyPr rot="-5400000" spcFirstLastPara="1" vertOverflow="ellipsis" vert="horz" wrap="square" anchor="ctr" anchorCtr="1"/>
            <a:lstStyle/>
            <a:p>
              <a:pPr>
                <a:defRPr sz="1200" b="1" i="0" u="none" strike="noStrike" kern="1200" baseline="0">
                  <a:solidFill>
                    <a:schemeClr val="tx1"/>
                  </a:solidFill>
                  <a:latin typeface="Arial" pitchFamily="34" charset="0"/>
                  <a:ea typeface="+mn-ea"/>
                  <a:cs typeface="Arial" pitchFamily="34" charset="0"/>
                </a:defRPr>
              </a:pPr>
              <a:endParaRPr lang="en-US"/>
            </a:p>
          </c:txPr>
        </c:title>
        <c:numFmt formatCode="0%" sourceLinked="1"/>
        <c:majorTickMark val="out"/>
        <c:minorTickMark val="none"/>
        <c:tickLblPos val="nextTo"/>
        <c:spPr>
          <a:noFill/>
          <a:ln w="6350" cap="flat" cmpd="sng" algn="ctr">
            <a:solidFill>
              <a:sysClr val="windowText" lastClr="000000"/>
            </a:solidFill>
            <a:prstDash val="solid"/>
            <a:round/>
          </a:ln>
          <a:effectLst/>
        </c:spPr>
        <c:txPr>
          <a:bodyPr rot="0" spcFirstLastPara="1" vertOverflow="ellipsis" wrap="square" anchor="ctr" anchorCtr="1"/>
          <a:lstStyle/>
          <a:p>
            <a:pPr>
              <a:defRPr sz="1200" b="0" i="0" u="none" strike="noStrike" kern="1200" baseline="0">
                <a:solidFill>
                  <a:schemeClr val="tx1"/>
                </a:solidFill>
                <a:latin typeface="Arial" pitchFamily="34" charset="0"/>
                <a:ea typeface="+mn-ea"/>
                <a:cs typeface="Arial" pitchFamily="34" charset="0"/>
              </a:defRPr>
            </a:pPr>
            <a:endParaRPr lang="en-US"/>
          </a:p>
        </c:txPr>
        <c:crossAx val="-2097857688"/>
        <c:crosses val="autoZero"/>
        <c:crossBetween val="between"/>
      </c:valAx>
      <c:spPr>
        <a:noFill/>
        <a:ln>
          <a:noFill/>
        </a:ln>
        <a:effectLst/>
      </c:spPr>
    </c:plotArea>
    <c:legend>
      <c:legendPos val="b"/>
      <c:layout>
        <c:manualLayout>
          <c:xMode val="edge"/>
          <c:yMode val="edge"/>
          <c:x val="0.30140850325857893"/>
          <c:y val="0.93382843525214576"/>
          <c:w val="0.40149084756974035"/>
          <c:h val="6.6171564747854253E-2"/>
        </c:manualLayout>
      </c:layout>
      <c:overlay val="0"/>
      <c:spPr>
        <a:noFill/>
        <a:ln>
          <a:noFill/>
        </a:ln>
        <a:effectLst/>
      </c:spPr>
      <c:txPr>
        <a:bodyPr rot="0" spcFirstLastPara="1" vertOverflow="ellipsis" vert="horz" wrap="square" anchor="ctr" anchorCtr="1"/>
        <a:lstStyle/>
        <a:p>
          <a:pPr>
            <a:defRPr sz="1200" b="0" i="0" u="none" strike="noStrike" kern="1200" baseline="0">
              <a:solidFill>
                <a:schemeClr val="tx1"/>
              </a:solidFill>
              <a:latin typeface="Arial" pitchFamily="34" charset="0"/>
              <a:ea typeface="+mn-ea"/>
              <a:cs typeface="Arial" pitchFamily="34" charset="0"/>
            </a:defRPr>
          </a:pPr>
          <a:endParaRPr lang="en-US"/>
        </a:p>
      </c:txPr>
    </c:legend>
    <c:plotVisOnly val="1"/>
    <c:dispBlanksAs val="gap"/>
    <c:showDLblsOverMax val="0"/>
  </c:chart>
  <c:spPr>
    <a:solidFill>
      <a:schemeClr val="bg1"/>
    </a:solidFill>
    <a:ln w="6350" cap="flat" cmpd="sng" algn="ctr">
      <a:noFill/>
      <a:prstDash val="solid"/>
      <a:round/>
    </a:ln>
    <a:effectLst/>
  </c:spPr>
  <c:txPr>
    <a:bodyPr/>
    <a:lstStyle/>
    <a:p>
      <a:pPr>
        <a:defRPr sz="1200">
          <a:latin typeface="Arial" pitchFamily="34" charset="0"/>
          <a:cs typeface="Arial" pitchFamily="34" charset="0"/>
        </a:defRPr>
      </a:pPr>
      <a:endParaRPr lang="en-US"/>
    </a:p>
  </c:txPr>
  <c:externalData r:id="rId3">
    <c:autoUpdate val="0"/>
  </c:externalData>
</c:chartSpace>
</file>

<file path=ppt/charts/chart2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7.10489905801438E-2"/>
          <c:y val="2.8843970020440615E-2"/>
          <c:w val="0.84427419650319024"/>
          <c:h val="0.68342738615262399"/>
        </c:manualLayout>
      </c:layout>
      <c:barChart>
        <c:barDir val="col"/>
        <c:grouping val="clustered"/>
        <c:varyColors val="0"/>
        <c:ser>
          <c:idx val="1"/>
          <c:order val="0"/>
          <c:tx>
            <c:strRef>
              <c:f>Sheet1!$A$2</c:f>
              <c:strCache>
                <c:ptCount val="1"/>
                <c:pt idx="0">
                  <c:v>% Any Use</c:v>
                </c:pt>
              </c:strCache>
            </c:strRef>
          </c:tx>
          <c:spPr>
            <a:solidFill>
              <a:schemeClr val="accent2"/>
            </a:solidFill>
            <a:ln>
              <a:noFill/>
            </a:ln>
            <a:effectLst>
              <a:outerShdw blurRad="50800" dist="38100" dir="2700000" algn="tl" rotWithShape="0">
                <a:prstClr val="black">
                  <a:alpha val="40000"/>
                </a:prstClr>
              </a:outerShdw>
            </a:effectLst>
          </c:spPr>
          <c:invertIfNegative val="0"/>
          <c:dLbls>
            <c:dLbl>
              <c:idx val="0"/>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3334-4602-A5B5-F4178F8B968A}"/>
                </c:ext>
              </c:extLst>
            </c:dLbl>
            <c:dLbl>
              <c:idx val="17"/>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1-3334-4602-A5B5-F4178F8B968A}"/>
                </c:ext>
              </c:extLst>
            </c:dLbl>
            <c:dLbl>
              <c:idx val="18"/>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2-3334-4602-A5B5-F4178F8B968A}"/>
                </c:ext>
              </c:extLst>
            </c:dLbl>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tx1"/>
                    </a:solidFill>
                    <a:latin typeface="+mn-lt"/>
                    <a:ea typeface="+mn-ea"/>
                    <a:cs typeface="+mn-cs"/>
                  </a:defRPr>
                </a:pPr>
                <a:endParaRPr lang="en-US"/>
              </a:p>
            </c:txPr>
            <c:showLegendKey val="0"/>
            <c:showVal val="0"/>
            <c:showCatName val="0"/>
            <c:showSerName val="0"/>
            <c:showPercent val="0"/>
            <c:showBubbleSize val="0"/>
            <c:extLst>
              <c:ext xmlns:c15="http://schemas.microsoft.com/office/drawing/2012/chart" uri="{CE6537A1-D6FC-4f65-9D91-7224C49458BB}">
                <c15:showLeaderLines val="1"/>
                <c15:leaderLines>
                  <c:spPr>
                    <a:ln w="6350" cap="flat" cmpd="sng" algn="ctr">
                      <a:solidFill>
                        <a:schemeClr val="tx1"/>
                      </a:solidFill>
                      <a:prstDash val="solid"/>
                      <a:round/>
                    </a:ln>
                    <a:effectLst/>
                  </c:spPr>
                </c15:leaderLines>
              </c:ext>
            </c:extLst>
          </c:dLbls>
          <c:cat>
            <c:numRef>
              <c:f>Sheet1!$B$1:$T$1</c:f>
              <c:numCache>
                <c:formatCode>General</c:formatCode>
                <c:ptCount val="19"/>
                <c:pt idx="0">
                  <c:v>2000</c:v>
                </c:pt>
                <c:pt idx="1">
                  <c:v>2001</c:v>
                </c:pt>
                <c:pt idx="2">
                  <c:v>2002</c:v>
                </c:pt>
                <c:pt idx="3">
                  <c:v>2003</c:v>
                </c:pt>
                <c:pt idx="4">
                  <c:v>2004</c:v>
                </c:pt>
                <c:pt idx="5">
                  <c:v>2005</c:v>
                </c:pt>
                <c:pt idx="6">
                  <c:v>2006</c:v>
                </c:pt>
                <c:pt idx="7">
                  <c:v>2007</c:v>
                </c:pt>
                <c:pt idx="8">
                  <c:v>2008</c:v>
                </c:pt>
                <c:pt idx="9">
                  <c:v>2009</c:v>
                </c:pt>
                <c:pt idx="10">
                  <c:v>2010</c:v>
                </c:pt>
                <c:pt idx="11">
                  <c:v>2011</c:v>
                </c:pt>
                <c:pt idx="12">
                  <c:v>2012</c:v>
                </c:pt>
                <c:pt idx="13">
                  <c:v>2013</c:v>
                </c:pt>
                <c:pt idx="14">
                  <c:v>2014</c:v>
                </c:pt>
                <c:pt idx="15">
                  <c:v>2015</c:v>
                </c:pt>
                <c:pt idx="16">
                  <c:v>2016</c:v>
                </c:pt>
                <c:pt idx="17">
                  <c:v>2017</c:v>
                </c:pt>
                <c:pt idx="18">
                  <c:v>2018</c:v>
                </c:pt>
              </c:numCache>
            </c:numRef>
          </c:cat>
          <c:val>
            <c:numRef>
              <c:f>Sheet1!$B$2:$T$2</c:f>
              <c:numCache>
                <c:formatCode>General</c:formatCode>
                <c:ptCount val="19"/>
                <c:pt idx="0">
                  <c:v>51</c:v>
                </c:pt>
                <c:pt idx="1">
                  <c:v>61</c:v>
                </c:pt>
                <c:pt idx="2">
                  <c:v>64</c:v>
                </c:pt>
                <c:pt idx="3">
                  <c:v>62</c:v>
                </c:pt>
                <c:pt idx="4">
                  <c:v>51</c:v>
                </c:pt>
                <c:pt idx="5">
                  <c:v>66</c:v>
                </c:pt>
                <c:pt idx="6">
                  <c:v>61</c:v>
                </c:pt>
                <c:pt idx="7">
                  <c:v>57</c:v>
                </c:pt>
                <c:pt idx="8">
                  <c:v>62</c:v>
                </c:pt>
                <c:pt idx="9">
                  <c:v>59</c:v>
                </c:pt>
                <c:pt idx="10">
                  <c:v>57</c:v>
                </c:pt>
                <c:pt idx="11">
                  <c:v>56</c:v>
                </c:pt>
                <c:pt idx="12">
                  <c:v>56</c:v>
                </c:pt>
                <c:pt idx="13">
                  <c:v>55</c:v>
                </c:pt>
                <c:pt idx="14">
                  <c:v>65</c:v>
                </c:pt>
                <c:pt idx="15">
                  <c:v>50</c:v>
                </c:pt>
                <c:pt idx="16">
                  <c:v>44</c:v>
                </c:pt>
                <c:pt idx="17">
                  <c:v>48</c:v>
                </c:pt>
                <c:pt idx="18">
                  <c:v>45</c:v>
                </c:pt>
              </c:numCache>
            </c:numRef>
          </c:val>
          <c:extLst>
            <c:ext xmlns:c16="http://schemas.microsoft.com/office/drawing/2014/chart" uri="{C3380CC4-5D6E-409C-BE32-E72D297353CC}">
              <c16:uniqueId val="{00000013-3334-4602-A5B5-F4178F8B968A}"/>
            </c:ext>
          </c:extLst>
        </c:ser>
        <c:ser>
          <c:idx val="0"/>
          <c:order val="1"/>
          <c:tx>
            <c:strRef>
              <c:f>Sheet1!$A$3</c:f>
              <c:strCache>
                <c:ptCount val="1"/>
                <c:pt idx="0">
                  <c:v>% Non-Prescribed Use</c:v>
                </c:pt>
              </c:strCache>
            </c:strRef>
          </c:tx>
          <c:spPr>
            <a:solidFill>
              <a:schemeClr val="accent1"/>
            </a:solidFill>
            <a:ln>
              <a:noFill/>
            </a:ln>
            <a:effectLst>
              <a:outerShdw blurRad="50800" dist="38100" dir="2700000" algn="tl" rotWithShape="0">
                <a:prstClr val="black">
                  <a:alpha val="40000"/>
                </a:prstClr>
              </a:outerShdw>
            </a:effectLst>
          </c:spPr>
          <c:invertIfNegative val="0"/>
          <c:dLbls>
            <c:dLbl>
              <c:idx val="17"/>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22-3334-4602-A5B5-F4178F8B968A}"/>
                </c:ext>
              </c:extLst>
            </c:dLbl>
            <c:dLbl>
              <c:idx val="18"/>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23-3334-4602-A5B5-F4178F8B968A}"/>
                </c:ext>
              </c:extLst>
            </c:dLbl>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tx1"/>
                    </a:solidFill>
                    <a:latin typeface="+mn-lt"/>
                    <a:ea typeface="+mn-ea"/>
                    <a:cs typeface="+mn-cs"/>
                  </a:defRPr>
                </a:pPr>
                <a:endParaRPr lang="en-US"/>
              </a:p>
            </c:txPr>
            <c:showLegendKey val="0"/>
            <c:showVal val="0"/>
            <c:showCatName val="0"/>
            <c:showSerName val="0"/>
            <c:showPercent val="0"/>
            <c:showBubbleSize val="0"/>
            <c:extLst>
              <c:ext xmlns:c15="http://schemas.microsoft.com/office/drawing/2012/chart" uri="{CE6537A1-D6FC-4f65-9D91-7224C49458BB}">
                <c15:showLeaderLines val="1"/>
                <c15:leaderLines>
                  <c:spPr>
                    <a:ln w="6350" cap="flat" cmpd="sng" algn="ctr">
                      <a:solidFill>
                        <a:schemeClr val="tx1"/>
                      </a:solidFill>
                      <a:prstDash val="solid"/>
                      <a:round/>
                    </a:ln>
                    <a:effectLst/>
                  </c:spPr>
                </c15:leaderLines>
              </c:ext>
            </c:extLst>
          </c:dLbls>
          <c:cat>
            <c:numRef>
              <c:f>Sheet1!$B$1:$T$1</c:f>
              <c:numCache>
                <c:formatCode>General</c:formatCode>
                <c:ptCount val="19"/>
                <c:pt idx="0">
                  <c:v>2000</c:v>
                </c:pt>
                <c:pt idx="1">
                  <c:v>2001</c:v>
                </c:pt>
                <c:pt idx="2">
                  <c:v>2002</c:v>
                </c:pt>
                <c:pt idx="3">
                  <c:v>2003</c:v>
                </c:pt>
                <c:pt idx="4">
                  <c:v>2004</c:v>
                </c:pt>
                <c:pt idx="5">
                  <c:v>2005</c:v>
                </c:pt>
                <c:pt idx="6">
                  <c:v>2006</c:v>
                </c:pt>
                <c:pt idx="7">
                  <c:v>2007</c:v>
                </c:pt>
                <c:pt idx="8">
                  <c:v>2008</c:v>
                </c:pt>
                <c:pt idx="9">
                  <c:v>2009</c:v>
                </c:pt>
                <c:pt idx="10">
                  <c:v>2010</c:v>
                </c:pt>
                <c:pt idx="11">
                  <c:v>2011</c:v>
                </c:pt>
                <c:pt idx="12">
                  <c:v>2012</c:v>
                </c:pt>
                <c:pt idx="13">
                  <c:v>2013</c:v>
                </c:pt>
                <c:pt idx="14">
                  <c:v>2014</c:v>
                </c:pt>
                <c:pt idx="15">
                  <c:v>2015</c:v>
                </c:pt>
                <c:pt idx="16">
                  <c:v>2016</c:v>
                </c:pt>
                <c:pt idx="17">
                  <c:v>2017</c:v>
                </c:pt>
                <c:pt idx="18">
                  <c:v>2018</c:v>
                </c:pt>
              </c:numCache>
            </c:numRef>
          </c:cat>
          <c:val>
            <c:numRef>
              <c:f>Sheet1!$B$3:$T$3</c:f>
              <c:numCache>
                <c:formatCode>General</c:formatCode>
                <c:ptCount val="19"/>
                <c:pt idx="3">
                  <c:v>27</c:v>
                </c:pt>
                <c:pt idx="4">
                  <c:v>30</c:v>
                </c:pt>
                <c:pt idx="5">
                  <c:v>34</c:v>
                </c:pt>
                <c:pt idx="6">
                  <c:v>39</c:v>
                </c:pt>
                <c:pt idx="7">
                  <c:v>34</c:v>
                </c:pt>
                <c:pt idx="8">
                  <c:v>35</c:v>
                </c:pt>
                <c:pt idx="9">
                  <c:v>26</c:v>
                </c:pt>
                <c:pt idx="10">
                  <c:v>25</c:v>
                </c:pt>
                <c:pt idx="11">
                  <c:v>25</c:v>
                </c:pt>
                <c:pt idx="12">
                  <c:v>27</c:v>
                </c:pt>
                <c:pt idx="13">
                  <c:v>29</c:v>
                </c:pt>
                <c:pt idx="14">
                  <c:v>27</c:v>
                </c:pt>
                <c:pt idx="15">
                  <c:v>16</c:v>
                </c:pt>
                <c:pt idx="16">
                  <c:v>12</c:v>
                </c:pt>
                <c:pt idx="17">
                  <c:v>13</c:v>
                </c:pt>
                <c:pt idx="18">
                  <c:v>13</c:v>
                </c:pt>
              </c:numCache>
            </c:numRef>
          </c:val>
          <c:extLst>
            <c:ext xmlns:c16="http://schemas.microsoft.com/office/drawing/2014/chart" uri="{C3380CC4-5D6E-409C-BE32-E72D297353CC}">
              <c16:uniqueId val="{00000024-3334-4602-A5B5-F4178F8B968A}"/>
            </c:ext>
          </c:extLst>
        </c:ser>
        <c:dLbls>
          <c:showLegendKey val="0"/>
          <c:showVal val="0"/>
          <c:showCatName val="0"/>
          <c:showSerName val="0"/>
          <c:showPercent val="0"/>
          <c:showBubbleSize val="0"/>
        </c:dLbls>
        <c:gapWidth val="150"/>
        <c:axId val="-2097785448"/>
        <c:axId val="-2097782216"/>
      </c:barChart>
      <c:lineChart>
        <c:grouping val="standard"/>
        <c:varyColors val="0"/>
        <c:ser>
          <c:idx val="2"/>
          <c:order val="2"/>
          <c:tx>
            <c:strRef>
              <c:f>Sheet1!$A$4</c:f>
              <c:strCache>
                <c:ptCount val="1"/>
                <c:pt idx="0">
                  <c:v>Median days (any)</c:v>
                </c:pt>
              </c:strCache>
              <c:extLst xmlns:c15="http://schemas.microsoft.com/office/drawing/2012/chart"/>
            </c:strRef>
          </c:tx>
          <c:spPr>
            <a:ln w="25400" cap="rnd" cmpd="sng" algn="ctr">
              <a:solidFill>
                <a:schemeClr val="accent3"/>
              </a:solidFill>
              <a:prstDash val="solid"/>
              <a:round/>
            </a:ln>
            <a:effectLst>
              <a:outerShdw blurRad="50800" dist="38100" dir="2700000" algn="tl" rotWithShape="0">
                <a:prstClr val="black">
                  <a:alpha val="40000"/>
                </a:prstClr>
              </a:outerShdw>
            </a:effectLst>
          </c:spPr>
          <c:marker>
            <c:symbol val="diamond"/>
            <c:size val="6"/>
            <c:spPr>
              <a:solidFill>
                <a:schemeClr val="accent3"/>
              </a:solidFill>
              <a:ln w="6350" cap="flat" cmpd="sng" algn="ctr">
                <a:solidFill>
                  <a:schemeClr val="accent3"/>
                </a:solidFill>
                <a:prstDash val="solid"/>
                <a:round/>
              </a:ln>
              <a:effectLst>
                <a:outerShdw blurRad="50800" dist="38100" dir="2700000" algn="tl" rotWithShape="0">
                  <a:prstClr val="black">
                    <a:alpha val="40000"/>
                  </a:prstClr>
                </a:outerShdw>
              </a:effectLst>
            </c:spPr>
          </c:marker>
          <c:dLbls>
            <c:dLbl>
              <c:idx val="0"/>
              <c:layout>
                <c:manualLayout>
                  <c:x val="-6.0359139733024399E-3"/>
                  <c:y val="-5.6221767529892769E-17"/>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25-3334-4602-A5B5-F4178F8B968A}"/>
                </c:ext>
              </c:extLst>
            </c:dLbl>
            <c:dLbl>
              <c:idx val="17"/>
              <c:dLblPos val="b"/>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26-3334-4602-A5B5-F4178F8B968A}"/>
                </c:ext>
              </c:extLst>
            </c:dLbl>
            <c:dLbl>
              <c:idx val="18"/>
              <c:dLblPos val="b"/>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27-3334-4602-A5B5-F4178F8B968A}"/>
                </c:ext>
              </c:extLst>
            </c:dLbl>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tx1"/>
                    </a:solidFill>
                    <a:latin typeface="+mn-lt"/>
                    <a:ea typeface="+mn-ea"/>
                    <a:cs typeface="+mn-cs"/>
                  </a:defRPr>
                </a:pPr>
                <a:endParaRPr lang="en-US"/>
              </a:p>
            </c:txPr>
            <c:showLegendKey val="0"/>
            <c:showVal val="0"/>
            <c:showCatName val="0"/>
            <c:showSerName val="0"/>
            <c:showPercent val="0"/>
            <c:showBubbleSize val="0"/>
            <c:extLst>
              <c:ext xmlns:c15="http://schemas.microsoft.com/office/drawing/2012/chart" uri="{CE6537A1-D6FC-4f65-9D91-7224C49458BB}">
                <c15:showLeaderLines val="1"/>
                <c15:leaderLines>
                  <c:spPr>
                    <a:ln w="6350" cap="flat" cmpd="sng" algn="ctr">
                      <a:solidFill>
                        <a:schemeClr val="tx1"/>
                      </a:solidFill>
                      <a:prstDash val="solid"/>
                      <a:round/>
                    </a:ln>
                    <a:effectLst/>
                  </c:spPr>
                </c15:leaderLines>
              </c:ext>
            </c:extLst>
          </c:dLbls>
          <c:cat>
            <c:numRef>
              <c:f>Sheet1!$B$1:$T$1</c:f>
              <c:numCache>
                <c:formatCode>General</c:formatCode>
                <c:ptCount val="19"/>
                <c:pt idx="0">
                  <c:v>2000</c:v>
                </c:pt>
                <c:pt idx="1">
                  <c:v>2001</c:v>
                </c:pt>
                <c:pt idx="2">
                  <c:v>2002</c:v>
                </c:pt>
                <c:pt idx="3">
                  <c:v>2003</c:v>
                </c:pt>
                <c:pt idx="4">
                  <c:v>2004</c:v>
                </c:pt>
                <c:pt idx="5">
                  <c:v>2005</c:v>
                </c:pt>
                <c:pt idx="6">
                  <c:v>2006</c:v>
                </c:pt>
                <c:pt idx="7">
                  <c:v>2007</c:v>
                </c:pt>
                <c:pt idx="8">
                  <c:v>2008</c:v>
                </c:pt>
                <c:pt idx="9">
                  <c:v>2009</c:v>
                </c:pt>
                <c:pt idx="10">
                  <c:v>2010</c:v>
                </c:pt>
                <c:pt idx="11">
                  <c:v>2011</c:v>
                </c:pt>
                <c:pt idx="12">
                  <c:v>2012</c:v>
                </c:pt>
                <c:pt idx="13">
                  <c:v>2013</c:v>
                </c:pt>
                <c:pt idx="14">
                  <c:v>2014</c:v>
                </c:pt>
                <c:pt idx="15">
                  <c:v>2015</c:v>
                </c:pt>
                <c:pt idx="16">
                  <c:v>2016</c:v>
                </c:pt>
                <c:pt idx="17">
                  <c:v>2017</c:v>
                </c:pt>
                <c:pt idx="18">
                  <c:v>2018</c:v>
                </c:pt>
              </c:numCache>
              <c:extLst xmlns:c15="http://schemas.microsoft.com/office/drawing/2012/chart"/>
            </c:numRef>
          </c:cat>
          <c:val>
            <c:numRef>
              <c:f>Sheet1!$B$4:$T$4</c:f>
              <c:numCache>
                <c:formatCode>General</c:formatCode>
                <c:ptCount val="19"/>
                <c:pt idx="0">
                  <c:v>114</c:v>
                </c:pt>
                <c:pt idx="1">
                  <c:v>180</c:v>
                </c:pt>
                <c:pt idx="2">
                  <c:v>180</c:v>
                </c:pt>
                <c:pt idx="3">
                  <c:v>120</c:v>
                </c:pt>
                <c:pt idx="4">
                  <c:v>161</c:v>
                </c:pt>
                <c:pt idx="5">
                  <c:v>180</c:v>
                </c:pt>
                <c:pt idx="6">
                  <c:v>120</c:v>
                </c:pt>
                <c:pt idx="7">
                  <c:v>180</c:v>
                </c:pt>
                <c:pt idx="8">
                  <c:v>180</c:v>
                </c:pt>
                <c:pt idx="9">
                  <c:v>180</c:v>
                </c:pt>
                <c:pt idx="10">
                  <c:v>180</c:v>
                </c:pt>
                <c:pt idx="11">
                  <c:v>180</c:v>
                </c:pt>
                <c:pt idx="12">
                  <c:v>180</c:v>
                </c:pt>
                <c:pt idx="13">
                  <c:v>180</c:v>
                </c:pt>
                <c:pt idx="14">
                  <c:v>180</c:v>
                </c:pt>
                <c:pt idx="15">
                  <c:v>180</c:v>
                </c:pt>
                <c:pt idx="16">
                  <c:v>180</c:v>
                </c:pt>
                <c:pt idx="17">
                  <c:v>180</c:v>
                </c:pt>
                <c:pt idx="18">
                  <c:v>180</c:v>
                </c:pt>
              </c:numCache>
              <c:extLst xmlns:c15="http://schemas.microsoft.com/office/drawing/2012/chart"/>
            </c:numRef>
          </c:val>
          <c:smooth val="0"/>
          <c:extLst xmlns:c15="http://schemas.microsoft.com/office/drawing/2012/chart">
            <c:ext xmlns:c16="http://schemas.microsoft.com/office/drawing/2014/chart" uri="{C3380CC4-5D6E-409C-BE32-E72D297353CC}">
              <c16:uniqueId val="{00000028-3334-4602-A5B5-F4178F8B968A}"/>
            </c:ext>
          </c:extLst>
        </c:ser>
        <c:dLbls>
          <c:showLegendKey val="0"/>
          <c:showVal val="1"/>
          <c:showCatName val="0"/>
          <c:showSerName val="0"/>
          <c:showPercent val="0"/>
          <c:showBubbleSize val="0"/>
        </c:dLbls>
        <c:marker val="1"/>
        <c:smooth val="0"/>
        <c:axId val="-2097775736"/>
        <c:axId val="-2097772776"/>
        <c:extLst/>
      </c:lineChart>
      <c:catAx>
        <c:axId val="-2097785448"/>
        <c:scaling>
          <c:orientation val="minMax"/>
        </c:scaling>
        <c:delete val="0"/>
        <c:axPos val="b"/>
        <c:numFmt formatCode="General" sourceLinked="1"/>
        <c:majorTickMark val="cross"/>
        <c:minorTickMark val="none"/>
        <c:tickLblPos val="nextTo"/>
        <c:spPr>
          <a:noFill/>
          <a:ln w="6350" cap="flat" cmpd="sng" algn="ctr">
            <a:solidFill>
              <a:schemeClr val="tx1"/>
            </a:solidFill>
            <a:prstDash val="solid"/>
            <a:round/>
          </a:ln>
          <a:effectLst/>
        </c:spPr>
        <c:txPr>
          <a:bodyPr rot="-2700000" spcFirstLastPara="1" vertOverflow="ellipsis" wrap="square" anchor="ctr" anchorCtr="1"/>
          <a:lstStyle/>
          <a:p>
            <a:pPr>
              <a:defRPr sz="1600" b="0" i="0" u="none" strike="noStrike" kern="1200" baseline="0">
                <a:solidFill>
                  <a:schemeClr val="tx1"/>
                </a:solidFill>
                <a:latin typeface="+mn-lt"/>
                <a:ea typeface="+mn-ea"/>
                <a:cs typeface="+mn-cs"/>
              </a:defRPr>
            </a:pPr>
            <a:endParaRPr lang="en-US"/>
          </a:p>
        </c:txPr>
        <c:crossAx val="-2097782216"/>
        <c:crosses val="autoZero"/>
        <c:auto val="0"/>
        <c:lblAlgn val="ctr"/>
        <c:lblOffset val="100"/>
        <c:tickLblSkip val="1"/>
        <c:tickMarkSkip val="1"/>
        <c:noMultiLvlLbl val="0"/>
      </c:catAx>
      <c:valAx>
        <c:axId val="-2097782216"/>
        <c:scaling>
          <c:orientation val="minMax"/>
          <c:max val="100"/>
        </c:scaling>
        <c:delete val="0"/>
        <c:axPos val="l"/>
        <c:title>
          <c:tx>
            <c:rich>
              <a:bodyPr rot="-5400000" spcFirstLastPara="1" vertOverflow="ellipsis" vert="horz" wrap="square" anchor="ctr" anchorCtr="1"/>
              <a:lstStyle/>
              <a:p>
                <a:pPr>
                  <a:defRPr sz="1600" b="1" i="0" u="none" strike="noStrike" kern="1200" baseline="0">
                    <a:solidFill>
                      <a:schemeClr val="tx1"/>
                    </a:solidFill>
                    <a:latin typeface="+mn-lt"/>
                    <a:ea typeface="+mn-ea"/>
                    <a:cs typeface="+mn-cs"/>
                  </a:defRPr>
                </a:pPr>
                <a:r>
                  <a:rPr lang="en-AU" dirty="0"/>
                  <a:t>% ACT IDRS participants</a:t>
                </a:r>
              </a:p>
            </c:rich>
          </c:tx>
          <c:layout>
            <c:manualLayout>
              <c:xMode val="edge"/>
              <c:yMode val="edge"/>
              <c:x val="4.3734236521518927E-4"/>
              <c:y val="0.1072165919314996"/>
            </c:manualLayout>
          </c:layout>
          <c:overlay val="0"/>
          <c:spPr>
            <a:noFill/>
            <a:ln>
              <a:noFill/>
            </a:ln>
            <a:effectLst/>
          </c:spPr>
          <c:txPr>
            <a:bodyPr rot="-5400000" spcFirstLastPara="1" vertOverflow="ellipsis" vert="horz" wrap="square" anchor="ctr" anchorCtr="1"/>
            <a:lstStyle/>
            <a:p>
              <a:pPr>
                <a:defRPr sz="1600" b="1" i="0" u="none" strike="noStrike" kern="1200" baseline="0">
                  <a:solidFill>
                    <a:schemeClr val="tx1"/>
                  </a:solidFill>
                  <a:latin typeface="+mn-lt"/>
                  <a:ea typeface="+mn-ea"/>
                  <a:cs typeface="+mn-cs"/>
                </a:defRPr>
              </a:pPr>
              <a:endParaRPr lang="en-US"/>
            </a:p>
          </c:txPr>
        </c:title>
        <c:numFmt formatCode="General" sourceLinked="1"/>
        <c:majorTickMark val="cross"/>
        <c:minorTickMark val="none"/>
        <c:tickLblPos val="nextTo"/>
        <c:spPr>
          <a:noFill/>
          <a:ln w="6350" cap="flat" cmpd="sng" algn="ctr">
            <a:solidFill>
              <a:schemeClr val="tx1"/>
            </a:solidFill>
            <a:prstDash val="solid"/>
            <a:round/>
          </a:ln>
          <a:effectLst/>
        </c:spPr>
        <c:txPr>
          <a:bodyPr rot="0" spcFirstLastPara="1" vertOverflow="ellipsis" wrap="square" anchor="ctr" anchorCtr="1"/>
          <a:lstStyle/>
          <a:p>
            <a:pPr>
              <a:defRPr sz="1600" b="0" i="0" u="none" strike="noStrike" kern="1200" baseline="0">
                <a:solidFill>
                  <a:schemeClr val="tx1"/>
                </a:solidFill>
                <a:latin typeface="+mn-lt"/>
                <a:ea typeface="+mn-ea"/>
                <a:cs typeface="+mn-cs"/>
              </a:defRPr>
            </a:pPr>
            <a:endParaRPr lang="en-US"/>
          </a:p>
        </c:txPr>
        <c:crossAx val="-2097785448"/>
        <c:crosses val="autoZero"/>
        <c:crossBetween val="between"/>
        <c:majorUnit val="10"/>
      </c:valAx>
      <c:catAx>
        <c:axId val="-2097775736"/>
        <c:scaling>
          <c:orientation val="minMax"/>
        </c:scaling>
        <c:delete val="1"/>
        <c:axPos val="b"/>
        <c:numFmt formatCode="General" sourceLinked="1"/>
        <c:majorTickMark val="out"/>
        <c:minorTickMark val="none"/>
        <c:tickLblPos val="none"/>
        <c:crossAx val="-2097772776"/>
        <c:crosses val="autoZero"/>
        <c:auto val="0"/>
        <c:lblAlgn val="ctr"/>
        <c:lblOffset val="100"/>
        <c:noMultiLvlLbl val="0"/>
      </c:catAx>
      <c:valAx>
        <c:axId val="-2097772776"/>
        <c:scaling>
          <c:orientation val="minMax"/>
          <c:max val="180"/>
        </c:scaling>
        <c:delete val="0"/>
        <c:axPos val="r"/>
        <c:title>
          <c:tx>
            <c:rich>
              <a:bodyPr rot="-5400000" spcFirstLastPara="1" vertOverflow="ellipsis" vert="horz" wrap="square" anchor="ctr" anchorCtr="1"/>
              <a:lstStyle/>
              <a:p>
                <a:pPr>
                  <a:defRPr sz="1600" b="1" i="0" u="none" strike="noStrike" kern="1200" baseline="0">
                    <a:solidFill>
                      <a:schemeClr val="tx1"/>
                    </a:solidFill>
                    <a:latin typeface="+mn-lt"/>
                    <a:ea typeface="+mn-ea"/>
                    <a:cs typeface="+mn-cs"/>
                  </a:defRPr>
                </a:pPr>
                <a:r>
                  <a:rPr lang="en-AU" dirty="0"/>
                  <a:t>Median days </a:t>
                </a:r>
                <a:r>
                  <a:rPr lang="en-AU" dirty="0" err="1"/>
                  <a:t>useed</a:t>
                </a:r>
                <a:endParaRPr lang="en-AU" dirty="0"/>
              </a:p>
            </c:rich>
          </c:tx>
          <c:layout>
            <c:manualLayout>
              <c:xMode val="edge"/>
              <c:yMode val="edge"/>
              <c:x val="0.96994970325165619"/>
              <c:y val="0.24791308988262112"/>
            </c:manualLayout>
          </c:layout>
          <c:overlay val="0"/>
          <c:spPr>
            <a:noFill/>
            <a:ln>
              <a:noFill/>
            </a:ln>
            <a:effectLst/>
          </c:spPr>
          <c:txPr>
            <a:bodyPr rot="-5400000" spcFirstLastPara="1" vertOverflow="ellipsis" vert="horz" wrap="square" anchor="ctr" anchorCtr="1"/>
            <a:lstStyle/>
            <a:p>
              <a:pPr>
                <a:defRPr sz="1600" b="1" i="0" u="none" strike="noStrike" kern="1200" baseline="0">
                  <a:solidFill>
                    <a:schemeClr val="tx1"/>
                  </a:solidFill>
                  <a:latin typeface="+mn-lt"/>
                  <a:ea typeface="+mn-ea"/>
                  <a:cs typeface="+mn-cs"/>
                </a:defRPr>
              </a:pPr>
              <a:endParaRPr lang="en-US"/>
            </a:p>
          </c:txPr>
        </c:title>
        <c:numFmt formatCode="General" sourceLinked="1"/>
        <c:majorTickMark val="cross"/>
        <c:minorTickMark val="none"/>
        <c:tickLblPos val="nextTo"/>
        <c:spPr>
          <a:noFill/>
          <a:ln w="6350" cap="flat" cmpd="sng" algn="ctr">
            <a:solidFill>
              <a:schemeClr val="tx1"/>
            </a:solidFill>
            <a:prstDash val="solid"/>
            <a:round/>
          </a:ln>
          <a:effectLst/>
        </c:spPr>
        <c:txPr>
          <a:bodyPr rot="0" spcFirstLastPara="1" vertOverflow="ellipsis" wrap="square" anchor="ctr" anchorCtr="1"/>
          <a:lstStyle/>
          <a:p>
            <a:pPr>
              <a:defRPr sz="1600" b="0" i="0" u="none" strike="noStrike" kern="1200" baseline="0">
                <a:solidFill>
                  <a:schemeClr val="tx1"/>
                </a:solidFill>
                <a:latin typeface="+mn-lt"/>
                <a:ea typeface="+mn-ea"/>
                <a:cs typeface="+mn-cs"/>
              </a:defRPr>
            </a:pPr>
            <a:endParaRPr lang="en-US"/>
          </a:p>
        </c:txPr>
        <c:crossAx val="-2097775736"/>
        <c:crosses val="max"/>
        <c:crossBetween val="between"/>
      </c:valAx>
      <c:spPr>
        <a:noFill/>
        <a:ln>
          <a:noFill/>
        </a:ln>
        <a:effectLst/>
      </c:spPr>
    </c:plotArea>
    <c:legend>
      <c:legendPos val="b"/>
      <c:layout>
        <c:manualLayout>
          <c:xMode val="edge"/>
          <c:yMode val="edge"/>
          <c:x val="0.1055796814452038"/>
          <c:y val="0.86838501308163185"/>
          <c:w val="0.75732538196740473"/>
          <c:h val="0.1134455569842323"/>
        </c:manualLayout>
      </c:layout>
      <c:overlay val="0"/>
      <c:spPr>
        <a:noFill/>
        <a:ln>
          <a:noFill/>
        </a:ln>
        <a:effectLst/>
      </c:spPr>
      <c:txPr>
        <a:bodyPr rot="0" spcFirstLastPara="1" vertOverflow="ellipsis" vert="horz" wrap="square" anchor="ctr" anchorCtr="1"/>
        <a:lstStyle/>
        <a:p>
          <a:pPr>
            <a:defRPr sz="1600" b="0" i="0" u="none" strike="noStrike" kern="1200" baseline="0">
              <a:solidFill>
                <a:schemeClr val="tx1"/>
              </a:solidFill>
              <a:latin typeface="+mn-lt"/>
              <a:ea typeface="+mn-ea"/>
              <a:cs typeface="+mn-cs"/>
            </a:defRPr>
          </a:pPr>
          <a:endParaRPr lang="en-US"/>
        </a:p>
      </c:txPr>
    </c:legend>
    <c:plotVisOnly val="1"/>
    <c:dispBlanksAs val="gap"/>
    <c:showDLblsOverMax val="0"/>
  </c:chart>
  <c:spPr>
    <a:solidFill>
      <a:schemeClr val="bg1"/>
    </a:solidFill>
    <a:ln w="6350" cap="flat" cmpd="sng" algn="ctr">
      <a:noFill/>
      <a:prstDash val="solid"/>
      <a:round/>
    </a:ln>
    <a:effectLst/>
  </c:spPr>
  <c:txPr>
    <a:bodyPr/>
    <a:lstStyle/>
    <a:p>
      <a:pPr>
        <a:defRPr sz="1600"/>
      </a:pPr>
      <a:endParaRPr lang="en-US"/>
    </a:p>
  </c:txPr>
  <c:externalData r:id="rId3">
    <c:autoUpdate val="0"/>
  </c:externalData>
</c:chartSpace>
</file>

<file path=ppt/charts/chart2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9.0991294249653798E-2"/>
          <c:y val="9.2436974789915902E-2"/>
          <c:w val="0.83538308832472197"/>
          <c:h val="0.60828933671426699"/>
        </c:manualLayout>
      </c:layout>
      <c:barChart>
        <c:barDir val="col"/>
        <c:grouping val="clustered"/>
        <c:varyColors val="0"/>
        <c:ser>
          <c:idx val="1"/>
          <c:order val="0"/>
          <c:tx>
            <c:strRef>
              <c:f>Sheet1!$A$2</c:f>
              <c:strCache>
                <c:ptCount val="1"/>
                <c:pt idx="0">
                  <c:v>% Any Use</c:v>
                </c:pt>
              </c:strCache>
            </c:strRef>
          </c:tx>
          <c:spPr>
            <a:solidFill>
              <a:schemeClr val="accent2"/>
            </a:solidFill>
            <a:ln>
              <a:noFill/>
            </a:ln>
            <a:effectLst>
              <a:outerShdw blurRad="50800" dist="38100" dir="2700000" algn="tl" rotWithShape="0">
                <a:prstClr val="black">
                  <a:alpha val="40000"/>
                </a:prstClr>
              </a:outerShdw>
            </a:effectLst>
          </c:spPr>
          <c:invertIfNegative val="0"/>
          <c:dLbls>
            <c:dLbl>
              <c:idx val="0"/>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E9D3-4D7B-83B5-F087F5B2BCA5}"/>
                </c:ext>
              </c:extLst>
            </c:dLbl>
            <c:dLbl>
              <c:idx val="15"/>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4708-4162-95F2-25F9E2883FBB}"/>
                </c:ext>
              </c:extLst>
            </c:dLbl>
            <c:dLbl>
              <c:idx val="16"/>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E9D3-4D7B-83B5-F087F5B2BCA5}"/>
                </c:ext>
              </c:extLst>
            </c:dLbl>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rgbClr val="000000"/>
                    </a:solidFill>
                    <a:latin typeface="+mn-lt"/>
                    <a:ea typeface="Calibri"/>
                    <a:cs typeface="Arial" panose="020B0604020202020204" pitchFamily="34" charset="0"/>
                  </a:defRPr>
                </a:pPr>
                <a:endParaRPr lang="en-US"/>
              </a:p>
            </c:txPr>
            <c:showLegendKey val="0"/>
            <c:showVal val="0"/>
            <c:showCatName val="0"/>
            <c:showSerName val="0"/>
            <c:showPercent val="0"/>
            <c:showBubbleSize val="0"/>
            <c:extLst>
              <c:ext xmlns:c15="http://schemas.microsoft.com/office/drawing/2012/chart" uri="{CE6537A1-D6FC-4f65-9D91-7224C49458BB}">
                <c15:showLeaderLines val="1"/>
                <c15:leaderLines>
                  <c:spPr>
                    <a:ln w="6350" cap="flat" cmpd="sng" algn="ctr">
                      <a:solidFill>
                        <a:schemeClr val="tx1"/>
                      </a:solidFill>
                      <a:prstDash val="solid"/>
                      <a:round/>
                    </a:ln>
                    <a:effectLst/>
                  </c:spPr>
                </c15:leaderLines>
              </c:ext>
            </c:extLst>
          </c:dLbls>
          <c:cat>
            <c:numRef>
              <c:f>Sheet1!$B$1:$R$1</c:f>
              <c:numCache>
                <c:formatCode>General</c:formatCode>
                <c:ptCount val="17"/>
                <c:pt idx="0">
                  <c:v>2002</c:v>
                </c:pt>
                <c:pt idx="1">
                  <c:v>2003</c:v>
                </c:pt>
                <c:pt idx="2">
                  <c:v>2004</c:v>
                </c:pt>
                <c:pt idx="3">
                  <c:v>2005</c:v>
                </c:pt>
                <c:pt idx="4">
                  <c:v>2006</c:v>
                </c:pt>
                <c:pt idx="5">
                  <c:v>2007</c:v>
                </c:pt>
                <c:pt idx="6">
                  <c:v>2008</c:v>
                </c:pt>
                <c:pt idx="7">
                  <c:v>2009</c:v>
                </c:pt>
                <c:pt idx="8">
                  <c:v>2010</c:v>
                </c:pt>
                <c:pt idx="9">
                  <c:v>2011</c:v>
                </c:pt>
                <c:pt idx="10">
                  <c:v>2012</c:v>
                </c:pt>
                <c:pt idx="11">
                  <c:v>2013</c:v>
                </c:pt>
                <c:pt idx="12">
                  <c:v>2014</c:v>
                </c:pt>
                <c:pt idx="13">
                  <c:v>2015</c:v>
                </c:pt>
                <c:pt idx="14">
                  <c:v>2016</c:v>
                </c:pt>
                <c:pt idx="15">
                  <c:v>2017</c:v>
                </c:pt>
                <c:pt idx="16">
                  <c:v>2018</c:v>
                </c:pt>
              </c:numCache>
            </c:numRef>
          </c:cat>
          <c:val>
            <c:numRef>
              <c:f>Sheet1!$B$2:$R$2</c:f>
              <c:numCache>
                <c:formatCode>General</c:formatCode>
                <c:ptCount val="17"/>
                <c:pt idx="0">
                  <c:v>10</c:v>
                </c:pt>
                <c:pt idx="1">
                  <c:v>10</c:v>
                </c:pt>
                <c:pt idx="2">
                  <c:v>28</c:v>
                </c:pt>
                <c:pt idx="3">
                  <c:v>33</c:v>
                </c:pt>
                <c:pt idx="4">
                  <c:v>44</c:v>
                </c:pt>
                <c:pt idx="5">
                  <c:v>40</c:v>
                </c:pt>
                <c:pt idx="6">
                  <c:v>37</c:v>
                </c:pt>
                <c:pt idx="7">
                  <c:v>30</c:v>
                </c:pt>
                <c:pt idx="8">
                  <c:v>35</c:v>
                </c:pt>
                <c:pt idx="9">
                  <c:v>28</c:v>
                </c:pt>
                <c:pt idx="10">
                  <c:v>28</c:v>
                </c:pt>
                <c:pt idx="11">
                  <c:v>19</c:v>
                </c:pt>
                <c:pt idx="12">
                  <c:v>17</c:v>
                </c:pt>
                <c:pt idx="13">
                  <c:v>16</c:v>
                </c:pt>
                <c:pt idx="14">
                  <c:v>9</c:v>
                </c:pt>
                <c:pt idx="15">
                  <c:v>16</c:v>
                </c:pt>
                <c:pt idx="16">
                  <c:v>9</c:v>
                </c:pt>
              </c:numCache>
            </c:numRef>
          </c:val>
          <c:extLst>
            <c:ext xmlns:c16="http://schemas.microsoft.com/office/drawing/2014/chart" uri="{C3380CC4-5D6E-409C-BE32-E72D297353CC}">
              <c16:uniqueId val="{00000005-4708-4162-95F2-25F9E2883FBB}"/>
            </c:ext>
          </c:extLst>
        </c:ser>
        <c:ser>
          <c:idx val="2"/>
          <c:order val="2"/>
          <c:tx>
            <c:strRef>
              <c:f>Sheet1!$A$4</c:f>
              <c:strCache>
                <c:ptCount val="1"/>
                <c:pt idx="0">
                  <c:v>% Non-Prescribed Use</c:v>
                </c:pt>
              </c:strCache>
            </c:strRef>
          </c:tx>
          <c:spPr>
            <a:solidFill>
              <a:schemeClr val="accent3"/>
            </a:solidFill>
            <a:ln>
              <a:noFill/>
            </a:ln>
            <a:effectLst>
              <a:outerShdw blurRad="50800" dist="38100" dir="2700000" algn="tl" rotWithShape="0">
                <a:prstClr val="black">
                  <a:alpha val="40000"/>
                </a:prstClr>
              </a:outerShdw>
            </a:effectLst>
          </c:spPr>
          <c:invertIfNegative val="0"/>
          <c:dLbls>
            <c:dLbl>
              <c:idx val="15"/>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6-4708-4162-95F2-25F9E2883FBB}"/>
                </c:ext>
              </c:extLst>
            </c:dLbl>
            <c:dLbl>
              <c:idx val="16"/>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7-4708-4162-95F2-25F9E2883FBB}"/>
                </c:ext>
              </c:extLst>
            </c:dLbl>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rgbClr val="000000"/>
                    </a:solidFill>
                    <a:latin typeface="+mn-lt"/>
                    <a:ea typeface="Calibri"/>
                    <a:cs typeface="Arial" panose="020B0604020202020204" pitchFamily="34" charset="0"/>
                  </a:defRPr>
                </a:pPr>
                <a:endParaRPr lang="en-US"/>
              </a:p>
            </c:txPr>
            <c:showLegendKey val="0"/>
            <c:showVal val="0"/>
            <c:showCatName val="0"/>
            <c:showSerName val="0"/>
            <c:showPercent val="0"/>
            <c:showBubbleSize val="0"/>
            <c:extLst>
              <c:ext xmlns:c15="http://schemas.microsoft.com/office/drawing/2012/chart" uri="{CE6537A1-D6FC-4f65-9D91-7224C49458BB}">
                <c15:showLeaderLines val="1"/>
                <c15:leaderLines>
                  <c:spPr>
                    <a:ln w="6350" cap="flat" cmpd="sng" algn="ctr">
                      <a:solidFill>
                        <a:schemeClr val="tx1"/>
                      </a:solidFill>
                      <a:prstDash val="solid"/>
                      <a:round/>
                    </a:ln>
                    <a:effectLst/>
                  </c:spPr>
                </c15:leaderLines>
              </c:ext>
            </c:extLst>
          </c:dLbls>
          <c:cat>
            <c:numRef>
              <c:f>Sheet1!$B$1:$R$1</c:f>
              <c:numCache>
                <c:formatCode>General</c:formatCode>
                <c:ptCount val="17"/>
                <c:pt idx="0">
                  <c:v>2002</c:v>
                </c:pt>
                <c:pt idx="1">
                  <c:v>2003</c:v>
                </c:pt>
                <c:pt idx="2">
                  <c:v>2004</c:v>
                </c:pt>
                <c:pt idx="3">
                  <c:v>2005</c:v>
                </c:pt>
                <c:pt idx="4">
                  <c:v>2006</c:v>
                </c:pt>
                <c:pt idx="5">
                  <c:v>2007</c:v>
                </c:pt>
                <c:pt idx="6">
                  <c:v>2008</c:v>
                </c:pt>
                <c:pt idx="7">
                  <c:v>2009</c:v>
                </c:pt>
                <c:pt idx="8">
                  <c:v>2010</c:v>
                </c:pt>
                <c:pt idx="9">
                  <c:v>2011</c:v>
                </c:pt>
                <c:pt idx="10">
                  <c:v>2012</c:v>
                </c:pt>
                <c:pt idx="11">
                  <c:v>2013</c:v>
                </c:pt>
                <c:pt idx="12">
                  <c:v>2014</c:v>
                </c:pt>
                <c:pt idx="13">
                  <c:v>2015</c:v>
                </c:pt>
                <c:pt idx="14">
                  <c:v>2016</c:v>
                </c:pt>
                <c:pt idx="15">
                  <c:v>2017</c:v>
                </c:pt>
                <c:pt idx="16">
                  <c:v>2018</c:v>
                </c:pt>
              </c:numCache>
            </c:numRef>
          </c:cat>
          <c:val>
            <c:numRef>
              <c:f>Sheet1!$B$4:$R$4</c:f>
              <c:numCache>
                <c:formatCode>General</c:formatCode>
                <c:ptCount val="17"/>
                <c:pt idx="1">
                  <c:v>0</c:v>
                </c:pt>
                <c:pt idx="2">
                  <c:v>5</c:v>
                </c:pt>
                <c:pt idx="3">
                  <c:v>15</c:v>
                </c:pt>
                <c:pt idx="4">
                  <c:v>34</c:v>
                </c:pt>
                <c:pt idx="5">
                  <c:v>28</c:v>
                </c:pt>
                <c:pt idx="6">
                  <c:v>25</c:v>
                </c:pt>
                <c:pt idx="7">
                  <c:v>23</c:v>
                </c:pt>
                <c:pt idx="8">
                  <c:v>27</c:v>
                </c:pt>
                <c:pt idx="9">
                  <c:v>21</c:v>
                </c:pt>
                <c:pt idx="10">
                  <c:v>20</c:v>
                </c:pt>
                <c:pt idx="11">
                  <c:v>16</c:v>
                </c:pt>
                <c:pt idx="12">
                  <c:v>12</c:v>
                </c:pt>
                <c:pt idx="13">
                  <c:v>11</c:v>
                </c:pt>
                <c:pt idx="14">
                  <c:v>8</c:v>
                </c:pt>
                <c:pt idx="15">
                  <c:v>14</c:v>
                </c:pt>
                <c:pt idx="16">
                  <c:v>9</c:v>
                </c:pt>
              </c:numCache>
            </c:numRef>
          </c:val>
          <c:extLst>
            <c:ext xmlns:c16="http://schemas.microsoft.com/office/drawing/2014/chart" uri="{C3380CC4-5D6E-409C-BE32-E72D297353CC}">
              <c16:uniqueId val="{00000008-4708-4162-95F2-25F9E2883FBB}"/>
            </c:ext>
          </c:extLst>
        </c:ser>
        <c:dLbls>
          <c:showLegendKey val="0"/>
          <c:showVal val="0"/>
          <c:showCatName val="0"/>
          <c:showSerName val="0"/>
          <c:showPercent val="0"/>
          <c:showBubbleSize val="0"/>
        </c:dLbls>
        <c:gapWidth val="150"/>
        <c:axId val="-2121550808"/>
        <c:axId val="-2121547656"/>
      </c:barChart>
      <c:lineChart>
        <c:grouping val="standard"/>
        <c:varyColors val="0"/>
        <c:ser>
          <c:idx val="0"/>
          <c:order val="1"/>
          <c:tx>
            <c:strRef>
              <c:f>Sheet1!$A$3</c:f>
              <c:strCache>
                <c:ptCount val="1"/>
                <c:pt idx="0">
                  <c:v>Median days (any)</c:v>
                </c:pt>
              </c:strCache>
            </c:strRef>
          </c:tx>
          <c:spPr>
            <a:ln w="25400" cap="rnd" cmpd="sng" algn="ctr">
              <a:solidFill>
                <a:schemeClr val="accent1"/>
              </a:solidFill>
              <a:prstDash val="solid"/>
              <a:round/>
            </a:ln>
            <a:effectLst>
              <a:outerShdw blurRad="50800" dist="38100" dir="2700000" algn="tl" rotWithShape="0">
                <a:prstClr val="black">
                  <a:alpha val="40000"/>
                </a:prstClr>
              </a:outerShdw>
            </a:effectLst>
          </c:spPr>
          <c:marker>
            <c:symbol val="diamond"/>
            <c:size val="6"/>
            <c:spPr>
              <a:solidFill>
                <a:schemeClr val="accent1"/>
              </a:solidFill>
              <a:ln w="6350" cap="flat" cmpd="sng" algn="ctr">
                <a:solidFill>
                  <a:schemeClr val="accent1"/>
                </a:solidFill>
                <a:prstDash val="solid"/>
                <a:round/>
              </a:ln>
              <a:effectLst>
                <a:outerShdw blurRad="50800" dist="38100" dir="2700000" algn="tl" rotWithShape="0">
                  <a:prstClr val="black">
                    <a:alpha val="40000"/>
                  </a:prstClr>
                </a:outerShdw>
              </a:effectLst>
            </c:spPr>
          </c:marker>
          <c:dLbls>
            <c:dLbl>
              <c:idx val="0"/>
              <c:layout>
                <c:manualLayout>
                  <c:x val="-8.4502795626234146E-3"/>
                  <c:y val="9.2361442079679085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9-4708-4162-95F2-25F9E2883FBB}"/>
                </c:ext>
              </c:extLst>
            </c:dLbl>
            <c:dLbl>
              <c:idx val="15"/>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E9D3-4D7B-83B5-F087F5B2BCA5}"/>
                </c:ext>
              </c:extLst>
            </c:dLbl>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rgbClr val="000000"/>
                    </a:solidFill>
                    <a:latin typeface="+mn-lt"/>
                    <a:ea typeface="Calibri"/>
                    <a:cs typeface="Arial" panose="020B0604020202020204" pitchFamily="34" charset="0"/>
                  </a:defRPr>
                </a:pPr>
                <a:endParaRPr lang="en-US"/>
              </a:p>
            </c:txPr>
            <c:showLegendKey val="0"/>
            <c:showVal val="0"/>
            <c:showCatName val="0"/>
            <c:showSerName val="0"/>
            <c:showPercent val="0"/>
            <c:showBubbleSize val="0"/>
            <c:extLst>
              <c:ext xmlns:c15="http://schemas.microsoft.com/office/drawing/2012/chart" uri="{CE6537A1-D6FC-4f65-9D91-7224C49458BB}">
                <c15:showLeaderLines val="1"/>
                <c15:leaderLines>
                  <c:spPr>
                    <a:ln w="6350" cap="flat" cmpd="sng" algn="ctr">
                      <a:solidFill>
                        <a:schemeClr val="tx1"/>
                      </a:solidFill>
                      <a:prstDash val="solid"/>
                      <a:round/>
                    </a:ln>
                    <a:effectLst/>
                  </c:spPr>
                </c15:leaderLines>
              </c:ext>
            </c:extLst>
          </c:dLbls>
          <c:cat>
            <c:numRef>
              <c:f>Sheet1!$B$1:$R$1</c:f>
              <c:numCache>
                <c:formatCode>General</c:formatCode>
                <c:ptCount val="17"/>
                <c:pt idx="0">
                  <c:v>2002</c:v>
                </c:pt>
                <c:pt idx="1">
                  <c:v>2003</c:v>
                </c:pt>
                <c:pt idx="2">
                  <c:v>2004</c:v>
                </c:pt>
                <c:pt idx="3">
                  <c:v>2005</c:v>
                </c:pt>
                <c:pt idx="4">
                  <c:v>2006</c:v>
                </c:pt>
                <c:pt idx="5">
                  <c:v>2007</c:v>
                </c:pt>
                <c:pt idx="6">
                  <c:v>2008</c:v>
                </c:pt>
                <c:pt idx="7">
                  <c:v>2009</c:v>
                </c:pt>
                <c:pt idx="8">
                  <c:v>2010</c:v>
                </c:pt>
                <c:pt idx="9">
                  <c:v>2011</c:v>
                </c:pt>
                <c:pt idx="10">
                  <c:v>2012</c:v>
                </c:pt>
                <c:pt idx="11">
                  <c:v>2013</c:v>
                </c:pt>
                <c:pt idx="12">
                  <c:v>2014</c:v>
                </c:pt>
                <c:pt idx="13">
                  <c:v>2015</c:v>
                </c:pt>
                <c:pt idx="14">
                  <c:v>2016</c:v>
                </c:pt>
                <c:pt idx="15">
                  <c:v>2017</c:v>
                </c:pt>
                <c:pt idx="16">
                  <c:v>2018</c:v>
                </c:pt>
              </c:numCache>
            </c:numRef>
          </c:cat>
          <c:val>
            <c:numRef>
              <c:f>Sheet1!$B$3:$R$3</c:f>
              <c:numCache>
                <c:formatCode>General</c:formatCode>
                <c:ptCount val="17"/>
                <c:pt idx="0">
                  <c:v>13</c:v>
                </c:pt>
                <c:pt idx="1">
                  <c:v>21</c:v>
                </c:pt>
                <c:pt idx="2">
                  <c:v>10</c:v>
                </c:pt>
                <c:pt idx="3">
                  <c:v>12</c:v>
                </c:pt>
                <c:pt idx="4">
                  <c:v>21</c:v>
                </c:pt>
                <c:pt idx="5">
                  <c:v>47</c:v>
                </c:pt>
                <c:pt idx="6">
                  <c:v>81</c:v>
                </c:pt>
                <c:pt idx="7">
                  <c:v>17</c:v>
                </c:pt>
                <c:pt idx="8">
                  <c:v>178</c:v>
                </c:pt>
                <c:pt idx="9">
                  <c:v>90</c:v>
                </c:pt>
                <c:pt idx="10">
                  <c:v>81</c:v>
                </c:pt>
                <c:pt idx="11">
                  <c:v>90</c:v>
                </c:pt>
                <c:pt idx="12">
                  <c:v>9</c:v>
                </c:pt>
                <c:pt idx="13">
                  <c:v>25</c:v>
                </c:pt>
                <c:pt idx="14">
                  <c:v>3</c:v>
                </c:pt>
                <c:pt idx="15">
                  <c:v>19</c:v>
                </c:pt>
                <c:pt idx="16">
                  <c:v>2</c:v>
                </c:pt>
              </c:numCache>
            </c:numRef>
          </c:val>
          <c:smooth val="0"/>
          <c:extLst>
            <c:ext xmlns:c16="http://schemas.microsoft.com/office/drawing/2014/chart" uri="{C3380CC4-5D6E-409C-BE32-E72D297353CC}">
              <c16:uniqueId val="{0000000B-4708-4162-95F2-25F9E2883FBB}"/>
            </c:ext>
          </c:extLst>
        </c:ser>
        <c:dLbls>
          <c:showLegendKey val="0"/>
          <c:showVal val="1"/>
          <c:showCatName val="0"/>
          <c:showSerName val="0"/>
          <c:showPercent val="0"/>
          <c:showBubbleSize val="0"/>
        </c:dLbls>
        <c:marker val="1"/>
        <c:smooth val="0"/>
        <c:axId val="-2121541096"/>
        <c:axId val="-2121538136"/>
      </c:lineChart>
      <c:catAx>
        <c:axId val="-2121550808"/>
        <c:scaling>
          <c:orientation val="minMax"/>
        </c:scaling>
        <c:delete val="0"/>
        <c:axPos val="b"/>
        <c:numFmt formatCode="General" sourceLinked="1"/>
        <c:majorTickMark val="cross"/>
        <c:minorTickMark val="none"/>
        <c:tickLblPos val="nextTo"/>
        <c:spPr>
          <a:noFill/>
          <a:ln w="3175" cap="flat" cmpd="sng" algn="ctr">
            <a:solidFill>
              <a:srgbClr val="000000"/>
            </a:solidFill>
            <a:prstDash val="solid"/>
            <a:round/>
          </a:ln>
          <a:effectLst/>
        </c:spPr>
        <c:txPr>
          <a:bodyPr rot="-2700000" spcFirstLastPara="1" vertOverflow="ellipsis" wrap="square" anchor="ctr" anchorCtr="1"/>
          <a:lstStyle/>
          <a:p>
            <a:pPr>
              <a:defRPr sz="1600" b="0" i="0" u="none" strike="noStrike" kern="1200" baseline="0">
                <a:solidFill>
                  <a:srgbClr val="000000"/>
                </a:solidFill>
                <a:latin typeface="+mn-lt"/>
                <a:ea typeface="Calibri"/>
                <a:cs typeface="Arial" panose="020B0604020202020204" pitchFamily="34" charset="0"/>
              </a:defRPr>
            </a:pPr>
            <a:endParaRPr lang="en-US"/>
          </a:p>
        </c:txPr>
        <c:crossAx val="-2121547656"/>
        <c:crosses val="autoZero"/>
        <c:auto val="0"/>
        <c:lblAlgn val="ctr"/>
        <c:lblOffset val="100"/>
        <c:tickLblSkip val="1"/>
        <c:tickMarkSkip val="1"/>
        <c:noMultiLvlLbl val="0"/>
      </c:catAx>
      <c:valAx>
        <c:axId val="-2121547656"/>
        <c:scaling>
          <c:orientation val="minMax"/>
          <c:max val="100"/>
        </c:scaling>
        <c:delete val="0"/>
        <c:axPos val="l"/>
        <c:title>
          <c:tx>
            <c:rich>
              <a:bodyPr rot="-5400000" spcFirstLastPara="1" vertOverflow="ellipsis" vert="horz" wrap="square" anchor="ctr" anchorCtr="1"/>
              <a:lstStyle/>
              <a:p>
                <a:pPr>
                  <a:defRPr sz="1600" b="1" i="0" u="none" strike="noStrike" kern="1200" baseline="0">
                    <a:solidFill>
                      <a:srgbClr val="000000"/>
                    </a:solidFill>
                    <a:latin typeface="+mn-lt"/>
                    <a:ea typeface="Calibri"/>
                    <a:cs typeface="Arial" panose="020B0604020202020204" pitchFamily="34" charset="0"/>
                  </a:defRPr>
                </a:pPr>
                <a:r>
                  <a:rPr lang="en-AU" b="1" dirty="0"/>
                  <a:t>% ACT IDRS participants</a:t>
                </a:r>
              </a:p>
            </c:rich>
          </c:tx>
          <c:layout>
            <c:manualLayout>
              <c:xMode val="edge"/>
              <c:yMode val="edge"/>
              <c:x val="1.0285957840614229E-2"/>
              <c:y val="0.12652499407286807"/>
            </c:manualLayout>
          </c:layout>
          <c:overlay val="0"/>
          <c:spPr>
            <a:noFill/>
            <a:ln w="25399">
              <a:noFill/>
            </a:ln>
            <a:effectLst/>
          </c:spPr>
          <c:txPr>
            <a:bodyPr rot="-5400000" spcFirstLastPara="1" vertOverflow="ellipsis" vert="horz" wrap="square" anchor="ctr" anchorCtr="1"/>
            <a:lstStyle/>
            <a:p>
              <a:pPr>
                <a:defRPr sz="1600" b="1" i="0" u="none" strike="noStrike" kern="1200" baseline="0">
                  <a:solidFill>
                    <a:srgbClr val="000000"/>
                  </a:solidFill>
                  <a:latin typeface="+mn-lt"/>
                  <a:ea typeface="Calibri"/>
                  <a:cs typeface="Arial" panose="020B0604020202020204" pitchFamily="34" charset="0"/>
                </a:defRPr>
              </a:pPr>
              <a:endParaRPr lang="en-US"/>
            </a:p>
          </c:txPr>
        </c:title>
        <c:numFmt formatCode="General" sourceLinked="1"/>
        <c:majorTickMark val="cross"/>
        <c:minorTickMark val="none"/>
        <c:tickLblPos val="nextTo"/>
        <c:spPr>
          <a:noFill/>
          <a:ln w="3175" cap="flat" cmpd="sng" algn="ctr">
            <a:solidFill>
              <a:srgbClr val="000000"/>
            </a:solidFill>
            <a:prstDash val="solid"/>
            <a:round/>
          </a:ln>
          <a:effectLst/>
        </c:spPr>
        <c:txPr>
          <a:bodyPr rot="0" spcFirstLastPara="1" vertOverflow="ellipsis" wrap="square" anchor="ctr" anchorCtr="1"/>
          <a:lstStyle/>
          <a:p>
            <a:pPr>
              <a:defRPr sz="1600" b="0" i="0" u="none" strike="noStrike" kern="1200" baseline="0">
                <a:solidFill>
                  <a:srgbClr val="000000"/>
                </a:solidFill>
                <a:latin typeface="+mn-lt"/>
                <a:ea typeface="Calibri"/>
                <a:cs typeface="Arial" panose="020B0604020202020204" pitchFamily="34" charset="0"/>
              </a:defRPr>
            </a:pPr>
            <a:endParaRPr lang="en-US"/>
          </a:p>
        </c:txPr>
        <c:crossAx val="-2121550808"/>
        <c:crosses val="autoZero"/>
        <c:crossBetween val="between"/>
        <c:majorUnit val="10"/>
      </c:valAx>
      <c:catAx>
        <c:axId val="-2121541096"/>
        <c:scaling>
          <c:orientation val="minMax"/>
        </c:scaling>
        <c:delete val="1"/>
        <c:axPos val="b"/>
        <c:numFmt formatCode="General" sourceLinked="1"/>
        <c:majorTickMark val="out"/>
        <c:minorTickMark val="none"/>
        <c:tickLblPos val="none"/>
        <c:crossAx val="-2121538136"/>
        <c:crosses val="autoZero"/>
        <c:auto val="0"/>
        <c:lblAlgn val="ctr"/>
        <c:lblOffset val="100"/>
        <c:noMultiLvlLbl val="0"/>
      </c:catAx>
      <c:valAx>
        <c:axId val="-2121538136"/>
        <c:scaling>
          <c:orientation val="minMax"/>
          <c:max val="180"/>
        </c:scaling>
        <c:delete val="0"/>
        <c:axPos val="r"/>
        <c:title>
          <c:tx>
            <c:rich>
              <a:bodyPr rot="-5400000" spcFirstLastPara="1" vertOverflow="ellipsis" vert="horz" wrap="square" anchor="ctr" anchorCtr="1"/>
              <a:lstStyle/>
              <a:p>
                <a:pPr>
                  <a:defRPr sz="1600" b="0" i="0" u="none" strike="noStrike" kern="1200" baseline="0">
                    <a:solidFill>
                      <a:srgbClr val="000000"/>
                    </a:solidFill>
                    <a:latin typeface="+mn-lt"/>
                    <a:ea typeface="Calibri"/>
                    <a:cs typeface="Arial" panose="020B0604020202020204" pitchFamily="34" charset="0"/>
                  </a:defRPr>
                </a:pPr>
                <a:r>
                  <a:rPr lang="en-AU" b="1" dirty="0"/>
                  <a:t>Median days used</a:t>
                </a:r>
              </a:p>
            </c:rich>
          </c:tx>
          <c:layout>
            <c:manualLayout>
              <c:xMode val="edge"/>
              <c:yMode val="edge"/>
              <c:x val="0.97416628819426554"/>
              <c:y val="0.20604262007835936"/>
            </c:manualLayout>
          </c:layout>
          <c:overlay val="0"/>
          <c:spPr>
            <a:noFill/>
            <a:ln w="25399">
              <a:noFill/>
            </a:ln>
            <a:effectLst/>
          </c:spPr>
          <c:txPr>
            <a:bodyPr rot="-5400000" spcFirstLastPara="1" vertOverflow="ellipsis" vert="horz" wrap="square" anchor="ctr" anchorCtr="1"/>
            <a:lstStyle/>
            <a:p>
              <a:pPr>
                <a:defRPr sz="1600" b="0" i="0" u="none" strike="noStrike" kern="1200" baseline="0">
                  <a:solidFill>
                    <a:srgbClr val="000000"/>
                  </a:solidFill>
                  <a:latin typeface="+mn-lt"/>
                  <a:ea typeface="Calibri"/>
                  <a:cs typeface="Arial" panose="020B0604020202020204" pitchFamily="34" charset="0"/>
                </a:defRPr>
              </a:pPr>
              <a:endParaRPr lang="en-US"/>
            </a:p>
          </c:txPr>
        </c:title>
        <c:numFmt formatCode="General" sourceLinked="1"/>
        <c:majorTickMark val="cross"/>
        <c:minorTickMark val="none"/>
        <c:tickLblPos val="nextTo"/>
        <c:spPr>
          <a:noFill/>
          <a:ln w="3175" cap="flat" cmpd="sng" algn="ctr">
            <a:solidFill>
              <a:srgbClr val="000000"/>
            </a:solidFill>
            <a:prstDash val="solid"/>
            <a:round/>
          </a:ln>
          <a:effectLst/>
        </c:spPr>
        <c:txPr>
          <a:bodyPr rot="0" spcFirstLastPara="1" vertOverflow="ellipsis" wrap="square" anchor="ctr" anchorCtr="1"/>
          <a:lstStyle/>
          <a:p>
            <a:pPr>
              <a:defRPr sz="1600" b="0" i="0" u="none" strike="noStrike" kern="1200" baseline="0">
                <a:solidFill>
                  <a:srgbClr val="000000"/>
                </a:solidFill>
                <a:latin typeface="+mn-lt"/>
                <a:ea typeface="Calibri"/>
                <a:cs typeface="Arial" panose="020B0604020202020204" pitchFamily="34" charset="0"/>
              </a:defRPr>
            </a:pPr>
            <a:endParaRPr lang="en-US"/>
          </a:p>
        </c:txPr>
        <c:crossAx val="-2121541096"/>
        <c:crosses val="max"/>
        <c:crossBetween val="between"/>
        <c:majorUnit val="20"/>
      </c:valAx>
      <c:spPr>
        <a:noFill/>
        <a:ln w="25399">
          <a:noFill/>
        </a:ln>
        <a:effectLst/>
      </c:spPr>
    </c:plotArea>
    <c:legend>
      <c:legendPos val="b"/>
      <c:layout>
        <c:manualLayout>
          <c:xMode val="edge"/>
          <c:yMode val="edge"/>
          <c:x val="0.18285460550535546"/>
          <c:y val="0.8771863754587238"/>
          <c:w val="0.66492704365865174"/>
          <c:h val="0.12281362454127623"/>
        </c:manualLayout>
      </c:layout>
      <c:overlay val="0"/>
      <c:spPr>
        <a:solidFill>
          <a:srgbClr val="FFFFFF"/>
        </a:solidFill>
        <a:ln w="3175">
          <a:noFill/>
          <a:prstDash val="solid"/>
        </a:ln>
        <a:effectLst/>
      </c:spPr>
      <c:txPr>
        <a:bodyPr rot="0" spcFirstLastPara="1" vertOverflow="ellipsis" vert="horz" wrap="square" anchor="ctr" anchorCtr="1"/>
        <a:lstStyle/>
        <a:p>
          <a:pPr>
            <a:defRPr sz="1600" b="0" i="0" u="none" strike="noStrike" kern="1200" baseline="0">
              <a:solidFill>
                <a:srgbClr val="000000"/>
              </a:solidFill>
              <a:latin typeface="+mn-lt"/>
              <a:ea typeface="Calibri"/>
              <a:cs typeface="Arial" panose="020B0604020202020204" pitchFamily="34" charset="0"/>
            </a:defRPr>
          </a:pPr>
          <a:endParaRPr lang="en-US"/>
        </a:p>
      </c:txPr>
    </c:legend>
    <c:plotVisOnly val="1"/>
    <c:dispBlanksAs val="gap"/>
    <c:showDLblsOverMax val="0"/>
  </c:chart>
  <c:spPr>
    <a:noFill/>
    <a:ln w="6350" cap="flat" cmpd="sng" algn="ctr">
      <a:noFill/>
      <a:prstDash val="solid"/>
      <a:round/>
    </a:ln>
    <a:effectLst/>
  </c:spPr>
  <c:txPr>
    <a:bodyPr/>
    <a:lstStyle/>
    <a:p>
      <a:pPr>
        <a:defRPr sz="1600" b="0" i="0" u="none" strike="noStrike" baseline="0">
          <a:solidFill>
            <a:srgbClr val="000000"/>
          </a:solidFill>
          <a:latin typeface="+mn-lt"/>
          <a:ea typeface="Calibri"/>
          <a:cs typeface="Arial" panose="020B0604020202020204" pitchFamily="34" charset="0"/>
        </a:defRPr>
      </a:pPr>
      <a:endParaRPr lang="en-US"/>
    </a:p>
  </c:txPr>
  <c:externalData r:id="rId3">
    <c:autoUpdate val="0"/>
  </c:externalData>
</c:chartSpace>
</file>

<file path=ppt/charts/chart2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9.0991294249653798E-2"/>
          <c:y val="9.2436974789915902E-2"/>
          <c:w val="0.83538308832472197"/>
          <c:h val="0.60828933671426699"/>
        </c:manualLayout>
      </c:layout>
      <c:barChart>
        <c:barDir val="col"/>
        <c:grouping val="clustered"/>
        <c:varyColors val="0"/>
        <c:ser>
          <c:idx val="1"/>
          <c:order val="0"/>
          <c:tx>
            <c:strRef>
              <c:f>Sheet1!$A$2</c:f>
              <c:strCache>
                <c:ptCount val="1"/>
                <c:pt idx="0">
                  <c:v>% Any Use</c:v>
                </c:pt>
              </c:strCache>
            </c:strRef>
          </c:tx>
          <c:spPr>
            <a:solidFill>
              <a:schemeClr val="accent2"/>
            </a:solidFill>
            <a:ln>
              <a:noFill/>
            </a:ln>
            <a:effectLst>
              <a:outerShdw blurRad="50800" dist="38100" dir="2700000" algn="tl" rotWithShape="0">
                <a:prstClr val="black">
                  <a:alpha val="40000"/>
                </a:prstClr>
              </a:outerShdw>
            </a:effectLst>
          </c:spPr>
          <c:invertIfNegative val="0"/>
          <c:dLbls>
            <c:dLbl>
              <c:idx val="11"/>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6F25-4C78-8A1A-96153FB247BB}"/>
                </c:ext>
              </c:extLst>
            </c:dLbl>
            <c:dLbl>
              <c:idx val="12"/>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6F25-4C78-8A1A-96153FB247BB}"/>
                </c:ext>
              </c:extLst>
            </c:dLbl>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rgbClr val="000000"/>
                    </a:solidFill>
                    <a:latin typeface="+mn-lt"/>
                    <a:ea typeface="Calibri"/>
                    <a:cs typeface="Arial" panose="020B0604020202020204" pitchFamily="34" charset="0"/>
                  </a:defRPr>
                </a:pPr>
                <a:endParaRPr lang="en-US"/>
              </a:p>
            </c:txPr>
            <c:showLegendKey val="0"/>
            <c:showVal val="0"/>
            <c:showCatName val="0"/>
            <c:showSerName val="0"/>
            <c:showPercent val="0"/>
            <c:showBubbleSize val="0"/>
            <c:extLst>
              <c:ext xmlns:c15="http://schemas.microsoft.com/office/drawing/2012/chart" uri="{CE6537A1-D6FC-4f65-9D91-7224C49458BB}">
                <c15:showLeaderLines val="1"/>
                <c15:leaderLines>
                  <c:spPr>
                    <a:ln w="6350" cap="flat" cmpd="sng" algn="ctr">
                      <a:solidFill>
                        <a:schemeClr val="tx1"/>
                      </a:solidFill>
                      <a:prstDash val="solid"/>
                      <a:round/>
                    </a:ln>
                    <a:effectLst/>
                  </c:spPr>
                </c15:leaderLines>
              </c:ext>
            </c:extLst>
          </c:dLbls>
          <c:cat>
            <c:numRef>
              <c:f>Sheet1!$B$1:$N$1</c:f>
              <c:numCache>
                <c:formatCode>General</c:formatCode>
                <c:ptCount val="13"/>
                <c:pt idx="0">
                  <c:v>2006</c:v>
                </c:pt>
                <c:pt idx="1">
                  <c:v>2007</c:v>
                </c:pt>
                <c:pt idx="2">
                  <c:v>2008</c:v>
                </c:pt>
                <c:pt idx="3">
                  <c:v>2009</c:v>
                </c:pt>
                <c:pt idx="4">
                  <c:v>2010</c:v>
                </c:pt>
                <c:pt idx="5">
                  <c:v>2011</c:v>
                </c:pt>
                <c:pt idx="6">
                  <c:v>2012</c:v>
                </c:pt>
                <c:pt idx="7">
                  <c:v>2013</c:v>
                </c:pt>
                <c:pt idx="8">
                  <c:v>2014</c:v>
                </c:pt>
                <c:pt idx="9">
                  <c:v>2015</c:v>
                </c:pt>
                <c:pt idx="10">
                  <c:v>2016</c:v>
                </c:pt>
                <c:pt idx="11">
                  <c:v>2017</c:v>
                </c:pt>
                <c:pt idx="12">
                  <c:v>2018</c:v>
                </c:pt>
              </c:numCache>
            </c:numRef>
          </c:cat>
          <c:val>
            <c:numRef>
              <c:f>Sheet1!$B$2:$N$2</c:f>
              <c:numCache>
                <c:formatCode>General</c:formatCode>
                <c:ptCount val="13"/>
                <c:pt idx="0">
                  <c:v>1</c:v>
                </c:pt>
                <c:pt idx="1">
                  <c:v>12</c:v>
                </c:pt>
                <c:pt idx="2">
                  <c:v>16</c:v>
                </c:pt>
                <c:pt idx="3">
                  <c:v>19</c:v>
                </c:pt>
                <c:pt idx="4">
                  <c:v>19</c:v>
                </c:pt>
                <c:pt idx="5">
                  <c:v>20</c:v>
                </c:pt>
                <c:pt idx="6">
                  <c:v>17</c:v>
                </c:pt>
                <c:pt idx="7">
                  <c:v>21</c:v>
                </c:pt>
                <c:pt idx="8">
                  <c:v>23</c:v>
                </c:pt>
                <c:pt idx="9">
                  <c:v>25</c:v>
                </c:pt>
                <c:pt idx="10">
                  <c:v>16</c:v>
                </c:pt>
                <c:pt idx="11">
                  <c:v>19</c:v>
                </c:pt>
                <c:pt idx="12">
                  <c:v>27</c:v>
                </c:pt>
              </c:numCache>
            </c:numRef>
          </c:val>
          <c:extLst>
            <c:ext xmlns:c16="http://schemas.microsoft.com/office/drawing/2014/chart" uri="{C3380CC4-5D6E-409C-BE32-E72D297353CC}">
              <c16:uniqueId val="{00000003-6F25-4C78-8A1A-96153FB247BB}"/>
            </c:ext>
          </c:extLst>
        </c:ser>
        <c:ser>
          <c:idx val="2"/>
          <c:order val="2"/>
          <c:tx>
            <c:strRef>
              <c:f>Sheet1!$A$4</c:f>
              <c:strCache>
                <c:ptCount val="1"/>
                <c:pt idx="0">
                  <c:v>% Non-Prescribed Use</c:v>
                </c:pt>
              </c:strCache>
            </c:strRef>
          </c:tx>
          <c:spPr>
            <a:solidFill>
              <a:schemeClr val="accent3"/>
            </a:solidFill>
            <a:ln>
              <a:noFill/>
            </a:ln>
            <a:effectLst>
              <a:outerShdw blurRad="50800" dist="38100" dir="2700000" algn="tl" rotWithShape="0">
                <a:prstClr val="black">
                  <a:alpha val="40000"/>
                </a:prstClr>
              </a:outerShdw>
            </a:effectLst>
          </c:spPr>
          <c:invertIfNegative val="0"/>
          <c:dLbls>
            <c:dLbl>
              <c:idx val="11"/>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E1E5-4C3C-9293-54F3B572D354}"/>
                </c:ext>
              </c:extLst>
            </c:dLbl>
            <c:dLbl>
              <c:idx val="12"/>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6F25-4C78-8A1A-96153FB247BB}"/>
                </c:ext>
              </c:extLst>
            </c:dLbl>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rgbClr val="000000"/>
                    </a:solidFill>
                    <a:latin typeface="+mn-lt"/>
                    <a:ea typeface="Calibri"/>
                    <a:cs typeface="Arial" panose="020B0604020202020204" pitchFamily="34" charset="0"/>
                  </a:defRPr>
                </a:pPr>
                <a:endParaRPr lang="en-US"/>
              </a:p>
            </c:txPr>
            <c:showLegendKey val="0"/>
            <c:showVal val="0"/>
            <c:showCatName val="0"/>
            <c:showSerName val="0"/>
            <c:showPercent val="0"/>
            <c:showBubbleSize val="0"/>
            <c:extLst>
              <c:ext xmlns:c15="http://schemas.microsoft.com/office/drawing/2012/chart" uri="{CE6537A1-D6FC-4f65-9D91-7224C49458BB}">
                <c15:showLeaderLines val="1"/>
                <c15:leaderLines>
                  <c:spPr>
                    <a:ln w="6350" cap="flat" cmpd="sng" algn="ctr">
                      <a:solidFill>
                        <a:schemeClr val="tx1"/>
                      </a:solidFill>
                      <a:prstDash val="solid"/>
                      <a:round/>
                    </a:ln>
                    <a:effectLst/>
                  </c:spPr>
                </c15:leaderLines>
              </c:ext>
            </c:extLst>
          </c:dLbls>
          <c:cat>
            <c:numRef>
              <c:f>Sheet1!$B$1:$N$1</c:f>
              <c:numCache>
                <c:formatCode>General</c:formatCode>
                <c:ptCount val="13"/>
                <c:pt idx="0">
                  <c:v>2006</c:v>
                </c:pt>
                <c:pt idx="1">
                  <c:v>2007</c:v>
                </c:pt>
                <c:pt idx="2">
                  <c:v>2008</c:v>
                </c:pt>
                <c:pt idx="3">
                  <c:v>2009</c:v>
                </c:pt>
                <c:pt idx="4">
                  <c:v>2010</c:v>
                </c:pt>
                <c:pt idx="5">
                  <c:v>2011</c:v>
                </c:pt>
                <c:pt idx="6">
                  <c:v>2012</c:v>
                </c:pt>
                <c:pt idx="7">
                  <c:v>2013</c:v>
                </c:pt>
                <c:pt idx="8">
                  <c:v>2014</c:v>
                </c:pt>
                <c:pt idx="9">
                  <c:v>2015</c:v>
                </c:pt>
                <c:pt idx="10">
                  <c:v>2016</c:v>
                </c:pt>
                <c:pt idx="11">
                  <c:v>2017</c:v>
                </c:pt>
                <c:pt idx="12">
                  <c:v>2018</c:v>
                </c:pt>
              </c:numCache>
            </c:numRef>
          </c:cat>
          <c:val>
            <c:numRef>
              <c:f>Sheet1!$B$4:$N$4</c:f>
              <c:numCache>
                <c:formatCode>General</c:formatCode>
                <c:ptCount val="13"/>
                <c:pt idx="0">
                  <c:v>1</c:v>
                </c:pt>
                <c:pt idx="1">
                  <c:v>6</c:v>
                </c:pt>
                <c:pt idx="2">
                  <c:v>10</c:v>
                </c:pt>
                <c:pt idx="3">
                  <c:v>11</c:v>
                </c:pt>
                <c:pt idx="4">
                  <c:v>12</c:v>
                </c:pt>
                <c:pt idx="5">
                  <c:v>12</c:v>
                </c:pt>
                <c:pt idx="6">
                  <c:v>9</c:v>
                </c:pt>
                <c:pt idx="7">
                  <c:v>11</c:v>
                </c:pt>
                <c:pt idx="8">
                  <c:v>16</c:v>
                </c:pt>
                <c:pt idx="9">
                  <c:v>12</c:v>
                </c:pt>
                <c:pt idx="10">
                  <c:v>7</c:v>
                </c:pt>
                <c:pt idx="11">
                  <c:v>13</c:v>
                </c:pt>
                <c:pt idx="12">
                  <c:v>16</c:v>
                </c:pt>
              </c:numCache>
            </c:numRef>
          </c:val>
          <c:extLst>
            <c:ext xmlns:c16="http://schemas.microsoft.com/office/drawing/2014/chart" uri="{C3380CC4-5D6E-409C-BE32-E72D297353CC}">
              <c16:uniqueId val="{00000005-6F25-4C78-8A1A-96153FB247BB}"/>
            </c:ext>
          </c:extLst>
        </c:ser>
        <c:dLbls>
          <c:showLegendKey val="0"/>
          <c:showVal val="0"/>
          <c:showCatName val="0"/>
          <c:showSerName val="0"/>
          <c:showPercent val="0"/>
          <c:showBubbleSize val="0"/>
        </c:dLbls>
        <c:gapWidth val="150"/>
        <c:axId val="-2121422840"/>
        <c:axId val="-2121725192"/>
      </c:barChart>
      <c:lineChart>
        <c:grouping val="standard"/>
        <c:varyColors val="0"/>
        <c:ser>
          <c:idx val="0"/>
          <c:order val="1"/>
          <c:tx>
            <c:strRef>
              <c:f>Sheet1!$A$3</c:f>
              <c:strCache>
                <c:ptCount val="1"/>
                <c:pt idx="0">
                  <c:v>Median days</c:v>
                </c:pt>
              </c:strCache>
            </c:strRef>
          </c:tx>
          <c:spPr>
            <a:ln w="25400" cap="rnd" cmpd="sng" algn="ctr">
              <a:solidFill>
                <a:schemeClr val="accent1"/>
              </a:solidFill>
              <a:prstDash val="solid"/>
              <a:round/>
            </a:ln>
            <a:effectLst>
              <a:outerShdw blurRad="50800" dist="38100" dir="2700000" algn="tl" rotWithShape="0">
                <a:prstClr val="black">
                  <a:alpha val="40000"/>
                </a:prstClr>
              </a:outerShdw>
            </a:effectLst>
          </c:spPr>
          <c:marker>
            <c:spPr>
              <a:solidFill>
                <a:schemeClr val="accent1"/>
              </a:solidFill>
              <a:ln w="6350" cap="flat" cmpd="sng" algn="ctr">
                <a:solidFill>
                  <a:schemeClr val="accent1"/>
                </a:solidFill>
                <a:prstDash val="solid"/>
                <a:round/>
              </a:ln>
              <a:effectLst>
                <a:outerShdw blurRad="50800" dist="38100" dir="2700000" algn="tl" rotWithShape="0">
                  <a:prstClr val="black">
                    <a:alpha val="40000"/>
                  </a:prstClr>
                </a:outerShdw>
              </a:effectLst>
            </c:spPr>
          </c:marker>
          <c:dLbls>
            <c:dLbl>
              <c:idx val="1"/>
              <c:layout>
                <c:manualLayout>
                  <c:x val="-9.9828424807678218E-3"/>
                  <c:y val="-2.4896109849814007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E1E5-4C3C-9293-54F3B572D354}"/>
                </c:ext>
              </c:extLst>
            </c:dLbl>
            <c:dLbl>
              <c:idx val="11"/>
              <c:layout>
                <c:manualLayout>
                  <c:x val="-2.3709250891823613E-2"/>
                  <c:y val="2.845269697121601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7-6F25-4C78-8A1A-96153FB247BB}"/>
                </c:ext>
              </c:extLst>
            </c:dLbl>
            <c:dLbl>
              <c:idx val="12"/>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8-6F25-4C78-8A1A-96153FB247BB}"/>
                </c:ext>
              </c:extLst>
            </c:dLbl>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rgbClr val="000000"/>
                    </a:solidFill>
                    <a:latin typeface="+mn-lt"/>
                    <a:ea typeface="Calibri"/>
                    <a:cs typeface="Arial" panose="020B0604020202020204" pitchFamily="34" charset="0"/>
                  </a:defRPr>
                </a:pPr>
                <a:endParaRPr lang="en-US"/>
              </a:p>
            </c:txPr>
            <c:showLegendKey val="0"/>
            <c:showVal val="0"/>
            <c:showCatName val="0"/>
            <c:showSerName val="0"/>
            <c:showPercent val="0"/>
            <c:showBubbleSize val="0"/>
            <c:extLst>
              <c:ext xmlns:c15="http://schemas.microsoft.com/office/drawing/2012/chart" uri="{CE6537A1-D6FC-4f65-9D91-7224C49458BB}">
                <c15:showLeaderLines val="1"/>
                <c15:leaderLines>
                  <c:spPr>
                    <a:ln w="6350" cap="flat" cmpd="sng" algn="ctr">
                      <a:solidFill>
                        <a:schemeClr val="tx1"/>
                      </a:solidFill>
                      <a:prstDash val="solid"/>
                      <a:round/>
                    </a:ln>
                    <a:effectLst/>
                  </c:spPr>
                </c15:leaderLines>
              </c:ext>
            </c:extLst>
          </c:dLbls>
          <c:cat>
            <c:numRef>
              <c:f>Sheet1!$B$1:$N$1</c:f>
              <c:numCache>
                <c:formatCode>General</c:formatCode>
                <c:ptCount val="13"/>
                <c:pt idx="0">
                  <c:v>2006</c:v>
                </c:pt>
                <c:pt idx="1">
                  <c:v>2007</c:v>
                </c:pt>
                <c:pt idx="2">
                  <c:v>2008</c:v>
                </c:pt>
                <c:pt idx="3">
                  <c:v>2009</c:v>
                </c:pt>
                <c:pt idx="4">
                  <c:v>2010</c:v>
                </c:pt>
                <c:pt idx="5">
                  <c:v>2011</c:v>
                </c:pt>
                <c:pt idx="6">
                  <c:v>2012</c:v>
                </c:pt>
                <c:pt idx="7">
                  <c:v>2013</c:v>
                </c:pt>
                <c:pt idx="8">
                  <c:v>2014</c:v>
                </c:pt>
                <c:pt idx="9">
                  <c:v>2015</c:v>
                </c:pt>
                <c:pt idx="10">
                  <c:v>2016</c:v>
                </c:pt>
                <c:pt idx="11">
                  <c:v>2017</c:v>
                </c:pt>
                <c:pt idx="12">
                  <c:v>2018</c:v>
                </c:pt>
              </c:numCache>
            </c:numRef>
          </c:cat>
          <c:val>
            <c:numRef>
              <c:f>Sheet1!$B$3:$N$3</c:f>
              <c:numCache>
                <c:formatCode>General</c:formatCode>
                <c:ptCount val="13"/>
                <c:pt idx="1">
                  <c:v>23</c:v>
                </c:pt>
                <c:pt idx="2">
                  <c:v>10</c:v>
                </c:pt>
                <c:pt idx="3">
                  <c:v>30</c:v>
                </c:pt>
                <c:pt idx="4">
                  <c:v>48</c:v>
                </c:pt>
                <c:pt idx="5">
                  <c:v>5</c:v>
                </c:pt>
                <c:pt idx="6">
                  <c:v>12</c:v>
                </c:pt>
                <c:pt idx="7">
                  <c:v>29</c:v>
                </c:pt>
                <c:pt idx="8">
                  <c:v>16</c:v>
                </c:pt>
                <c:pt idx="9">
                  <c:v>3</c:v>
                </c:pt>
                <c:pt idx="10">
                  <c:v>90</c:v>
                </c:pt>
                <c:pt idx="11">
                  <c:v>15</c:v>
                </c:pt>
                <c:pt idx="12">
                  <c:v>9</c:v>
                </c:pt>
              </c:numCache>
            </c:numRef>
          </c:val>
          <c:smooth val="0"/>
          <c:extLst>
            <c:ext xmlns:c16="http://schemas.microsoft.com/office/drawing/2014/chart" uri="{C3380CC4-5D6E-409C-BE32-E72D297353CC}">
              <c16:uniqueId val="{00000009-6F25-4C78-8A1A-96153FB247BB}"/>
            </c:ext>
          </c:extLst>
        </c:ser>
        <c:dLbls>
          <c:showLegendKey val="0"/>
          <c:showVal val="1"/>
          <c:showCatName val="0"/>
          <c:showSerName val="0"/>
          <c:showPercent val="0"/>
          <c:showBubbleSize val="0"/>
        </c:dLbls>
        <c:marker val="1"/>
        <c:smooth val="0"/>
        <c:axId val="-2121763704"/>
        <c:axId val="-2121760744"/>
      </c:lineChart>
      <c:catAx>
        <c:axId val="-2121422840"/>
        <c:scaling>
          <c:orientation val="minMax"/>
        </c:scaling>
        <c:delete val="0"/>
        <c:axPos val="b"/>
        <c:numFmt formatCode="General" sourceLinked="1"/>
        <c:majorTickMark val="cross"/>
        <c:minorTickMark val="none"/>
        <c:tickLblPos val="nextTo"/>
        <c:spPr>
          <a:noFill/>
          <a:ln w="3175" cap="flat" cmpd="sng" algn="ctr">
            <a:solidFill>
              <a:srgbClr val="000000"/>
            </a:solidFill>
            <a:prstDash val="solid"/>
            <a:round/>
          </a:ln>
          <a:effectLst/>
        </c:spPr>
        <c:txPr>
          <a:bodyPr rot="-2700000" spcFirstLastPara="1" vertOverflow="ellipsis" wrap="square" anchor="ctr" anchorCtr="1"/>
          <a:lstStyle/>
          <a:p>
            <a:pPr>
              <a:defRPr sz="1600" b="0" i="0" u="none" strike="noStrike" kern="1200" baseline="0">
                <a:solidFill>
                  <a:srgbClr val="000000"/>
                </a:solidFill>
                <a:latin typeface="+mn-lt"/>
                <a:ea typeface="Calibri"/>
                <a:cs typeface="Arial" panose="020B0604020202020204" pitchFamily="34" charset="0"/>
              </a:defRPr>
            </a:pPr>
            <a:endParaRPr lang="en-US"/>
          </a:p>
        </c:txPr>
        <c:crossAx val="-2121725192"/>
        <c:crosses val="autoZero"/>
        <c:auto val="0"/>
        <c:lblAlgn val="ctr"/>
        <c:lblOffset val="100"/>
        <c:tickLblSkip val="1"/>
        <c:tickMarkSkip val="1"/>
        <c:noMultiLvlLbl val="0"/>
      </c:catAx>
      <c:valAx>
        <c:axId val="-2121725192"/>
        <c:scaling>
          <c:orientation val="minMax"/>
          <c:max val="100"/>
        </c:scaling>
        <c:delete val="0"/>
        <c:axPos val="l"/>
        <c:title>
          <c:tx>
            <c:rich>
              <a:bodyPr rot="-5400000" spcFirstLastPara="1" vertOverflow="ellipsis" vert="horz" wrap="square" anchor="ctr" anchorCtr="1"/>
              <a:lstStyle/>
              <a:p>
                <a:pPr>
                  <a:defRPr sz="1600" b="1" i="0" u="none" strike="noStrike" kern="1200" baseline="0">
                    <a:solidFill>
                      <a:srgbClr val="000000"/>
                    </a:solidFill>
                    <a:latin typeface="+mn-lt"/>
                    <a:ea typeface="Calibri"/>
                    <a:cs typeface="Arial" panose="020B0604020202020204" pitchFamily="34" charset="0"/>
                  </a:defRPr>
                </a:pPr>
                <a:r>
                  <a:rPr lang="en-AU" b="1" dirty="0"/>
                  <a:t>% ACT IDRS participants</a:t>
                </a:r>
              </a:p>
            </c:rich>
          </c:tx>
          <c:layout>
            <c:manualLayout>
              <c:xMode val="edge"/>
              <c:yMode val="edge"/>
              <c:x val="8.0934716336941367E-3"/>
              <c:y val="0.11566692815849276"/>
            </c:manualLayout>
          </c:layout>
          <c:overlay val="0"/>
          <c:spPr>
            <a:noFill/>
            <a:ln w="25399">
              <a:noFill/>
            </a:ln>
            <a:effectLst/>
          </c:spPr>
          <c:txPr>
            <a:bodyPr rot="-5400000" spcFirstLastPara="1" vertOverflow="ellipsis" vert="horz" wrap="square" anchor="ctr" anchorCtr="1"/>
            <a:lstStyle/>
            <a:p>
              <a:pPr>
                <a:defRPr sz="1600" b="1" i="0" u="none" strike="noStrike" kern="1200" baseline="0">
                  <a:solidFill>
                    <a:srgbClr val="000000"/>
                  </a:solidFill>
                  <a:latin typeface="+mn-lt"/>
                  <a:ea typeface="Calibri"/>
                  <a:cs typeface="Arial" panose="020B0604020202020204" pitchFamily="34" charset="0"/>
                </a:defRPr>
              </a:pPr>
              <a:endParaRPr lang="en-US"/>
            </a:p>
          </c:txPr>
        </c:title>
        <c:numFmt formatCode="General" sourceLinked="1"/>
        <c:majorTickMark val="cross"/>
        <c:minorTickMark val="none"/>
        <c:tickLblPos val="nextTo"/>
        <c:spPr>
          <a:noFill/>
          <a:ln w="3175" cap="flat" cmpd="sng" algn="ctr">
            <a:solidFill>
              <a:srgbClr val="000000"/>
            </a:solidFill>
            <a:prstDash val="solid"/>
            <a:round/>
          </a:ln>
          <a:effectLst/>
        </c:spPr>
        <c:txPr>
          <a:bodyPr rot="0" spcFirstLastPara="1" vertOverflow="ellipsis" wrap="square" anchor="ctr" anchorCtr="1"/>
          <a:lstStyle/>
          <a:p>
            <a:pPr>
              <a:defRPr sz="1600" b="0" i="0" u="none" strike="noStrike" kern="1200" baseline="0">
                <a:solidFill>
                  <a:srgbClr val="000000"/>
                </a:solidFill>
                <a:latin typeface="+mn-lt"/>
                <a:ea typeface="Calibri"/>
                <a:cs typeface="Arial" panose="020B0604020202020204" pitchFamily="34" charset="0"/>
              </a:defRPr>
            </a:pPr>
            <a:endParaRPr lang="en-US"/>
          </a:p>
        </c:txPr>
        <c:crossAx val="-2121422840"/>
        <c:crosses val="autoZero"/>
        <c:crossBetween val="between"/>
        <c:majorUnit val="10"/>
      </c:valAx>
      <c:catAx>
        <c:axId val="-2121763704"/>
        <c:scaling>
          <c:orientation val="minMax"/>
        </c:scaling>
        <c:delete val="1"/>
        <c:axPos val="b"/>
        <c:numFmt formatCode="General" sourceLinked="1"/>
        <c:majorTickMark val="out"/>
        <c:minorTickMark val="none"/>
        <c:tickLblPos val="none"/>
        <c:crossAx val="-2121760744"/>
        <c:crosses val="autoZero"/>
        <c:auto val="0"/>
        <c:lblAlgn val="ctr"/>
        <c:lblOffset val="100"/>
        <c:noMultiLvlLbl val="0"/>
      </c:catAx>
      <c:valAx>
        <c:axId val="-2121760744"/>
        <c:scaling>
          <c:orientation val="minMax"/>
          <c:max val="100"/>
        </c:scaling>
        <c:delete val="0"/>
        <c:axPos val="r"/>
        <c:title>
          <c:tx>
            <c:rich>
              <a:bodyPr rot="-5400000" spcFirstLastPara="1" vertOverflow="ellipsis" vert="horz" wrap="square" anchor="ctr" anchorCtr="1"/>
              <a:lstStyle/>
              <a:p>
                <a:pPr>
                  <a:defRPr sz="1600" b="0" i="0" u="none" strike="noStrike" kern="1200" baseline="0">
                    <a:solidFill>
                      <a:srgbClr val="000000"/>
                    </a:solidFill>
                    <a:latin typeface="+mn-lt"/>
                    <a:ea typeface="Calibri"/>
                    <a:cs typeface="Arial" panose="020B0604020202020204" pitchFamily="34" charset="0"/>
                  </a:defRPr>
                </a:pPr>
                <a:r>
                  <a:rPr lang="en-AU" b="1" dirty="0"/>
                  <a:t>Median days used</a:t>
                </a:r>
              </a:p>
            </c:rich>
          </c:tx>
          <c:layout>
            <c:manualLayout>
              <c:xMode val="edge"/>
              <c:yMode val="edge"/>
              <c:x val="0.97080500030361205"/>
              <c:y val="0.1822325229448877"/>
            </c:manualLayout>
          </c:layout>
          <c:overlay val="0"/>
          <c:spPr>
            <a:noFill/>
            <a:ln w="25399">
              <a:noFill/>
            </a:ln>
            <a:effectLst/>
          </c:spPr>
          <c:txPr>
            <a:bodyPr rot="-5400000" spcFirstLastPara="1" vertOverflow="ellipsis" vert="horz" wrap="square" anchor="ctr" anchorCtr="1"/>
            <a:lstStyle/>
            <a:p>
              <a:pPr>
                <a:defRPr sz="1600" b="0" i="0" u="none" strike="noStrike" kern="1200" baseline="0">
                  <a:solidFill>
                    <a:srgbClr val="000000"/>
                  </a:solidFill>
                  <a:latin typeface="+mn-lt"/>
                  <a:ea typeface="Calibri"/>
                  <a:cs typeface="Arial" panose="020B0604020202020204" pitchFamily="34" charset="0"/>
                </a:defRPr>
              </a:pPr>
              <a:endParaRPr lang="en-US"/>
            </a:p>
          </c:txPr>
        </c:title>
        <c:numFmt formatCode="General" sourceLinked="1"/>
        <c:majorTickMark val="cross"/>
        <c:minorTickMark val="none"/>
        <c:tickLblPos val="nextTo"/>
        <c:spPr>
          <a:noFill/>
          <a:ln w="3175" cap="flat" cmpd="sng" algn="ctr">
            <a:solidFill>
              <a:srgbClr val="000000"/>
            </a:solidFill>
            <a:prstDash val="solid"/>
            <a:round/>
          </a:ln>
          <a:effectLst/>
        </c:spPr>
        <c:txPr>
          <a:bodyPr rot="0" spcFirstLastPara="1" vertOverflow="ellipsis" wrap="square" anchor="ctr" anchorCtr="1"/>
          <a:lstStyle/>
          <a:p>
            <a:pPr>
              <a:defRPr sz="1600" b="0" i="0" u="none" strike="noStrike" kern="1200" baseline="0">
                <a:solidFill>
                  <a:srgbClr val="000000"/>
                </a:solidFill>
                <a:latin typeface="+mn-lt"/>
                <a:ea typeface="Calibri"/>
                <a:cs typeface="Arial" panose="020B0604020202020204" pitchFamily="34" charset="0"/>
              </a:defRPr>
            </a:pPr>
            <a:endParaRPr lang="en-US"/>
          </a:p>
        </c:txPr>
        <c:crossAx val="-2121763704"/>
        <c:crosses val="max"/>
        <c:crossBetween val="between"/>
      </c:valAx>
      <c:spPr>
        <a:noFill/>
        <a:ln w="25399">
          <a:noFill/>
        </a:ln>
        <a:effectLst/>
      </c:spPr>
    </c:plotArea>
    <c:legend>
      <c:legendPos val="b"/>
      <c:layout>
        <c:manualLayout>
          <c:xMode val="edge"/>
          <c:yMode val="edge"/>
          <c:x val="0.2313450052675215"/>
          <c:y val="0.90445950161659372"/>
          <c:w val="0.63366460147500392"/>
          <c:h val="6.7695351350575028E-2"/>
        </c:manualLayout>
      </c:layout>
      <c:overlay val="0"/>
      <c:spPr>
        <a:solidFill>
          <a:srgbClr val="FFFFFF"/>
        </a:solidFill>
        <a:ln w="3175">
          <a:noFill/>
          <a:prstDash val="solid"/>
        </a:ln>
        <a:effectLst/>
      </c:spPr>
      <c:txPr>
        <a:bodyPr rot="0" spcFirstLastPara="1" vertOverflow="ellipsis" vert="horz" wrap="square" anchor="ctr" anchorCtr="1"/>
        <a:lstStyle/>
        <a:p>
          <a:pPr>
            <a:defRPr sz="1600" b="0" i="0" u="none" strike="noStrike" kern="1200" baseline="0">
              <a:solidFill>
                <a:srgbClr val="000000"/>
              </a:solidFill>
              <a:latin typeface="+mn-lt"/>
              <a:ea typeface="Calibri"/>
              <a:cs typeface="Arial" panose="020B0604020202020204" pitchFamily="34" charset="0"/>
            </a:defRPr>
          </a:pPr>
          <a:endParaRPr lang="en-US"/>
        </a:p>
      </c:txPr>
    </c:legend>
    <c:plotVisOnly val="1"/>
    <c:dispBlanksAs val="gap"/>
    <c:showDLblsOverMax val="0"/>
  </c:chart>
  <c:spPr>
    <a:noFill/>
    <a:ln w="6350" cap="flat" cmpd="sng" algn="ctr">
      <a:noFill/>
      <a:prstDash val="solid"/>
      <a:round/>
    </a:ln>
    <a:effectLst/>
  </c:spPr>
  <c:txPr>
    <a:bodyPr/>
    <a:lstStyle/>
    <a:p>
      <a:pPr>
        <a:defRPr sz="1600" b="0" i="0" u="none" strike="noStrike" baseline="0">
          <a:solidFill>
            <a:srgbClr val="000000"/>
          </a:solidFill>
          <a:latin typeface="+mn-lt"/>
          <a:ea typeface="Calibri"/>
          <a:cs typeface="Arial" panose="020B0604020202020204" pitchFamily="34" charset="0"/>
        </a:defRPr>
      </a:pPr>
      <a:endParaRPr lang="en-US"/>
    </a:p>
  </c:txPr>
  <c:externalData r:id="rId3">
    <c:autoUpdate val="0"/>
  </c:externalData>
</c:chartSpace>
</file>

<file path=ppt/charts/chart2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8.4343916350141601E-2"/>
          <c:y val="6.2361810036903269E-2"/>
          <c:w val="0.83538308832472197"/>
          <c:h val="0.62878416513725255"/>
        </c:manualLayout>
      </c:layout>
      <c:barChart>
        <c:barDir val="col"/>
        <c:grouping val="clustered"/>
        <c:varyColors val="0"/>
        <c:ser>
          <c:idx val="1"/>
          <c:order val="0"/>
          <c:tx>
            <c:strRef>
              <c:f>Sheet1!$A$2</c:f>
              <c:strCache>
                <c:ptCount val="1"/>
                <c:pt idx="0">
                  <c:v>% Any Use</c:v>
                </c:pt>
              </c:strCache>
            </c:strRef>
          </c:tx>
          <c:spPr>
            <a:solidFill>
              <a:schemeClr val="accent2"/>
            </a:solidFill>
            <a:ln>
              <a:noFill/>
            </a:ln>
            <a:effectLst>
              <a:outerShdw blurRad="50800" dist="38100" dir="2700000" algn="tl" rotWithShape="0">
                <a:prstClr val="black">
                  <a:alpha val="40000"/>
                </a:prstClr>
              </a:outerShdw>
            </a:effectLst>
          </c:spPr>
          <c:invertIfNegative val="0"/>
          <c:dLbls>
            <c:dLbl>
              <c:idx val="0"/>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517F-485D-BDDB-3F6E4BF25B95}"/>
                </c:ext>
              </c:extLst>
            </c:dLbl>
            <c:dLbl>
              <c:idx val="16"/>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517F-485D-BDDB-3F6E4BF25B95}"/>
                </c:ext>
              </c:extLst>
            </c:dLbl>
            <c:dLbl>
              <c:idx val="17"/>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517F-485D-BDDB-3F6E4BF25B95}"/>
                </c:ext>
              </c:extLst>
            </c:dLbl>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rgbClr val="000000"/>
                    </a:solidFill>
                    <a:latin typeface="+mn-lt"/>
                    <a:ea typeface="Calibri"/>
                    <a:cs typeface="Arial" panose="020B0604020202020204" pitchFamily="34" charset="0"/>
                  </a:defRPr>
                </a:pPr>
                <a:endParaRPr lang="en-US"/>
              </a:p>
            </c:txPr>
            <c:showLegendKey val="0"/>
            <c:showVal val="0"/>
            <c:showCatName val="0"/>
            <c:showSerName val="0"/>
            <c:showPercent val="0"/>
            <c:showBubbleSize val="0"/>
            <c:extLst>
              <c:ext xmlns:c15="http://schemas.microsoft.com/office/drawing/2012/chart" uri="{CE6537A1-D6FC-4f65-9D91-7224C49458BB}">
                <c15:showLeaderLines val="1"/>
                <c15:leaderLines>
                  <c:spPr>
                    <a:ln w="6350" cap="flat" cmpd="sng" algn="ctr">
                      <a:solidFill>
                        <a:schemeClr val="tx1"/>
                      </a:solidFill>
                      <a:prstDash val="solid"/>
                      <a:round/>
                    </a:ln>
                    <a:effectLst/>
                  </c:spPr>
                </c15:leaderLines>
              </c:ext>
            </c:extLst>
          </c:dLbls>
          <c:cat>
            <c:numRef>
              <c:f>Sheet1!$B$1:$S$1</c:f>
              <c:numCache>
                <c:formatCode>General</c:formatCode>
                <c:ptCount val="18"/>
                <c:pt idx="0">
                  <c:v>2001</c:v>
                </c:pt>
                <c:pt idx="1">
                  <c:v>2002</c:v>
                </c:pt>
                <c:pt idx="2">
                  <c:v>2003</c:v>
                </c:pt>
                <c:pt idx="3">
                  <c:v>2004</c:v>
                </c:pt>
                <c:pt idx="4">
                  <c:v>2005</c:v>
                </c:pt>
                <c:pt idx="5">
                  <c:v>2006</c:v>
                </c:pt>
                <c:pt idx="6">
                  <c:v>2007</c:v>
                </c:pt>
                <c:pt idx="7">
                  <c:v>2008</c:v>
                </c:pt>
                <c:pt idx="8">
                  <c:v>2009</c:v>
                </c:pt>
                <c:pt idx="9">
                  <c:v>2010</c:v>
                </c:pt>
                <c:pt idx="10">
                  <c:v>2011</c:v>
                </c:pt>
                <c:pt idx="11">
                  <c:v>2012</c:v>
                </c:pt>
                <c:pt idx="12">
                  <c:v>2013</c:v>
                </c:pt>
                <c:pt idx="13">
                  <c:v>2014</c:v>
                </c:pt>
                <c:pt idx="14">
                  <c:v>2015</c:v>
                </c:pt>
                <c:pt idx="15">
                  <c:v>2016</c:v>
                </c:pt>
                <c:pt idx="16">
                  <c:v>2017</c:v>
                </c:pt>
                <c:pt idx="17">
                  <c:v>2018</c:v>
                </c:pt>
              </c:numCache>
            </c:numRef>
          </c:cat>
          <c:val>
            <c:numRef>
              <c:f>Sheet1!$B$2:$S$2</c:f>
              <c:numCache>
                <c:formatCode>General</c:formatCode>
                <c:ptCount val="18"/>
                <c:pt idx="0">
                  <c:v>39</c:v>
                </c:pt>
                <c:pt idx="1">
                  <c:v>37</c:v>
                </c:pt>
                <c:pt idx="2">
                  <c:v>50</c:v>
                </c:pt>
                <c:pt idx="3">
                  <c:v>40</c:v>
                </c:pt>
                <c:pt idx="4">
                  <c:v>37</c:v>
                </c:pt>
                <c:pt idx="5">
                  <c:v>57</c:v>
                </c:pt>
                <c:pt idx="6">
                  <c:v>56</c:v>
                </c:pt>
                <c:pt idx="7">
                  <c:v>40</c:v>
                </c:pt>
                <c:pt idx="8">
                  <c:v>43</c:v>
                </c:pt>
                <c:pt idx="9">
                  <c:v>43</c:v>
                </c:pt>
                <c:pt idx="10">
                  <c:v>34</c:v>
                </c:pt>
                <c:pt idx="11">
                  <c:v>36</c:v>
                </c:pt>
                <c:pt idx="12">
                  <c:v>29</c:v>
                </c:pt>
                <c:pt idx="13">
                  <c:v>17</c:v>
                </c:pt>
                <c:pt idx="14">
                  <c:v>24</c:v>
                </c:pt>
                <c:pt idx="15">
                  <c:v>16</c:v>
                </c:pt>
                <c:pt idx="16">
                  <c:v>27</c:v>
                </c:pt>
                <c:pt idx="17">
                  <c:v>17</c:v>
                </c:pt>
              </c:numCache>
            </c:numRef>
          </c:val>
          <c:extLst>
            <c:ext xmlns:c16="http://schemas.microsoft.com/office/drawing/2014/chart" uri="{C3380CC4-5D6E-409C-BE32-E72D297353CC}">
              <c16:uniqueId val="{00000000-D349-4E49-B809-7A15758D297E}"/>
            </c:ext>
          </c:extLst>
        </c:ser>
        <c:ser>
          <c:idx val="2"/>
          <c:order val="2"/>
          <c:tx>
            <c:strRef>
              <c:f>Sheet1!$A$4</c:f>
              <c:strCache>
                <c:ptCount val="1"/>
                <c:pt idx="0">
                  <c:v>% Non-Prescribed Use</c:v>
                </c:pt>
              </c:strCache>
            </c:strRef>
          </c:tx>
          <c:spPr>
            <a:solidFill>
              <a:schemeClr val="accent3"/>
            </a:solidFill>
            <a:ln>
              <a:noFill/>
            </a:ln>
            <a:effectLst>
              <a:outerShdw blurRad="50800" dist="38100" dir="2700000" algn="tl" rotWithShape="0">
                <a:prstClr val="black">
                  <a:alpha val="40000"/>
                </a:prstClr>
              </a:outerShdw>
            </a:effectLst>
          </c:spPr>
          <c:invertIfNegative val="0"/>
          <c:dLbls>
            <c:dLbl>
              <c:idx val="16"/>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C-D349-4E49-B809-7A15758D297E}"/>
                </c:ext>
              </c:extLst>
            </c:dLbl>
            <c:dLbl>
              <c:idx val="17"/>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517F-485D-BDDB-3F6E4BF25B95}"/>
                </c:ext>
              </c:extLst>
            </c:dLbl>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rgbClr val="000000"/>
                    </a:solidFill>
                    <a:latin typeface="+mn-lt"/>
                    <a:ea typeface="Calibri"/>
                    <a:cs typeface="Arial" panose="020B0604020202020204" pitchFamily="34" charset="0"/>
                  </a:defRPr>
                </a:pPr>
                <a:endParaRPr lang="en-US"/>
              </a:p>
            </c:txPr>
            <c:showLegendKey val="0"/>
            <c:showVal val="0"/>
            <c:showCatName val="0"/>
            <c:showSerName val="0"/>
            <c:showPercent val="0"/>
            <c:showBubbleSize val="0"/>
            <c:extLst>
              <c:ext xmlns:c15="http://schemas.microsoft.com/office/drawing/2012/chart" uri="{CE6537A1-D6FC-4f65-9D91-7224C49458BB}">
                <c15:showLeaderLines val="1"/>
                <c15:leaderLines>
                  <c:spPr>
                    <a:ln w="6350" cap="flat" cmpd="sng" algn="ctr">
                      <a:solidFill>
                        <a:schemeClr val="tx1"/>
                      </a:solidFill>
                      <a:prstDash val="solid"/>
                      <a:round/>
                    </a:ln>
                    <a:effectLst/>
                  </c:spPr>
                </c15:leaderLines>
              </c:ext>
            </c:extLst>
          </c:dLbls>
          <c:cat>
            <c:numRef>
              <c:f>Sheet1!$B$1:$S$1</c:f>
              <c:numCache>
                <c:formatCode>General</c:formatCode>
                <c:ptCount val="18"/>
                <c:pt idx="0">
                  <c:v>2001</c:v>
                </c:pt>
                <c:pt idx="1">
                  <c:v>2002</c:v>
                </c:pt>
                <c:pt idx="2">
                  <c:v>2003</c:v>
                </c:pt>
                <c:pt idx="3">
                  <c:v>2004</c:v>
                </c:pt>
                <c:pt idx="4">
                  <c:v>2005</c:v>
                </c:pt>
                <c:pt idx="5">
                  <c:v>2006</c:v>
                </c:pt>
                <c:pt idx="6">
                  <c:v>2007</c:v>
                </c:pt>
                <c:pt idx="7">
                  <c:v>2008</c:v>
                </c:pt>
                <c:pt idx="8">
                  <c:v>2009</c:v>
                </c:pt>
                <c:pt idx="9">
                  <c:v>2010</c:v>
                </c:pt>
                <c:pt idx="10">
                  <c:v>2011</c:v>
                </c:pt>
                <c:pt idx="11">
                  <c:v>2012</c:v>
                </c:pt>
                <c:pt idx="12">
                  <c:v>2013</c:v>
                </c:pt>
                <c:pt idx="13">
                  <c:v>2014</c:v>
                </c:pt>
                <c:pt idx="14">
                  <c:v>2015</c:v>
                </c:pt>
                <c:pt idx="15">
                  <c:v>2016</c:v>
                </c:pt>
                <c:pt idx="16">
                  <c:v>2017</c:v>
                </c:pt>
                <c:pt idx="17">
                  <c:v>2018</c:v>
                </c:pt>
              </c:numCache>
            </c:numRef>
          </c:cat>
          <c:val>
            <c:numRef>
              <c:f>Sheet1!$B$4:$S$4</c:f>
              <c:numCache>
                <c:formatCode>General</c:formatCode>
                <c:ptCount val="18"/>
                <c:pt idx="5">
                  <c:v>52</c:v>
                </c:pt>
                <c:pt idx="6">
                  <c:v>53</c:v>
                </c:pt>
                <c:pt idx="7">
                  <c:v>35</c:v>
                </c:pt>
                <c:pt idx="8">
                  <c:v>38</c:v>
                </c:pt>
                <c:pt idx="9">
                  <c:v>36</c:v>
                </c:pt>
                <c:pt idx="10">
                  <c:v>30</c:v>
                </c:pt>
                <c:pt idx="11">
                  <c:v>30</c:v>
                </c:pt>
                <c:pt idx="12">
                  <c:v>23</c:v>
                </c:pt>
                <c:pt idx="13">
                  <c:v>12</c:v>
                </c:pt>
                <c:pt idx="14">
                  <c:v>20</c:v>
                </c:pt>
                <c:pt idx="15">
                  <c:v>12</c:v>
                </c:pt>
                <c:pt idx="16">
                  <c:v>21</c:v>
                </c:pt>
                <c:pt idx="17">
                  <c:v>10</c:v>
                </c:pt>
              </c:numCache>
            </c:numRef>
          </c:val>
          <c:extLst>
            <c:ext xmlns:c16="http://schemas.microsoft.com/office/drawing/2014/chart" uri="{C3380CC4-5D6E-409C-BE32-E72D297353CC}">
              <c16:uniqueId val="{0000000D-D349-4E49-B809-7A15758D297E}"/>
            </c:ext>
          </c:extLst>
        </c:ser>
        <c:dLbls>
          <c:showLegendKey val="0"/>
          <c:showVal val="0"/>
          <c:showCatName val="0"/>
          <c:showSerName val="0"/>
          <c:showPercent val="0"/>
          <c:showBubbleSize val="0"/>
        </c:dLbls>
        <c:gapWidth val="150"/>
        <c:axId val="-2121773176"/>
        <c:axId val="-2121770040"/>
      </c:barChart>
      <c:lineChart>
        <c:grouping val="standard"/>
        <c:varyColors val="0"/>
        <c:ser>
          <c:idx val="0"/>
          <c:order val="1"/>
          <c:tx>
            <c:strRef>
              <c:f>Sheet1!$A$3</c:f>
              <c:strCache>
                <c:ptCount val="1"/>
                <c:pt idx="0">
                  <c:v>Median days</c:v>
                </c:pt>
              </c:strCache>
            </c:strRef>
          </c:tx>
          <c:spPr>
            <a:ln w="25400" cap="rnd" cmpd="sng" algn="ctr">
              <a:solidFill>
                <a:schemeClr val="accent1"/>
              </a:solidFill>
              <a:prstDash val="solid"/>
              <a:round/>
            </a:ln>
            <a:effectLst>
              <a:outerShdw blurRad="50800" dist="38100" dir="2700000" algn="tl" rotWithShape="0">
                <a:prstClr val="black">
                  <a:alpha val="40000"/>
                </a:prstClr>
              </a:outerShdw>
            </a:effectLst>
          </c:spPr>
          <c:marker>
            <c:symbol val="diamond"/>
            <c:size val="6"/>
            <c:spPr>
              <a:solidFill>
                <a:schemeClr val="accent1"/>
              </a:solidFill>
              <a:ln w="6350" cap="flat" cmpd="sng" algn="ctr">
                <a:solidFill>
                  <a:schemeClr val="accent1"/>
                </a:solidFill>
                <a:prstDash val="solid"/>
                <a:round/>
              </a:ln>
              <a:effectLst>
                <a:outerShdw blurRad="50800" dist="38100" dir="2700000" algn="tl" rotWithShape="0">
                  <a:prstClr val="black">
                    <a:alpha val="40000"/>
                  </a:prstClr>
                </a:outerShdw>
              </a:effectLst>
            </c:spPr>
          </c:marker>
          <c:cat>
            <c:numRef>
              <c:f>Sheet1!$B$1:$S$1</c:f>
              <c:numCache>
                <c:formatCode>General</c:formatCode>
                <c:ptCount val="18"/>
                <c:pt idx="0">
                  <c:v>2001</c:v>
                </c:pt>
                <c:pt idx="1">
                  <c:v>2002</c:v>
                </c:pt>
                <c:pt idx="2">
                  <c:v>2003</c:v>
                </c:pt>
                <c:pt idx="3">
                  <c:v>2004</c:v>
                </c:pt>
                <c:pt idx="4">
                  <c:v>2005</c:v>
                </c:pt>
                <c:pt idx="5">
                  <c:v>2006</c:v>
                </c:pt>
                <c:pt idx="6">
                  <c:v>2007</c:v>
                </c:pt>
                <c:pt idx="7">
                  <c:v>2008</c:v>
                </c:pt>
                <c:pt idx="8">
                  <c:v>2009</c:v>
                </c:pt>
                <c:pt idx="9">
                  <c:v>2010</c:v>
                </c:pt>
                <c:pt idx="10">
                  <c:v>2011</c:v>
                </c:pt>
                <c:pt idx="11">
                  <c:v>2012</c:v>
                </c:pt>
                <c:pt idx="12">
                  <c:v>2013</c:v>
                </c:pt>
                <c:pt idx="13">
                  <c:v>2014</c:v>
                </c:pt>
                <c:pt idx="14">
                  <c:v>2015</c:v>
                </c:pt>
                <c:pt idx="15">
                  <c:v>2016</c:v>
                </c:pt>
                <c:pt idx="16">
                  <c:v>2017</c:v>
                </c:pt>
                <c:pt idx="17">
                  <c:v>2018</c:v>
                </c:pt>
              </c:numCache>
            </c:numRef>
          </c:cat>
          <c:val>
            <c:numRef>
              <c:f>Sheet1!$B$3:$S$3</c:f>
              <c:numCache>
                <c:formatCode>General</c:formatCode>
                <c:ptCount val="18"/>
                <c:pt idx="0">
                  <c:v>6</c:v>
                </c:pt>
                <c:pt idx="1">
                  <c:v>4</c:v>
                </c:pt>
                <c:pt idx="2">
                  <c:v>5</c:v>
                </c:pt>
                <c:pt idx="3">
                  <c:v>6</c:v>
                </c:pt>
                <c:pt idx="4">
                  <c:v>5</c:v>
                </c:pt>
                <c:pt idx="5">
                  <c:v>5</c:v>
                </c:pt>
                <c:pt idx="6">
                  <c:v>4</c:v>
                </c:pt>
                <c:pt idx="7">
                  <c:v>5</c:v>
                </c:pt>
                <c:pt idx="8">
                  <c:v>4</c:v>
                </c:pt>
                <c:pt idx="9">
                  <c:v>4</c:v>
                </c:pt>
                <c:pt idx="10">
                  <c:v>5</c:v>
                </c:pt>
                <c:pt idx="11">
                  <c:v>7</c:v>
                </c:pt>
                <c:pt idx="12">
                  <c:v>10</c:v>
                </c:pt>
                <c:pt idx="13">
                  <c:v>20</c:v>
                </c:pt>
                <c:pt idx="14">
                  <c:v>4</c:v>
                </c:pt>
                <c:pt idx="15">
                  <c:v>6</c:v>
                </c:pt>
                <c:pt idx="16">
                  <c:v>6</c:v>
                </c:pt>
                <c:pt idx="17">
                  <c:v>3</c:v>
                </c:pt>
              </c:numCache>
            </c:numRef>
          </c:val>
          <c:smooth val="0"/>
          <c:extLst>
            <c:ext xmlns:c16="http://schemas.microsoft.com/office/drawing/2014/chart" uri="{C3380CC4-5D6E-409C-BE32-E72D297353CC}">
              <c16:uniqueId val="{00000010-D349-4E49-B809-7A15758D297E}"/>
            </c:ext>
          </c:extLst>
        </c:ser>
        <c:dLbls>
          <c:showLegendKey val="0"/>
          <c:showVal val="0"/>
          <c:showCatName val="0"/>
          <c:showSerName val="0"/>
          <c:showPercent val="0"/>
          <c:showBubbleSize val="0"/>
        </c:dLbls>
        <c:marker val="1"/>
        <c:smooth val="0"/>
        <c:axId val="983028256"/>
        <c:axId val="983033176"/>
      </c:lineChart>
      <c:catAx>
        <c:axId val="-2121773176"/>
        <c:scaling>
          <c:orientation val="minMax"/>
        </c:scaling>
        <c:delete val="0"/>
        <c:axPos val="b"/>
        <c:numFmt formatCode="General" sourceLinked="1"/>
        <c:majorTickMark val="cross"/>
        <c:minorTickMark val="none"/>
        <c:tickLblPos val="nextTo"/>
        <c:spPr>
          <a:noFill/>
          <a:ln w="3175" cap="flat" cmpd="sng" algn="ctr">
            <a:solidFill>
              <a:srgbClr val="000000"/>
            </a:solidFill>
            <a:prstDash val="solid"/>
            <a:round/>
          </a:ln>
          <a:effectLst/>
        </c:spPr>
        <c:txPr>
          <a:bodyPr rot="-2700000" spcFirstLastPara="1" vertOverflow="ellipsis" wrap="square" anchor="ctr" anchorCtr="1"/>
          <a:lstStyle/>
          <a:p>
            <a:pPr>
              <a:defRPr sz="1600" b="0" i="0" u="none" strike="noStrike" kern="1200" baseline="0">
                <a:solidFill>
                  <a:srgbClr val="000000"/>
                </a:solidFill>
                <a:latin typeface="+mn-lt"/>
                <a:ea typeface="Calibri"/>
                <a:cs typeface="Arial" panose="020B0604020202020204" pitchFamily="34" charset="0"/>
              </a:defRPr>
            </a:pPr>
            <a:endParaRPr lang="en-US"/>
          </a:p>
        </c:txPr>
        <c:crossAx val="-2121770040"/>
        <c:crosses val="autoZero"/>
        <c:auto val="0"/>
        <c:lblAlgn val="ctr"/>
        <c:lblOffset val="100"/>
        <c:noMultiLvlLbl val="0"/>
      </c:catAx>
      <c:valAx>
        <c:axId val="-2121770040"/>
        <c:scaling>
          <c:orientation val="minMax"/>
          <c:max val="100"/>
        </c:scaling>
        <c:delete val="0"/>
        <c:axPos val="l"/>
        <c:title>
          <c:tx>
            <c:rich>
              <a:bodyPr rot="-5400000" spcFirstLastPara="1" vertOverflow="ellipsis" vert="horz" wrap="square" anchor="ctr" anchorCtr="1"/>
              <a:lstStyle/>
              <a:p>
                <a:pPr>
                  <a:defRPr sz="1600" b="1" i="0" u="none" strike="noStrike" kern="1200" baseline="0">
                    <a:solidFill>
                      <a:srgbClr val="000000"/>
                    </a:solidFill>
                    <a:latin typeface="+mn-lt"/>
                    <a:ea typeface="Calibri"/>
                    <a:cs typeface="Arial" panose="020B0604020202020204" pitchFamily="34" charset="0"/>
                  </a:defRPr>
                </a:pPr>
                <a:r>
                  <a:rPr lang="en-AU" b="1" dirty="0"/>
                  <a:t>% ACT IDRS participants</a:t>
                </a:r>
              </a:p>
            </c:rich>
          </c:tx>
          <c:layout>
            <c:manualLayout>
              <c:xMode val="edge"/>
              <c:yMode val="edge"/>
              <c:x val="1.8122948799390286E-3"/>
              <c:y val="0.11826253902054397"/>
            </c:manualLayout>
          </c:layout>
          <c:overlay val="0"/>
          <c:spPr>
            <a:noFill/>
            <a:ln w="25399">
              <a:noFill/>
            </a:ln>
            <a:effectLst/>
          </c:spPr>
          <c:txPr>
            <a:bodyPr rot="-5400000" spcFirstLastPara="1" vertOverflow="ellipsis" vert="horz" wrap="square" anchor="ctr" anchorCtr="1"/>
            <a:lstStyle/>
            <a:p>
              <a:pPr>
                <a:defRPr sz="1600" b="1" i="0" u="none" strike="noStrike" kern="1200" baseline="0">
                  <a:solidFill>
                    <a:srgbClr val="000000"/>
                  </a:solidFill>
                  <a:latin typeface="+mn-lt"/>
                  <a:ea typeface="Calibri"/>
                  <a:cs typeface="Arial" panose="020B0604020202020204" pitchFamily="34" charset="0"/>
                </a:defRPr>
              </a:pPr>
              <a:endParaRPr lang="en-US"/>
            </a:p>
          </c:txPr>
        </c:title>
        <c:numFmt formatCode="General" sourceLinked="1"/>
        <c:majorTickMark val="cross"/>
        <c:minorTickMark val="none"/>
        <c:tickLblPos val="nextTo"/>
        <c:spPr>
          <a:noFill/>
          <a:ln w="3175" cap="flat" cmpd="sng" algn="ctr">
            <a:solidFill>
              <a:srgbClr val="000000"/>
            </a:solidFill>
            <a:prstDash val="solid"/>
            <a:round/>
          </a:ln>
          <a:effectLst/>
        </c:spPr>
        <c:txPr>
          <a:bodyPr rot="0" spcFirstLastPara="1" vertOverflow="ellipsis" wrap="square" anchor="ctr" anchorCtr="1"/>
          <a:lstStyle/>
          <a:p>
            <a:pPr>
              <a:defRPr sz="1600" b="0" i="0" u="none" strike="noStrike" kern="1200" baseline="0">
                <a:solidFill>
                  <a:srgbClr val="000000"/>
                </a:solidFill>
                <a:latin typeface="+mn-lt"/>
                <a:ea typeface="Calibri"/>
                <a:cs typeface="Arial" panose="020B0604020202020204" pitchFamily="34" charset="0"/>
              </a:defRPr>
            </a:pPr>
            <a:endParaRPr lang="en-US"/>
          </a:p>
        </c:txPr>
        <c:crossAx val="-2121773176"/>
        <c:crosses val="autoZero"/>
        <c:crossBetween val="between"/>
        <c:majorUnit val="10"/>
      </c:valAx>
      <c:valAx>
        <c:axId val="983033176"/>
        <c:scaling>
          <c:orientation val="minMax"/>
          <c:max val="180"/>
          <c:min val="0"/>
        </c:scaling>
        <c:delete val="0"/>
        <c:axPos val="r"/>
        <c:title>
          <c:tx>
            <c:rich>
              <a:bodyPr rot="-5400000" spcFirstLastPara="1" vertOverflow="ellipsis" vert="horz" wrap="square" anchor="ctr" anchorCtr="1"/>
              <a:lstStyle/>
              <a:p>
                <a:pPr>
                  <a:defRPr sz="1600" b="1" i="0" u="none" strike="noStrike" kern="1200" baseline="0">
                    <a:solidFill>
                      <a:srgbClr val="000000"/>
                    </a:solidFill>
                    <a:latin typeface="+mn-lt"/>
                    <a:ea typeface="Calibri"/>
                    <a:cs typeface="Arial" panose="020B0604020202020204" pitchFamily="34" charset="0"/>
                  </a:defRPr>
                </a:pPr>
                <a:r>
                  <a:rPr lang="en-AU" b="1" dirty="0"/>
                  <a:t>Median days used</a:t>
                </a:r>
              </a:p>
            </c:rich>
          </c:tx>
          <c:overlay val="0"/>
          <c:spPr>
            <a:noFill/>
            <a:ln>
              <a:noFill/>
            </a:ln>
            <a:effectLst/>
          </c:spPr>
          <c:txPr>
            <a:bodyPr rot="-5400000" spcFirstLastPara="1" vertOverflow="ellipsis" vert="horz" wrap="square" anchor="ctr" anchorCtr="1"/>
            <a:lstStyle/>
            <a:p>
              <a:pPr>
                <a:defRPr sz="1600" b="1" i="0" u="none" strike="noStrike" kern="1200" baseline="0">
                  <a:solidFill>
                    <a:srgbClr val="000000"/>
                  </a:solidFill>
                  <a:latin typeface="+mn-lt"/>
                  <a:ea typeface="Calibri"/>
                  <a:cs typeface="Arial" panose="020B0604020202020204" pitchFamily="34" charset="0"/>
                </a:defRPr>
              </a:pPr>
              <a:endParaRPr lang="en-US"/>
            </a:p>
          </c:txPr>
        </c:title>
        <c:numFmt formatCode="General" sourceLinked="1"/>
        <c:majorTickMark val="out"/>
        <c:minorTickMark val="none"/>
        <c:tickLblPos val="nextTo"/>
        <c:spPr>
          <a:noFill/>
          <a:ln w="6350" cap="flat" cmpd="sng" algn="ctr">
            <a:solidFill>
              <a:schemeClr val="tx1">
                <a:tint val="75000"/>
              </a:schemeClr>
            </a:solidFill>
            <a:prstDash val="solid"/>
            <a:round/>
          </a:ln>
          <a:effectLst/>
        </c:spPr>
        <c:txPr>
          <a:bodyPr rot="-60000000" spcFirstLastPara="1" vertOverflow="ellipsis" vert="horz" wrap="square" anchor="ctr" anchorCtr="1"/>
          <a:lstStyle/>
          <a:p>
            <a:pPr>
              <a:defRPr sz="1600" b="0" i="0" u="none" strike="noStrike" kern="1200" baseline="0">
                <a:solidFill>
                  <a:srgbClr val="000000"/>
                </a:solidFill>
                <a:latin typeface="+mn-lt"/>
                <a:ea typeface="Calibri"/>
                <a:cs typeface="Arial" panose="020B0604020202020204" pitchFamily="34" charset="0"/>
              </a:defRPr>
            </a:pPr>
            <a:endParaRPr lang="en-US"/>
          </a:p>
        </c:txPr>
        <c:crossAx val="983028256"/>
        <c:crosses val="max"/>
        <c:crossBetween val="between"/>
      </c:valAx>
      <c:catAx>
        <c:axId val="983028256"/>
        <c:scaling>
          <c:orientation val="minMax"/>
        </c:scaling>
        <c:delete val="1"/>
        <c:axPos val="b"/>
        <c:numFmt formatCode="General" sourceLinked="1"/>
        <c:majorTickMark val="out"/>
        <c:minorTickMark val="none"/>
        <c:tickLblPos val="nextTo"/>
        <c:crossAx val="983033176"/>
        <c:crosses val="autoZero"/>
        <c:auto val="0"/>
        <c:lblAlgn val="ctr"/>
        <c:lblOffset val="100"/>
        <c:noMultiLvlLbl val="0"/>
      </c:catAx>
      <c:spPr>
        <a:noFill/>
        <a:ln>
          <a:noFill/>
        </a:ln>
        <a:effectLst/>
      </c:spPr>
    </c:plotArea>
    <c:legend>
      <c:legendPos val="b"/>
      <c:layout>
        <c:manualLayout>
          <c:xMode val="edge"/>
          <c:yMode val="edge"/>
          <c:x val="0.14324863779353084"/>
          <c:y val="0.84382491662226455"/>
          <c:w val="0.66840658046483392"/>
          <c:h val="0.15513547648649184"/>
        </c:manualLayout>
      </c:layout>
      <c:overlay val="0"/>
      <c:spPr>
        <a:solidFill>
          <a:srgbClr val="FFFFFF"/>
        </a:solidFill>
        <a:ln w="3175">
          <a:noFill/>
          <a:prstDash val="solid"/>
        </a:ln>
        <a:effectLst/>
      </c:spPr>
      <c:txPr>
        <a:bodyPr rot="0" spcFirstLastPara="1" vertOverflow="ellipsis" vert="horz" wrap="square" anchor="ctr" anchorCtr="1"/>
        <a:lstStyle/>
        <a:p>
          <a:pPr>
            <a:defRPr sz="1600" b="0" i="0" u="none" strike="noStrike" kern="1200" baseline="0">
              <a:solidFill>
                <a:srgbClr val="000000"/>
              </a:solidFill>
              <a:latin typeface="+mn-lt"/>
              <a:ea typeface="Calibri"/>
              <a:cs typeface="Arial" panose="020B0604020202020204" pitchFamily="34" charset="0"/>
            </a:defRPr>
          </a:pPr>
          <a:endParaRPr lang="en-US"/>
        </a:p>
      </c:txPr>
    </c:legend>
    <c:plotVisOnly val="1"/>
    <c:dispBlanksAs val="gap"/>
    <c:showDLblsOverMax val="0"/>
  </c:chart>
  <c:spPr>
    <a:noFill/>
    <a:ln w="6350" cap="flat" cmpd="sng" algn="ctr">
      <a:noFill/>
      <a:prstDash val="solid"/>
      <a:round/>
    </a:ln>
    <a:effectLst/>
  </c:spPr>
  <c:txPr>
    <a:bodyPr/>
    <a:lstStyle/>
    <a:p>
      <a:pPr>
        <a:defRPr sz="1600" b="0" i="0" u="none" strike="noStrike" baseline="0">
          <a:solidFill>
            <a:srgbClr val="000000"/>
          </a:solidFill>
          <a:latin typeface="+mn-lt"/>
          <a:ea typeface="Calibri"/>
          <a:cs typeface="Arial" panose="020B0604020202020204" pitchFamily="34" charset="0"/>
        </a:defRPr>
      </a:pPr>
      <a:endParaRPr lang="en-US"/>
    </a:p>
  </c:txPr>
  <c:externalData r:id="rId3">
    <c:autoUpdate val="0"/>
  </c:externalData>
</c:chartSpace>
</file>

<file path=ppt/charts/chart2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9.0991294249653798E-2"/>
          <c:y val="9.2436974789915902E-2"/>
          <c:w val="0.83538308832472197"/>
          <c:h val="0.60828933671426699"/>
        </c:manualLayout>
      </c:layout>
      <c:barChart>
        <c:barDir val="col"/>
        <c:grouping val="clustered"/>
        <c:varyColors val="0"/>
        <c:ser>
          <c:idx val="1"/>
          <c:order val="0"/>
          <c:tx>
            <c:strRef>
              <c:f>Sheet1!$A$2</c:f>
              <c:strCache>
                <c:ptCount val="1"/>
                <c:pt idx="0">
                  <c:v>% Any Use</c:v>
                </c:pt>
              </c:strCache>
            </c:strRef>
          </c:tx>
          <c:spPr>
            <a:solidFill>
              <a:schemeClr val="accent2"/>
            </a:solidFill>
            <a:ln>
              <a:noFill/>
            </a:ln>
            <a:effectLst>
              <a:outerShdw blurRad="50800" dist="38100" dir="2700000" algn="tl" rotWithShape="0">
                <a:prstClr val="black">
                  <a:alpha val="40000"/>
                </a:prstClr>
              </a:outerShdw>
            </a:effectLst>
          </c:spPr>
          <c:invertIfNegative val="0"/>
          <c:dLbls>
            <c:dLbl>
              <c:idx val="0"/>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0B76-44D6-80FD-830BA9648DF6}"/>
                </c:ext>
              </c:extLst>
            </c:dLbl>
            <c:dLbl>
              <c:idx val="12"/>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0B76-44D6-80FD-830BA9648DF6}"/>
                </c:ext>
              </c:extLst>
            </c:dLbl>
            <c:dLbl>
              <c:idx val="13"/>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0B76-44D6-80FD-830BA9648DF6}"/>
                </c:ext>
              </c:extLst>
            </c:dLbl>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rgbClr val="000000"/>
                    </a:solidFill>
                    <a:latin typeface="+mn-lt"/>
                    <a:ea typeface="Calibri"/>
                    <a:cs typeface="Arial" panose="020B0604020202020204" pitchFamily="34" charset="0"/>
                  </a:defRPr>
                </a:pPr>
                <a:endParaRPr lang="en-US"/>
              </a:p>
            </c:txPr>
            <c:showLegendKey val="0"/>
            <c:showVal val="0"/>
            <c:showCatName val="0"/>
            <c:showSerName val="0"/>
            <c:showPercent val="0"/>
            <c:showBubbleSize val="0"/>
            <c:extLst>
              <c:ext xmlns:c15="http://schemas.microsoft.com/office/drawing/2012/chart" uri="{CE6537A1-D6FC-4f65-9D91-7224C49458BB}">
                <c15:showLeaderLines val="1"/>
                <c15:leaderLines>
                  <c:spPr>
                    <a:ln w="6350" cap="flat" cmpd="sng" algn="ctr">
                      <a:solidFill>
                        <a:schemeClr val="tx1"/>
                      </a:solidFill>
                      <a:prstDash val="solid"/>
                      <a:round/>
                    </a:ln>
                    <a:effectLst/>
                  </c:spPr>
                </c15:leaderLines>
              </c:ext>
            </c:extLst>
          </c:dLbls>
          <c:cat>
            <c:numRef>
              <c:f>Sheet1!$B$1:$O$1</c:f>
              <c:numCache>
                <c:formatCode>General</c:formatCode>
                <c:ptCount val="14"/>
                <c:pt idx="0">
                  <c:v>2005</c:v>
                </c:pt>
                <c:pt idx="1">
                  <c:v>2006</c:v>
                </c:pt>
                <c:pt idx="2">
                  <c:v>2007</c:v>
                </c:pt>
                <c:pt idx="3">
                  <c:v>2008</c:v>
                </c:pt>
                <c:pt idx="4">
                  <c:v>2009</c:v>
                </c:pt>
                <c:pt idx="5">
                  <c:v>2010</c:v>
                </c:pt>
                <c:pt idx="6">
                  <c:v>2011</c:v>
                </c:pt>
                <c:pt idx="7">
                  <c:v>2012</c:v>
                </c:pt>
                <c:pt idx="8">
                  <c:v>2013</c:v>
                </c:pt>
                <c:pt idx="9">
                  <c:v>2014</c:v>
                </c:pt>
                <c:pt idx="10">
                  <c:v>2015</c:v>
                </c:pt>
                <c:pt idx="11">
                  <c:v>2016</c:v>
                </c:pt>
                <c:pt idx="12">
                  <c:v>2017</c:v>
                </c:pt>
                <c:pt idx="13">
                  <c:v>2018</c:v>
                </c:pt>
              </c:numCache>
            </c:numRef>
          </c:cat>
          <c:val>
            <c:numRef>
              <c:f>Sheet1!$B$2:$O$2</c:f>
              <c:numCache>
                <c:formatCode>General</c:formatCode>
                <c:ptCount val="14"/>
                <c:pt idx="0">
                  <c:v>17</c:v>
                </c:pt>
                <c:pt idx="1">
                  <c:v>26</c:v>
                </c:pt>
                <c:pt idx="2">
                  <c:v>26</c:v>
                </c:pt>
                <c:pt idx="3">
                  <c:v>31</c:v>
                </c:pt>
                <c:pt idx="4">
                  <c:v>30</c:v>
                </c:pt>
                <c:pt idx="5">
                  <c:v>14</c:v>
                </c:pt>
                <c:pt idx="6">
                  <c:v>25</c:v>
                </c:pt>
                <c:pt idx="7">
                  <c:v>35</c:v>
                </c:pt>
                <c:pt idx="8">
                  <c:v>20</c:v>
                </c:pt>
                <c:pt idx="9">
                  <c:v>21</c:v>
                </c:pt>
                <c:pt idx="10">
                  <c:v>17</c:v>
                </c:pt>
                <c:pt idx="11">
                  <c:v>14</c:v>
                </c:pt>
                <c:pt idx="12">
                  <c:v>14</c:v>
                </c:pt>
                <c:pt idx="13">
                  <c:v>15</c:v>
                </c:pt>
              </c:numCache>
            </c:numRef>
          </c:val>
          <c:extLst>
            <c:ext xmlns:c16="http://schemas.microsoft.com/office/drawing/2014/chart" uri="{C3380CC4-5D6E-409C-BE32-E72D297353CC}">
              <c16:uniqueId val="{00000001-F720-4497-8A95-34D4981A4FB1}"/>
            </c:ext>
          </c:extLst>
        </c:ser>
        <c:ser>
          <c:idx val="0"/>
          <c:order val="1"/>
          <c:tx>
            <c:strRef>
              <c:f>Sheet1!$A$3</c:f>
              <c:strCache>
                <c:ptCount val="1"/>
                <c:pt idx="0">
                  <c:v>% Non-Prescribed Use</c:v>
                </c:pt>
              </c:strCache>
            </c:strRef>
          </c:tx>
          <c:spPr>
            <a:solidFill>
              <a:schemeClr val="accent1"/>
            </a:solidFill>
            <a:ln>
              <a:noFill/>
            </a:ln>
            <a:effectLst>
              <a:outerShdw blurRad="50800" dist="38100" dir="2700000" algn="tl" rotWithShape="0">
                <a:prstClr val="black">
                  <a:alpha val="40000"/>
                </a:prstClr>
              </a:outerShdw>
            </a:effectLst>
          </c:spPr>
          <c:invertIfNegative val="0"/>
          <c:dLbls>
            <c:dLbl>
              <c:idx val="0"/>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F720-4497-8A95-34D4981A4FB1}"/>
                </c:ext>
              </c:extLst>
            </c:dLbl>
            <c:dLbl>
              <c:idx val="12"/>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0B76-44D6-80FD-830BA9648DF6}"/>
                </c:ext>
              </c:extLst>
            </c:dLbl>
            <c:dLbl>
              <c:idx val="13"/>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0B76-44D6-80FD-830BA9648DF6}"/>
                </c:ext>
              </c:extLst>
            </c:dLbl>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rgbClr val="000000"/>
                    </a:solidFill>
                    <a:latin typeface="+mn-lt"/>
                    <a:ea typeface="Calibri"/>
                    <a:cs typeface="Arial" panose="020B0604020202020204" pitchFamily="34" charset="0"/>
                  </a:defRPr>
                </a:pPr>
                <a:endParaRPr lang="en-US"/>
              </a:p>
            </c:txPr>
            <c:showLegendKey val="0"/>
            <c:showVal val="0"/>
            <c:showCatName val="0"/>
            <c:showSerName val="0"/>
            <c:showPercent val="0"/>
            <c:showBubbleSize val="0"/>
            <c:extLst>
              <c:ext xmlns:c15="http://schemas.microsoft.com/office/drawing/2012/chart" uri="{CE6537A1-D6FC-4f65-9D91-7224C49458BB}">
                <c15:showLeaderLines val="1"/>
                <c15:leaderLines>
                  <c:spPr>
                    <a:ln w="6350" cap="flat" cmpd="sng" algn="ctr">
                      <a:solidFill>
                        <a:schemeClr val="tx1"/>
                      </a:solidFill>
                      <a:prstDash val="solid"/>
                      <a:round/>
                    </a:ln>
                    <a:effectLst/>
                  </c:spPr>
                </c15:leaderLines>
              </c:ext>
            </c:extLst>
          </c:dLbls>
          <c:cat>
            <c:numRef>
              <c:f>Sheet1!$B$1:$O$1</c:f>
              <c:numCache>
                <c:formatCode>General</c:formatCode>
                <c:ptCount val="14"/>
                <c:pt idx="0">
                  <c:v>2005</c:v>
                </c:pt>
                <c:pt idx="1">
                  <c:v>2006</c:v>
                </c:pt>
                <c:pt idx="2">
                  <c:v>2007</c:v>
                </c:pt>
                <c:pt idx="3">
                  <c:v>2008</c:v>
                </c:pt>
                <c:pt idx="4">
                  <c:v>2009</c:v>
                </c:pt>
                <c:pt idx="5">
                  <c:v>2010</c:v>
                </c:pt>
                <c:pt idx="6">
                  <c:v>2011</c:v>
                </c:pt>
                <c:pt idx="7">
                  <c:v>2012</c:v>
                </c:pt>
                <c:pt idx="8">
                  <c:v>2013</c:v>
                </c:pt>
                <c:pt idx="9">
                  <c:v>2014</c:v>
                </c:pt>
                <c:pt idx="10">
                  <c:v>2015</c:v>
                </c:pt>
                <c:pt idx="11">
                  <c:v>2016</c:v>
                </c:pt>
                <c:pt idx="12">
                  <c:v>2017</c:v>
                </c:pt>
                <c:pt idx="13">
                  <c:v>2018</c:v>
                </c:pt>
              </c:numCache>
            </c:numRef>
          </c:cat>
          <c:val>
            <c:numRef>
              <c:f>Sheet1!$B$3:$O$3</c:f>
              <c:numCache>
                <c:formatCode>General</c:formatCode>
                <c:ptCount val="14"/>
                <c:pt idx="0">
                  <c:v>14</c:v>
                </c:pt>
                <c:pt idx="1">
                  <c:v>22</c:v>
                </c:pt>
                <c:pt idx="2">
                  <c:v>23</c:v>
                </c:pt>
                <c:pt idx="3">
                  <c:v>27</c:v>
                </c:pt>
                <c:pt idx="4">
                  <c:v>27</c:v>
                </c:pt>
                <c:pt idx="5">
                  <c:v>13</c:v>
                </c:pt>
                <c:pt idx="6">
                  <c:v>23</c:v>
                </c:pt>
                <c:pt idx="7">
                  <c:v>34</c:v>
                </c:pt>
                <c:pt idx="8">
                  <c:v>17</c:v>
                </c:pt>
                <c:pt idx="9">
                  <c:v>16</c:v>
                </c:pt>
                <c:pt idx="10">
                  <c:v>15</c:v>
                </c:pt>
                <c:pt idx="11">
                  <c:v>12</c:v>
                </c:pt>
                <c:pt idx="12">
                  <c:v>9</c:v>
                </c:pt>
                <c:pt idx="13">
                  <c:v>10</c:v>
                </c:pt>
              </c:numCache>
            </c:numRef>
          </c:val>
          <c:extLst>
            <c:ext xmlns:c16="http://schemas.microsoft.com/office/drawing/2014/chart" uri="{C3380CC4-5D6E-409C-BE32-E72D297353CC}">
              <c16:uniqueId val="{00000008-F720-4497-8A95-34D4981A4FB1}"/>
            </c:ext>
          </c:extLst>
        </c:ser>
        <c:dLbls>
          <c:showLegendKey val="0"/>
          <c:showVal val="0"/>
          <c:showCatName val="0"/>
          <c:showSerName val="0"/>
          <c:showPercent val="0"/>
          <c:showBubbleSize val="0"/>
        </c:dLbls>
        <c:gapWidth val="150"/>
        <c:axId val="-2121854680"/>
        <c:axId val="-2121851528"/>
      </c:barChart>
      <c:lineChart>
        <c:grouping val="standard"/>
        <c:varyColors val="0"/>
        <c:ser>
          <c:idx val="2"/>
          <c:order val="2"/>
          <c:tx>
            <c:strRef>
              <c:f>Sheet1!$A$4</c:f>
              <c:strCache>
                <c:ptCount val="1"/>
                <c:pt idx="0">
                  <c:v>Median days (any)</c:v>
                </c:pt>
              </c:strCache>
            </c:strRef>
          </c:tx>
          <c:spPr>
            <a:ln w="25400" cap="rnd" cmpd="sng" algn="ctr">
              <a:solidFill>
                <a:schemeClr val="accent3"/>
              </a:solidFill>
              <a:prstDash val="solid"/>
              <a:round/>
            </a:ln>
            <a:effectLst>
              <a:outerShdw blurRad="50800" dist="38100" dir="2700000" algn="tl" rotWithShape="0">
                <a:prstClr val="black">
                  <a:alpha val="40000"/>
                </a:prstClr>
              </a:outerShdw>
            </a:effectLst>
          </c:spPr>
          <c:marker>
            <c:symbol val="diamond"/>
            <c:size val="6"/>
            <c:spPr>
              <a:solidFill>
                <a:schemeClr val="accent3"/>
              </a:solidFill>
              <a:ln w="6350" cap="flat" cmpd="sng" algn="ctr">
                <a:solidFill>
                  <a:schemeClr val="accent3"/>
                </a:solidFill>
                <a:prstDash val="solid"/>
                <a:round/>
              </a:ln>
              <a:effectLst>
                <a:outerShdw blurRad="50800" dist="38100" dir="2700000" algn="tl" rotWithShape="0">
                  <a:prstClr val="black">
                    <a:alpha val="40000"/>
                  </a:prstClr>
                </a:outerShdw>
              </a:effectLst>
            </c:spPr>
          </c:marker>
          <c:dLbls>
            <c:dLbl>
              <c:idx val="13"/>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B-F720-4497-8A95-34D4981A4FB1}"/>
                </c:ext>
              </c:extLst>
            </c:dLbl>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rgbClr val="000000"/>
                    </a:solidFill>
                    <a:latin typeface="+mn-lt"/>
                    <a:ea typeface="Calibri"/>
                    <a:cs typeface="Arial" panose="020B0604020202020204" pitchFamily="34" charset="0"/>
                  </a:defRPr>
                </a:pPr>
                <a:endParaRPr lang="en-US"/>
              </a:p>
            </c:txPr>
            <c:showLegendKey val="0"/>
            <c:showVal val="0"/>
            <c:showCatName val="0"/>
            <c:showSerName val="0"/>
            <c:showPercent val="0"/>
            <c:showBubbleSize val="0"/>
            <c:extLst>
              <c:ext xmlns:c15="http://schemas.microsoft.com/office/drawing/2012/chart" uri="{CE6537A1-D6FC-4f65-9D91-7224C49458BB}">
                <c15:showLeaderLines val="1"/>
                <c15:leaderLines>
                  <c:spPr>
                    <a:ln w="6350" cap="flat" cmpd="sng" algn="ctr">
                      <a:solidFill>
                        <a:schemeClr val="tx1"/>
                      </a:solidFill>
                      <a:prstDash val="solid"/>
                      <a:round/>
                    </a:ln>
                    <a:effectLst/>
                  </c:spPr>
                </c15:leaderLines>
              </c:ext>
            </c:extLst>
          </c:dLbls>
          <c:cat>
            <c:numRef>
              <c:f>Sheet1!$B$1:$O$1</c:f>
              <c:numCache>
                <c:formatCode>General</c:formatCode>
                <c:ptCount val="14"/>
                <c:pt idx="0">
                  <c:v>2005</c:v>
                </c:pt>
                <c:pt idx="1">
                  <c:v>2006</c:v>
                </c:pt>
                <c:pt idx="2">
                  <c:v>2007</c:v>
                </c:pt>
                <c:pt idx="3">
                  <c:v>2008</c:v>
                </c:pt>
                <c:pt idx="4">
                  <c:v>2009</c:v>
                </c:pt>
                <c:pt idx="5">
                  <c:v>2010</c:v>
                </c:pt>
                <c:pt idx="6">
                  <c:v>2011</c:v>
                </c:pt>
                <c:pt idx="7">
                  <c:v>2012</c:v>
                </c:pt>
                <c:pt idx="8">
                  <c:v>2013</c:v>
                </c:pt>
                <c:pt idx="9">
                  <c:v>2014</c:v>
                </c:pt>
                <c:pt idx="10">
                  <c:v>2015</c:v>
                </c:pt>
                <c:pt idx="11">
                  <c:v>2016</c:v>
                </c:pt>
                <c:pt idx="12">
                  <c:v>2017</c:v>
                </c:pt>
                <c:pt idx="13">
                  <c:v>2018</c:v>
                </c:pt>
              </c:numCache>
            </c:numRef>
          </c:cat>
          <c:val>
            <c:numRef>
              <c:f>Sheet1!$B$4:$O$4</c:f>
              <c:numCache>
                <c:formatCode>General</c:formatCode>
                <c:ptCount val="14"/>
                <c:pt idx="0">
                  <c:v>2</c:v>
                </c:pt>
                <c:pt idx="1">
                  <c:v>4</c:v>
                </c:pt>
                <c:pt idx="2">
                  <c:v>5</c:v>
                </c:pt>
                <c:pt idx="3">
                  <c:v>5</c:v>
                </c:pt>
                <c:pt idx="4">
                  <c:v>5</c:v>
                </c:pt>
                <c:pt idx="5">
                  <c:v>3</c:v>
                </c:pt>
                <c:pt idx="6">
                  <c:v>4</c:v>
                </c:pt>
                <c:pt idx="7">
                  <c:v>3</c:v>
                </c:pt>
                <c:pt idx="8">
                  <c:v>10</c:v>
                </c:pt>
                <c:pt idx="9">
                  <c:v>6</c:v>
                </c:pt>
                <c:pt idx="10">
                  <c:v>2</c:v>
                </c:pt>
                <c:pt idx="11">
                  <c:v>1</c:v>
                </c:pt>
                <c:pt idx="12">
                  <c:v>5</c:v>
                </c:pt>
                <c:pt idx="13">
                  <c:v>30</c:v>
                </c:pt>
              </c:numCache>
            </c:numRef>
          </c:val>
          <c:smooth val="0"/>
          <c:extLst>
            <c:ext xmlns:c16="http://schemas.microsoft.com/office/drawing/2014/chart" uri="{C3380CC4-5D6E-409C-BE32-E72D297353CC}">
              <c16:uniqueId val="{0000000C-F720-4497-8A95-34D4981A4FB1}"/>
            </c:ext>
          </c:extLst>
        </c:ser>
        <c:dLbls>
          <c:showLegendKey val="0"/>
          <c:showVal val="1"/>
          <c:showCatName val="0"/>
          <c:showSerName val="0"/>
          <c:showPercent val="0"/>
          <c:showBubbleSize val="0"/>
        </c:dLbls>
        <c:marker val="1"/>
        <c:smooth val="0"/>
        <c:axId val="-2121844968"/>
        <c:axId val="-2121842008"/>
      </c:lineChart>
      <c:catAx>
        <c:axId val="-2121854680"/>
        <c:scaling>
          <c:orientation val="minMax"/>
        </c:scaling>
        <c:delete val="0"/>
        <c:axPos val="b"/>
        <c:numFmt formatCode="General" sourceLinked="1"/>
        <c:majorTickMark val="cross"/>
        <c:minorTickMark val="none"/>
        <c:tickLblPos val="nextTo"/>
        <c:spPr>
          <a:noFill/>
          <a:ln w="3175" cap="flat" cmpd="sng" algn="ctr">
            <a:solidFill>
              <a:srgbClr val="000000"/>
            </a:solidFill>
            <a:prstDash val="solid"/>
            <a:round/>
          </a:ln>
          <a:effectLst/>
        </c:spPr>
        <c:txPr>
          <a:bodyPr rot="-2700000" spcFirstLastPara="1" vertOverflow="ellipsis" wrap="square" anchor="ctr" anchorCtr="1"/>
          <a:lstStyle/>
          <a:p>
            <a:pPr>
              <a:defRPr sz="1600" b="0" i="0" u="none" strike="noStrike" kern="1200" baseline="0">
                <a:solidFill>
                  <a:srgbClr val="000000"/>
                </a:solidFill>
                <a:latin typeface="+mn-lt"/>
                <a:ea typeface="Calibri"/>
                <a:cs typeface="Arial" panose="020B0604020202020204" pitchFamily="34" charset="0"/>
              </a:defRPr>
            </a:pPr>
            <a:endParaRPr lang="en-US"/>
          </a:p>
        </c:txPr>
        <c:crossAx val="-2121851528"/>
        <c:crosses val="autoZero"/>
        <c:auto val="0"/>
        <c:lblAlgn val="ctr"/>
        <c:lblOffset val="100"/>
        <c:tickLblSkip val="1"/>
        <c:tickMarkSkip val="1"/>
        <c:noMultiLvlLbl val="0"/>
      </c:catAx>
      <c:valAx>
        <c:axId val="-2121851528"/>
        <c:scaling>
          <c:orientation val="minMax"/>
          <c:max val="100"/>
        </c:scaling>
        <c:delete val="0"/>
        <c:axPos val="l"/>
        <c:title>
          <c:tx>
            <c:rich>
              <a:bodyPr rot="-5400000" spcFirstLastPara="1" vertOverflow="ellipsis" vert="horz" wrap="square" anchor="ctr" anchorCtr="1"/>
              <a:lstStyle/>
              <a:p>
                <a:pPr>
                  <a:defRPr sz="1600" b="1" i="0" u="none" strike="noStrike" kern="1200" baseline="0">
                    <a:solidFill>
                      <a:srgbClr val="000000"/>
                    </a:solidFill>
                    <a:latin typeface="+mn-lt"/>
                    <a:ea typeface="Calibri"/>
                    <a:cs typeface="Arial" panose="020B0604020202020204" pitchFamily="34" charset="0"/>
                  </a:defRPr>
                </a:pPr>
                <a:r>
                  <a:rPr lang="en-AU" b="1" dirty="0"/>
                  <a:t>% ACT IDRS participants</a:t>
                </a:r>
              </a:p>
            </c:rich>
          </c:tx>
          <c:layout>
            <c:manualLayout>
              <c:xMode val="edge"/>
              <c:yMode val="edge"/>
              <c:x val="5.1870649174632095E-3"/>
              <c:y val="0.12242260719970574"/>
            </c:manualLayout>
          </c:layout>
          <c:overlay val="0"/>
          <c:spPr>
            <a:noFill/>
            <a:ln w="25399">
              <a:noFill/>
            </a:ln>
            <a:effectLst/>
          </c:spPr>
          <c:txPr>
            <a:bodyPr rot="-5400000" spcFirstLastPara="1" vertOverflow="ellipsis" vert="horz" wrap="square" anchor="ctr" anchorCtr="1"/>
            <a:lstStyle/>
            <a:p>
              <a:pPr>
                <a:defRPr sz="1600" b="1" i="0" u="none" strike="noStrike" kern="1200" baseline="0">
                  <a:solidFill>
                    <a:srgbClr val="000000"/>
                  </a:solidFill>
                  <a:latin typeface="+mn-lt"/>
                  <a:ea typeface="Calibri"/>
                  <a:cs typeface="Arial" panose="020B0604020202020204" pitchFamily="34" charset="0"/>
                </a:defRPr>
              </a:pPr>
              <a:endParaRPr lang="en-US"/>
            </a:p>
          </c:txPr>
        </c:title>
        <c:numFmt formatCode="General" sourceLinked="1"/>
        <c:majorTickMark val="cross"/>
        <c:minorTickMark val="none"/>
        <c:tickLblPos val="nextTo"/>
        <c:spPr>
          <a:noFill/>
          <a:ln w="3175" cap="flat" cmpd="sng" algn="ctr">
            <a:solidFill>
              <a:srgbClr val="000000"/>
            </a:solidFill>
            <a:prstDash val="solid"/>
            <a:round/>
          </a:ln>
          <a:effectLst/>
        </c:spPr>
        <c:txPr>
          <a:bodyPr rot="0" spcFirstLastPara="1" vertOverflow="ellipsis" wrap="square" anchor="ctr" anchorCtr="1"/>
          <a:lstStyle/>
          <a:p>
            <a:pPr>
              <a:defRPr sz="1600" b="0" i="0" u="none" strike="noStrike" kern="1200" baseline="0">
                <a:solidFill>
                  <a:srgbClr val="000000"/>
                </a:solidFill>
                <a:latin typeface="+mn-lt"/>
                <a:ea typeface="Calibri"/>
                <a:cs typeface="Arial" panose="020B0604020202020204" pitchFamily="34" charset="0"/>
              </a:defRPr>
            </a:pPr>
            <a:endParaRPr lang="en-US"/>
          </a:p>
        </c:txPr>
        <c:crossAx val="-2121854680"/>
        <c:crosses val="autoZero"/>
        <c:crossBetween val="between"/>
        <c:majorUnit val="10"/>
      </c:valAx>
      <c:catAx>
        <c:axId val="-2121844968"/>
        <c:scaling>
          <c:orientation val="minMax"/>
        </c:scaling>
        <c:delete val="1"/>
        <c:axPos val="b"/>
        <c:numFmt formatCode="General" sourceLinked="1"/>
        <c:majorTickMark val="out"/>
        <c:minorTickMark val="none"/>
        <c:tickLblPos val="none"/>
        <c:crossAx val="-2121842008"/>
        <c:crosses val="autoZero"/>
        <c:auto val="0"/>
        <c:lblAlgn val="ctr"/>
        <c:lblOffset val="100"/>
        <c:noMultiLvlLbl val="0"/>
      </c:catAx>
      <c:valAx>
        <c:axId val="-2121842008"/>
        <c:scaling>
          <c:orientation val="minMax"/>
          <c:max val="40"/>
        </c:scaling>
        <c:delete val="0"/>
        <c:axPos val="r"/>
        <c:title>
          <c:tx>
            <c:rich>
              <a:bodyPr rot="-5400000" spcFirstLastPara="1" vertOverflow="ellipsis" vert="horz" wrap="square" anchor="ctr" anchorCtr="1"/>
              <a:lstStyle/>
              <a:p>
                <a:pPr>
                  <a:defRPr sz="1600" b="1" i="0" u="none" strike="noStrike" kern="1200" baseline="0">
                    <a:solidFill>
                      <a:srgbClr val="000000"/>
                    </a:solidFill>
                    <a:latin typeface="+mn-lt"/>
                    <a:ea typeface="Calibri"/>
                    <a:cs typeface="Arial" panose="020B0604020202020204" pitchFamily="34" charset="0"/>
                  </a:defRPr>
                </a:pPr>
                <a:r>
                  <a:rPr lang="en-AU" b="1" dirty="0"/>
                  <a:t>Median days used</a:t>
                </a:r>
              </a:p>
            </c:rich>
          </c:tx>
          <c:layout>
            <c:manualLayout>
              <c:xMode val="edge"/>
              <c:yMode val="edge"/>
              <c:x val="0.9673713828756334"/>
              <c:y val="0.17168601743808121"/>
            </c:manualLayout>
          </c:layout>
          <c:overlay val="0"/>
          <c:spPr>
            <a:noFill/>
            <a:ln w="25399">
              <a:noFill/>
            </a:ln>
            <a:effectLst/>
          </c:spPr>
          <c:txPr>
            <a:bodyPr rot="-5400000" spcFirstLastPara="1" vertOverflow="ellipsis" vert="horz" wrap="square" anchor="ctr" anchorCtr="1"/>
            <a:lstStyle/>
            <a:p>
              <a:pPr>
                <a:defRPr sz="1600" b="1" i="0" u="none" strike="noStrike" kern="1200" baseline="0">
                  <a:solidFill>
                    <a:srgbClr val="000000"/>
                  </a:solidFill>
                  <a:latin typeface="+mn-lt"/>
                  <a:ea typeface="Calibri"/>
                  <a:cs typeface="Arial" panose="020B0604020202020204" pitchFamily="34" charset="0"/>
                </a:defRPr>
              </a:pPr>
              <a:endParaRPr lang="en-US"/>
            </a:p>
          </c:txPr>
        </c:title>
        <c:numFmt formatCode="General" sourceLinked="1"/>
        <c:majorTickMark val="cross"/>
        <c:minorTickMark val="none"/>
        <c:tickLblPos val="nextTo"/>
        <c:spPr>
          <a:noFill/>
          <a:ln w="3175" cap="flat" cmpd="sng" algn="ctr">
            <a:solidFill>
              <a:srgbClr val="000000"/>
            </a:solidFill>
            <a:prstDash val="solid"/>
            <a:round/>
          </a:ln>
          <a:effectLst/>
        </c:spPr>
        <c:txPr>
          <a:bodyPr rot="0" spcFirstLastPara="1" vertOverflow="ellipsis" wrap="square" anchor="ctr" anchorCtr="1"/>
          <a:lstStyle/>
          <a:p>
            <a:pPr>
              <a:defRPr sz="1600" b="0" i="0" u="none" strike="noStrike" kern="1200" baseline="0">
                <a:solidFill>
                  <a:srgbClr val="000000"/>
                </a:solidFill>
                <a:latin typeface="+mn-lt"/>
                <a:ea typeface="Calibri"/>
                <a:cs typeface="Arial" panose="020B0604020202020204" pitchFamily="34" charset="0"/>
              </a:defRPr>
            </a:pPr>
            <a:endParaRPr lang="en-US"/>
          </a:p>
        </c:txPr>
        <c:crossAx val="-2121844968"/>
        <c:crosses val="max"/>
        <c:crossBetween val="between"/>
      </c:valAx>
      <c:spPr>
        <a:noFill/>
        <a:ln w="25399">
          <a:noFill/>
        </a:ln>
        <a:effectLst/>
      </c:spPr>
    </c:plotArea>
    <c:legend>
      <c:legendPos val="b"/>
      <c:layout>
        <c:manualLayout>
          <c:xMode val="edge"/>
          <c:yMode val="edge"/>
          <c:x val="0.1015713136677769"/>
          <c:y val="0.85143627879848349"/>
          <c:w val="0.80758002690390496"/>
          <c:h val="0.14856372120151648"/>
        </c:manualLayout>
      </c:layout>
      <c:overlay val="0"/>
      <c:spPr>
        <a:solidFill>
          <a:srgbClr val="FFFFFF"/>
        </a:solidFill>
        <a:ln w="3175">
          <a:noFill/>
          <a:prstDash val="solid"/>
        </a:ln>
        <a:effectLst/>
      </c:spPr>
      <c:txPr>
        <a:bodyPr rot="0" spcFirstLastPara="1" vertOverflow="ellipsis" vert="horz" wrap="square" anchor="ctr" anchorCtr="1"/>
        <a:lstStyle/>
        <a:p>
          <a:pPr>
            <a:defRPr sz="1600" b="0" i="0" u="none" strike="noStrike" kern="1200" baseline="0">
              <a:solidFill>
                <a:srgbClr val="000000"/>
              </a:solidFill>
              <a:latin typeface="+mn-lt"/>
              <a:ea typeface="Calibri"/>
              <a:cs typeface="Arial" panose="020B0604020202020204" pitchFamily="34" charset="0"/>
            </a:defRPr>
          </a:pPr>
          <a:endParaRPr lang="en-US"/>
        </a:p>
      </c:txPr>
    </c:legend>
    <c:plotVisOnly val="1"/>
    <c:dispBlanksAs val="gap"/>
    <c:showDLblsOverMax val="0"/>
  </c:chart>
  <c:spPr>
    <a:noFill/>
    <a:ln w="6350" cap="flat" cmpd="sng" algn="ctr">
      <a:noFill/>
      <a:prstDash val="solid"/>
      <a:round/>
    </a:ln>
    <a:effectLst/>
  </c:spPr>
  <c:txPr>
    <a:bodyPr/>
    <a:lstStyle/>
    <a:p>
      <a:pPr>
        <a:defRPr sz="1600" b="0" i="0" u="none" strike="noStrike" baseline="0">
          <a:solidFill>
            <a:srgbClr val="000000"/>
          </a:solidFill>
          <a:latin typeface="+mn-lt"/>
          <a:ea typeface="Calibri"/>
          <a:cs typeface="Arial" panose="020B0604020202020204" pitchFamily="34" charset="0"/>
        </a:defRPr>
      </a:pPr>
      <a:endParaRPr lang="en-US"/>
    </a:p>
  </c:txPr>
  <c:externalData r:id="rId3">
    <c:autoUpdate val="0"/>
  </c:externalData>
</c:chartSpace>
</file>

<file path=ppt/charts/chart2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9.0991294249653798E-2"/>
          <c:y val="6.8369576546613978E-2"/>
          <c:w val="0.83538308832472197"/>
          <c:h val="0.70751778587891168"/>
        </c:manualLayout>
      </c:layout>
      <c:barChart>
        <c:barDir val="col"/>
        <c:grouping val="clustered"/>
        <c:varyColors val="0"/>
        <c:ser>
          <c:idx val="1"/>
          <c:order val="0"/>
          <c:tx>
            <c:strRef>
              <c:f>Sheet1!$A$2</c:f>
              <c:strCache>
                <c:ptCount val="1"/>
                <c:pt idx="0">
                  <c:v>% Any Use</c:v>
                </c:pt>
              </c:strCache>
            </c:strRef>
          </c:tx>
          <c:spPr>
            <a:solidFill>
              <a:schemeClr val="accent2"/>
            </a:solidFill>
            <a:ln>
              <a:noFill/>
            </a:ln>
            <a:effectLst/>
          </c:spPr>
          <c:invertIfNegative val="0"/>
          <c:dLbls>
            <c:dLbl>
              <c:idx val="0"/>
              <c:layout>
                <c:manualLayout>
                  <c:x val="-2.2158209616662972E-3"/>
                  <c:y val="-6.7388688327316579E-2"/>
                </c:manualLayout>
              </c:layout>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C2E5-4F70-BDB1-12795B94234F}"/>
                </c:ext>
              </c:extLst>
            </c:dLbl>
            <c:dLbl>
              <c:idx val="1"/>
              <c:layout>
                <c:manualLayout>
                  <c:x val="0"/>
                  <c:y val="-6.2575210589651112E-2"/>
                </c:manualLayout>
              </c:layout>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C2E5-4F70-BDB1-12795B94234F}"/>
                </c:ext>
              </c:extLst>
            </c:dLbl>
            <c:dLbl>
              <c:idx val="2"/>
              <c:layout>
                <c:manualLayout>
                  <c:x val="0"/>
                  <c:y val="-5.7761732851985645E-2"/>
                </c:manualLayout>
              </c:layout>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C2E5-4F70-BDB1-12795B94234F}"/>
                </c:ext>
              </c:extLst>
            </c:dLbl>
            <c:dLbl>
              <c:idx val="3"/>
              <c:layout>
                <c:manualLayout>
                  <c:x val="0"/>
                  <c:y val="-6.2575210589651112E-2"/>
                </c:manualLayout>
              </c:layout>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C2E5-4F70-BDB1-12795B94234F}"/>
                </c:ext>
              </c:extLst>
            </c:dLbl>
            <c:dLbl>
              <c:idx val="4"/>
              <c:layout>
                <c:manualLayout>
                  <c:x val="-8.1245830035669357E-17"/>
                  <c:y val="-5.7761732851985562E-2"/>
                </c:manualLayout>
              </c:layout>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C2E5-4F70-BDB1-12795B94234F}"/>
                </c:ext>
              </c:extLst>
            </c:dLbl>
            <c:dLbl>
              <c:idx val="5"/>
              <c:layout>
                <c:manualLayout>
                  <c:x val="-2.2158209616662972E-3"/>
                  <c:y val="-5.7761732851985645E-2"/>
                </c:manualLayout>
              </c:layout>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C2E5-4F70-BDB1-12795B94234F}"/>
                </c:ext>
              </c:extLst>
            </c:dLbl>
            <c:spPr>
              <a:noFill/>
              <a:ln>
                <a:noFill/>
              </a:ln>
              <a:effectLst/>
            </c:spPr>
            <c:txPr>
              <a:bodyPr wrap="square" lIns="38100" tIns="19050" rIns="38100" bIns="19050" anchor="ctr">
                <a:spAutoFit/>
              </a:bodyPr>
              <a:lstStyle/>
              <a:p>
                <a:pPr>
                  <a:defRPr sz="1200"/>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numRef>
              <c:f>Sheet1!$B$1:$G$1</c:f>
              <c:numCache>
                <c:formatCode>General</c:formatCode>
                <c:ptCount val="6"/>
                <c:pt idx="0">
                  <c:v>2013</c:v>
                </c:pt>
                <c:pt idx="1">
                  <c:v>2014</c:v>
                </c:pt>
                <c:pt idx="2">
                  <c:v>2015</c:v>
                </c:pt>
                <c:pt idx="3">
                  <c:v>2016</c:v>
                </c:pt>
                <c:pt idx="4">
                  <c:v>2017</c:v>
                </c:pt>
                <c:pt idx="5">
                  <c:v>2018</c:v>
                </c:pt>
              </c:numCache>
            </c:numRef>
          </c:cat>
          <c:val>
            <c:numRef>
              <c:f>Sheet1!$B$2:$G$2</c:f>
              <c:numCache>
                <c:formatCode>General</c:formatCode>
                <c:ptCount val="6"/>
                <c:pt idx="5">
                  <c:v>8</c:v>
                </c:pt>
              </c:numCache>
            </c:numRef>
          </c:val>
          <c:extLst>
            <c:ext xmlns:c16="http://schemas.microsoft.com/office/drawing/2014/chart" uri="{C3380CC4-5D6E-409C-BE32-E72D297353CC}">
              <c16:uniqueId val="{00000006-C2E5-4F70-BDB1-12795B94234F}"/>
            </c:ext>
          </c:extLst>
        </c:ser>
        <c:ser>
          <c:idx val="2"/>
          <c:order val="2"/>
          <c:tx>
            <c:strRef>
              <c:f>Sheet1!$A$4</c:f>
              <c:strCache>
                <c:ptCount val="1"/>
                <c:pt idx="0">
                  <c:v>% Non-Prescribed Use</c:v>
                </c:pt>
              </c:strCache>
            </c:strRef>
          </c:tx>
          <c:spPr>
            <a:effectLst>
              <a:outerShdw blurRad="50800" dist="38100" dir="2700000" algn="tl" rotWithShape="0">
                <a:prstClr val="black">
                  <a:alpha val="40000"/>
                </a:prstClr>
              </a:outerShdw>
            </a:effectLst>
          </c:spPr>
          <c:invertIfNegative val="0"/>
          <c:dLbls>
            <c:dLbl>
              <c:idx val="0"/>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6F12-4E4D-9E0A-E6E621F39084}"/>
                </c:ext>
              </c:extLst>
            </c:dLbl>
            <c:dLbl>
              <c:idx val="1"/>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6337-483C-9396-A284B16D8291}"/>
                </c:ext>
              </c:extLst>
            </c:dLbl>
            <c:dLbl>
              <c:idx val="2"/>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6337-483C-9396-A284B16D8291}"/>
                </c:ext>
              </c:extLst>
            </c:dLbl>
            <c:dLbl>
              <c:idx val="4"/>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6337-483C-9396-A284B16D8291}"/>
                </c:ext>
              </c:extLst>
            </c:dLbl>
            <c:dLbl>
              <c:idx val="5"/>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6F12-4E4D-9E0A-E6E621F39084}"/>
                </c:ext>
              </c:extLst>
            </c:dLbl>
            <c:spPr>
              <a:noFill/>
              <a:ln>
                <a:noFill/>
              </a:ln>
              <a:effectLst/>
            </c:spPr>
            <c:txPr>
              <a:bodyPr wrap="square" lIns="38100" tIns="19050" rIns="38100" bIns="19050" anchor="ctr">
                <a:spAutoFit/>
              </a:bodyPr>
              <a:lstStyle/>
              <a:p>
                <a:pPr>
                  <a:defRPr sz="1200"/>
                </a:pPr>
                <a:endParaRPr lang="en-US"/>
              </a:p>
            </c:txPr>
            <c:showLegendKey val="0"/>
            <c:showVal val="0"/>
            <c:showCatName val="0"/>
            <c:showSerName val="0"/>
            <c:showPercent val="0"/>
            <c:showBubbleSize val="0"/>
            <c:extLst>
              <c:ext xmlns:c15="http://schemas.microsoft.com/office/drawing/2012/chart" uri="{CE6537A1-D6FC-4f65-9D91-7224C49458BB}">
                <c15:showLeaderLines val="1"/>
              </c:ext>
            </c:extLst>
          </c:dLbls>
          <c:cat>
            <c:numRef>
              <c:f>Sheet1!$B$1:$G$1</c:f>
              <c:numCache>
                <c:formatCode>General</c:formatCode>
                <c:ptCount val="6"/>
                <c:pt idx="0">
                  <c:v>2013</c:v>
                </c:pt>
                <c:pt idx="1">
                  <c:v>2014</c:v>
                </c:pt>
                <c:pt idx="2">
                  <c:v>2015</c:v>
                </c:pt>
                <c:pt idx="3">
                  <c:v>2016</c:v>
                </c:pt>
                <c:pt idx="4">
                  <c:v>2017</c:v>
                </c:pt>
                <c:pt idx="5">
                  <c:v>2018</c:v>
                </c:pt>
              </c:numCache>
            </c:numRef>
          </c:cat>
          <c:val>
            <c:numRef>
              <c:f>Sheet1!$B$4:$G$4</c:f>
              <c:numCache>
                <c:formatCode>General</c:formatCode>
                <c:ptCount val="6"/>
                <c:pt idx="0">
                  <c:v>11</c:v>
                </c:pt>
                <c:pt idx="1">
                  <c:v>7</c:v>
                </c:pt>
                <c:pt idx="2">
                  <c:v>10</c:v>
                </c:pt>
                <c:pt idx="3">
                  <c:v>5</c:v>
                </c:pt>
                <c:pt idx="4">
                  <c:v>8</c:v>
                </c:pt>
                <c:pt idx="5">
                  <c:v>6</c:v>
                </c:pt>
              </c:numCache>
            </c:numRef>
          </c:val>
          <c:extLst>
            <c:ext xmlns:c16="http://schemas.microsoft.com/office/drawing/2014/chart" uri="{C3380CC4-5D6E-409C-BE32-E72D297353CC}">
              <c16:uniqueId val="{00000007-C2E5-4F70-BDB1-12795B94234F}"/>
            </c:ext>
          </c:extLst>
        </c:ser>
        <c:dLbls>
          <c:showLegendKey val="0"/>
          <c:showVal val="0"/>
          <c:showCatName val="0"/>
          <c:showSerName val="0"/>
          <c:showPercent val="0"/>
          <c:showBubbleSize val="0"/>
        </c:dLbls>
        <c:gapWidth val="150"/>
        <c:axId val="-2100127656"/>
        <c:axId val="-2100124504"/>
      </c:barChart>
      <c:lineChart>
        <c:grouping val="standard"/>
        <c:varyColors val="0"/>
        <c:ser>
          <c:idx val="0"/>
          <c:order val="1"/>
          <c:tx>
            <c:strRef>
              <c:f>Sheet1!$A$3</c:f>
              <c:strCache>
                <c:ptCount val="1"/>
                <c:pt idx="0">
                  <c:v>Median days</c:v>
                </c:pt>
              </c:strCache>
            </c:strRef>
          </c:tx>
          <c:spPr>
            <a:ln w="19050" cap="rnd" cmpd="sng" algn="ctr">
              <a:solidFill>
                <a:schemeClr val="accent1"/>
              </a:solidFill>
              <a:prstDash val="solid"/>
              <a:round/>
            </a:ln>
            <a:effectLst>
              <a:outerShdw blurRad="50800" dist="38100" dir="2700000" algn="tl" rotWithShape="0">
                <a:prstClr val="black">
                  <a:alpha val="40000"/>
                </a:prstClr>
              </a:outerShdw>
            </a:effectLst>
          </c:spPr>
          <c:marker>
            <c:spPr>
              <a:solidFill>
                <a:schemeClr val="accent1"/>
              </a:solidFill>
              <a:ln w="6350" cap="flat" cmpd="sng" algn="ctr">
                <a:solidFill>
                  <a:schemeClr val="accent1"/>
                </a:solidFill>
                <a:prstDash val="solid"/>
                <a:round/>
              </a:ln>
              <a:effectLst>
                <a:outerShdw blurRad="50800" dist="38100" dir="2700000" algn="tl" rotWithShape="0">
                  <a:prstClr val="black">
                    <a:alpha val="40000"/>
                  </a:prstClr>
                </a:outerShdw>
              </a:effectLst>
            </c:spPr>
          </c:marker>
          <c:dPt>
            <c:idx val="2"/>
            <c:marker>
              <c:symbol val="diamond"/>
              <c:size val="6"/>
            </c:marker>
            <c:bubble3D val="0"/>
            <c:spPr>
              <a:ln w="25400" cap="rnd" cmpd="sng" algn="ctr">
                <a:solidFill>
                  <a:schemeClr val="accent1"/>
                </a:solidFill>
                <a:prstDash val="solid"/>
                <a:round/>
              </a:ln>
              <a:effectLst>
                <a:outerShdw blurRad="50800" dist="38100" dir="2700000" algn="tl" rotWithShape="0">
                  <a:prstClr val="black">
                    <a:alpha val="40000"/>
                  </a:prstClr>
                </a:outerShdw>
              </a:effectLst>
            </c:spPr>
            <c:extLst>
              <c:ext xmlns:c16="http://schemas.microsoft.com/office/drawing/2014/chart" uri="{C3380CC4-5D6E-409C-BE32-E72D297353CC}">
                <c16:uniqueId val="{00000009-C2E5-4F70-BDB1-12795B94234F}"/>
              </c:ext>
            </c:extLst>
          </c:dPt>
          <c:dLbls>
            <c:delete val="1"/>
          </c:dLbls>
          <c:cat>
            <c:numRef>
              <c:f>Sheet1!$B$1:$G$1</c:f>
              <c:numCache>
                <c:formatCode>General</c:formatCode>
                <c:ptCount val="6"/>
                <c:pt idx="0">
                  <c:v>2013</c:v>
                </c:pt>
                <c:pt idx="1">
                  <c:v>2014</c:v>
                </c:pt>
                <c:pt idx="2">
                  <c:v>2015</c:v>
                </c:pt>
                <c:pt idx="3">
                  <c:v>2016</c:v>
                </c:pt>
                <c:pt idx="4">
                  <c:v>2017</c:v>
                </c:pt>
                <c:pt idx="5">
                  <c:v>2018</c:v>
                </c:pt>
              </c:numCache>
            </c:numRef>
          </c:cat>
          <c:val>
            <c:numRef>
              <c:f>Sheet1!$B$3:$G$3</c:f>
              <c:numCache>
                <c:formatCode>General</c:formatCode>
                <c:ptCount val="6"/>
                <c:pt idx="0">
                  <c:v>5</c:v>
                </c:pt>
                <c:pt idx="1">
                  <c:v>5</c:v>
                </c:pt>
                <c:pt idx="2">
                  <c:v>4</c:v>
                </c:pt>
                <c:pt idx="3">
                  <c:v>5</c:v>
                </c:pt>
                <c:pt idx="4">
                  <c:v>4</c:v>
                </c:pt>
                <c:pt idx="5">
                  <c:v>5</c:v>
                </c:pt>
              </c:numCache>
            </c:numRef>
          </c:val>
          <c:smooth val="0"/>
          <c:extLst>
            <c:ext xmlns:c16="http://schemas.microsoft.com/office/drawing/2014/chart" uri="{C3380CC4-5D6E-409C-BE32-E72D297353CC}">
              <c16:uniqueId val="{0000000F-C2E5-4F70-BDB1-12795B94234F}"/>
            </c:ext>
          </c:extLst>
        </c:ser>
        <c:dLbls>
          <c:showLegendKey val="0"/>
          <c:showVal val="1"/>
          <c:showCatName val="0"/>
          <c:showSerName val="0"/>
          <c:showPercent val="0"/>
          <c:showBubbleSize val="0"/>
        </c:dLbls>
        <c:marker val="1"/>
        <c:smooth val="0"/>
        <c:axId val="-2100117944"/>
        <c:axId val="-2100114984"/>
      </c:lineChart>
      <c:catAx>
        <c:axId val="-2100127656"/>
        <c:scaling>
          <c:orientation val="minMax"/>
        </c:scaling>
        <c:delete val="0"/>
        <c:axPos val="b"/>
        <c:numFmt formatCode="General" sourceLinked="1"/>
        <c:majorTickMark val="cross"/>
        <c:minorTickMark val="none"/>
        <c:tickLblPos val="nextTo"/>
        <c:spPr>
          <a:noFill/>
          <a:ln w="3175" cap="flat" cmpd="sng" algn="ctr">
            <a:solidFill>
              <a:srgbClr val="000000"/>
            </a:solidFill>
            <a:prstDash val="solid"/>
            <a:round/>
          </a:ln>
          <a:effectLst/>
        </c:spPr>
        <c:txPr>
          <a:bodyPr rot="0"/>
          <a:lstStyle/>
          <a:p>
            <a:pPr>
              <a:defRPr/>
            </a:pPr>
            <a:endParaRPr lang="en-US"/>
          </a:p>
        </c:txPr>
        <c:crossAx val="-2100124504"/>
        <c:crosses val="autoZero"/>
        <c:auto val="0"/>
        <c:lblAlgn val="ctr"/>
        <c:lblOffset val="100"/>
        <c:tickLblSkip val="1"/>
        <c:tickMarkSkip val="1"/>
        <c:noMultiLvlLbl val="0"/>
      </c:catAx>
      <c:valAx>
        <c:axId val="-2100124504"/>
        <c:scaling>
          <c:orientation val="minMax"/>
          <c:max val="100"/>
        </c:scaling>
        <c:delete val="0"/>
        <c:axPos val="l"/>
        <c:title>
          <c:tx>
            <c:rich>
              <a:bodyPr rot="-5400000" vert="horz"/>
              <a:lstStyle/>
              <a:p>
                <a:pPr>
                  <a:defRPr b="1"/>
                </a:pPr>
                <a:r>
                  <a:rPr lang="en-AU" b="1" dirty="0"/>
                  <a:t>% ACT IDRS participants</a:t>
                </a:r>
              </a:p>
            </c:rich>
          </c:tx>
          <c:layout>
            <c:manualLayout>
              <c:xMode val="edge"/>
              <c:yMode val="edge"/>
              <c:x val="4.2222982996690632E-3"/>
              <c:y val="0.11031083312807634"/>
            </c:manualLayout>
          </c:layout>
          <c:overlay val="0"/>
          <c:spPr>
            <a:noFill/>
            <a:ln w="25399">
              <a:noFill/>
            </a:ln>
            <a:effectLst/>
          </c:spPr>
        </c:title>
        <c:numFmt formatCode="General" sourceLinked="1"/>
        <c:majorTickMark val="cross"/>
        <c:minorTickMark val="none"/>
        <c:tickLblPos val="nextTo"/>
        <c:spPr>
          <a:noFill/>
          <a:ln w="3175" cap="flat" cmpd="sng" algn="ctr">
            <a:solidFill>
              <a:srgbClr val="000000"/>
            </a:solidFill>
            <a:prstDash val="solid"/>
            <a:round/>
          </a:ln>
          <a:effectLst/>
        </c:spPr>
        <c:txPr>
          <a:bodyPr rot="0"/>
          <a:lstStyle/>
          <a:p>
            <a:pPr>
              <a:defRPr/>
            </a:pPr>
            <a:endParaRPr lang="en-US"/>
          </a:p>
        </c:txPr>
        <c:crossAx val="-2100127656"/>
        <c:crosses val="autoZero"/>
        <c:crossBetween val="between"/>
        <c:majorUnit val="10"/>
      </c:valAx>
      <c:catAx>
        <c:axId val="-2100117944"/>
        <c:scaling>
          <c:orientation val="minMax"/>
        </c:scaling>
        <c:delete val="1"/>
        <c:axPos val="b"/>
        <c:numFmt formatCode="General" sourceLinked="1"/>
        <c:majorTickMark val="out"/>
        <c:minorTickMark val="none"/>
        <c:tickLblPos val="none"/>
        <c:crossAx val="-2100114984"/>
        <c:crosses val="autoZero"/>
        <c:auto val="0"/>
        <c:lblAlgn val="ctr"/>
        <c:lblOffset val="100"/>
        <c:noMultiLvlLbl val="0"/>
      </c:catAx>
      <c:valAx>
        <c:axId val="-2100114984"/>
        <c:scaling>
          <c:orientation val="minMax"/>
          <c:max val="180"/>
        </c:scaling>
        <c:delete val="0"/>
        <c:axPos val="r"/>
        <c:title>
          <c:tx>
            <c:rich>
              <a:bodyPr rot="-5400000" vert="horz"/>
              <a:lstStyle/>
              <a:p>
                <a:pPr>
                  <a:defRPr/>
                </a:pPr>
                <a:r>
                  <a:rPr lang="en-AU"/>
                  <a:t>Median Days</a:t>
                </a:r>
              </a:p>
            </c:rich>
          </c:tx>
          <c:layout>
            <c:manualLayout>
              <c:xMode val="edge"/>
              <c:yMode val="edge"/>
              <c:x val="0.97080498934570392"/>
              <c:y val="0.24527199243558956"/>
            </c:manualLayout>
          </c:layout>
          <c:overlay val="0"/>
          <c:spPr>
            <a:noFill/>
            <a:ln w="25399">
              <a:noFill/>
            </a:ln>
            <a:effectLst/>
          </c:spPr>
        </c:title>
        <c:numFmt formatCode="General" sourceLinked="1"/>
        <c:majorTickMark val="cross"/>
        <c:minorTickMark val="none"/>
        <c:tickLblPos val="nextTo"/>
        <c:spPr>
          <a:noFill/>
          <a:ln w="3175" cap="flat" cmpd="sng" algn="ctr">
            <a:solidFill>
              <a:srgbClr val="000000"/>
            </a:solidFill>
            <a:prstDash val="solid"/>
            <a:round/>
          </a:ln>
          <a:effectLst/>
        </c:spPr>
        <c:txPr>
          <a:bodyPr rot="0"/>
          <a:lstStyle/>
          <a:p>
            <a:pPr>
              <a:defRPr/>
            </a:pPr>
            <a:endParaRPr lang="en-US"/>
          </a:p>
        </c:txPr>
        <c:crossAx val="-2100117944"/>
        <c:crosses val="max"/>
        <c:crossBetween val="between"/>
      </c:valAx>
      <c:spPr>
        <a:noFill/>
        <a:ln w="25399">
          <a:noFill/>
        </a:ln>
        <a:effectLst/>
      </c:spPr>
    </c:plotArea>
    <c:legend>
      <c:legendPos val="b"/>
      <c:layout>
        <c:manualLayout>
          <c:xMode val="edge"/>
          <c:yMode val="edge"/>
          <c:x val="0.20972326664351981"/>
          <c:y val="0.88769930260915719"/>
          <c:w val="0.63366460147500392"/>
          <c:h val="7.2523647050225223E-2"/>
        </c:manualLayout>
      </c:layout>
      <c:overlay val="0"/>
      <c:spPr>
        <a:solidFill>
          <a:srgbClr val="FFFFFF"/>
        </a:solidFill>
        <a:ln w="3175">
          <a:noFill/>
          <a:prstDash val="solid"/>
        </a:ln>
        <a:effectLst/>
      </c:spPr>
      <c:txPr>
        <a:bodyPr rot="0" vert="horz"/>
        <a:lstStyle/>
        <a:p>
          <a:pPr>
            <a:defRPr/>
          </a:pPr>
          <a:endParaRPr lang="en-US"/>
        </a:p>
      </c:txPr>
    </c:legend>
    <c:plotVisOnly val="1"/>
    <c:dispBlanksAs val="gap"/>
    <c:showDLblsOverMax val="0"/>
  </c:chart>
  <c:spPr>
    <a:noFill/>
    <a:ln w="6350" cap="flat" cmpd="sng" algn="ctr">
      <a:noFill/>
      <a:prstDash val="solid"/>
      <a:round/>
    </a:ln>
    <a:effectLst/>
  </c:spPr>
  <c:txPr>
    <a:bodyPr/>
    <a:lstStyle/>
    <a:p>
      <a:pPr>
        <a:defRPr sz="1600" b="0" i="0" u="none" strike="noStrike" baseline="0">
          <a:solidFill>
            <a:srgbClr val="000000"/>
          </a:solidFill>
          <a:latin typeface="+mn-lt"/>
          <a:ea typeface="Calibri"/>
          <a:cs typeface="Arial" panose="020B0604020202020204" pitchFamily="34" charset="0"/>
        </a:defRPr>
      </a:pPr>
      <a:endParaRPr lang="en-US"/>
    </a:p>
  </c:txPr>
  <c:externalData r:id="rId1">
    <c:autoUpdate val="0"/>
  </c:externalData>
</c:chartSpace>
</file>

<file path=ppt/charts/chart3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8.3583843686205903E-2"/>
          <c:y val="6.8469270477653513E-2"/>
          <c:w val="0.84772252653200941"/>
          <c:h val="0.6806327482311999"/>
        </c:manualLayout>
      </c:layout>
      <c:barChart>
        <c:barDir val="col"/>
        <c:grouping val="clustered"/>
        <c:varyColors val="0"/>
        <c:ser>
          <c:idx val="1"/>
          <c:order val="0"/>
          <c:tx>
            <c:strRef>
              <c:f>Sheet1!$A$2</c:f>
              <c:strCache>
                <c:ptCount val="1"/>
                <c:pt idx="0">
                  <c:v>% Any Use</c:v>
                </c:pt>
              </c:strCache>
            </c:strRef>
          </c:tx>
          <c:spPr>
            <a:solidFill>
              <a:schemeClr val="accent2"/>
            </a:solidFill>
            <a:ln>
              <a:noFill/>
            </a:ln>
            <a:effectLst>
              <a:outerShdw blurRad="50800" dist="38100" dir="2700000" algn="tl" rotWithShape="0">
                <a:prstClr val="black">
                  <a:alpha val="40000"/>
                </a:prstClr>
              </a:outerShdw>
            </a:effectLst>
          </c:spPr>
          <c:invertIfNegative val="0"/>
          <c:dLbls>
            <c:dLbl>
              <c:idx val="6"/>
              <c:tx>
                <c:rich>
                  <a:bodyPr/>
                  <a:lstStyle/>
                  <a:p>
                    <a:r>
                      <a:rPr lang="en-US"/>
                      <a:t>**</a:t>
                    </a:r>
                    <a:endParaRPr lang="en-US" dirty="0"/>
                  </a:p>
                </c:rich>
              </c:tx>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4AB4-48A6-9463-798471CCF1DE}"/>
                </c:ext>
              </c:extLst>
            </c:dLbl>
            <c:spPr>
              <a:noFill/>
              <a:ln>
                <a:noFill/>
              </a:ln>
              <a:effectLst/>
            </c:spPr>
            <c:txPr>
              <a:bodyPr rot="0" spcFirstLastPara="1" vertOverflow="ellipsis" vert="horz" wrap="square" lIns="38100" tIns="19050" rIns="38100" bIns="19050" anchor="ctr" anchorCtr="1">
                <a:spAutoFit/>
              </a:bodyPr>
              <a:lstStyle/>
              <a:p>
                <a:pPr>
                  <a:defRPr sz="1600" b="0" i="0" u="none" strike="noStrike" kern="1200" baseline="0">
                    <a:solidFill>
                      <a:srgbClr val="000000"/>
                    </a:solidFill>
                    <a:latin typeface="+mn-lt"/>
                    <a:ea typeface="Calibri"/>
                    <a:cs typeface="Arial" panose="020B060402020202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6350" cap="flat" cmpd="sng" algn="ctr">
                      <a:solidFill>
                        <a:schemeClr val="tx1"/>
                      </a:solidFill>
                      <a:prstDash val="solid"/>
                      <a:round/>
                    </a:ln>
                    <a:effectLst/>
                  </c:spPr>
                </c15:leaderLines>
              </c:ext>
            </c:extLst>
          </c:dLbls>
          <c:cat>
            <c:numRef>
              <c:f>Sheet1!$B$1:$H$1</c:f>
              <c:numCache>
                <c:formatCode>General</c:formatCode>
                <c:ptCount val="7"/>
                <c:pt idx="0">
                  <c:v>2012</c:v>
                </c:pt>
                <c:pt idx="1">
                  <c:v>2013</c:v>
                </c:pt>
                <c:pt idx="2">
                  <c:v>2014</c:v>
                </c:pt>
                <c:pt idx="3">
                  <c:v>2015</c:v>
                </c:pt>
                <c:pt idx="4">
                  <c:v>2016</c:v>
                </c:pt>
                <c:pt idx="5">
                  <c:v>2017</c:v>
                </c:pt>
                <c:pt idx="6">
                  <c:v>2018</c:v>
                </c:pt>
              </c:numCache>
            </c:numRef>
          </c:cat>
          <c:val>
            <c:numRef>
              <c:f>Sheet1!$B$2:$H$2</c:f>
              <c:numCache>
                <c:formatCode>General</c:formatCode>
                <c:ptCount val="7"/>
                <c:pt idx="0">
                  <c:v>13</c:v>
                </c:pt>
                <c:pt idx="1">
                  <c:v>10</c:v>
                </c:pt>
                <c:pt idx="2">
                  <c:v>26</c:v>
                </c:pt>
                <c:pt idx="3">
                  <c:v>8</c:v>
                </c:pt>
                <c:pt idx="4">
                  <c:v>19</c:v>
                </c:pt>
                <c:pt idx="5">
                  <c:v>17</c:v>
                </c:pt>
                <c:pt idx="6">
                  <c:v>5</c:v>
                </c:pt>
              </c:numCache>
            </c:numRef>
          </c:val>
          <c:extLst>
            <c:ext xmlns:c16="http://schemas.microsoft.com/office/drawing/2014/chart" uri="{C3380CC4-5D6E-409C-BE32-E72D297353CC}">
              <c16:uniqueId val="{00000006-68E8-4D43-90D8-20751C6E2DAB}"/>
            </c:ext>
          </c:extLst>
        </c:ser>
        <c:dLbls>
          <c:showLegendKey val="0"/>
          <c:showVal val="1"/>
          <c:showCatName val="0"/>
          <c:showSerName val="0"/>
          <c:showPercent val="0"/>
          <c:showBubbleSize val="0"/>
        </c:dLbls>
        <c:gapWidth val="150"/>
        <c:axId val="-2100127656"/>
        <c:axId val="-2100124504"/>
      </c:barChart>
      <c:lineChart>
        <c:grouping val="standard"/>
        <c:varyColors val="0"/>
        <c:ser>
          <c:idx val="0"/>
          <c:order val="1"/>
          <c:tx>
            <c:strRef>
              <c:f>Sheet1!$A$3</c:f>
              <c:strCache>
                <c:ptCount val="1"/>
                <c:pt idx="0">
                  <c:v>Median days</c:v>
                </c:pt>
              </c:strCache>
            </c:strRef>
          </c:tx>
          <c:spPr>
            <a:ln w="25400" cap="rnd" cmpd="sng" algn="ctr">
              <a:solidFill>
                <a:schemeClr val="accent1"/>
              </a:solidFill>
              <a:prstDash val="solid"/>
              <a:round/>
            </a:ln>
            <a:effectLst>
              <a:outerShdw blurRad="50800" dist="38100" dir="2700000" algn="tl" rotWithShape="0">
                <a:prstClr val="black">
                  <a:alpha val="40000"/>
                </a:prstClr>
              </a:outerShdw>
            </a:effectLst>
          </c:spPr>
          <c:marker>
            <c:symbol val="diamond"/>
            <c:size val="6"/>
            <c:spPr>
              <a:solidFill>
                <a:schemeClr val="accent1"/>
              </a:solidFill>
              <a:ln w="6350" cap="flat" cmpd="sng" algn="ctr">
                <a:solidFill>
                  <a:schemeClr val="accent1"/>
                </a:solidFill>
                <a:prstDash val="solid"/>
                <a:round/>
              </a:ln>
              <a:effectLst>
                <a:outerShdw blurRad="50800" dist="38100" dir="2700000" algn="tl" rotWithShape="0">
                  <a:prstClr val="black">
                    <a:alpha val="40000"/>
                  </a:prstClr>
                </a:outerShdw>
              </a:effectLst>
            </c:spPr>
          </c:marker>
          <c:dLbls>
            <c:dLbl>
              <c:idx val="0"/>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7-68E8-4D43-90D8-20751C6E2DAB}"/>
                </c:ext>
              </c:extLst>
            </c:dLbl>
            <c:dLbl>
              <c:idx val="5"/>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9-68E8-4D43-90D8-20751C6E2DAB}"/>
                </c:ext>
              </c:extLst>
            </c:dLbl>
            <c:dLbl>
              <c:idx val="6"/>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768E-464C-A518-A36A1A669D37}"/>
                </c:ext>
              </c:extLst>
            </c:dLbl>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rgbClr val="000000"/>
                    </a:solidFill>
                    <a:latin typeface="+mn-lt"/>
                    <a:ea typeface="Calibri"/>
                    <a:cs typeface="Arial" panose="020B0604020202020204" pitchFamily="34" charset="0"/>
                  </a:defRPr>
                </a:pPr>
                <a:endParaRPr lang="en-US"/>
              </a:p>
            </c:txPr>
            <c:showLegendKey val="0"/>
            <c:showVal val="0"/>
            <c:showCatName val="0"/>
            <c:showSerName val="0"/>
            <c:showPercent val="0"/>
            <c:showBubbleSize val="0"/>
            <c:extLst>
              <c:ext xmlns:c15="http://schemas.microsoft.com/office/drawing/2012/chart" uri="{CE6537A1-D6FC-4f65-9D91-7224C49458BB}">
                <c15:showLeaderLines val="1"/>
                <c15:leaderLines>
                  <c:spPr>
                    <a:ln w="6350" cap="flat" cmpd="sng" algn="ctr">
                      <a:solidFill>
                        <a:schemeClr val="tx1"/>
                      </a:solidFill>
                      <a:prstDash val="solid"/>
                      <a:round/>
                    </a:ln>
                    <a:effectLst/>
                  </c:spPr>
                </c15:leaderLines>
              </c:ext>
            </c:extLst>
          </c:dLbls>
          <c:cat>
            <c:numRef>
              <c:f>Sheet1!$B$1:$H$1</c:f>
              <c:numCache>
                <c:formatCode>General</c:formatCode>
                <c:ptCount val="7"/>
                <c:pt idx="0">
                  <c:v>2012</c:v>
                </c:pt>
                <c:pt idx="1">
                  <c:v>2013</c:v>
                </c:pt>
                <c:pt idx="2">
                  <c:v>2014</c:v>
                </c:pt>
                <c:pt idx="3">
                  <c:v>2015</c:v>
                </c:pt>
                <c:pt idx="4">
                  <c:v>2016</c:v>
                </c:pt>
                <c:pt idx="5">
                  <c:v>2017</c:v>
                </c:pt>
                <c:pt idx="6">
                  <c:v>2018</c:v>
                </c:pt>
              </c:numCache>
            </c:numRef>
          </c:cat>
          <c:val>
            <c:numRef>
              <c:f>Sheet1!$B$3:$H$3</c:f>
              <c:numCache>
                <c:formatCode>General</c:formatCode>
                <c:ptCount val="7"/>
                <c:pt idx="0">
                  <c:v>24</c:v>
                </c:pt>
                <c:pt idx="1">
                  <c:v>10</c:v>
                </c:pt>
                <c:pt idx="2">
                  <c:v>16</c:v>
                </c:pt>
                <c:pt idx="3">
                  <c:v>21</c:v>
                </c:pt>
                <c:pt idx="4">
                  <c:v>6</c:v>
                </c:pt>
                <c:pt idx="5">
                  <c:v>7</c:v>
                </c:pt>
                <c:pt idx="6">
                  <c:v>7</c:v>
                </c:pt>
              </c:numCache>
            </c:numRef>
          </c:val>
          <c:smooth val="0"/>
          <c:extLst>
            <c:ext xmlns:c16="http://schemas.microsoft.com/office/drawing/2014/chart" uri="{C3380CC4-5D6E-409C-BE32-E72D297353CC}">
              <c16:uniqueId val="{0000000A-68E8-4D43-90D8-20751C6E2DAB}"/>
            </c:ext>
          </c:extLst>
        </c:ser>
        <c:dLbls>
          <c:showLegendKey val="0"/>
          <c:showVal val="1"/>
          <c:showCatName val="0"/>
          <c:showSerName val="0"/>
          <c:showPercent val="0"/>
          <c:showBubbleSize val="0"/>
        </c:dLbls>
        <c:marker val="1"/>
        <c:smooth val="0"/>
        <c:axId val="-2100117944"/>
        <c:axId val="-2100114984"/>
      </c:lineChart>
      <c:catAx>
        <c:axId val="-2100127656"/>
        <c:scaling>
          <c:orientation val="minMax"/>
        </c:scaling>
        <c:delete val="0"/>
        <c:axPos val="b"/>
        <c:numFmt formatCode="General" sourceLinked="1"/>
        <c:majorTickMark val="cross"/>
        <c:minorTickMark val="none"/>
        <c:tickLblPos val="nextTo"/>
        <c:spPr>
          <a:noFill/>
          <a:ln w="3175" cap="flat" cmpd="sng" algn="ctr">
            <a:solidFill>
              <a:srgbClr val="000000"/>
            </a:solidFill>
            <a:prstDash val="solid"/>
            <a:round/>
          </a:ln>
          <a:effectLst/>
        </c:spPr>
        <c:txPr>
          <a:bodyPr rot="0" spcFirstLastPara="1" vertOverflow="ellipsis" wrap="square" anchor="ctr" anchorCtr="1"/>
          <a:lstStyle/>
          <a:p>
            <a:pPr>
              <a:defRPr sz="1600" b="0" i="0" u="none" strike="noStrike" kern="1200" baseline="0">
                <a:solidFill>
                  <a:srgbClr val="000000"/>
                </a:solidFill>
                <a:latin typeface="+mn-lt"/>
                <a:ea typeface="Calibri"/>
                <a:cs typeface="Arial" panose="020B0604020202020204" pitchFamily="34" charset="0"/>
              </a:defRPr>
            </a:pPr>
            <a:endParaRPr lang="en-US"/>
          </a:p>
        </c:txPr>
        <c:crossAx val="-2100124504"/>
        <c:crosses val="autoZero"/>
        <c:auto val="0"/>
        <c:lblAlgn val="ctr"/>
        <c:lblOffset val="100"/>
        <c:tickLblSkip val="1"/>
        <c:tickMarkSkip val="1"/>
        <c:noMultiLvlLbl val="0"/>
      </c:catAx>
      <c:valAx>
        <c:axId val="-2100124504"/>
        <c:scaling>
          <c:orientation val="minMax"/>
          <c:max val="50"/>
        </c:scaling>
        <c:delete val="0"/>
        <c:axPos val="l"/>
        <c:title>
          <c:tx>
            <c:rich>
              <a:bodyPr rot="-5400000" spcFirstLastPara="1" vertOverflow="ellipsis" vert="horz" wrap="square" anchor="ctr" anchorCtr="1"/>
              <a:lstStyle/>
              <a:p>
                <a:pPr>
                  <a:defRPr sz="1600" b="1" i="0" u="none" strike="noStrike" kern="1200" baseline="0">
                    <a:solidFill>
                      <a:srgbClr val="000000"/>
                    </a:solidFill>
                    <a:latin typeface="+mn-lt"/>
                    <a:ea typeface="Calibri"/>
                    <a:cs typeface="Arial" panose="020B0604020202020204" pitchFamily="34" charset="0"/>
                  </a:defRPr>
                </a:pPr>
                <a:r>
                  <a:rPr lang="en-AU" b="1" dirty="0">
                    <a:latin typeface="Arial" panose="020B0604020202020204" pitchFamily="34" charset="0"/>
                    <a:cs typeface="Arial" panose="020B0604020202020204" pitchFamily="34" charset="0"/>
                  </a:rPr>
                  <a:t>% ACT IDRS participants</a:t>
                </a:r>
              </a:p>
            </c:rich>
          </c:tx>
          <c:layout>
            <c:manualLayout>
              <c:xMode val="edge"/>
              <c:yMode val="edge"/>
              <c:x val="6.7784054167142147E-3"/>
              <c:y val="0.11073174926998158"/>
            </c:manualLayout>
          </c:layout>
          <c:overlay val="0"/>
          <c:spPr>
            <a:noFill/>
            <a:ln w="25399">
              <a:noFill/>
            </a:ln>
            <a:effectLst/>
          </c:spPr>
          <c:txPr>
            <a:bodyPr rot="-5400000" spcFirstLastPara="1" vertOverflow="ellipsis" vert="horz" wrap="square" anchor="ctr" anchorCtr="1"/>
            <a:lstStyle/>
            <a:p>
              <a:pPr>
                <a:defRPr sz="1600" b="1" i="0" u="none" strike="noStrike" kern="1200" baseline="0">
                  <a:solidFill>
                    <a:srgbClr val="000000"/>
                  </a:solidFill>
                  <a:latin typeface="+mn-lt"/>
                  <a:ea typeface="Calibri"/>
                  <a:cs typeface="Arial" panose="020B0604020202020204" pitchFamily="34" charset="0"/>
                </a:defRPr>
              </a:pPr>
              <a:endParaRPr lang="en-US"/>
            </a:p>
          </c:txPr>
        </c:title>
        <c:numFmt formatCode="General" sourceLinked="1"/>
        <c:majorTickMark val="cross"/>
        <c:minorTickMark val="none"/>
        <c:tickLblPos val="nextTo"/>
        <c:spPr>
          <a:noFill/>
          <a:ln w="3175" cap="flat" cmpd="sng" algn="ctr">
            <a:solidFill>
              <a:srgbClr val="000000"/>
            </a:solidFill>
            <a:prstDash val="solid"/>
            <a:round/>
          </a:ln>
          <a:effectLst/>
        </c:spPr>
        <c:txPr>
          <a:bodyPr rot="0" spcFirstLastPara="1" vertOverflow="ellipsis" wrap="square" anchor="ctr" anchorCtr="1"/>
          <a:lstStyle/>
          <a:p>
            <a:pPr>
              <a:defRPr sz="1600" b="0" i="0" u="none" strike="noStrike" kern="1200" baseline="0">
                <a:solidFill>
                  <a:srgbClr val="000000"/>
                </a:solidFill>
                <a:latin typeface="+mn-lt"/>
                <a:ea typeface="Calibri"/>
                <a:cs typeface="Arial" panose="020B0604020202020204" pitchFamily="34" charset="0"/>
              </a:defRPr>
            </a:pPr>
            <a:endParaRPr lang="en-US"/>
          </a:p>
        </c:txPr>
        <c:crossAx val="-2100127656"/>
        <c:crosses val="autoZero"/>
        <c:crossBetween val="between"/>
        <c:majorUnit val="10"/>
      </c:valAx>
      <c:catAx>
        <c:axId val="-2100117944"/>
        <c:scaling>
          <c:orientation val="minMax"/>
        </c:scaling>
        <c:delete val="1"/>
        <c:axPos val="b"/>
        <c:numFmt formatCode="General" sourceLinked="1"/>
        <c:majorTickMark val="out"/>
        <c:minorTickMark val="none"/>
        <c:tickLblPos val="none"/>
        <c:crossAx val="-2100114984"/>
        <c:crosses val="autoZero"/>
        <c:auto val="0"/>
        <c:lblAlgn val="ctr"/>
        <c:lblOffset val="100"/>
        <c:noMultiLvlLbl val="0"/>
      </c:catAx>
      <c:valAx>
        <c:axId val="-2100114984"/>
        <c:scaling>
          <c:orientation val="minMax"/>
          <c:max val="90"/>
        </c:scaling>
        <c:delete val="0"/>
        <c:axPos val="r"/>
        <c:title>
          <c:tx>
            <c:rich>
              <a:bodyPr rot="-5400000" spcFirstLastPara="1" vertOverflow="ellipsis" vert="horz" wrap="square" anchor="ctr" anchorCtr="1"/>
              <a:lstStyle/>
              <a:p>
                <a:pPr>
                  <a:defRPr sz="1600" b="0" i="0" u="none" strike="noStrike" kern="1200" baseline="0">
                    <a:solidFill>
                      <a:srgbClr val="000000"/>
                    </a:solidFill>
                    <a:latin typeface="+mn-lt"/>
                    <a:ea typeface="Calibri"/>
                    <a:cs typeface="Arial" panose="020B0604020202020204" pitchFamily="34" charset="0"/>
                  </a:defRPr>
                </a:pPr>
                <a:r>
                  <a:rPr lang="en-AU"/>
                  <a:t>Median Days</a:t>
                </a:r>
              </a:p>
            </c:rich>
          </c:tx>
          <c:layout>
            <c:manualLayout>
              <c:xMode val="edge"/>
              <c:yMode val="edge"/>
              <c:x val="0.97080498934570392"/>
              <c:y val="0.25802438350891582"/>
            </c:manualLayout>
          </c:layout>
          <c:overlay val="0"/>
          <c:spPr>
            <a:noFill/>
            <a:ln w="25399">
              <a:noFill/>
            </a:ln>
            <a:effectLst/>
          </c:spPr>
          <c:txPr>
            <a:bodyPr rot="-5400000" spcFirstLastPara="1" vertOverflow="ellipsis" vert="horz" wrap="square" anchor="ctr" anchorCtr="1"/>
            <a:lstStyle/>
            <a:p>
              <a:pPr>
                <a:defRPr sz="1600" b="0" i="0" u="none" strike="noStrike" kern="1200" baseline="0">
                  <a:solidFill>
                    <a:srgbClr val="000000"/>
                  </a:solidFill>
                  <a:latin typeface="+mn-lt"/>
                  <a:ea typeface="Calibri"/>
                  <a:cs typeface="Arial" panose="020B0604020202020204" pitchFamily="34" charset="0"/>
                </a:defRPr>
              </a:pPr>
              <a:endParaRPr lang="en-US"/>
            </a:p>
          </c:txPr>
        </c:title>
        <c:numFmt formatCode="General" sourceLinked="1"/>
        <c:majorTickMark val="cross"/>
        <c:minorTickMark val="none"/>
        <c:tickLblPos val="nextTo"/>
        <c:spPr>
          <a:noFill/>
          <a:ln w="3175" cap="flat" cmpd="sng" algn="ctr">
            <a:solidFill>
              <a:srgbClr val="000000"/>
            </a:solidFill>
            <a:prstDash val="solid"/>
            <a:round/>
          </a:ln>
          <a:effectLst/>
        </c:spPr>
        <c:txPr>
          <a:bodyPr rot="0" spcFirstLastPara="1" vertOverflow="ellipsis" wrap="square" anchor="ctr" anchorCtr="1"/>
          <a:lstStyle/>
          <a:p>
            <a:pPr>
              <a:defRPr sz="1600" b="0" i="0" u="none" strike="noStrike" kern="1200" baseline="0">
                <a:solidFill>
                  <a:srgbClr val="000000"/>
                </a:solidFill>
                <a:latin typeface="+mn-lt"/>
                <a:ea typeface="Calibri"/>
                <a:cs typeface="Arial" panose="020B0604020202020204" pitchFamily="34" charset="0"/>
              </a:defRPr>
            </a:pPr>
            <a:endParaRPr lang="en-US"/>
          </a:p>
        </c:txPr>
        <c:crossAx val="-2100117944"/>
        <c:crosses val="max"/>
        <c:crossBetween val="between"/>
      </c:valAx>
      <c:spPr>
        <a:noFill/>
        <a:ln w="25399">
          <a:noFill/>
        </a:ln>
        <a:effectLst/>
      </c:spPr>
    </c:plotArea>
    <c:legend>
      <c:legendPos val="b"/>
      <c:layout>
        <c:manualLayout>
          <c:xMode val="edge"/>
          <c:yMode val="edge"/>
          <c:x val="0.37718865304880367"/>
          <c:y val="0.85607064469974681"/>
          <c:w val="0.28844982692380844"/>
          <c:h val="8.674487140325568E-2"/>
        </c:manualLayout>
      </c:layout>
      <c:overlay val="0"/>
      <c:spPr>
        <a:solidFill>
          <a:srgbClr val="FFFFFF"/>
        </a:solidFill>
        <a:ln w="3175">
          <a:noFill/>
          <a:prstDash val="solid"/>
        </a:ln>
        <a:effectLst/>
      </c:spPr>
      <c:txPr>
        <a:bodyPr rot="0" spcFirstLastPara="1" vertOverflow="ellipsis" vert="horz" wrap="square" anchor="ctr" anchorCtr="1"/>
        <a:lstStyle/>
        <a:p>
          <a:pPr>
            <a:defRPr sz="1600" b="0" i="0" u="none" strike="noStrike" kern="1200" baseline="0">
              <a:solidFill>
                <a:srgbClr val="000000"/>
              </a:solidFill>
              <a:latin typeface="+mn-lt"/>
              <a:ea typeface="Calibri"/>
              <a:cs typeface="Arial" panose="020B0604020202020204" pitchFamily="34" charset="0"/>
            </a:defRPr>
          </a:pPr>
          <a:endParaRPr lang="en-US"/>
        </a:p>
      </c:txPr>
    </c:legend>
    <c:plotVisOnly val="1"/>
    <c:dispBlanksAs val="gap"/>
    <c:showDLblsOverMax val="0"/>
  </c:chart>
  <c:spPr>
    <a:noFill/>
    <a:ln w="6350" cap="flat" cmpd="sng" algn="ctr">
      <a:noFill/>
      <a:prstDash val="solid"/>
      <a:round/>
    </a:ln>
    <a:effectLst/>
  </c:spPr>
  <c:txPr>
    <a:bodyPr/>
    <a:lstStyle/>
    <a:p>
      <a:pPr>
        <a:defRPr sz="1600" b="0" i="0" u="none" strike="noStrike" baseline="0">
          <a:solidFill>
            <a:srgbClr val="000000"/>
          </a:solidFill>
          <a:latin typeface="+mn-lt"/>
          <a:ea typeface="Calibri"/>
          <a:cs typeface="Arial" panose="020B0604020202020204" pitchFamily="34" charset="0"/>
        </a:defRPr>
      </a:pPr>
      <a:endParaRPr lang="en-US"/>
    </a:p>
  </c:txPr>
  <c:externalData r:id="rId4">
    <c:autoUpdate val="0"/>
  </c:externalData>
</c:chartSpace>
</file>

<file path=ppt/charts/chart3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Low dose</c:v>
                </c:pt>
              </c:strCache>
            </c:strRef>
          </c:tx>
          <c:spPr>
            <a:solidFill>
              <a:schemeClr val="accent1"/>
            </a:solidFill>
            <a:ln>
              <a:noFill/>
            </a:ln>
            <a:effectLst/>
          </c:spPr>
          <c:invertIfNegative val="0"/>
          <c:dLbls>
            <c:spPr>
              <a:noFill/>
              <a:ln>
                <a:noFill/>
              </a:ln>
              <a:effectLst/>
            </c:spPr>
            <c:txPr>
              <a:bodyPr rot="0" spcFirstLastPara="1" vertOverflow="ellipsis" vert="horz" wrap="square" anchor="ctr" anchorCtr="1"/>
              <a:lstStyle/>
              <a:p>
                <a:pPr>
                  <a:defRPr sz="85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Sheet1!$A$2:$A$3</c:f>
              <c:strCache>
                <c:ptCount val="2"/>
                <c:pt idx="0">
                  <c:v>National</c:v>
                </c:pt>
                <c:pt idx="1">
                  <c:v>ACT</c:v>
                </c:pt>
              </c:strCache>
            </c:strRef>
          </c:cat>
          <c:val>
            <c:numRef>
              <c:f>Sheet1!$B$2:$B$3</c:f>
              <c:numCache>
                <c:formatCode>General</c:formatCode>
                <c:ptCount val="2"/>
                <c:pt idx="0">
                  <c:v>12</c:v>
                </c:pt>
                <c:pt idx="1">
                  <c:v>16</c:v>
                </c:pt>
              </c:numCache>
            </c:numRef>
          </c:val>
          <c:extLst>
            <c:ext xmlns:c16="http://schemas.microsoft.com/office/drawing/2014/chart" uri="{C3380CC4-5D6E-409C-BE32-E72D297353CC}">
              <c16:uniqueId val="{00000000-FA01-433E-A1AF-37CCD60CDD3D}"/>
            </c:ext>
          </c:extLst>
        </c:ser>
        <c:ser>
          <c:idx val="1"/>
          <c:order val="1"/>
          <c:tx>
            <c:strRef>
              <c:f>Sheet1!$C$1</c:f>
              <c:strCache>
                <c:ptCount val="1"/>
                <c:pt idx="0">
                  <c:v>High dose</c:v>
                </c:pt>
              </c:strCache>
            </c:strRef>
          </c:tx>
          <c:spPr>
            <a:solidFill>
              <a:schemeClr val="accent2"/>
            </a:solidFill>
            <a:ln>
              <a:noFill/>
            </a:ln>
            <a:effectLst/>
          </c:spPr>
          <c:invertIfNegative val="0"/>
          <c:dLbls>
            <c:spPr>
              <a:noFill/>
              <a:ln>
                <a:noFill/>
              </a:ln>
              <a:effectLst/>
            </c:spPr>
            <c:txPr>
              <a:bodyPr rot="0" spcFirstLastPara="1" vertOverflow="ellipsis" vert="horz" wrap="square" anchor="ctr" anchorCtr="1"/>
              <a:lstStyle/>
              <a:p>
                <a:pPr>
                  <a:defRPr sz="85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Sheet1!$A$2:$A$3</c:f>
              <c:strCache>
                <c:ptCount val="2"/>
                <c:pt idx="0">
                  <c:v>National</c:v>
                </c:pt>
                <c:pt idx="1">
                  <c:v>ACT</c:v>
                </c:pt>
              </c:strCache>
            </c:strRef>
          </c:cat>
          <c:val>
            <c:numRef>
              <c:f>Sheet1!$C$2:$C$3</c:f>
              <c:numCache>
                <c:formatCode>General</c:formatCode>
                <c:ptCount val="2"/>
                <c:pt idx="0">
                  <c:v>18</c:v>
                </c:pt>
                <c:pt idx="1">
                  <c:v>22</c:v>
                </c:pt>
              </c:numCache>
            </c:numRef>
          </c:val>
          <c:extLst>
            <c:ext xmlns:c16="http://schemas.microsoft.com/office/drawing/2014/chart" uri="{C3380CC4-5D6E-409C-BE32-E72D297353CC}">
              <c16:uniqueId val="{00000001-FA01-433E-A1AF-37CCD60CDD3D}"/>
            </c:ext>
          </c:extLst>
        </c:ser>
        <c:ser>
          <c:idx val="2"/>
          <c:order val="2"/>
          <c:tx>
            <c:strRef>
              <c:f>Sheet1!$D$1</c:f>
              <c:strCache>
                <c:ptCount val="1"/>
                <c:pt idx="0">
                  <c:v>Any</c:v>
                </c:pt>
              </c:strCache>
            </c:strRef>
          </c:tx>
          <c:spPr>
            <a:solidFill>
              <a:schemeClr val="accent3"/>
            </a:solidFill>
            <a:ln>
              <a:noFill/>
            </a:ln>
            <a:effectLst/>
          </c:spPr>
          <c:invertIfNegative val="0"/>
          <c:dLbls>
            <c:spPr>
              <a:noFill/>
              <a:ln>
                <a:noFill/>
              </a:ln>
              <a:effectLst/>
            </c:spPr>
            <c:txPr>
              <a:bodyPr rot="0" spcFirstLastPara="1" vertOverflow="ellipsis" vert="horz" wrap="square" anchor="ctr" anchorCtr="1"/>
              <a:lstStyle/>
              <a:p>
                <a:pPr>
                  <a:defRPr sz="85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Sheet1!$A$2:$A$3</c:f>
              <c:strCache>
                <c:ptCount val="2"/>
                <c:pt idx="0">
                  <c:v>National</c:v>
                </c:pt>
                <c:pt idx="1">
                  <c:v>ACT</c:v>
                </c:pt>
              </c:strCache>
            </c:strRef>
          </c:cat>
          <c:val>
            <c:numRef>
              <c:f>Sheet1!$D$2:$D$3</c:f>
              <c:numCache>
                <c:formatCode>General</c:formatCode>
                <c:ptCount val="2"/>
                <c:pt idx="0">
                  <c:v>27</c:v>
                </c:pt>
                <c:pt idx="1">
                  <c:v>33</c:v>
                </c:pt>
              </c:numCache>
            </c:numRef>
          </c:val>
          <c:extLst>
            <c:ext xmlns:c16="http://schemas.microsoft.com/office/drawing/2014/chart" uri="{C3380CC4-5D6E-409C-BE32-E72D297353CC}">
              <c16:uniqueId val="{00000002-FA01-433E-A1AF-37CCD60CDD3D}"/>
            </c:ext>
          </c:extLst>
        </c:ser>
        <c:dLbls>
          <c:showLegendKey val="0"/>
          <c:showVal val="0"/>
          <c:showCatName val="0"/>
          <c:showSerName val="0"/>
          <c:showPercent val="0"/>
          <c:showBubbleSize val="0"/>
        </c:dLbls>
        <c:gapWidth val="219"/>
        <c:overlap val="-27"/>
        <c:axId val="481159544"/>
        <c:axId val="481159872"/>
      </c:barChart>
      <c:catAx>
        <c:axId val="481159544"/>
        <c:scaling>
          <c:orientation val="minMax"/>
        </c:scaling>
        <c:delete val="0"/>
        <c:axPos val="b"/>
        <c:numFmt formatCode="General" sourceLinked="1"/>
        <c:majorTickMark val="cross"/>
        <c:minorTickMark val="none"/>
        <c:tickLblPos val="nextTo"/>
        <c:spPr>
          <a:noFill/>
          <a:ln w="9525" cap="flat" cmpd="sng" algn="ctr">
            <a:solidFill>
              <a:schemeClr val="tx1"/>
            </a:solidFill>
            <a:round/>
          </a:ln>
          <a:effectLst/>
        </c:spPr>
        <c:txPr>
          <a:bodyPr rot="-60000000" spcFirstLastPara="1" vertOverflow="ellipsis" vert="horz" wrap="square" anchor="ctr" anchorCtr="1"/>
          <a:lstStyle/>
          <a:p>
            <a:pPr>
              <a:defRPr sz="85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en-US"/>
          </a:p>
        </c:txPr>
        <c:crossAx val="481159872"/>
        <c:crosses val="autoZero"/>
        <c:auto val="1"/>
        <c:lblAlgn val="ctr"/>
        <c:lblOffset val="100"/>
        <c:noMultiLvlLbl val="0"/>
      </c:catAx>
      <c:valAx>
        <c:axId val="481159872"/>
        <c:scaling>
          <c:orientation val="minMax"/>
          <c:max val="100"/>
        </c:scaling>
        <c:delete val="0"/>
        <c:axPos val="l"/>
        <c:title>
          <c:tx>
            <c:rich>
              <a:bodyPr rot="-5400000" spcFirstLastPara="1" vertOverflow="ellipsis" vert="horz" wrap="square" anchor="ctr" anchorCtr="1"/>
              <a:lstStyle/>
              <a:p>
                <a:pPr>
                  <a:defRPr sz="850" b="1" i="0" u="none" strike="noStrike" kern="1200" baseline="0">
                    <a:solidFill>
                      <a:sysClr val="windowText" lastClr="000000"/>
                    </a:solidFill>
                    <a:latin typeface="Arial" panose="020B0604020202020204" pitchFamily="34" charset="0"/>
                    <a:ea typeface="+mn-ea"/>
                    <a:cs typeface="Arial" panose="020B0604020202020204" pitchFamily="34" charset="0"/>
                  </a:defRPr>
                </a:pPr>
                <a:r>
                  <a:rPr lang="en-AU" b="1"/>
                  <a:t>% ACT IDRS participants</a:t>
                </a:r>
              </a:p>
            </c:rich>
          </c:tx>
          <c:layout>
            <c:manualLayout>
              <c:xMode val="edge"/>
              <c:yMode val="edge"/>
              <c:x val="1.9942388654996677E-2"/>
              <c:y val="8.3531991135838576E-2"/>
            </c:manualLayout>
          </c:layout>
          <c:overlay val="0"/>
          <c:spPr>
            <a:noFill/>
            <a:ln>
              <a:noFill/>
            </a:ln>
            <a:effectLst/>
          </c:spPr>
          <c:txPr>
            <a:bodyPr rot="-5400000" spcFirstLastPara="1" vertOverflow="ellipsis" vert="horz" wrap="square" anchor="ctr" anchorCtr="1"/>
            <a:lstStyle/>
            <a:p>
              <a:pPr>
                <a:defRPr sz="850" b="1"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en-US"/>
            </a:p>
          </c:txPr>
        </c:title>
        <c:numFmt formatCode="General" sourceLinked="1"/>
        <c:majorTickMark val="cross"/>
        <c:minorTickMark val="none"/>
        <c:tickLblPos val="nextTo"/>
        <c:spPr>
          <a:noFill/>
          <a:ln>
            <a:solidFill>
              <a:schemeClr val="tx1"/>
            </a:solidFill>
          </a:ln>
          <a:effectLst/>
        </c:spPr>
        <c:txPr>
          <a:bodyPr rot="-60000000" spcFirstLastPara="1" vertOverflow="ellipsis" vert="horz" wrap="square" anchor="ctr" anchorCtr="1"/>
          <a:lstStyle/>
          <a:p>
            <a:pPr>
              <a:defRPr sz="85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en-US"/>
          </a:p>
        </c:txPr>
        <c:crossAx val="4811595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85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solidFill>
      <a:schemeClr val="bg1"/>
    </a:solidFill>
    <a:ln w="9525" cap="flat" cmpd="sng" algn="ctr">
      <a:noFill/>
      <a:round/>
    </a:ln>
    <a:effectLst/>
  </c:spPr>
  <c:txPr>
    <a:bodyPr/>
    <a:lstStyle/>
    <a:p>
      <a:pPr>
        <a:defRPr sz="850">
          <a:solidFill>
            <a:sysClr val="windowText" lastClr="000000"/>
          </a:solidFill>
          <a:latin typeface="Arial" panose="020B0604020202020204" pitchFamily="34" charset="0"/>
          <a:cs typeface="Arial" panose="020B0604020202020204" pitchFamily="34" charset="0"/>
        </a:defRPr>
      </a:pPr>
      <a:endParaRPr lang="en-US"/>
    </a:p>
  </c:txPr>
  <c:externalData r:id="rId3">
    <c:autoUpdate val="0"/>
  </c:externalData>
</c:chartSpace>
</file>

<file path=ppt/charts/chart3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9.2307991415602905E-2"/>
          <c:y val="4.1666666666666699E-2"/>
          <c:w val="0.886799321025043"/>
          <c:h val="0.58196162353807024"/>
        </c:manualLayout>
      </c:layout>
      <c:lineChart>
        <c:grouping val="standard"/>
        <c:varyColors val="0"/>
        <c:ser>
          <c:idx val="0"/>
          <c:order val="0"/>
          <c:tx>
            <c:strRef>
              <c:f>Sheet1!$B$1</c:f>
              <c:strCache>
                <c:ptCount val="1"/>
                <c:pt idx="0">
                  <c:v>Benzodiazepines</c:v>
                </c:pt>
              </c:strCache>
            </c:strRef>
          </c:tx>
          <c:spPr>
            <a:ln w="25400" cap="rnd" cmpd="sng" algn="ctr">
              <a:solidFill>
                <a:schemeClr val="accent1"/>
              </a:solidFill>
              <a:prstDash val="solid"/>
              <a:round/>
            </a:ln>
            <a:effectLst>
              <a:outerShdw blurRad="50800" dist="38100" dir="2700000" algn="tl" rotWithShape="0">
                <a:prstClr val="black">
                  <a:alpha val="40000"/>
                </a:prstClr>
              </a:outerShdw>
            </a:effectLst>
          </c:spPr>
          <c:marker>
            <c:symbol val="diamond"/>
            <c:size val="6"/>
            <c:spPr>
              <a:solidFill>
                <a:schemeClr val="accent1"/>
              </a:solidFill>
              <a:ln w="6350" cap="flat" cmpd="sng" algn="ctr">
                <a:solidFill>
                  <a:schemeClr val="accent1"/>
                </a:solidFill>
                <a:prstDash val="solid"/>
                <a:round/>
              </a:ln>
              <a:effectLst>
                <a:outerShdw blurRad="50800" dist="38100" dir="2700000" algn="tl" rotWithShape="0">
                  <a:prstClr val="black">
                    <a:alpha val="40000"/>
                  </a:prstClr>
                </a:outerShdw>
              </a:effectLst>
            </c:spPr>
          </c:marker>
          <c:dLbls>
            <c:dLbl>
              <c:idx val="8"/>
              <c:delete val="1"/>
              <c:extLst>
                <c:ext xmlns:c15="http://schemas.microsoft.com/office/drawing/2012/chart" uri="{CE6537A1-D6FC-4f65-9D91-7224C49458BB}"/>
                <c:ext xmlns:c16="http://schemas.microsoft.com/office/drawing/2014/chart" uri="{C3380CC4-5D6E-409C-BE32-E72D297353CC}">
                  <c16:uniqueId val="{00000017-B53F-4BC5-8BB6-F1C6FB101727}"/>
                </c:ext>
              </c:extLst>
            </c:dLbl>
            <c:dLbl>
              <c:idx val="9"/>
              <c:delete val="1"/>
              <c:extLst>
                <c:ext xmlns:c15="http://schemas.microsoft.com/office/drawing/2012/chart" uri="{CE6537A1-D6FC-4f65-9D91-7224C49458BB}"/>
                <c:ext xmlns:c16="http://schemas.microsoft.com/office/drawing/2014/chart" uri="{C3380CC4-5D6E-409C-BE32-E72D297353CC}">
                  <c16:uniqueId val="{00000018-B53F-4BC5-8BB6-F1C6FB101727}"/>
                </c:ext>
              </c:extLst>
            </c:dLbl>
            <c:dLbl>
              <c:idx val="10"/>
              <c:delete val="1"/>
              <c:extLst>
                <c:ext xmlns:c15="http://schemas.microsoft.com/office/drawing/2012/chart" uri="{CE6537A1-D6FC-4f65-9D91-7224C49458BB}"/>
                <c:ext xmlns:c16="http://schemas.microsoft.com/office/drawing/2014/chart" uri="{C3380CC4-5D6E-409C-BE32-E72D297353CC}">
                  <c16:uniqueId val="{00000019-B53F-4BC5-8BB6-F1C6FB101727}"/>
                </c:ext>
              </c:extLst>
            </c:dLbl>
            <c:dLbl>
              <c:idx val="11"/>
              <c:delete val="1"/>
              <c:extLst>
                <c:ext xmlns:c15="http://schemas.microsoft.com/office/drawing/2012/chart" uri="{CE6537A1-D6FC-4f65-9D91-7224C49458BB}"/>
                <c:ext xmlns:c16="http://schemas.microsoft.com/office/drawing/2014/chart" uri="{C3380CC4-5D6E-409C-BE32-E72D297353CC}">
                  <c16:uniqueId val="{0000001A-B53F-4BC5-8BB6-F1C6FB101727}"/>
                </c:ext>
              </c:extLst>
            </c:dLbl>
            <c:dLbl>
              <c:idx val="12"/>
              <c:delete val="1"/>
              <c:extLst>
                <c:ext xmlns:c15="http://schemas.microsoft.com/office/drawing/2012/chart" uri="{CE6537A1-D6FC-4f65-9D91-7224C49458BB}"/>
                <c:ext xmlns:c16="http://schemas.microsoft.com/office/drawing/2014/chart" uri="{C3380CC4-5D6E-409C-BE32-E72D297353CC}">
                  <c16:uniqueId val="{0000001B-B53F-4BC5-8BB6-F1C6FB101727}"/>
                </c:ext>
              </c:extLst>
            </c:dLbl>
            <c:dLbl>
              <c:idx val="13"/>
              <c:delete val="1"/>
              <c:extLst>
                <c:ext xmlns:c15="http://schemas.microsoft.com/office/drawing/2012/chart" uri="{CE6537A1-D6FC-4f65-9D91-7224C49458BB}"/>
                <c:ext xmlns:c16="http://schemas.microsoft.com/office/drawing/2014/chart" uri="{C3380CC4-5D6E-409C-BE32-E72D297353CC}">
                  <c16:uniqueId val="{0000001C-B53F-4BC5-8BB6-F1C6FB101727}"/>
                </c:ext>
              </c:extLst>
            </c:dLbl>
            <c:dLbl>
              <c:idx val="14"/>
              <c:delete val="1"/>
              <c:extLst>
                <c:ext xmlns:c15="http://schemas.microsoft.com/office/drawing/2012/chart" uri="{CE6537A1-D6FC-4f65-9D91-7224C49458BB}"/>
                <c:ext xmlns:c16="http://schemas.microsoft.com/office/drawing/2014/chart" uri="{C3380CC4-5D6E-409C-BE32-E72D297353CC}">
                  <c16:uniqueId val="{0000001D-B53F-4BC5-8BB6-F1C6FB101727}"/>
                </c:ext>
              </c:extLst>
            </c:dLbl>
            <c:dLbl>
              <c:idx val="15"/>
              <c:delete val="1"/>
              <c:extLst>
                <c:ext xmlns:c15="http://schemas.microsoft.com/office/drawing/2012/chart" uri="{CE6537A1-D6FC-4f65-9D91-7224C49458BB}"/>
                <c:ext xmlns:c16="http://schemas.microsoft.com/office/drawing/2014/chart" uri="{C3380CC4-5D6E-409C-BE32-E72D297353CC}">
                  <c16:uniqueId val="{0000001E-B53F-4BC5-8BB6-F1C6FB101727}"/>
                </c:ext>
              </c:extLst>
            </c:dLbl>
            <c:dLbl>
              <c:idx val="16"/>
              <c:delete val="1"/>
              <c:extLst>
                <c:ext xmlns:c15="http://schemas.microsoft.com/office/drawing/2012/chart" uri="{CE6537A1-D6FC-4f65-9D91-7224C49458BB}"/>
                <c:ext xmlns:c16="http://schemas.microsoft.com/office/drawing/2014/chart" uri="{C3380CC4-5D6E-409C-BE32-E72D297353CC}">
                  <c16:uniqueId val="{0000001F-B53F-4BC5-8BB6-F1C6FB101727}"/>
                </c:ext>
              </c:extLst>
            </c:dLbl>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tx1"/>
                    </a:solidFill>
                    <a:latin typeface="Arial" pitchFamily="34" charset="0"/>
                    <a:ea typeface="+mn-ea"/>
                    <a:cs typeface="Arial" pitchFamily="34" charset="0"/>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6350" cap="flat" cmpd="sng" algn="ctr">
                      <a:solidFill>
                        <a:schemeClr val="tx1"/>
                      </a:solidFill>
                      <a:prstDash val="solid"/>
                      <a:round/>
                    </a:ln>
                    <a:effectLst/>
                  </c:spPr>
                </c15:leaderLines>
              </c:ext>
            </c:extLst>
          </c:dLbls>
          <c:cat>
            <c:numRef>
              <c:f>Sheet1!$A$2:$A$20</c:f>
              <c:numCache>
                <c:formatCode>General</c:formatCode>
                <c:ptCount val="19"/>
                <c:pt idx="0">
                  <c:v>2000</c:v>
                </c:pt>
                <c:pt idx="1">
                  <c:v>2001</c:v>
                </c:pt>
                <c:pt idx="2">
                  <c:v>2002</c:v>
                </c:pt>
                <c:pt idx="3">
                  <c:v>2003</c:v>
                </c:pt>
                <c:pt idx="4">
                  <c:v>2004</c:v>
                </c:pt>
                <c:pt idx="5">
                  <c:v>2005</c:v>
                </c:pt>
                <c:pt idx="6">
                  <c:v>2006</c:v>
                </c:pt>
                <c:pt idx="7">
                  <c:v>2007</c:v>
                </c:pt>
                <c:pt idx="8">
                  <c:v>2008</c:v>
                </c:pt>
                <c:pt idx="9">
                  <c:v>2009</c:v>
                </c:pt>
                <c:pt idx="10">
                  <c:v>2010</c:v>
                </c:pt>
                <c:pt idx="11">
                  <c:v>2011</c:v>
                </c:pt>
                <c:pt idx="12">
                  <c:v>2012</c:v>
                </c:pt>
                <c:pt idx="13">
                  <c:v>2013</c:v>
                </c:pt>
                <c:pt idx="14">
                  <c:v>2014</c:v>
                </c:pt>
                <c:pt idx="15">
                  <c:v>2015</c:v>
                </c:pt>
                <c:pt idx="16">
                  <c:v>2016</c:v>
                </c:pt>
                <c:pt idx="17">
                  <c:v>2017</c:v>
                </c:pt>
                <c:pt idx="18">
                  <c:v>2018</c:v>
                </c:pt>
              </c:numCache>
            </c:numRef>
          </c:cat>
          <c:val>
            <c:numRef>
              <c:f>Sheet1!$B$2:$B$20</c:f>
              <c:numCache>
                <c:formatCode>General</c:formatCode>
                <c:ptCount val="19"/>
                <c:pt idx="7">
                  <c:v>51</c:v>
                </c:pt>
                <c:pt idx="8">
                  <c:v>47</c:v>
                </c:pt>
                <c:pt idx="9">
                  <c:v>50</c:v>
                </c:pt>
                <c:pt idx="10">
                  <c:v>41</c:v>
                </c:pt>
                <c:pt idx="11">
                  <c:v>47</c:v>
                </c:pt>
                <c:pt idx="12">
                  <c:v>49</c:v>
                </c:pt>
                <c:pt idx="13">
                  <c:v>29</c:v>
                </c:pt>
                <c:pt idx="14">
                  <c:v>33</c:v>
                </c:pt>
                <c:pt idx="15">
                  <c:v>35</c:v>
                </c:pt>
                <c:pt idx="16">
                  <c:v>27</c:v>
                </c:pt>
                <c:pt idx="17">
                  <c:v>29</c:v>
                </c:pt>
                <c:pt idx="18">
                  <c:v>28</c:v>
                </c:pt>
              </c:numCache>
            </c:numRef>
          </c:val>
          <c:smooth val="0"/>
          <c:extLst>
            <c:ext xmlns:c16="http://schemas.microsoft.com/office/drawing/2014/chart" uri="{C3380CC4-5D6E-409C-BE32-E72D297353CC}">
              <c16:uniqueId val="{00000003-4A67-42C5-BAB3-9FD3B2EF865D}"/>
            </c:ext>
          </c:extLst>
        </c:ser>
        <c:ser>
          <c:idx val="1"/>
          <c:order val="1"/>
          <c:tx>
            <c:strRef>
              <c:f>Sheet1!$C$1</c:f>
              <c:strCache>
                <c:ptCount val="1"/>
                <c:pt idx="0">
                  <c:v>Pharmaceutical stimulants</c:v>
                </c:pt>
              </c:strCache>
            </c:strRef>
          </c:tx>
          <c:spPr>
            <a:ln w="25400" cap="rnd" cmpd="sng" algn="ctr">
              <a:solidFill>
                <a:schemeClr val="accent2"/>
              </a:solidFill>
              <a:prstDash val="solid"/>
              <a:round/>
            </a:ln>
            <a:effectLst>
              <a:outerShdw blurRad="50800" dist="38100" dir="2700000" algn="tl" rotWithShape="0">
                <a:prstClr val="black">
                  <a:alpha val="40000"/>
                </a:prstClr>
              </a:outerShdw>
            </a:effectLst>
          </c:spPr>
          <c:marker>
            <c:symbol val="triangle"/>
            <c:size val="6"/>
            <c:spPr>
              <a:solidFill>
                <a:schemeClr val="accent2"/>
              </a:solidFill>
              <a:ln w="6350" cap="flat" cmpd="sng" algn="ctr">
                <a:solidFill>
                  <a:schemeClr val="accent2"/>
                </a:solidFill>
                <a:prstDash val="solid"/>
                <a:round/>
              </a:ln>
              <a:effectLst>
                <a:outerShdw blurRad="50800" dist="38100" dir="2700000" algn="tl" rotWithShape="0">
                  <a:prstClr val="black">
                    <a:alpha val="40000"/>
                  </a:prstClr>
                </a:outerShdw>
              </a:effectLst>
            </c:spPr>
          </c:marker>
          <c:dLbls>
            <c:dLbl>
              <c:idx val="7"/>
              <c:delete val="1"/>
              <c:extLst>
                <c:ext xmlns:c15="http://schemas.microsoft.com/office/drawing/2012/chart" uri="{CE6537A1-D6FC-4f65-9D91-7224C49458BB}"/>
                <c:ext xmlns:c16="http://schemas.microsoft.com/office/drawing/2014/chart" uri="{C3380CC4-5D6E-409C-BE32-E72D297353CC}">
                  <c16:uniqueId val="{00000020-B53F-4BC5-8BB6-F1C6FB101727}"/>
                </c:ext>
              </c:extLst>
            </c:dLbl>
            <c:dLbl>
              <c:idx val="8"/>
              <c:delete val="1"/>
              <c:extLst>
                <c:ext xmlns:c15="http://schemas.microsoft.com/office/drawing/2012/chart" uri="{CE6537A1-D6FC-4f65-9D91-7224C49458BB}"/>
                <c:ext xmlns:c16="http://schemas.microsoft.com/office/drawing/2014/chart" uri="{C3380CC4-5D6E-409C-BE32-E72D297353CC}">
                  <c16:uniqueId val="{00000021-B53F-4BC5-8BB6-F1C6FB101727}"/>
                </c:ext>
              </c:extLst>
            </c:dLbl>
            <c:dLbl>
              <c:idx val="9"/>
              <c:delete val="1"/>
              <c:extLst>
                <c:ext xmlns:c15="http://schemas.microsoft.com/office/drawing/2012/chart" uri="{CE6537A1-D6FC-4f65-9D91-7224C49458BB}"/>
                <c:ext xmlns:c16="http://schemas.microsoft.com/office/drawing/2014/chart" uri="{C3380CC4-5D6E-409C-BE32-E72D297353CC}">
                  <c16:uniqueId val="{00000022-B53F-4BC5-8BB6-F1C6FB101727}"/>
                </c:ext>
              </c:extLst>
            </c:dLbl>
            <c:dLbl>
              <c:idx val="10"/>
              <c:delete val="1"/>
              <c:extLst>
                <c:ext xmlns:c15="http://schemas.microsoft.com/office/drawing/2012/chart" uri="{CE6537A1-D6FC-4f65-9D91-7224C49458BB}"/>
                <c:ext xmlns:c16="http://schemas.microsoft.com/office/drawing/2014/chart" uri="{C3380CC4-5D6E-409C-BE32-E72D297353CC}">
                  <c16:uniqueId val="{00000023-B53F-4BC5-8BB6-F1C6FB101727}"/>
                </c:ext>
              </c:extLst>
            </c:dLbl>
            <c:dLbl>
              <c:idx val="11"/>
              <c:delete val="1"/>
              <c:extLst>
                <c:ext xmlns:c15="http://schemas.microsoft.com/office/drawing/2012/chart" uri="{CE6537A1-D6FC-4f65-9D91-7224C49458BB}"/>
                <c:ext xmlns:c16="http://schemas.microsoft.com/office/drawing/2014/chart" uri="{C3380CC4-5D6E-409C-BE32-E72D297353CC}">
                  <c16:uniqueId val="{00000024-B53F-4BC5-8BB6-F1C6FB101727}"/>
                </c:ext>
              </c:extLst>
            </c:dLbl>
            <c:dLbl>
              <c:idx val="12"/>
              <c:delete val="1"/>
              <c:extLst>
                <c:ext xmlns:c15="http://schemas.microsoft.com/office/drawing/2012/chart" uri="{CE6537A1-D6FC-4f65-9D91-7224C49458BB}"/>
                <c:ext xmlns:c16="http://schemas.microsoft.com/office/drawing/2014/chart" uri="{C3380CC4-5D6E-409C-BE32-E72D297353CC}">
                  <c16:uniqueId val="{00000027-B53F-4BC5-8BB6-F1C6FB101727}"/>
                </c:ext>
              </c:extLst>
            </c:dLbl>
            <c:dLbl>
              <c:idx val="13"/>
              <c:delete val="1"/>
              <c:extLst>
                <c:ext xmlns:c15="http://schemas.microsoft.com/office/drawing/2012/chart" uri="{CE6537A1-D6FC-4f65-9D91-7224C49458BB}"/>
                <c:ext xmlns:c16="http://schemas.microsoft.com/office/drawing/2014/chart" uri="{C3380CC4-5D6E-409C-BE32-E72D297353CC}">
                  <c16:uniqueId val="{0000002A-B53F-4BC5-8BB6-F1C6FB101727}"/>
                </c:ext>
              </c:extLst>
            </c:dLbl>
            <c:dLbl>
              <c:idx val="14"/>
              <c:delete val="1"/>
              <c:extLst>
                <c:ext xmlns:c15="http://schemas.microsoft.com/office/drawing/2012/chart" uri="{CE6537A1-D6FC-4f65-9D91-7224C49458BB}"/>
                <c:ext xmlns:c16="http://schemas.microsoft.com/office/drawing/2014/chart" uri="{C3380CC4-5D6E-409C-BE32-E72D297353CC}">
                  <c16:uniqueId val="{0000002B-B53F-4BC5-8BB6-F1C6FB101727}"/>
                </c:ext>
              </c:extLst>
            </c:dLbl>
            <c:dLbl>
              <c:idx val="15"/>
              <c:delete val="1"/>
              <c:extLst>
                <c:ext xmlns:c15="http://schemas.microsoft.com/office/drawing/2012/chart" uri="{CE6537A1-D6FC-4f65-9D91-7224C49458BB}"/>
                <c:ext xmlns:c16="http://schemas.microsoft.com/office/drawing/2014/chart" uri="{C3380CC4-5D6E-409C-BE32-E72D297353CC}">
                  <c16:uniqueId val="{0000002D-B53F-4BC5-8BB6-F1C6FB101727}"/>
                </c:ext>
              </c:extLst>
            </c:dLbl>
            <c:dLbl>
              <c:idx val="16"/>
              <c:delete val="1"/>
              <c:extLst>
                <c:ext xmlns:c15="http://schemas.microsoft.com/office/drawing/2012/chart" uri="{CE6537A1-D6FC-4f65-9D91-7224C49458BB}"/>
                <c:ext xmlns:c16="http://schemas.microsoft.com/office/drawing/2014/chart" uri="{C3380CC4-5D6E-409C-BE32-E72D297353CC}">
                  <c16:uniqueId val="{00000026-B53F-4BC5-8BB6-F1C6FB101727}"/>
                </c:ext>
              </c:extLst>
            </c:dLbl>
            <c:dLbl>
              <c:idx val="17"/>
              <c:delete val="1"/>
              <c:extLst>
                <c:ext xmlns:c15="http://schemas.microsoft.com/office/drawing/2012/chart" uri="{CE6537A1-D6FC-4f65-9D91-7224C49458BB}"/>
                <c:ext xmlns:c16="http://schemas.microsoft.com/office/drawing/2014/chart" uri="{C3380CC4-5D6E-409C-BE32-E72D297353CC}">
                  <c16:uniqueId val="{00000000-93BF-4E83-BF97-4AAE16859050}"/>
                </c:ext>
              </c:extLst>
            </c:dLbl>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tx1"/>
                    </a:solidFill>
                    <a:latin typeface="Arial" pitchFamily="34" charset="0"/>
                    <a:ea typeface="+mn-ea"/>
                    <a:cs typeface="Arial" pitchFamily="34" charset="0"/>
                  </a:defRPr>
                </a:pPr>
                <a:endParaRPr lang="en-US"/>
              </a:p>
            </c:txPr>
            <c:dLblPos val="l"/>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6350" cap="flat" cmpd="sng" algn="ctr">
                      <a:solidFill>
                        <a:schemeClr val="tx1"/>
                      </a:solidFill>
                      <a:prstDash val="solid"/>
                      <a:round/>
                    </a:ln>
                    <a:effectLst/>
                  </c:spPr>
                </c15:leaderLines>
              </c:ext>
            </c:extLst>
          </c:dLbls>
          <c:cat>
            <c:numRef>
              <c:f>Sheet1!$A$2:$A$20</c:f>
              <c:numCache>
                <c:formatCode>General</c:formatCode>
                <c:ptCount val="19"/>
                <c:pt idx="0">
                  <c:v>2000</c:v>
                </c:pt>
                <c:pt idx="1">
                  <c:v>2001</c:v>
                </c:pt>
                <c:pt idx="2">
                  <c:v>2002</c:v>
                </c:pt>
                <c:pt idx="3">
                  <c:v>2003</c:v>
                </c:pt>
                <c:pt idx="4">
                  <c:v>2004</c:v>
                </c:pt>
                <c:pt idx="5">
                  <c:v>2005</c:v>
                </c:pt>
                <c:pt idx="6">
                  <c:v>2006</c:v>
                </c:pt>
                <c:pt idx="7">
                  <c:v>2007</c:v>
                </c:pt>
                <c:pt idx="8">
                  <c:v>2008</c:v>
                </c:pt>
                <c:pt idx="9">
                  <c:v>2009</c:v>
                </c:pt>
                <c:pt idx="10">
                  <c:v>2010</c:v>
                </c:pt>
                <c:pt idx="11">
                  <c:v>2011</c:v>
                </c:pt>
                <c:pt idx="12">
                  <c:v>2012</c:v>
                </c:pt>
                <c:pt idx="13">
                  <c:v>2013</c:v>
                </c:pt>
                <c:pt idx="14">
                  <c:v>2014</c:v>
                </c:pt>
                <c:pt idx="15">
                  <c:v>2015</c:v>
                </c:pt>
                <c:pt idx="16">
                  <c:v>2016</c:v>
                </c:pt>
                <c:pt idx="17">
                  <c:v>2017</c:v>
                </c:pt>
                <c:pt idx="18">
                  <c:v>2018</c:v>
                </c:pt>
              </c:numCache>
            </c:numRef>
          </c:cat>
          <c:val>
            <c:numRef>
              <c:f>Sheet1!$C$2:$C$20</c:f>
              <c:numCache>
                <c:formatCode>General</c:formatCode>
                <c:ptCount val="19"/>
                <c:pt idx="6">
                  <c:v>35</c:v>
                </c:pt>
                <c:pt idx="7">
                  <c:v>28</c:v>
                </c:pt>
                <c:pt idx="8">
                  <c:v>28</c:v>
                </c:pt>
                <c:pt idx="9">
                  <c:v>22</c:v>
                </c:pt>
                <c:pt idx="10">
                  <c:v>30</c:v>
                </c:pt>
                <c:pt idx="11">
                  <c:v>25</c:v>
                </c:pt>
                <c:pt idx="12">
                  <c:v>12</c:v>
                </c:pt>
                <c:pt idx="13">
                  <c:v>7</c:v>
                </c:pt>
                <c:pt idx="14">
                  <c:v>11</c:v>
                </c:pt>
                <c:pt idx="15">
                  <c:v>10</c:v>
                </c:pt>
                <c:pt idx="16">
                  <c:v>4</c:v>
                </c:pt>
                <c:pt idx="17">
                  <c:v>5</c:v>
                </c:pt>
                <c:pt idx="18">
                  <c:v>8</c:v>
                </c:pt>
              </c:numCache>
            </c:numRef>
          </c:val>
          <c:smooth val="0"/>
          <c:extLst>
            <c:ext xmlns:c16="http://schemas.microsoft.com/office/drawing/2014/chart" uri="{C3380CC4-5D6E-409C-BE32-E72D297353CC}">
              <c16:uniqueId val="{00000005-4A67-42C5-BAB3-9FD3B2EF865D}"/>
            </c:ext>
          </c:extLst>
        </c:ser>
        <c:ser>
          <c:idx val="2"/>
          <c:order val="2"/>
          <c:tx>
            <c:strRef>
              <c:f>Sheet1!$D$1</c:f>
              <c:strCache>
                <c:ptCount val="1"/>
                <c:pt idx="0">
                  <c:v>Anti-psychotics</c:v>
                </c:pt>
              </c:strCache>
            </c:strRef>
          </c:tx>
          <c:spPr>
            <a:ln w="25400" cap="rnd" cmpd="sng" algn="ctr">
              <a:solidFill>
                <a:schemeClr val="accent3"/>
              </a:solidFill>
              <a:prstDash val="solid"/>
              <a:round/>
            </a:ln>
            <a:effectLst/>
          </c:spPr>
          <c:marker>
            <c:symbol val="square"/>
            <c:size val="6"/>
            <c:spPr>
              <a:solidFill>
                <a:schemeClr val="accent3"/>
              </a:solidFill>
              <a:ln w="6350" cap="flat" cmpd="sng" algn="ctr">
                <a:solidFill>
                  <a:schemeClr val="accent3"/>
                </a:solidFill>
                <a:prstDash val="solid"/>
                <a:round/>
              </a:ln>
              <a:effectLst/>
            </c:spPr>
          </c:marker>
          <c:dLbls>
            <c:dLbl>
              <c:idx val="11"/>
              <c:layout>
                <c:manualLayout>
                  <c:x val="-3.3801118250493749E-2"/>
                  <c:y val="-3.4490203560095739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6-4A67-42C5-BAB3-9FD3B2EF865D}"/>
                </c:ext>
              </c:extLst>
            </c:dLbl>
            <c:dLbl>
              <c:idx val="12"/>
              <c:delete val="1"/>
              <c:extLst>
                <c:ext xmlns:c15="http://schemas.microsoft.com/office/drawing/2012/chart" uri="{CE6537A1-D6FC-4f65-9D91-7224C49458BB}"/>
                <c:ext xmlns:c16="http://schemas.microsoft.com/office/drawing/2014/chart" uri="{C3380CC4-5D6E-409C-BE32-E72D297353CC}">
                  <c16:uniqueId val="{00000028-B53F-4BC5-8BB6-F1C6FB101727}"/>
                </c:ext>
              </c:extLst>
            </c:dLbl>
            <c:dLbl>
              <c:idx val="13"/>
              <c:delete val="1"/>
              <c:extLst>
                <c:ext xmlns:c15="http://schemas.microsoft.com/office/drawing/2012/chart" uri="{CE6537A1-D6FC-4f65-9D91-7224C49458BB}"/>
                <c:ext xmlns:c16="http://schemas.microsoft.com/office/drawing/2014/chart" uri="{C3380CC4-5D6E-409C-BE32-E72D297353CC}">
                  <c16:uniqueId val="{00000029-B53F-4BC5-8BB6-F1C6FB101727}"/>
                </c:ext>
              </c:extLst>
            </c:dLbl>
            <c:dLbl>
              <c:idx val="14"/>
              <c:delete val="1"/>
              <c:extLst>
                <c:ext xmlns:c15="http://schemas.microsoft.com/office/drawing/2012/chart" uri="{CE6537A1-D6FC-4f65-9D91-7224C49458BB}"/>
                <c:ext xmlns:c16="http://schemas.microsoft.com/office/drawing/2014/chart" uri="{C3380CC4-5D6E-409C-BE32-E72D297353CC}">
                  <c16:uniqueId val="{0000002C-B53F-4BC5-8BB6-F1C6FB101727}"/>
                </c:ext>
              </c:extLst>
            </c:dLbl>
            <c:dLbl>
              <c:idx val="15"/>
              <c:delete val="1"/>
              <c:extLst>
                <c:ext xmlns:c15="http://schemas.microsoft.com/office/drawing/2012/chart" uri="{CE6537A1-D6FC-4f65-9D91-7224C49458BB}"/>
                <c:ext xmlns:c16="http://schemas.microsoft.com/office/drawing/2014/chart" uri="{C3380CC4-5D6E-409C-BE32-E72D297353CC}">
                  <c16:uniqueId val="{0000002E-B53F-4BC5-8BB6-F1C6FB101727}"/>
                </c:ext>
              </c:extLst>
            </c:dLbl>
            <c:dLbl>
              <c:idx val="16"/>
              <c:delete val="1"/>
              <c:extLst>
                <c:ext xmlns:c15="http://schemas.microsoft.com/office/drawing/2012/chart" uri="{CE6537A1-D6FC-4f65-9D91-7224C49458BB}"/>
                <c:ext xmlns:c16="http://schemas.microsoft.com/office/drawing/2014/chart" uri="{C3380CC4-5D6E-409C-BE32-E72D297353CC}">
                  <c16:uniqueId val="{00000025-B53F-4BC5-8BB6-F1C6FB101727}"/>
                </c:ext>
              </c:extLst>
            </c:dLbl>
            <c:dLbl>
              <c:idx val="17"/>
              <c:layout>
                <c:manualLayout>
                  <c:x val="3.6215483839814639E-3"/>
                  <c:y val="-1.0347061068028594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40-B53F-4BC5-8BB6-F1C6FB101727}"/>
                </c:ext>
              </c:extLst>
            </c:dLbl>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tx1"/>
                    </a:solidFill>
                    <a:latin typeface="Arial" pitchFamily="34" charset="0"/>
                    <a:ea typeface="+mn-ea"/>
                    <a:cs typeface="Arial"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6350" cap="flat" cmpd="sng" algn="ctr">
                      <a:solidFill>
                        <a:schemeClr val="tx1"/>
                      </a:solidFill>
                      <a:prstDash val="solid"/>
                      <a:round/>
                    </a:ln>
                    <a:effectLst/>
                  </c:spPr>
                </c15:leaderLines>
              </c:ext>
            </c:extLst>
          </c:dLbls>
          <c:cat>
            <c:numRef>
              <c:f>Sheet1!$A$2:$A$20</c:f>
              <c:numCache>
                <c:formatCode>General</c:formatCode>
                <c:ptCount val="19"/>
                <c:pt idx="0">
                  <c:v>2000</c:v>
                </c:pt>
                <c:pt idx="1">
                  <c:v>2001</c:v>
                </c:pt>
                <c:pt idx="2">
                  <c:v>2002</c:v>
                </c:pt>
                <c:pt idx="3">
                  <c:v>2003</c:v>
                </c:pt>
                <c:pt idx="4">
                  <c:v>2004</c:v>
                </c:pt>
                <c:pt idx="5">
                  <c:v>2005</c:v>
                </c:pt>
                <c:pt idx="6">
                  <c:v>2006</c:v>
                </c:pt>
                <c:pt idx="7">
                  <c:v>2007</c:v>
                </c:pt>
                <c:pt idx="8">
                  <c:v>2008</c:v>
                </c:pt>
                <c:pt idx="9">
                  <c:v>2009</c:v>
                </c:pt>
                <c:pt idx="10">
                  <c:v>2010</c:v>
                </c:pt>
                <c:pt idx="11">
                  <c:v>2011</c:v>
                </c:pt>
                <c:pt idx="12">
                  <c:v>2012</c:v>
                </c:pt>
                <c:pt idx="13">
                  <c:v>2013</c:v>
                </c:pt>
                <c:pt idx="14">
                  <c:v>2014</c:v>
                </c:pt>
                <c:pt idx="15">
                  <c:v>2015</c:v>
                </c:pt>
                <c:pt idx="16">
                  <c:v>2016</c:v>
                </c:pt>
                <c:pt idx="17">
                  <c:v>2017</c:v>
                </c:pt>
                <c:pt idx="18">
                  <c:v>2018</c:v>
                </c:pt>
              </c:numCache>
            </c:numRef>
          </c:cat>
          <c:val>
            <c:numRef>
              <c:f>Sheet1!$D$2:$D$20</c:f>
              <c:numCache>
                <c:formatCode>General</c:formatCode>
                <c:ptCount val="19"/>
                <c:pt idx="11">
                  <c:v>13</c:v>
                </c:pt>
                <c:pt idx="12">
                  <c:v>13</c:v>
                </c:pt>
                <c:pt idx="13">
                  <c:v>12</c:v>
                </c:pt>
                <c:pt idx="14">
                  <c:v>11</c:v>
                </c:pt>
                <c:pt idx="15">
                  <c:v>16</c:v>
                </c:pt>
                <c:pt idx="16">
                  <c:v>13</c:v>
                </c:pt>
                <c:pt idx="17">
                  <c:v>23</c:v>
                </c:pt>
                <c:pt idx="18">
                  <c:v>18</c:v>
                </c:pt>
              </c:numCache>
            </c:numRef>
          </c:val>
          <c:smooth val="0"/>
          <c:extLst>
            <c:ext xmlns:c16="http://schemas.microsoft.com/office/drawing/2014/chart" uri="{C3380CC4-5D6E-409C-BE32-E72D297353CC}">
              <c16:uniqueId val="{00000008-4A67-42C5-BAB3-9FD3B2EF865D}"/>
            </c:ext>
          </c:extLst>
        </c:ser>
        <c:ser>
          <c:idx val="3"/>
          <c:order val="3"/>
          <c:tx>
            <c:strRef>
              <c:f>Sheet1!$E$1</c:f>
              <c:strCache>
                <c:ptCount val="1"/>
                <c:pt idx="0">
                  <c:v>Steroids</c:v>
                </c:pt>
              </c:strCache>
            </c:strRef>
          </c:tx>
          <c:spPr>
            <a:ln w="25400" cap="rnd" cmpd="sng" algn="ctr">
              <a:solidFill>
                <a:schemeClr val="accent4"/>
              </a:solidFill>
              <a:prstDash val="solid"/>
              <a:round/>
            </a:ln>
            <a:effectLst>
              <a:outerShdw blurRad="50800" dist="38100" dir="2700000" algn="tl" rotWithShape="0">
                <a:prstClr val="black">
                  <a:alpha val="40000"/>
                </a:prstClr>
              </a:outerShdw>
            </a:effectLst>
          </c:spPr>
          <c:marker>
            <c:symbol val="circle"/>
            <c:size val="6"/>
            <c:spPr>
              <a:solidFill>
                <a:schemeClr val="accent4"/>
              </a:solidFill>
              <a:ln w="6350" cap="flat" cmpd="sng" algn="ctr">
                <a:solidFill>
                  <a:schemeClr val="accent4"/>
                </a:solidFill>
                <a:prstDash val="solid"/>
                <a:round/>
              </a:ln>
              <a:effectLst>
                <a:outerShdw blurRad="50800" dist="38100" dir="2700000" algn="tl" rotWithShape="0">
                  <a:prstClr val="black">
                    <a:alpha val="40000"/>
                  </a:prstClr>
                </a:outerShdw>
              </a:effectLst>
            </c:spPr>
          </c:marker>
          <c:dLbls>
            <c:dLbl>
              <c:idx val="10"/>
              <c:delete val="1"/>
              <c:extLst>
                <c:ext xmlns:c15="http://schemas.microsoft.com/office/drawing/2012/chart" uri="{CE6537A1-D6FC-4f65-9D91-7224C49458BB}"/>
                <c:ext xmlns:c16="http://schemas.microsoft.com/office/drawing/2014/chart" uri="{C3380CC4-5D6E-409C-BE32-E72D297353CC}">
                  <c16:uniqueId val="{00000009-4A67-42C5-BAB3-9FD3B2EF865D}"/>
                </c:ext>
              </c:extLst>
            </c:dLbl>
            <c:dLbl>
              <c:idx val="11"/>
              <c:delete val="1"/>
              <c:extLst>
                <c:ext xmlns:c15="http://schemas.microsoft.com/office/drawing/2012/chart" uri="{CE6537A1-D6FC-4f65-9D91-7224C49458BB}"/>
                <c:ext xmlns:c16="http://schemas.microsoft.com/office/drawing/2014/chart" uri="{C3380CC4-5D6E-409C-BE32-E72D297353CC}">
                  <c16:uniqueId val="{00000000-B53F-4BC5-8BB6-F1C6FB101727}"/>
                </c:ext>
              </c:extLst>
            </c:dLbl>
            <c:dLbl>
              <c:idx val="12"/>
              <c:delete val="1"/>
              <c:extLst>
                <c:ext xmlns:c15="http://schemas.microsoft.com/office/drawing/2012/chart" uri="{CE6537A1-D6FC-4f65-9D91-7224C49458BB}"/>
                <c:ext xmlns:c16="http://schemas.microsoft.com/office/drawing/2014/chart" uri="{C3380CC4-5D6E-409C-BE32-E72D297353CC}">
                  <c16:uniqueId val="{00000001-B53F-4BC5-8BB6-F1C6FB101727}"/>
                </c:ext>
              </c:extLst>
            </c:dLbl>
            <c:dLbl>
              <c:idx val="13"/>
              <c:delete val="1"/>
              <c:extLst>
                <c:ext xmlns:c15="http://schemas.microsoft.com/office/drawing/2012/chart" uri="{CE6537A1-D6FC-4f65-9D91-7224C49458BB}"/>
                <c:ext xmlns:c16="http://schemas.microsoft.com/office/drawing/2014/chart" uri="{C3380CC4-5D6E-409C-BE32-E72D297353CC}">
                  <c16:uniqueId val="{00000002-B53F-4BC5-8BB6-F1C6FB101727}"/>
                </c:ext>
              </c:extLst>
            </c:dLbl>
            <c:dLbl>
              <c:idx val="14"/>
              <c:delete val="1"/>
              <c:extLst>
                <c:ext xmlns:c15="http://schemas.microsoft.com/office/drawing/2012/chart" uri="{CE6537A1-D6FC-4f65-9D91-7224C49458BB}"/>
                <c:ext xmlns:c16="http://schemas.microsoft.com/office/drawing/2014/chart" uri="{C3380CC4-5D6E-409C-BE32-E72D297353CC}">
                  <c16:uniqueId val="{00000003-B53F-4BC5-8BB6-F1C6FB101727}"/>
                </c:ext>
              </c:extLst>
            </c:dLbl>
            <c:dLbl>
              <c:idx val="15"/>
              <c:delete val="1"/>
              <c:extLst>
                <c:ext xmlns:c15="http://schemas.microsoft.com/office/drawing/2012/chart" uri="{CE6537A1-D6FC-4f65-9D91-7224C49458BB}"/>
                <c:ext xmlns:c16="http://schemas.microsoft.com/office/drawing/2014/chart" uri="{C3380CC4-5D6E-409C-BE32-E72D297353CC}">
                  <c16:uniqueId val="{00000004-B53F-4BC5-8BB6-F1C6FB101727}"/>
                </c:ext>
              </c:extLst>
            </c:dLbl>
            <c:dLbl>
              <c:idx val="16"/>
              <c:delete val="1"/>
              <c:extLst>
                <c:ext xmlns:c15="http://schemas.microsoft.com/office/drawing/2012/chart" uri="{CE6537A1-D6FC-4f65-9D91-7224C49458BB}"/>
                <c:ext xmlns:c16="http://schemas.microsoft.com/office/drawing/2014/chart" uri="{C3380CC4-5D6E-409C-BE32-E72D297353CC}">
                  <c16:uniqueId val="{00000005-B53F-4BC5-8BB6-F1C6FB101727}"/>
                </c:ext>
              </c:extLst>
            </c:dLbl>
            <c:dLbl>
              <c:idx val="17"/>
              <c:delete val="1"/>
              <c:extLst>
                <c:ext xmlns:c15="http://schemas.microsoft.com/office/drawing/2012/chart" uri="{CE6537A1-D6FC-4f65-9D91-7224C49458BB}"/>
                <c:ext xmlns:c16="http://schemas.microsoft.com/office/drawing/2014/chart" uri="{C3380CC4-5D6E-409C-BE32-E72D297353CC}">
                  <c16:uniqueId val="{00000006-B53F-4BC5-8BB6-F1C6FB101727}"/>
                </c:ext>
              </c:extLst>
            </c:dLbl>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tx1"/>
                    </a:solidFill>
                    <a:latin typeface="Arial" pitchFamily="34" charset="0"/>
                    <a:ea typeface="+mn-ea"/>
                    <a:cs typeface="Arial"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6350" cap="flat" cmpd="sng" algn="ctr">
                      <a:solidFill>
                        <a:schemeClr val="tx1"/>
                      </a:solidFill>
                      <a:prstDash val="solid"/>
                      <a:round/>
                    </a:ln>
                    <a:effectLst/>
                  </c:spPr>
                </c15:leaderLines>
              </c:ext>
            </c:extLst>
          </c:dLbls>
          <c:cat>
            <c:numRef>
              <c:f>Sheet1!$A$2:$A$20</c:f>
              <c:numCache>
                <c:formatCode>General</c:formatCode>
                <c:ptCount val="19"/>
                <c:pt idx="0">
                  <c:v>2000</c:v>
                </c:pt>
                <c:pt idx="1">
                  <c:v>2001</c:v>
                </c:pt>
                <c:pt idx="2">
                  <c:v>2002</c:v>
                </c:pt>
                <c:pt idx="3">
                  <c:v>2003</c:v>
                </c:pt>
                <c:pt idx="4">
                  <c:v>2004</c:v>
                </c:pt>
                <c:pt idx="5">
                  <c:v>2005</c:v>
                </c:pt>
                <c:pt idx="6">
                  <c:v>2006</c:v>
                </c:pt>
                <c:pt idx="7">
                  <c:v>2007</c:v>
                </c:pt>
                <c:pt idx="8">
                  <c:v>2008</c:v>
                </c:pt>
                <c:pt idx="9">
                  <c:v>2009</c:v>
                </c:pt>
                <c:pt idx="10">
                  <c:v>2010</c:v>
                </c:pt>
                <c:pt idx="11">
                  <c:v>2011</c:v>
                </c:pt>
                <c:pt idx="12">
                  <c:v>2012</c:v>
                </c:pt>
                <c:pt idx="13">
                  <c:v>2013</c:v>
                </c:pt>
                <c:pt idx="14">
                  <c:v>2014</c:v>
                </c:pt>
                <c:pt idx="15">
                  <c:v>2015</c:v>
                </c:pt>
                <c:pt idx="16">
                  <c:v>2016</c:v>
                </c:pt>
                <c:pt idx="17">
                  <c:v>2017</c:v>
                </c:pt>
                <c:pt idx="18">
                  <c:v>2018</c:v>
                </c:pt>
              </c:numCache>
            </c:numRef>
          </c:cat>
          <c:val>
            <c:numRef>
              <c:f>Sheet1!$E$2:$E$20</c:f>
              <c:numCache>
                <c:formatCode>General</c:formatCode>
                <c:ptCount val="19"/>
                <c:pt idx="10">
                  <c:v>1</c:v>
                </c:pt>
                <c:pt idx="11">
                  <c:v>1</c:v>
                </c:pt>
                <c:pt idx="12">
                  <c:v>1</c:v>
                </c:pt>
                <c:pt idx="13">
                  <c:v>2</c:v>
                </c:pt>
                <c:pt idx="14">
                  <c:v>0</c:v>
                </c:pt>
                <c:pt idx="15">
                  <c:v>0</c:v>
                </c:pt>
                <c:pt idx="16">
                  <c:v>0</c:v>
                </c:pt>
                <c:pt idx="17">
                  <c:v>1</c:v>
                </c:pt>
                <c:pt idx="18">
                  <c:v>6</c:v>
                </c:pt>
              </c:numCache>
            </c:numRef>
          </c:val>
          <c:smooth val="0"/>
          <c:extLst>
            <c:ext xmlns:c16="http://schemas.microsoft.com/office/drawing/2014/chart" uri="{C3380CC4-5D6E-409C-BE32-E72D297353CC}">
              <c16:uniqueId val="{0000000B-4A67-42C5-BAB3-9FD3B2EF865D}"/>
            </c:ext>
          </c:extLst>
        </c:ser>
        <c:ser>
          <c:idx val="4"/>
          <c:order val="4"/>
          <c:tx>
            <c:strRef>
              <c:f>Sheet1!$F$1</c:f>
              <c:strCache>
                <c:ptCount val="1"/>
                <c:pt idx="0">
                  <c:v>Alcohol</c:v>
                </c:pt>
              </c:strCache>
            </c:strRef>
          </c:tx>
          <c:spPr>
            <a:ln w="25400" cap="rnd" cmpd="sng" algn="ctr">
              <a:solidFill>
                <a:schemeClr val="accent5"/>
              </a:solidFill>
              <a:prstDash val="solid"/>
              <a:round/>
            </a:ln>
            <a:effectLst>
              <a:outerShdw blurRad="50800" dist="38100" dir="2700000" algn="tl" rotWithShape="0">
                <a:prstClr val="black">
                  <a:alpha val="40000"/>
                </a:prstClr>
              </a:outerShdw>
            </a:effectLst>
          </c:spPr>
          <c:marker>
            <c:symbol val="star"/>
            <c:size val="6"/>
            <c:spPr>
              <a:noFill/>
              <a:ln w="6350" cap="flat" cmpd="sng" algn="ctr">
                <a:solidFill>
                  <a:schemeClr val="accent5"/>
                </a:solidFill>
                <a:prstDash val="solid"/>
                <a:round/>
              </a:ln>
              <a:effectLst>
                <a:outerShdw blurRad="50800" dist="38100" dir="2700000" algn="tl" rotWithShape="0">
                  <a:prstClr val="black">
                    <a:alpha val="40000"/>
                  </a:prstClr>
                </a:outerShdw>
              </a:effectLst>
            </c:spPr>
          </c:marker>
          <c:dLbls>
            <c:dLbl>
              <c:idx val="1"/>
              <c:delete val="1"/>
              <c:extLst>
                <c:ext xmlns:c15="http://schemas.microsoft.com/office/drawing/2012/chart" uri="{CE6537A1-D6FC-4f65-9D91-7224C49458BB}"/>
                <c:ext xmlns:c16="http://schemas.microsoft.com/office/drawing/2014/chart" uri="{C3380CC4-5D6E-409C-BE32-E72D297353CC}">
                  <c16:uniqueId val="{00000007-B53F-4BC5-8BB6-F1C6FB101727}"/>
                </c:ext>
              </c:extLst>
            </c:dLbl>
            <c:dLbl>
              <c:idx val="2"/>
              <c:delete val="1"/>
              <c:extLst>
                <c:ext xmlns:c15="http://schemas.microsoft.com/office/drawing/2012/chart" uri="{CE6537A1-D6FC-4f65-9D91-7224C49458BB}"/>
                <c:ext xmlns:c16="http://schemas.microsoft.com/office/drawing/2014/chart" uri="{C3380CC4-5D6E-409C-BE32-E72D297353CC}">
                  <c16:uniqueId val="{00000008-B53F-4BC5-8BB6-F1C6FB101727}"/>
                </c:ext>
              </c:extLst>
            </c:dLbl>
            <c:dLbl>
              <c:idx val="3"/>
              <c:delete val="1"/>
              <c:extLst>
                <c:ext xmlns:c15="http://schemas.microsoft.com/office/drawing/2012/chart" uri="{CE6537A1-D6FC-4f65-9D91-7224C49458BB}"/>
                <c:ext xmlns:c16="http://schemas.microsoft.com/office/drawing/2014/chart" uri="{C3380CC4-5D6E-409C-BE32-E72D297353CC}">
                  <c16:uniqueId val="{00000009-B53F-4BC5-8BB6-F1C6FB101727}"/>
                </c:ext>
              </c:extLst>
            </c:dLbl>
            <c:dLbl>
              <c:idx val="4"/>
              <c:delete val="1"/>
              <c:extLst>
                <c:ext xmlns:c15="http://schemas.microsoft.com/office/drawing/2012/chart" uri="{CE6537A1-D6FC-4f65-9D91-7224C49458BB}"/>
                <c:ext xmlns:c16="http://schemas.microsoft.com/office/drawing/2014/chart" uri="{C3380CC4-5D6E-409C-BE32-E72D297353CC}">
                  <c16:uniqueId val="{0000000A-B53F-4BC5-8BB6-F1C6FB101727}"/>
                </c:ext>
              </c:extLst>
            </c:dLbl>
            <c:dLbl>
              <c:idx val="5"/>
              <c:delete val="1"/>
              <c:extLst>
                <c:ext xmlns:c15="http://schemas.microsoft.com/office/drawing/2012/chart" uri="{CE6537A1-D6FC-4f65-9D91-7224C49458BB}"/>
                <c:ext xmlns:c16="http://schemas.microsoft.com/office/drawing/2014/chart" uri="{C3380CC4-5D6E-409C-BE32-E72D297353CC}">
                  <c16:uniqueId val="{0000000B-B53F-4BC5-8BB6-F1C6FB101727}"/>
                </c:ext>
              </c:extLst>
            </c:dLbl>
            <c:dLbl>
              <c:idx val="6"/>
              <c:delete val="1"/>
              <c:extLst>
                <c:ext xmlns:c15="http://schemas.microsoft.com/office/drawing/2012/chart" uri="{CE6537A1-D6FC-4f65-9D91-7224C49458BB}"/>
                <c:ext xmlns:c16="http://schemas.microsoft.com/office/drawing/2014/chart" uri="{C3380CC4-5D6E-409C-BE32-E72D297353CC}">
                  <c16:uniqueId val="{0000000C-B53F-4BC5-8BB6-F1C6FB101727}"/>
                </c:ext>
              </c:extLst>
            </c:dLbl>
            <c:dLbl>
              <c:idx val="7"/>
              <c:delete val="1"/>
              <c:extLst>
                <c:ext xmlns:c15="http://schemas.microsoft.com/office/drawing/2012/chart" uri="{CE6537A1-D6FC-4f65-9D91-7224C49458BB}"/>
                <c:ext xmlns:c16="http://schemas.microsoft.com/office/drawing/2014/chart" uri="{C3380CC4-5D6E-409C-BE32-E72D297353CC}">
                  <c16:uniqueId val="{0000000D-B53F-4BC5-8BB6-F1C6FB101727}"/>
                </c:ext>
              </c:extLst>
            </c:dLbl>
            <c:dLbl>
              <c:idx val="8"/>
              <c:delete val="1"/>
              <c:extLst>
                <c:ext xmlns:c15="http://schemas.microsoft.com/office/drawing/2012/chart" uri="{CE6537A1-D6FC-4f65-9D91-7224C49458BB}"/>
                <c:ext xmlns:c16="http://schemas.microsoft.com/office/drawing/2014/chart" uri="{C3380CC4-5D6E-409C-BE32-E72D297353CC}">
                  <c16:uniqueId val="{0000000E-B53F-4BC5-8BB6-F1C6FB101727}"/>
                </c:ext>
              </c:extLst>
            </c:dLbl>
            <c:dLbl>
              <c:idx val="9"/>
              <c:delete val="1"/>
              <c:extLst>
                <c:ext xmlns:c15="http://schemas.microsoft.com/office/drawing/2012/chart" uri="{CE6537A1-D6FC-4f65-9D91-7224C49458BB}"/>
                <c:ext xmlns:c16="http://schemas.microsoft.com/office/drawing/2014/chart" uri="{C3380CC4-5D6E-409C-BE32-E72D297353CC}">
                  <c16:uniqueId val="{0000000F-B53F-4BC5-8BB6-F1C6FB101727}"/>
                </c:ext>
              </c:extLst>
            </c:dLbl>
            <c:dLbl>
              <c:idx val="10"/>
              <c:delete val="1"/>
              <c:extLst>
                <c:ext xmlns:c15="http://schemas.microsoft.com/office/drawing/2012/chart" uri="{CE6537A1-D6FC-4f65-9D91-7224C49458BB}"/>
                <c:ext xmlns:c16="http://schemas.microsoft.com/office/drawing/2014/chart" uri="{C3380CC4-5D6E-409C-BE32-E72D297353CC}">
                  <c16:uniqueId val="{00000010-B53F-4BC5-8BB6-F1C6FB101727}"/>
                </c:ext>
              </c:extLst>
            </c:dLbl>
            <c:dLbl>
              <c:idx val="11"/>
              <c:delete val="1"/>
              <c:extLst>
                <c:ext xmlns:c15="http://schemas.microsoft.com/office/drawing/2012/chart" uri="{CE6537A1-D6FC-4f65-9D91-7224C49458BB}"/>
                <c:ext xmlns:c16="http://schemas.microsoft.com/office/drawing/2014/chart" uri="{C3380CC4-5D6E-409C-BE32-E72D297353CC}">
                  <c16:uniqueId val="{00000011-B53F-4BC5-8BB6-F1C6FB101727}"/>
                </c:ext>
              </c:extLst>
            </c:dLbl>
            <c:dLbl>
              <c:idx val="12"/>
              <c:delete val="1"/>
              <c:extLst>
                <c:ext xmlns:c15="http://schemas.microsoft.com/office/drawing/2012/chart" uri="{CE6537A1-D6FC-4f65-9D91-7224C49458BB}"/>
                <c:ext xmlns:c16="http://schemas.microsoft.com/office/drawing/2014/chart" uri="{C3380CC4-5D6E-409C-BE32-E72D297353CC}">
                  <c16:uniqueId val="{00000012-B53F-4BC5-8BB6-F1C6FB101727}"/>
                </c:ext>
              </c:extLst>
            </c:dLbl>
            <c:dLbl>
              <c:idx val="13"/>
              <c:delete val="1"/>
              <c:extLst>
                <c:ext xmlns:c15="http://schemas.microsoft.com/office/drawing/2012/chart" uri="{CE6537A1-D6FC-4f65-9D91-7224C49458BB}"/>
                <c:ext xmlns:c16="http://schemas.microsoft.com/office/drawing/2014/chart" uri="{C3380CC4-5D6E-409C-BE32-E72D297353CC}">
                  <c16:uniqueId val="{00000013-B53F-4BC5-8BB6-F1C6FB101727}"/>
                </c:ext>
              </c:extLst>
            </c:dLbl>
            <c:dLbl>
              <c:idx val="14"/>
              <c:delete val="1"/>
              <c:extLst>
                <c:ext xmlns:c15="http://schemas.microsoft.com/office/drawing/2012/chart" uri="{CE6537A1-D6FC-4f65-9D91-7224C49458BB}"/>
                <c:ext xmlns:c16="http://schemas.microsoft.com/office/drawing/2014/chart" uri="{C3380CC4-5D6E-409C-BE32-E72D297353CC}">
                  <c16:uniqueId val="{00000014-B53F-4BC5-8BB6-F1C6FB101727}"/>
                </c:ext>
              </c:extLst>
            </c:dLbl>
            <c:dLbl>
              <c:idx val="15"/>
              <c:delete val="1"/>
              <c:extLst>
                <c:ext xmlns:c15="http://schemas.microsoft.com/office/drawing/2012/chart" uri="{CE6537A1-D6FC-4f65-9D91-7224C49458BB}"/>
                <c:ext xmlns:c16="http://schemas.microsoft.com/office/drawing/2014/chart" uri="{C3380CC4-5D6E-409C-BE32-E72D297353CC}">
                  <c16:uniqueId val="{00000015-B53F-4BC5-8BB6-F1C6FB101727}"/>
                </c:ext>
              </c:extLst>
            </c:dLbl>
            <c:dLbl>
              <c:idx val="16"/>
              <c:delete val="1"/>
              <c:extLst>
                <c:ext xmlns:c15="http://schemas.microsoft.com/office/drawing/2012/chart" uri="{CE6537A1-D6FC-4f65-9D91-7224C49458BB}"/>
                <c:ext xmlns:c16="http://schemas.microsoft.com/office/drawing/2014/chart" uri="{C3380CC4-5D6E-409C-BE32-E72D297353CC}">
                  <c16:uniqueId val="{00000016-B53F-4BC5-8BB6-F1C6FB101727}"/>
                </c:ext>
              </c:extLst>
            </c:dLbl>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tx1"/>
                    </a:solidFill>
                    <a:latin typeface="Arial" pitchFamily="34" charset="0"/>
                    <a:ea typeface="+mn-ea"/>
                    <a:cs typeface="Arial" pitchFamily="34" charset="0"/>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6350" cap="flat" cmpd="sng" algn="ctr">
                      <a:solidFill>
                        <a:schemeClr val="tx1"/>
                      </a:solidFill>
                      <a:prstDash val="solid"/>
                      <a:round/>
                    </a:ln>
                    <a:effectLst/>
                  </c:spPr>
                </c15:leaderLines>
              </c:ext>
            </c:extLst>
          </c:dLbls>
          <c:cat>
            <c:numRef>
              <c:f>Sheet1!$A$2:$A$20</c:f>
              <c:numCache>
                <c:formatCode>General</c:formatCode>
                <c:ptCount val="19"/>
                <c:pt idx="0">
                  <c:v>2000</c:v>
                </c:pt>
                <c:pt idx="1">
                  <c:v>2001</c:v>
                </c:pt>
                <c:pt idx="2">
                  <c:v>2002</c:v>
                </c:pt>
                <c:pt idx="3">
                  <c:v>2003</c:v>
                </c:pt>
                <c:pt idx="4">
                  <c:v>2004</c:v>
                </c:pt>
                <c:pt idx="5">
                  <c:v>2005</c:v>
                </c:pt>
                <c:pt idx="6">
                  <c:v>2006</c:v>
                </c:pt>
                <c:pt idx="7">
                  <c:v>2007</c:v>
                </c:pt>
                <c:pt idx="8">
                  <c:v>2008</c:v>
                </c:pt>
                <c:pt idx="9">
                  <c:v>2009</c:v>
                </c:pt>
                <c:pt idx="10">
                  <c:v>2010</c:v>
                </c:pt>
                <c:pt idx="11">
                  <c:v>2011</c:v>
                </c:pt>
                <c:pt idx="12">
                  <c:v>2012</c:v>
                </c:pt>
                <c:pt idx="13">
                  <c:v>2013</c:v>
                </c:pt>
                <c:pt idx="14">
                  <c:v>2014</c:v>
                </c:pt>
                <c:pt idx="15">
                  <c:v>2015</c:v>
                </c:pt>
                <c:pt idx="16">
                  <c:v>2016</c:v>
                </c:pt>
                <c:pt idx="17">
                  <c:v>2017</c:v>
                </c:pt>
                <c:pt idx="18">
                  <c:v>2018</c:v>
                </c:pt>
              </c:numCache>
            </c:numRef>
          </c:cat>
          <c:val>
            <c:numRef>
              <c:f>Sheet1!$F$2:$F$20</c:f>
              <c:numCache>
                <c:formatCode>General</c:formatCode>
                <c:ptCount val="19"/>
                <c:pt idx="0">
                  <c:v>57</c:v>
                </c:pt>
                <c:pt idx="1">
                  <c:v>66</c:v>
                </c:pt>
                <c:pt idx="2">
                  <c:v>73</c:v>
                </c:pt>
                <c:pt idx="3">
                  <c:v>73</c:v>
                </c:pt>
                <c:pt idx="4">
                  <c:v>58</c:v>
                </c:pt>
                <c:pt idx="5">
                  <c:v>74</c:v>
                </c:pt>
                <c:pt idx="6">
                  <c:v>68</c:v>
                </c:pt>
                <c:pt idx="7">
                  <c:v>75</c:v>
                </c:pt>
                <c:pt idx="8">
                  <c:v>62</c:v>
                </c:pt>
                <c:pt idx="9">
                  <c:v>68</c:v>
                </c:pt>
                <c:pt idx="10">
                  <c:v>66</c:v>
                </c:pt>
                <c:pt idx="11">
                  <c:v>70</c:v>
                </c:pt>
                <c:pt idx="12">
                  <c:v>65</c:v>
                </c:pt>
                <c:pt idx="13">
                  <c:v>61</c:v>
                </c:pt>
                <c:pt idx="14">
                  <c:v>54</c:v>
                </c:pt>
                <c:pt idx="15">
                  <c:v>60</c:v>
                </c:pt>
                <c:pt idx="16">
                  <c:v>55</c:v>
                </c:pt>
                <c:pt idx="17">
                  <c:v>66</c:v>
                </c:pt>
                <c:pt idx="18">
                  <c:v>75</c:v>
                </c:pt>
              </c:numCache>
            </c:numRef>
          </c:val>
          <c:smooth val="0"/>
          <c:extLst>
            <c:ext xmlns:c16="http://schemas.microsoft.com/office/drawing/2014/chart" uri="{C3380CC4-5D6E-409C-BE32-E72D297353CC}">
              <c16:uniqueId val="{0000000F-4A67-42C5-BAB3-9FD3B2EF865D}"/>
            </c:ext>
          </c:extLst>
        </c:ser>
        <c:ser>
          <c:idx val="5"/>
          <c:order val="5"/>
          <c:tx>
            <c:strRef>
              <c:f>Sheet1!$G$1</c:f>
              <c:strCache>
                <c:ptCount val="1"/>
                <c:pt idx="0">
                  <c:v>Tobacco</c:v>
                </c:pt>
              </c:strCache>
            </c:strRef>
          </c:tx>
          <c:spPr>
            <a:ln w="25400" cap="rnd" cmpd="sng" algn="ctr">
              <a:solidFill>
                <a:schemeClr val="accent6"/>
              </a:solidFill>
              <a:prstDash val="solid"/>
              <a:round/>
            </a:ln>
            <a:effectLst>
              <a:outerShdw blurRad="50800" dist="38100" dir="2700000" algn="tl" rotWithShape="0">
                <a:prstClr val="black">
                  <a:alpha val="40000"/>
                </a:prstClr>
              </a:outerShdw>
            </a:effectLst>
          </c:spPr>
          <c:marker>
            <c:symbol val="plus"/>
            <c:size val="6"/>
            <c:spPr>
              <a:solidFill>
                <a:schemeClr val="accent6"/>
              </a:solidFill>
              <a:ln w="6350" cap="flat" cmpd="sng" algn="ctr">
                <a:solidFill>
                  <a:schemeClr val="accent6"/>
                </a:solidFill>
                <a:prstDash val="solid"/>
                <a:round/>
              </a:ln>
              <a:effectLst>
                <a:outerShdw blurRad="50800" dist="38100" dir="2700000" algn="tl" rotWithShape="0">
                  <a:prstClr val="black">
                    <a:alpha val="40000"/>
                  </a:prstClr>
                </a:outerShdw>
              </a:effectLst>
            </c:spPr>
          </c:marker>
          <c:dLbls>
            <c:dLbl>
              <c:idx val="1"/>
              <c:delete val="1"/>
              <c:extLst>
                <c:ext xmlns:c15="http://schemas.microsoft.com/office/drawing/2012/chart" uri="{CE6537A1-D6FC-4f65-9D91-7224C49458BB}"/>
                <c:ext xmlns:c16="http://schemas.microsoft.com/office/drawing/2014/chart" uri="{C3380CC4-5D6E-409C-BE32-E72D297353CC}">
                  <c16:uniqueId val="{00000030-B53F-4BC5-8BB6-F1C6FB101727}"/>
                </c:ext>
              </c:extLst>
            </c:dLbl>
            <c:dLbl>
              <c:idx val="2"/>
              <c:delete val="1"/>
              <c:extLst>
                <c:ext xmlns:c15="http://schemas.microsoft.com/office/drawing/2012/chart" uri="{CE6537A1-D6FC-4f65-9D91-7224C49458BB}"/>
                <c:ext xmlns:c16="http://schemas.microsoft.com/office/drawing/2014/chart" uri="{C3380CC4-5D6E-409C-BE32-E72D297353CC}">
                  <c16:uniqueId val="{00000031-B53F-4BC5-8BB6-F1C6FB101727}"/>
                </c:ext>
              </c:extLst>
            </c:dLbl>
            <c:dLbl>
              <c:idx val="3"/>
              <c:delete val="1"/>
              <c:extLst>
                <c:ext xmlns:c15="http://schemas.microsoft.com/office/drawing/2012/chart" uri="{CE6537A1-D6FC-4f65-9D91-7224C49458BB}"/>
                <c:ext xmlns:c16="http://schemas.microsoft.com/office/drawing/2014/chart" uri="{C3380CC4-5D6E-409C-BE32-E72D297353CC}">
                  <c16:uniqueId val="{00000032-B53F-4BC5-8BB6-F1C6FB101727}"/>
                </c:ext>
              </c:extLst>
            </c:dLbl>
            <c:dLbl>
              <c:idx val="4"/>
              <c:delete val="1"/>
              <c:extLst>
                <c:ext xmlns:c15="http://schemas.microsoft.com/office/drawing/2012/chart" uri="{CE6537A1-D6FC-4f65-9D91-7224C49458BB}"/>
                <c:ext xmlns:c16="http://schemas.microsoft.com/office/drawing/2014/chart" uri="{C3380CC4-5D6E-409C-BE32-E72D297353CC}">
                  <c16:uniqueId val="{00000033-B53F-4BC5-8BB6-F1C6FB101727}"/>
                </c:ext>
              </c:extLst>
            </c:dLbl>
            <c:dLbl>
              <c:idx val="5"/>
              <c:delete val="1"/>
              <c:extLst>
                <c:ext xmlns:c15="http://schemas.microsoft.com/office/drawing/2012/chart" uri="{CE6537A1-D6FC-4f65-9D91-7224C49458BB}"/>
                <c:ext xmlns:c16="http://schemas.microsoft.com/office/drawing/2014/chart" uri="{C3380CC4-5D6E-409C-BE32-E72D297353CC}">
                  <c16:uniqueId val="{00000034-B53F-4BC5-8BB6-F1C6FB101727}"/>
                </c:ext>
              </c:extLst>
            </c:dLbl>
            <c:dLbl>
              <c:idx val="6"/>
              <c:delete val="1"/>
              <c:extLst>
                <c:ext xmlns:c15="http://schemas.microsoft.com/office/drawing/2012/chart" uri="{CE6537A1-D6FC-4f65-9D91-7224C49458BB}"/>
                <c:ext xmlns:c16="http://schemas.microsoft.com/office/drawing/2014/chart" uri="{C3380CC4-5D6E-409C-BE32-E72D297353CC}">
                  <c16:uniqueId val="{00000035-B53F-4BC5-8BB6-F1C6FB101727}"/>
                </c:ext>
              </c:extLst>
            </c:dLbl>
            <c:dLbl>
              <c:idx val="7"/>
              <c:delete val="1"/>
              <c:extLst>
                <c:ext xmlns:c15="http://schemas.microsoft.com/office/drawing/2012/chart" uri="{CE6537A1-D6FC-4f65-9D91-7224C49458BB}"/>
                <c:ext xmlns:c16="http://schemas.microsoft.com/office/drawing/2014/chart" uri="{C3380CC4-5D6E-409C-BE32-E72D297353CC}">
                  <c16:uniqueId val="{00000036-B53F-4BC5-8BB6-F1C6FB101727}"/>
                </c:ext>
              </c:extLst>
            </c:dLbl>
            <c:dLbl>
              <c:idx val="8"/>
              <c:delete val="1"/>
              <c:extLst>
                <c:ext xmlns:c15="http://schemas.microsoft.com/office/drawing/2012/chart" uri="{CE6537A1-D6FC-4f65-9D91-7224C49458BB}"/>
                <c:ext xmlns:c16="http://schemas.microsoft.com/office/drawing/2014/chart" uri="{C3380CC4-5D6E-409C-BE32-E72D297353CC}">
                  <c16:uniqueId val="{00000037-B53F-4BC5-8BB6-F1C6FB101727}"/>
                </c:ext>
              </c:extLst>
            </c:dLbl>
            <c:dLbl>
              <c:idx val="9"/>
              <c:delete val="1"/>
              <c:extLst>
                <c:ext xmlns:c15="http://schemas.microsoft.com/office/drawing/2012/chart" uri="{CE6537A1-D6FC-4f65-9D91-7224C49458BB}"/>
                <c:ext xmlns:c16="http://schemas.microsoft.com/office/drawing/2014/chart" uri="{C3380CC4-5D6E-409C-BE32-E72D297353CC}">
                  <c16:uniqueId val="{00000038-B53F-4BC5-8BB6-F1C6FB101727}"/>
                </c:ext>
              </c:extLst>
            </c:dLbl>
            <c:dLbl>
              <c:idx val="10"/>
              <c:delete val="1"/>
              <c:extLst>
                <c:ext xmlns:c15="http://schemas.microsoft.com/office/drawing/2012/chart" uri="{CE6537A1-D6FC-4f65-9D91-7224C49458BB}"/>
                <c:ext xmlns:c16="http://schemas.microsoft.com/office/drawing/2014/chart" uri="{C3380CC4-5D6E-409C-BE32-E72D297353CC}">
                  <c16:uniqueId val="{00000039-B53F-4BC5-8BB6-F1C6FB101727}"/>
                </c:ext>
              </c:extLst>
            </c:dLbl>
            <c:dLbl>
              <c:idx val="11"/>
              <c:delete val="1"/>
              <c:extLst>
                <c:ext xmlns:c15="http://schemas.microsoft.com/office/drawing/2012/chart" uri="{CE6537A1-D6FC-4f65-9D91-7224C49458BB}"/>
                <c:ext xmlns:c16="http://schemas.microsoft.com/office/drawing/2014/chart" uri="{C3380CC4-5D6E-409C-BE32-E72D297353CC}">
                  <c16:uniqueId val="{0000003A-B53F-4BC5-8BB6-F1C6FB101727}"/>
                </c:ext>
              </c:extLst>
            </c:dLbl>
            <c:dLbl>
              <c:idx val="12"/>
              <c:delete val="1"/>
              <c:extLst>
                <c:ext xmlns:c15="http://schemas.microsoft.com/office/drawing/2012/chart" uri="{CE6537A1-D6FC-4f65-9D91-7224C49458BB}"/>
                <c:ext xmlns:c16="http://schemas.microsoft.com/office/drawing/2014/chart" uri="{C3380CC4-5D6E-409C-BE32-E72D297353CC}">
                  <c16:uniqueId val="{0000003B-B53F-4BC5-8BB6-F1C6FB101727}"/>
                </c:ext>
              </c:extLst>
            </c:dLbl>
            <c:dLbl>
              <c:idx val="13"/>
              <c:delete val="1"/>
              <c:extLst>
                <c:ext xmlns:c15="http://schemas.microsoft.com/office/drawing/2012/chart" uri="{CE6537A1-D6FC-4f65-9D91-7224C49458BB}"/>
                <c:ext xmlns:c16="http://schemas.microsoft.com/office/drawing/2014/chart" uri="{C3380CC4-5D6E-409C-BE32-E72D297353CC}">
                  <c16:uniqueId val="{0000003C-B53F-4BC5-8BB6-F1C6FB101727}"/>
                </c:ext>
              </c:extLst>
            </c:dLbl>
            <c:dLbl>
              <c:idx val="14"/>
              <c:delete val="1"/>
              <c:extLst>
                <c:ext xmlns:c15="http://schemas.microsoft.com/office/drawing/2012/chart" uri="{CE6537A1-D6FC-4f65-9D91-7224C49458BB}"/>
                <c:ext xmlns:c16="http://schemas.microsoft.com/office/drawing/2014/chart" uri="{C3380CC4-5D6E-409C-BE32-E72D297353CC}">
                  <c16:uniqueId val="{0000003D-B53F-4BC5-8BB6-F1C6FB101727}"/>
                </c:ext>
              </c:extLst>
            </c:dLbl>
            <c:dLbl>
              <c:idx val="15"/>
              <c:delete val="1"/>
              <c:extLst>
                <c:ext xmlns:c15="http://schemas.microsoft.com/office/drawing/2012/chart" uri="{CE6537A1-D6FC-4f65-9D91-7224C49458BB}"/>
                <c:ext xmlns:c16="http://schemas.microsoft.com/office/drawing/2014/chart" uri="{C3380CC4-5D6E-409C-BE32-E72D297353CC}">
                  <c16:uniqueId val="{0000003E-B53F-4BC5-8BB6-F1C6FB101727}"/>
                </c:ext>
              </c:extLst>
            </c:dLbl>
            <c:dLbl>
              <c:idx val="16"/>
              <c:delete val="1"/>
              <c:extLst>
                <c:ext xmlns:c15="http://schemas.microsoft.com/office/drawing/2012/chart" uri="{CE6537A1-D6FC-4f65-9D91-7224C49458BB}"/>
                <c:ext xmlns:c16="http://schemas.microsoft.com/office/drawing/2014/chart" uri="{C3380CC4-5D6E-409C-BE32-E72D297353CC}">
                  <c16:uniqueId val="{0000003F-B53F-4BC5-8BB6-F1C6FB101727}"/>
                </c:ext>
              </c:extLst>
            </c:dLbl>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tx1"/>
                    </a:solidFill>
                    <a:latin typeface="Arial" pitchFamily="34" charset="0"/>
                    <a:ea typeface="+mn-ea"/>
                    <a:cs typeface="Arial" pitchFamily="34" charset="0"/>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6350" cap="flat" cmpd="sng" algn="ctr">
                      <a:solidFill>
                        <a:schemeClr val="tx1"/>
                      </a:solidFill>
                      <a:prstDash val="solid"/>
                      <a:round/>
                    </a:ln>
                    <a:effectLst/>
                  </c:spPr>
                </c15:leaderLines>
              </c:ext>
            </c:extLst>
          </c:dLbls>
          <c:cat>
            <c:numRef>
              <c:f>Sheet1!$A$2:$A$20</c:f>
              <c:numCache>
                <c:formatCode>General</c:formatCode>
                <c:ptCount val="19"/>
                <c:pt idx="0">
                  <c:v>2000</c:v>
                </c:pt>
                <c:pt idx="1">
                  <c:v>2001</c:v>
                </c:pt>
                <c:pt idx="2">
                  <c:v>2002</c:v>
                </c:pt>
                <c:pt idx="3">
                  <c:v>2003</c:v>
                </c:pt>
                <c:pt idx="4">
                  <c:v>2004</c:v>
                </c:pt>
                <c:pt idx="5">
                  <c:v>2005</c:v>
                </c:pt>
                <c:pt idx="6">
                  <c:v>2006</c:v>
                </c:pt>
                <c:pt idx="7">
                  <c:v>2007</c:v>
                </c:pt>
                <c:pt idx="8">
                  <c:v>2008</c:v>
                </c:pt>
                <c:pt idx="9">
                  <c:v>2009</c:v>
                </c:pt>
                <c:pt idx="10">
                  <c:v>2010</c:v>
                </c:pt>
                <c:pt idx="11">
                  <c:v>2011</c:v>
                </c:pt>
                <c:pt idx="12">
                  <c:v>2012</c:v>
                </c:pt>
                <c:pt idx="13">
                  <c:v>2013</c:v>
                </c:pt>
                <c:pt idx="14">
                  <c:v>2014</c:v>
                </c:pt>
                <c:pt idx="15">
                  <c:v>2015</c:v>
                </c:pt>
                <c:pt idx="16">
                  <c:v>2016</c:v>
                </c:pt>
                <c:pt idx="17">
                  <c:v>2017</c:v>
                </c:pt>
                <c:pt idx="18">
                  <c:v>2018</c:v>
                </c:pt>
              </c:numCache>
            </c:numRef>
          </c:cat>
          <c:val>
            <c:numRef>
              <c:f>Sheet1!$G$2:$G$20</c:f>
              <c:numCache>
                <c:formatCode>General</c:formatCode>
                <c:ptCount val="19"/>
                <c:pt idx="0">
                  <c:v>93</c:v>
                </c:pt>
                <c:pt idx="1">
                  <c:v>96</c:v>
                </c:pt>
                <c:pt idx="2">
                  <c:v>93</c:v>
                </c:pt>
                <c:pt idx="3">
                  <c:v>97</c:v>
                </c:pt>
                <c:pt idx="4">
                  <c:v>91</c:v>
                </c:pt>
                <c:pt idx="5">
                  <c:v>96</c:v>
                </c:pt>
                <c:pt idx="6">
                  <c:v>99</c:v>
                </c:pt>
                <c:pt idx="7">
                  <c:v>98</c:v>
                </c:pt>
                <c:pt idx="8">
                  <c:v>99</c:v>
                </c:pt>
                <c:pt idx="9">
                  <c:v>96</c:v>
                </c:pt>
                <c:pt idx="10">
                  <c:v>94</c:v>
                </c:pt>
                <c:pt idx="11">
                  <c:v>96</c:v>
                </c:pt>
                <c:pt idx="12">
                  <c:v>94</c:v>
                </c:pt>
                <c:pt idx="13">
                  <c:v>89</c:v>
                </c:pt>
                <c:pt idx="14">
                  <c:v>88</c:v>
                </c:pt>
                <c:pt idx="15">
                  <c:v>96</c:v>
                </c:pt>
                <c:pt idx="16">
                  <c:v>90</c:v>
                </c:pt>
                <c:pt idx="17">
                  <c:v>93</c:v>
                </c:pt>
                <c:pt idx="18">
                  <c:v>97</c:v>
                </c:pt>
              </c:numCache>
            </c:numRef>
          </c:val>
          <c:smooth val="0"/>
          <c:extLst>
            <c:ext xmlns:c16="http://schemas.microsoft.com/office/drawing/2014/chart" uri="{C3380CC4-5D6E-409C-BE32-E72D297353CC}">
              <c16:uniqueId val="{00000013-4A67-42C5-BAB3-9FD3B2EF865D}"/>
            </c:ext>
          </c:extLst>
        </c:ser>
        <c:ser>
          <c:idx val="6"/>
          <c:order val="6"/>
          <c:tx>
            <c:strRef>
              <c:f>Sheet1!$H$1</c:f>
              <c:strCache>
                <c:ptCount val="1"/>
                <c:pt idx="0">
                  <c:v>E-cigarettes</c:v>
                </c:pt>
              </c:strCache>
            </c:strRef>
          </c:tx>
          <c:spPr>
            <a:ln w="25400" cap="rnd" cmpd="sng" algn="ctr">
              <a:solidFill>
                <a:schemeClr val="accent1">
                  <a:lumMod val="60000"/>
                </a:schemeClr>
              </a:solidFill>
              <a:prstDash val="solid"/>
              <a:round/>
            </a:ln>
            <a:effectLst>
              <a:outerShdw blurRad="50800" dist="38100" dir="2700000" algn="tl" rotWithShape="0">
                <a:prstClr val="black">
                  <a:alpha val="40000"/>
                </a:prstClr>
              </a:outerShdw>
            </a:effectLst>
          </c:spPr>
          <c:marker>
            <c:spPr>
              <a:noFill/>
              <a:ln w="6350" cap="flat" cmpd="sng" algn="ctr">
                <a:solidFill>
                  <a:schemeClr val="accent1">
                    <a:lumMod val="60000"/>
                  </a:schemeClr>
                </a:solidFill>
                <a:prstDash val="solid"/>
                <a:round/>
              </a:ln>
              <a:effectLst>
                <a:outerShdw blurRad="50800" dist="38100" dir="2700000" algn="tl" rotWithShape="0">
                  <a:prstClr val="black">
                    <a:alpha val="40000"/>
                  </a:prstClr>
                </a:outerShdw>
              </a:effectLst>
            </c:spPr>
          </c:marker>
          <c:dLbls>
            <c:dLbl>
              <c:idx val="0"/>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2F-B53F-4BC5-8BB6-F1C6FB101727}"/>
                </c:ext>
              </c:extLst>
            </c:dLbl>
            <c:spPr>
              <a:noFill/>
              <a:ln>
                <a:noFill/>
              </a:ln>
              <a:effectLst/>
            </c:spPr>
            <c:txPr>
              <a:bodyPr rot="0" spcFirstLastPara="1" vertOverflow="ellipsis" vert="horz" wrap="square" lIns="38100" tIns="19050" rIns="38100" bIns="19050" anchor="ctr" anchorCtr="1">
                <a:spAutoFit/>
              </a:bodyPr>
              <a:lstStyle/>
              <a:p>
                <a:pPr>
                  <a:defRPr sz="1600" b="0" i="0" u="none" strike="noStrike" kern="1200" baseline="0">
                    <a:solidFill>
                      <a:schemeClr val="tx1"/>
                    </a:solidFill>
                    <a:latin typeface="Arial" pitchFamily="34" charset="0"/>
                    <a:ea typeface="+mn-ea"/>
                    <a:cs typeface="Arial" pitchFamily="34" charset="0"/>
                  </a:defRPr>
                </a:pPr>
                <a:endParaRPr lang="en-US"/>
              </a:p>
            </c:txPr>
            <c:showLegendKey val="0"/>
            <c:showVal val="0"/>
            <c:showCatName val="0"/>
            <c:showSerName val="0"/>
            <c:showPercent val="0"/>
            <c:showBubbleSize val="0"/>
            <c:extLst>
              <c:ext xmlns:c15="http://schemas.microsoft.com/office/drawing/2012/chart" uri="{CE6537A1-D6FC-4f65-9D91-7224C49458BB}">
                <c15:showLeaderLines val="1"/>
                <c15:leaderLines>
                  <c:spPr>
                    <a:ln w="6350" cap="flat" cmpd="sng" algn="ctr">
                      <a:solidFill>
                        <a:schemeClr val="tx1"/>
                      </a:solidFill>
                      <a:prstDash val="solid"/>
                      <a:round/>
                    </a:ln>
                    <a:effectLst/>
                  </c:spPr>
                </c15:leaderLines>
              </c:ext>
            </c:extLst>
          </c:dLbls>
          <c:cat>
            <c:numRef>
              <c:f>Sheet1!$A$2:$A$20</c:f>
              <c:numCache>
                <c:formatCode>General</c:formatCode>
                <c:ptCount val="19"/>
                <c:pt idx="0">
                  <c:v>2000</c:v>
                </c:pt>
                <c:pt idx="1">
                  <c:v>2001</c:v>
                </c:pt>
                <c:pt idx="2">
                  <c:v>2002</c:v>
                </c:pt>
                <c:pt idx="3">
                  <c:v>2003</c:v>
                </c:pt>
                <c:pt idx="4">
                  <c:v>2004</c:v>
                </c:pt>
                <c:pt idx="5">
                  <c:v>2005</c:v>
                </c:pt>
                <c:pt idx="6">
                  <c:v>2006</c:v>
                </c:pt>
                <c:pt idx="7">
                  <c:v>2007</c:v>
                </c:pt>
                <c:pt idx="8">
                  <c:v>2008</c:v>
                </c:pt>
                <c:pt idx="9">
                  <c:v>2009</c:v>
                </c:pt>
                <c:pt idx="10">
                  <c:v>2010</c:v>
                </c:pt>
                <c:pt idx="11">
                  <c:v>2011</c:v>
                </c:pt>
                <c:pt idx="12">
                  <c:v>2012</c:v>
                </c:pt>
                <c:pt idx="13">
                  <c:v>2013</c:v>
                </c:pt>
                <c:pt idx="14">
                  <c:v>2014</c:v>
                </c:pt>
                <c:pt idx="15">
                  <c:v>2015</c:v>
                </c:pt>
                <c:pt idx="16">
                  <c:v>2016</c:v>
                </c:pt>
                <c:pt idx="17">
                  <c:v>2017</c:v>
                </c:pt>
                <c:pt idx="18">
                  <c:v>2018</c:v>
                </c:pt>
              </c:numCache>
            </c:numRef>
          </c:cat>
          <c:val>
            <c:numRef>
              <c:f>Sheet1!$H$2:$H$20</c:f>
              <c:numCache>
                <c:formatCode>General</c:formatCode>
                <c:ptCount val="19"/>
                <c:pt idx="14">
                  <c:v>24</c:v>
                </c:pt>
                <c:pt idx="15">
                  <c:v>19</c:v>
                </c:pt>
                <c:pt idx="16">
                  <c:v>13</c:v>
                </c:pt>
                <c:pt idx="17">
                  <c:v>15</c:v>
                </c:pt>
                <c:pt idx="18">
                  <c:v>18</c:v>
                </c:pt>
              </c:numCache>
            </c:numRef>
          </c:val>
          <c:smooth val="0"/>
          <c:extLst>
            <c:ext xmlns:c16="http://schemas.microsoft.com/office/drawing/2014/chart" uri="{C3380CC4-5D6E-409C-BE32-E72D297353CC}">
              <c16:uniqueId val="{00000016-4A67-42C5-BAB3-9FD3B2EF865D}"/>
            </c:ext>
          </c:extLst>
        </c:ser>
        <c:dLbls>
          <c:showLegendKey val="0"/>
          <c:showVal val="0"/>
          <c:showCatName val="0"/>
          <c:showSerName val="0"/>
          <c:showPercent val="0"/>
          <c:showBubbleSize val="0"/>
        </c:dLbls>
        <c:marker val="1"/>
        <c:smooth val="0"/>
        <c:axId val="-2097444712"/>
        <c:axId val="-2097441288"/>
      </c:lineChart>
      <c:catAx>
        <c:axId val="-2097444712"/>
        <c:scaling>
          <c:orientation val="minMax"/>
        </c:scaling>
        <c:delete val="0"/>
        <c:axPos val="b"/>
        <c:numFmt formatCode="General" sourceLinked="1"/>
        <c:majorTickMark val="out"/>
        <c:minorTickMark val="none"/>
        <c:tickLblPos val="nextTo"/>
        <c:spPr>
          <a:noFill/>
          <a:ln w="6350" cap="flat" cmpd="sng" algn="ctr">
            <a:solidFill>
              <a:schemeClr val="tx1"/>
            </a:solidFill>
            <a:prstDash val="solid"/>
            <a:round/>
          </a:ln>
          <a:effectLst/>
        </c:spPr>
        <c:txPr>
          <a:bodyPr rot="-2700000" spcFirstLastPara="1" vertOverflow="ellipsis" wrap="square" anchor="ctr" anchorCtr="1"/>
          <a:lstStyle/>
          <a:p>
            <a:pPr>
              <a:defRPr sz="1600" b="0" i="0" u="none" strike="noStrike" kern="1200" baseline="0">
                <a:solidFill>
                  <a:schemeClr val="tx1"/>
                </a:solidFill>
                <a:latin typeface="Arial" pitchFamily="34" charset="0"/>
                <a:ea typeface="+mn-ea"/>
                <a:cs typeface="Arial" pitchFamily="34" charset="0"/>
              </a:defRPr>
            </a:pPr>
            <a:endParaRPr lang="en-US"/>
          </a:p>
        </c:txPr>
        <c:crossAx val="-2097441288"/>
        <c:crosses val="autoZero"/>
        <c:auto val="1"/>
        <c:lblAlgn val="ctr"/>
        <c:lblOffset val="100"/>
        <c:noMultiLvlLbl val="0"/>
      </c:catAx>
      <c:valAx>
        <c:axId val="-2097441288"/>
        <c:scaling>
          <c:orientation val="minMax"/>
          <c:max val="100"/>
        </c:scaling>
        <c:delete val="0"/>
        <c:axPos val="l"/>
        <c:title>
          <c:tx>
            <c:rich>
              <a:bodyPr rot="-5400000" spcFirstLastPara="1" vertOverflow="ellipsis" vert="horz" wrap="square" anchor="ctr" anchorCtr="1"/>
              <a:lstStyle/>
              <a:p>
                <a:pPr>
                  <a:defRPr sz="1600" b="1" i="0" u="none" strike="noStrike" kern="1200" baseline="0">
                    <a:solidFill>
                      <a:schemeClr val="tx1"/>
                    </a:solidFill>
                    <a:latin typeface="Arial" pitchFamily="34" charset="0"/>
                    <a:ea typeface="+mn-ea"/>
                    <a:cs typeface="Arial" pitchFamily="34" charset="0"/>
                  </a:defRPr>
                </a:pPr>
                <a:r>
                  <a:rPr lang="en-AU" dirty="0"/>
                  <a:t>% ACT IDRS participants</a:t>
                </a:r>
              </a:p>
            </c:rich>
          </c:tx>
          <c:overlay val="0"/>
          <c:spPr>
            <a:noFill/>
            <a:ln>
              <a:noFill/>
            </a:ln>
            <a:effectLst/>
          </c:spPr>
          <c:txPr>
            <a:bodyPr rot="-5400000" spcFirstLastPara="1" vertOverflow="ellipsis" vert="horz" wrap="square" anchor="ctr" anchorCtr="1"/>
            <a:lstStyle/>
            <a:p>
              <a:pPr>
                <a:defRPr sz="1600" b="1" i="0" u="none" strike="noStrike" kern="1200" baseline="0">
                  <a:solidFill>
                    <a:schemeClr val="tx1"/>
                  </a:solidFill>
                  <a:latin typeface="Arial" pitchFamily="34" charset="0"/>
                  <a:ea typeface="+mn-ea"/>
                  <a:cs typeface="Arial" pitchFamily="34" charset="0"/>
                </a:defRPr>
              </a:pPr>
              <a:endParaRPr lang="en-US"/>
            </a:p>
          </c:txPr>
        </c:title>
        <c:numFmt formatCode="General" sourceLinked="1"/>
        <c:majorTickMark val="out"/>
        <c:minorTickMark val="none"/>
        <c:tickLblPos val="nextTo"/>
        <c:spPr>
          <a:noFill/>
          <a:ln w="6350" cap="flat" cmpd="sng" algn="ctr">
            <a:solidFill>
              <a:schemeClr val="tx1"/>
            </a:solidFill>
            <a:prstDash val="solid"/>
            <a:round/>
          </a:ln>
          <a:effectLst/>
        </c:spPr>
        <c:txPr>
          <a:bodyPr rot="-60000000" spcFirstLastPara="1" vertOverflow="ellipsis" vert="horz" wrap="square" anchor="ctr" anchorCtr="1"/>
          <a:lstStyle/>
          <a:p>
            <a:pPr>
              <a:defRPr sz="1600" b="0" i="0" u="none" strike="noStrike" kern="1200" baseline="0">
                <a:solidFill>
                  <a:schemeClr val="tx1"/>
                </a:solidFill>
                <a:latin typeface="Arial" pitchFamily="34" charset="0"/>
                <a:ea typeface="+mn-ea"/>
                <a:cs typeface="Arial" pitchFamily="34" charset="0"/>
              </a:defRPr>
            </a:pPr>
            <a:endParaRPr lang="en-US"/>
          </a:p>
        </c:txPr>
        <c:crossAx val="-2097444712"/>
        <c:crosses val="autoZero"/>
        <c:crossBetween val="between"/>
      </c:valAx>
      <c:spPr>
        <a:noFill/>
        <a:ln>
          <a:noFill/>
        </a:ln>
        <a:effectLst/>
      </c:spPr>
    </c:plotArea>
    <c:legend>
      <c:legendPos val="b"/>
      <c:layout>
        <c:manualLayout>
          <c:xMode val="edge"/>
          <c:yMode val="edge"/>
          <c:x val="0.12897107394037499"/>
          <c:y val="0.80598133695165586"/>
          <c:w val="0.78036879185115715"/>
          <c:h val="0.16255626686890767"/>
        </c:manualLayout>
      </c:layout>
      <c:overlay val="0"/>
      <c:spPr>
        <a:noFill/>
        <a:ln>
          <a:noFill/>
        </a:ln>
        <a:effectLst/>
      </c:spPr>
      <c:txPr>
        <a:bodyPr rot="0" spcFirstLastPara="1" vertOverflow="ellipsis" vert="horz" wrap="square" anchor="ctr" anchorCtr="1"/>
        <a:lstStyle/>
        <a:p>
          <a:pPr>
            <a:defRPr sz="1600" b="0" i="0" u="none" strike="noStrike" kern="1200" baseline="0">
              <a:solidFill>
                <a:schemeClr val="tx1"/>
              </a:solidFill>
              <a:latin typeface="Arial" pitchFamily="34" charset="0"/>
              <a:ea typeface="+mn-ea"/>
              <a:cs typeface="Arial" pitchFamily="34" charset="0"/>
            </a:defRPr>
          </a:pPr>
          <a:endParaRPr lang="en-US"/>
        </a:p>
      </c:txPr>
    </c:legend>
    <c:plotVisOnly val="1"/>
    <c:dispBlanksAs val="gap"/>
    <c:showDLblsOverMax val="0"/>
  </c:chart>
  <c:spPr>
    <a:solidFill>
      <a:schemeClr val="bg1"/>
    </a:solidFill>
    <a:ln w="6350" cap="flat" cmpd="sng" algn="ctr">
      <a:noFill/>
      <a:prstDash val="solid"/>
      <a:round/>
    </a:ln>
    <a:effectLst/>
  </c:spPr>
  <c:txPr>
    <a:bodyPr/>
    <a:lstStyle/>
    <a:p>
      <a:pPr>
        <a:defRPr sz="1600" baseline="0">
          <a:latin typeface="Arial" pitchFamily="34" charset="0"/>
          <a:cs typeface="Arial" pitchFamily="34" charset="0"/>
        </a:defRPr>
      </a:pPr>
      <a:endParaRPr lang="en-US"/>
    </a:p>
  </c:txPr>
  <c:externalData r:id="rId3">
    <c:autoUpdate val="0"/>
  </c:externalData>
</c:chartSpace>
</file>

<file path=ppt/charts/chart3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8.5858585858585898E-2"/>
          <c:y val="2.7777995412265E-2"/>
          <c:w val="0.89730639730639705"/>
          <c:h val="0.82355768295637199"/>
        </c:manualLayout>
      </c:layout>
      <c:lineChart>
        <c:grouping val="standard"/>
        <c:varyColors val="0"/>
        <c:ser>
          <c:idx val="1"/>
          <c:order val="0"/>
          <c:tx>
            <c:strRef>
              <c:f>Sheet1!$B$1</c:f>
              <c:strCache>
                <c:ptCount val="1"/>
                <c:pt idx="0">
                  <c:v>Lifetime</c:v>
                </c:pt>
              </c:strCache>
            </c:strRef>
          </c:tx>
          <c:spPr>
            <a:ln w="19050" cap="rnd" cmpd="sng" algn="ctr">
              <a:solidFill>
                <a:schemeClr val="accent2"/>
              </a:solidFill>
              <a:prstDash val="solid"/>
              <a:round/>
            </a:ln>
            <a:effectLst/>
          </c:spPr>
          <c:marker>
            <c:symbol val="square"/>
            <c:size val="6"/>
            <c:spPr>
              <a:solidFill>
                <a:schemeClr val="accent2"/>
              </a:solidFill>
              <a:ln w="6350" cap="flat" cmpd="sng" algn="ctr">
                <a:solidFill>
                  <a:schemeClr val="accent2"/>
                </a:solidFill>
                <a:prstDash val="solid"/>
                <a:round/>
              </a:ln>
              <a:effectLst/>
            </c:spPr>
          </c:marker>
          <c:dLbls>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rgbClr val="000000"/>
                    </a:solidFill>
                    <a:latin typeface="Arial"/>
                    <a:ea typeface="Arial"/>
                    <a:cs typeface="Arial"/>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6350" cap="flat" cmpd="sng" algn="ctr">
                      <a:solidFill>
                        <a:schemeClr val="tx1"/>
                      </a:solidFill>
                      <a:prstDash val="solid"/>
                      <a:round/>
                    </a:ln>
                    <a:effectLst/>
                  </c:spPr>
                </c15:leaderLines>
              </c:ext>
            </c:extLst>
          </c:dLbls>
          <c:cat>
            <c:numRef>
              <c:f>Sheet1!$A$2:$A$20</c:f>
              <c:numCache>
                <c:formatCode>General</c:formatCode>
                <c:ptCount val="19"/>
                <c:pt idx="0">
                  <c:v>2000</c:v>
                </c:pt>
                <c:pt idx="1">
                  <c:v>2001</c:v>
                </c:pt>
                <c:pt idx="2">
                  <c:v>2002</c:v>
                </c:pt>
                <c:pt idx="3">
                  <c:v>2003</c:v>
                </c:pt>
                <c:pt idx="4">
                  <c:v>2004</c:v>
                </c:pt>
                <c:pt idx="5">
                  <c:v>2005</c:v>
                </c:pt>
                <c:pt idx="6">
                  <c:v>2006</c:v>
                </c:pt>
                <c:pt idx="7">
                  <c:v>2007</c:v>
                </c:pt>
                <c:pt idx="8">
                  <c:v>2008</c:v>
                </c:pt>
                <c:pt idx="9">
                  <c:v>2009</c:v>
                </c:pt>
                <c:pt idx="10">
                  <c:v>2010</c:v>
                </c:pt>
                <c:pt idx="11">
                  <c:v>2011</c:v>
                </c:pt>
                <c:pt idx="12">
                  <c:v>2012</c:v>
                </c:pt>
                <c:pt idx="13">
                  <c:v>2013</c:v>
                </c:pt>
                <c:pt idx="14">
                  <c:v>2014</c:v>
                </c:pt>
                <c:pt idx="15">
                  <c:v>2015</c:v>
                </c:pt>
                <c:pt idx="16">
                  <c:v>2016</c:v>
                </c:pt>
                <c:pt idx="17">
                  <c:v>2017</c:v>
                </c:pt>
                <c:pt idx="18">
                  <c:v>2018</c:v>
                </c:pt>
              </c:numCache>
            </c:numRef>
          </c:cat>
          <c:val>
            <c:numRef>
              <c:f>Sheet1!$B$2:$B$20</c:f>
              <c:numCache>
                <c:formatCode>General</c:formatCode>
                <c:ptCount val="19"/>
                <c:pt idx="0">
                  <c:v>47</c:v>
                </c:pt>
                <c:pt idx="1">
                  <c:v>47</c:v>
                </c:pt>
                <c:pt idx="2">
                  <c:v>49</c:v>
                </c:pt>
                <c:pt idx="3">
                  <c:v>54</c:v>
                </c:pt>
                <c:pt idx="4">
                  <c:v>54</c:v>
                </c:pt>
                <c:pt idx="5">
                  <c:v>49</c:v>
                </c:pt>
                <c:pt idx="6">
                  <c:v>60</c:v>
                </c:pt>
                <c:pt idx="7">
                  <c:v>60</c:v>
                </c:pt>
                <c:pt idx="8">
                  <c:v>56</c:v>
                </c:pt>
                <c:pt idx="9">
                  <c:v>56</c:v>
                </c:pt>
                <c:pt idx="10">
                  <c:v>55</c:v>
                </c:pt>
                <c:pt idx="11">
                  <c:v>57</c:v>
                </c:pt>
                <c:pt idx="12">
                  <c:v>54</c:v>
                </c:pt>
                <c:pt idx="13">
                  <c:v>57</c:v>
                </c:pt>
                <c:pt idx="14">
                  <c:v>53</c:v>
                </c:pt>
                <c:pt idx="15">
                  <c:v>58</c:v>
                </c:pt>
                <c:pt idx="16">
                  <c:v>56</c:v>
                </c:pt>
                <c:pt idx="17">
                  <c:v>57</c:v>
                </c:pt>
                <c:pt idx="18">
                  <c:v>56</c:v>
                </c:pt>
              </c:numCache>
            </c:numRef>
          </c:val>
          <c:smooth val="0"/>
          <c:extLst>
            <c:ext xmlns:c16="http://schemas.microsoft.com/office/drawing/2014/chart" uri="{C3380CC4-5D6E-409C-BE32-E72D297353CC}">
              <c16:uniqueId val="{00000000-C4A5-4416-B418-076C6ECB96B0}"/>
            </c:ext>
          </c:extLst>
        </c:ser>
        <c:ser>
          <c:idx val="0"/>
          <c:order val="1"/>
          <c:tx>
            <c:strRef>
              <c:f>Sheet1!$C$1</c:f>
              <c:strCache>
                <c:ptCount val="1"/>
                <c:pt idx="0">
                  <c:v>Past 12 month</c:v>
                </c:pt>
              </c:strCache>
            </c:strRef>
          </c:tx>
          <c:spPr>
            <a:ln w="25400" cap="rnd" cmpd="sng" algn="ctr">
              <a:solidFill>
                <a:schemeClr val="accent1"/>
              </a:solidFill>
              <a:prstDash val="solid"/>
              <a:round/>
            </a:ln>
            <a:effectLst>
              <a:outerShdw blurRad="50800" dist="38100" dir="2700000" algn="tl" rotWithShape="0">
                <a:prstClr val="black">
                  <a:alpha val="40000"/>
                </a:prstClr>
              </a:outerShdw>
            </a:effectLst>
          </c:spPr>
          <c:marker>
            <c:symbol val="x"/>
            <c:size val="6"/>
            <c:spPr>
              <a:noFill/>
              <a:ln w="6350" cap="flat" cmpd="sng" algn="ctr">
                <a:solidFill>
                  <a:schemeClr val="accent1"/>
                </a:solidFill>
                <a:prstDash val="solid"/>
                <a:round/>
              </a:ln>
              <a:effectLst>
                <a:outerShdw blurRad="50800" dist="38100" dir="2700000" algn="tl" rotWithShape="0">
                  <a:prstClr val="black">
                    <a:alpha val="40000"/>
                  </a:prstClr>
                </a:outerShdw>
              </a:effectLst>
            </c:spPr>
          </c:marker>
          <c:dLbls>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rgbClr val="000000"/>
                    </a:solidFill>
                    <a:latin typeface="Arial"/>
                    <a:ea typeface="Arial"/>
                    <a:cs typeface="Arial"/>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6350" cap="flat" cmpd="sng" algn="ctr">
                      <a:solidFill>
                        <a:schemeClr val="tx1"/>
                      </a:solidFill>
                      <a:prstDash val="solid"/>
                      <a:round/>
                    </a:ln>
                    <a:effectLst/>
                  </c:spPr>
                </c15:leaderLines>
              </c:ext>
            </c:extLst>
          </c:dLbls>
          <c:cat>
            <c:numRef>
              <c:f>Sheet1!$A$2:$A$20</c:f>
              <c:numCache>
                <c:formatCode>General</c:formatCode>
                <c:ptCount val="19"/>
                <c:pt idx="0">
                  <c:v>2000</c:v>
                </c:pt>
                <c:pt idx="1">
                  <c:v>2001</c:v>
                </c:pt>
                <c:pt idx="2">
                  <c:v>2002</c:v>
                </c:pt>
                <c:pt idx="3">
                  <c:v>2003</c:v>
                </c:pt>
                <c:pt idx="4">
                  <c:v>2004</c:v>
                </c:pt>
                <c:pt idx="5">
                  <c:v>2005</c:v>
                </c:pt>
                <c:pt idx="6">
                  <c:v>2006</c:v>
                </c:pt>
                <c:pt idx="7">
                  <c:v>2007</c:v>
                </c:pt>
                <c:pt idx="8">
                  <c:v>2008</c:v>
                </c:pt>
                <c:pt idx="9">
                  <c:v>2009</c:v>
                </c:pt>
                <c:pt idx="10">
                  <c:v>2010</c:v>
                </c:pt>
                <c:pt idx="11">
                  <c:v>2011</c:v>
                </c:pt>
                <c:pt idx="12">
                  <c:v>2012</c:v>
                </c:pt>
                <c:pt idx="13">
                  <c:v>2013</c:v>
                </c:pt>
                <c:pt idx="14">
                  <c:v>2014</c:v>
                </c:pt>
                <c:pt idx="15">
                  <c:v>2015</c:v>
                </c:pt>
                <c:pt idx="16">
                  <c:v>2016</c:v>
                </c:pt>
                <c:pt idx="17">
                  <c:v>2017</c:v>
                </c:pt>
                <c:pt idx="18">
                  <c:v>2018</c:v>
                </c:pt>
              </c:numCache>
            </c:numRef>
          </c:cat>
          <c:val>
            <c:numRef>
              <c:f>Sheet1!$C$2:$C$20</c:f>
              <c:numCache>
                <c:formatCode>General</c:formatCode>
                <c:ptCount val="19"/>
                <c:pt idx="0">
                  <c:v>34</c:v>
                </c:pt>
                <c:pt idx="1">
                  <c:v>15</c:v>
                </c:pt>
                <c:pt idx="2">
                  <c:v>14</c:v>
                </c:pt>
                <c:pt idx="3">
                  <c:v>19</c:v>
                </c:pt>
                <c:pt idx="4">
                  <c:v>28</c:v>
                </c:pt>
                <c:pt idx="5">
                  <c:v>12</c:v>
                </c:pt>
                <c:pt idx="6">
                  <c:v>15</c:v>
                </c:pt>
                <c:pt idx="7">
                  <c:v>21</c:v>
                </c:pt>
                <c:pt idx="8">
                  <c:v>22</c:v>
                </c:pt>
                <c:pt idx="9">
                  <c:v>12</c:v>
                </c:pt>
                <c:pt idx="10">
                  <c:v>17</c:v>
                </c:pt>
                <c:pt idx="11">
                  <c:v>16</c:v>
                </c:pt>
                <c:pt idx="12">
                  <c:v>15</c:v>
                </c:pt>
                <c:pt idx="13">
                  <c:v>16</c:v>
                </c:pt>
                <c:pt idx="14">
                  <c:v>12</c:v>
                </c:pt>
                <c:pt idx="15">
                  <c:v>20</c:v>
                </c:pt>
                <c:pt idx="16">
                  <c:v>13</c:v>
                </c:pt>
                <c:pt idx="17">
                  <c:v>17</c:v>
                </c:pt>
                <c:pt idx="18">
                  <c:v>19</c:v>
                </c:pt>
              </c:numCache>
            </c:numRef>
          </c:val>
          <c:smooth val="0"/>
          <c:extLst>
            <c:ext xmlns:c16="http://schemas.microsoft.com/office/drawing/2014/chart" uri="{C3380CC4-5D6E-409C-BE32-E72D297353CC}">
              <c16:uniqueId val="{00000002-C4A5-4416-B418-076C6ECB96B0}"/>
            </c:ext>
          </c:extLst>
        </c:ser>
        <c:dLbls>
          <c:showLegendKey val="0"/>
          <c:showVal val="1"/>
          <c:showCatName val="0"/>
          <c:showSerName val="0"/>
          <c:showPercent val="0"/>
          <c:showBubbleSize val="0"/>
        </c:dLbls>
        <c:marker val="1"/>
        <c:smooth val="0"/>
        <c:axId val="-2071821512"/>
        <c:axId val="-2071818120"/>
      </c:lineChart>
      <c:catAx>
        <c:axId val="-2071821512"/>
        <c:scaling>
          <c:orientation val="minMax"/>
        </c:scaling>
        <c:delete val="0"/>
        <c:axPos val="b"/>
        <c:numFmt formatCode="General" sourceLinked="1"/>
        <c:majorTickMark val="out"/>
        <c:minorTickMark val="none"/>
        <c:tickLblPos val="nextTo"/>
        <c:spPr>
          <a:noFill/>
          <a:ln w="3175" cap="flat" cmpd="sng" algn="ctr">
            <a:solidFill>
              <a:srgbClr val="000000"/>
            </a:solidFill>
            <a:prstDash val="solid"/>
            <a:round/>
          </a:ln>
          <a:effectLst/>
        </c:spPr>
        <c:txPr>
          <a:bodyPr rot="-2700000" spcFirstLastPara="1" vertOverflow="ellipsis" wrap="square" anchor="ctr" anchorCtr="1"/>
          <a:lstStyle/>
          <a:p>
            <a:pPr>
              <a:defRPr sz="1600" b="0" i="0" u="none" strike="noStrike" kern="1200" baseline="0">
                <a:solidFill>
                  <a:srgbClr val="000000"/>
                </a:solidFill>
                <a:latin typeface="Arial"/>
                <a:ea typeface="Arial"/>
                <a:cs typeface="Arial"/>
              </a:defRPr>
            </a:pPr>
            <a:endParaRPr lang="en-US"/>
          </a:p>
        </c:txPr>
        <c:crossAx val="-2071818120"/>
        <c:crosses val="autoZero"/>
        <c:auto val="1"/>
        <c:lblAlgn val="ctr"/>
        <c:lblOffset val="100"/>
        <c:tickLblSkip val="1"/>
        <c:tickMarkSkip val="1"/>
        <c:noMultiLvlLbl val="0"/>
      </c:catAx>
      <c:valAx>
        <c:axId val="-2071818120"/>
        <c:scaling>
          <c:orientation val="minMax"/>
          <c:max val="100"/>
        </c:scaling>
        <c:delete val="0"/>
        <c:axPos val="l"/>
        <c:title>
          <c:tx>
            <c:rich>
              <a:bodyPr rot="-5400000" spcFirstLastPara="1" vertOverflow="ellipsis" vert="horz" wrap="square" anchor="ctr" anchorCtr="1"/>
              <a:lstStyle/>
              <a:p>
                <a:pPr>
                  <a:defRPr sz="1600" b="1" i="0" u="none" strike="noStrike" kern="1200" baseline="0">
                    <a:solidFill>
                      <a:srgbClr val="000000"/>
                    </a:solidFill>
                    <a:latin typeface="Arial"/>
                    <a:ea typeface="Arial"/>
                    <a:cs typeface="Arial"/>
                  </a:defRPr>
                </a:pPr>
                <a:r>
                  <a:rPr lang="en-AU" b="1" dirty="0"/>
                  <a:t>% ACT IDRS participants</a:t>
                </a:r>
              </a:p>
            </c:rich>
          </c:tx>
          <c:layout>
            <c:manualLayout>
              <c:xMode val="edge"/>
              <c:yMode val="edge"/>
              <c:x val="5.2778728745863268E-4"/>
              <c:y val="0.13006384116172848"/>
            </c:manualLayout>
          </c:layout>
          <c:overlay val="0"/>
          <c:spPr>
            <a:noFill/>
            <a:ln w="25400">
              <a:noFill/>
            </a:ln>
            <a:effectLst/>
          </c:spPr>
          <c:txPr>
            <a:bodyPr rot="-5400000" spcFirstLastPara="1" vertOverflow="ellipsis" vert="horz" wrap="square" anchor="ctr" anchorCtr="1"/>
            <a:lstStyle/>
            <a:p>
              <a:pPr>
                <a:defRPr sz="1600" b="1" i="0" u="none" strike="noStrike" kern="1200" baseline="0">
                  <a:solidFill>
                    <a:srgbClr val="000000"/>
                  </a:solidFill>
                  <a:latin typeface="Arial"/>
                  <a:ea typeface="Arial"/>
                  <a:cs typeface="Arial"/>
                </a:defRPr>
              </a:pPr>
              <a:endParaRPr lang="en-US"/>
            </a:p>
          </c:txPr>
        </c:title>
        <c:numFmt formatCode="General" sourceLinked="1"/>
        <c:majorTickMark val="out"/>
        <c:minorTickMark val="none"/>
        <c:tickLblPos val="nextTo"/>
        <c:spPr>
          <a:noFill/>
          <a:ln w="3175" cap="flat" cmpd="sng" algn="ctr">
            <a:solidFill>
              <a:srgbClr val="000000"/>
            </a:solidFill>
            <a:prstDash val="solid"/>
            <a:round/>
          </a:ln>
          <a:effectLst/>
        </c:spPr>
        <c:txPr>
          <a:bodyPr rot="0" spcFirstLastPara="1" vertOverflow="ellipsis" wrap="square" anchor="ctr" anchorCtr="1"/>
          <a:lstStyle/>
          <a:p>
            <a:pPr>
              <a:defRPr sz="1600" b="0" i="0" u="none" strike="noStrike" kern="1200" baseline="0">
                <a:solidFill>
                  <a:srgbClr val="000000"/>
                </a:solidFill>
                <a:latin typeface="Arial"/>
                <a:ea typeface="Arial"/>
                <a:cs typeface="Arial"/>
              </a:defRPr>
            </a:pPr>
            <a:endParaRPr lang="en-US"/>
          </a:p>
        </c:txPr>
        <c:crossAx val="-2071821512"/>
        <c:crosses val="autoZero"/>
        <c:crossBetween val="between"/>
      </c:valAx>
      <c:spPr>
        <a:solidFill>
          <a:srgbClr val="FFFFFF"/>
        </a:solidFill>
        <a:ln w="25400">
          <a:noFill/>
        </a:ln>
        <a:effectLst/>
      </c:spPr>
    </c:plotArea>
    <c:plotVisOnly val="1"/>
    <c:dispBlanksAs val="gap"/>
    <c:showDLblsOverMax val="0"/>
  </c:chart>
  <c:spPr>
    <a:solidFill>
      <a:srgbClr val="FFFFFF"/>
    </a:solidFill>
    <a:ln w="6350" cap="flat" cmpd="sng" algn="ctr">
      <a:noFill/>
      <a:prstDash val="solid"/>
      <a:round/>
    </a:ln>
    <a:effectLst/>
  </c:spPr>
  <c:txPr>
    <a:bodyPr/>
    <a:lstStyle/>
    <a:p>
      <a:pPr>
        <a:defRPr sz="1600" b="0" i="0" u="none" strike="noStrike" baseline="0">
          <a:solidFill>
            <a:srgbClr val="000000"/>
          </a:solidFill>
          <a:latin typeface="Arial"/>
          <a:ea typeface="Arial"/>
          <a:cs typeface="Arial"/>
        </a:defRPr>
      </a:pPr>
      <a:endParaRPr lang="en-US"/>
    </a:p>
  </c:txPr>
  <c:externalData r:id="rId3">
    <c:autoUpdate val="0"/>
  </c:externalData>
</c:chartSpace>
</file>

<file path=ppt/charts/chart3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8.5858585858585898E-2"/>
          <c:y val="2.7777995412265E-2"/>
          <c:w val="0.89730639730639705"/>
          <c:h val="0.6300091138242756"/>
        </c:manualLayout>
      </c:layout>
      <c:lineChart>
        <c:grouping val="standard"/>
        <c:varyColors val="0"/>
        <c:ser>
          <c:idx val="1"/>
          <c:order val="0"/>
          <c:tx>
            <c:strRef>
              <c:f>Sheet1!$B$1</c:f>
              <c:strCache>
                <c:ptCount val="1"/>
                <c:pt idx="0">
                  <c:v>Heard of naloxone</c:v>
                </c:pt>
              </c:strCache>
            </c:strRef>
          </c:tx>
          <c:spPr>
            <a:ln w="25400" cap="rnd" cmpd="sng" algn="ctr">
              <a:solidFill>
                <a:schemeClr val="accent2"/>
              </a:solidFill>
              <a:prstDash val="solid"/>
              <a:round/>
            </a:ln>
            <a:effectLst>
              <a:outerShdw blurRad="50800" dist="38100" dir="2700000" algn="tl" rotWithShape="0">
                <a:prstClr val="black">
                  <a:alpha val="40000"/>
                </a:prstClr>
              </a:outerShdw>
            </a:effectLst>
          </c:spPr>
          <c:marker>
            <c:symbol val="square"/>
            <c:size val="6"/>
            <c:spPr>
              <a:solidFill>
                <a:schemeClr val="accent2"/>
              </a:solidFill>
              <a:ln w="6350" cap="flat" cmpd="sng" algn="ctr">
                <a:solidFill>
                  <a:schemeClr val="accent2"/>
                </a:solidFill>
                <a:prstDash val="solid"/>
                <a:round/>
              </a:ln>
              <a:effectLst>
                <a:outerShdw blurRad="50800" dist="38100" dir="2700000" algn="tl" rotWithShape="0">
                  <a:prstClr val="black">
                    <a:alpha val="40000"/>
                  </a:prstClr>
                </a:outerShdw>
              </a:effectLst>
            </c:spPr>
          </c:marker>
          <c:dLbls>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rgbClr val="000000"/>
                    </a:solidFill>
                    <a:latin typeface="Arial"/>
                    <a:ea typeface="Arial"/>
                    <a:cs typeface="Arial"/>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6350" cap="flat" cmpd="sng" algn="ctr">
                      <a:solidFill>
                        <a:schemeClr val="tx1"/>
                      </a:solidFill>
                      <a:prstDash val="solid"/>
                      <a:round/>
                    </a:ln>
                    <a:effectLst/>
                  </c:spPr>
                </c15:leaderLines>
              </c:ext>
            </c:extLst>
          </c:dLbls>
          <c:cat>
            <c:numRef>
              <c:f>Sheet1!$A$2:$A$7</c:f>
              <c:numCache>
                <c:formatCode>General</c:formatCode>
                <c:ptCount val="6"/>
                <c:pt idx="0">
                  <c:v>2013</c:v>
                </c:pt>
                <c:pt idx="1">
                  <c:v>2014</c:v>
                </c:pt>
                <c:pt idx="2">
                  <c:v>2015</c:v>
                </c:pt>
                <c:pt idx="3">
                  <c:v>2016</c:v>
                </c:pt>
                <c:pt idx="4">
                  <c:v>2017</c:v>
                </c:pt>
                <c:pt idx="5">
                  <c:v>2018</c:v>
                </c:pt>
              </c:numCache>
            </c:numRef>
          </c:cat>
          <c:val>
            <c:numRef>
              <c:f>Sheet1!$B$2:$B$7</c:f>
              <c:numCache>
                <c:formatCode>General</c:formatCode>
                <c:ptCount val="6"/>
                <c:pt idx="0">
                  <c:v>92</c:v>
                </c:pt>
                <c:pt idx="1">
                  <c:v>97</c:v>
                </c:pt>
                <c:pt idx="2">
                  <c:v>94</c:v>
                </c:pt>
                <c:pt idx="3">
                  <c:v>95</c:v>
                </c:pt>
                <c:pt idx="4">
                  <c:v>89</c:v>
                </c:pt>
                <c:pt idx="5">
                  <c:v>94</c:v>
                </c:pt>
              </c:numCache>
            </c:numRef>
          </c:val>
          <c:smooth val="0"/>
          <c:extLst>
            <c:ext xmlns:c16="http://schemas.microsoft.com/office/drawing/2014/chart" uri="{C3380CC4-5D6E-409C-BE32-E72D297353CC}">
              <c16:uniqueId val="{00000000-AAF1-4802-A4C0-AD2DED606A43}"/>
            </c:ext>
          </c:extLst>
        </c:ser>
        <c:ser>
          <c:idx val="0"/>
          <c:order val="1"/>
          <c:tx>
            <c:strRef>
              <c:f>Sheet1!$C$1</c:f>
              <c:strCache>
                <c:ptCount val="1"/>
                <c:pt idx="0">
                  <c:v>Heard of take-home programs</c:v>
                </c:pt>
              </c:strCache>
            </c:strRef>
          </c:tx>
          <c:spPr>
            <a:ln w="25400" cap="rnd" cmpd="sng" algn="ctr">
              <a:solidFill>
                <a:schemeClr val="tx2"/>
              </a:solidFill>
              <a:prstDash val="solid"/>
              <a:round/>
            </a:ln>
            <a:effectLst>
              <a:outerShdw blurRad="50800" dist="38100" dir="2700000" algn="tl" rotWithShape="0">
                <a:prstClr val="black">
                  <a:alpha val="40000"/>
                </a:prstClr>
              </a:outerShdw>
            </a:effectLst>
          </c:spPr>
          <c:marker>
            <c:symbol val="circle"/>
            <c:size val="6"/>
            <c:spPr>
              <a:solidFill>
                <a:schemeClr val="tx2"/>
              </a:solidFill>
              <a:ln w="6350" cap="flat" cmpd="sng" algn="ctr">
                <a:solidFill>
                  <a:schemeClr val="tx2"/>
                </a:solidFill>
                <a:prstDash val="solid"/>
                <a:round/>
              </a:ln>
              <a:effectLst>
                <a:outerShdw blurRad="50800" dist="38100" dir="2700000" algn="tl" rotWithShape="0">
                  <a:prstClr val="black">
                    <a:alpha val="40000"/>
                  </a:prstClr>
                </a:outerShdw>
              </a:effectLst>
            </c:spPr>
          </c:marker>
          <c:dLbls>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rgbClr val="000000"/>
                    </a:solidFill>
                    <a:latin typeface="Arial"/>
                    <a:ea typeface="Arial"/>
                    <a:cs typeface="Arial"/>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6350" cap="flat" cmpd="sng" algn="ctr">
                      <a:solidFill>
                        <a:schemeClr val="tx1"/>
                      </a:solidFill>
                      <a:prstDash val="solid"/>
                      <a:round/>
                    </a:ln>
                    <a:effectLst/>
                  </c:spPr>
                </c15:leaderLines>
              </c:ext>
            </c:extLst>
          </c:dLbls>
          <c:cat>
            <c:numRef>
              <c:f>Sheet1!$A$2:$A$7</c:f>
              <c:numCache>
                <c:formatCode>General</c:formatCode>
                <c:ptCount val="6"/>
                <c:pt idx="0">
                  <c:v>2013</c:v>
                </c:pt>
                <c:pt idx="1">
                  <c:v>2014</c:v>
                </c:pt>
                <c:pt idx="2">
                  <c:v>2015</c:v>
                </c:pt>
                <c:pt idx="3">
                  <c:v>2016</c:v>
                </c:pt>
                <c:pt idx="4">
                  <c:v>2017</c:v>
                </c:pt>
                <c:pt idx="5">
                  <c:v>2018</c:v>
                </c:pt>
              </c:numCache>
            </c:numRef>
          </c:cat>
          <c:val>
            <c:numRef>
              <c:f>Sheet1!$C$2:$C$7</c:f>
              <c:numCache>
                <c:formatCode>General</c:formatCode>
                <c:ptCount val="6"/>
                <c:pt idx="0">
                  <c:v>70</c:v>
                </c:pt>
                <c:pt idx="1">
                  <c:v>85</c:v>
                </c:pt>
                <c:pt idx="2">
                  <c:v>81</c:v>
                </c:pt>
                <c:pt idx="3">
                  <c:v>80</c:v>
                </c:pt>
                <c:pt idx="4">
                  <c:v>70</c:v>
                </c:pt>
                <c:pt idx="5">
                  <c:v>77</c:v>
                </c:pt>
              </c:numCache>
            </c:numRef>
          </c:val>
          <c:smooth val="0"/>
          <c:extLst>
            <c:ext xmlns:c16="http://schemas.microsoft.com/office/drawing/2014/chart" uri="{C3380CC4-5D6E-409C-BE32-E72D297353CC}">
              <c16:uniqueId val="{00000001-AAF1-4802-A4C0-AD2DED606A43}"/>
            </c:ext>
          </c:extLst>
        </c:ser>
        <c:ser>
          <c:idx val="2"/>
          <c:order val="2"/>
          <c:tx>
            <c:strRef>
              <c:f>Sheet1!$D$1</c:f>
              <c:strCache>
                <c:ptCount val="1"/>
                <c:pt idx="0">
                  <c:v>Trained in naloxone administration</c:v>
                </c:pt>
              </c:strCache>
            </c:strRef>
          </c:tx>
          <c:spPr>
            <a:ln w="25400" cap="rnd" cmpd="sng" algn="ctr">
              <a:solidFill>
                <a:schemeClr val="accent3"/>
              </a:solidFill>
              <a:prstDash val="solid"/>
              <a:round/>
            </a:ln>
            <a:effectLst>
              <a:outerShdw blurRad="50800" dist="38100" dir="2700000" algn="tl" rotWithShape="0">
                <a:prstClr val="black">
                  <a:alpha val="40000"/>
                </a:prstClr>
              </a:outerShdw>
            </a:effectLst>
          </c:spPr>
          <c:marker>
            <c:symbol val="triangle"/>
            <c:size val="6"/>
            <c:spPr>
              <a:solidFill>
                <a:schemeClr val="accent3"/>
              </a:solidFill>
              <a:ln w="6350" cap="flat" cmpd="sng" algn="ctr">
                <a:solidFill>
                  <a:schemeClr val="accent3"/>
                </a:solidFill>
                <a:prstDash val="solid"/>
                <a:round/>
              </a:ln>
              <a:effectLst>
                <a:outerShdw blurRad="50800" dist="38100" dir="2700000" algn="tl" rotWithShape="0">
                  <a:prstClr val="black">
                    <a:alpha val="40000"/>
                  </a:prstClr>
                </a:outerShdw>
              </a:effectLst>
            </c:spPr>
          </c:marker>
          <c:dLbls>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rgbClr val="000000"/>
                    </a:solidFill>
                    <a:latin typeface="Arial"/>
                    <a:ea typeface="Arial"/>
                    <a:cs typeface="Arial"/>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6350" cap="flat" cmpd="sng" algn="ctr">
                      <a:solidFill>
                        <a:schemeClr val="tx1"/>
                      </a:solidFill>
                      <a:prstDash val="solid"/>
                      <a:round/>
                    </a:ln>
                    <a:effectLst/>
                  </c:spPr>
                </c15:leaderLines>
              </c:ext>
            </c:extLst>
          </c:dLbls>
          <c:cat>
            <c:numRef>
              <c:f>Sheet1!$A$2:$A$7</c:f>
              <c:numCache>
                <c:formatCode>General</c:formatCode>
                <c:ptCount val="6"/>
                <c:pt idx="0">
                  <c:v>2013</c:v>
                </c:pt>
                <c:pt idx="1">
                  <c:v>2014</c:v>
                </c:pt>
                <c:pt idx="2">
                  <c:v>2015</c:v>
                </c:pt>
                <c:pt idx="3">
                  <c:v>2016</c:v>
                </c:pt>
                <c:pt idx="4">
                  <c:v>2017</c:v>
                </c:pt>
                <c:pt idx="5">
                  <c:v>2018</c:v>
                </c:pt>
              </c:numCache>
            </c:numRef>
          </c:cat>
          <c:val>
            <c:numRef>
              <c:f>Sheet1!$D$2:$D$7</c:f>
              <c:numCache>
                <c:formatCode>General</c:formatCode>
                <c:ptCount val="6"/>
                <c:pt idx="0">
                  <c:v>32</c:v>
                </c:pt>
                <c:pt idx="1">
                  <c:v>45</c:v>
                </c:pt>
                <c:pt idx="2">
                  <c:v>51</c:v>
                </c:pt>
                <c:pt idx="3">
                  <c:v>48</c:v>
                </c:pt>
                <c:pt idx="4">
                  <c:v>38</c:v>
                </c:pt>
                <c:pt idx="5">
                  <c:v>43</c:v>
                </c:pt>
              </c:numCache>
            </c:numRef>
          </c:val>
          <c:smooth val="0"/>
          <c:extLst>
            <c:ext xmlns:c16="http://schemas.microsoft.com/office/drawing/2014/chart" uri="{C3380CC4-5D6E-409C-BE32-E72D297353CC}">
              <c16:uniqueId val="{00000008-AAF1-4802-A4C0-AD2DED606A43}"/>
            </c:ext>
          </c:extLst>
        </c:ser>
        <c:ser>
          <c:idx val="3"/>
          <c:order val="3"/>
          <c:tx>
            <c:strRef>
              <c:f>Sheet1!$E$1</c:f>
              <c:strCache>
                <c:ptCount val="1"/>
                <c:pt idx="0">
                  <c:v>Heard of naloxone rescheduling</c:v>
                </c:pt>
              </c:strCache>
            </c:strRef>
          </c:tx>
          <c:spPr>
            <a:ln w="25400" cap="rnd" cmpd="sng" algn="ctr">
              <a:solidFill>
                <a:schemeClr val="accent4"/>
              </a:solidFill>
              <a:prstDash val="solid"/>
              <a:round/>
            </a:ln>
            <a:effectLst>
              <a:outerShdw blurRad="50800" dist="38100" dir="2700000" algn="tl" rotWithShape="0">
                <a:prstClr val="black">
                  <a:alpha val="40000"/>
                </a:prstClr>
              </a:outerShdw>
            </a:effectLst>
          </c:spPr>
          <c:marker>
            <c:symbol val="diamond"/>
            <c:size val="6"/>
            <c:spPr>
              <a:solidFill>
                <a:schemeClr val="accent4"/>
              </a:solidFill>
              <a:ln w="6350" cap="flat" cmpd="sng" algn="ctr">
                <a:solidFill>
                  <a:schemeClr val="accent4"/>
                </a:solidFill>
                <a:prstDash val="solid"/>
                <a:round/>
              </a:ln>
              <a:effectLst>
                <a:outerShdw blurRad="50800" dist="38100" dir="2700000" algn="tl" rotWithShape="0">
                  <a:prstClr val="black">
                    <a:alpha val="40000"/>
                  </a:prstClr>
                </a:outerShdw>
              </a:effectLst>
            </c:spPr>
          </c:marker>
          <c:dLbls>
            <c:dLbl>
              <c:idx val="5"/>
              <c:tx>
                <c:rich>
                  <a:bodyPr/>
                  <a:lstStyle/>
                  <a:p>
                    <a:fld id="{CAB5178D-37D5-4E55-A4AA-6B2A9877A4E5}" type="VALUE">
                      <a:rPr lang="en-US" smtClean="0"/>
                      <a:pPr/>
                      <a:t>[VALUE]</a:t>
                    </a:fld>
                    <a:r>
                      <a:rPr lang="en-US"/>
                      <a:t>*</a:t>
                    </a:r>
                  </a:p>
                </c:rich>
              </c:tx>
              <c:dLblPos val="b"/>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0-A62B-46ED-A3EF-17BFCA91A0B2}"/>
                </c:ext>
              </c:extLst>
            </c:dLbl>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rgbClr val="000000"/>
                    </a:solidFill>
                    <a:latin typeface="Arial"/>
                    <a:ea typeface="Arial"/>
                    <a:cs typeface="Arial"/>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6350" cap="flat" cmpd="sng" algn="ctr">
                      <a:solidFill>
                        <a:schemeClr val="tx1"/>
                      </a:solidFill>
                      <a:prstDash val="solid"/>
                      <a:round/>
                    </a:ln>
                    <a:effectLst/>
                  </c:spPr>
                </c15:leaderLines>
              </c:ext>
            </c:extLst>
          </c:dLbls>
          <c:cat>
            <c:numRef>
              <c:f>Sheet1!$A$2:$A$7</c:f>
              <c:numCache>
                <c:formatCode>General</c:formatCode>
                <c:ptCount val="6"/>
                <c:pt idx="0">
                  <c:v>2013</c:v>
                </c:pt>
                <c:pt idx="1">
                  <c:v>2014</c:v>
                </c:pt>
                <c:pt idx="2">
                  <c:v>2015</c:v>
                </c:pt>
                <c:pt idx="3">
                  <c:v>2016</c:v>
                </c:pt>
                <c:pt idx="4">
                  <c:v>2017</c:v>
                </c:pt>
                <c:pt idx="5">
                  <c:v>2018</c:v>
                </c:pt>
              </c:numCache>
            </c:numRef>
          </c:cat>
          <c:val>
            <c:numRef>
              <c:f>Sheet1!$E$2:$E$7</c:f>
              <c:numCache>
                <c:formatCode>General</c:formatCode>
                <c:ptCount val="6"/>
                <c:pt idx="3">
                  <c:v>14</c:v>
                </c:pt>
                <c:pt idx="4">
                  <c:v>18</c:v>
                </c:pt>
                <c:pt idx="5">
                  <c:v>30</c:v>
                </c:pt>
              </c:numCache>
            </c:numRef>
          </c:val>
          <c:smooth val="0"/>
          <c:extLst>
            <c:ext xmlns:c16="http://schemas.microsoft.com/office/drawing/2014/chart" uri="{C3380CC4-5D6E-409C-BE32-E72D297353CC}">
              <c16:uniqueId val="{0000000C-AAF1-4802-A4C0-AD2DED606A43}"/>
            </c:ext>
          </c:extLst>
        </c:ser>
        <c:dLbls>
          <c:showLegendKey val="0"/>
          <c:showVal val="1"/>
          <c:showCatName val="0"/>
          <c:showSerName val="0"/>
          <c:showPercent val="0"/>
          <c:showBubbleSize val="0"/>
        </c:dLbls>
        <c:marker val="1"/>
        <c:smooth val="0"/>
        <c:axId val="-2071821512"/>
        <c:axId val="-2071818120"/>
      </c:lineChart>
      <c:catAx>
        <c:axId val="-2071821512"/>
        <c:scaling>
          <c:orientation val="minMax"/>
        </c:scaling>
        <c:delete val="0"/>
        <c:axPos val="b"/>
        <c:numFmt formatCode="General" sourceLinked="1"/>
        <c:majorTickMark val="out"/>
        <c:minorTickMark val="none"/>
        <c:tickLblPos val="nextTo"/>
        <c:spPr>
          <a:noFill/>
          <a:ln w="3175" cap="flat" cmpd="sng" algn="ctr">
            <a:solidFill>
              <a:srgbClr val="000000"/>
            </a:solidFill>
            <a:prstDash val="solid"/>
            <a:round/>
          </a:ln>
          <a:effectLst/>
        </c:spPr>
        <c:txPr>
          <a:bodyPr rot="-2700000" spcFirstLastPara="1" vertOverflow="ellipsis" wrap="square" anchor="ctr" anchorCtr="1"/>
          <a:lstStyle/>
          <a:p>
            <a:pPr>
              <a:defRPr sz="1600" b="0" i="0" u="none" strike="noStrike" kern="1200" baseline="0">
                <a:solidFill>
                  <a:srgbClr val="000000"/>
                </a:solidFill>
                <a:latin typeface="Arial"/>
                <a:ea typeface="Arial"/>
                <a:cs typeface="Arial"/>
              </a:defRPr>
            </a:pPr>
            <a:endParaRPr lang="en-US"/>
          </a:p>
        </c:txPr>
        <c:crossAx val="-2071818120"/>
        <c:crosses val="autoZero"/>
        <c:auto val="1"/>
        <c:lblAlgn val="ctr"/>
        <c:lblOffset val="100"/>
        <c:tickLblSkip val="1"/>
        <c:tickMarkSkip val="1"/>
        <c:noMultiLvlLbl val="0"/>
      </c:catAx>
      <c:valAx>
        <c:axId val="-2071818120"/>
        <c:scaling>
          <c:orientation val="minMax"/>
          <c:max val="100"/>
        </c:scaling>
        <c:delete val="0"/>
        <c:axPos val="l"/>
        <c:title>
          <c:tx>
            <c:rich>
              <a:bodyPr rot="-5400000" spcFirstLastPara="1" vertOverflow="ellipsis" vert="horz" wrap="square" anchor="ctr" anchorCtr="1"/>
              <a:lstStyle/>
              <a:p>
                <a:pPr>
                  <a:defRPr sz="1600" b="1" i="0" u="none" strike="noStrike" kern="1200" baseline="0">
                    <a:solidFill>
                      <a:srgbClr val="000000"/>
                    </a:solidFill>
                    <a:latin typeface="Arial"/>
                    <a:ea typeface="Arial"/>
                    <a:cs typeface="Arial"/>
                  </a:defRPr>
                </a:pPr>
                <a:r>
                  <a:rPr lang="en-AU" b="1" dirty="0"/>
                  <a:t>% ACT IDRS participants</a:t>
                </a:r>
              </a:p>
            </c:rich>
          </c:tx>
          <c:layout>
            <c:manualLayout>
              <c:xMode val="edge"/>
              <c:yMode val="edge"/>
              <c:x val="3.7516641941496443E-3"/>
              <c:y val="8.1928646828778415E-2"/>
            </c:manualLayout>
          </c:layout>
          <c:overlay val="0"/>
          <c:spPr>
            <a:noFill/>
            <a:ln w="25400">
              <a:noFill/>
            </a:ln>
            <a:effectLst/>
          </c:spPr>
          <c:txPr>
            <a:bodyPr rot="-5400000" spcFirstLastPara="1" vertOverflow="ellipsis" vert="horz" wrap="square" anchor="ctr" anchorCtr="1"/>
            <a:lstStyle/>
            <a:p>
              <a:pPr>
                <a:defRPr sz="1600" b="1" i="0" u="none" strike="noStrike" kern="1200" baseline="0">
                  <a:solidFill>
                    <a:srgbClr val="000000"/>
                  </a:solidFill>
                  <a:latin typeface="Arial"/>
                  <a:ea typeface="Arial"/>
                  <a:cs typeface="Arial"/>
                </a:defRPr>
              </a:pPr>
              <a:endParaRPr lang="en-US"/>
            </a:p>
          </c:txPr>
        </c:title>
        <c:numFmt formatCode="General" sourceLinked="1"/>
        <c:majorTickMark val="out"/>
        <c:minorTickMark val="none"/>
        <c:tickLblPos val="nextTo"/>
        <c:spPr>
          <a:noFill/>
          <a:ln w="3175" cap="flat" cmpd="sng" algn="ctr">
            <a:solidFill>
              <a:srgbClr val="000000"/>
            </a:solidFill>
            <a:prstDash val="solid"/>
            <a:round/>
          </a:ln>
          <a:effectLst/>
        </c:spPr>
        <c:txPr>
          <a:bodyPr rot="0" spcFirstLastPara="1" vertOverflow="ellipsis" wrap="square" anchor="ctr" anchorCtr="1"/>
          <a:lstStyle/>
          <a:p>
            <a:pPr>
              <a:defRPr sz="1600" b="0" i="0" u="none" strike="noStrike" kern="1200" baseline="0">
                <a:solidFill>
                  <a:srgbClr val="000000"/>
                </a:solidFill>
                <a:latin typeface="Arial"/>
                <a:ea typeface="Arial"/>
                <a:cs typeface="Arial"/>
              </a:defRPr>
            </a:pPr>
            <a:endParaRPr lang="en-US"/>
          </a:p>
        </c:txPr>
        <c:crossAx val="-2071821512"/>
        <c:crosses val="autoZero"/>
        <c:crossBetween val="between"/>
      </c:valAx>
      <c:spPr>
        <a:solidFill>
          <a:srgbClr val="FFFFFF"/>
        </a:solidFill>
        <a:ln w="25400">
          <a:noFill/>
        </a:ln>
        <a:effectLst/>
      </c:spPr>
    </c:plotArea>
    <c:legend>
      <c:legendPos val="r"/>
      <c:layout>
        <c:manualLayout>
          <c:xMode val="edge"/>
          <c:yMode val="edge"/>
          <c:x val="0.10866996655331666"/>
          <c:y val="0.84494221054105578"/>
          <c:w val="0.83769634878068777"/>
          <c:h val="0.13225801154417741"/>
        </c:manualLayout>
      </c:layout>
      <c:overlay val="0"/>
      <c:spPr>
        <a:noFill/>
        <a:ln w="3175">
          <a:noFill/>
          <a:prstDash val="solid"/>
        </a:ln>
        <a:effectLst/>
      </c:spPr>
      <c:txPr>
        <a:bodyPr rot="0" spcFirstLastPara="1" vertOverflow="ellipsis" vert="horz" wrap="square" anchor="ctr" anchorCtr="1"/>
        <a:lstStyle/>
        <a:p>
          <a:pPr>
            <a:defRPr sz="1600" b="0" i="0" u="none" strike="noStrike" kern="1200" baseline="0">
              <a:solidFill>
                <a:srgbClr val="000000"/>
              </a:solidFill>
              <a:latin typeface="Arial"/>
              <a:ea typeface="Arial"/>
              <a:cs typeface="Arial"/>
            </a:defRPr>
          </a:pPr>
          <a:endParaRPr lang="en-US"/>
        </a:p>
      </c:txPr>
    </c:legend>
    <c:plotVisOnly val="1"/>
    <c:dispBlanksAs val="gap"/>
    <c:showDLblsOverMax val="0"/>
  </c:chart>
  <c:spPr>
    <a:solidFill>
      <a:srgbClr val="FFFFFF"/>
    </a:solidFill>
    <a:ln w="6350" cap="flat" cmpd="sng" algn="ctr">
      <a:noFill/>
      <a:prstDash val="solid"/>
      <a:round/>
    </a:ln>
    <a:effectLst/>
  </c:spPr>
  <c:txPr>
    <a:bodyPr/>
    <a:lstStyle/>
    <a:p>
      <a:pPr>
        <a:defRPr sz="1600" b="0" i="0" u="none" strike="noStrike" baseline="0">
          <a:solidFill>
            <a:srgbClr val="000000"/>
          </a:solidFill>
          <a:latin typeface="Arial"/>
          <a:ea typeface="Arial"/>
          <a:cs typeface="Arial"/>
        </a:defRPr>
      </a:pPr>
      <a:endParaRPr lang="en-US"/>
    </a:p>
  </c:txPr>
  <c:externalData r:id="rId3">
    <c:autoUpdate val="0"/>
  </c:externalData>
</c:chartSpace>
</file>

<file path=ppt/charts/chart3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8.0808080808080801E-2"/>
          <c:y val="7.8291814946619395E-2"/>
          <c:w val="0.90404040404040498"/>
          <c:h val="0.65183524538520787"/>
        </c:manualLayout>
      </c:layout>
      <c:lineChart>
        <c:grouping val="standard"/>
        <c:varyColors val="0"/>
        <c:ser>
          <c:idx val="0"/>
          <c:order val="0"/>
          <c:tx>
            <c:strRef>
              <c:f>Sheet1!$A$2</c:f>
              <c:strCache>
                <c:ptCount val="1"/>
                <c:pt idx="0">
                  <c:v>Borrowed needles</c:v>
                </c:pt>
              </c:strCache>
            </c:strRef>
          </c:tx>
          <c:spPr>
            <a:ln w="25400" cap="rnd">
              <a:solidFill>
                <a:schemeClr val="accent1"/>
              </a:solidFill>
              <a:round/>
            </a:ln>
            <a:effectLst>
              <a:outerShdw blurRad="50800" dist="38100" dir="2700000" algn="tl" rotWithShape="0">
                <a:prstClr val="black">
                  <a:alpha val="40000"/>
                </a:prstClr>
              </a:outerShdw>
            </a:effectLst>
          </c:spPr>
          <c:marker>
            <c:symbol val="square"/>
            <c:size val="5"/>
            <c:spPr>
              <a:solidFill>
                <a:schemeClr val="accent1"/>
              </a:solidFill>
              <a:ln w="9525">
                <a:solidFill>
                  <a:schemeClr val="accent1"/>
                </a:solidFill>
              </a:ln>
              <a:effectLst>
                <a:outerShdw blurRad="50800" dist="38100" dir="2700000" algn="tl" rotWithShape="0">
                  <a:prstClr val="black">
                    <a:alpha val="40000"/>
                  </a:prstClr>
                </a:outerShdw>
              </a:effectLst>
            </c:spPr>
          </c:marker>
          <c:dLbls>
            <c:dLbl>
              <c:idx val="0"/>
              <c:layout>
                <c:manualLayout>
                  <c:x val="-1.9607845029319605E-2"/>
                  <c:y val="2.7880109188556993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0444-4EBD-B034-0EE2F1356CD7}"/>
                </c:ext>
              </c:extLst>
            </c:dLbl>
            <c:dLbl>
              <c:idx val="1"/>
              <c:delete val="1"/>
              <c:extLst>
                <c:ext xmlns:c15="http://schemas.microsoft.com/office/drawing/2012/chart" uri="{CE6537A1-D6FC-4f65-9D91-7224C49458BB}"/>
                <c:ext xmlns:c16="http://schemas.microsoft.com/office/drawing/2014/chart" uri="{C3380CC4-5D6E-409C-BE32-E72D297353CC}">
                  <c16:uniqueId val="{00000019-C752-451D-810F-945DA6AADD8E}"/>
                </c:ext>
              </c:extLst>
            </c:dLbl>
            <c:dLbl>
              <c:idx val="2"/>
              <c:delete val="1"/>
              <c:extLst>
                <c:ext xmlns:c15="http://schemas.microsoft.com/office/drawing/2012/chart" uri="{CE6537A1-D6FC-4f65-9D91-7224C49458BB}"/>
                <c:ext xmlns:c16="http://schemas.microsoft.com/office/drawing/2014/chart" uri="{C3380CC4-5D6E-409C-BE32-E72D297353CC}">
                  <c16:uniqueId val="{0000001B-C752-451D-810F-945DA6AADD8E}"/>
                </c:ext>
              </c:extLst>
            </c:dLbl>
            <c:dLbl>
              <c:idx val="3"/>
              <c:delete val="1"/>
              <c:extLst>
                <c:ext xmlns:c15="http://schemas.microsoft.com/office/drawing/2012/chart" uri="{CE6537A1-D6FC-4f65-9D91-7224C49458BB}"/>
                <c:ext xmlns:c16="http://schemas.microsoft.com/office/drawing/2014/chart" uri="{C3380CC4-5D6E-409C-BE32-E72D297353CC}">
                  <c16:uniqueId val="{00000037-C752-451D-810F-945DA6AADD8E}"/>
                </c:ext>
              </c:extLst>
            </c:dLbl>
            <c:dLbl>
              <c:idx val="4"/>
              <c:delete val="1"/>
              <c:extLst>
                <c:ext xmlns:c15="http://schemas.microsoft.com/office/drawing/2012/chart" uri="{CE6537A1-D6FC-4f65-9D91-7224C49458BB}"/>
                <c:ext xmlns:c16="http://schemas.microsoft.com/office/drawing/2014/chart" uri="{C3380CC4-5D6E-409C-BE32-E72D297353CC}">
                  <c16:uniqueId val="{0000001F-C752-451D-810F-945DA6AADD8E}"/>
                </c:ext>
              </c:extLst>
            </c:dLbl>
            <c:dLbl>
              <c:idx val="5"/>
              <c:delete val="1"/>
              <c:extLst>
                <c:ext xmlns:c15="http://schemas.microsoft.com/office/drawing/2012/chart" uri="{CE6537A1-D6FC-4f65-9D91-7224C49458BB}"/>
                <c:ext xmlns:c16="http://schemas.microsoft.com/office/drawing/2014/chart" uri="{C3380CC4-5D6E-409C-BE32-E72D297353CC}">
                  <c16:uniqueId val="{00000036-C752-451D-810F-945DA6AADD8E}"/>
                </c:ext>
              </c:extLst>
            </c:dLbl>
            <c:dLbl>
              <c:idx val="6"/>
              <c:delete val="1"/>
              <c:extLst>
                <c:ext xmlns:c15="http://schemas.microsoft.com/office/drawing/2012/chart" uri="{CE6537A1-D6FC-4f65-9D91-7224C49458BB}"/>
                <c:ext xmlns:c16="http://schemas.microsoft.com/office/drawing/2014/chart" uri="{C3380CC4-5D6E-409C-BE32-E72D297353CC}">
                  <c16:uniqueId val="{00000035-C752-451D-810F-945DA6AADD8E}"/>
                </c:ext>
              </c:extLst>
            </c:dLbl>
            <c:dLbl>
              <c:idx val="7"/>
              <c:delete val="1"/>
              <c:extLst>
                <c:ext xmlns:c15="http://schemas.microsoft.com/office/drawing/2012/chart" uri="{CE6537A1-D6FC-4f65-9D91-7224C49458BB}"/>
                <c:ext xmlns:c16="http://schemas.microsoft.com/office/drawing/2014/chart" uri="{C3380CC4-5D6E-409C-BE32-E72D297353CC}">
                  <c16:uniqueId val="{00000034-C752-451D-810F-945DA6AADD8E}"/>
                </c:ext>
              </c:extLst>
            </c:dLbl>
            <c:dLbl>
              <c:idx val="8"/>
              <c:delete val="1"/>
              <c:extLst>
                <c:ext xmlns:c15="http://schemas.microsoft.com/office/drawing/2012/chart" uri="{CE6537A1-D6FC-4f65-9D91-7224C49458BB}"/>
                <c:ext xmlns:c16="http://schemas.microsoft.com/office/drawing/2014/chart" uri="{C3380CC4-5D6E-409C-BE32-E72D297353CC}">
                  <c16:uniqueId val="{00000032-C752-451D-810F-945DA6AADD8E}"/>
                </c:ext>
              </c:extLst>
            </c:dLbl>
            <c:dLbl>
              <c:idx val="9"/>
              <c:delete val="1"/>
              <c:extLst>
                <c:ext xmlns:c15="http://schemas.microsoft.com/office/drawing/2012/chart" uri="{CE6537A1-D6FC-4f65-9D91-7224C49458BB}"/>
                <c:ext xmlns:c16="http://schemas.microsoft.com/office/drawing/2014/chart" uri="{C3380CC4-5D6E-409C-BE32-E72D297353CC}">
                  <c16:uniqueId val="{00000031-C752-451D-810F-945DA6AADD8E}"/>
                </c:ext>
              </c:extLst>
            </c:dLbl>
            <c:dLbl>
              <c:idx val="10"/>
              <c:delete val="1"/>
              <c:extLst>
                <c:ext xmlns:c15="http://schemas.microsoft.com/office/drawing/2012/chart" uri="{CE6537A1-D6FC-4f65-9D91-7224C49458BB}"/>
                <c:ext xmlns:c16="http://schemas.microsoft.com/office/drawing/2014/chart" uri="{C3380CC4-5D6E-409C-BE32-E72D297353CC}">
                  <c16:uniqueId val="{00000030-C752-451D-810F-945DA6AADD8E}"/>
                </c:ext>
              </c:extLst>
            </c:dLbl>
            <c:dLbl>
              <c:idx val="11"/>
              <c:delete val="1"/>
              <c:extLst>
                <c:ext xmlns:c15="http://schemas.microsoft.com/office/drawing/2012/chart" uri="{CE6537A1-D6FC-4f65-9D91-7224C49458BB}"/>
                <c:ext xmlns:c16="http://schemas.microsoft.com/office/drawing/2014/chart" uri="{C3380CC4-5D6E-409C-BE32-E72D297353CC}">
                  <c16:uniqueId val="{00000024-C752-451D-810F-945DA6AADD8E}"/>
                </c:ext>
              </c:extLst>
            </c:dLbl>
            <c:dLbl>
              <c:idx val="12"/>
              <c:delete val="1"/>
              <c:extLst>
                <c:ext xmlns:c15="http://schemas.microsoft.com/office/drawing/2012/chart" uri="{CE6537A1-D6FC-4f65-9D91-7224C49458BB}"/>
                <c:ext xmlns:c16="http://schemas.microsoft.com/office/drawing/2014/chart" uri="{C3380CC4-5D6E-409C-BE32-E72D297353CC}">
                  <c16:uniqueId val="{0000002F-C752-451D-810F-945DA6AADD8E}"/>
                </c:ext>
              </c:extLst>
            </c:dLbl>
            <c:dLbl>
              <c:idx val="13"/>
              <c:delete val="1"/>
              <c:extLst>
                <c:ext xmlns:c15="http://schemas.microsoft.com/office/drawing/2012/chart" uri="{CE6537A1-D6FC-4f65-9D91-7224C49458BB}"/>
                <c:ext xmlns:c16="http://schemas.microsoft.com/office/drawing/2014/chart" uri="{C3380CC4-5D6E-409C-BE32-E72D297353CC}">
                  <c16:uniqueId val="{0000002E-C752-451D-810F-945DA6AADD8E}"/>
                </c:ext>
              </c:extLst>
            </c:dLbl>
            <c:dLbl>
              <c:idx val="14"/>
              <c:delete val="1"/>
              <c:extLst>
                <c:ext xmlns:c15="http://schemas.microsoft.com/office/drawing/2012/chart" uri="{CE6537A1-D6FC-4f65-9D91-7224C49458BB}"/>
                <c:ext xmlns:c16="http://schemas.microsoft.com/office/drawing/2014/chart" uri="{C3380CC4-5D6E-409C-BE32-E72D297353CC}">
                  <c16:uniqueId val="{0000002D-C752-451D-810F-945DA6AADD8E}"/>
                </c:ext>
              </c:extLst>
            </c:dLbl>
            <c:dLbl>
              <c:idx val="15"/>
              <c:delete val="1"/>
              <c:extLst>
                <c:ext xmlns:c15="http://schemas.microsoft.com/office/drawing/2012/chart" uri="{CE6537A1-D6FC-4f65-9D91-7224C49458BB}"/>
                <c:ext xmlns:c16="http://schemas.microsoft.com/office/drawing/2014/chart" uri="{C3380CC4-5D6E-409C-BE32-E72D297353CC}">
                  <c16:uniqueId val="{0000002A-C752-451D-810F-945DA6AADD8E}"/>
                </c:ext>
              </c:extLst>
            </c:dLbl>
            <c:dLbl>
              <c:idx val="16"/>
              <c:delete val="1"/>
              <c:extLst>
                <c:ext xmlns:c15="http://schemas.microsoft.com/office/drawing/2012/chart" uri="{CE6537A1-D6FC-4f65-9D91-7224C49458BB}"/>
                <c:ext xmlns:c16="http://schemas.microsoft.com/office/drawing/2014/chart" uri="{C3380CC4-5D6E-409C-BE32-E72D297353CC}">
                  <c16:uniqueId val="{0000002B-C752-451D-810F-945DA6AADD8E}"/>
                </c:ext>
              </c:extLst>
            </c:dLbl>
            <c:dLbl>
              <c:idx val="17"/>
              <c:delete val="1"/>
              <c:extLst>
                <c:ext xmlns:c15="http://schemas.microsoft.com/office/drawing/2012/chart" uri="{CE6537A1-D6FC-4f65-9D91-7224C49458BB}"/>
                <c:ext xmlns:c16="http://schemas.microsoft.com/office/drawing/2014/chart" uri="{C3380CC4-5D6E-409C-BE32-E72D297353CC}">
                  <c16:uniqueId val="{0000002C-C752-451D-810F-945DA6AADD8E}"/>
                </c:ext>
              </c:extLst>
            </c:dLbl>
            <c:dLbl>
              <c:idx val="18"/>
              <c:layout>
                <c:manualLayout>
                  <c:x val="-1.2254903143324938E-2"/>
                  <c:y val="-2.1684529368877749E-2"/>
                </c:manualLayout>
              </c:layout>
              <c:tx>
                <c:rich>
                  <a:bodyPr/>
                  <a:lstStyle/>
                  <a:p>
                    <a:fld id="{100214C4-8719-420B-AF16-B10017BD1B45}" type="VALUE">
                      <a:rPr lang="en-US" smtClean="0"/>
                      <a:pPr/>
                      <a:t>[VALUE]</a:t>
                    </a:fld>
                    <a:r>
                      <a:rPr lang="en-US" dirty="0"/>
                      <a:t>*</a:t>
                    </a:r>
                  </a:p>
                </c:rich>
              </c:tx>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1-0444-4EBD-B034-0EE2F1356CD7}"/>
                </c:ext>
              </c:extLst>
            </c:dLbl>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Sheet1!$B$1:$T$1</c:f>
              <c:numCache>
                <c:formatCode>General</c:formatCode>
                <c:ptCount val="19"/>
                <c:pt idx="0">
                  <c:v>2000</c:v>
                </c:pt>
                <c:pt idx="1">
                  <c:v>2001</c:v>
                </c:pt>
                <c:pt idx="2">
                  <c:v>2002</c:v>
                </c:pt>
                <c:pt idx="3">
                  <c:v>2003</c:v>
                </c:pt>
                <c:pt idx="4">
                  <c:v>2004</c:v>
                </c:pt>
                <c:pt idx="5">
                  <c:v>2005</c:v>
                </c:pt>
                <c:pt idx="6">
                  <c:v>2006</c:v>
                </c:pt>
                <c:pt idx="7">
                  <c:v>2007</c:v>
                </c:pt>
                <c:pt idx="8">
                  <c:v>2008</c:v>
                </c:pt>
                <c:pt idx="9">
                  <c:v>2009</c:v>
                </c:pt>
                <c:pt idx="10">
                  <c:v>2010</c:v>
                </c:pt>
                <c:pt idx="11">
                  <c:v>2011</c:v>
                </c:pt>
                <c:pt idx="12">
                  <c:v>2012</c:v>
                </c:pt>
                <c:pt idx="13">
                  <c:v>2013</c:v>
                </c:pt>
                <c:pt idx="14">
                  <c:v>2014</c:v>
                </c:pt>
                <c:pt idx="15">
                  <c:v>2015</c:v>
                </c:pt>
                <c:pt idx="16">
                  <c:v>2016</c:v>
                </c:pt>
                <c:pt idx="17">
                  <c:v>2017</c:v>
                </c:pt>
                <c:pt idx="18">
                  <c:v>2018</c:v>
                </c:pt>
              </c:numCache>
            </c:numRef>
          </c:cat>
          <c:val>
            <c:numRef>
              <c:f>Sheet1!$B$2:$T$2</c:f>
              <c:numCache>
                <c:formatCode>General</c:formatCode>
                <c:ptCount val="19"/>
                <c:pt idx="0">
                  <c:v>10</c:v>
                </c:pt>
                <c:pt idx="1">
                  <c:v>15</c:v>
                </c:pt>
                <c:pt idx="2">
                  <c:v>12</c:v>
                </c:pt>
                <c:pt idx="3">
                  <c:v>11</c:v>
                </c:pt>
                <c:pt idx="4">
                  <c:v>14</c:v>
                </c:pt>
                <c:pt idx="5">
                  <c:v>9</c:v>
                </c:pt>
                <c:pt idx="6">
                  <c:v>6</c:v>
                </c:pt>
                <c:pt idx="7">
                  <c:v>17</c:v>
                </c:pt>
                <c:pt idx="8">
                  <c:v>10</c:v>
                </c:pt>
                <c:pt idx="9">
                  <c:v>10</c:v>
                </c:pt>
                <c:pt idx="10">
                  <c:v>11</c:v>
                </c:pt>
                <c:pt idx="11">
                  <c:v>13</c:v>
                </c:pt>
                <c:pt idx="12">
                  <c:v>8</c:v>
                </c:pt>
                <c:pt idx="13">
                  <c:v>6</c:v>
                </c:pt>
                <c:pt idx="14">
                  <c:v>8</c:v>
                </c:pt>
                <c:pt idx="15">
                  <c:v>9</c:v>
                </c:pt>
                <c:pt idx="16">
                  <c:v>3</c:v>
                </c:pt>
                <c:pt idx="17">
                  <c:v>2</c:v>
                </c:pt>
                <c:pt idx="18">
                  <c:v>10</c:v>
                </c:pt>
              </c:numCache>
            </c:numRef>
          </c:val>
          <c:smooth val="0"/>
          <c:extLst>
            <c:ext xmlns:c16="http://schemas.microsoft.com/office/drawing/2014/chart" uri="{C3380CC4-5D6E-409C-BE32-E72D297353CC}">
              <c16:uniqueId val="{00000002-0444-4EBD-B034-0EE2F1356CD7}"/>
            </c:ext>
          </c:extLst>
        </c:ser>
        <c:ser>
          <c:idx val="1"/>
          <c:order val="1"/>
          <c:tx>
            <c:strRef>
              <c:f>Sheet1!$A$3</c:f>
              <c:strCache>
                <c:ptCount val="1"/>
                <c:pt idx="0">
                  <c:v>Lent needles</c:v>
                </c:pt>
              </c:strCache>
            </c:strRef>
          </c:tx>
          <c:spPr>
            <a:ln w="25400" cap="rnd">
              <a:solidFill>
                <a:schemeClr val="accent3"/>
              </a:solidFill>
              <a:round/>
            </a:ln>
            <a:effectLst>
              <a:outerShdw blurRad="50800" dist="38100" dir="2700000" algn="tl" rotWithShape="0">
                <a:prstClr val="black">
                  <a:alpha val="40000"/>
                </a:prstClr>
              </a:outerShdw>
            </a:effectLst>
          </c:spPr>
          <c:marker>
            <c:symbol val="square"/>
            <c:size val="5"/>
            <c:spPr>
              <a:solidFill>
                <a:schemeClr val="accent3"/>
              </a:solidFill>
              <a:ln w="9525">
                <a:solidFill>
                  <a:schemeClr val="accent3"/>
                </a:solidFill>
              </a:ln>
              <a:effectLst>
                <a:outerShdw blurRad="50800" dist="38100" dir="2700000" algn="tl" rotWithShape="0">
                  <a:prstClr val="black">
                    <a:alpha val="40000"/>
                  </a:prstClr>
                </a:outerShdw>
              </a:effectLst>
            </c:spPr>
          </c:marker>
          <c:dLbls>
            <c:dLbl>
              <c:idx val="0"/>
              <c:layout>
                <c:manualLayout>
                  <c:x val="-1.8382354714987129E-2"/>
                  <c:y val="-3.4075689008236459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0444-4EBD-B034-0EE2F1356CD7}"/>
                </c:ext>
              </c:extLst>
            </c:dLbl>
            <c:dLbl>
              <c:idx val="1"/>
              <c:delete val="1"/>
              <c:extLst>
                <c:ext xmlns:c15="http://schemas.microsoft.com/office/drawing/2012/chart" uri="{CE6537A1-D6FC-4f65-9D91-7224C49458BB}"/>
                <c:ext xmlns:c16="http://schemas.microsoft.com/office/drawing/2014/chart" uri="{C3380CC4-5D6E-409C-BE32-E72D297353CC}">
                  <c16:uniqueId val="{0000001A-C752-451D-810F-945DA6AADD8E}"/>
                </c:ext>
              </c:extLst>
            </c:dLbl>
            <c:dLbl>
              <c:idx val="2"/>
              <c:delete val="1"/>
              <c:extLst>
                <c:ext xmlns:c15="http://schemas.microsoft.com/office/drawing/2012/chart" uri="{CE6537A1-D6FC-4f65-9D91-7224C49458BB}"/>
                <c:ext xmlns:c16="http://schemas.microsoft.com/office/drawing/2014/chart" uri="{C3380CC4-5D6E-409C-BE32-E72D297353CC}">
                  <c16:uniqueId val="{0000001C-C752-451D-810F-945DA6AADD8E}"/>
                </c:ext>
              </c:extLst>
            </c:dLbl>
            <c:dLbl>
              <c:idx val="3"/>
              <c:delete val="1"/>
              <c:extLst>
                <c:ext xmlns:c15="http://schemas.microsoft.com/office/drawing/2012/chart" uri="{CE6537A1-D6FC-4f65-9D91-7224C49458BB}"/>
                <c:ext xmlns:c16="http://schemas.microsoft.com/office/drawing/2014/chart" uri="{C3380CC4-5D6E-409C-BE32-E72D297353CC}">
                  <c16:uniqueId val="{0000001D-C752-451D-810F-945DA6AADD8E}"/>
                </c:ext>
              </c:extLst>
            </c:dLbl>
            <c:dLbl>
              <c:idx val="4"/>
              <c:delete val="1"/>
              <c:extLst>
                <c:ext xmlns:c15="http://schemas.microsoft.com/office/drawing/2012/chart" uri="{CE6537A1-D6FC-4f65-9D91-7224C49458BB}"/>
                <c:ext xmlns:c16="http://schemas.microsoft.com/office/drawing/2014/chart" uri="{C3380CC4-5D6E-409C-BE32-E72D297353CC}">
                  <c16:uniqueId val="{00000020-C752-451D-810F-945DA6AADD8E}"/>
                </c:ext>
              </c:extLst>
            </c:dLbl>
            <c:dLbl>
              <c:idx val="5"/>
              <c:delete val="1"/>
              <c:extLst>
                <c:ext xmlns:c15="http://schemas.microsoft.com/office/drawing/2012/chart" uri="{CE6537A1-D6FC-4f65-9D91-7224C49458BB}"/>
                <c:ext xmlns:c16="http://schemas.microsoft.com/office/drawing/2014/chart" uri="{C3380CC4-5D6E-409C-BE32-E72D297353CC}">
                  <c16:uniqueId val="{0000001E-C752-451D-810F-945DA6AADD8E}"/>
                </c:ext>
              </c:extLst>
            </c:dLbl>
            <c:dLbl>
              <c:idx val="6"/>
              <c:delete val="1"/>
              <c:extLst>
                <c:ext xmlns:c15="http://schemas.microsoft.com/office/drawing/2012/chart" uri="{CE6537A1-D6FC-4f65-9D91-7224C49458BB}"/>
                <c:ext xmlns:c16="http://schemas.microsoft.com/office/drawing/2014/chart" uri="{C3380CC4-5D6E-409C-BE32-E72D297353CC}">
                  <c16:uniqueId val="{00000038-C752-451D-810F-945DA6AADD8E}"/>
                </c:ext>
              </c:extLst>
            </c:dLbl>
            <c:dLbl>
              <c:idx val="7"/>
              <c:delete val="1"/>
              <c:extLst>
                <c:ext xmlns:c15="http://schemas.microsoft.com/office/drawing/2012/chart" uri="{CE6537A1-D6FC-4f65-9D91-7224C49458BB}"/>
                <c:ext xmlns:c16="http://schemas.microsoft.com/office/drawing/2014/chart" uri="{C3380CC4-5D6E-409C-BE32-E72D297353CC}">
                  <c16:uniqueId val="{00000021-C752-451D-810F-945DA6AADD8E}"/>
                </c:ext>
              </c:extLst>
            </c:dLbl>
            <c:dLbl>
              <c:idx val="8"/>
              <c:delete val="1"/>
              <c:extLst>
                <c:ext xmlns:c15="http://schemas.microsoft.com/office/drawing/2012/chart" uri="{CE6537A1-D6FC-4f65-9D91-7224C49458BB}"/>
                <c:ext xmlns:c16="http://schemas.microsoft.com/office/drawing/2014/chart" uri="{C3380CC4-5D6E-409C-BE32-E72D297353CC}">
                  <c16:uniqueId val="{00000033-C752-451D-810F-945DA6AADD8E}"/>
                </c:ext>
              </c:extLst>
            </c:dLbl>
            <c:dLbl>
              <c:idx val="9"/>
              <c:delete val="1"/>
              <c:extLst>
                <c:ext xmlns:c15="http://schemas.microsoft.com/office/drawing/2012/chart" uri="{CE6537A1-D6FC-4f65-9D91-7224C49458BB}"/>
                <c:ext xmlns:c16="http://schemas.microsoft.com/office/drawing/2014/chart" uri="{C3380CC4-5D6E-409C-BE32-E72D297353CC}">
                  <c16:uniqueId val="{00000022-C752-451D-810F-945DA6AADD8E}"/>
                </c:ext>
              </c:extLst>
            </c:dLbl>
            <c:dLbl>
              <c:idx val="10"/>
              <c:delete val="1"/>
              <c:extLst>
                <c:ext xmlns:c15="http://schemas.microsoft.com/office/drawing/2012/chart" uri="{CE6537A1-D6FC-4f65-9D91-7224C49458BB}"/>
                <c:ext xmlns:c16="http://schemas.microsoft.com/office/drawing/2014/chart" uri="{C3380CC4-5D6E-409C-BE32-E72D297353CC}">
                  <c16:uniqueId val="{00000023-C752-451D-810F-945DA6AADD8E}"/>
                </c:ext>
              </c:extLst>
            </c:dLbl>
            <c:dLbl>
              <c:idx val="11"/>
              <c:delete val="1"/>
              <c:extLst>
                <c:ext xmlns:c15="http://schemas.microsoft.com/office/drawing/2012/chart" uri="{CE6537A1-D6FC-4f65-9D91-7224C49458BB}"/>
                <c:ext xmlns:c16="http://schemas.microsoft.com/office/drawing/2014/chart" uri="{C3380CC4-5D6E-409C-BE32-E72D297353CC}">
                  <c16:uniqueId val="{00000026-C752-451D-810F-945DA6AADD8E}"/>
                </c:ext>
              </c:extLst>
            </c:dLbl>
            <c:dLbl>
              <c:idx val="12"/>
              <c:delete val="1"/>
              <c:extLst>
                <c:ext xmlns:c15="http://schemas.microsoft.com/office/drawing/2012/chart" uri="{CE6537A1-D6FC-4f65-9D91-7224C49458BB}"/>
                <c:ext xmlns:c16="http://schemas.microsoft.com/office/drawing/2014/chart" uri="{C3380CC4-5D6E-409C-BE32-E72D297353CC}">
                  <c16:uniqueId val="{00000025-C752-451D-810F-945DA6AADD8E}"/>
                </c:ext>
              </c:extLst>
            </c:dLbl>
            <c:dLbl>
              <c:idx val="13"/>
              <c:delete val="1"/>
              <c:extLst>
                <c:ext xmlns:c15="http://schemas.microsoft.com/office/drawing/2012/chart" uri="{CE6537A1-D6FC-4f65-9D91-7224C49458BB}"/>
                <c:ext xmlns:c16="http://schemas.microsoft.com/office/drawing/2014/chart" uri="{C3380CC4-5D6E-409C-BE32-E72D297353CC}">
                  <c16:uniqueId val="{00000027-C752-451D-810F-945DA6AADD8E}"/>
                </c:ext>
              </c:extLst>
            </c:dLbl>
            <c:dLbl>
              <c:idx val="14"/>
              <c:delete val="1"/>
              <c:extLst>
                <c:ext xmlns:c15="http://schemas.microsoft.com/office/drawing/2012/chart" uri="{CE6537A1-D6FC-4f65-9D91-7224C49458BB}"/>
                <c:ext xmlns:c16="http://schemas.microsoft.com/office/drawing/2014/chart" uri="{C3380CC4-5D6E-409C-BE32-E72D297353CC}">
                  <c16:uniqueId val="{00000028-C752-451D-810F-945DA6AADD8E}"/>
                </c:ext>
              </c:extLst>
            </c:dLbl>
            <c:dLbl>
              <c:idx val="15"/>
              <c:delete val="1"/>
              <c:extLst>
                <c:ext xmlns:c15="http://schemas.microsoft.com/office/drawing/2012/chart" uri="{CE6537A1-D6FC-4f65-9D91-7224C49458BB}"/>
                <c:ext xmlns:c16="http://schemas.microsoft.com/office/drawing/2014/chart" uri="{C3380CC4-5D6E-409C-BE32-E72D297353CC}">
                  <c16:uniqueId val="{00000029-C752-451D-810F-945DA6AADD8E}"/>
                </c:ext>
              </c:extLst>
            </c:dLbl>
            <c:dLbl>
              <c:idx val="16"/>
              <c:delete val="1"/>
              <c:extLst>
                <c:ext xmlns:c15="http://schemas.microsoft.com/office/drawing/2012/chart" uri="{CE6537A1-D6FC-4f65-9D91-7224C49458BB}"/>
                <c:ext xmlns:c16="http://schemas.microsoft.com/office/drawing/2014/chart" uri="{C3380CC4-5D6E-409C-BE32-E72D297353CC}">
                  <c16:uniqueId val="{00000018-C752-451D-810F-945DA6AADD8E}"/>
                </c:ext>
              </c:extLst>
            </c:dLbl>
            <c:dLbl>
              <c:idx val="17"/>
              <c:layout>
                <c:manualLayout>
                  <c:x val="-6.1274515716623797E-3"/>
                  <c:y val="-3.4075567048003907E-2"/>
                </c:manualLayout>
              </c:layout>
              <c:spPr>
                <a:noFill/>
                <a:ln>
                  <a:noFill/>
                </a:ln>
                <a:effectLst/>
              </c:spPr>
              <c:txPr>
                <a:bodyPr rot="0" spcFirstLastPara="1" vertOverflow="ellipsis" vert="horz" wrap="square" lIns="38100" tIns="19050" rIns="38100" bIns="19050" anchor="ctr" anchorCtr="1">
                  <a:noAutofit/>
                </a:bodyPr>
                <a:lstStyle/>
                <a:p>
                  <a:pPr>
                    <a:defRPr sz="1200"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extLst>
                <c:ext xmlns:c15="http://schemas.microsoft.com/office/drawing/2012/chart" uri="{CE6537A1-D6FC-4f65-9D91-7224C49458BB}">
                  <c15:layout>
                    <c:manualLayout>
                      <c:w val="1.920960892481173E-2"/>
                      <c:h val="5.5156271304928138E-2"/>
                    </c:manualLayout>
                  </c15:layout>
                </c:ext>
                <c:ext xmlns:c16="http://schemas.microsoft.com/office/drawing/2014/chart" uri="{C3380CC4-5D6E-409C-BE32-E72D297353CC}">
                  <c16:uniqueId val="{00000004-0444-4EBD-B034-0EE2F1356CD7}"/>
                </c:ext>
              </c:extLst>
            </c:dLbl>
            <c:dLbl>
              <c:idx val="18"/>
              <c:layout>
                <c:manualLayout>
                  <c:x val="-9.8039225146598075E-3"/>
                  <c:y val="2.1684529368877749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0444-4EBD-B034-0EE2F1356CD7}"/>
                </c:ext>
              </c:extLst>
            </c:dLbl>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Sheet1!$B$1:$T$1</c:f>
              <c:numCache>
                <c:formatCode>General</c:formatCode>
                <c:ptCount val="19"/>
                <c:pt idx="0">
                  <c:v>2000</c:v>
                </c:pt>
                <c:pt idx="1">
                  <c:v>2001</c:v>
                </c:pt>
                <c:pt idx="2">
                  <c:v>2002</c:v>
                </c:pt>
                <c:pt idx="3">
                  <c:v>2003</c:v>
                </c:pt>
                <c:pt idx="4">
                  <c:v>2004</c:v>
                </c:pt>
                <c:pt idx="5">
                  <c:v>2005</c:v>
                </c:pt>
                <c:pt idx="6">
                  <c:v>2006</c:v>
                </c:pt>
                <c:pt idx="7">
                  <c:v>2007</c:v>
                </c:pt>
                <c:pt idx="8">
                  <c:v>2008</c:v>
                </c:pt>
                <c:pt idx="9">
                  <c:v>2009</c:v>
                </c:pt>
                <c:pt idx="10">
                  <c:v>2010</c:v>
                </c:pt>
                <c:pt idx="11">
                  <c:v>2011</c:v>
                </c:pt>
                <c:pt idx="12">
                  <c:v>2012</c:v>
                </c:pt>
                <c:pt idx="13">
                  <c:v>2013</c:v>
                </c:pt>
                <c:pt idx="14">
                  <c:v>2014</c:v>
                </c:pt>
                <c:pt idx="15">
                  <c:v>2015</c:v>
                </c:pt>
                <c:pt idx="16">
                  <c:v>2016</c:v>
                </c:pt>
                <c:pt idx="17">
                  <c:v>2017</c:v>
                </c:pt>
                <c:pt idx="18">
                  <c:v>2018</c:v>
                </c:pt>
              </c:numCache>
            </c:numRef>
          </c:cat>
          <c:val>
            <c:numRef>
              <c:f>Sheet1!$B$3:$T$3</c:f>
              <c:numCache>
                <c:formatCode>General</c:formatCode>
                <c:ptCount val="19"/>
                <c:pt idx="0">
                  <c:v>14</c:v>
                </c:pt>
                <c:pt idx="1">
                  <c:v>17</c:v>
                </c:pt>
                <c:pt idx="2">
                  <c:v>16</c:v>
                </c:pt>
                <c:pt idx="3">
                  <c:v>24</c:v>
                </c:pt>
                <c:pt idx="4">
                  <c:v>17</c:v>
                </c:pt>
                <c:pt idx="5">
                  <c:v>19</c:v>
                </c:pt>
                <c:pt idx="6">
                  <c:v>12</c:v>
                </c:pt>
                <c:pt idx="7">
                  <c:v>21</c:v>
                </c:pt>
                <c:pt idx="8">
                  <c:v>13</c:v>
                </c:pt>
                <c:pt idx="9">
                  <c:v>20</c:v>
                </c:pt>
                <c:pt idx="10">
                  <c:v>16</c:v>
                </c:pt>
                <c:pt idx="11">
                  <c:v>13</c:v>
                </c:pt>
                <c:pt idx="12">
                  <c:v>17</c:v>
                </c:pt>
                <c:pt idx="13">
                  <c:v>10</c:v>
                </c:pt>
                <c:pt idx="14">
                  <c:v>11</c:v>
                </c:pt>
                <c:pt idx="15">
                  <c:v>13</c:v>
                </c:pt>
                <c:pt idx="16">
                  <c:v>9</c:v>
                </c:pt>
                <c:pt idx="17">
                  <c:v>7</c:v>
                </c:pt>
                <c:pt idx="18">
                  <c:v>9</c:v>
                </c:pt>
              </c:numCache>
            </c:numRef>
          </c:val>
          <c:smooth val="0"/>
          <c:extLst>
            <c:ext xmlns:c16="http://schemas.microsoft.com/office/drawing/2014/chart" uri="{C3380CC4-5D6E-409C-BE32-E72D297353CC}">
              <c16:uniqueId val="{00000006-0444-4EBD-B034-0EE2F1356CD7}"/>
            </c:ext>
          </c:extLst>
        </c:ser>
        <c:ser>
          <c:idx val="2"/>
          <c:order val="2"/>
          <c:tx>
            <c:strRef>
              <c:f>Sheet1!$A$4</c:f>
              <c:strCache>
                <c:ptCount val="1"/>
                <c:pt idx="0">
                  <c:v>Shared other equipment</c:v>
                </c:pt>
              </c:strCache>
            </c:strRef>
          </c:tx>
          <c:spPr>
            <a:ln w="25400" cap="rnd">
              <a:solidFill>
                <a:schemeClr val="accent5"/>
              </a:solidFill>
              <a:round/>
            </a:ln>
            <a:effectLst>
              <a:outerShdw blurRad="50800" dist="38100" dir="2700000" algn="tl" rotWithShape="0">
                <a:prstClr val="black">
                  <a:alpha val="40000"/>
                </a:prstClr>
              </a:outerShdw>
            </a:effectLst>
          </c:spPr>
          <c:marker>
            <c:symbol val="square"/>
            <c:size val="5"/>
            <c:spPr>
              <a:solidFill>
                <a:schemeClr val="accent5"/>
              </a:solidFill>
              <a:ln w="9525">
                <a:solidFill>
                  <a:schemeClr val="accent5"/>
                </a:solidFill>
              </a:ln>
              <a:effectLst>
                <a:outerShdw blurRad="50800" dist="38100" dir="2700000" algn="tl" rotWithShape="0">
                  <a:prstClr val="black">
                    <a:alpha val="40000"/>
                  </a:prstClr>
                </a:outerShdw>
              </a:effectLst>
            </c:spPr>
          </c:marker>
          <c:dLbls>
            <c:dLbl>
              <c:idx val="1"/>
              <c:delete val="1"/>
              <c:extLst>
                <c:ext xmlns:c15="http://schemas.microsoft.com/office/drawing/2012/chart" uri="{CE6537A1-D6FC-4f65-9D91-7224C49458BB}"/>
                <c:ext xmlns:c16="http://schemas.microsoft.com/office/drawing/2014/chart" uri="{C3380CC4-5D6E-409C-BE32-E72D297353CC}">
                  <c16:uniqueId val="{00000017-C752-451D-810F-945DA6AADD8E}"/>
                </c:ext>
              </c:extLst>
            </c:dLbl>
            <c:dLbl>
              <c:idx val="2"/>
              <c:delete val="1"/>
              <c:extLst>
                <c:ext xmlns:c15="http://schemas.microsoft.com/office/drawing/2012/chart" uri="{CE6537A1-D6FC-4f65-9D91-7224C49458BB}"/>
                <c:ext xmlns:c16="http://schemas.microsoft.com/office/drawing/2014/chart" uri="{C3380CC4-5D6E-409C-BE32-E72D297353CC}">
                  <c16:uniqueId val="{00000016-C752-451D-810F-945DA6AADD8E}"/>
                </c:ext>
              </c:extLst>
            </c:dLbl>
            <c:dLbl>
              <c:idx val="3"/>
              <c:delete val="1"/>
              <c:extLst>
                <c:ext xmlns:c15="http://schemas.microsoft.com/office/drawing/2012/chart" uri="{CE6537A1-D6FC-4f65-9D91-7224C49458BB}"/>
                <c:ext xmlns:c16="http://schemas.microsoft.com/office/drawing/2014/chart" uri="{C3380CC4-5D6E-409C-BE32-E72D297353CC}">
                  <c16:uniqueId val="{00000015-C752-451D-810F-945DA6AADD8E}"/>
                </c:ext>
              </c:extLst>
            </c:dLbl>
            <c:dLbl>
              <c:idx val="4"/>
              <c:delete val="1"/>
              <c:extLst>
                <c:ext xmlns:c15="http://schemas.microsoft.com/office/drawing/2012/chart" uri="{CE6537A1-D6FC-4f65-9D91-7224C49458BB}"/>
                <c:ext xmlns:c16="http://schemas.microsoft.com/office/drawing/2014/chart" uri="{C3380CC4-5D6E-409C-BE32-E72D297353CC}">
                  <c16:uniqueId val="{00000014-C752-451D-810F-945DA6AADD8E}"/>
                </c:ext>
              </c:extLst>
            </c:dLbl>
            <c:dLbl>
              <c:idx val="5"/>
              <c:delete val="1"/>
              <c:extLst>
                <c:ext xmlns:c15="http://schemas.microsoft.com/office/drawing/2012/chart" uri="{CE6537A1-D6FC-4f65-9D91-7224C49458BB}"/>
                <c:ext xmlns:c16="http://schemas.microsoft.com/office/drawing/2014/chart" uri="{C3380CC4-5D6E-409C-BE32-E72D297353CC}">
                  <c16:uniqueId val="{00000013-C752-451D-810F-945DA6AADD8E}"/>
                </c:ext>
              </c:extLst>
            </c:dLbl>
            <c:dLbl>
              <c:idx val="6"/>
              <c:delete val="1"/>
              <c:extLst>
                <c:ext xmlns:c15="http://schemas.microsoft.com/office/drawing/2012/chart" uri="{CE6537A1-D6FC-4f65-9D91-7224C49458BB}"/>
                <c:ext xmlns:c16="http://schemas.microsoft.com/office/drawing/2014/chart" uri="{C3380CC4-5D6E-409C-BE32-E72D297353CC}">
                  <c16:uniqueId val="{00000012-C752-451D-810F-945DA6AADD8E}"/>
                </c:ext>
              </c:extLst>
            </c:dLbl>
            <c:dLbl>
              <c:idx val="7"/>
              <c:delete val="1"/>
              <c:extLst>
                <c:ext xmlns:c15="http://schemas.microsoft.com/office/drawing/2012/chart" uri="{CE6537A1-D6FC-4f65-9D91-7224C49458BB}"/>
                <c:ext xmlns:c16="http://schemas.microsoft.com/office/drawing/2014/chart" uri="{C3380CC4-5D6E-409C-BE32-E72D297353CC}">
                  <c16:uniqueId val="{00000011-C752-451D-810F-945DA6AADD8E}"/>
                </c:ext>
              </c:extLst>
            </c:dLbl>
            <c:dLbl>
              <c:idx val="8"/>
              <c:delete val="1"/>
              <c:extLst>
                <c:ext xmlns:c15="http://schemas.microsoft.com/office/drawing/2012/chart" uri="{CE6537A1-D6FC-4f65-9D91-7224C49458BB}"/>
                <c:ext xmlns:c16="http://schemas.microsoft.com/office/drawing/2014/chart" uri="{C3380CC4-5D6E-409C-BE32-E72D297353CC}">
                  <c16:uniqueId val="{00000010-C752-451D-810F-945DA6AADD8E}"/>
                </c:ext>
              </c:extLst>
            </c:dLbl>
            <c:dLbl>
              <c:idx val="9"/>
              <c:delete val="1"/>
              <c:extLst>
                <c:ext xmlns:c15="http://schemas.microsoft.com/office/drawing/2012/chart" uri="{CE6537A1-D6FC-4f65-9D91-7224C49458BB}"/>
                <c:ext xmlns:c16="http://schemas.microsoft.com/office/drawing/2014/chart" uri="{C3380CC4-5D6E-409C-BE32-E72D297353CC}">
                  <c16:uniqueId val="{0000000F-C752-451D-810F-945DA6AADD8E}"/>
                </c:ext>
              </c:extLst>
            </c:dLbl>
            <c:dLbl>
              <c:idx val="10"/>
              <c:delete val="1"/>
              <c:extLst>
                <c:ext xmlns:c15="http://schemas.microsoft.com/office/drawing/2012/chart" uri="{CE6537A1-D6FC-4f65-9D91-7224C49458BB}"/>
                <c:ext xmlns:c16="http://schemas.microsoft.com/office/drawing/2014/chart" uri="{C3380CC4-5D6E-409C-BE32-E72D297353CC}">
                  <c16:uniqueId val="{0000000E-C752-451D-810F-945DA6AADD8E}"/>
                </c:ext>
              </c:extLst>
            </c:dLbl>
            <c:dLbl>
              <c:idx val="11"/>
              <c:delete val="1"/>
              <c:extLst>
                <c:ext xmlns:c15="http://schemas.microsoft.com/office/drawing/2012/chart" uri="{CE6537A1-D6FC-4f65-9D91-7224C49458BB}"/>
                <c:ext xmlns:c16="http://schemas.microsoft.com/office/drawing/2014/chart" uri="{C3380CC4-5D6E-409C-BE32-E72D297353CC}">
                  <c16:uniqueId val="{0000000D-C752-451D-810F-945DA6AADD8E}"/>
                </c:ext>
              </c:extLst>
            </c:dLbl>
            <c:dLbl>
              <c:idx val="12"/>
              <c:delete val="1"/>
              <c:extLst>
                <c:ext xmlns:c15="http://schemas.microsoft.com/office/drawing/2012/chart" uri="{CE6537A1-D6FC-4f65-9D91-7224C49458BB}"/>
                <c:ext xmlns:c16="http://schemas.microsoft.com/office/drawing/2014/chart" uri="{C3380CC4-5D6E-409C-BE32-E72D297353CC}">
                  <c16:uniqueId val="{0000000C-C752-451D-810F-945DA6AADD8E}"/>
                </c:ext>
              </c:extLst>
            </c:dLbl>
            <c:dLbl>
              <c:idx val="13"/>
              <c:delete val="1"/>
              <c:extLst>
                <c:ext xmlns:c15="http://schemas.microsoft.com/office/drawing/2012/chart" uri="{CE6537A1-D6FC-4f65-9D91-7224C49458BB}"/>
                <c:ext xmlns:c16="http://schemas.microsoft.com/office/drawing/2014/chart" uri="{C3380CC4-5D6E-409C-BE32-E72D297353CC}">
                  <c16:uniqueId val="{0000000B-C752-451D-810F-945DA6AADD8E}"/>
                </c:ext>
              </c:extLst>
            </c:dLbl>
            <c:dLbl>
              <c:idx val="14"/>
              <c:delete val="1"/>
              <c:extLst>
                <c:ext xmlns:c15="http://schemas.microsoft.com/office/drawing/2012/chart" uri="{CE6537A1-D6FC-4f65-9D91-7224C49458BB}"/>
                <c:ext xmlns:c16="http://schemas.microsoft.com/office/drawing/2014/chart" uri="{C3380CC4-5D6E-409C-BE32-E72D297353CC}">
                  <c16:uniqueId val="{0000000A-C752-451D-810F-945DA6AADD8E}"/>
                </c:ext>
              </c:extLst>
            </c:dLbl>
            <c:dLbl>
              <c:idx val="15"/>
              <c:delete val="1"/>
              <c:extLst>
                <c:ext xmlns:c15="http://schemas.microsoft.com/office/drawing/2012/chart" uri="{CE6537A1-D6FC-4f65-9D91-7224C49458BB}"/>
                <c:ext xmlns:c16="http://schemas.microsoft.com/office/drawing/2014/chart" uri="{C3380CC4-5D6E-409C-BE32-E72D297353CC}">
                  <c16:uniqueId val="{00000009-C752-451D-810F-945DA6AADD8E}"/>
                </c:ext>
              </c:extLst>
            </c:dLbl>
            <c:dLbl>
              <c:idx val="16"/>
              <c:delete val="1"/>
              <c:extLst>
                <c:ext xmlns:c15="http://schemas.microsoft.com/office/drawing/2012/chart" uri="{CE6537A1-D6FC-4f65-9D91-7224C49458BB}"/>
                <c:ext xmlns:c16="http://schemas.microsoft.com/office/drawing/2014/chart" uri="{C3380CC4-5D6E-409C-BE32-E72D297353CC}">
                  <c16:uniqueId val="{00000008-C752-451D-810F-945DA6AADD8E}"/>
                </c:ext>
              </c:extLst>
            </c:dLbl>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tx1">
                        <a:lumMod val="75000"/>
                        <a:lumOff val="25000"/>
                      </a:schemeClr>
                    </a:solidFill>
                    <a:latin typeface="+mn-lt"/>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Sheet1!$B$1:$T$1</c:f>
              <c:numCache>
                <c:formatCode>General</c:formatCode>
                <c:ptCount val="19"/>
                <c:pt idx="0">
                  <c:v>2000</c:v>
                </c:pt>
                <c:pt idx="1">
                  <c:v>2001</c:v>
                </c:pt>
                <c:pt idx="2">
                  <c:v>2002</c:v>
                </c:pt>
                <c:pt idx="3">
                  <c:v>2003</c:v>
                </c:pt>
                <c:pt idx="4">
                  <c:v>2004</c:v>
                </c:pt>
                <c:pt idx="5">
                  <c:v>2005</c:v>
                </c:pt>
                <c:pt idx="6">
                  <c:v>2006</c:v>
                </c:pt>
                <c:pt idx="7">
                  <c:v>2007</c:v>
                </c:pt>
                <c:pt idx="8">
                  <c:v>2008</c:v>
                </c:pt>
                <c:pt idx="9">
                  <c:v>2009</c:v>
                </c:pt>
                <c:pt idx="10">
                  <c:v>2010</c:v>
                </c:pt>
                <c:pt idx="11">
                  <c:v>2011</c:v>
                </c:pt>
                <c:pt idx="12">
                  <c:v>2012</c:v>
                </c:pt>
                <c:pt idx="13">
                  <c:v>2013</c:v>
                </c:pt>
                <c:pt idx="14">
                  <c:v>2014</c:v>
                </c:pt>
                <c:pt idx="15">
                  <c:v>2015</c:v>
                </c:pt>
                <c:pt idx="16">
                  <c:v>2016</c:v>
                </c:pt>
                <c:pt idx="17">
                  <c:v>2017</c:v>
                </c:pt>
                <c:pt idx="18">
                  <c:v>2018</c:v>
                </c:pt>
              </c:numCache>
            </c:numRef>
          </c:cat>
          <c:val>
            <c:numRef>
              <c:f>Sheet1!$B$4:$T$4</c:f>
              <c:numCache>
                <c:formatCode>General</c:formatCode>
                <c:ptCount val="19"/>
                <c:pt idx="0">
                  <c:v>43</c:v>
                </c:pt>
                <c:pt idx="1">
                  <c:v>38</c:v>
                </c:pt>
                <c:pt idx="2">
                  <c:v>28</c:v>
                </c:pt>
                <c:pt idx="3">
                  <c:v>35</c:v>
                </c:pt>
                <c:pt idx="4">
                  <c:v>49</c:v>
                </c:pt>
                <c:pt idx="5">
                  <c:v>38</c:v>
                </c:pt>
                <c:pt idx="6">
                  <c:v>35</c:v>
                </c:pt>
                <c:pt idx="7">
                  <c:v>33</c:v>
                </c:pt>
                <c:pt idx="8">
                  <c:v>45</c:v>
                </c:pt>
                <c:pt idx="9">
                  <c:v>39</c:v>
                </c:pt>
                <c:pt idx="10">
                  <c:v>32</c:v>
                </c:pt>
                <c:pt idx="11">
                  <c:v>22</c:v>
                </c:pt>
                <c:pt idx="12">
                  <c:v>26</c:v>
                </c:pt>
                <c:pt idx="13">
                  <c:v>24</c:v>
                </c:pt>
                <c:pt idx="14">
                  <c:v>18</c:v>
                </c:pt>
                <c:pt idx="15">
                  <c:v>22</c:v>
                </c:pt>
                <c:pt idx="16">
                  <c:v>25</c:v>
                </c:pt>
                <c:pt idx="17">
                  <c:v>24</c:v>
                </c:pt>
                <c:pt idx="18">
                  <c:v>27</c:v>
                </c:pt>
              </c:numCache>
            </c:numRef>
          </c:val>
          <c:smooth val="0"/>
          <c:extLst>
            <c:ext xmlns:c16="http://schemas.microsoft.com/office/drawing/2014/chart" uri="{C3380CC4-5D6E-409C-BE32-E72D297353CC}">
              <c16:uniqueId val="{0000000A-0444-4EBD-B034-0EE2F1356CD7}"/>
            </c:ext>
          </c:extLst>
        </c:ser>
        <c:ser>
          <c:idx val="3"/>
          <c:order val="3"/>
          <c:tx>
            <c:strRef>
              <c:f>Sheet1!$A$5</c:f>
              <c:strCache>
                <c:ptCount val="1"/>
                <c:pt idx="0">
                  <c:v>Re-used needle</c:v>
                </c:pt>
              </c:strCache>
            </c:strRef>
          </c:tx>
          <c:spPr>
            <a:ln w="25400" cap="rnd">
              <a:solidFill>
                <a:schemeClr val="accent1">
                  <a:lumMod val="60000"/>
                </a:schemeClr>
              </a:solidFill>
              <a:round/>
            </a:ln>
            <a:effectLst>
              <a:outerShdw blurRad="50800" dist="38100" dir="2700000" algn="tl" rotWithShape="0">
                <a:prstClr val="black">
                  <a:alpha val="40000"/>
                </a:prstClr>
              </a:outerShdw>
            </a:effectLst>
          </c:spPr>
          <c:marker>
            <c:symbol val="square"/>
            <c:size val="5"/>
            <c:spPr>
              <a:solidFill>
                <a:schemeClr val="accent1">
                  <a:lumMod val="60000"/>
                </a:schemeClr>
              </a:solidFill>
              <a:ln w="9525">
                <a:solidFill>
                  <a:schemeClr val="accent1">
                    <a:lumMod val="60000"/>
                  </a:schemeClr>
                </a:solidFill>
              </a:ln>
              <a:effectLst>
                <a:outerShdw blurRad="50800" dist="38100" dir="2700000" algn="tl" rotWithShape="0">
                  <a:prstClr val="black">
                    <a:alpha val="40000"/>
                  </a:prstClr>
                </a:outerShdw>
              </a:effectLst>
            </c:spPr>
          </c:marker>
          <c:dLbls>
            <c:dLbl>
              <c:idx val="9"/>
              <c:delete val="1"/>
              <c:extLst>
                <c:ext xmlns:c15="http://schemas.microsoft.com/office/drawing/2012/chart" uri="{CE6537A1-D6FC-4f65-9D91-7224C49458BB}"/>
                <c:ext xmlns:c16="http://schemas.microsoft.com/office/drawing/2014/chart" uri="{C3380CC4-5D6E-409C-BE32-E72D297353CC}">
                  <c16:uniqueId val="{00000000-C752-451D-810F-945DA6AADD8E}"/>
                </c:ext>
              </c:extLst>
            </c:dLbl>
            <c:dLbl>
              <c:idx val="10"/>
              <c:delete val="1"/>
              <c:extLst>
                <c:ext xmlns:c15="http://schemas.microsoft.com/office/drawing/2012/chart" uri="{CE6537A1-D6FC-4f65-9D91-7224C49458BB}"/>
                <c:ext xmlns:c16="http://schemas.microsoft.com/office/drawing/2014/chart" uri="{C3380CC4-5D6E-409C-BE32-E72D297353CC}">
                  <c16:uniqueId val="{00000001-C752-451D-810F-945DA6AADD8E}"/>
                </c:ext>
              </c:extLst>
            </c:dLbl>
            <c:dLbl>
              <c:idx val="11"/>
              <c:delete val="1"/>
              <c:extLst>
                <c:ext xmlns:c15="http://schemas.microsoft.com/office/drawing/2012/chart" uri="{CE6537A1-D6FC-4f65-9D91-7224C49458BB}"/>
                <c:ext xmlns:c16="http://schemas.microsoft.com/office/drawing/2014/chart" uri="{C3380CC4-5D6E-409C-BE32-E72D297353CC}">
                  <c16:uniqueId val="{00000002-C752-451D-810F-945DA6AADD8E}"/>
                </c:ext>
              </c:extLst>
            </c:dLbl>
            <c:dLbl>
              <c:idx val="12"/>
              <c:delete val="1"/>
              <c:extLst>
                <c:ext xmlns:c15="http://schemas.microsoft.com/office/drawing/2012/chart" uri="{CE6537A1-D6FC-4f65-9D91-7224C49458BB}"/>
                <c:ext xmlns:c16="http://schemas.microsoft.com/office/drawing/2014/chart" uri="{C3380CC4-5D6E-409C-BE32-E72D297353CC}">
                  <c16:uniqueId val="{00000003-C752-451D-810F-945DA6AADD8E}"/>
                </c:ext>
              </c:extLst>
            </c:dLbl>
            <c:dLbl>
              <c:idx val="13"/>
              <c:delete val="1"/>
              <c:extLst>
                <c:ext xmlns:c15="http://schemas.microsoft.com/office/drawing/2012/chart" uri="{CE6537A1-D6FC-4f65-9D91-7224C49458BB}"/>
                <c:ext xmlns:c16="http://schemas.microsoft.com/office/drawing/2014/chart" uri="{C3380CC4-5D6E-409C-BE32-E72D297353CC}">
                  <c16:uniqueId val="{00000004-C752-451D-810F-945DA6AADD8E}"/>
                </c:ext>
              </c:extLst>
            </c:dLbl>
            <c:dLbl>
              <c:idx val="14"/>
              <c:delete val="1"/>
              <c:extLst>
                <c:ext xmlns:c15="http://schemas.microsoft.com/office/drawing/2012/chart" uri="{CE6537A1-D6FC-4f65-9D91-7224C49458BB}"/>
                <c:ext xmlns:c16="http://schemas.microsoft.com/office/drawing/2014/chart" uri="{C3380CC4-5D6E-409C-BE32-E72D297353CC}">
                  <c16:uniqueId val="{00000005-C752-451D-810F-945DA6AADD8E}"/>
                </c:ext>
              </c:extLst>
            </c:dLbl>
            <c:dLbl>
              <c:idx val="15"/>
              <c:delete val="1"/>
              <c:extLst>
                <c:ext xmlns:c15="http://schemas.microsoft.com/office/drawing/2012/chart" uri="{CE6537A1-D6FC-4f65-9D91-7224C49458BB}"/>
                <c:ext xmlns:c16="http://schemas.microsoft.com/office/drawing/2014/chart" uri="{C3380CC4-5D6E-409C-BE32-E72D297353CC}">
                  <c16:uniqueId val="{00000006-C752-451D-810F-945DA6AADD8E}"/>
                </c:ext>
              </c:extLst>
            </c:dLbl>
            <c:dLbl>
              <c:idx val="16"/>
              <c:delete val="1"/>
              <c:extLst>
                <c:ext xmlns:c15="http://schemas.microsoft.com/office/drawing/2012/chart" uri="{CE6537A1-D6FC-4f65-9D91-7224C49458BB}"/>
                <c:ext xmlns:c16="http://schemas.microsoft.com/office/drawing/2014/chart" uri="{C3380CC4-5D6E-409C-BE32-E72D297353CC}">
                  <c16:uniqueId val="{00000007-C752-451D-810F-945DA6AADD8E}"/>
                </c:ext>
              </c:extLst>
            </c:dLbl>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tx1">
                        <a:lumMod val="75000"/>
                        <a:lumOff val="25000"/>
                      </a:schemeClr>
                    </a:solidFill>
                    <a:latin typeface="+mn-lt"/>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Sheet1!$B$1:$T$1</c:f>
              <c:numCache>
                <c:formatCode>General</c:formatCode>
                <c:ptCount val="19"/>
                <c:pt idx="0">
                  <c:v>2000</c:v>
                </c:pt>
                <c:pt idx="1">
                  <c:v>2001</c:v>
                </c:pt>
                <c:pt idx="2">
                  <c:v>2002</c:v>
                </c:pt>
                <c:pt idx="3">
                  <c:v>2003</c:v>
                </c:pt>
                <c:pt idx="4">
                  <c:v>2004</c:v>
                </c:pt>
                <c:pt idx="5">
                  <c:v>2005</c:v>
                </c:pt>
                <c:pt idx="6">
                  <c:v>2006</c:v>
                </c:pt>
                <c:pt idx="7">
                  <c:v>2007</c:v>
                </c:pt>
                <c:pt idx="8">
                  <c:v>2008</c:v>
                </c:pt>
                <c:pt idx="9">
                  <c:v>2009</c:v>
                </c:pt>
                <c:pt idx="10">
                  <c:v>2010</c:v>
                </c:pt>
                <c:pt idx="11">
                  <c:v>2011</c:v>
                </c:pt>
                <c:pt idx="12">
                  <c:v>2012</c:v>
                </c:pt>
                <c:pt idx="13">
                  <c:v>2013</c:v>
                </c:pt>
                <c:pt idx="14">
                  <c:v>2014</c:v>
                </c:pt>
                <c:pt idx="15">
                  <c:v>2015</c:v>
                </c:pt>
                <c:pt idx="16">
                  <c:v>2016</c:v>
                </c:pt>
                <c:pt idx="17">
                  <c:v>2017</c:v>
                </c:pt>
                <c:pt idx="18">
                  <c:v>2018</c:v>
                </c:pt>
              </c:numCache>
            </c:numRef>
          </c:cat>
          <c:val>
            <c:numRef>
              <c:f>Sheet1!$B$5:$T$5</c:f>
              <c:numCache>
                <c:formatCode>General</c:formatCode>
                <c:ptCount val="19"/>
                <c:pt idx="8">
                  <c:v>64</c:v>
                </c:pt>
                <c:pt idx="9">
                  <c:v>67</c:v>
                </c:pt>
                <c:pt idx="10">
                  <c:v>52</c:v>
                </c:pt>
                <c:pt idx="11">
                  <c:v>53</c:v>
                </c:pt>
                <c:pt idx="12">
                  <c:v>53</c:v>
                </c:pt>
                <c:pt idx="13">
                  <c:v>49</c:v>
                </c:pt>
                <c:pt idx="14">
                  <c:v>42</c:v>
                </c:pt>
                <c:pt idx="15">
                  <c:v>49</c:v>
                </c:pt>
                <c:pt idx="16">
                  <c:v>35</c:v>
                </c:pt>
                <c:pt idx="17">
                  <c:v>47</c:v>
                </c:pt>
                <c:pt idx="18">
                  <c:v>37</c:v>
                </c:pt>
              </c:numCache>
            </c:numRef>
          </c:val>
          <c:smooth val="0"/>
          <c:extLst>
            <c:ext xmlns:c16="http://schemas.microsoft.com/office/drawing/2014/chart" uri="{C3380CC4-5D6E-409C-BE32-E72D297353CC}">
              <c16:uniqueId val="{0000000E-0444-4EBD-B034-0EE2F1356CD7}"/>
            </c:ext>
          </c:extLst>
        </c:ser>
        <c:dLbls>
          <c:showLegendKey val="0"/>
          <c:showVal val="1"/>
          <c:showCatName val="0"/>
          <c:showSerName val="0"/>
          <c:showPercent val="0"/>
          <c:showBubbleSize val="0"/>
        </c:dLbls>
        <c:marker val="1"/>
        <c:smooth val="0"/>
        <c:axId val="-2071736168"/>
        <c:axId val="-2071732520"/>
      </c:lineChart>
      <c:catAx>
        <c:axId val="-2071736168"/>
        <c:scaling>
          <c:orientation val="minMax"/>
        </c:scaling>
        <c:delete val="0"/>
        <c:axPos val="b"/>
        <c:numFmt formatCode="General" sourceLinked="1"/>
        <c:majorTickMark val="cross"/>
        <c:minorTickMark val="none"/>
        <c:tickLblPos val="nextTo"/>
        <c:spPr>
          <a:noFill/>
          <a:ln w="9525" cap="flat" cmpd="sng" algn="ctr">
            <a:solidFill>
              <a:schemeClr val="tx1"/>
            </a:solidFill>
            <a:round/>
          </a:ln>
          <a:effectLst/>
        </c:spPr>
        <c:txPr>
          <a:bodyPr rot="-2700000" spcFirstLastPara="1" vertOverflow="ellipsis" wrap="square" anchor="ctr" anchorCtr="1"/>
          <a:lstStyle/>
          <a:p>
            <a:pPr>
              <a:defRPr sz="1600" b="0" i="0" u="none" strike="noStrike" kern="1200" baseline="0">
                <a:solidFill>
                  <a:schemeClr val="tx1"/>
                </a:solidFill>
                <a:latin typeface="+mn-lt"/>
                <a:ea typeface="+mn-ea"/>
                <a:cs typeface="+mn-cs"/>
              </a:defRPr>
            </a:pPr>
            <a:endParaRPr lang="en-US"/>
          </a:p>
        </c:txPr>
        <c:crossAx val="-2071732520"/>
        <c:crosses val="autoZero"/>
        <c:auto val="1"/>
        <c:lblAlgn val="ctr"/>
        <c:lblOffset val="100"/>
        <c:tickLblSkip val="1"/>
        <c:tickMarkSkip val="1"/>
        <c:noMultiLvlLbl val="0"/>
      </c:catAx>
      <c:valAx>
        <c:axId val="-2071732520"/>
        <c:scaling>
          <c:orientation val="minMax"/>
          <c:max val="100"/>
        </c:scaling>
        <c:delete val="0"/>
        <c:axPos val="l"/>
        <c:title>
          <c:tx>
            <c:rich>
              <a:bodyPr rot="-5400000" spcFirstLastPara="1" vertOverflow="ellipsis" vert="horz" wrap="square" anchor="ctr" anchorCtr="1"/>
              <a:lstStyle/>
              <a:p>
                <a:pPr>
                  <a:defRPr sz="1600" b="1" i="0" u="none" strike="noStrike" kern="1200" baseline="0">
                    <a:solidFill>
                      <a:schemeClr val="tx1"/>
                    </a:solidFill>
                    <a:latin typeface="+mn-lt"/>
                    <a:ea typeface="+mn-ea"/>
                    <a:cs typeface="+mn-cs"/>
                  </a:defRPr>
                </a:pPr>
                <a:r>
                  <a:rPr lang="en-AU" b="1" dirty="0">
                    <a:solidFill>
                      <a:schemeClr val="tx1"/>
                    </a:solidFill>
                  </a:rPr>
                  <a:t>% ACT IDRS participants</a:t>
                </a:r>
              </a:p>
            </c:rich>
          </c:tx>
          <c:layout>
            <c:manualLayout>
              <c:xMode val="edge"/>
              <c:yMode val="edge"/>
              <c:x val="0"/>
              <c:y val="0.12675863606505555"/>
            </c:manualLayout>
          </c:layout>
          <c:overlay val="0"/>
          <c:spPr>
            <a:noFill/>
            <a:ln>
              <a:noFill/>
            </a:ln>
            <a:effectLst/>
          </c:spPr>
          <c:txPr>
            <a:bodyPr rot="-5400000" spcFirstLastPara="1" vertOverflow="ellipsis" vert="horz" wrap="square" anchor="ctr" anchorCtr="1"/>
            <a:lstStyle/>
            <a:p>
              <a:pPr>
                <a:defRPr sz="1600" b="1" i="0" u="none" strike="noStrike" kern="1200" baseline="0">
                  <a:solidFill>
                    <a:schemeClr val="tx1"/>
                  </a:solidFill>
                  <a:latin typeface="+mn-lt"/>
                  <a:ea typeface="+mn-ea"/>
                  <a:cs typeface="+mn-cs"/>
                </a:defRPr>
              </a:pPr>
              <a:endParaRPr lang="en-US"/>
            </a:p>
          </c:txPr>
        </c:title>
        <c:numFmt formatCode="General" sourceLinked="1"/>
        <c:majorTickMark val="cross"/>
        <c:minorTickMark val="none"/>
        <c:tickLblPos val="nextTo"/>
        <c:spPr>
          <a:noFill/>
          <a:ln>
            <a:solidFill>
              <a:schemeClr val="tx1"/>
            </a:solidFill>
          </a:ln>
          <a:effectLst/>
        </c:spPr>
        <c:txPr>
          <a:bodyPr rot="0" spcFirstLastPara="1" vertOverflow="ellipsis" wrap="square" anchor="ctr" anchorCtr="1"/>
          <a:lstStyle/>
          <a:p>
            <a:pPr>
              <a:defRPr sz="1600" b="0" i="0" u="none" strike="noStrike" kern="1200" baseline="0">
                <a:solidFill>
                  <a:schemeClr val="tx1"/>
                </a:solidFill>
                <a:latin typeface="+mn-lt"/>
                <a:ea typeface="+mn-ea"/>
                <a:cs typeface="+mn-cs"/>
              </a:defRPr>
            </a:pPr>
            <a:endParaRPr lang="en-US"/>
          </a:p>
        </c:txPr>
        <c:crossAx val="-20717361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solidFill>
      <a:schemeClr val="bg1"/>
    </a:solidFill>
    <a:ln w="9525" cap="flat" cmpd="sng" algn="ctr">
      <a:noFill/>
      <a:round/>
    </a:ln>
    <a:effectLst/>
  </c:spPr>
  <c:txPr>
    <a:bodyPr/>
    <a:lstStyle/>
    <a:p>
      <a:pPr>
        <a:defRPr sz="1600"/>
      </a:pPr>
      <a:endParaRPr lang="en-US"/>
    </a:p>
  </c:txPr>
  <c:externalData r:id="rId3">
    <c:autoUpdate val="0"/>
  </c:externalData>
</c:chartSpace>
</file>

<file path=ppt/charts/chart3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8.5858585858585898E-2"/>
          <c:y val="2.7777995412265E-2"/>
          <c:w val="0.89730639730639705"/>
          <c:h val="0.82355768295637199"/>
        </c:manualLayout>
      </c:layout>
      <c:lineChart>
        <c:grouping val="standard"/>
        <c:varyColors val="0"/>
        <c:ser>
          <c:idx val="1"/>
          <c:order val="0"/>
          <c:tx>
            <c:strRef>
              <c:f>Sheet1!$B$1</c:f>
              <c:strCache>
                <c:ptCount val="1"/>
                <c:pt idx="0">
                  <c:v>Lifetime</c:v>
                </c:pt>
              </c:strCache>
            </c:strRef>
          </c:tx>
          <c:spPr>
            <a:ln w="19050" cap="rnd" cmpd="sng" algn="ctr">
              <a:solidFill>
                <a:schemeClr val="accent2"/>
              </a:solidFill>
              <a:prstDash val="solid"/>
              <a:round/>
            </a:ln>
            <a:effectLst/>
          </c:spPr>
          <c:marker>
            <c:symbol val="square"/>
            <c:size val="6"/>
            <c:spPr>
              <a:solidFill>
                <a:schemeClr val="accent2"/>
              </a:solidFill>
              <a:ln w="6350" cap="flat" cmpd="sng" algn="ctr">
                <a:solidFill>
                  <a:schemeClr val="accent2"/>
                </a:solidFill>
                <a:prstDash val="solid"/>
                <a:round/>
              </a:ln>
              <a:effectLst/>
            </c:spPr>
          </c:marker>
          <c:dLbls>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rgbClr val="000000"/>
                    </a:solidFill>
                    <a:latin typeface="Arial"/>
                    <a:ea typeface="Arial"/>
                    <a:cs typeface="Arial"/>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6350" cap="flat" cmpd="sng" algn="ctr">
                      <a:solidFill>
                        <a:schemeClr val="tx1"/>
                      </a:solidFill>
                      <a:prstDash val="solid"/>
                      <a:round/>
                    </a:ln>
                    <a:effectLst/>
                  </c:spPr>
                </c15:leaderLines>
              </c:ext>
            </c:extLst>
          </c:dLbls>
          <c:cat>
            <c:numRef>
              <c:f>Sheet1!$A$2:$A$15</c:f>
              <c:numCache>
                <c:formatCode>General</c:formatCode>
                <c:ptCount val="14"/>
                <c:pt idx="0">
                  <c:v>2005</c:v>
                </c:pt>
                <c:pt idx="1">
                  <c:v>2006</c:v>
                </c:pt>
                <c:pt idx="2">
                  <c:v>2007</c:v>
                </c:pt>
                <c:pt idx="3">
                  <c:v>2008</c:v>
                </c:pt>
                <c:pt idx="4">
                  <c:v>2009</c:v>
                </c:pt>
                <c:pt idx="5">
                  <c:v>2010</c:v>
                </c:pt>
                <c:pt idx="6">
                  <c:v>2011</c:v>
                </c:pt>
                <c:pt idx="7">
                  <c:v>2012</c:v>
                </c:pt>
                <c:pt idx="8">
                  <c:v>2013</c:v>
                </c:pt>
                <c:pt idx="9">
                  <c:v>2014</c:v>
                </c:pt>
                <c:pt idx="10">
                  <c:v>2015</c:v>
                </c:pt>
                <c:pt idx="11">
                  <c:v>2016</c:v>
                </c:pt>
                <c:pt idx="12">
                  <c:v>2017</c:v>
                </c:pt>
                <c:pt idx="13">
                  <c:v>2018</c:v>
                </c:pt>
              </c:numCache>
            </c:numRef>
          </c:cat>
          <c:val>
            <c:numRef>
              <c:f>Sheet1!$B$2:$B$15</c:f>
            </c:numRef>
          </c:val>
          <c:smooth val="0"/>
          <c:extLst>
            <c:ext xmlns:c16="http://schemas.microsoft.com/office/drawing/2014/chart" uri="{C3380CC4-5D6E-409C-BE32-E72D297353CC}">
              <c16:uniqueId val="{00000000-B43C-4DD7-874C-BFFEB9838325}"/>
            </c:ext>
          </c:extLst>
        </c:ser>
        <c:ser>
          <c:idx val="0"/>
          <c:order val="1"/>
          <c:tx>
            <c:strRef>
              <c:f>Sheet1!$C$1</c:f>
              <c:strCache>
                <c:ptCount val="1"/>
                <c:pt idx="0">
                  <c:v>Driven over legal alcohol limit</c:v>
                </c:pt>
              </c:strCache>
            </c:strRef>
          </c:tx>
          <c:spPr>
            <a:ln w="25400" cap="rnd" cmpd="sng" algn="ctr">
              <a:solidFill>
                <a:schemeClr val="accent1"/>
              </a:solidFill>
              <a:prstDash val="solid"/>
              <a:round/>
            </a:ln>
            <a:effectLst>
              <a:outerShdw blurRad="50800" dist="38100" dir="2700000" algn="tl" rotWithShape="0">
                <a:prstClr val="black">
                  <a:alpha val="40000"/>
                </a:prstClr>
              </a:outerShdw>
            </a:effectLst>
          </c:spPr>
          <c:marker>
            <c:symbol val="x"/>
            <c:size val="6"/>
            <c:spPr>
              <a:noFill/>
              <a:ln w="6350" cap="flat" cmpd="sng" algn="ctr">
                <a:solidFill>
                  <a:schemeClr val="accent1"/>
                </a:solidFill>
                <a:prstDash val="solid"/>
                <a:round/>
              </a:ln>
              <a:effectLst>
                <a:outerShdw blurRad="50800" dist="38100" dir="2700000" algn="tl" rotWithShape="0">
                  <a:prstClr val="black">
                    <a:alpha val="40000"/>
                  </a:prstClr>
                </a:outerShdw>
              </a:effectLst>
            </c:spPr>
          </c:marker>
          <c:dLbls>
            <c:dLbl>
              <c:idx val="13"/>
              <c:layout>
                <c:manualLayout>
                  <c:x val="-1.570048309178744E-2"/>
                  <c:y val="-2.5076401575864261E-2"/>
                </c:manualLayout>
              </c:layout>
              <c:tx>
                <c:rich>
                  <a:bodyPr/>
                  <a:lstStyle/>
                  <a:p>
                    <a:r>
                      <a:rPr lang="en-US" dirty="0"/>
                      <a:t>*</a:t>
                    </a:r>
                  </a:p>
                </c:rich>
              </c:tx>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9-B43C-4DD7-874C-BFFEB9838325}"/>
                </c:ext>
              </c:extLst>
            </c:dLbl>
            <c:spPr>
              <a:noFill/>
              <a:ln>
                <a:noFill/>
              </a:ln>
              <a:effectLst/>
            </c:spPr>
            <c:txPr>
              <a:bodyPr rot="0" spcFirstLastPara="1" vertOverflow="ellipsis" vert="horz" wrap="square" lIns="38100" tIns="19050" rIns="38100" bIns="19050" anchor="ctr" anchorCtr="1">
                <a:spAutoFit/>
              </a:bodyPr>
              <a:lstStyle/>
              <a:p>
                <a:pPr>
                  <a:defRPr sz="1600" b="0" i="0" u="none" strike="noStrike" kern="1200" baseline="0">
                    <a:solidFill>
                      <a:srgbClr val="000000"/>
                    </a:solidFill>
                    <a:latin typeface="Arial"/>
                    <a:ea typeface="Arial"/>
                    <a:cs typeface="Arial"/>
                  </a:defRPr>
                </a:pPr>
                <a:endParaRPr lang="en-US"/>
              </a:p>
            </c:txPr>
            <c:showLegendKey val="0"/>
            <c:showVal val="0"/>
            <c:showCatName val="0"/>
            <c:showSerName val="0"/>
            <c:showPercent val="0"/>
            <c:showBubbleSize val="0"/>
            <c:extLst>
              <c:ext xmlns:c15="http://schemas.microsoft.com/office/drawing/2012/chart" uri="{CE6537A1-D6FC-4f65-9D91-7224C49458BB}">
                <c15:showLeaderLines val="1"/>
                <c15:leaderLines>
                  <c:spPr>
                    <a:ln w="6350" cap="flat" cmpd="sng" algn="ctr">
                      <a:solidFill>
                        <a:schemeClr val="tx1"/>
                      </a:solidFill>
                      <a:prstDash val="solid"/>
                      <a:round/>
                    </a:ln>
                    <a:effectLst/>
                  </c:spPr>
                </c15:leaderLines>
              </c:ext>
            </c:extLst>
          </c:dLbls>
          <c:cat>
            <c:numRef>
              <c:f>Sheet1!$A$2:$A$15</c:f>
              <c:numCache>
                <c:formatCode>General</c:formatCode>
                <c:ptCount val="14"/>
                <c:pt idx="0">
                  <c:v>2005</c:v>
                </c:pt>
                <c:pt idx="1">
                  <c:v>2006</c:v>
                </c:pt>
                <c:pt idx="2">
                  <c:v>2007</c:v>
                </c:pt>
                <c:pt idx="3">
                  <c:v>2008</c:v>
                </c:pt>
                <c:pt idx="4">
                  <c:v>2009</c:v>
                </c:pt>
                <c:pt idx="5">
                  <c:v>2010</c:v>
                </c:pt>
                <c:pt idx="6">
                  <c:v>2011</c:v>
                </c:pt>
                <c:pt idx="7">
                  <c:v>2012</c:v>
                </c:pt>
                <c:pt idx="8">
                  <c:v>2013</c:v>
                </c:pt>
                <c:pt idx="9">
                  <c:v>2014</c:v>
                </c:pt>
                <c:pt idx="10">
                  <c:v>2015</c:v>
                </c:pt>
                <c:pt idx="11">
                  <c:v>2016</c:v>
                </c:pt>
                <c:pt idx="12">
                  <c:v>2017</c:v>
                </c:pt>
                <c:pt idx="13">
                  <c:v>2018</c:v>
                </c:pt>
              </c:numCache>
            </c:numRef>
          </c:cat>
          <c:val>
            <c:numRef>
              <c:f>Sheet1!$C$2:$C$15</c:f>
              <c:numCache>
                <c:formatCode>General</c:formatCode>
                <c:ptCount val="14"/>
                <c:pt idx="2">
                  <c:v>6</c:v>
                </c:pt>
                <c:pt idx="3">
                  <c:v>6</c:v>
                </c:pt>
                <c:pt idx="4">
                  <c:v>5</c:v>
                </c:pt>
                <c:pt idx="5">
                  <c:v>6</c:v>
                </c:pt>
                <c:pt idx="6">
                  <c:v>2</c:v>
                </c:pt>
                <c:pt idx="7">
                  <c:v>5</c:v>
                </c:pt>
                <c:pt idx="8">
                  <c:v>3</c:v>
                </c:pt>
                <c:pt idx="10">
                  <c:v>9</c:v>
                </c:pt>
                <c:pt idx="11">
                  <c:v>8</c:v>
                </c:pt>
                <c:pt idx="12">
                  <c:v>6</c:v>
                </c:pt>
                <c:pt idx="13">
                  <c:v>1</c:v>
                </c:pt>
              </c:numCache>
            </c:numRef>
          </c:val>
          <c:smooth val="0"/>
          <c:extLst>
            <c:ext xmlns:c16="http://schemas.microsoft.com/office/drawing/2014/chart" uri="{C3380CC4-5D6E-409C-BE32-E72D297353CC}">
              <c16:uniqueId val="{00000001-B43C-4DD7-874C-BFFEB9838325}"/>
            </c:ext>
          </c:extLst>
        </c:ser>
        <c:ser>
          <c:idx val="2"/>
          <c:order val="2"/>
          <c:tx>
            <c:strRef>
              <c:f>Sheet1!$D$1</c:f>
              <c:strCache>
                <c:ptCount val="1"/>
                <c:pt idx="0">
                  <c:v>Driven after consuming an illicit drug within 3 hours</c:v>
                </c:pt>
              </c:strCache>
            </c:strRef>
          </c:tx>
          <c:spPr>
            <a:ln w="25400" cap="rnd" cmpd="sng" algn="ctr">
              <a:solidFill>
                <a:schemeClr val="accent3"/>
              </a:solidFill>
              <a:prstDash val="solid"/>
              <a:round/>
            </a:ln>
            <a:effectLst/>
          </c:spPr>
          <c:marker>
            <c:spPr>
              <a:solidFill>
                <a:schemeClr val="accent3"/>
              </a:solidFill>
              <a:ln w="6350" cap="flat" cmpd="sng" algn="ctr">
                <a:solidFill>
                  <a:schemeClr val="accent3"/>
                </a:solidFill>
                <a:prstDash val="solid"/>
                <a:round/>
              </a:ln>
              <a:effectLst/>
            </c:spPr>
          </c:marker>
          <c:dLbls>
            <c:spPr>
              <a:noFill/>
              <a:ln>
                <a:noFill/>
              </a:ln>
              <a:effectLst/>
            </c:spPr>
            <c:txPr>
              <a:bodyPr rot="0" spcFirstLastPara="1" vertOverflow="ellipsis" vert="horz" wrap="square" lIns="38100" tIns="19050" rIns="38100" bIns="19050" anchor="ctr" anchorCtr="1">
                <a:spAutoFit/>
              </a:bodyPr>
              <a:lstStyle/>
              <a:p>
                <a:pPr>
                  <a:defRPr sz="1600" b="0" i="0" u="none" strike="noStrike" kern="1200" baseline="0">
                    <a:solidFill>
                      <a:srgbClr val="000000"/>
                    </a:solidFill>
                    <a:latin typeface="Arial"/>
                    <a:ea typeface="Arial"/>
                    <a:cs typeface="Arial"/>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6350" cap="flat" cmpd="sng" algn="ctr">
                      <a:solidFill>
                        <a:schemeClr val="tx1"/>
                      </a:solidFill>
                      <a:prstDash val="solid"/>
                      <a:round/>
                    </a:ln>
                    <a:effectLst/>
                  </c:spPr>
                </c15:leaderLines>
              </c:ext>
            </c:extLst>
          </c:dLbls>
          <c:cat>
            <c:numRef>
              <c:f>Sheet1!$A$2:$A$15</c:f>
              <c:numCache>
                <c:formatCode>General</c:formatCode>
                <c:ptCount val="14"/>
                <c:pt idx="0">
                  <c:v>2005</c:v>
                </c:pt>
                <c:pt idx="1">
                  <c:v>2006</c:v>
                </c:pt>
                <c:pt idx="2">
                  <c:v>2007</c:v>
                </c:pt>
                <c:pt idx="3">
                  <c:v>2008</c:v>
                </c:pt>
                <c:pt idx="4">
                  <c:v>2009</c:v>
                </c:pt>
                <c:pt idx="5">
                  <c:v>2010</c:v>
                </c:pt>
                <c:pt idx="6">
                  <c:v>2011</c:v>
                </c:pt>
                <c:pt idx="7">
                  <c:v>2012</c:v>
                </c:pt>
                <c:pt idx="8">
                  <c:v>2013</c:v>
                </c:pt>
                <c:pt idx="9">
                  <c:v>2014</c:v>
                </c:pt>
                <c:pt idx="10">
                  <c:v>2015</c:v>
                </c:pt>
                <c:pt idx="11">
                  <c:v>2016</c:v>
                </c:pt>
                <c:pt idx="12">
                  <c:v>2017</c:v>
                </c:pt>
                <c:pt idx="13">
                  <c:v>2018</c:v>
                </c:pt>
              </c:numCache>
            </c:numRef>
          </c:cat>
          <c:val>
            <c:numRef>
              <c:f>Sheet1!$D$2:$D$15</c:f>
              <c:numCache>
                <c:formatCode>General</c:formatCode>
                <c:ptCount val="14"/>
                <c:pt idx="0">
                  <c:v>38</c:v>
                </c:pt>
                <c:pt idx="1">
                  <c:v>44</c:v>
                </c:pt>
                <c:pt idx="2">
                  <c:v>42</c:v>
                </c:pt>
                <c:pt idx="3">
                  <c:v>40</c:v>
                </c:pt>
                <c:pt idx="4">
                  <c:v>33</c:v>
                </c:pt>
                <c:pt idx="5">
                  <c:v>34</c:v>
                </c:pt>
                <c:pt idx="6">
                  <c:v>29</c:v>
                </c:pt>
                <c:pt idx="7">
                  <c:v>11</c:v>
                </c:pt>
                <c:pt idx="8">
                  <c:v>9</c:v>
                </c:pt>
                <c:pt idx="10">
                  <c:v>31</c:v>
                </c:pt>
                <c:pt idx="11">
                  <c:v>22</c:v>
                </c:pt>
                <c:pt idx="12">
                  <c:v>31</c:v>
                </c:pt>
                <c:pt idx="13">
                  <c:v>18</c:v>
                </c:pt>
              </c:numCache>
            </c:numRef>
          </c:val>
          <c:smooth val="0"/>
          <c:extLst>
            <c:ext xmlns:c16="http://schemas.microsoft.com/office/drawing/2014/chart" uri="{C3380CC4-5D6E-409C-BE32-E72D297353CC}">
              <c16:uniqueId val="{00000002-B43C-4DD7-874C-BFFEB9838325}"/>
            </c:ext>
          </c:extLst>
        </c:ser>
        <c:dLbls>
          <c:showLegendKey val="0"/>
          <c:showVal val="1"/>
          <c:showCatName val="0"/>
          <c:showSerName val="0"/>
          <c:showPercent val="0"/>
          <c:showBubbleSize val="0"/>
        </c:dLbls>
        <c:marker val="1"/>
        <c:smooth val="0"/>
        <c:axId val="-2071821512"/>
        <c:axId val="-2071818120"/>
      </c:lineChart>
      <c:catAx>
        <c:axId val="-2071821512"/>
        <c:scaling>
          <c:orientation val="minMax"/>
        </c:scaling>
        <c:delete val="0"/>
        <c:axPos val="b"/>
        <c:numFmt formatCode="General" sourceLinked="1"/>
        <c:majorTickMark val="out"/>
        <c:minorTickMark val="none"/>
        <c:tickLblPos val="nextTo"/>
        <c:spPr>
          <a:noFill/>
          <a:ln w="3175" cap="flat" cmpd="sng" algn="ctr">
            <a:solidFill>
              <a:srgbClr val="000000"/>
            </a:solidFill>
            <a:prstDash val="solid"/>
            <a:round/>
          </a:ln>
          <a:effectLst/>
        </c:spPr>
        <c:txPr>
          <a:bodyPr rot="-2700000" spcFirstLastPara="1" vertOverflow="ellipsis" wrap="square" anchor="ctr" anchorCtr="1"/>
          <a:lstStyle/>
          <a:p>
            <a:pPr>
              <a:defRPr sz="1600" b="0" i="0" u="none" strike="noStrike" kern="1200" baseline="0">
                <a:solidFill>
                  <a:srgbClr val="000000"/>
                </a:solidFill>
                <a:latin typeface="Arial"/>
                <a:ea typeface="Arial"/>
                <a:cs typeface="Arial"/>
              </a:defRPr>
            </a:pPr>
            <a:endParaRPr lang="en-US"/>
          </a:p>
        </c:txPr>
        <c:crossAx val="-2071818120"/>
        <c:crosses val="autoZero"/>
        <c:auto val="1"/>
        <c:lblAlgn val="ctr"/>
        <c:lblOffset val="100"/>
        <c:tickLblSkip val="1"/>
        <c:tickMarkSkip val="1"/>
        <c:noMultiLvlLbl val="0"/>
      </c:catAx>
      <c:valAx>
        <c:axId val="-2071818120"/>
        <c:scaling>
          <c:orientation val="minMax"/>
          <c:max val="100"/>
        </c:scaling>
        <c:delete val="0"/>
        <c:axPos val="l"/>
        <c:title>
          <c:tx>
            <c:rich>
              <a:bodyPr rot="-5400000" spcFirstLastPara="1" vertOverflow="ellipsis" vert="horz" wrap="square" anchor="ctr" anchorCtr="1"/>
              <a:lstStyle/>
              <a:p>
                <a:pPr>
                  <a:defRPr sz="1600" b="1" i="0" u="none" strike="noStrike" kern="1200" baseline="0">
                    <a:solidFill>
                      <a:srgbClr val="000000"/>
                    </a:solidFill>
                    <a:latin typeface="Arial"/>
                    <a:ea typeface="Arial"/>
                    <a:cs typeface="Arial"/>
                  </a:defRPr>
                </a:pPr>
                <a:r>
                  <a:rPr lang="en-AU" b="1" dirty="0"/>
                  <a:t>% ACT IDRS participants</a:t>
                </a:r>
              </a:p>
            </c:rich>
          </c:tx>
          <c:layout>
            <c:manualLayout>
              <c:xMode val="edge"/>
              <c:yMode val="edge"/>
              <c:x val="5.2778728745863268E-4"/>
              <c:y val="0.13006384116172848"/>
            </c:manualLayout>
          </c:layout>
          <c:overlay val="0"/>
          <c:spPr>
            <a:noFill/>
            <a:ln w="25400">
              <a:noFill/>
            </a:ln>
            <a:effectLst/>
          </c:spPr>
          <c:txPr>
            <a:bodyPr rot="-5400000" spcFirstLastPara="1" vertOverflow="ellipsis" vert="horz" wrap="square" anchor="ctr" anchorCtr="1"/>
            <a:lstStyle/>
            <a:p>
              <a:pPr>
                <a:defRPr sz="1600" b="1" i="0" u="none" strike="noStrike" kern="1200" baseline="0">
                  <a:solidFill>
                    <a:srgbClr val="000000"/>
                  </a:solidFill>
                  <a:latin typeface="Arial"/>
                  <a:ea typeface="Arial"/>
                  <a:cs typeface="Arial"/>
                </a:defRPr>
              </a:pPr>
              <a:endParaRPr lang="en-US"/>
            </a:p>
          </c:txPr>
        </c:title>
        <c:numFmt formatCode="General" sourceLinked="1"/>
        <c:majorTickMark val="out"/>
        <c:minorTickMark val="none"/>
        <c:tickLblPos val="nextTo"/>
        <c:spPr>
          <a:noFill/>
          <a:ln w="3175" cap="flat" cmpd="sng" algn="ctr">
            <a:solidFill>
              <a:srgbClr val="000000"/>
            </a:solidFill>
            <a:prstDash val="solid"/>
            <a:round/>
          </a:ln>
          <a:effectLst/>
        </c:spPr>
        <c:txPr>
          <a:bodyPr rot="0" spcFirstLastPara="1" vertOverflow="ellipsis" wrap="square" anchor="ctr" anchorCtr="1"/>
          <a:lstStyle/>
          <a:p>
            <a:pPr>
              <a:defRPr sz="1600" b="0" i="0" u="none" strike="noStrike" kern="1200" baseline="0">
                <a:solidFill>
                  <a:srgbClr val="000000"/>
                </a:solidFill>
                <a:latin typeface="Arial"/>
                <a:ea typeface="Arial"/>
                <a:cs typeface="Arial"/>
              </a:defRPr>
            </a:pPr>
            <a:endParaRPr lang="en-US"/>
          </a:p>
        </c:txPr>
        <c:crossAx val="-2071821512"/>
        <c:crosses val="autoZero"/>
        <c:crossBetween val="between"/>
      </c:valAx>
      <c:spPr>
        <a:solidFill>
          <a:srgbClr val="FFFFFF"/>
        </a:solidFill>
        <a:ln w="25400">
          <a:noFill/>
        </a:ln>
        <a:effectLst/>
      </c:spPr>
    </c:plotArea>
    <c:plotVisOnly val="1"/>
    <c:dispBlanksAs val="gap"/>
    <c:showDLblsOverMax val="0"/>
  </c:chart>
  <c:spPr>
    <a:solidFill>
      <a:srgbClr val="FFFFFF"/>
    </a:solidFill>
    <a:ln w="6350" cap="flat" cmpd="sng" algn="ctr">
      <a:noFill/>
      <a:prstDash val="solid"/>
      <a:round/>
    </a:ln>
    <a:effectLst/>
  </c:spPr>
  <c:txPr>
    <a:bodyPr/>
    <a:lstStyle/>
    <a:p>
      <a:pPr>
        <a:defRPr sz="1600" b="0" i="0" u="none" strike="noStrike" baseline="0">
          <a:solidFill>
            <a:srgbClr val="000000"/>
          </a:solidFill>
          <a:latin typeface="Arial"/>
          <a:ea typeface="Arial"/>
          <a:cs typeface="Arial"/>
        </a:defRPr>
      </a:pPr>
      <a:endParaRPr lang="en-US"/>
    </a:p>
  </c:txPr>
  <c:externalData r:id="rId3">
    <c:autoUpdate val="0"/>
  </c:externalData>
</c:chartSpace>
</file>

<file path=ppt/charts/chart3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10837729758666"/>
          <c:y val="5.9870828450232699E-2"/>
          <c:w val="0.87662258694400497"/>
          <c:h val="0.68884368892032788"/>
        </c:manualLayout>
      </c:layout>
      <c:barChart>
        <c:barDir val="col"/>
        <c:grouping val="stacked"/>
        <c:varyColors val="0"/>
        <c:ser>
          <c:idx val="0"/>
          <c:order val="0"/>
          <c:tx>
            <c:strRef>
              <c:f>Sheet1!$A$2</c:f>
              <c:strCache>
                <c:ptCount val="1"/>
                <c:pt idx="0">
                  <c:v>Attendance</c:v>
                </c:pt>
              </c:strCache>
            </c:strRef>
          </c:tx>
          <c:spPr>
            <a:solidFill>
              <a:schemeClr val="accent1"/>
            </a:solidFill>
            <a:ln>
              <a:noFill/>
            </a:ln>
            <a:effectLst>
              <a:outerShdw blurRad="50800" dist="38100" dir="2700000" algn="tl" rotWithShape="0">
                <a:prstClr val="black">
                  <a:alpha val="40000"/>
                </a:prstClr>
              </a:outerShdw>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tx1"/>
                    </a:solidFill>
                    <a:latin typeface="Arial" pitchFamily="34" charset="0"/>
                    <a:ea typeface="+mn-ea"/>
                    <a:cs typeface="Arial"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6350" cap="flat" cmpd="sng" algn="ctr">
                      <a:solidFill>
                        <a:schemeClr val="tx1"/>
                      </a:solidFill>
                      <a:prstDash val="solid"/>
                      <a:round/>
                    </a:ln>
                    <a:effectLst/>
                  </c:spPr>
                </c15:leaderLines>
              </c:ext>
            </c:extLst>
          </c:dLbls>
          <c:cat>
            <c:numRef>
              <c:f>Sheet1!$B$1:$P$1</c:f>
              <c:numCache>
                <c:formatCode>General</c:formatCode>
                <c:ptCount val="15"/>
                <c:pt idx="0">
                  <c:v>2004</c:v>
                </c:pt>
                <c:pt idx="1">
                  <c:v>2005</c:v>
                </c:pt>
                <c:pt idx="2">
                  <c:v>2006</c:v>
                </c:pt>
                <c:pt idx="3">
                  <c:v>2007</c:v>
                </c:pt>
                <c:pt idx="4">
                  <c:v>2008</c:v>
                </c:pt>
                <c:pt idx="5">
                  <c:v>2009</c:v>
                </c:pt>
                <c:pt idx="6">
                  <c:v>2010</c:v>
                </c:pt>
                <c:pt idx="7">
                  <c:v>2011</c:v>
                </c:pt>
                <c:pt idx="8">
                  <c:v>2012</c:v>
                </c:pt>
                <c:pt idx="9">
                  <c:v>2013</c:v>
                </c:pt>
                <c:pt idx="10">
                  <c:v>2014</c:v>
                </c:pt>
                <c:pt idx="11">
                  <c:v>2015</c:v>
                </c:pt>
                <c:pt idx="12">
                  <c:v>2016</c:v>
                </c:pt>
                <c:pt idx="13">
                  <c:v>2017</c:v>
                </c:pt>
                <c:pt idx="14">
                  <c:v>2018</c:v>
                </c:pt>
              </c:numCache>
            </c:numRef>
          </c:cat>
          <c:val>
            <c:numRef>
              <c:f>Sheet1!$B$2:$P$2</c:f>
              <c:numCache>
                <c:formatCode>General</c:formatCode>
                <c:ptCount val="15"/>
                <c:pt idx="0">
                  <c:v>13</c:v>
                </c:pt>
                <c:pt idx="1">
                  <c:v>22</c:v>
                </c:pt>
                <c:pt idx="2">
                  <c:v>19</c:v>
                </c:pt>
                <c:pt idx="3">
                  <c:v>33</c:v>
                </c:pt>
                <c:pt idx="4">
                  <c:v>38</c:v>
                </c:pt>
                <c:pt idx="5">
                  <c:v>41</c:v>
                </c:pt>
                <c:pt idx="6">
                  <c:v>33</c:v>
                </c:pt>
                <c:pt idx="7">
                  <c:v>23</c:v>
                </c:pt>
                <c:pt idx="8">
                  <c:v>17</c:v>
                </c:pt>
                <c:pt idx="9">
                  <c:v>29</c:v>
                </c:pt>
                <c:pt idx="10">
                  <c:v>25</c:v>
                </c:pt>
                <c:pt idx="11">
                  <c:v>29</c:v>
                </c:pt>
                <c:pt idx="12">
                  <c:v>29</c:v>
                </c:pt>
                <c:pt idx="13">
                  <c:v>30</c:v>
                </c:pt>
                <c:pt idx="14">
                  <c:v>24</c:v>
                </c:pt>
              </c:numCache>
            </c:numRef>
          </c:val>
          <c:extLst>
            <c:ext xmlns:c16="http://schemas.microsoft.com/office/drawing/2014/chart" uri="{C3380CC4-5D6E-409C-BE32-E72D297353CC}">
              <c16:uniqueId val="{00000000-E9C7-4376-9BCB-F73D85724A91}"/>
            </c:ext>
          </c:extLst>
        </c:ser>
        <c:ser>
          <c:idx val="1"/>
          <c:order val="1"/>
          <c:tx>
            <c:strRef>
              <c:f>Sheet1!$A$3</c:f>
              <c:strCache>
                <c:ptCount val="1"/>
                <c:pt idx="0">
                  <c:v>No attendance</c:v>
                </c:pt>
              </c:strCache>
            </c:strRef>
          </c:tx>
          <c:spPr>
            <a:solidFill>
              <a:schemeClr val="accent2"/>
            </a:solidFill>
            <a:ln>
              <a:noFill/>
            </a:ln>
            <a:effectLst>
              <a:outerShdw blurRad="50800" dist="38100" dir="2700000" algn="tl" rotWithShape="0">
                <a:prstClr val="black">
                  <a:alpha val="40000"/>
                </a:prstClr>
              </a:outerShdw>
            </a:effectLst>
          </c:spPr>
          <c:invertIfNegative val="0"/>
          <c:dLbls>
            <c:dLbl>
              <c:idx val="11"/>
              <c:delete val="1"/>
              <c:extLst>
                <c:ext xmlns:c15="http://schemas.microsoft.com/office/drawing/2012/chart" uri="{CE6537A1-D6FC-4f65-9D91-7224C49458BB}"/>
                <c:ext xmlns:c16="http://schemas.microsoft.com/office/drawing/2014/chart" uri="{C3380CC4-5D6E-409C-BE32-E72D297353CC}">
                  <c16:uniqueId val="{00000000-285D-4461-8619-D8784301A0ED}"/>
                </c:ext>
              </c:extLst>
            </c:dLbl>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tx1"/>
                    </a:solidFill>
                    <a:latin typeface="Arial" pitchFamily="34" charset="0"/>
                    <a:ea typeface="+mn-ea"/>
                    <a:cs typeface="Arial"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6350" cap="flat" cmpd="sng" algn="ctr">
                      <a:solidFill>
                        <a:schemeClr val="tx1"/>
                      </a:solidFill>
                      <a:prstDash val="solid"/>
                      <a:round/>
                    </a:ln>
                    <a:effectLst/>
                  </c:spPr>
                </c15:leaderLines>
              </c:ext>
            </c:extLst>
          </c:dLbls>
          <c:cat>
            <c:numRef>
              <c:f>Sheet1!$B$1:$P$1</c:f>
              <c:numCache>
                <c:formatCode>General</c:formatCode>
                <c:ptCount val="15"/>
                <c:pt idx="0">
                  <c:v>2004</c:v>
                </c:pt>
                <c:pt idx="1">
                  <c:v>2005</c:v>
                </c:pt>
                <c:pt idx="2">
                  <c:v>2006</c:v>
                </c:pt>
                <c:pt idx="3">
                  <c:v>2007</c:v>
                </c:pt>
                <c:pt idx="4">
                  <c:v>2008</c:v>
                </c:pt>
                <c:pt idx="5">
                  <c:v>2009</c:v>
                </c:pt>
                <c:pt idx="6">
                  <c:v>2010</c:v>
                </c:pt>
                <c:pt idx="7">
                  <c:v>2011</c:v>
                </c:pt>
                <c:pt idx="8">
                  <c:v>2012</c:v>
                </c:pt>
                <c:pt idx="9">
                  <c:v>2013</c:v>
                </c:pt>
                <c:pt idx="10">
                  <c:v>2014</c:v>
                </c:pt>
                <c:pt idx="11">
                  <c:v>2015</c:v>
                </c:pt>
                <c:pt idx="12">
                  <c:v>2016</c:v>
                </c:pt>
                <c:pt idx="13">
                  <c:v>2017</c:v>
                </c:pt>
                <c:pt idx="14">
                  <c:v>2018</c:v>
                </c:pt>
              </c:numCache>
            </c:numRef>
          </c:cat>
          <c:val>
            <c:numRef>
              <c:f>Sheet1!$B$3:$P$3</c:f>
              <c:numCache>
                <c:formatCode>General</c:formatCode>
                <c:ptCount val="15"/>
                <c:pt idx="0">
                  <c:v>29</c:v>
                </c:pt>
                <c:pt idx="1">
                  <c:v>14</c:v>
                </c:pt>
                <c:pt idx="2">
                  <c:v>15</c:v>
                </c:pt>
                <c:pt idx="3">
                  <c:v>8</c:v>
                </c:pt>
                <c:pt idx="4">
                  <c:v>17</c:v>
                </c:pt>
                <c:pt idx="5">
                  <c:v>7</c:v>
                </c:pt>
                <c:pt idx="6">
                  <c:v>10</c:v>
                </c:pt>
                <c:pt idx="7">
                  <c:v>15</c:v>
                </c:pt>
                <c:pt idx="8">
                  <c:v>18</c:v>
                </c:pt>
                <c:pt idx="9">
                  <c:v>7</c:v>
                </c:pt>
                <c:pt idx="10">
                  <c:v>9</c:v>
                </c:pt>
                <c:pt idx="11">
                  <c:v>3</c:v>
                </c:pt>
                <c:pt idx="12">
                  <c:v>11</c:v>
                </c:pt>
                <c:pt idx="13">
                  <c:v>16</c:v>
                </c:pt>
                <c:pt idx="14">
                  <c:v>18</c:v>
                </c:pt>
              </c:numCache>
            </c:numRef>
          </c:val>
          <c:extLst>
            <c:ext xmlns:c16="http://schemas.microsoft.com/office/drawing/2014/chart" uri="{C3380CC4-5D6E-409C-BE32-E72D297353CC}">
              <c16:uniqueId val="{00000001-E9C7-4376-9BCB-F73D85724A91}"/>
            </c:ext>
          </c:extLst>
        </c:ser>
        <c:dLbls>
          <c:showLegendKey val="0"/>
          <c:showVal val="1"/>
          <c:showCatName val="0"/>
          <c:showSerName val="0"/>
          <c:showPercent val="0"/>
          <c:showBubbleSize val="0"/>
        </c:dLbls>
        <c:gapWidth val="150"/>
        <c:overlap val="100"/>
        <c:axId val="-2121696920"/>
        <c:axId val="-2121693560"/>
      </c:barChart>
      <c:catAx>
        <c:axId val="-2121696920"/>
        <c:scaling>
          <c:orientation val="minMax"/>
        </c:scaling>
        <c:delete val="0"/>
        <c:axPos val="b"/>
        <c:numFmt formatCode="General" sourceLinked="1"/>
        <c:majorTickMark val="out"/>
        <c:minorTickMark val="none"/>
        <c:tickLblPos val="nextTo"/>
        <c:spPr>
          <a:noFill/>
          <a:ln w="6350" cap="flat" cmpd="sng" algn="ctr">
            <a:solidFill>
              <a:sysClr val="windowText" lastClr="000000"/>
            </a:solidFill>
            <a:prstDash val="solid"/>
            <a:round/>
          </a:ln>
          <a:effectLst/>
        </c:spPr>
        <c:txPr>
          <a:bodyPr rot="-2700000" spcFirstLastPara="1" vertOverflow="ellipsis" wrap="square" anchor="ctr" anchorCtr="1"/>
          <a:lstStyle/>
          <a:p>
            <a:pPr>
              <a:defRPr sz="1600" b="0" i="0" u="none" strike="noStrike" kern="1200" baseline="0">
                <a:solidFill>
                  <a:schemeClr val="tx1"/>
                </a:solidFill>
                <a:latin typeface="Arial" pitchFamily="34" charset="0"/>
                <a:ea typeface="+mn-ea"/>
                <a:cs typeface="Arial" pitchFamily="34" charset="0"/>
              </a:defRPr>
            </a:pPr>
            <a:endParaRPr lang="en-US"/>
          </a:p>
        </c:txPr>
        <c:crossAx val="-2121693560"/>
        <c:crosses val="autoZero"/>
        <c:auto val="1"/>
        <c:lblAlgn val="ctr"/>
        <c:lblOffset val="100"/>
        <c:noMultiLvlLbl val="0"/>
      </c:catAx>
      <c:valAx>
        <c:axId val="-2121693560"/>
        <c:scaling>
          <c:orientation val="minMax"/>
          <c:max val="100"/>
        </c:scaling>
        <c:delete val="0"/>
        <c:axPos val="l"/>
        <c:title>
          <c:tx>
            <c:rich>
              <a:bodyPr rot="-5400000" spcFirstLastPara="1" vertOverflow="ellipsis" vert="horz" wrap="square" anchor="ctr" anchorCtr="1"/>
              <a:lstStyle/>
              <a:p>
                <a:pPr>
                  <a:defRPr sz="1600" b="1" i="0" u="none" strike="noStrike" kern="1200" baseline="0">
                    <a:solidFill>
                      <a:schemeClr val="tx1"/>
                    </a:solidFill>
                    <a:latin typeface="Arial" pitchFamily="34" charset="0"/>
                    <a:ea typeface="+mn-ea"/>
                    <a:cs typeface="Arial" pitchFamily="34" charset="0"/>
                  </a:defRPr>
                </a:pPr>
                <a:r>
                  <a:rPr lang="en-AU" dirty="0"/>
                  <a:t>% ACT IDRS participants</a:t>
                </a:r>
              </a:p>
            </c:rich>
          </c:tx>
          <c:layout>
            <c:manualLayout>
              <c:xMode val="edge"/>
              <c:yMode val="edge"/>
              <c:x val="1.6381776015396463E-2"/>
              <c:y val="0.12251916421613525"/>
            </c:manualLayout>
          </c:layout>
          <c:overlay val="0"/>
          <c:spPr>
            <a:noFill/>
            <a:ln>
              <a:noFill/>
            </a:ln>
            <a:effectLst/>
          </c:spPr>
          <c:txPr>
            <a:bodyPr rot="-5400000" spcFirstLastPara="1" vertOverflow="ellipsis" vert="horz" wrap="square" anchor="ctr" anchorCtr="1"/>
            <a:lstStyle/>
            <a:p>
              <a:pPr>
                <a:defRPr sz="1600" b="1" i="0" u="none" strike="noStrike" kern="1200" baseline="0">
                  <a:solidFill>
                    <a:schemeClr val="tx1"/>
                  </a:solidFill>
                  <a:latin typeface="Arial" pitchFamily="34" charset="0"/>
                  <a:ea typeface="+mn-ea"/>
                  <a:cs typeface="Arial" pitchFamily="34" charset="0"/>
                </a:defRPr>
              </a:pPr>
              <a:endParaRPr lang="en-US"/>
            </a:p>
          </c:txPr>
        </c:title>
        <c:numFmt formatCode="General" sourceLinked="1"/>
        <c:majorTickMark val="out"/>
        <c:minorTickMark val="none"/>
        <c:tickLblPos val="nextTo"/>
        <c:spPr>
          <a:noFill/>
          <a:ln w="6350" cap="flat" cmpd="sng" algn="ctr">
            <a:solidFill>
              <a:schemeClr val="tx1"/>
            </a:solidFill>
            <a:prstDash val="solid"/>
            <a:round/>
          </a:ln>
          <a:effectLst/>
        </c:spPr>
        <c:txPr>
          <a:bodyPr rot="0" spcFirstLastPara="1" vertOverflow="ellipsis" wrap="square" anchor="ctr" anchorCtr="1"/>
          <a:lstStyle/>
          <a:p>
            <a:pPr>
              <a:defRPr sz="1600" b="0" i="0" u="none" strike="noStrike" kern="1200" baseline="0">
                <a:solidFill>
                  <a:schemeClr val="tx1"/>
                </a:solidFill>
                <a:latin typeface="Arial" pitchFamily="34" charset="0"/>
                <a:ea typeface="+mn-ea"/>
                <a:cs typeface="Arial" pitchFamily="34" charset="0"/>
              </a:defRPr>
            </a:pPr>
            <a:endParaRPr lang="en-US"/>
          </a:p>
        </c:txPr>
        <c:crossAx val="-21216969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600" b="0" i="0" u="none" strike="noStrike" kern="1200" baseline="0">
              <a:solidFill>
                <a:schemeClr val="tx1"/>
              </a:solidFill>
              <a:latin typeface="Arial" pitchFamily="34" charset="0"/>
              <a:ea typeface="+mn-ea"/>
              <a:cs typeface="Arial" pitchFamily="34" charset="0"/>
            </a:defRPr>
          </a:pPr>
          <a:endParaRPr lang="en-US"/>
        </a:p>
      </c:txPr>
    </c:legend>
    <c:plotVisOnly val="1"/>
    <c:dispBlanksAs val="gap"/>
    <c:showDLblsOverMax val="0"/>
  </c:chart>
  <c:spPr>
    <a:solidFill>
      <a:schemeClr val="bg1"/>
    </a:solidFill>
    <a:ln w="6350" cap="flat" cmpd="sng" algn="ctr">
      <a:noFill/>
      <a:prstDash val="solid"/>
      <a:round/>
    </a:ln>
    <a:effectLst/>
  </c:spPr>
  <c:txPr>
    <a:bodyPr/>
    <a:lstStyle/>
    <a:p>
      <a:pPr>
        <a:defRPr sz="1600">
          <a:latin typeface="Arial" pitchFamily="34" charset="0"/>
          <a:cs typeface="Arial" pitchFamily="34" charset="0"/>
        </a:defRPr>
      </a:pPr>
      <a:endParaRPr lang="en-US"/>
    </a:p>
  </c:txPr>
  <c:externalData r:id="rId3">
    <c:autoUpdate val="0"/>
  </c:externalData>
</c:chartSpace>
</file>

<file path=ppt/charts/chart3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7.70348837209303E-2"/>
          <c:y val="4.5045045045045001E-2"/>
          <c:w val="0.91630312654360402"/>
          <c:h val="0.70658197752507901"/>
        </c:manualLayout>
      </c:layout>
      <c:lineChart>
        <c:grouping val="standard"/>
        <c:varyColors val="0"/>
        <c:ser>
          <c:idx val="0"/>
          <c:order val="0"/>
          <c:tx>
            <c:strRef>
              <c:f>Sheet1!$A$2:$B$2</c:f>
              <c:strCache>
                <c:ptCount val="2"/>
                <c:pt idx="0">
                  <c:v>Property crime</c:v>
                </c:pt>
              </c:strCache>
            </c:strRef>
          </c:tx>
          <c:spPr>
            <a:ln w="25400" cap="rnd" cmpd="sng" algn="ctr">
              <a:solidFill>
                <a:schemeClr val="accent1"/>
              </a:solidFill>
              <a:prstDash val="solid"/>
              <a:round/>
            </a:ln>
            <a:effectLst>
              <a:outerShdw blurRad="50800" dist="38100" dir="2700000" algn="tl" rotWithShape="0">
                <a:prstClr val="black">
                  <a:alpha val="40000"/>
                </a:prstClr>
              </a:outerShdw>
            </a:effectLst>
          </c:spPr>
          <c:marker>
            <c:symbol val="square"/>
            <c:size val="5"/>
            <c:spPr>
              <a:solidFill>
                <a:schemeClr val="accent1"/>
              </a:solidFill>
              <a:ln w="6350" cap="flat" cmpd="sng" algn="ctr">
                <a:solidFill>
                  <a:schemeClr val="accent1"/>
                </a:solidFill>
                <a:prstDash val="solid"/>
                <a:round/>
              </a:ln>
              <a:effectLst>
                <a:outerShdw blurRad="50800" dist="38100" dir="2700000" algn="tl" rotWithShape="0">
                  <a:prstClr val="black">
                    <a:alpha val="40000"/>
                  </a:prstClr>
                </a:outerShdw>
              </a:effectLst>
            </c:spPr>
          </c:marker>
          <c:dLbls>
            <c:dLbl>
              <c:idx val="1"/>
              <c:delete val="1"/>
              <c:extLst>
                <c:ext xmlns:c15="http://schemas.microsoft.com/office/drawing/2012/chart" uri="{CE6537A1-D6FC-4f65-9D91-7224C49458BB}"/>
                <c:ext xmlns:c16="http://schemas.microsoft.com/office/drawing/2014/chart" uri="{C3380CC4-5D6E-409C-BE32-E72D297353CC}">
                  <c16:uniqueId val="{0000001B-00F7-4D6B-978C-B07563A20D6F}"/>
                </c:ext>
              </c:extLst>
            </c:dLbl>
            <c:dLbl>
              <c:idx val="2"/>
              <c:delete val="1"/>
              <c:extLst>
                <c:ext xmlns:c15="http://schemas.microsoft.com/office/drawing/2012/chart" uri="{CE6537A1-D6FC-4f65-9D91-7224C49458BB}"/>
                <c:ext xmlns:c16="http://schemas.microsoft.com/office/drawing/2014/chart" uri="{C3380CC4-5D6E-409C-BE32-E72D297353CC}">
                  <c16:uniqueId val="{0000001A-00F7-4D6B-978C-B07563A20D6F}"/>
                </c:ext>
              </c:extLst>
            </c:dLbl>
            <c:dLbl>
              <c:idx val="3"/>
              <c:delete val="1"/>
              <c:extLst>
                <c:ext xmlns:c15="http://schemas.microsoft.com/office/drawing/2012/chart" uri="{CE6537A1-D6FC-4f65-9D91-7224C49458BB}"/>
                <c:ext xmlns:c16="http://schemas.microsoft.com/office/drawing/2014/chart" uri="{C3380CC4-5D6E-409C-BE32-E72D297353CC}">
                  <c16:uniqueId val="{00000019-00F7-4D6B-978C-B07563A20D6F}"/>
                </c:ext>
              </c:extLst>
            </c:dLbl>
            <c:dLbl>
              <c:idx val="4"/>
              <c:delete val="1"/>
              <c:extLst>
                <c:ext xmlns:c15="http://schemas.microsoft.com/office/drawing/2012/chart" uri="{CE6537A1-D6FC-4f65-9D91-7224C49458BB}"/>
                <c:ext xmlns:c16="http://schemas.microsoft.com/office/drawing/2014/chart" uri="{C3380CC4-5D6E-409C-BE32-E72D297353CC}">
                  <c16:uniqueId val="{00000018-00F7-4D6B-978C-B07563A20D6F}"/>
                </c:ext>
              </c:extLst>
            </c:dLbl>
            <c:dLbl>
              <c:idx val="5"/>
              <c:delete val="1"/>
              <c:extLst>
                <c:ext xmlns:c15="http://schemas.microsoft.com/office/drawing/2012/chart" uri="{CE6537A1-D6FC-4f65-9D91-7224C49458BB}"/>
                <c:ext xmlns:c16="http://schemas.microsoft.com/office/drawing/2014/chart" uri="{C3380CC4-5D6E-409C-BE32-E72D297353CC}">
                  <c16:uniqueId val="{00000017-00F7-4D6B-978C-B07563A20D6F}"/>
                </c:ext>
              </c:extLst>
            </c:dLbl>
            <c:dLbl>
              <c:idx val="6"/>
              <c:delete val="1"/>
              <c:extLst>
                <c:ext xmlns:c15="http://schemas.microsoft.com/office/drawing/2012/chart" uri="{CE6537A1-D6FC-4f65-9D91-7224C49458BB}"/>
                <c:ext xmlns:c16="http://schemas.microsoft.com/office/drawing/2014/chart" uri="{C3380CC4-5D6E-409C-BE32-E72D297353CC}">
                  <c16:uniqueId val="{00000016-00F7-4D6B-978C-B07563A20D6F}"/>
                </c:ext>
              </c:extLst>
            </c:dLbl>
            <c:dLbl>
              <c:idx val="7"/>
              <c:delete val="1"/>
              <c:extLst>
                <c:ext xmlns:c15="http://schemas.microsoft.com/office/drawing/2012/chart" uri="{CE6537A1-D6FC-4f65-9D91-7224C49458BB}"/>
                <c:ext xmlns:c16="http://schemas.microsoft.com/office/drawing/2014/chart" uri="{C3380CC4-5D6E-409C-BE32-E72D297353CC}">
                  <c16:uniqueId val="{00000015-00F7-4D6B-978C-B07563A20D6F}"/>
                </c:ext>
              </c:extLst>
            </c:dLbl>
            <c:dLbl>
              <c:idx val="8"/>
              <c:delete val="1"/>
              <c:extLst>
                <c:ext xmlns:c15="http://schemas.microsoft.com/office/drawing/2012/chart" uri="{CE6537A1-D6FC-4f65-9D91-7224C49458BB}"/>
                <c:ext xmlns:c16="http://schemas.microsoft.com/office/drawing/2014/chart" uri="{C3380CC4-5D6E-409C-BE32-E72D297353CC}">
                  <c16:uniqueId val="{00000014-00F7-4D6B-978C-B07563A20D6F}"/>
                </c:ext>
              </c:extLst>
            </c:dLbl>
            <c:dLbl>
              <c:idx val="9"/>
              <c:delete val="1"/>
              <c:extLst>
                <c:ext xmlns:c15="http://schemas.microsoft.com/office/drawing/2012/chart" uri="{CE6537A1-D6FC-4f65-9D91-7224C49458BB}"/>
                <c:ext xmlns:c16="http://schemas.microsoft.com/office/drawing/2014/chart" uri="{C3380CC4-5D6E-409C-BE32-E72D297353CC}">
                  <c16:uniqueId val="{00000008-00F7-4D6B-978C-B07563A20D6F}"/>
                </c:ext>
              </c:extLst>
            </c:dLbl>
            <c:dLbl>
              <c:idx val="10"/>
              <c:delete val="1"/>
              <c:extLst>
                <c:ext xmlns:c15="http://schemas.microsoft.com/office/drawing/2012/chart" uri="{CE6537A1-D6FC-4f65-9D91-7224C49458BB}"/>
                <c:ext xmlns:c16="http://schemas.microsoft.com/office/drawing/2014/chart" uri="{C3380CC4-5D6E-409C-BE32-E72D297353CC}">
                  <c16:uniqueId val="{00000012-00F7-4D6B-978C-B07563A20D6F}"/>
                </c:ext>
              </c:extLst>
            </c:dLbl>
            <c:dLbl>
              <c:idx val="11"/>
              <c:delete val="1"/>
              <c:extLst>
                <c:ext xmlns:c15="http://schemas.microsoft.com/office/drawing/2012/chart" uri="{CE6537A1-D6FC-4f65-9D91-7224C49458BB}"/>
                <c:ext xmlns:c16="http://schemas.microsoft.com/office/drawing/2014/chart" uri="{C3380CC4-5D6E-409C-BE32-E72D297353CC}">
                  <c16:uniqueId val="{00000010-00F7-4D6B-978C-B07563A20D6F}"/>
                </c:ext>
              </c:extLst>
            </c:dLbl>
            <c:dLbl>
              <c:idx val="12"/>
              <c:delete val="1"/>
              <c:extLst>
                <c:ext xmlns:c15="http://schemas.microsoft.com/office/drawing/2012/chart" uri="{CE6537A1-D6FC-4f65-9D91-7224C49458BB}"/>
                <c:ext xmlns:c16="http://schemas.microsoft.com/office/drawing/2014/chart" uri="{C3380CC4-5D6E-409C-BE32-E72D297353CC}">
                  <c16:uniqueId val="{0000000D-00F7-4D6B-978C-B07563A20D6F}"/>
                </c:ext>
              </c:extLst>
            </c:dLbl>
            <c:dLbl>
              <c:idx val="13"/>
              <c:delete val="1"/>
              <c:extLst>
                <c:ext xmlns:c15="http://schemas.microsoft.com/office/drawing/2012/chart" uri="{CE6537A1-D6FC-4f65-9D91-7224C49458BB}"/>
                <c:ext xmlns:c16="http://schemas.microsoft.com/office/drawing/2014/chart" uri="{C3380CC4-5D6E-409C-BE32-E72D297353CC}">
                  <c16:uniqueId val="{0000000C-00F7-4D6B-978C-B07563A20D6F}"/>
                </c:ext>
              </c:extLst>
            </c:dLbl>
            <c:dLbl>
              <c:idx val="14"/>
              <c:delete val="1"/>
              <c:extLst>
                <c:ext xmlns:c15="http://schemas.microsoft.com/office/drawing/2012/chart" uri="{CE6537A1-D6FC-4f65-9D91-7224C49458BB}"/>
                <c:ext xmlns:c16="http://schemas.microsoft.com/office/drawing/2014/chart" uri="{C3380CC4-5D6E-409C-BE32-E72D297353CC}">
                  <c16:uniqueId val="{0000001D-00F7-4D6B-978C-B07563A20D6F}"/>
                </c:ext>
              </c:extLst>
            </c:dLbl>
            <c:dLbl>
              <c:idx val="15"/>
              <c:delete val="1"/>
              <c:extLst>
                <c:ext xmlns:c15="http://schemas.microsoft.com/office/drawing/2012/chart" uri="{CE6537A1-D6FC-4f65-9D91-7224C49458BB}"/>
                <c:ext xmlns:c16="http://schemas.microsoft.com/office/drawing/2014/chart" uri="{C3380CC4-5D6E-409C-BE32-E72D297353CC}">
                  <c16:uniqueId val="{0000001E-00F7-4D6B-978C-B07563A20D6F}"/>
                </c:ext>
              </c:extLst>
            </c:dLbl>
            <c:dLbl>
              <c:idx val="16"/>
              <c:delete val="1"/>
              <c:extLst>
                <c:ext xmlns:c15="http://schemas.microsoft.com/office/drawing/2012/chart" uri="{CE6537A1-D6FC-4f65-9D91-7224C49458BB}"/>
                <c:ext xmlns:c16="http://schemas.microsoft.com/office/drawing/2014/chart" uri="{C3380CC4-5D6E-409C-BE32-E72D297353CC}">
                  <c16:uniqueId val="{0000001F-00F7-4D6B-978C-B07563A20D6F}"/>
                </c:ext>
              </c:extLst>
            </c:dLbl>
            <c:dLbl>
              <c:idx val="17"/>
              <c:layout>
                <c:manualLayout>
                  <c:x val="-1.8319044694560443E-2"/>
                  <c:y val="3.2664720100196346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48C2-42EF-B6B8-35FA9A784B29}"/>
                </c:ext>
              </c:extLst>
            </c:dLbl>
            <c:dLbl>
              <c:idx val="18"/>
              <c:layout>
                <c:manualLayout>
                  <c:x val="-2.4354958094126598E-2"/>
                  <c:y val="3.5899657835286647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48C2-42EF-B6B8-35FA9A784B29}"/>
                </c:ext>
              </c:extLst>
            </c:dLbl>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rgbClr val="000000"/>
                    </a:solidFill>
                    <a:latin typeface="Arial" pitchFamily="34" charset="0"/>
                    <a:ea typeface="Garamond"/>
                    <a:cs typeface="Arial" pitchFamily="34" charset="0"/>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6350" cap="flat" cmpd="sng" algn="ctr">
                      <a:solidFill>
                        <a:schemeClr val="tx1"/>
                      </a:solidFill>
                      <a:prstDash val="solid"/>
                      <a:round/>
                    </a:ln>
                    <a:effectLst/>
                  </c:spPr>
                </c15:leaderLines>
              </c:ext>
            </c:extLst>
          </c:dLbls>
          <c:cat>
            <c:numRef>
              <c:f>Sheet1!$C$1:$W$1</c:f>
              <c:numCache>
                <c:formatCode>General</c:formatCode>
                <c:ptCount val="19"/>
                <c:pt idx="0">
                  <c:v>2000</c:v>
                </c:pt>
                <c:pt idx="1">
                  <c:v>2001</c:v>
                </c:pt>
                <c:pt idx="2">
                  <c:v>2002</c:v>
                </c:pt>
                <c:pt idx="3">
                  <c:v>2003</c:v>
                </c:pt>
                <c:pt idx="4">
                  <c:v>2004</c:v>
                </c:pt>
                <c:pt idx="5">
                  <c:v>2005</c:v>
                </c:pt>
                <c:pt idx="6">
                  <c:v>2006</c:v>
                </c:pt>
                <c:pt idx="7">
                  <c:v>2007</c:v>
                </c:pt>
                <c:pt idx="8">
                  <c:v>2008</c:v>
                </c:pt>
                <c:pt idx="9">
                  <c:v>2009</c:v>
                </c:pt>
                <c:pt idx="10">
                  <c:v>2010</c:v>
                </c:pt>
                <c:pt idx="11">
                  <c:v>2011</c:v>
                </c:pt>
                <c:pt idx="12">
                  <c:v>2012</c:v>
                </c:pt>
                <c:pt idx="13">
                  <c:v>2013</c:v>
                </c:pt>
                <c:pt idx="14">
                  <c:v>2014</c:v>
                </c:pt>
                <c:pt idx="15">
                  <c:v>2015</c:v>
                </c:pt>
                <c:pt idx="16">
                  <c:v>2016</c:v>
                </c:pt>
                <c:pt idx="17">
                  <c:v>2017</c:v>
                </c:pt>
                <c:pt idx="18">
                  <c:v>2018</c:v>
                </c:pt>
              </c:numCache>
            </c:numRef>
          </c:cat>
          <c:val>
            <c:numRef>
              <c:f>Sheet1!$C$2:$W$2</c:f>
              <c:numCache>
                <c:formatCode>General</c:formatCode>
                <c:ptCount val="19"/>
                <c:pt idx="0">
                  <c:v>16</c:v>
                </c:pt>
                <c:pt idx="1">
                  <c:v>19</c:v>
                </c:pt>
                <c:pt idx="2">
                  <c:v>17</c:v>
                </c:pt>
                <c:pt idx="3">
                  <c:v>22</c:v>
                </c:pt>
                <c:pt idx="4">
                  <c:v>13</c:v>
                </c:pt>
                <c:pt idx="5">
                  <c:v>16</c:v>
                </c:pt>
                <c:pt idx="6">
                  <c:v>18</c:v>
                </c:pt>
                <c:pt idx="7">
                  <c:v>26</c:v>
                </c:pt>
                <c:pt idx="8">
                  <c:v>22</c:v>
                </c:pt>
                <c:pt idx="9">
                  <c:v>30</c:v>
                </c:pt>
                <c:pt idx="10">
                  <c:v>15</c:v>
                </c:pt>
                <c:pt idx="11">
                  <c:v>20</c:v>
                </c:pt>
                <c:pt idx="12">
                  <c:v>19</c:v>
                </c:pt>
                <c:pt idx="13">
                  <c:v>18</c:v>
                </c:pt>
                <c:pt idx="14">
                  <c:v>10</c:v>
                </c:pt>
                <c:pt idx="15">
                  <c:v>13</c:v>
                </c:pt>
                <c:pt idx="16">
                  <c:v>14</c:v>
                </c:pt>
                <c:pt idx="17">
                  <c:v>18</c:v>
                </c:pt>
                <c:pt idx="18">
                  <c:v>21</c:v>
                </c:pt>
              </c:numCache>
            </c:numRef>
          </c:val>
          <c:smooth val="0"/>
          <c:extLst>
            <c:ext xmlns:c16="http://schemas.microsoft.com/office/drawing/2014/chart" uri="{C3380CC4-5D6E-409C-BE32-E72D297353CC}">
              <c16:uniqueId val="{00000003-48C2-42EF-B6B8-35FA9A784B29}"/>
            </c:ext>
          </c:extLst>
        </c:ser>
        <c:ser>
          <c:idx val="1"/>
          <c:order val="1"/>
          <c:tx>
            <c:strRef>
              <c:f>Sheet1!$A$3:$B$3</c:f>
              <c:strCache>
                <c:ptCount val="2"/>
                <c:pt idx="0">
                  <c:v>Drug dealing</c:v>
                </c:pt>
              </c:strCache>
            </c:strRef>
          </c:tx>
          <c:spPr>
            <a:ln w="25400" cap="rnd" cmpd="sng" algn="ctr">
              <a:solidFill>
                <a:schemeClr val="accent2"/>
              </a:solidFill>
              <a:prstDash val="solid"/>
              <a:round/>
            </a:ln>
            <a:effectLst>
              <a:outerShdw blurRad="50800" dist="38100" dir="2700000" algn="tl" rotWithShape="0">
                <a:prstClr val="black">
                  <a:alpha val="40000"/>
                </a:prstClr>
              </a:outerShdw>
            </a:effectLst>
          </c:spPr>
          <c:marker>
            <c:symbol val="square"/>
            <c:size val="5"/>
            <c:spPr>
              <a:solidFill>
                <a:schemeClr val="accent2"/>
              </a:solidFill>
              <a:ln w="6350" cap="flat" cmpd="sng" algn="ctr">
                <a:solidFill>
                  <a:schemeClr val="accent2"/>
                </a:solidFill>
                <a:prstDash val="solid"/>
                <a:round/>
              </a:ln>
              <a:effectLst>
                <a:outerShdw blurRad="50800" dist="38100" dir="2700000" algn="tl" rotWithShape="0">
                  <a:prstClr val="black">
                    <a:alpha val="40000"/>
                  </a:prstClr>
                </a:outerShdw>
              </a:effectLst>
            </c:spPr>
          </c:marker>
          <c:dLbls>
            <c:dLbl>
              <c:idx val="0"/>
              <c:layout>
                <c:manualLayout>
                  <c:x val="-8.4502787593926289E-3"/>
                  <c:y val="-1.9409626410541107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48C2-42EF-B6B8-35FA9A784B29}"/>
                </c:ext>
              </c:extLst>
            </c:dLbl>
            <c:dLbl>
              <c:idx val="1"/>
              <c:delete val="1"/>
              <c:extLst>
                <c:ext xmlns:c15="http://schemas.microsoft.com/office/drawing/2012/chart" uri="{CE6537A1-D6FC-4f65-9D91-7224C49458BB}"/>
                <c:ext xmlns:c16="http://schemas.microsoft.com/office/drawing/2014/chart" uri="{C3380CC4-5D6E-409C-BE32-E72D297353CC}">
                  <c16:uniqueId val="{00000001-00F7-4D6B-978C-B07563A20D6F}"/>
                </c:ext>
              </c:extLst>
            </c:dLbl>
            <c:dLbl>
              <c:idx val="2"/>
              <c:delete val="1"/>
              <c:extLst>
                <c:ext xmlns:c15="http://schemas.microsoft.com/office/drawing/2012/chart" uri="{CE6537A1-D6FC-4f65-9D91-7224C49458BB}"/>
                <c:ext xmlns:c16="http://schemas.microsoft.com/office/drawing/2014/chart" uri="{C3380CC4-5D6E-409C-BE32-E72D297353CC}">
                  <c16:uniqueId val="{00000002-00F7-4D6B-978C-B07563A20D6F}"/>
                </c:ext>
              </c:extLst>
            </c:dLbl>
            <c:dLbl>
              <c:idx val="3"/>
              <c:delete val="1"/>
              <c:extLst>
                <c:ext xmlns:c15="http://schemas.microsoft.com/office/drawing/2012/chart" uri="{CE6537A1-D6FC-4f65-9D91-7224C49458BB}"/>
                <c:ext xmlns:c16="http://schemas.microsoft.com/office/drawing/2014/chart" uri="{C3380CC4-5D6E-409C-BE32-E72D297353CC}">
                  <c16:uniqueId val="{00000000-00F7-4D6B-978C-B07563A20D6F}"/>
                </c:ext>
              </c:extLst>
            </c:dLbl>
            <c:dLbl>
              <c:idx val="4"/>
              <c:delete val="1"/>
              <c:extLst>
                <c:ext xmlns:c15="http://schemas.microsoft.com/office/drawing/2012/chart" uri="{CE6537A1-D6FC-4f65-9D91-7224C49458BB}"/>
                <c:ext xmlns:c16="http://schemas.microsoft.com/office/drawing/2014/chart" uri="{C3380CC4-5D6E-409C-BE32-E72D297353CC}">
                  <c16:uniqueId val="{00000004-00F7-4D6B-978C-B07563A20D6F}"/>
                </c:ext>
              </c:extLst>
            </c:dLbl>
            <c:dLbl>
              <c:idx val="5"/>
              <c:delete val="1"/>
              <c:extLst>
                <c:ext xmlns:c15="http://schemas.microsoft.com/office/drawing/2012/chart" uri="{CE6537A1-D6FC-4f65-9D91-7224C49458BB}"/>
                <c:ext xmlns:c16="http://schemas.microsoft.com/office/drawing/2014/chart" uri="{C3380CC4-5D6E-409C-BE32-E72D297353CC}">
                  <c16:uniqueId val="{00000003-00F7-4D6B-978C-B07563A20D6F}"/>
                </c:ext>
              </c:extLst>
            </c:dLbl>
            <c:dLbl>
              <c:idx val="6"/>
              <c:delete val="1"/>
              <c:extLst>
                <c:ext xmlns:c15="http://schemas.microsoft.com/office/drawing/2012/chart" uri="{CE6537A1-D6FC-4f65-9D91-7224C49458BB}"/>
                <c:ext xmlns:c16="http://schemas.microsoft.com/office/drawing/2014/chart" uri="{C3380CC4-5D6E-409C-BE32-E72D297353CC}">
                  <c16:uniqueId val="{00000005-00F7-4D6B-978C-B07563A20D6F}"/>
                </c:ext>
              </c:extLst>
            </c:dLbl>
            <c:dLbl>
              <c:idx val="7"/>
              <c:delete val="1"/>
              <c:extLst>
                <c:ext xmlns:c15="http://schemas.microsoft.com/office/drawing/2012/chart" uri="{CE6537A1-D6FC-4f65-9D91-7224C49458BB}"/>
                <c:ext xmlns:c16="http://schemas.microsoft.com/office/drawing/2014/chart" uri="{C3380CC4-5D6E-409C-BE32-E72D297353CC}">
                  <c16:uniqueId val="{00000006-00F7-4D6B-978C-B07563A20D6F}"/>
                </c:ext>
              </c:extLst>
            </c:dLbl>
            <c:dLbl>
              <c:idx val="8"/>
              <c:delete val="1"/>
              <c:extLst>
                <c:ext xmlns:c15="http://schemas.microsoft.com/office/drawing/2012/chart" uri="{CE6537A1-D6FC-4f65-9D91-7224C49458BB}"/>
                <c:ext xmlns:c16="http://schemas.microsoft.com/office/drawing/2014/chart" uri="{C3380CC4-5D6E-409C-BE32-E72D297353CC}">
                  <c16:uniqueId val="{00000007-00F7-4D6B-978C-B07563A20D6F}"/>
                </c:ext>
              </c:extLst>
            </c:dLbl>
            <c:dLbl>
              <c:idx val="9"/>
              <c:delete val="1"/>
              <c:extLst>
                <c:ext xmlns:c15="http://schemas.microsoft.com/office/drawing/2012/chart" uri="{CE6537A1-D6FC-4f65-9D91-7224C49458BB}"/>
                <c:ext xmlns:c16="http://schemas.microsoft.com/office/drawing/2014/chart" uri="{C3380CC4-5D6E-409C-BE32-E72D297353CC}">
                  <c16:uniqueId val="{00000009-00F7-4D6B-978C-B07563A20D6F}"/>
                </c:ext>
              </c:extLst>
            </c:dLbl>
            <c:dLbl>
              <c:idx val="10"/>
              <c:delete val="1"/>
              <c:extLst>
                <c:ext xmlns:c15="http://schemas.microsoft.com/office/drawing/2012/chart" uri="{CE6537A1-D6FC-4f65-9D91-7224C49458BB}"/>
                <c:ext xmlns:c16="http://schemas.microsoft.com/office/drawing/2014/chart" uri="{C3380CC4-5D6E-409C-BE32-E72D297353CC}">
                  <c16:uniqueId val="{00000013-00F7-4D6B-978C-B07563A20D6F}"/>
                </c:ext>
              </c:extLst>
            </c:dLbl>
            <c:dLbl>
              <c:idx val="11"/>
              <c:delete val="1"/>
              <c:extLst>
                <c:ext xmlns:c15="http://schemas.microsoft.com/office/drawing/2012/chart" uri="{CE6537A1-D6FC-4f65-9D91-7224C49458BB}"/>
                <c:ext xmlns:c16="http://schemas.microsoft.com/office/drawing/2014/chart" uri="{C3380CC4-5D6E-409C-BE32-E72D297353CC}">
                  <c16:uniqueId val="{00000011-00F7-4D6B-978C-B07563A20D6F}"/>
                </c:ext>
              </c:extLst>
            </c:dLbl>
            <c:dLbl>
              <c:idx val="12"/>
              <c:delete val="1"/>
              <c:extLst>
                <c:ext xmlns:c15="http://schemas.microsoft.com/office/drawing/2012/chart" uri="{CE6537A1-D6FC-4f65-9D91-7224C49458BB}"/>
                <c:ext xmlns:c16="http://schemas.microsoft.com/office/drawing/2014/chart" uri="{C3380CC4-5D6E-409C-BE32-E72D297353CC}">
                  <c16:uniqueId val="{0000000F-00F7-4D6B-978C-B07563A20D6F}"/>
                </c:ext>
              </c:extLst>
            </c:dLbl>
            <c:dLbl>
              <c:idx val="13"/>
              <c:delete val="1"/>
              <c:extLst>
                <c:ext xmlns:c15="http://schemas.microsoft.com/office/drawing/2012/chart" uri="{CE6537A1-D6FC-4f65-9D91-7224C49458BB}"/>
                <c:ext xmlns:c16="http://schemas.microsoft.com/office/drawing/2014/chart" uri="{C3380CC4-5D6E-409C-BE32-E72D297353CC}">
                  <c16:uniqueId val="{0000000E-00F7-4D6B-978C-B07563A20D6F}"/>
                </c:ext>
              </c:extLst>
            </c:dLbl>
            <c:dLbl>
              <c:idx val="14"/>
              <c:delete val="1"/>
              <c:extLst>
                <c:ext xmlns:c15="http://schemas.microsoft.com/office/drawing/2012/chart" uri="{CE6537A1-D6FC-4f65-9D91-7224C49458BB}"/>
                <c:ext xmlns:c16="http://schemas.microsoft.com/office/drawing/2014/chart" uri="{C3380CC4-5D6E-409C-BE32-E72D297353CC}">
                  <c16:uniqueId val="{0000001C-00F7-4D6B-978C-B07563A20D6F}"/>
                </c:ext>
              </c:extLst>
            </c:dLbl>
            <c:dLbl>
              <c:idx val="15"/>
              <c:delete val="1"/>
              <c:extLst>
                <c:ext xmlns:c15="http://schemas.microsoft.com/office/drawing/2012/chart" uri="{CE6537A1-D6FC-4f65-9D91-7224C49458BB}"/>
                <c:ext xmlns:c16="http://schemas.microsoft.com/office/drawing/2014/chart" uri="{C3380CC4-5D6E-409C-BE32-E72D297353CC}">
                  <c16:uniqueId val="{0000000B-00F7-4D6B-978C-B07563A20D6F}"/>
                </c:ext>
              </c:extLst>
            </c:dLbl>
            <c:dLbl>
              <c:idx val="16"/>
              <c:delete val="1"/>
              <c:extLst>
                <c:ext xmlns:c15="http://schemas.microsoft.com/office/drawing/2012/chart" uri="{CE6537A1-D6FC-4f65-9D91-7224C49458BB}"/>
                <c:ext xmlns:c16="http://schemas.microsoft.com/office/drawing/2014/chart" uri="{C3380CC4-5D6E-409C-BE32-E72D297353CC}">
                  <c16:uniqueId val="{0000000A-00F7-4D6B-978C-B07563A20D6F}"/>
                </c:ext>
              </c:extLst>
            </c:dLbl>
            <c:spPr>
              <a:noFill/>
              <a:ln>
                <a:noFill/>
              </a:ln>
              <a:effectLst/>
            </c:spPr>
            <c:txPr>
              <a:bodyPr rot="0" spcFirstLastPara="1" vertOverflow="ellipsis" vert="horz" wrap="square" lIns="38100" tIns="19050" rIns="38100" bIns="19050" anchor="ctr" anchorCtr="1">
                <a:spAutoFit/>
              </a:bodyPr>
              <a:lstStyle/>
              <a:p>
                <a:pPr>
                  <a:defRPr sz="1100" b="0" i="0" u="none" strike="noStrike" kern="1200" baseline="0">
                    <a:solidFill>
                      <a:srgbClr val="000000"/>
                    </a:solidFill>
                    <a:latin typeface="Arial" pitchFamily="34" charset="0"/>
                    <a:ea typeface="Garamond"/>
                    <a:cs typeface="Arial"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6350" cap="flat" cmpd="sng" algn="ctr">
                      <a:solidFill>
                        <a:schemeClr val="tx1"/>
                      </a:solidFill>
                      <a:prstDash val="solid"/>
                      <a:round/>
                    </a:ln>
                    <a:effectLst/>
                  </c:spPr>
                </c15:leaderLines>
              </c:ext>
            </c:extLst>
          </c:dLbls>
          <c:cat>
            <c:numRef>
              <c:f>Sheet1!$C$1:$W$1</c:f>
              <c:numCache>
                <c:formatCode>General</c:formatCode>
                <c:ptCount val="19"/>
                <c:pt idx="0">
                  <c:v>2000</c:v>
                </c:pt>
                <c:pt idx="1">
                  <c:v>2001</c:v>
                </c:pt>
                <c:pt idx="2">
                  <c:v>2002</c:v>
                </c:pt>
                <c:pt idx="3">
                  <c:v>2003</c:v>
                </c:pt>
                <c:pt idx="4">
                  <c:v>2004</c:v>
                </c:pt>
                <c:pt idx="5">
                  <c:v>2005</c:v>
                </c:pt>
                <c:pt idx="6">
                  <c:v>2006</c:v>
                </c:pt>
                <c:pt idx="7">
                  <c:v>2007</c:v>
                </c:pt>
                <c:pt idx="8">
                  <c:v>2008</c:v>
                </c:pt>
                <c:pt idx="9">
                  <c:v>2009</c:v>
                </c:pt>
                <c:pt idx="10">
                  <c:v>2010</c:v>
                </c:pt>
                <c:pt idx="11">
                  <c:v>2011</c:v>
                </c:pt>
                <c:pt idx="12">
                  <c:v>2012</c:v>
                </c:pt>
                <c:pt idx="13">
                  <c:v>2013</c:v>
                </c:pt>
                <c:pt idx="14">
                  <c:v>2014</c:v>
                </c:pt>
                <c:pt idx="15">
                  <c:v>2015</c:v>
                </c:pt>
                <c:pt idx="16">
                  <c:v>2016</c:v>
                </c:pt>
                <c:pt idx="17">
                  <c:v>2017</c:v>
                </c:pt>
                <c:pt idx="18">
                  <c:v>2018</c:v>
                </c:pt>
              </c:numCache>
            </c:numRef>
          </c:cat>
          <c:val>
            <c:numRef>
              <c:f>Sheet1!$C$3:$W$3</c:f>
              <c:numCache>
                <c:formatCode>General</c:formatCode>
                <c:ptCount val="19"/>
                <c:pt idx="0">
                  <c:v>40</c:v>
                </c:pt>
                <c:pt idx="1">
                  <c:v>36</c:v>
                </c:pt>
                <c:pt idx="2">
                  <c:v>23</c:v>
                </c:pt>
                <c:pt idx="3">
                  <c:v>35</c:v>
                </c:pt>
                <c:pt idx="4">
                  <c:v>21</c:v>
                </c:pt>
                <c:pt idx="5">
                  <c:v>27</c:v>
                </c:pt>
                <c:pt idx="6">
                  <c:v>29</c:v>
                </c:pt>
                <c:pt idx="7">
                  <c:v>42</c:v>
                </c:pt>
                <c:pt idx="8">
                  <c:v>38</c:v>
                </c:pt>
                <c:pt idx="9">
                  <c:v>31</c:v>
                </c:pt>
                <c:pt idx="10">
                  <c:v>13</c:v>
                </c:pt>
                <c:pt idx="11">
                  <c:v>22</c:v>
                </c:pt>
                <c:pt idx="12">
                  <c:v>25</c:v>
                </c:pt>
                <c:pt idx="13">
                  <c:v>18</c:v>
                </c:pt>
                <c:pt idx="14">
                  <c:v>14</c:v>
                </c:pt>
                <c:pt idx="15">
                  <c:v>27</c:v>
                </c:pt>
                <c:pt idx="16">
                  <c:v>26</c:v>
                </c:pt>
                <c:pt idx="17">
                  <c:v>33</c:v>
                </c:pt>
                <c:pt idx="18">
                  <c:v>26</c:v>
                </c:pt>
              </c:numCache>
            </c:numRef>
          </c:val>
          <c:smooth val="0"/>
          <c:extLst>
            <c:ext xmlns:c16="http://schemas.microsoft.com/office/drawing/2014/chart" uri="{C3380CC4-5D6E-409C-BE32-E72D297353CC}">
              <c16:uniqueId val="{00000007-48C2-42EF-B6B8-35FA9A784B29}"/>
            </c:ext>
          </c:extLst>
        </c:ser>
        <c:ser>
          <c:idx val="2"/>
          <c:order val="2"/>
          <c:tx>
            <c:strRef>
              <c:f>Sheet1!$A$4:$B$4</c:f>
              <c:strCache>
                <c:ptCount val="2"/>
                <c:pt idx="0">
                  <c:v>Fraud</c:v>
                </c:pt>
              </c:strCache>
            </c:strRef>
          </c:tx>
          <c:spPr>
            <a:ln w="25400" cap="rnd" cmpd="sng" algn="ctr">
              <a:solidFill>
                <a:schemeClr val="accent3"/>
              </a:solidFill>
              <a:prstDash val="solid"/>
              <a:round/>
            </a:ln>
            <a:effectLst>
              <a:outerShdw blurRad="50800" dist="38100" dir="2700000" algn="tl" rotWithShape="0">
                <a:prstClr val="black">
                  <a:alpha val="40000"/>
                </a:prstClr>
              </a:outerShdw>
            </a:effectLst>
          </c:spPr>
          <c:marker>
            <c:symbol val="square"/>
            <c:size val="5"/>
            <c:spPr>
              <a:solidFill>
                <a:schemeClr val="accent3"/>
              </a:solidFill>
              <a:ln w="6350" cap="flat" cmpd="sng" algn="ctr">
                <a:solidFill>
                  <a:schemeClr val="accent3"/>
                </a:solidFill>
                <a:prstDash val="solid"/>
                <a:round/>
              </a:ln>
              <a:effectLst>
                <a:outerShdw blurRad="50800" dist="38100" dir="2700000" algn="tl" rotWithShape="0">
                  <a:prstClr val="black">
                    <a:alpha val="40000"/>
                  </a:prstClr>
                </a:outerShdw>
              </a:effectLst>
            </c:spPr>
          </c:marker>
          <c:dLbls>
            <c:dLbl>
              <c:idx val="0"/>
              <c:layout>
                <c:manualLayout>
                  <c:x val="-2.4143653598264623E-2"/>
                  <c:y val="2.2644564145631173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8-48C2-42EF-B6B8-35FA9A784B29}"/>
                </c:ext>
              </c:extLst>
            </c:dLbl>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rgbClr val="000000"/>
                    </a:solidFill>
                    <a:latin typeface="Arial" pitchFamily="34" charset="0"/>
                    <a:ea typeface="Garamond"/>
                    <a:cs typeface="Arial" pitchFamily="34" charset="0"/>
                  </a:defRPr>
                </a:pPr>
                <a:endParaRPr lang="en-US"/>
              </a:p>
            </c:txPr>
            <c:showLegendKey val="0"/>
            <c:showVal val="0"/>
            <c:showCatName val="0"/>
            <c:showSerName val="0"/>
            <c:showPercent val="0"/>
            <c:showBubbleSize val="0"/>
            <c:extLst>
              <c:ext xmlns:c15="http://schemas.microsoft.com/office/drawing/2012/chart" uri="{CE6537A1-D6FC-4f65-9D91-7224C49458BB}">
                <c15:showLeaderLines val="1"/>
                <c15:leaderLines>
                  <c:spPr>
                    <a:ln w="6350" cap="flat" cmpd="sng" algn="ctr">
                      <a:solidFill>
                        <a:schemeClr val="tx1"/>
                      </a:solidFill>
                      <a:prstDash val="solid"/>
                      <a:round/>
                    </a:ln>
                    <a:effectLst/>
                  </c:spPr>
                </c15:leaderLines>
              </c:ext>
            </c:extLst>
          </c:dLbls>
          <c:cat>
            <c:numRef>
              <c:f>Sheet1!$C$1:$W$1</c:f>
              <c:numCache>
                <c:formatCode>General</c:formatCode>
                <c:ptCount val="19"/>
                <c:pt idx="0">
                  <c:v>2000</c:v>
                </c:pt>
                <c:pt idx="1">
                  <c:v>2001</c:v>
                </c:pt>
                <c:pt idx="2">
                  <c:v>2002</c:v>
                </c:pt>
                <c:pt idx="3">
                  <c:v>2003</c:v>
                </c:pt>
                <c:pt idx="4">
                  <c:v>2004</c:v>
                </c:pt>
                <c:pt idx="5">
                  <c:v>2005</c:v>
                </c:pt>
                <c:pt idx="6">
                  <c:v>2006</c:v>
                </c:pt>
                <c:pt idx="7">
                  <c:v>2007</c:v>
                </c:pt>
                <c:pt idx="8">
                  <c:v>2008</c:v>
                </c:pt>
                <c:pt idx="9">
                  <c:v>2009</c:v>
                </c:pt>
                <c:pt idx="10">
                  <c:v>2010</c:v>
                </c:pt>
                <c:pt idx="11">
                  <c:v>2011</c:v>
                </c:pt>
                <c:pt idx="12">
                  <c:v>2012</c:v>
                </c:pt>
                <c:pt idx="13">
                  <c:v>2013</c:v>
                </c:pt>
                <c:pt idx="14">
                  <c:v>2014</c:v>
                </c:pt>
                <c:pt idx="15">
                  <c:v>2015</c:v>
                </c:pt>
                <c:pt idx="16">
                  <c:v>2016</c:v>
                </c:pt>
                <c:pt idx="17">
                  <c:v>2017</c:v>
                </c:pt>
                <c:pt idx="18">
                  <c:v>2018</c:v>
                </c:pt>
              </c:numCache>
            </c:numRef>
          </c:cat>
          <c:val>
            <c:numRef>
              <c:f>Sheet1!$C$4:$W$4</c:f>
              <c:numCache>
                <c:formatCode>General</c:formatCode>
                <c:ptCount val="19"/>
                <c:pt idx="0">
                  <c:v>12</c:v>
                </c:pt>
                <c:pt idx="1">
                  <c:v>5</c:v>
                </c:pt>
                <c:pt idx="2">
                  <c:v>4</c:v>
                </c:pt>
                <c:pt idx="3">
                  <c:v>5</c:v>
                </c:pt>
                <c:pt idx="4">
                  <c:v>5</c:v>
                </c:pt>
                <c:pt idx="5">
                  <c:v>4</c:v>
                </c:pt>
                <c:pt idx="6">
                  <c:v>3</c:v>
                </c:pt>
                <c:pt idx="7">
                  <c:v>7</c:v>
                </c:pt>
                <c:pt idx="8">
                  <c:v>4</c:v>
                </c:pt>
                <c:pt idx="9">
                  <c:v>3</c:v>
                </c:pt>
                <c:pt idx="10">
                  <c:v>3</c:v>
                </c:pt>
                <c:pt idx="11">
                  <c:v>1</c:v>
                </c:pt>
                <c:pt idx="12">
                  <c:v>3</c:v>
                </c:pt>
                <c:pt idx="13">
                  <c:v>3</c:v>
                </c:pt>
                <c:pt idx="14">
                  <c:v>3</c:v>
                </c:pt>
                <c:pt idx="15">
                  <c:v>0</c:v>
                </c:pt>
                <c:pt idx="16">
                  <c:v>0</c:v>
                </c:pt>
                <c:pt idx="17">
                  <c:v>4</c:v>
                </c:pt>
                <c:pt idx="18">
                  <c:v>4</c:v>
                </c:pt>
              </c:numCache>
            </c:numRef>
          </c:val>
          <c:smooth val="0"/>
          <c:extLst>
            <c:ext xmlns:c16="http://schemas.microsoft.com/office/drawing/2014/chart" uri="{C3380CC4-5D6E-409C-BE32-E72D297353CC}">
              <c16:uniqueId val="{0000000A-48C2-42EF-B6B8-35FA9A784B29}"/>
            </c:ext>
          </c:extLst>
        </c:ser>
        <c:ser>
          <c:idx val="3"/>
          <c:order val="3"/>
          <c:tx>
            <c:strRef>
              <c:f>Sheet1!$A$5:$B$5</c:f>
              <c:strCache>
                <c:ptCount val="2"/>
                <c:pt idx="0">
                  <c:v>Violent crime</c:v>
                </c:pt>
              </c:strCache>
            </c:strRef>
          </c:tx>
          <c:spPr>
            <a:ln w="25400" cap="rnd" cmpd="sng" algn="ctr">
              <a:solidFill>
                <a:schemeClr val="accent4"/>
              </a:solidFill>
              <a:prstDash val="solid"/>
              <a:round/>
            </a:ln>
            <a:effectLst>
              <a:outerShdw blurRad="50800" dist="38100" dir="2700000" algn="tl" rotWithShape="0">
                <a:prstClr val="black">
                  <a:alpha val="40000"/>
                </a:prstClr>
              </a:outerShdw>
            </a:effectLst>
          </c:spPr>
          <c:marker>
            <c:symbol val="square"/>
            <c:size val="5"/>
            <c:spPr>
              <a:solidFill>
                <a:schemeClr val="accent4"/>
              </a:solidFill>
              <a:ln w="6350" cap="flat" cmpd="sng" algn="ctr">
                <a:solidFill>
                  <a:schemeClr val="accent4"/>
                </a:solidFill>
                <a:prstDash val="solid"/>
                <a:round/>
              </a:ln>
              <a:effectLst>
                <a:outerShdw blurRad="50800" dist="38100" dir="2700000" algn="tl" rotWithShape="0">
                  <a:prstClr val="black">
                    <a:alpha val="40000"/>
                  </a:prstClr>
                </a:outerShdw>
              </a:effectLst>
            </c:spPr>
          </c:marker>
          <c:dLbls>
            <c:dLbl>
              <c:idx val="0"/>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B-48C2-42EF-B6B8-35FA9A784B29}"/>
                </c:ext>
              </c:extLst>
            </c:dLbl>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rgbClr val="000000"/>
                    </a:solidFill>
                    <a:latin typeface="Arial" pitchFamily="34" charset="0"/>
                    <a:ea typeface="Garamond"/>
                    <a:cs typeface="Arial" pitchFamily="34" charset="0"/>
                  </a:defRPr>
                </a:pPr>
                <a:endParaRPr lang="en-US"/>
              </a:p>
            </c:txPr>
            <c:showLegendKey val="0"/>
            <c:showVal val="0"/>
            <c:showCatName val="0"/>
            <c:showSerName val="0"/>
            <c:showPercent val="0"/>
            <c:showBubbleSize val="0"/>
            <c:extLst>
              <c:ext xmlns:c15="http://schemas.microsoft.com/office/drawing/2012/chart" uri="{CE6537A1-D6FC-4f65-9D91-7224C49458BB}">
                <c15:showLeaderLines val="1"/>
                <c15:leaderLines>
                  <c:spPr>
                    <a:ln w="6350" cap="flat" cmpd="sng" algn="ctr">
                      <a:solidFill>
                        <a:schemeClr val="tx1"/>
                      </a:solidFill>
                      <a:prstDash val="solid"/>
                      <a:round/>
                    </a:ln>
                    <a:effectLst/>
                  </c:spPr>
                </c15:leaderLines>
              </c:ext>
            </c:extLst>
          </c:dLbls>
          <c:cat>
            <c:numRef>
              <c:f>Sheet1!$C$1:$W$1</c:f>
              <c:numCache>
                <c:formatCode>General</c:formatCode>
                <c:ptCount val="19"/>
                <c:pt idx="0">
                  <c:v>2000</c:v>
                </c:pt>
                <c:pt idx="1">
                  <c:v>2001</c:v>
                </c:pt>
                <c:pt idx="2">
                  <c:v>2002</c:v>
                </c:pt>
                <c:pt idx="3">
                  <c:v>2003</c:v>
                </c:pt>
                <c:pt idx="4">
                  <c:v>2004</c:v>
                </c:pt>
                <c:pt idx="5">
                  <c:v>2005</c:v>
                </c:pt>
                <c:pt idx="6">
                  <c:v>2006</c:v>
                </c:pt>
                <c:pt idx="7">
                  <c:v>2007</c:v>
                </c:pt>
                <c:pt idx="8">
                  <c:v>2008</c:v>
                </c:pt>
                <c:pt idx="9">
                  <c:v>2009</c:v>
                </c:pt>
                <c:pt idx="10">
                  <c:v>2010</c:v>
                </c:pt>
                <c:pt idx="11">
                  <c:v>2011</c:v>
                </c:pt>
                <c:pt idx="12">
                  <c:v>2012</c:v>
                </c:pt>
                <c:pt idx="13">
                  <c:v>2013</c:v>
                </c:pt>
                <c:pt idx="14">
                  <c:v>2014</c:v>
                </c:pt>
                <c:pt idx="15">
                  <c:v>2015</c:v>
                </c:pt>
                <c:pt idx="16">
                  <c:v>2016</c:v>
                </c:pt>
                <c:pt idx="17">
                  <c:v>2017</c:v>
                </c:pt>
                <c:pt idx="18">
                  <c:v>2018</c:v>
                </c:pt>
              </c:numCache>
            </c:numRef>
          </c:cat>
          <c:val>
            <c:numRef>
              <c:f>Sheet1!$C$5:$W$5</c:f>
              <c:numCache>
                <c:formatCode>General</c:formatCode>
                <c:ptCount val="19"/>
                <c:pt idx="0">
                  <c:v>12</c:v>
                </c:pt>
                <c:pt idx="1">
                  <c:v>15</c:v>
                </c:pt>
                <c:pt idx="2">
                  <c:v>7</c:v>
                </c:pt>
                <c:pt idx="3">
                  <c:v>6</c:v>
                </c:pt>
                <c:pt idx="4">
                  <c:v>9</c:v>
                </c:pt>
                <c:pt idx="5">
                  <c:v>9</c:v>
                </c:pt>
                <c:pt idx="6">
                  <c:v>12</c:v>
                </c:pt>
                <c:pt idx="7">
                  <c:v>5</c:v>
                </c:pt>
                <c:pt idx="8">
                  <c:v>7</c:v>
                </c:pt>
                <c:pt idx="9">
                  <c:v>5</c:v>
                </c:pt>
                <c:pt idx="10">
                  <c:v>5</c:v>
                </c:pt>
                <c:pt idx="11">
                  <c:v>5</c:v>
                </c:pt>
                <c:pt idx="12">
                  <c:v>3</c:v>
                </c:pt>
                <c:pt idx="13">
                  <c:v>5</c:v>
                </c:pt>
                <c:pt idx="14">
                  <c:v>3</c:v>
                </c:pt>
                <c:pt idx="15">
                  <c:v>5</c:v>
                </c:pt>
                <c:pt idx="16">
                  <c:v>1</c:v>
                </c:pt>
                <c:pt idx="17">
                  <c:v>3</c:v>
                </c:pt>
                <c:pt idx="18">
                  <c:v>1</c:v>
                </c:pt>
              </c:numCache>
            </c:numRef>
          </c:val>
          <c:smooth val="0"/>
          <c:extLst>
            <c:ext xmlns:c16="http://schemas.microsoft.com/office/drawing/2014/chart" uri="{C3380CC4-5D6E-409C-BE32-E72D297353CC}">
              <c16:uniqueId val="{0000000D-48C2-42EF-B6B8-35FA9A784B29}"/>
            </c:ext>
          </c:extLst>
        </c:ser>
        <c:ser>
          <c:idx val="4"/>
          <c:order val="4"/>
          <c:tx>
            <c:strRef>
              <c:f>Sheet1!$A$6:$B$6</c:f>
              <c:strCache>
                <c:ptCount val="2"/>
                <c:pt idx="0">
                  <c:v>Any crime</c:v>
                </c:pt>
              </c:strCache>
            </c:strRef>
          </c:tx>
          <c:spPr>
            <a:ln w="25400" cap="rnd" cmpd="sng" algn="ctr">
              <a:solidFill>
                <a:schemeClr val="accent5"/>
              </a:solidFill>
              <a:prstDash val="solid"/>
              <a:round/>
            </a:ln>
            <a:effectLst>
              <a:outerShdw blurRad="50800" dist="38100" dir="2700000" algn="tl" rotWithShape="0">
                <a:prstClr val="black">
                  <a:alpha val="40000"/>
                </a:prstClr>
              </a:outerShdw>
            </a:effectLst>
          </c:spPr>
          <c:marker>
            <c:symbol val="square"/>
            <c:size val="5"/>
            <c:spPr>
              <a:solidFill>
                <a:schemeClr val="accent5"/>
              </a:solidFill>
              <a:ln w="6350" cap="flat" cmpd="sng" algn="ctr">
                <a:solidFill>
                  <a:schemeClr val="accent5"/>
                </a:solidFill>
                <a:prstDash val="solid"/>
                <a:round/>
              </a:ln>
              <a:effectLst>
                <a:outerShdw blurRad="50800" dist="38100" dir="2700000" algn="tl" rotWithShape="0">
                  <a:prstClr val="black">
                    <a:alpha val="40000"/>
                  </a:prstClr>
                </a:outerShdw>
              </a:effectLst>
            </c:spPr>
          </c:marker>
          <c:dLbls>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rgbClr val="000000"/>
                    </a:solidFill>
                    <a:latin typeface="Arial" pitchFamily="34" charset="0"/>
                    <a:ea typeface="Garamond"/>
                    <a:cs typeface="Arial" pitchFamily="34" charset="0"/>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6350" cap="flat" cmpd="sng" algn="ctr">
                      <a:solidFill>
                        <a:schemeClr val="tx1"/>
                      </a:solidFill>
                      <a:prstDash val="solid"/>
                      <a:round/>
                    </a:ln>
                    <a:effectLst/>
                  </c:spPr>
                </c15:leaderLines>
              </c:ext>
            </c:extLst>
          </c:dLbls>
          <c:cat>
            <c:numRef>
              <c:f>Sheet1!$C$1:$W$1</c:f>
              <c:numCache>
                <c:formatCode>General</c:formatCode>
                <c:ptCount val="19"/>
                <c:pt idx="0">
                  <c:v>2000</c:v>
                </c:pt>
                <c:pt idx="1">
                  <c:v>2001</c:v>
                </c:pt>
                <c:pt idx="2">
                  <c:v>2002</c:v>
                </c:pt>
                <c:pt idx="3">
                  <c:v>2003</c:v>
                </c:pt>
                <c:pt idx="4">
                  <c:v>2004</c:v>
                </c:pt>
                <c:pt idx="5">
                  <c:v>2005</c:v>
                </c:pt>
                <c:pt idx="6">
                  <c:v>2006</c:v>
                </c:pt>
                <c:pt idx="7">
                  <c:v>2007</c:v>
                </c:pt>
                <c:pt idx="8">
                  <c:v>2008</c:v>
                </c:pt>
                <c:pt idx="9">
                  <c:v>2009</c:v>
                </c:pt>
                <c:pt idx="10">
                  <c:v>2010</c:v>
                </c:pt>
                <c:pt idx="11">
                  <c:v>2011</c:v>
                </c:pt>
                <c:pt idx="12">
                  <c:v>2012</c:v>
                </c:pt>
                <c:pt idx="13">
                  <c:v>2013</c:v>
                </c:pt>
                <c:pt idx="14">
                  <c:v>2014</c:v>
                </c:pt>
                <c:pt idx="15">
                  <c:v>2015</c:v>
                </c:pt>
                <c:pt idx="16">
                  <c:v>2016</c:v>
                </c:pt>
                <c:pt idx="17">
                  <c:v>2017</c:v>
                </c:pt>
                <c:pt idx="18">
                  <c:v>2018</c:v>
                </c:pt>
              </c:numCache>
            </c:numRef>
          </c:cat>
          <c:val>
            <c:numRef>
              <c:f>Sheet1!$C$6:$W$6</c:f>
              <c:numCache>
                <c:formatCode>General</c:formatCode>
                <c:ptCount val="19"/>
                <c:pt idx="0">
                  <c:v>58</c:v>
                </c:pt>
                <c:pt idx="1">
                  <c:v>46</c:v>
                </c:pt>
                <c:pt idx="2">
                  <c:v>39</c:v>
                </c:pt>
                <c:pt idx="3">
                  <c:v>50</c:v>
                </c:pt>
                <c:pt idx="4">
                  <c:v>34</c:v>
                </c:pt>
                <c:pt idx="5">
                  <c:v>41</c:v>
                </c:pt>
                <c:pt idx="6">
                  <c:v>38</c:v>
                </c:pt>
                <c:pt idx="7">
                  <c:v>55</c:v>
                </c:pt>
                <c:pt idx="8">
                  <c:v>50</c:v>
                </c:pt>
                <c:pt idx="9">
                  <c:v>51</c:v>
                </c:pt>
                <c:pt idx="10">
                  <c:v>26</c:v>
                </c:pt>
                <c:pt idx="11">
                  <c:v>34</c:v>
                </c:pt>
                <c:pt idx="12">
                  <c:v>35</c:v>
                </c:pt>
                <c:pt idx="13">
                  <c:v>32</c:v>
                </c:pt>
                <c:pt idx="14">
                  <c:v>22</c:v>
                </c:pt>
                <c:pt idx="15">
                  <c:v>34</c:v>
                </c:pt>
                <c:pt idx="16">
                  <c:v>33</c:v>
                </c:pt>
                <c:pt idx="17">
                  <c:v>40</c:v>
                </c:pt>
                <c:pt idx="18">
                  <c:v>38</c:v>
                </c:pt>
              </c:numCache>
            </c:numRef>
          </c:val>
          <c:smooth val="0"/>
          <c:extLst>
            <c:ext xmlns:c16="http://schemas.microsoft.com/office/drawing/2014/chart" uri="{C3380CC4-5D6E-409C-BE32-E72D297353CC}">
              <c16:uniqueId val="{00000021-48C2-42EF-B6B8-35FA9A784B29}"/>
            </c:ext>
          </c:extLst>
        </c:ser>
        <c:dLbls>
          <c:showLegendKey val="0"/>
          <c:showVal val="1"/>
          <c:showCatName val="0"/>
          <c:showSerName val="0"/>
          <c:showPercent val="0"/>
          <c:showBubbleSize val="0"/>
        </c:dLbls>
        <c:marker val="1"/>
        <c:smooth val="0"/>
        <c:axId val="-2071644056"/>
        <c:axId val="-2071638392"/>
      </c:lineChart>
      <c:catAx>
        <c:axId val="-2071644056"/>
        <c:scaling>
          <c:orientation val="minMax"/>
        </c:scaling>
        <c:delete val="0"/>
        <c:axPos val="b"/>
        <c:numFmt formatCode="General" sourceLinked="1"/>
        <c:majorTickMark val="out"/>
        <c:minorTickMark val="none"/>
        <c:tickLblPos val="nextTo"/>
        <c:spPr>
          <a:noFill/>
          <a:ln w="3175" cap="flat" cmpd="sng" algn="ctr">
            <a:solidFill>
              <a:schemeClr val="tx1"/>
            </a:solidFill>
            <a:prstDash val="solid"/>
            <a:round/>
          </a:ln>
          <a:effectLst/>
        </c:spPr>
        <c:txPr>
          <a:bodyPr rot="-2700000" spcFirstLastPara="1" vertOverflow="ellipsis" wrap="square" anchor="ctr" anchorCtr="1"/>
          <a:lstStyle/>
          <a:p>
            <a:pPr>
              <a:defRPr sz="1600" b="0" i="0" u="none" strike="noStrike" kern="1200" baseline="0">
                <a:solidFill>
                  <a:srgbClr val="000000"/>
                </a:solidFill>
                <a:latin typeface="Arial" pitchFamily="34" charset="0"/>
                <a:ea typeface="Garamond"/>
                <a:cs typeface="Arial" pitchFamily="34" charset="0"/>
              </a:defRPr>
            </a:pPr>
            <a:endParaRPr lang="en-US"/>
          </a:p>
        </c:txPr>
        <c:crossAx val="-2071638392"/>
        <c:crosses val="autoZero"/>
        <c:auto val="1"/>
        <c:lblAlgn val="ctr"/>
        <c:lblOffset val="100"/>
        <c:noMultiLvlLbl val="0"/>
      </c:catAx>
      <c:valAx>
        <c:axId val="-2071638392"/>
        <c:scaling>
          <c:orientation val="minMax"/>
          <c:max val="100"/>
          <c:min val="0"/>
        </c:scaling>
        <c:delete val="0"/>
        <c:axPos val="l"/>
        <c:title>
          <c:tx>
            <c:rich>
              <a:bodyPr rot="-5400000" spcFirstLastPara="1" vertOverflow="ellipsis" vert="horz" wrap="square" anchor="ctr" anchorCtr="1"/>
              <a:lstStyle/>
              <a:p>
                <a:pPr>
                  <a:defRPr sz="1600" b="1" i="0" u="none" strike="noStrike" kern="1200" baseline="0">
                    <a:solidFill>
                      <a:srgbClr val="000000"/>
                    </a:solidFill>
                    <a:latin typeface="Arial" pitchFamily="34" charset="0"/>
                    <a:ea typeface="Garamond"/>
                    <a:cs typeface="Arial" pitchFamily="34" charset="0"/>
                  </a:defRPr>
                </a:pPr>
                <a:r>
                  <a:rPr lang="en-AU" b="1" dirty="0"/>
                  <a:t>% ACT IDRS participants</a:t>
                </a:r>
              </a:p>
            </c:rich>
          </c:tx>
          <c:layout>
            <c:manualLayout>
              <c:xMode val="edge"/>
              <c:yMode val="edge"/>
              <c:x val="0"/>
              <c:y val="0.11847844830989787"/>
            </c:manualLayout>
          </c:layout>
          <c:overlay val="0"/>
          <c:spPr>
            <a:noFill/>
            <a:ln w="25400">
              <a:noFill/>
            </a:ln>
            <a:effectLst/>
          </c:spPr>
          <c:txPr>
            <a:bodyPr rot="-5400000" spcFirstLastPara="1" vertOverflow="ellipsis" vert="horz" wrap="square" anchor="ctr" anchorCtr="1"/>
            <a:lstStyle/>
            <a:p>
              <a:pPr>
                <a:defRPr sz="1600" b="1" i="0" u="none" strike="noStrike" kern="1200" baseline="0">
                  <a:solidFill>
                    <a:srgbClr val="000000"/>
                  </a:solidFill>
                  <a:latin typeface="Arial" pitchFamily="34" charset="0"/>
                  <a:ea typeface="Garamond"/>
                  <a:cs typeface="Arial" pitchFamily="34" charset="0"/>
                </a:defRPr>
              </a:pPr>
              <a:endParaRPr lang="en-US"/>
            </a:p>
          </c:txPr>
        </c:title>
        <c:numFmt formatCode="General" sourceLinked="1"/>
        <c:majorTickMark val="out"/>
        <c:minorTickMark val="none"/>
        <c:tickLblPos val="nextTo"/>
        <c:spPr>
          <a:noFill/>
          <a:ln w="3175" cap="flat" cmpd="sng" algn="ctr">
            <a:solidFill>
              <a:schemeClr val="tx1"/>
            </a:solidFill>
            <a:prstDash val="solid"/>
            <a:round/>
          </a:ln>
          <a:effectLst/>
        </c:spPr>
        <c:txPr>
          <a:bodyPr rot="0" spcFirstLastPara="1" vertOverflow="ellipsis" wrap="square" anchor="ctr" anchorCtr="1"/>
          <a:lstStyle/>
          <a:p>
            <a:pPr>
              <a:defRPr sz="1600" b="0" i="0" u="none" strike="noStrike" kern="1200" baseline="0">
                <a:solidFill>
                  <a:srgbClr val="000000"/>
                </a:solidFill>
                <a:latin typeface="Arial" pitchFamily="34" charset="0"/>
                <a:ea typeface="Garamond"/>
                <a:cs typeface="Arial" pitchFamily="34" charset="0"/>
              </a:defRPr>
            </a:pPr>
            <a:endParaRPr lang="en-US"/>
          </a:p>
        </c:txPr>
        <c:crossAx val="-2071644056"/>
        <c:crosses val="autoZero"/>
        <c:crossBetween val="between"/>
        <c:majorUnit val="10"/>
        <c:minorUnit val="1"/>
      </c:valAx>
      <c:spPr>
        <a:solidFill>
          <a:srgbClr val="FFFFFF"/>
        </a:solidFill>
        <a:ln w="25400">
          <a:noFill/>
        </a:ln>
        <a:effectLst/>
      </c:spPr>
    </c:plotArea>
    <c:legend>
      <c:legendPos val="b"/>
      <c:layout>
        <c:manualLayout>
          <c:xMode val="edge"/>
          <c:yMode val="edge"/>
          <c:x val="9.4506683230073774E-2"/>
          <c:y val="0.94541495366176587"/>
          <c:w val="0.84932955519863496"/>
          <c:h val="5.2457917141982696E-2"/>
        </c:manualLayout>
      </c:layout>
      <c:overlay val="0"/>
      <c:spPr>
        <a:noFill/>
        <a:ln w="3175">
          <a:noFill/>
          <a:prstDash val="solid"/>
        </a:ln>
        <a:effectLst/>
      </c:spPr>
      <c:txPr>
        <a:bodyPr rot="0" spcFirstLastPara="1" vertOverflow="ellipsis" vert="horz" wrap="square" anchor="ctr" anchorCtr="1"/>
        <a:lstStyle/>
        <a:p>
          <a:pPr>
            <a:defRPr sz="1600" b="0" i="0" u="none" strike="noStrike" kern="1200" baseline="0">
              <a:solidFill>
                <a:srgbClr val="000000"/>
              </a:solidFill>
              <a:latin typeface="Arial" pitchFamily="34" charset="0"/>
              <a:ea typeface="Garamond"/>
              <a:cs typeface="Arial" pitchFamily="34" charset="0"/>
            </a:defRPr>
          </a:pPr>
          <a:endParaRPr lang="en-US"/>
        </a:p>
      </c:txPr>
    </c:legend>
    <c:plotVisOnly val="1"/>
    <c:dispBlanksAs val="gap"/>
    <c:showDLblsOverMax val="0"/>
  </c:chart>
  <c:spPr>
    <a:solidFill>
      <a:srgbClr val="FFFFFF"/>
    </a:solidFill>
    <a:ln w="6350" cap="flat" cmpd="sng" algn="ctr">
      <a:noFill/>
      <a:prstDash val="solid"/>
      <a:round/>
    </a:ln>
    <a:effectLst/>
  </c:spPr>
  <c:txPr>
    <a:bodyPr/>
    <a:lstStyle/>
    <a:p>
      <a:pPr>
        <a:defRPr sz="1600" b="0" i="0" u="none" strike="noStrike" baseline="0">
          <a:solidFill>
            <a:srgbClr val="000000"/>
          </a:solidFill>
          <a:latin typeface="Arial" pitchFamily="34" charset="0"/>
          <a:ea typeface="Garamond"/>
          <a:cs typeface="Arial" pitchFamily="34" charset="0"/>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1">
  <a:schemeClr val="accent1"/>
  <a:schemeClr val="accent3"/>
  <a:schemeClr val="accent5"/>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1">
  <a:schemeClr val="accent1"/>
  <a:schemeClr val="accent3"/>
  <a:schemeClr val="accent5"/>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1">
  <a:schemeClr val="accent1"/>
  <a:schemeClr val="accent3"/>
  <a:schemeClr val="accent5"/>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8.xml><?xml version="1.0" encoding="utf-8"?>
<cs:colorStyle xmlns:cs="http://schemas.microsoft.com/office/drawing/2012/chartStyle" xmlns:a="http://schemas.openxmlformats.org/drawingml/2006/main" meth="cycle" id="11">
  <a:schemeClr val="accent1"/>
  <a:schemeClr val="accent3"/>
  <a:schemeClr val="accent5"/>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3.xml><?xml version="1.0" encoding="utf-8"?>
<cs:colorStyle xmlns:cs="http://schemas.microsoft.com/office/drawing/2012/chartStyle" xmlns:a="http://schemas.openxmlformats.org/drawingml/2006/main" meth="cycle" id="11">
  <a:schemeClr val="accent1"/>
  <a:schemeClr val="accent3"/>
  <a:schemeClr val="accent5"/>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102">
  <cs:axisTitle>
    <cs:lnRef idx="0"/>
    <cs:fillRef idx="0"/>
    <cs:effectRef idx="0"/>
    <cs:fontRef idx="minor">
      <a:schemeClr val="tx1"/>
    </cs:fontRef>
    <cs:defRPr sz="1000" b="1" kern="1200"/>
  </cs:axisTitle>
  <cs:categoryAxis>
    <cs:lnRef idx="1">
      <a:schemeClr val="tx1">
        <a:tint val="75000"/>
      </a:schemeClr>
    </cs:lnRef>
    <cs:fillRef idx="0"/>
    <cs:effectRef idx="0"/>
    <cs:fontRef idx="minor">
      <a:schemeClr val="tx1"/>
    </cs:fontRef>
    <cs:spPr>
      <a:ln>
        <a:round/>
      </a:ln>
    </cs:spPr>
    <cs:defRPr sz="1000" kern="1200"/>
  </cs:categoryAxis>
  <cs:chartArea mods="allowNoFillOverride allowNoLineOverride">
    <cs:lnRef idx="1">
      <a:schemeClr val="tx1">
        <a:tint val="75000"/>
      </a:schemeClr>
    </cs:lnRef>
    <cs:fillRef idx="1">
      <a:schemeClr val="bg1"/>
    </cs:fillRef>
    <cs:effectRef idx="0"/>
    <cs:fontRef idx="minor">
      <a:schemeClr val="tx1"/>
    </cs:fontRef>
    <cs:spPr>
      <a:ln>
        <a:round/>
      </a:ln>
    </cs:spPr>
    <cs:defRPr sz="1000" kern="1200"/>
  </cs:chartArea>
  <cs:dataLabel>
    <cs:lnRef idx="0"/>
    <cs:fillRef idx="0"/>
    <cs:effectRef idx="0"/>
    <cs:fontRef idx="minor">
      <a:schemeClr val="tx1"/>
    </cs:fontRef>
    <cs:defRPr sz="1000" kern="1200"/>
  </cs:dataLabel>
  <cs:dataLabelCallout>
    <cs:lnRef idx="0"/>
    <cs:fillRef idx="0"/>
    <cs:effectRef idx="0"/>
    <cs:fontRef idx="minor">
      <a:schemeClr val="dk1"/>
    </cs:fontRef>
    <cs:spPr>
      <a:solidFill>
        <a:schemeClr val="lt1"/>
      </a:solidFill>
      <a:ln>
        <a:solidFill>
          <a:schemeClr val="dk1">
            <a:lumMod val="65000"/>
            <a:lumOff val="35000"/>
          </a:schemeClr>
        </a:solidFill>
      </a:ln>
    </cs:spPr>
    <cs:defRPr sz="1000" kern="1200"/>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1">
      <cs:styleClr val="auto"/>
    </cs:lnRef>
    <cs:lineWidthScale>3</cs:lineWidthScale>
    <cs:fillRef idx="0"/>
    <cs:effectRef idx="0"/>
    <cs:fontRef idx="minor">
      <a:schemeClr val="tx1"/>
    </cs:fontRef>
    <cs:spPr>
      <a:ln cap="rnd">
        <a:round/>
      </a:ln>
    </cs:spPr>
  </cs:dataPointLine>
  <cs:dataPointMarker>
    <cs:lnRef idx="1">
      <cs:styleClr val="auto"/>
    </cs:lnRef>
    <cs:fillRef idx="1">
      <cs:styleClr val="auto"/>
    </cs:fillRef>
    <cs:effectRef idx="0"/>
    <cs:fontRef idx="minor">
      <a:schemeClr val="tx1"/>
    </cs:fontRef>
    <cs:spPr>
      <a:ln>
        <a:round/>
      </a:ln>
    </cs:spPr>
  </cs:dataPointMarker>
  <cs:dataPointMarkerLayout/>
  <cs:dataPointWireframe>
    <cs:lnRef idx="1">
      <cs:styleClr val="auto"/>
    </cs:lnRef>
    <cs:fillRef idx="0"/>
    <cs:effectRef idx="0"/>
    <cs:fontRef idx="minor">
      <a:schemeClr val="tx1"/>
    </cs:fontRef>
    <cs:spPr>
      <a:ln>
        <a:round/>
      </a:ln>
    </cs:spPr>
  </cs:dataPointWireframe>
  <cs:dataTable>
    <cs:lnRef idx="1">
      <a:schemeClr val="tx1">
        <a:tint val="75000"/>
      </a:schemeClr>
    </cs:lnRef>
    <cs:fillRef idx="0"/>
    <cs:effectRef idx="0"/>
    <cs:fontRef idx="minor">
      <a:schemeClr val="tx1"/>
    </cs:fontRef>
    <cs:spPr>
      <a:ln>
        <a:round/>
      </a:ln>
    </cs:spPr>
    <cs:defRPr sz="1000" kern="1200"/>
  </cs:dataTable>
  <cs:downBar>
    <cs:lnRef idx="1">
      <a:schemeClr val="tx1"/>
    </cs:lnRef>
    <cs:fillRef idx="1">
      <a:schemeClr val="dk1">
        <a:tint val="95000"/>
      </a:schemeClr>
    </cs:fillRef>
    <cs:effectRef idx="0"/>
    <cs:fontRef idx="minor">
      <a:schemeClr val="tx1"/>
    </cs:fontRef>
    <cs:spPr>
      <a:ln>
        <a:round/>
      </a:ln>
    </cs:spPr>
  </cs:downBar>
  <cs:dropLine>
    <cs:lnRef idx="1">
      <a:schemeClr val="tx1"/>
    </cs:lnRef>
    <cs:fillRef idx="0"/>
    <cs:effectRef idx="0"/>
    <cs:fontRef idx="minor">
      <a:schemeClr val="tx1"/>
    </cs:fontRef>
    <cs:spPr>
      <a:ln>
        <a:round/>
      </a:ln>
    </cs:spPr>
  </cs:dropLine>
  <cs:errorBar>
    <cs:lnRef idx="1">
      <a:schemeClr val="tx1"/>
    </cs:lnRef>
    <cs:fillRef idx="1">
      <a:schemeClr val="tx1"/>
    </cs:fillRef>
    <cs:effectRef idx="0"/>
    <cs:fontRef idx="minor">
      <a:schemeClr val="tx1"/>
    </cs:fontRef>
    <cs:spPr>
      <a:ln>
        <a:round/>
      </a:ln>
    </cs:spPr>
  </cs:errorBar>
  <cs:floor>
    <cs:lnRef idx="1">
      <a:schemeClr val="tx1">
        <a:tint val="75000"/>
      </a:schemeClr>
    </cs:lnRef>
    <cs:fillRef idx="0"/>
    <cs:effectRef idx="0"/>
    <cs:fontRef idx="minor">
      <a:schemeClr val="tx1"/>
    </cs:fontRef>
    <cs:spPr>
      <a:ln>
        <a:round/>
      </a:ln>
    </cs:spPr>
  </cs:floor>
  <cs:gridlineMajor>
    <cs:lnRef idx="1">
      <a:schemeClr val="tx1">
        <a:tint val="75000"/>
      </a:schemeClr>
    </cs:lnRef>
    <cs:fillRef idx="0"/>
    <cs:effectRef idx="0"/>
    <cs:fontRef idx="minor">
      <a:schemeClr val="tx1"/>
    </cs:fontRef>
    <cs:spPr>
      <a:ln>
        <a:round/>
      </a:ln>
    </cs:spPr>
  </cs:gridlineMajor>
  <cs:gridlineMinor>
    <cs:lnRef idx="1">
      <a:schemeClr val="tx1">
        <a:tint val="50000"/>
      </a:schemeClr>
    </cs:lnRef>
    <cs:fillRef idx="0"/>
    <cs:effectRef idx="0"/>
    <cs:fontRef idx="minor">
      <a:schemeClr val="tx1"/>
    </cs:fontRef>
    <cs:spPr>
      <a:ln>
        <a:round/>
      </a:ln>
    </cs:spPr>
  </cs:gridlineMinor>
  <cs:hiLoLine>
    <cs:lnRef idx="1">
      <a:schemeClr val="tx1"/>
    </cs:lnRef>
    <cs:fillRef idx="0"/>
    <cs:effectRef idx="0"/>
    <cs:fontRef idx="minor">
      <a:schemeClr val="tx1"/>
    </cs:fontRef>
    <cs:spPr>
      <a:ln>
        <a:round/>
      </a:ln>
    </cs:spPr>
  </cs:hiLoLine>
  <cs:leaderLine>
    <cs:lnRef idx="1">
      <a:schemeClr val="tx1"/>
    </cs:lnRef>
    <cs:fillRef idx="0"/>
    <cs:effectRef idx="0"/>
    <cs:fontRef idx="minor">
      <a:schemeClr val="tx1"/>
    </cs:fontRef>
    <cs:spPr>
      <a:ln>
        <a:round/>
      </a:ln>
    </cs:spPr>
  </cs:leaderLine>
  <cs:legend>
    <cs:lnRef idx="0"/>
    <cs:fillRef idx="0"/>
    <cs:effectRef idx="0"/>
    <cs:fontRef idx="minor">
      <a:schemeClr val="tx1"/>
    </cs:fontRef>
    <cs:defRPr sz="1000" kern="1200"/>
  </cs:legend>
  <cs:plotArea mods="allowNoFillOverride allowNoLineOverride">
    <cs:lnRef idx="0"/>
    <cs:fillRef idx="1">
      <a:schemeClr val="bg1"/>
    </cs:fillRef>
    <cs:effectRef idx="0"/>
    <cs:fontRef idx="minor">
      <a:schemeClr val="tx1"/>
    </cs:fontRef>
  </cs:plotArea>
  <cs:plotArea3D>
    <cs:lnRef idx="0"/>
    <cs:fillRef idx="0"/>
    <cs:effectRef idx="0"/>
    <cs:fontRef idx="minor">
      <a:schemeClr val="tx1"/>
    </cs:fontRef>
  </cs:plotArea3D>
  <cs:seriesAxis>
    <cs:lnRef idx="1">
      <a:schemeClr val="tx1">
        <a:tint val="75000"/>
      </a:schemeClr>
    </cs:lnRef>
    <cs:fillRef idx="0"/>
    <cs:effectRef idx="0"/>
    <cs:fontRef idx="minor">
      <a:schemeClr val="tx1"/>
    </cs:fontRef>
    <cs:spPr>
      <a:ln>
        <a:round/>
      </a:ln>
    </cs:spPr>
    <cs:defRPr sz="1000" kern="1200"/>
  </cs:seriesAxis>
  <cs:seriesLine>
    <cs:lnRef idx="1">
      <a:schemeClr val="tx1"/>
    </cs:lnRef>
    <cs:fillRef idx="0"/>
    <cs:effectRef idx="0"/>
    <cs:fontRef idx="minor">
      <a:schemeClr val="tx1"/>
    </cs:fontRef>
    <cs:spPr>
      <a:ln>
        <a:round/>
      </a:ln>
    </cs:spPr>
  </cs:seriesLine>
  <cs:title>
    <cs:lnRef idx="0"/>
    <cs:fillRef idx="0"/>
    <cs:effectRef idx="0"/>
    <cs:fontRef idx="minor">
      <a:schemeClr val="tx1"/>
    </cs:fontRef>
    <cs:defRPr sz="1800" b="1" kern="1200"/>
  </cs:title>
  <cs:trendline>
    <cs:lnRef idx="1">
      <a:schemeClr val="tx1"/>
    </cs:lnRef>
    <cs:fillRef idx="0"/>
    <cs:effectRef idx="0"/>
    <cs:fontRef idx="minor">
      <a:schemeClr val="tx1"/>
    </cs:fontRef>
    <cs:spPr>
      <a:ln cap="rnd">
        <a:round/>
      </a:ln>
    </cs:spPr>
  </cs:trendline>
  <cs:trendlineLabel>
    <cs:lnRef idx="0"/>
    <cs:fillRef idx="0"/>
    <cs:effectRef idx="0"/>
    <cs:fontRef idx="minor">
      <a:schemeClr val="tx1"/>
    </cs:fontRef>
    <cs:defRPr sz="1000" kern="1200"/>
  </cs:trendlineLabel>
  <cs:upBar>
    <cs:lnRef idx="1">
      <a:schemeClr val="tx1"/>
    </cs:lnRef>
    <cs:fillRef idx="1">
      <a:schemeClr val="dk1">
        <a:tint val="5000"/>
      </a:schemeClr>
    </cs:fillRef>
    <cs:effectRef idx="0"/>
    <cs:fontRef idx="minor">
      <a:schemeClr val="tx1"/>
    </cs:fontRef>
    <cs:spPr>
      <a:ln>
        <a:round/>
      </a:ln>
    </cs:spPr>
  </cs:upBar>
  <cs:valueAxis>
    <cs:lnRef idx="1">
      <a:schemeClr val="tx1">
        <a:tint val="75000"/>
      </a:schemeClr>
    </cs:lnRef>
    <cs:fillRef idx="0"/>
    <cs:effectRef idx="0"/>
    <cs:fontRef idx="minor">
      <a:schemeClr val="tx1"/>
    </cs:fontRef>
    <cs:spPr>
      <a:ln>
        <a:round/>
      </a:ln>
    </cs:spPr>
    <cs:defRPr sz="1000" kern="1200"/>
  </cs:valueAxis>
  <cs:wall>
    <cs:lnRef idx="0"/>
    <cs:fillRef idx="0"/>
    <cs:effectRef idx="0"/>
    <cs:fontRef idx="minor">
      <a:schemeClr val="tx1"/>
    </cs:fontRef>
  </cs:wall>
</cs:chartStyle>
</file>

<file path=ppt/charts/style2.xml><?xml version="1.0" encoding="utf-8"?>
<cs:chartStyle xmlns:cs="http://schemas.microsoft.com/office/drawing/2012/chartStyle" xmlns:a="http://schemas.openxmlformats.org/drawingml/2006/main" id="102">
  <cs:axisTitle>
    <cs:lnRef idx="0"/>
    <cs:fillRef idx="0"/>
    <cs:effectRef idx="0"/>
    <cs:fontRef idx="minor">
      <a:schemeClr val="tx1"/>
    </cs:fontRef>
    <cs:defRPr sz="1000" b="1" kern="1200"/>
  </cs:axisTitle>
  <cs:categoryAxis>
    <cs:lnRef idx="1">
      <a:schemeClr val="tx1">
        <a:tint val="75000"/>
      </a:schemeClr>
    </cs:lnRef>
    <cs:fillRef idx="0"/>
    <cs:effectRef idx="0"/>
    <cs:fontRef idx="minor">
      <a:schemeClr val="tx1"/>
    </cs:fontRef>
    <cs:spPr>
      <a:ln>
        <a:round/>
      </a:ln>
    </cs:spPr>
    <cs:defRPr sz="1000" kern="1200"/>
  </cs:categoryAxis>
  <cs:chartArea mods="allowNoFillOverride allowNoLineOverride">
    <cs:lnRef idx="1">
      <a:schemeClr val="tx1">
        <a:tint val="75000"/>
      </a:schemeClr>
    </cs:lnRef>
    <cs:fillRef idx="1">
      <a:schemeClr val="bg1"/>
    </cs:fillRef>
    <cs:effectRef idx="0"/>
    <cs:fontRef idx="minor">
      <a:schemeClr val="tx1"/>
    </cs:fontRef>
    <cs:spPr>
      <a:ln>
        <a:round/>
      </a:ln>
    </cs:spPr>
    <cs:defRPr sz="1000" kern="1200"/>
  </cs:chartArea>
  <cs:dataLabel>
    <cs:lnRef idx="0"/>
    <cs:fillRef idx="0"/>
    <cs:effectRef idx="0"/>
    <cs:fontRef idx="minor">
      <a:schemeClr val="tx1"/>
    </cs:fontRef>
    <cs:defRPr sz="1000" kern="1200"/>
  </cs:dataLabel>
  <cs:dataLabelCallout>
    <cs:lnRef idx="0"/>
    <cs:fillRef idx="0"/>
    <cs:effectRef idx="0"/>
    <cs:fontRef idx="minor">
      <a:schemeClr val="dk1"/>
    </cs:fontRef>
    <cs:spPr>
      <a:solidFill>
        <a:schemeClr val="lt1"/>
      </a:solidFill>
      <a:ln>
        <a:solidFill>
          <a:schemeClr val="dk1">
            <a:lumMod val="65000"/>
            <a:lumOff val="35000"/>
          </a:schemeClr>
        </a:solidFill>
      </a:ln>
    </cs:spPr>
    <cs:defRPr sz="1000" kern="1200"/>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1">
      <cs:styleClr val="auto"/>
    </cs:lnRef>
    <cs:lineWidthScale>3</cs:lineWidthScale>
    <cs:fillRef idx="0"/>
    <cs:effectRef idx="0"/>
    <cs:fontRef idx="minor">
      <a:schemeClr val="tx1"/>
    </cs:fontRef>
    <cs:spPr>
      <a:ln cap="rnd">
        <a:round/>
      </a:ln>
    </cs:spPr>
  </cs:dataPointLine>
  <cs:dataPointMarker>
    <cs:lnRef idx="1">
      <cs:styleClr val="auto"/>
    </cs:lnRef>
    <cs:fillRef idx="1">
      <cs:styleClr val="auto"/>
    </cs:fillRef>
    <cs:effectRef idx="0"/>
    <cs:fontRef idx="minor">
      <a:schemeClr val="tx1"/>
    </cs:fontRef>
    <cs:spPr>
      <a:ln>
        <a:round/>
      </a:ln>
    </cs:spPr>
  </cs:dataPointMarker>
  <cs:dataPointMarkerLayout/>
  <cs:dataPointWireframe>
    <cs:lnRef idx="1">
      <cs:styleClr val="auto"/>
    </cs:lnRef>
    <cs:fillRef idx="0"/>
    <cs:effectRef idx="0"/>
    <cs:fontRef idx="minor">
      <a:schemeClr val="tx1"/>
    </cs:fontRef>
    <cs:spPr>
      <a:ln>
        <a:round/>
      </a:ln>
    </cs:spPr>
  </cs:dataPointWireframe>
  <cs:dataTable>
    <cs:lnRef idx="1">
      <a:schemeClr val="tx1">
        <a:tint val="75000"/>
      </a:schemeClr>
    </cs:lnRef>
    <cs:fillRef idx="0"/>
    <cs:effectRef idx="0"/>
    <cs:fontRef idx="minor">
      <a:schemeClr val="tx1"/>
    </cs:fontRef>
    <cs:spPr>
      <a:ln>
        <a:round/>
      </a:ln>
    </cs:spPr>
    <cs:defRPr sz="1000" kern="1200"/>
  </cs:dataTable>
  <cs:downBar>
    <cs:lnRef idx="1">
      <a:schemeClr val="tx1"/>
    </cs:lnRef>
    <cs:fillRef idx="1">
      <a:schemeClr val="dk1">
        <a:tint val="95000"/>
      </a:schemeClr>
    </cs:fillRef>
    <cs:effectRef idx="0"/>
    <cs:fontRef idx="minor">
      <a:schemeClr val="tx1"/>
    </cs:fontRef>
    <cs:spPr>
      <a:ln>
        <a:round/>
      </a:ln>
    </cs:spPr>
  </cs:downBar>
  <cs:dropLine>
    <cs:lnRef idx="1">
      <a:schemeClr val="tx1"/>
    </cs:lnRef>
    <cs:fillRef idx="0"/>
    <cs:effectRef idx="0"/>
    <cs:fontRef idx="minor">
      <a:schemeClr val="tx1"/>
    </cs:fontRef>
    <cs:spPr>
      <a:ln>
        <a:round/>
      </a:ln>
    </cs:spPr>
  </cs:dropLine>
  <cs:errorBar>
    <cs:lnRef idx="1">
      <a:schemeClr val="tx1"/>
    </cs:lnRef>
    <cs:fillRef idx="1">
      <a:schemeClr val="tx1"/>
    </cs:fillRef>
    <cs:effectRef idx="0"/>
    <cs:fontRef idx="minor">
      <a:schemeClr val="tx1"/>
    </cs:fontRef>
    <cs:spPr>
      <a:ln>
        <a:round/>
      </a:ln>
    </cs:spPr>
  </cs:errorBar>
  <cs:floor>
    <cs:lnRef idx="1">
      <a:schemeClr val="tx1">
        <a:tint val="75000"/>
      </a:schemeClr>
    </cs:lnRef>
    <cs:fillRef idx="0"/>
    <cs:effectRef idx="0"/>
    <cs:fontRef idx="minor">
      <a:schemeClr val="tx1"/>
    </cs:fontRef>
    <cs:spPr>
      <a:ln>
        <a:round/>
      </a:ln>
    </cs:spPr>
  </cs:floor>
  <cs:gridlineMajor>
    <cs:lnRef idx="1">
      <a:schemeClr val="tx1">
        <a:tint val="75000"/>
      </a:schemeClr>
    </cs:lnRef>
    <cs:fillRef idx="0"/>
    <cs:effectRef idx="0"/>
    <cs:fontRef idx="minor">
      <a:schemeClr val="tx1"/>
    </cs:fontRef>
    <cs:spPr>
      <a:ln>
        <a:round/>
      </a:ln>
    </cs:spPr>
  </cs:gridlineMajor>
  <cs:gridlineMinor>
    <cs:lnRef idx="1">
      <a:schemeClr val="tx1">
        <a:tint val="50000"/>
      </a:schemeClr>
    </cs:lnRef>
    <cs:fillRef idx="0"/>
    <cs:effectRef idx="0"/>
    <cs:fontRef idx="minor">
      <a:schemeClr val="tx1"/>
    </cs:fontRef>
    <cs:spPr>
      <a:ln>
        <a:round/>
      </a:ln>
    </cs:spPr>
  </cs:gridlineMinor>
  <cs:hiLoLine>
    <cs:lnRef idx="1">
      <a:schemeClr val="tx1"/>
    </cs:lnRef>
    <cs:fillRef idx="0"/>
    <cs:effectRef idx="0"/>
    <cs:fontRef idx="minor">
      <a:schemeClr val="tx1"/>
    </cs:fontRef>
    <cs:spPr>
      <a:ln>
        <a:round/>
      </a:ln>
    </cs:spPr>
  </cs:hiLoLine>
  <cs:leaderLine>
    <cs:lnRef idx="1">
      <a:schemeClr val="tx1"/>
    </cs:lnRef>
    <cs:fillRef idx="0"/>
    <cs:effectRef idx="0"/>
    <cs:fontRef idx="minor">
      <a:schemeClr val="tx1"/>
    </cs:fontRef>
    <cs:spPr>
      <a:ln>
        <a:round/>
      </a:ln>
    </cs:spPr>
  </cs:leaderLine>
  <cs:legend>
    <cs:lnRef idx="0"/>
    <cs:fillRef idx="0"/>
    <cs:effectRef idx="0"/>
    <cs:fontRef idx="minor">
      <a:schemeClr val="tx1"/>
    </cs:fontRef>
    <cs:defRPr sz="1000" kern="1200"/>
  </cs:legend>
  <cs:plotArea mods="allowNoFillOverride allowNoLineOverride">
    <cs:lnRef idx="0"/>
    <cs:fillRef idx="1">
      <a:schemeClr val="bg1"/>
    </cs:fillRef>
    <cs:effectRef idx="0"/>
    <cs:fontRef idx="minor">
      <a:schemeClr val="tx1"/>
    </cs:fontRef>
  </cs:plotArea>
  <cs:plotArea3D>
    <cs:lnRef idx="0"/>
    <cs:fillRef idx="0"/>
    <cs:effectRef idx="0"/>
    <cs:fontRef idx="minor">
      <a:schemeClr val="tx1"/>
    </cs:fontRef>
  </cs:plotArea3D>
  <cs:seriesAxis>
    <cs:lnRef idx="1">
      <a:schemeClr val="tx1">
        <a:tint val="75000"/>
      </a:schemeClr>
    </cs:lnRef>
    <cs:fillRef idx="0"/>
    <cs:effectRef idx="0"/>
    <cs:fontRef idx="minor">
      <a:schemeClr val="tx1"/>
    </cs:fontRef>
    <cs:spPr>
      <a:ln>
        <a:round/>
      </a:ln>
    </cs:spPr>
    <cs:defRPr sz="1000" kern="1200"/>
  </cs:seriesAxis>
  <cs:seriesLine>
    <cs:lnRef idx="1">
      <a:schemeClr val="tx1"/>
    </cs:lnRef>
    <cs:fillRef idx="0"/>
    <cs:effectRef idx="0"/>
    <cs:fontRef idx="minor">
      <a:schemeClr val="tx1"/>
    </cs:fontRef>
    <cs:spPr>
      <a:ln>
        <a:round/>
      </a:ln>
    </cs:spPr>
  </cs:seriesLine>
  <cs:title>
    <cs:lnRef idx="0"/>
    <cs:fillRef idx="0"/>
    <cs:effectRef idx="0"/>
    <cs:fontRef idx="minor">
      <a:schemeClr val="tx1"/>
    </cs:fontRef>
    <cs:defRPr sz="1800" b="1" kern="1200"/>
  </cs:title>
  <cs:trendline>
    <cs:lnRef idx="1">
      <a:schemeClr val="tx1"/>
    </cs:lnRef>
    <cs:fillRef idx="0"/>
    <cs:effectRef idx="0"/>
    <cs:fontRef idx="minor">
      <a:schemeClr val="tx1"/>
    </cs:fontRef>
    <cs:spPr>
      <a:ln cap="rnd">
        <a:round/>
      </a:ln>
    </cs:spPr>
  </cs:trendline>
  <cs:trendlineLabel>
    <cs:lnRef idx="0"/>
    <cs:fillRef idx="0"/>
    <cs:effectRef idx="0"/>
    <cs:fontRef idx="minor">
      <a:schemeClr val="tx1"/>
    </cs:fontRef>
    <cs:defRPr sz="1000" kern="1200"/>
  </cs:trendlineLabel>
  <cs:upBar>
    <cs:lnRef idx="1">
      <a:schemeClr val="tx1"/>
    </cs:lnRef>
    <cs:fillRef idx="1">
      <a:schemeClr val="dk1">
        <a:tint val="5000"/>
      </a:schemeClr>
    </cs:fillRef>
    <cs:effectRef idx="0"/>
    <cs:fontRef idx="minor">
      <a:schemeClr val="tx1"/>
    </cs:fontRef>
    <cs:spPr>
      <a:ln>
        <a:round/>
      </a:ln>
    </cs:spPr>
  </cs:upBar>
  <cs:valueAxis>
    <cs:lnRef idx="1">
      <a:schemeClr val="tx1">
        <a:tint val="75000"/>
      </a:schemeClr>
    </cs:lnRef>
    <cs:fillRef idx="0"/>
    <cs:effectRef idx="0"/>
    <cs:fontRef idx="minor">
      <a:schemeClr val="tx1"/>
    </cs:fontRef>
    <cs:spPr>
      <a:ln>
        <a:round/>
      </a:ln>
    </cs:spPr>
    <cs:defRPr sz="1000" kern="1200"/>
  </cs:valueAxis>
  <cs:wall>
    <cs:lnRef idx="0"/>
    <cs:fillRef idx="0"/>
    <cs:effectRef idx="0"/>
    <cs:fontRef idx="minor">
      <a:schemeClr val="tx1"/>
    </cs:fontRef>
  </cs:wall>
</cs:chartStyle>
</file>

<file path=ppt/charts/style3.xml><?xml version="1.0" encoding="utf-8"?>
<cs:chartStyle xmlns:cs="http://schemas.microsoft.com/office/drawing/2012/chartStyle" xmlns:a="http://schemas.openxmlformats.org/drawingml/2006/main" id="102">
  <cs:axisTitle>
    <cs:lnRef idx="0"/>
    <cs:fillRef idx="0"/>
    <cs:effectRef idx="0"/>
    <cs:fontRef idx="minor">
      <a:schemeClr val="tx1"/>
    </cs:fontRef>
    <cs:defRPr sz="1000" b="1" kern="1200"/>
  </cs:axisTitle>
  <cs:categoryAxis>
    <cs:lnRef idx="1">
      <a:schemeClr val="tx1">
        <a:tint val="75000"/>
      </a:schemeClr>
    </cs:lnRef>
    <cs:fillRef idx="0"/>
    <cs:effectRef idx="0"/>
    <cs:fontRef idx="minor">
      <a:schemeClr val="tx1"/>
    </cs:fontRef>
    <cs:spPr>
      <a:ln>
        <a:round/>
      </a:ln>
    </cs:spPr>
    <cs:defRPr sz="1000" kern="1200"/>
  </cs:categoryAxis>
  <cs:chartArea mods="allowNoFillOverride allowNoLineOverride">
    <cs:lnRef idx="1">
      <a:schemeClr val="tx1">
        <a:tint val="75000"/>
      </a:schemeClr>
    </cs:lnRef>
    <cs:fillRef idx="1">
      <a:schemeClr val="bg1"/>
    </cs:fillRef>
    <cs:effectRef idx="0"/>
    <cs:fontRef idx="minor">
      <a:schemeClr val="tx1"/>
    </cs:fontRef>
    <cs:spPr>
      <a:ln>
        <a:round/>
      </a:ln>
    </cs:spPr>
    <cs:defRPr sz="1000" kern="1200"/>
  </cs:chartArea>
  <cs:dataLabel>
    <cs:lnRef idx="0"/>
    <cs:fillRef idx="0"/>
    <cs:effectRef idx="0"/>
    <cs:fontRef idx="minor">
      <a:schemeClr val="tx1"/>
    </cs:fontRef>
    <cs:defRPr sz="1000" kern="1200"/>
  </cs:dataLabel>
  <cs:dataLabelCallout>
    <cs:lnRef idx="0"/>
    <cs:fillRef idx="0"/>
    <cs:effectRef idx="0"/>
    <cs:fontRef idx="minor">
      <a:schemeClr val="dk1"/>
    </cs:fontRef>
    <cs:spPr>
      <a:solidFill>
        <a:schemeClr val="lt1"/>
      </a:solidFill>
      <a:ln>
        <a:solidFill>
          <a:schemeClr val="dk1">
            <a:lumMod val="65000"/>
            <a:lumOff val="35000"/>
          </a:schemeClr>
        </a:solidFill>
      </a:ln>
    </cs:spPr>
    <cs:defRPr sz="1000" kern="1200"/>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1">
      <cs:styleClr val="auto"/>
    </cs:lnRef>
    <cs:lineWidthScale>3</cs:lineWidthScale>
    <cs:fillRef idx="0"/>
    <cs:effectRef idx="0"/>
    <cs:fontRef idx="minor">
      <a:schemeClr val="tx1"/>
    </cs:fontRef>
    <cs:spPr>
      <a:ln cap="rnd">
        <a:round/>
      </a:ln>
    </cs:spPr>
  </cs:dataPointLine>
  <cs:dataPointMarker>
    <cs:lnRef idx="1">
      <cs:styleClr val="auto"/>
    </cs:lnRef>
    <cs:fillRef idx="1">
      <cs:styleClr val="auto"/>
    </cs:fillRef>
    <cs:effectRef idx="0"/>
    <cs:fontRef idx="minor">
      <a:schemeClr val="tx1"/>
    </cs:fontRef>
    <cs:spPr>
      <a:ln>
        <a:round/>
      </a:ln>
    </cs:spPr>
  </cs:dataPointMarker>
  <cs:dataPointMarkerLayout/>
  <cs:dataPointWireframe>
    <cs:lnRef idx="1">
      <cs:styleClr val="auto"/>
    </cs:lnRef>
    <cs:fillRef idx="0"/>
    <cs:effectRef idx="0"/>
    <cs:fontRef idx="minor">
      <a:schemeClr val="tx1"/>
    </cs:fontRef>
    <cs:spPr>
      <a:ln>
        <a:round/>
      </a:ln>
    </cs:spPr>
  </cs:dataPointWireframe>
  <cs:dataTable>
    <cs:lnRef idx="1">
      <a:schemeClr val="tx1">
        <a:tint val="75000"/>
      </a:schemeClr>
    </cs:lnRef>
    <cs:fillRef idx="0"/>
    <cs:effectRef idx="0"/>
    <cs:fontRef idx="minor">
      <a:schemeClr val="tx1"/>
    </cs:fontRef>
    <cs:spPr>
      <a:ln>
        <a:round/>
      </a:ln>
    </cs:spPr>
    <cs:defRPr sz="1000" kern="1200"/>
  </cs:dataTable>
  <cs:downBar>
    <cs:lnRef idx="1">
      <a:schemeClr val="tx1"/>
    </cs:lnRef>
    <cs:fillRef idx="1">
      <a:schemeClr val="dk1">
        <a:tint val="95000"/>
      </a:schemeClr>
    </cs:fillRef>
    <cs:effectRef idx="0"/>
    <cs:fontRef idx="minor">
      <a:schemeClr val="tx1"/>
    </cs:fontRef>
    <cs:spPr>
      <a:ln>
        <a:round/>
      </a:ln>
    </cs:spPr>
  </cs:downBar>
  <cs:dropLine>
    <cs:lnRef idx="1">
      <a:schemeClr val="tx1"/>
    </cs:lnRef>
    <cs:fillRef idx="0"/>
    <cs:effectRef idx="0"/>
    <cs:fontRef idx="minor">
      <a:schemeClr val="tx1"/>
    </cs:fontRef>
    <cs:spPr>
      <a:ln>
        <a:round/>
      </a:ln>
    </cs:spPr>
  </cs:dropLine>
  <cs:errorBar>
    <cs:lnRef idx="1">
      <a:schemeClr val="tx1"/>
    </cs:lnRef>
    <cs:fillRef idx="1">
      <a:schemeClr val="tx1"/>
    </cs:fillRef>
    <cs:effectRef idx="0"/>
    <cs:fontRef idx="minor">
      <a:schemeClr val="tx1"/>
    </cs:fontRef>
    <cs:spPr>
      <a:ln>
        <a:round/>
      </a:ln>
    </cs:spPr>
  </cs:errorBar>
  <cs:floor>
    <cs:lnRef idx="1">
      <a:schemeClr val="tx1">
        <a:tint val="75000"/>
      </a:schemeClr>
    </cs:lnRef>
    <cs:fillRef idx="0"/>
    <cs:effectRef idx="0"/>
    <cs:fontRef idx="minor">
      <a:schemeClr val="tx1"/>
    </cs:fontRef>
    <cs:spPr>
      <a:ln>
        <a:round/>
      </a:ln>
    </cs:spPr>
  </cs:floor>
  <cs:gridlineMajor>
    <cs:lnRef idx="1">
      <a:schemeClr val="tx1">
        <a:tint val="75000"/>
      </a:schemeClr>
    </cs:lnRef>
    <cs:fillRef idx="0"/>
    <cs:effectRef idx="0"/>
    <cs:fontRef idx="minor">
      <a:schemeClr val="tx1"/>
    </cs:fontRef>
    <cs:spPr>
      <a:ln>
        <a:round/>
      </a:ln>
    </cs:spPr>
  </cs:gridlineMajor>
  <cs:gridlineMinor>
    <cs:lnRef idx="1">
      <a:schemeClr val="tx1">
        <a:tint val="50000"/>
      </a:schemeClr>
    </cs:lnRef>
    <cs:fillRef idx="0"/>
    <cs:effectRef idx="0"/>
    <cs:fontRef idx="minor">
      <a:schemeClr val="tx1"/>
    </cs:fontRef>
    <cs:spPr>
      <a:ln>
        <a:round/>
      </a:ln>
    </cs:spPr>
  </cs:gridlineMinor>
  <cs:hiLoLine>
    <cs:lnRef idx="1">
      <a:schemeClr val="tx1"/>
    </cs:lnRef>
    <cs:fillRef idx="0"/>
    <cs:effectRef idx="0"/>
    <cs:fontRef idx="minor">
      <a:schemeClr val="tx1"/>
    </cs:fontRef>
    <cs:spPr>
      <a:ln>
        <a:round/>
      </a:ln>
    </cs:spPr>
  </cs:hiLoLine>
  <cs:leaderLine>
    <cs:lnRef idx="1">
      <a:schemeClr val="tx1"/>
    </cs:lnRef>
    <cs:fillRef idx="0"/>
    <cs:effectRef idx="0"/>
    <cs:fontRef idx="minor">
      <a:schemeClr val="tx1"/>
    </cs:fontRef>
    <cs:spPr>
      <a:ln>
        <a:round/>
      </a:ln>
    </cs:spPr>
  </cs:leaderLine>
  <cs:legend>
    <cs:lnRef idx="0"/>
    <cs:fillRef idx="0"/>
    <cs:effectRef idx="0"/>
    <cs:fontRef idx="minor">
      <a:schemeClr val="tx1"/>
    </cs:fontRef>
    <cs:defRPr sz="1000" kern="1200"/>
  </cs:legend>
  <cs:plotArea mods="allowNoFillOverride allowNoLineOverride">
    <cs:lnRef idx="0"/>
    <cs:fillRef idx="1">
      <a:schemeClr val="bg1"/>
    </cs:fillRef>
    <cs:effectRef idx="0"/>
    <cs:fontRef idx="minor">
      <a:schemeClr val="tx1"/>
    </cs:fontRef>
  </cs:plotArea>
  <cs:plotArea3D>
    <cs:lnRef idx="0"/>
    <cs:fillRef idx="0"/>
    <cs:effectRef idx="0"/>
    <cs:fontRef idx="minor">
      <a:schemeClr val="tx1"/>
    </cs:fontRef>
  </cs:plotArea3D>
  <cs:seriesAxis>
    <cs:lnRef idx="1">
      <a:schemeClr val="tx1">
        <a:tint val="75000"/>
      </a:schemeClr>
    </cs:lnRef>
    <cs:fillRef idx="0"/>
    <cs:effectRef idx="0"/>
    <cs:fontRef idx="minor">
      <a:schemeClr val="tx1"/>
    </cs:fontRef>
    <cs:spPr>
      <a:ln>
        <a:round/>
      </a:ln>
    </cs:spPr>
    <cs:defRPr sz="1000" kern="1200"/>
  </cs:seriesAxis>
  <cs:seriesLine>
    <cs:lnRef idx="1">
      <a:schemeClr val="tx1"/>
    </cs:lnRef>
    <cs:fillRef idx="0"/>
    <cs:effectRef idx="0"/>
    <cs:fontRef idx="minor">
      <a:schemeClr val="tx1"/>
    </cs:fontRef>
    <cs:spPr>
      <a:ln>
        <a:round/>
      </a:ln>
    </cs:spPr>
  </cs:seriesLine>
  <cs:title>
    <cs:lnRef idx="0"/>
    <cs:fillRef idx="0"/>
    <cs:effectRef idx="0"/>
    <cs:fontRef idx="minor">
      <a:schemeClr val="tx1"/>
    </cs:fontRef>
    <cs:defRPr sz="1800" b="1" kern="1200"/>
  </cs:title>
  <cs:trendline>
    <cs:lnRef idx="1">
      <a:schemeClr val="tx1"/>
    </cs:lnRef>
    <cs:fillRef idx="0"/>
    <cs:effectRef idx="0"/>
    <cs:fontRef idx="minor">
      <a:schemeClr val="tx1"/>
    </cs:fontRef>
    <cs:spPr>
      <a:ln cap="rnd">
        <a:round/>
      </a:ln>
    </cs:spPr>
  </cs:trendline>
  <cs:trendlineLabel>
    <cs:lnRef idx="0"/>
    <cs:fillRef idx="0"/>
    <cs:effectRef idx="0"/>
    <cs:fontRef idx="minor">
      <a:schemeClr val="tx1"/>
    </cs:fontRef>
    <cs:defRPr sz="1000" kern="1200"/>
  </cs:trendlineLabel>
  <cs:upBar>
    <cs:lnRef idx="1">
      <a:schemeClr val="tx1"/>
    </cs:lnRef>
    <cs:fillRef idx="1">
      <a:schemeClr val="dk1">
        <a:tint val="5000"/>
      </a:schemeClr>
    </cs:fillRef>
    <cs:effectRef idx="0"/>
    <cs:fontRef idx="minor">
      <a:schemeClr val="tx1"/>
    </cs:fontRef>
    <cs:spPr>
      <a:ln>
        <a:round/>
      </a:ln>
    </cs:spPr>
  </cs:upBar>
  <cs:valueAxis>
    <cs:lnRef idx="1">
      <a:schemeClr val="tx1">
        <a:tint val="75000"/>
      </a:schemeClr>
    </cs:lnRef>
    <cs:fillRef idx="0"/>
    <cs:effectRef idx="0"/>
    <cs:fontRef idx="minor">
      <a:schemeClr val="tx1"/>
    </cs:fontRef>
    <cs:spPr>
      <a:ln>
        <a:round/>
      </a:ln>
    </cs:spPr>
    <cs:defRPr sz="1000" kern="1200"/>
  </cs:valueAxis>
  <cs:wall>
    <cs:lnRef idx="0"/>
    <cs:fillRef idx="0"/>
    <cs:effectRef idx="0"/>
    <cs:fontRef idx="minor">
      <a:schemeClr val="tx1"/>
    </cs:fontRef>
  </cs:wall>
</cs:chartStyle>
</file>

<file path=ppt/charts/style4.xml><?xml version="1.0" encoding="utf-8"?>
<cs:chartStyle xmlns:cs="http://schemas.microsoft.com/office/drawing/2012/chartStyle" xmlns:a="http://schemas.openxmlformats.org/drawingml/2006/main" id="102">
  <cs:axisTitle>
    <cs:lnRef idx="0"/>
    <cs:fillRef idx="0"/>
    <cs:effectRef idx="0"/>
    <cs:fontRef idx="minor">
      <a:schemeClr val="tx1"/>
    </cs:fontRef>
    <cs:defRPr sz="1000" b="1" kern="1200"/>
  </cs:axisTitle>
  <cs:categoryAxis>
    <cs:lnRef idx="1">
      <a:schemeClr val="tx1">
        <a:tint val="75000"/>
      </a:schemeClr>
    </cs:lnRef>
    <cs:fillRef idx="0"/>
    <cs:effectRef idx="0"/>
    <cs:fontRef idx="minor">
      <a:schemeClr val="tx1"/>
    </cs:fontRef>
    <cs:spPr>
      <a:ln>
        <a:round/>
      </a:ln>
    </cs:spPr>
    <cs:defRPr sz="1000" kern="1200"/>
  </cs:categoryAxis>
  <cs:chartArea mods="allowNoFillOverride allowNoLineOverride">
    <cs:lnRef idx="1">
      <a:schemeClr val="tx1">
        <a:tint val="75000"/>
      </a:schemeClr>
    </cs:lnRef>
    <cs:fillRef idx="1">
      <a:schemeClr val="bg1"/>
    </cs:fillRef>
    <cs:effectRef idx="0"/>
    <cs:fontRef idx="minor">
      <a:schemeClr val="tx1"/>
    </cs:fontRef>
    <cs:spPr>
      <a:ln>
        <a:round/>
      </a:ln>
    </cs:spPr>
    <cs:defRPr sz="1000" kern="1200"/>
  </cs:chartArea>
  <cs:dataLabel>
    <cs:lnRef idx="0"/>
    <cs:fillRef idx="0"/>
    <cs:effectRef idx="0"/>
    <cs:fontRef idx="minor">
      <a:schemeClr val="tx1"/>
    </cs:fontRef>
    <cs:defRPr sz="1000" kern="1200"/>
  </cs:dataLabel>
  <cs:dataLabelCallout>
    <cs:lnRef idx="0"/>
    <cs:fillRef idx="0"/>
    <cs:effectRef idx="0"/>
    <cs:fontRef idx="minor">
      <a:schemeClr val="dk1"/>
    </cs:fontRef>
    <cs:spPr>
      <a:solidFill>
        <a:schemeClr val="lt1"/>
      </a:solidFill>
      <a:ln>
        <a:solidFill>
          <a:schemeClr val="dk1">
            <a:lumMod val="65000"/>
            <a:lumOff val="35000"/>
          </a:schemeClr>
        </a:solidFill>
      </a:ln>
    </cs:spPr>
    <cs:defRPr sz="1000" kern="1200"/>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1">
      <cs:styleClr val="auto"/>
    </cs:lnRef>
    <cs:lineWidthScale>3</cs:lineWidthScale>
    <cs:fillRef idx="0"/>
    <cs:effectRef idx="0"/>
    <cs:fontRef idx="minor">
      <a:schemeClr val="tx1"/>
    </cs:fontRef>
    <cs:spPr>
      <a:ln cap="rnd">
        <a:round/>
      </a:ln>
    </cs:spPr>
  </cs:dataPointLine>
  <cs:dataPointMarker>
    <cs:lnRef idx="1">
      <cs:styleClr val="auto"/>
    </cs:lnRef>
    <cs:fillRef idx="1">
      <cs:styleClr val="auto"/>
    </cs:fillRef>
    <cs:effectRef idx="0"/>
    <cs:fontRef idx="minor">
      <a:schemeClr val="tx1"/>
    </cs:fontRef>
    <cs:spPr>
      <a:ln>
        <a:round/>
      </a:ln>
    </cs:spPr>
  </cs:dataPointMarker>
  <cs:dataPointMarkerLayout/>
  <cs:dataPointWireframe>
    <cs:lnRef idx="1">
      <cs:styleClr val="auto"/>
    </cs:lnRef>
    <cs:fillRef idx="0"/>
    <cs:effectRef idx="0"/>
    <cs:fontRef idx="minor">
      <a:schemeClr val="tx1"/>
    </cs:fontRef>
    <cs:spPr>
      <a:ln>
        <a:round/>
      </a:ln>
    </cs:spPr>
  </cs:dataPointWireframe>
  <cs:dataTable>
    <cs:lnRef idx="1">
      <a:schemeClr val="tx1">
        <a:tint val="75000"/>
      </a:schemeClr>
    </cs:lnRef>
    <cs:fillRef idx="0"/>
    <cs:effectRef idx="0"/>
    <cs:fontRef idx="minor">
      <a:schemeClr val="tx1"/>
    </cs:fontRef>
    <cs:spPr>
      <a:ln>
        <a:round/>
      </a:ln>
    </cs:spPr>
    <cs:defRPr sz="1000" kern="1200"/>
  </cs:dataTable>
  <cs:downBar>
    <cs:lnRef idx="1">
      <a:schemeClr val="tx1"/>
    </cs:lnRef>
    <cs:fillRef idx="1">
      <a:schemeClr val="dk1">
        <a:tint val="95000"/>
      </a:schemeClr>
    </cs:fillRef>
    <cs:effectRef idx="0"/>
    <cs:fontRef idx="minor">
      <a:schemeClr val="tx1"/>
    </cs:fontRef>
    <cs:spPr>
      <a:ln>
        <a:round/>
      </a:ln>
    </cs:spPr>
  </cs:downBar>
  <cs:dropLine>
    <cs:lnRef idx="1">
      <a:schemeClr val="tx1"/>
    </cs:lnRef>
    <cs:fillRef idx="0"/>
    <cs:effectRef idx="0"/>
    <cs:fontRef idx="minor">
      <a:schemeClr val="tx1"/>
    </cs:fontRef>
    <cs:spPr>
      <a:ln>
        <a:round/>
      </a:ln>
    </cs:spPr>
  </cs:dropLine>
  <cs:errorBar>
    <cs:lnRef idx="1">
      <a:schemeClr val="tx1"/>
    </cs:lnRef>
    <cs:fillRef idx="1">
      <a:schemeClr val="tx1"/>
    </cs:fillRef>
    <cs:effectRef idx="0"/>
    <cs:fontRef idx="minor">
      <a:schemeClr val="tx1"/>
    </cs:fontRef>
    <cs:spPr>
      <a:ln>
        <a:round/>
      </a:ln>
    </cs:spPr>
  </cs:errorBar>
  <cs:floor>
    <cs:lnRef idx="1">
      <a:schemeClr val="tx1">
        <a:tint val="75000"/>
      </a:schemeClr>
    </cs:lnRef>
    <cs:fillRef idx="0"/>
    <cs:effectRef idx="0"/>
    <cs:fontRef idx="minor">
      <a:schemeClr val="tx1"/>
    </cs:fontRef>
    <cs:spPr>
      <a:ln>
        <a:round/>
      </a:ln>
    </cs:spPr>
  </cs:floor>
  <cs:gridlineMajor>
    <cs:lnRef idx="1">
      <a:schemeClr val="tx1">
        <a:tint val="75000"/>
      </a:schemeClr>
    </cs:lnRef>
    <cs:fillRef idx="0"/>
    <cs:effectRef idx="0"/>
    <cs:fontRef idx="minor">
      <a:schemeClr val="tx1"/>
    </cs:fontRef>
    <cs:spPr>
      <a:ln>
        <a:round/>
      </a:ln>
    </cs:spPr>
  </cs:gridlineMajor>
  <cs:gridlineMinor>
    <cs:lnRef idx="1">
      <a:schemeClr val="tx1">
        <a:tint val="50000"/>
      </a:schemeClr>
    </cs:lnRef>
    <cs:fillRef idx="0"/>
    <cs:effectRef idx="0"/>
    <cs:fontRef idx="minor">
      <a:schemeClr val="tx1"/>
    </cs:fontRef>
    <cs:spPr>
      <a:ln>
        <a:round/>
      </a:ln>
    </cs:spPr>
  </cs:gridlineMinor>
  <cs:hiLoLine>
    <cs:lnRef idx="1">
      <a:schemeClr val="tx1"/>
    </cs:lnRef>
    <cs:fillRef idx="0"/>
    <cs:effectRef idx="0"/>
    <cs:fontRef idx="minor">
      <a:schemeClr val="tx1"/>
    </cs:fontRef>
    <cs:spPr>
      <a:ln>
        <a:round/>
      </a:ln>
    </cs:spPr>
  </cs:hiLoLine>
  <cs:leaderLine>
    <cs:lnRef idx="1">
      <a:schemeClr val="tx1"/>
    </cs:lnRef>
    <cs:fillRef idx="0"/>
    <cs:effectRef idx="0"/>
    <cs:fontRef idx="minor">
      <a:schemeClr val="tx1"/>
    </cs:fontRef>
    <cs:spPr>
      <a:ln>
        <a:round/>
      </a:ln>
    </cs:spPr>
  </cs:leaderLine>
  <cs:legend>
    <cs:lnRef idx="0"/>
    <cs:fillRef idx="0"/>
    <cs:effectRef idx="0"/>
    <cs:fontRef idx="minor">
      <a:schemeClr val="tx1"/>
    </cs:fontRef>
    <cs:defRPr sz="1000" kern="1200"/>
  </cs:legend>
  <cs:plotArea mods="allowNoFillOverride allowNoLineOverride">
    <cs:lnRef idx="0"/>
    <cs:fillRef idx="1">
      <a:schemeClr val="bg1"/>
    </cs:fillRef>
    <cs:effectRef idx="0"/>
    <cs:fontRef idx="minor">
      <a:schemeClr val="tx1"/>
    </cs:fontRef>
  </cs:plotArea>
  <cs:plotArea3D>
    <cs:lnRef idx="0"/>
    <cs:fillRef idx="0"/>
    <cs:effectRef idx="0"/>
    <cs:fontRef idx="minor">
      <a:schemeClr val="tx1"/>
    </cs:fontRef>
  </cs:plotArea3D>
  <cs:seriesAxis>
    <cs:lnRef idx="1">
      <a:schemeClr val="tx1">
        <a:tint val="75000"/>
      </a:schemeClr>
    </cs:lnRef>
    <cs:fillRef idx="0"/>
    <cs:effectRef idx="0"/>
    <cs:fontRef idx="minor">
      <a:schemeClr val="tx1"/>
    </cs:fontRef>
    <cs:spPr>
      <a:ln>
        <a:round/>
      </a:ln>
    </cs:spPr>
    <cs:defRPr sz="1000" kern="1200"/>
  </cs:seriesAxis>
  <cs:seriesLine>
    <cs:lnRef idx="1">
      <a:schemeClr val="tx1"/>
    </cs:lnRef>
    <cs:fillRef idx="0"/>
    <cs:effectRef idx="0"/>
    <cs:fontRef idx="minor">
      <a:schemeClr val="tx1"/>
    </cs:fontRef>
    <cs:spPr>
      <a:ln>
        <a:round/>
      </a:ln>
    </cs:spPr>
  </cs:seriesLine>
  <cs:title>
    <cs:lnRef idx="0"/>
    <cs:fillRef idx="0"/>
    <cs:effectRef idx="0"/>
    <cs:fontRef idx="minor">
      <a:schemeClr val="tx1"/>
    </cs:fontRef>
    <cs:defRPr sz="1800" b="1" kern="1200"/>
  </cs:title>
  <cs:trendline>
    <cs:lnRef idx="1">
      <a:schemeClr val="tx1"/>
    </cs:lnRef>
    <cs:fillRef idx="0"/>
    <cs:effectRef idx="0"/>
    <cs:fontRef idx="minor">
      <a:schemeClr val="tx1"/>
    </cs:fontRef>
    <cs:spPr>
      <a:ln cap="rnd">
        <a:round/>
      </a:ln>
    </cs:spPr>
  </cs:trendline>
  <cs:trendlineLabel>
    <cs:lnRef idx="0"/>
    <cs:fillRef idx="0"/>
    <cs:effectRef idx="0"/>
    <cs:fontRef idx="minor">
      <a:schemeClr val="tx1"/>
    </cs:fontRef>
    <cs:defRPr sz="1000" kern="1200"/>
  </cs:trendlineLabel>
  <cs:upBar>
    <cs:lnRef idx="1">
      <a:schemeClr val="tx1"/>
    </cs:lnRef>
    <cs:fillRef idx="1">
      <a:schemeClr val="dk1">
        <a:tint val="5000"/>
      </a:schemeClr>
    </cs:fillRef>
    <cs:effectRef idx="0"/>
    <cs:fontRef idx="minor">
      <a:schemeClr val="tx1"/>
    </cs:fontRef>
    <cs:spPr>
      <a:ln>
        <a:round/>
      </a:ln>
    </cs:spPr>
  </cs:upBar>
  <cs:valueAxis>
    <cs:lnRef idx="1">
      <a:schemeClr val="tx1">
        <a:tint val="75000"/>
      </a:schemeClr>
    </cs:lnRef>
    <cs:fillRef idx="0"/>
    <cs:effectRef idx="0"/>
    <cs:fontRef idx="minor">
      <a:schemeClr val="tx1"/>
    </cs:fontRef>
    <cs:spPr>
      <a:ln>
        <a:round/>
      </a:ln>
    </cs:spPr>
    <cs:defRPr sz="1000" kern="1200"/>
  </cs:valueAxis>
  <cs:wall>
    <cs:lnRef idx="0"/>
    <cs:fillRef idx="0"/>
    <cs:effectRef idx="0"/>
    <cs:fontRef idx="minor">
      <a:schemeClr val="tx1"/>
    </cs:fontRef>
  </cs:wall>
</cs:chartStyle>
</file>

<file path=ppt/charts/style5.xml><?xml version="1.0" encoding="utf-8"?>
<cs:chartStyle xmlns:cs="http://schemas.microsoft.com/office/drawing/2012/chartStyle" xmlns:a="http://schemas.openxmlformats.org/drawingml/2006/main" id="102">
  <cs:axisTitle>
    <cs:lnRef idx="0"/>
    <cs:fillRef idx="0"/>
    <cs:effectRef idx="0"/>
    <cs:fontRef idx="minor">
      <a:schemeClr val="tx1"/>
    </cs:fontRef>
    <cs:defRPr sz="1000" b="1" kern="1200"/>
  </cs:axisTitle>
  <cs:categoryAxis>
    <cs:lnRef idx="1">
      <a:schemeClr val="tx1">
        <a:tint val="75000"/>
      </a:schemeClr>
    </cs:lnRef>
    <cs:fillRef idx="0"/>
    <cs:effectRef idx="0"/>
    <cs:fontRef idx="minor">
      <a:schemeClr val="tx1"/>
    </cs:fontRef>
    <cs:spPr>
      <a:ln>
        <a:round/>
      </a:ln>
    </cs:spPr>
    <cs:defRPr sz="1000" kern="1200"/>
  </cs:categoryAxis>
  <cs:chartArea mods="allowNoFillOverride allowNoLineOverride">
    <cs:lnRef idx="1">
      <a:schemeClr val="tx1">
        <a:tint val="75000"/>
      </a:schemeClr>
    </cs:lnRef>
    <cs:fillRef idx="1">
      <a:schemeClr val="bg1"/>
    </cs:fillRef>
    <cs:effectRef idx="0"/>
    <cs:fontRef idx="minor">
      <a:schemeClr val="tx1"/>
    </cs:fontRef>
    <cs:spPr>
      <a:ln>
        <a:round/>
      </a:ln>
    </cs:spPr>
    <cs:defRPr sz="1000" kern="1200"/>
  </cs:chartArea>
  <cs:dataLabel>
    <cs:lnRef idx="0"/>
    <cs:fillRef idx="0"/>
    <cs:effectRef idx="0"/>
    <cs:fontRef idx="minor">
      <a:schemeClr val="tx1"/>
    </cs:fontRef>
    <cs:defRPr sz="1000" kern="1200"/>
  </cs:dataLabel>
  <cs:dataLabelCallout>
    <cs:lnRef idx="0"/>
    <cs:fillRef idx="0"/>
    <cs:effectRef idx="0"/>
    <cs:fontRef idx="minor">
      <a:schemeClr val="dk1"/>
    </cs:fontRef>
    <cs:spPr>
      <a:solidFill>
        <a:schemeClr val="lt1"/>
      </a:solidFill>
      <a:ln>
        <a:solidFill>
          <a:schemeClr val="dk1">
            <a:lumMod val="65000"/>
            <a:lumOff val="35000"/>
          </a:schemeClr>
        </a:solidFill>
      </a:ln>
    </cs:spPr>
    <cs:defRPr sz="1000" kern="1200"/>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1">
      <cs:styleClr val="auto"/>
    </cs:lnRef>
    <cs:lineWidthScale>3</cs:lineWidthScale>
    <cs:fillRef idx="0"/>
    <cs:effectRef idx="0"/>
    <cs:fontRef idx="minor">
      <a:schemeClr val="tx1"/>
    </cs:fontRef>
    <cs:spPr>
      <a:ln cap="rnd">
        <a:round/>
      </a:ln>
    </cs:spPr>
  </cs:dataPointLine>
  <cs:dataPointMarker>
    <cs:lnRef idx="1">
      <cs:styleClr val="auto"/>
    </cs:lnRef>
    <cs:fillRef idx="1">
      <cs:styleClr val="auto"/>
    </cs:fillRef>
    <cs:effectRef idx="0"/>
    <cs:fontRef idx="minor">
      <a:schemeClr val="tx1"/>
    </cs:fontRef>
    <cs:spPr>
      <a:ln>
        <a:round/>
      </a:ln>
    </cs:spPr>
  </cs:dataPointMarker>
  <cs:dataPointMarkerLayout/>
  <cs:dataPointWireframe>
    <cs:lnRef idx="1">
      <cs:styleClr val="auto"/>
    </cs:lnRef>
    <cs:fillRef idx="0"/>
    <cs:effectRef idx="0"/>
    <cs:fontRef idx="minor">
      <a:schemeClr val="tx1"/>
    </cs:fontRef>
    <cs:spPr>
      <a:ln>
        <a:round/>
      </a:ln>
    </cs:spPr>
  </cs:dataPointWireframe>
  <cs:dataTable>
    <cs:lnRef idx="1">
      <a:schemeClr val="tx1">
        <a:tint val="75000"/>
      </a:schemeClr>
    </cs:lnRef>
    <cs:fillRef idx="0"/>
    <cs:effectRef idx="0"/>
    <cs:fontRef idx="minor">
      <a:schemeClr val="tx1"/>
    </cs:fontRef>
    <cs:spPr>
      <a:ln>
        <a:round/>
      </a:ln>
    </cs:spPr>
    <cs:defRPr sz="1000" kern="1200"/>
  </cs:dataTable>
  <cs:downBar>
    <cs:lnRef idx="1">
      <a:schemeClr val="tx1"/>
    </cs:lnRef>
    <cs:fillRef idx="1">
      <a:schemeClr val="dk1">
        <a:tint val="95000"/>
      </a:schemeClr>
    </cs:fillRef>
    <cs:effectRef idx="0"/>
    <cs:fontRef idx="minor">
      <a:schemeClr val="tx1"/>
    </cs:fontRef>
    <cs:spPr>
      <a:ln>
        <a:round/>
      </a:ln>
    </cs:spPr>
  </cs:downBar>
  <cs:dropLine>
    <cs:lnRef idx="1">
      <a:schemeClr val="tx1"/>
    </cs:lnRef>
    <cs:fillRef idx="0"/>
    <cs:effectRef idx="0"/>
    <cs:fontRef idx="minor">
      <a:schemeClr val="tx1"/>
    </cs:fontRef>
    <cs:spPr>
      <a:ln>
        <a:round/>
      </a:ln>
    </cs:spPr>
  </cs:dropLine>
  <cs:errorBar>
    <cs:lnRef idx="1">
      <a:schemeClr val="tx1"/>
    </cs:lnRef>
    <cs:fillRef idx="1">
      <a:schemeClr val="tx1"/>
    </cs:fillRef>
    <cs:effectRef idx="0"/>
    <cs:fontRef idx="minor">
      <a:schemeClr val="tx1"/>
    </cs:fontRef>
    <cs:spPr>
      <a:ln>
        <a:round/>
      </a:ln>
    </cs:spPr>
  </cs:errorBar>
  <cs:floor>
    <cs:lnRef idx="1">
      <a:schemeClr val="tx1">
        <a:tint val="75000"/>
      </a:schemeClr>
    </cs:lnRef>
    <cs:fillRef idx="0"/>
    <cs:effectRef idx="0"/>
    <cs:fontRef idx="minor">
      <a:schemeClr val="tx1"/>
    </cs:fontRef>
    <cs:spPr>
      <a:ln>
        <a:round/>
      </a:ln>
    </cs:spPr>
  </cs:floor>
  <cs:gridlineMajor>
    <cs:lnRef idx="1">
      <a:schemeClr val="tx1">
        <a:tint val="75000"/>
      </a:schemeClr>
    </cs:lnRef>
    <cs:fillRef idx="0"/>
    <cs:effectRef idx="0"/>
    <cs:fontRef idx="minor">
      <a:schemeClr val="tx1"/>
    </cs:fontRef>
    <cs:spPr>
      <a:ln>
        <a:round/>
      </a:ln>
    </cs:spPr>
  </cs:gridlineMajor>
  <cs:gridlineMinor>
    <cs:lnRef idx="1">
      <a:schemeClr val="tx1">
        <a:tint val="50000"/>
      </a:schemeClr>
    </cs:lnRef>
    <cs:fillRef idx="0"/>
    <cs:effectRef idx="0"/>
    <cs:fontRef idx="minor">
      <a:schemeClr val="tx1"/>
    </cs:fontRef>
    <cs:spPr>
      <a:ln>
        <a:round/>
      </a:ln>
    </cs:spPr>
  </cs:gridlineMinor>
  <cs:hiLoLine>
    <cs:lnRef idx="1">
      <a:schemeClr val="tx1"/>
    </cs:lnRef>
    <cs:fillRef idx="0"/>
    <cs:effectRef idx="0"/>
    <cs:fontRef idx="minor">
      <a:schemeClr val="tx1"/>
    </cs:fontRef>
    <cs:spPr>
      <a:ln>
        <a:round/>
      </a:ln>
    </cs:spPr>
  </cs:hiLoLine>
  <cs:leaderLine>
    <cs:lnRef idx="1">
      <a:schemeClr val="tx1"/>
    </cs:lnRef>
    <cs:fillRef idx="0"/>
    <cs:effectRef idx="0"/>
    <cs:fontRef idx="minor">
      <a:schemeClr val="tx1"/>
    </cs:fontRef>
    <cs:spPr>
      <a:ln>
        <a:round/>
      </a:ln>
    </cs:spPr>
  </cs:leaderLine>
  <cs:legend>
    <cs:lnRef idx="0"/>
    <cs:fillRef idx="0"/>
    <cs:effectRef idx="0"/>
    <cs:fontRef idx="minor">
      <a:schemeClr val="tx1"/>
    </cs:fontRef>
    <cs:defRPr sz="1000" kern="1200"/>
  </cs:legend>
  <cs:plotArea mods="allowNoFillOverride allowNoLineOverride">
    <cs:lnRef idx="0"/>
    <cs:fillRef idx="1">
      <a:schemeClr val="bg1"/>
    </cs:fillRef>
    <cs:effectRef idx="0"/>
    <cs:fontRef idx="minor">
      <a:schemeClr val="tx1"/>
    </cs:fontRef>
  </cs:plotArea>
  <cs:plotArea3D>
    <cs:lnRef idx="0"/>
    <cs:fillRef idx="0"/>
    <cs:effectRef idx="0"/>
    <cs:fontRef idx="minor">
      <a:schemeClr val="tx1"/>
    </cs:fontRef>
  </cs:plotArea3D>
  <cs:seriesAxis>
    <cs:lnRef idx="1">
      <a:schemeClr val="tx1">
        <a:tint val="75000"/>
      </a:schemeClr>
    </cs:lnRef>
    <cs:fillRef idx="0"/>
    <cs:effectRef idx="0"/>
    <cs:fontRef idx="minor">
      <a:schemeClr val="tx1"/>
    </cs:fontRef>
    <cs:spPr>
      <a:ln>
        <a:round/>
      </a:ln>
    </cs:spPr>
    <cs:defRPr sz="1000" kern="1200"/>
  </cs:seriesAxis>
  <cs:seriesLine>
    <cs:lnRef idx="1">
      <a:schemeClr val="tx1"/>
    </cs:lnRef>
    <cs:fillRef idx="0"/>
    <cs:effectRef idx="0"/>
    <cs:fontRef idx="minor">
      <a:schemeClr val="tx1"/>
    </cs:fontRef>
    <cs:spPr>
      <a:ln>
        <a:round/>
      </a:ln>
    </cs:spPr>
  </cs:seriesLine>
  <cs:title>
    <cs:lnRef idx="0"/>
    <cs:fillRef idx="0"/>
    <cs:effectRef idx="0"/>
    <cs:fontRef idx="minor">
      <a:schemeClr val="tx1"/>
    </cs:fontRef>
    <cs:defRPr sz="1800" b="1" kern="1200"/>
  </cs:title>
  <cs:trendline>
    <cs:lnRef idx="1">
      <a:schemeClr val="tx1"/>
    </cs:lnRef>
    <cs:fillRef idx="0"/>
    <cs:effectRef idx="0"/>
    <cs:fontRef idx="minor">
      <a:schemeClr val="tx1"/>
    </cs:fontRef>
    <cs:spPr>
      <a:ln cap="rnd">
        <a:round/>
      </a:ln>
    </cs:spPr>
  </cs:trendline>
  <cs:trendlineLabel>
    <cs:lnRef idx="0"/>
    <cs:fillRef idx="0"/>
    <cs:effectRef idx="0"/>
    <cs:fontRef idx="minor">
      <a:schemeClr val="tx1"/>
    </cs:fontRef>
    <cs:defRPr sz="1000" kern="1200"/>
  </cs:trendlineLabel>
  <cs:upBar>
    <cs:lnRef idx="1">
      <a:schemeClr val="tx1"/>
    </cs:lnRef>
    <cs:fillRef idx="1">
      <a:schemeClr val="dk1">
        <a:tint val="5000"/>
      </a:schemeClr>
    </cs:fillRef>
    <cs:effectRef idx="0"/>
    <cs:fontRef idx="minor">
      <a:schemeClr val="tx1"/>
    </cs:fontRef>
    <cs:spPr>
      <a:ln>
        <a:round/>
      </a:ln>
    </cs:spPr>
  </cs:upBar>
  <cs:valueAxis>
    <cs:lnRef idx="1">
      <a:schemeClr val="tx1">
        <a:tint val="75000"/>
      </a:schemeClr>
    </cs:lnRef>
    <cs:fillRef idx="0"/>
    <cs:effectRef idx="0"/>
    <cs:fontRef idx="minor">
      <a:schemeClr val="tx1"/>
    </cs:fontRef>
    <cs:spPr>
      <a:ln>
        <a:round/>
      </a:ln>
    </cs:spPr>
    <cs:defRPr sz="1000" kern="1200"/>
  </cs:valueAxis>
  <cs:wall>
    <cs:lnRef idx="0"/>
    <cs:fillRef idx="0"/>
    <cs:effectRef idx="0"/>
    <cs:fontRef idx="minor">
      <a:schemeClr val="tx1"/>
    </cs:fontRef>
  </cs:wall>
</cs:chartStyle>
</file>

<file path=ppt/charts/style6.xml><?xml version="1.0" encoding="utf-8"?>
<cs:chartStyle xmlns:cs="http://schemas.microsoft.com/office/drawing/2012/chartStyle" xmlns:a="http://schemas.openxmlformats.org/drawingml/2006/main" id="102">
  <cs:axisTitle>
    <cs:lnRef idx="0"/>
    <cs:fillRef idx="0"/>
    <cs:effectRef idx="0"/>
    <cs:fontRef idx="minor">
      <a:schemeClr val="tx1"/>
    </cs:fontRef>
    <cs:defRPr sz="1000" b="1" kern="1200"/>
  </cs:axisTitle>
  <cs:categoryAxis>
    <cs:lnRef idx="1">
      <a:schemeClr val="tx1">
        <a:tint val="75000"/>
      </a:schemeClr>
    </cs:lnRef>
    <cs:fillRef idx="0"/>
    <cs:effectRef idx="0"/>
    <cs:fontRef idx="minor">
      <a:schemeClr val="tx1"/>
    </cs:fontRef>
    <cs:spPr>
      <a:ln>
        <a:round/>
      </a:ln>
    </cs:spPr>
    <cs:defRPr sz="1000" kern="1200"/>
  </cs:categoryAxis>
  <cs:chartArea mods="allowNoFillOverride allowNoLineOverride">
    <cs:lnRef idx="1">
      <a:schemeClr val="tx1">
        <a:tint val="75000"/>
      </a:schemeClr>
    </cs:lnRef>
    <cs:fillRef idx="1">
      <a:schemeClr val="bg1"/>
    </cs:fillRef>
    <cs:effectRef idx="0"/>
    <cs:fontRef idx="minor">
      <a:schemeClr val="tx1"/>
    </cs:fontRef>
    <cs:spPr>
      <a:ln>
        <a:round/>
      </a:ln>
    </cs:spPr>
    <cs:defRPr sz="1000" kern="1200"/>
  </cs:chartArea>
  <cs:dataLabel>
    <cs:lnRef idx="0"/>
    <cs:fillRef idx="0"/>
    <cs:effectRef idx="0"/>
    <cs:fontRef idx="minor">
      <a:schemeClr val="tx1"/>
    </cs:fontRef>
    <cs:defRPr sz="1000" kern="1200"/>
  </cs:dataLabel>
  <cs:dataLabelCallout>
    <cs:lnRef idx="0"/>
    <cs:fillRef idx="0"/>
    <cs:effectRef idx="0"/>
    <cs:fontRef idx="minor">
      <a:schemeClr val="dk1"/>
    </cs:fontRef>
    <cs:spPr>
      <a:solidFill>
        <a:schemeClr val="lt1"/>
      </a:solidFill>
      <a:ln>
        <a:solidFill>
          <a:schemeClr val="dk1">
            <a:lumMod val="65000"/>
            <a:lumOff val="35000"/>
          </a:schemeClr>
        </a:solidFill>
      </a:ln>
    </cs:spPr>
    <cs:defRPr sz="1000" kern="1200"/>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1">
      <cs:styleClr val="auto"/>
    </cs:lnRef>
    <cs:lineWidthScale>3</cs:lineWidthScale>
    <cs:fillRef idx="0"/>
    <cs:effectRef idx="0"/>
    <cs:fontRef idx="minor">
      <a:schemeClr val="tx1"/>
    </cs:fontRef>
    <cs:spPr>
      <a:ln cap="rnd">
        <a:round/>
      </a:ln>
    </cs:spPr>
  </cs:dataPointLine>
  <cs:dataPointMarker>
    <cs:lnRef idx="1">
      <cs:styleClr val="auto"/>
    </cs:lnRef>
    <cs:fillRef idx="1">
      <cs:styleClr val="auto"/>
    </cs:fillRef>
    <cs:effectRef idx="0"/>
    <cs:fontRef idx="minor">
      <a:schemeClr val="tx1"/>
    </cs:fontRef>
    <cs:spPr>
      <a:ln>
        <a:round/>
      </a:ln>
    </cs:spPr>
  </cs:dataPointMarker>
  <cs:dataPointMarkerLayout/>
  <cs:dataPointWireframe>
    <cs:lnRef idx="1">
      <cs:styleClr val="auto"/>
    </cs:lnRef>
    <cs:fillRef idx="0"/>
    <cs:effectRef idx="0"/>
    <cs:fontRef idx="minor">
      <a:schemeClr val="tx1"/>
    </cs:fontRef>
    <cs:spPr>
      <a:ln>
        <a:round/>
      </a:ln>
    </cs:spPr>
  </cs:dataPointWireframe>
  <cs:dataTable>
    <cs:lnRef idx="1">
      <a:schemeClr val="tx1">
        <a:tint val="75000"/>
      </a:schemeClr>
    </cs:lnRef>
    <cs:fillRef idx="0"/>
    <cs:effectRef idx="0"/>
    <cs:fontRef idx="minor">
      <a:schemeClr val="tx1"/>
    </cs:fontRef>
    <cs:spPr>
      <a:ln>
        <a:round/>
      </a:ln>
    </cs:spPr>
    <cs:defRPr sz="1000" kern="1200"/>
  </cs:dataTable>
  <cs:downBar>
    <cs:lnRef idx="1">
      <a:schemeClr val="tx1"/>
    </cs:lnRef>
    <cs:fillRef idx="1">
      <a:schemeClr val="dk1">
        <a:tint val="95000"/>
      </a:schemeClr>
    </cs:fillRef>
    <cs:effectRef idx="0"/>
    <cs:fontRef idx="minor">
      <a:schemeClr val="tx1"/>
    </cs:fontRef>
    <cs:spPr>
      <a:ln>
        <a:round/>
      </a:ln>
    </cs:spPr>
  </cs:downBar>
  <cs:dropLine>
    <cs:lnRef idx="1">
      <a:schemeClr val="tx1"/>
    </cs:lnRef>
    <cs:fillRef idx="0"/>
    <cs:effectRef idx="0"/>
    <cs:fontRef idx="minor">
      <a:schemeClr val="tx1"/>
    </cs:fontRef>
    <cs:spPr>
      <a:ln>
        <a:round/>
      </a:ln>
    </cs:spPr>
  </cs:dropLine>
  <cs:errorBar>
    <cs:lnRef idx="1">
      <a:schemeClr val="tx1"/>
    </cs:lnRef>
    <cs:fillRef idx="1">
      <a:schemeClr val="tx1"/>
    </cs:fillRef>
    <cs:effectRef idx="0"/>
    <cs:fontRef idx="minor">
      <a:schemeClr val="tx1"/>
    </cs:fontRef>
    <cs:spPr>
      <a:ln>
        <a:round/>
      </a:ln>
    </cs:spPr>
  </cs:errorBar>
  <cs:floor>
    <cs:lnRef idx="1">
      <a:schemeClr val="tx1">
        <a:tint val="75000"/>
      </a:schemeClr>
    </cs:lnRef>
    <cs:fillRef idx="0"/>
    <cs:effectRef idx="0"/>
    <cs:fontRef idx="minor">
      <a:schemeClr val="tx1"/>
    </cs:fontRef>
    <cs:spPr>
      <a:ln>
        <a:round/>
      </a:ln>
    </cs:spPr>
  </cs:floor>
  <cs:gridlineMajor>
    <cs:lnRef idx="1">
      <a:schemeClr val="tx1">
        <a:tint val="75000"/>
      </a:schemeClr>
    </cs:lnRef>
    <cs:fillRef idx="0"/>
    <cs:effectRef idx="0"/>
    <cs:fontRef idx="minor">
      <a:schemeClr val="tx1"/>
    </cs:fontRef>
    <cs:spPr>
      <a:ln>
        <a:round/>
      </a:ln>
    </cs:spPr>
  </cs:gridlineMajor>
  <cs:gridlineMinor>
    <cs:lnRef idx="1">
      <a:schemeClr val="tx1">
        <a:tint val="50000"/>
      </a:schemeClr>
    </cs:lnRef>
    <cs:fillRef idx="0"/>
    <cs:effectRef idx="0"/>
    <cs:fontRef idx="minor">
      <a:schemeClr val="tx1"/>
    </cs:fontRef>
    <cs:spPr>
      <a:ln>
        <a:round/>
      </a:ln>
    </cs:spPr>
  </cs:gridlineMinor>
  <cs:hiLoLine>
    <cs:lnRef idx="1">
      <a:schemeClr val="tx1"/>
    </cs:lnRef>
    <cs:fillRef idx="0"/>
    <cs:effectRef idx="0"/>
    <cs:fontRef idx="minor">
      <a:schemeClr val="tx1"/>
    </cs:fontRef>
    <cs:spPr>
      <a:ln>
        <a:round/>
      </a:ln>
    </cs:spPr>
  </cs:hiLoLine>
  <cs:leaderLine>
    <cs:lnRef idx="1">
      <a:schemeClr val="tx1"/>
    </cs:lnRef>
    <cs:fillRef idx="0"/>
    <cs:effectRef idx="0"/>
    <cs:fontRef idx="minor">
      <a:schemeClr val="tx1"/>
    </cs:fontRef>
    <cs:spPr>
      <a:ln>
        <a:round/>
      </a:ln>
    </cs:spPr>
  </cs:leaderLine>
  <cs:legend>
    <cs:lnRef idx="0"/>
    <cs:fillRef idx="0"/>
    <cs:effectRef idx="0"/>
    <cs:fontRef idx="minor">
      <a:schemeClr val="tx1"/>
    </cs:fontRef>
    <cs:defRPr sz="1000" kern="1200"/>
  </cs:legend>
  <cs:plotArea mods="allowNoFillOverride allowNoLineOverride">
    <cs:lnRef idx="0"/>
    <cs:fillRef idx="1">
      <a:schemeClr val="bg1"/>
    </cs:fillRef>
    <cs:effectRef idx="0"/>
    <cs:fontRef idx="minor">
      <a:schemeClr val="tx1"/>
    </cs:fontRef>
  </cs:plotArea>
  <cs:plotArea3D>
    <cs:lnRef idx="0"/>
    <cs:fillRef idx="0"/>
    <cs:effectRef idx="0"/>
    <cs:fontRef idx="minor">
      <a:schemeClr val="tx1"/>
    </cs:fontRef>
  </cs:plotArea3D>
  <cs:seriesAxis>
    <cs:lnRef idx="1">
      <a:schemeClr val="tx1">
        <a:tint val="75000"/>
      </a:schemeClr>
    </cs:lnRef>
    <cs:fillRef idx="0"/>
    <cs:effectRef idx="0"/>
    <cs:fontRef idx="minor">
      <a:schemeClr val="tx1"/>
    </cs:fontRef>
    <cs:spPr>
      <a:ln>
        <a:round/>
      </a:ln>
    </cs:spPr>
    <cs:defRPr sz="1000" kern="1200"/>
  </cs:seriesAxis>
  <cs:seriesLine>
    <cs:lnRef idx="1">
      <a:schemeClr val="tx1"/>
    </cs:lnRef>
    <cs:fillRef idx="0"/>
    <cs:effectRef idx="0"/>
    <cs:fontRef idx="minor">
      <a:schemeClr val="tx1"/>
    </cs:fontRef>
    <cs:spPr>
      <a:ln>
        <a:round/>
      </a:ln>
    </cs:spPr>
  </cs:seriesLine>
  <cs:title>
    <cs:lnRef idx="0"/>
    <cs:fillRef idx="0"/>
    <cs:effectRef idx="0"/>
    <cs:fontRef idx="minor">
      <a:schemeClr val="tx1"/>
    </cs:fontRef>
    <cs:defRPr sz="1800" b="1" kern="1200"/>
  </cs:title>
  <cs:trendline>
    <cs:lnRef idx="1">
      <a:schemeClr val="tx1"/>
    </cs:lnRef>
    <cs:fillRef idx="0"/>
    <cs:effectRef idx="0"/>
    <cs:fontRef idx="minor">
      <a:schemeClr val="tx1"/>
    </cs:fontRef>
    <cs:spPr>
      <a:ln cap="rnd">
        <a:round/>
      </a:ln>
    </cs:spPr>
  </cs:trendline>
  <cs:trendlineLabel>
    <cs:lnRef idx="0"/>
    <cs:fillRef idx="0"/>
    <cs:effectRef idx="0"/>
    <cs:fontRef idx="minor">
      <a:schemeClr val="tx1"/>
    </cs:fontRef>
    <cs:defRPr sz="1000" kern="1200"/>
  </cs:trendlineLabel>
  <cs:upBar>
    <cs:lnRef idx="1">
      <a:schemeClr val="tx1"/>
    </cs:lnRef>
    <cs:fillRef idx="1">
      <a:schemeClr val="dk1">
        <a:tint val="5000"/>
      </a:schemeClr>
    </cs:fillRef>
    <cs:effectRef idx="0"/>
    <cs:fontRef idx="minor">
      <a:schemeClr val="tx1"/>
    </cs:fontRef>
    <cs:spPr>
      <a:ln>
        <a:round/>
      </a:ln>
    </cs:spPr>
  </cs:upBar>
  <cs:valueAxis>
    <cs:lnRef idx="1">
      <a:schemeClr val="tx1">
        <a:tint val="75000"/>
      </a:schemeClr>
    </cs:lnRef>
    <cs:fillRef idx="0"/>
    <cs:effectRef idx="0"/>
    <cs:fontRef idx="minor">
      <a:schemeClr val="tx1"/>
    </cs:fontRef>
    <cs:spPr>
      <a:ln>
        <a:round/>
      </a:ln>
    </cs:spPr>
    <cs:defRPr sz="1000" kern="1200"/>
  </cs:valueAxis>
  <cs:wall>
    <cs:lnRef idx="0"/>
    <cs:fillRef idx="0"/>
    <cs:effectRef idx="0"/>
    <cs:fontRef idx="minor">
      <a:schemeClr val="tx1"/>
    </cs:fontRef>
  </cs:wall>
</cs:chartStyle>
</file>

<file path=ppt/charts/style7.xml><?xml version="1.0" encoding="utf-8"?>
<cs:chartStyle xmlns:cs="http://schemas.microsoft.com/office/drawing/2012/chartStyle" xmlns:a="http://schemas.openxmlformats.org/drawingml/2006/main" id="102">
  <cs:axisTitle>
    <cs:lnRef idx="0"/>
    <cs:fillRef idx="0"/>
    <cs:effectRef idx="0"/>
    <cs:fontRef idx="minor">
      <a:schemeClr val="tx1"/>
    </cs:fontRef>
    <cs:defRPr sz="1000" b="1" kern="1200"/>
  </cs:axisTitle>
  <cs:categoryAxis>
    <cs:lnRef idx="1">
      <a:schemeClr val="tx1">
        <a:tint val="75000"/>
      </a:schemeClr>
    </cs:lnRef>
    <cs:fillRef idx="0"/>
    <cs:effectRef idx="0"/>
    <cs:fontRef idx="minor">
      <a:schemeClr val="tx1"/>
    </cs:fontRef>
    <cs:spPr>
      <a:ln>
        <a:round/>
      </a:ln>
    </cs:spPr>
    <cs:defRPr sz="1000" kern="1200"/>
  </cs:categoryAxis>
  <cs:chartArea mods="allowNoFillOverride allowNoLineOverride">
    <cs:lnRef idx="1">
      <a:schemeClr val="tx1">
        <a:tint val="75000"/>
      </a:schemeClr>
    </cs:lnRef>
    <cs:fillRef idx="1">
      <a:schemeClr val="bg1"/>
    </cs:fillRef>
    <cs:effectRef idx="0"/>
    <cs:fontRef idx="minor">
      <a:schemeClr val="tx1"/>
    </cs:fontRef>
    <cs:spPr>
      <a:ln>
        <a:round/>
      </a:ln>
    </cs:spPr>
    <cs:defRPr sz="1000" kern="1200"/>
  </cs:chartArea>
  <cs:dataLabel>
    <cs:lnRef idx="0"/>
    <cs:fillRef idx="0"/>
    <cs:effectRef idx="0"/>
    <cs:fontRef idx="minor">
      <a:schemeClr val="tx1"/>
    </cs:fontRef>
    <cs:defRPr sz="1000" kern="1200"/>
  </cs:dataLabel>
  <cs:dataLabelCallout>
    <cs:lnRef idx="0"/>
    <cs:fillRef idx="0"/>
    <cs:effectRef idx="0"/>
    <cs:fontRef idx="minor">
      <a:schemeClr val="dk1"/>
    </cs:fontRef>
    <cs:spPr>
      <a:solidFill>
        <a:schemeClr val="lt1"/>
      </a:solidFill>
      <a:ln>
        <a:solidFill>
          <a:schemeClr val="dk1">
            <a:lumMod val="65000"/>
            <a:lumOff val="35000"/>
          </a:schemeClr>
        </a:solidFill>
      </a:ln>
    </cs:spPr>
    <cs:defRPr sz="1000" kern="1200"/>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1">
      <cs:styleClr val="auto"/>
    </cs:lnRef>
    <cs:lineWidthScale>3</cs:lineWidthScale>
    <cs:fillRef idx="0"/>
    <cs:effectRef idx="0"/>
    <cs:fontRef idx="minor">
      <a:schemeClr val="tx1"/>
    </cs:fontRef>
    <cs:spPr>
      <a:ln cap="rnd">
        <a:round/>
      </a:ln>
    </cs:spPr>
  </cs:dataPointLine>
  <cs:dataPointMarker>
    <cs:lnRef idx="1">
      <cs:styleClr val="auto"/>
    </cs:lnRef>
    <cs:fillRef idx="1">
      <cs:styleClr val="auto"/>
    </cs:fillRef>
    <cs:effectRef idx="0"/>
    <cs:fontRef idx="minor">
      <a:schemeClr val="tx1"/>
    </cs:fontRef>
    <cs:spPr>
      <a:ln>
        <a:round/>
      </a:ln>
    </cs:spPr>
  </cs:dataPointMarker>
  <cs:dataPointMarkerLayout/>
  <cs:dataPointWireframe>
    <cs:lnRef idx="1">
      <cs:styleClr val="auto"/>
    </cs:lnRef>
    <cs:fillRef idx="0"/>
    <cs:effectRef idx="0"/>
    <cs:fontRef idx="minor">
      <a:schemeClr val="tx1"/>
    </cs:fontRef>
    <cs:spPr>
      <a:ln>
        <a:round/>
      </a:ln>
    </cs:spPr>
  </cs:dataPointWireframe>
  <cs:dataTable>
    <cs:lnRef idx="1">
      <a:schemeClr val="tx1">
        <a:tint val="75000"/>
      </a:schemeClr>
    </cs:lnRef>
    <cs:fillRef idx="0"/>
    <cs:effectRef idx="0"/>
    <cs:fontRef idx="minor">
      <a:schemeClr val="tx1"/>
    </cs:fontRef>
    <cs:spPr>
      <a:ln>
        <a:round/>
      </a:ln>
    </cs:spPr>
    <cs:defRPr sz="1000" kern="1200"/>
  </cs:dataTable>
  <cs:downBar>
    <cs:lnRef idx="1">
      <a:schemeClr val="tx1"/>
    </cs:lnRef>
    <cs:fillRef idx="1">
      <a:schemeClr val="dk1">
        <a:tint val="95000"/>
      </a:schemeClr>
    </cs:fillRef>
    <cs:effectRef idx="0"/>
    <cs:fontRef idx="minor">
      <a:schemeClr val="tx1"/>
    </cs:fontRef>
    <cs:spPr>
      <a:ln>
        <a:round/>
      </a:ln>
    </cs:spPr>
  </cs:downBar>
  <cs:dropLine>
    <cs:lnRef idx="1">
      <a:schemeClr val="tx1"/>
    </cs:lnRef>
    <cs:fillRef idx="0"/>
    <cs:effectRef idx="0"/>
    <cs:fontRef idx="minor">
      <a:schemeClr val="tx1"/>
    </cs:fontRef>
    <cs:spPr>
      <a:ln>
        <a:round/>
      </a:ln>
    </cs:spPr>
  </cs:dropLine>
  <cs:errorBar>
    <cs:lnRef idx="1">
      <a:schemeClr val="tx1"/>
    </cs:lnRef>
    <cs:fillRef idx="1">
      <a:schemeClr val="tx1"/>
    </cs:fillRef>
    <cs:effectRef idx="0"/>
    <cs:fontRef idx="minor">
      <a:schemeClr val="tx1"/>
    </cs:fontRef>
    <cs:spPr>
      <a:ln>
        <a:round/>
      </a:ln>
    </cs:spPr>
  </cs:errorBar>
  <cs:floor>
    <cs:lnRef idx="1">
      <a:schemeClr val="tx1">
        <a:tint val="75000"/>
      </a:schemeClr>
    </cs:lnRef>
    <cs:fillRef idx="0"/>
    <cs:effectRef idx="0"/>
    <cs:fontRef idx="minor">
      <a:schemeClr val="tx1"/>
    </cs:fontRef>
    <cs:spPr>
      <a:ln>
        <a:round/>
      </a:ln>
    </cs:spPr>
  </cs:floor>
  <cs:gridlineMajor>
    <cs:lnRef idx="1">
      <a:schemeClr val="tx1">
        <a:tint val="75000"/>
      </a:schemeClr>
    </cs:lnRef>
    <cs:fillRef idx="0"/>
    <cs:effectRef idx="0"/>
    <cs:fontRef idx="minor">
      <a:schemeClr val="tx1"/>
    </cs:fontRef>
    <cs:spPr>
      <a:ln>
        <a:round/>
      </a:ln>
    </cs:spPr>
  </cs:gridlineMajor>
  <cs:gridlineMinor>
    <cs:lnRef idx="1">
      <a:schemeClr val="tx1">
        <a:tint val="50000"/>
      </a:schemeClr>
    </cs:lnRef>
    <cs:fillRef idx="0"/>
    <cs:effectRef idx="0"/>
    <cs:fontRef idx="minor">
      <a:schemeClr val="tx1"/>
    </cs:fontRef>
    <cs:spPr>
      <a:ln>
        <a:round/>
      </a:ln>
    </cs:spPr>
  </cs:gridlineMinor>
  <cs:hiLoLine>
    <cs:lnRef idx="1">
      <a:schemeClr val="tx1"/>
    </cs:lnRef>
    <cs:fillRef idx="0"/>
    <cs:effectRef idx="0"/>
    <cs:fontRef idx="minor">
      <a:schemeClr val="tx1"/>
    </cs:fontRef>
    <cs:spPr>
      <a:ln>
        <a:round/>
      </a:ln>
    </cs:spPr>
  </cs:hiLoLine>
  <cs:leaderLine>
    <cs:lnRef idx="1">
      <a:schemeClr val="tx1"/>
    </cs:lnRef>
    <cs:fillRef idx="0"/>
    <cs:effectRef idx="0"/>
    <cs:fontRef idx="minor">
      <a:schemeClr val="tx1"/>
    </cs:fontRef>
    <cs:spPr>
      <a:ln>
        <a:round/>
      </a:ln>
    </cs:spPr>
  </cs:leaderLine>
  <cs:legend>
    <cs:lnRef idx="0"/>
    <cs:fillRef idx="0"/>
    <cs:effectRef idx="0"/>
    <cs:fontRef idx="minor">
      <a:schemeClr val="tx1"/>
    </cs:fontRef>
    <cs:defRPr sz="1000" kern="1200"/>
  </cs:legend>
  <cs:plotArea mods="allowNoFillOverride allowNoLineOverride">
    <cs:lnRef idx="0"/>
    <cs:fillRef idx="1">
      <a:schemeClr val="bg1"/>
    </cs:fillRef>
    <cs:effectRef idx="0"/>
    <cs:fontRef idx="minor">
      <a:schemeClr val="tx1"/>
    </cs:fontRef>
  </cs:plotArea>
  <cs:plotArea3D>
    <cs:lnRef idx="0"/>
    <cs:fillRef idx="0"/>
    <cs:effectRef idx="0"/>
    <cs:fontRef idx="minor">
      <a:schemeClr val="tx1"/>
    </cs:fontRef>
  </cs:plotArea3D>
  <cs:seriesAxis>
    <cs:lnRef idx="1">
      <a:schemeClr val="tx1">
        <a:tint val="75000"/>
      </a:schemeClr>
    </cs:lnRef>
    <cs:fillRef idx="0"/>
    <cs:effectRef idx="0"/>
    <cs:fontRef idx="minor">
      <a:schemeClr val="tx1"/>
    </cs:fontRef>
    <cs:spPr>
      <a:ln>
        <a:round/>
      </a:ln>
    </cs:spPr>
    <cs:defRPr sz="1000" kern="1200"/>
  </cs:seriesAxis>
  <cs:seriesLine>
    <cs:lnRef idx="1">
      <a:schemeClr val="tx1"/>
    </cs:lnRef>
    <cs:fillRef idx="0"/>
    <cs:effectRef idx="0"/>
    <cs:fontRef idx="minor">
      <a:schemeClr val="tx1"/>
    </cs:fontRef>
    <cs:spPr>
      <a:ln>
        <a:round/>
      </a:ln>
    </cs:spPr>
  </cs:seriesLine>
  <cs:title>
    <cs:lnRef idx="0"/>
    <cs:fillRef idx="0"/>
    <cs:effectRef idx="0"/>
    <cs:fontRef idx="minor">
      <a:schemeClr val="tx1"/>
    </cs:fontRef>
    <cs:defRPr sz="1800" b="1" kern="1200"/>
  </cs:title>
  <cs:trendline>
    <cs:lnRef idx="1">
      <a:schemeClr val="tx1"/>
    </cs:lnRef>
    <cs:fillRef idx="0"/>
    <cs:effectRef idx="0"/>
    <cs:fontRef idx="minor">
      <a:schemeClr val="tx1"/>
    </cs:fontRef>
    <cs:spPr>
      <a:ln cap="rnd">
        <a:round/>
      </a:ln>
    </cs:spPr>
  </cs:trendline>
  <cs:trendlineLabel>
    <cs:lnRef idx="0"/>
    <cs:fillRef idx="0"/>
    <cs:effectRef idx="0"/>
    <cs:fontRef idx="minor">
      <a:schemeClr val="tx1"/>
    </cs:fontRef>
    <cs:defRPr sz="1000" kern="1200"/>
  </cs:trendlineLabel>
  <cs:upBar>
    <cs:lnRef idx="1">
      <a:schemeClr val="tx1"/>
    </cs:lnRef>
    <cs:fillRef idx="1">
      <a:schemeClr val="dk1">
        <a:tint val="5000"/>
      </a:schemeClr>
    </cs:fillRef>
    <cs:effectRef idx="0"/>
    <cs:fontRef idx="minor">
      <a:schemeClr val="tx1"/>
    </cs:fontRef>
    <cs:spPr>
      <a:ln>
        <a:round/>
      </a:ln>
    </cs:spPr>
  </cs:upBar>
  <cs:valueAxis>
    <cs:lnRef idx="1">
      <a:schemeClr val="tx1">
        <a:tint val="75000"/>
      </a:schemeClr>
    </cs:lnRef>
    <cs:fillRef idx="0"/>
    <cs:effectRef idx="0"/>
    <cs:fontRef idx="minor">
      <a:schemeClr val="tx1"/>
    </cs:fontRef>
    <cs:spPr>
      <a:ln>
        <a:round/>
      </a:ln>
    </cs:spPr>
    <cs:defRPr sz="1000" kern="1200"/>
  </cs:valueAxis>
  <cs:wall>
    <cs:lnRef idx="0"/>
    <cs:fillRef idx="0"/>
    <cs:effectRef idx="0"/>
    <cs:fontRef idx="minor">
      <a:schemeClr val="tx1"/>
    </cs:fontRef>
  </cs:wall>
</cs:chartStyle>
</file>

<file path=ppt/charts/style8.xml><?xml version="1.0" encoding="utf-8"?>
<cs:chartStyle xmlns:cs="http://schemas.microsoft.com/office/drawing/2012/chartStyle" xmlns:a="http://schemas.openxmlformats.org/drawingml/2006/main" id="102">
  <cs:axisTitle>
    <cs:lnRef idx="0"/>
    <cs:fillRef idx="0"/>
    <cs:effectRef idx="0"/>
    <cs:fontRef idx="minor">
      <a:schemeClr val="tx1"/>
    </cs:fontRef>
    <cs:defRPr sz="1000" b="1" kern="1200"/>
  </cs:axisTitle>
  <cs:categoryAxis>
    <cs:lnRef idx="1">
      <a:schemeClr val="tx1">
        <a:tint val="75000"/>
      </a:schemeClr>
    </cs:lnRef>
    <cs:fillRef idx="0"/>
    <cs:effectRef idx="0"/>
    <cs:fontRef idx="minor">
      <a:schemeClr val="tx1"/>
    </cs:fontRef>
    <cs:spPr>
      <a:ln>
        <a:round/>
      </a:ln>
    </cs:spPr>
    <cs:defRPr sz="1000" kern="1200"/>
  </cs:categoryAxis>
  <cs:chartArea mods="allowNoFillOverride allowNoLineOverride">
    <cs:lnRef idx="1">
      <a:schemeClr val="tx1">
        <a:tint val="75000"/>
      </a:schemeClr>
    </cs:lnRef>
    <cs:fillRef idx="1">
      <a:schemeClr val="bg1"/>
    </cs:fillRef>
    <cs:effectRef idx="0"/>
    <cs:fontRef idx="minor">
      <a:schemeClr val="tx1"/>
    </cs:fontRef>
    <cs:spPr>
      <a:ln>
        <a:round/>
      </a:ln>
    </cs:spPr>
    <cs:defRPr sz="1000" kern="1200"/>
  </cs:chartArea>
  <cs:dataLabel>
    <cs:lnRef idx="0"/>
    <cs:fillRef idx="0"/>
    <cs:effectRef idx="0"/>
    <cs:fontRef idx="minor">
      <a:schemeClr val="tx1"/>
    </cs:fontRef>
    <cs:defRPr sz="1000" kern="1200"/>
  </cs:dataLabel>
  <cs:dataLabelCallout>
    <cs:lnRef idx="0"/>
    <cs:fillRef idx="0"/>
    <cs:effectRef idx="0"/>
    <cs:fontRef idx="minor">
      <a:schemeClr val="dk1"/>
    </cs:fontRef>
    <cs:spPr>
      <a:solidFill>
        <a:schemeClr val="lt1"/>
      </a:solidFill>
      <a:ln>
        <a:solidFill>
          <a:schemeClr val="dk1">
            <a:lumMod val="65000"/>
            <a:lumOff val="35000"/>
          </a:schemeClr>
        </a:solidFill>
      </a:ln>
    </cs:spPr>
    <cs:defRPr sz="1000" kern="1200"/>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1">
      <cs:styleClr val="auto"/>
    </cs:lnRef>
    <cs:lineWidthScale>3</cs:lineWidthScale>
    <cs:fillRef idx="0"/>
    <cs:effectRef idx="0"/>
    <cs:fontRef idx="minor">
      <a:schemeClr val="tx1"/>
    </cs:fontRef>
    <cs:spPr>
      <a:ln cap="rnd">
        <a:round/>
      </a:ln>
    </cs:spPr>
  </cs:dataPointLine>
  <cs:dataPointMarker>
    <cs:lnRef idx="1">
      <cs:styleClr val="auto"/>
    </cs:lnRef>
    <cs:fillRef idx="1">
      <cs:styleClr val="auto"/>
    </cs:fillRef>
    <cs:effectRef idx="0"/>
    <cs:fontRef idx="minor">
      <a:schemeClr val="tx1"/>
    </cs:fontRef>
    <cs:spPr>
      <a:ln>
        <a:round/>
      </a:ln>
    </cs:spPr>
  </cs:dataPointMarker>
  <cs:dataPointMarkerLayout/>
  <cs:dataPointWireframe>
    <cs:lnRef idx="1">
      <cs:styleClr val="auto"/>
    </cs:lnRef>
    <cs:fillRef idx="0"/>
    <cs:effectRef idx="0"/>
    <cs:fontRef idx="minor">
      <a:schemeClr val="tx1"/>
    </cs:fontRef>
    <cs:spPr>
      <a:ln>
        <a:round/>
      </a:ln>
    </cs:spPr>
  </cs:dataPointWireframe>
  <cs:dataTable>
    <cs:lnRef idx="1">
      <a:schemeClr val="tx1">
        <a:tint val="75000"/>
      </a:schemeClr>
    </cs:lnRef>
    <cs:fillRef idx="0"/>
    <cs:effectRef idx="0"/>
    <cs:fontRef idx="minor">
      <a:schemeClr val="tx1"/>
    </cs:fontRef>
    <cs:spPr>
      <a:ln>
        <a:round/>
      </a:ln>
    </cs:spPr>
    <cs:defRPr sz="1000" kern="1200"/>
  </cs:dataTable>
  <cs:downBar>
    <cs:lnRef idx="1">
      <a:schemeClr val="tx1"/>
    </cs:lnRef>
    <cs:fillRef idx="1">
      <a:schemeClr val="dk1">
        <a:tint val="95000"/>
      </a:schemeClr>
    </cs:fillRef>
    <cs:effectRef idx="0"/>
    <cs:fontRef idx="minor">
      <a:schemeClr val="tx1"/>
    </cs:fontRef>
    <cs:spPr>
      <a:ln>
        <a:round/>
      </a:ln>
    </cs:spPr>
  </cs:downBar>
  <cs:dropLine>
    <cs:lnRef idx="1">
      <a:schemeClr val="tx1"/>
    </cs:lnRef>
    <cs:fillRef idx="0"/>
    <cs:effectRef idx="0"/>
    <cs:fontRef idx="minor">
      <a:schemeClr val="tx1"/>
    </cs:fontRef>
    <cs:spPr>
      <a:ln>
        <a:round/>
      </a:ln>
    </cs:spPr>
  </cs:dropLine>
  <cs:errorBar>
    <cs:lnRef idx="1">
      <a:schemeClr val="tx1"/>
    </cs:lnRef>
    <cs:fillRef idx="1">
      <a:schemeClr val="tx1"/>
    </cs:fillRef>
    <cs:effectRef idx="0"/>
    <cs:fontRef idx="minor">
      <a:schemeClr val="tx1"/>
    </cs:fontRef>
    <cs:spPr>
      <a:ln>
        <a:round/>
      </a:ln>
    </cs:spPr>
  </cs:errorBar>
  <cs:floor>
    <cs:lnRef idx="1">
      <a:schemeClr val="tx1">
        <a:tint val="75000"/>
      </a:schemeClr>
    </cs:lnRef>
    <cs:fillRef idx="0"/>
    <cs:effectRef idx="0"/>
    <cs:fontRef idx="minor">
      <a:schemeClr val="tx1"/>
    </cs:fontRef>
    <cs:spPr>
      <a:ln>
        <a:round/>
      </a:ln>
    </cs:spPr>
  </cs:floor>
  <cs:gridlineMajor>
    <cs:lnRef idx="1">
      <a:schemeClr val="tx1">
        <a:tint val="75000"/>
      </a:schemeClr>
    </cs:lnRef>
    <cs:fillRef idx="0"/>
    <cs:effectRef idx="0"/>
    <cs:fontRef idx="minor">
      <a:schemeClr val="tx1"/>
    </cs:fontRef>
    <cs:spPr>
      <a:ln>
        <a:round/>
      </a:ln>
    </cs:spPr>
  </cs:gridlineMajor>
  <cs:gridlineMinor>
    <cs:lnRef idx="1">
      <a:schemeClr val="tx1">
        <a:tint val="50000"/>
      </a:schemeClr>
    </cs:lnRef>
    <cs:fillRef idx="0"/>
    <cs:effectRef idx="0"/>
    <cs:fontRef idx="minor">
      <a:schemeClr val="tx1"/>
    </cs:fontRef>
    <cs:spPr>
      <a:ln>
        <a:round/>
      </a:ln>
    </cs:spPr>
  </cs:gridlineMinor>
  <cs:hiLoLine>
    <cs:lnRef idx="1">
      <a:schemeClr val="tx1"/>
    </cs:lnRef>
    <cs:fillRef idx="0"/>
    <cs:effectRef idx="0"/>
    <cs:fontRef idx="minor">
      <a:schemeClr val="tx1"/>
    </cs:fontRef>
    <cs:spPr>
      <a:ln>
        <a:round/>
      </a:ln>
    </cs:spPr>
  </cs:hiLoLine>
  <cs:leaderLine>
    <cs:lnRef idx="1">
      <a:schemeClr val="tx1"/>
    </cs:lnRef>
    <cs:fillRef idx="0"/>
    <cs:effectRef idx="0"/>
    <cs:fontRef idx="minor">
      <a:schemeClr val="tx1"/>
    </cs:fontRef>
    <cs:spPr>
      <a:ln>
        <a:round/>
      </a:ln>
    </cs:spPr>
  </cs:leaderLine>
  <cs:legend>
    <cs:lnRef idx="0"/>
    <cs:fillRef idx="0"/>
    <cs:effectRef idx="0"/>
    <cs:fontRef idx="minor">
      <a:schemeClr val="tx1"/>
    </cs:fontRef>
    <cs:defRPr sz="1000" kern="1200"/>
  </cs:legend>
  <cs:plotArea mods="allowNoFillOverride allowNoLineOverride">
    <cs:lnRef idx="0"/>
    <cs:fillRef idx="1">
      <a:schemeClr val="bg1"/>
    </cs:fillRef>
    <cs:effectRef idx="0"/>
    <cs:fontRef idx="minor">
      <a:schemeClr val="tx1"/>
    </cs:fontRef>
  </cs:plotArea>
  <cs:plotArea3D>
    <cs:lnRef idx="0"/>
    <cs:fillRef idx="0"/>
    <cs:effectRef idx="0"/>
    <cs:fontRef idx="minor">
      <a:schemeClr val="tx1"/>
    </cs:fontRef>
  </cs:plotArea3D>
  <cs:seriesAxis>
    <cs:lnRef idx="1">
      <a:schemeClr val="tx1">
        <a:tint val="75000"/>
      </a:schemeClr>
    </cs:lnRef>
    <cs:fillRef idx="0"/>
    <cs:effectRef idx="0"/>
    <cs:fontRef idx="minor">
      <a:schemeClr val="tx1"/>
    </cs:fontRef>
    <cs:spPr>
      <a:ln>
        <a:round/>
      </a:ln>
    </cs:spPr>
    <cs:defRPr sz="1000" kern="1200"/>
  </cs:seriesAxis>
  <cs:seriesLine>
    <cs:lnRef idx="1">
      <a:schemeClr val="tx1"/>
    </cs:lnRef>
    <cs:fillRef idx="0"/>
    <cs:effectRef idx="0"/>
    <cs:fontRef idx="minor">
      <a:schemeClr val="tx1"/>
    </cs:fontRef>
    <cs:spPr>
      <a:ln>
        <a:round/>
      </a:ln>
    </cs:spPr>
  </cs:seriesLine>
  <cs:title>
    <cs:lnRef idx="0"/>
    <cs:fillRef idx="0"/>
    <cs:effectRef idx="0"/>
    <cs:fontRef idx="minor">
      <a:schemeClr val="tx1"/>
    </cs:fontRef>
    <cs:defRPr sz="1800" b="1" kern="1200"/>
  </cs:title>
  <cs:trendline>
    <cs:lnRef idx="1">
      <a:schemeClr val="tx1"/>
    </cs:lnRef>
    <cs:fillRef idx="0"/>
    <cs:effectRef idx="0"/>
    <cs:fontRef idx="minor">
      <a:schemeClr val="tx1"/>
    </cs:fontRef>
    <cs:spPr>
      <a:ln cap="rnd">
        <a:round/>
      </a:ln>
    </cs:spPr>
  </cs:trendline>
  <cs:trendlineLabel>
    <cs:lnRef idx="0"/>
    <cs:fillRef idx="0"/>
    <cs:effectRef idx="0"/>
    <cs:fontRef idx="minor">
      <a:schemeClr val="tx1"/>
    </cs:fontRef>
    <cs:defRPr sz="1000" kern="1200"/>
  </cs:trendlineLabel>
  <cs:upBar>
    <cs:lnRef idx="1">
      <a:schemeClr val="tx1"/>
    </cs:lnRef>
    <cs:fillRef idx="1">
      <a:schemeClr val="dk1">
        <a:tint val="5000"/>
      </a:schemeClr>
    </cs:fillRef>
    <cs:effectRef idx="0"/>
    <cs:fontRef idx="minor">
      <a:schemeClr val="tx1"/>
    </cs:fontRef>
    <cs:spPr>
      <a:ln>
        <a:round/>
      </a:ln>
    </cs:spPr>
  </cs:upBar>
  <cs:valueAxis>
    <cs:lnRef idx="1">
      <a:schemeClr val="tx1">
        <a:tint val="75000"/>
      </a:schemeClr>
    </cs:lnRef>
    <cs:fillRef idx="0"/>
    <cs:effectRef idx="0"/>
    <cs:fontRef idx="minor">
      <a:schemeClr val="tx1"/>
    </cs:fontRef>
    <cs:spPr>
      <a:ln>
        <a:round/>
      </a:ln>
    </cs:spPr>
    <cs:defRPr sz="1000" kern="1200"/>
  </cs:valueAxis>
  <cs:wall>
    <cs:lnRef idx="0"/>
    <cs:fillRef idx="0"/>
    <cs:effectRef idx="0"/>
    <cs:fontRef idx="minor">
      <a:schemeClr val="tx1"/>
    </cs:fontRef>
  </cs:wall>
</cs:chartStyle>
</file>

<file path=ppt/charts/style9.xml><?xml version="1.0" encoding="utf-8"?>
<cs:chartStyle xmlns:cs="http://schemas.microsoft.com/office/drawing/2012/chartStyle" xmlns:a="http://schemas.openxmlformats.org/drawingml/2006/main" id="102">
  <cs:axisTitle>
    <cs:lnRef idx="0"/>
    <cs:fillRef idx="0"/>
    <cs:effectRef idx="0"/>
    <cs:fontRef idx="minor">
      <a:schemeClr val="tx1"/>
    </cs:fontRef>
    <cs:defRPr sz="1000" b="1" kern="1200"/>
  </cs:axisTitle>
  <cs:categoryAxis>
    <cs:lnRef idx="1">
      <a:schemeClr val="tx1">
        <a:tint val="75000"/>
      </a:schemeClr>
    </cs:lnRef>
    <cs:fillRef idx="0"/>
    <cs:effectRef idx="0"/>
    <cs:fontRef idx="minor">
      <a:schemeClr val="tx1"/>
    </cs:fontRef>
    <cs:spPr>
      <a:ln>
        <a:round/>
      </a:ln>
    </cs:spPr>
    <cs:defRPr sz="1000" kern="1200"/>
  </cs:categoryAxis>
  <cs:chartArea mods="allowNoFillOverride allowNoLineOverride">
    <cs:lnRef idx="1">
      <a:schemeClr val="tx1">
        <a:tint val="75000"/>
      </a:schemeClr>
    </cs:lnRef>
    <cs:fillRef idx="1">
      <a:schemeClr val="bg1"/>
    </cs:fillRef>
    <cs:effectRef idx="0"/>
    <cs:fontRef idx="minor">
      <a:schemeClr val="tx1"/>
    </cs:fontRef>
    <cs:spPr>
      <a:ln>
        <a:round/>
      </a:ln>
    </cs:spPr>
    <cs:defRPr sz="1000" kern="1200"/>
  </cs:chartArea>
  <cs:dataLabel>
    <cs:lnRef idx="0"/>
    <cs:fillRef idx="0"/>
    <cs:effectRef idx="0"/>
    <cs:fontRef idx="minor">
      <a:schemeClr val="tx1"/>
    </cs:fontRef>
    <cs:defRPr sz="1000" kern="1200"/>
  </cs:dataLabel>
  <cs:dataLabelCallout>
    <cs:lnRef idx="0"/>
    <cs:fillRef idx="0"/>
    <cs:effectRef idx="0"/>
    <cs:fontRef idx="minor">
      <a:schemeClr val="dk1"/>
    </cs:fontRef>
    <cs:spPr>
      <a:solidFill>
        <a:schemeClr val="lt1"/>
      </a:solidFill>
      <a:ln>
        <a:solidFill>
          <a:schemeClr val="dk1">
            <a:lumMod val="65000"/>
            <a:lumOff val="35000"/>
          </a:schemeClr>
        </a:solidFill>
      </a:ln>
    </cs:spPr>
    <cs:defRPr sz="1000" kern="1200"/>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1">
      <cs:styleClr val="auto"/>
    </cs:lnRef>
    <cs:lineWidthScale>3</cs:lineWidthScale>
    <cs:fillRef idx="0"/>
    <cs:effectRef idx="0"/>
    <cs:fontRef idx="minor">
      <a:schemeClr val="tx1"/>
    </cs:fontRef>
    <cs:spPr>
      <a:ln cap="rnd">
        <a:round/>
      </a:ln>
    </cs:spPr>
  </cs:dataPointLine>
  <cs:dataPointMarker>
    <cs:lnRef idx="1">
      <cs:styleClr val="auto"/>
    </cs:lnRef>
    <cs:fillRef idx="1">
      <cs:styleClr val="auto"/>
    </cs:fillRef>
    <cs:effectRef idx="0"/>
    <cs:fontRef idx="minor">
      <a:schemeClr val="tx1"/>
    </cs:fontRef>
    <cs:spPr>
      <a:ln>
        <a:round/>
      </a:ln>
    </cs:spPr>
  </cs:dataPointMarker>
  <cs:dataPointMarkerLayout/>
  <cs:dataPointWireframe>
    <cs:lnRef idx="1">
      <cs:styleClr val="auto"/>
    </cs:lnRef>
    <cs:fillRef idx="0"/>
    <cs:effectRef idx="0"/>
    <cs:fontRef idx="minor">
      <a:schemeClr val="tx1"/>
    </cs:fontRef>
    <cs:spPr>
      <a:ln>
        <a:round/>
      </a:ln>
    </cs:spPr>
  </cs:dataPointWireframe>
  <cs:dataTable>
    <cs:lnRef idx="1">
      <a:schemeClr val="tx1">
        <a:tint val="75000"/>
      </a:schemeClr>
    </cs:lnRef>
    <cs:fillRef idx="0"/>
    <cs:effectRef idx="0"/>
    <cs:fontRef idx="minor">
      <a:schemeClr val="tx1"/>
    </cs:fontRef>
    <cs:spPr>
      <a:ln>
        <a:round/>
      </a:ln>
    </cs:spPr>
    <cs:defRPr sz="1000" kern="1200"/>
  </cs:dataTable>
  <cs:downBar>
    <cs:lnRef idx="1">
      <a:schemeClr val="tx1"/>
    </cs:lnRef>
    <cs:fillRef idx="1">
      <a:schemeClr val="dk1">
        <a:tint val="95000"/>
      </a:schemeClr>
    </cs:fillRef>
    <cs:effectRef idx="0"/>
    <cs:fontRef idx="minor">
      <a:schemeClr val="tx1"/>
    </cs:fontRef>
    <cs:spPr>
      <a:ln>
        <a:round/>
      </a:ln>
    </cs:spPr>
  </cs:downBar>
  <cs:dropLine>
    <cs:lnRef idx="1">
      <a:schemeClr val="tx1"/>
    </cs:lnRef>
    <cs:fillRef idx="0"/>
    <cs:effectRef idx="0"/>
    <cs:fontRef idx="minor">
      <a:schemeClr val="tx1"/>
    </cs:fontRef>
    <cs:spPr>
      <a:ln>
        <a:round/>
      </a:ln>
    </cs:spPr>
  </cs:dropLine>
  <cs:errorBar>
    <cs:lnRef idx="1">
      <a:schemeClr val="tx1"/>
    </cs:lnRef>
    <cs:fillRef idx="1">
      <a:schemeClr val="tx1"/>
    </cs:fillRef>
    <cs:effectRef idx="0"/>
    <cs:fontRef idx="minor">
      <a:schemeClr val="tx1"/>
    </cs:fontRef>
    <cs:spPr>
      <a:ln>
        <a:round/>
      </a:ln>
    </cs:spPr>
  </cs:errorBar>
  <cs:floor>
    <cs:lnRef idx="1">
      <a:schemeClr val="tx1">
        <a:tint val="75000"/>
      </a:schemeClr>
    </cs:lnRef>
    <cs:fillRef idx="0"/>
    <cs:effectRef idx="0"/>
    <cs:fontRef idx="minor">
      <a:schemeClr val="tx1"/>
    </cs:fontRef>
    <cs:spPr>
      <a:ln>
        <a:round/>
      </a:ln>
    </cs:spPr>
  </cs:floor>
  <cs:gridlineMajor>
    <cs:lnRef idx="1">
      <a:schemeClr val="tx1">
        <a:tint val="75000"/>
      </a:schemeClr>
    </cs:lnRef>
    <cs:fillRef idx="0"/>
    <cs:effectRef idx="0"/>
    <cs:fontRef idx="minor">
      <a:schemeClr val="tx1"/>
    </cs:fontRef>
    <cs:spPr>
      <a:ln>
        <a:round/>
      </a:ln>
    </cs:spPr>
  </cs:gridlineMajor>
  <cs:gridlineMinor>
    <cs:lnRef idx="1">
      <a:schemeClr val="tx1">
        <a:tint val="50000"/>
      </a:schemeClr>
    </cs:lnRef>
    <cs:fillRef idx="0"/>
    <cs:effectRef idx="0"/>
    <cs:fontRef idx="minor">
      <a:schemeClr val="tx1"/>
    </cs:fontRef>
    <cs:spPr>
      <a:ln>
        <a:round/>
      </a:ln>
    </cs:spPr>
  </cs:gridlineMinor>
  <cs:hiLoLine>
    <cs:lnRef idx="1">
      <a:schemeClr val="tx1"/>
    </cs:lnRef>
    <cs:fillRef idx="0"/>
    <cs:effectRef idx="0"/>
    <cs:fontRef idx="minor">
      <a:schemeClr val="tx1"/>
    </cs:fontRef>
    <cs:spPr>
      <a:ln>
        <a:round/>
      </a:ln>
    </cs:spPr>
  </cs:hiLoLine>
  <cs:leaderLine>
    <cs:lnRef idx="1">
      <a:schemeClr val="tx1"/>
    </cs:lnRef>
    <cs:fillRef idx="0"/>
    <cs:effectRef idx="0"/>
    <cs:fontRef idx="minor">
      <a:schemeClr val="tx1"/>
    </cs:fontRef>
    <cs:spPr>
      <a:ln>
        <a:round/>
      </a:ln>
    </cs:spPr>
  </cs:leaderLine>
  <cs:legend>
    <cs:lnRef idx="0"/>
    <cs:fillRef idx="0"/>
    <cs:effectRef idx="0"/>
    <cs:fontRef idx="minor">
      <a:schemeClr val="tx1"/>
    </cs:fontRef>
    <cs:defRPr sz="1000" kern="1200"/>
  </cs:legend>
  <cs:plotArea mods="allowNoFillOverride allowNoLineOverride">
    <cs:lnRef idx="0"/>
    <cs:fillRef idx="1">
      <a:schemeClr val="bg1"/>
    </cs:fillRef>
    <cs:effectRef idx="0"/>
    <cs:fontRef idx="minor">
      <a:schemeClr val="tx1"/>
    </cs:fontRef>
  </cs:plotArea>
  <cs:plotArea3D>
    <cs:lnRef idx="0"/>
    <cs:fillRef idx="0"/>
    <cs:effectRef idx="0"/>
    <cs:fontRef idx="minor">
      <a:schemeClr val="tx1"/>
    </cs:fontRef>
  </cs:plotArea3D>
  <cs:seriesAxis>
    <cs:lnRef idx="1">
      <a:schemeClr val="tx1">
        <a:tint val="75000"/>
      </a:schemeClr>
    </cs:lnRef>
    <cs:fillRef idx="0"/>
    <cs:effectRef idx="0"/>
    <cs:fontRef idx="minor">
      <a:schemeClr val="tx1"/>
    </cs:fontRef>
    <cs:spPr>
      <a:ln>
        <a:round/>
      </a:ln>
    </cs:spPr>
    <cs:defRPr sz="1000" kern="1200"/>
  </cs:seriesAxis>
  <cs:seriesLine>
    <cs:lnRef idx="1">
      <a:schemeClr val="tx1"/>
    </cs:lnRef>
    <cs:fillRef idx="0"/>
    <cs:effectRef idx="0"/>
    <cs:fontRef idx="minor">
      <a:schemeClr val="tx1"/>
    </cs:fontRef>
    <cs:spPr>
      <a:ln>
        <a:round/>
      </a:ln>
    </cs:spPr>
  </cs:seriesLine>
  <cs:title>
    <cs:lnRef idx="0"/>
    <cs:fillRef idx="0"/>
    <cs:effectRef idx="0"/>
    <cs:fontRef idx="minor">
      <a:schemeClr val="tx1"/>
    </cs:fontRef>
    <cs:defRPr sz="1800" b="1" kern="1200"/>
  </cs:title>
  <cs:trendline>
    <cs:lnRef idx="1">
      <a:schemeClr val="tx1"/>
    </cs:lnRef>
    <cs:fillRef idx="0"/>
    <cs:effectRef idx="0"/>
    <cs:fontRef idx="minor">
      <a:schemeClr val="tx1"/>
    </cs:fontRef>
    <cs:spPr>
      <a:ln cap="rnd">
        <a:round/>
      </a:ln>
    </cs:spPr>
  </cs:trendline>
  <cs:trendlineLabel>
    <cs:lnRef idx="0"/>
    <cs:fillRef idx="0"/>
    <cs:effectRef idx="0"/>
    <cs:fontRef idx="minor">
      <a:schemeClr val="tx1"/>
    </cs:fontRef>
    <cs:defRPr sz="1000" kern="1200"/>
  </cs:trendlineLabel>
  <cs:upBar>
    <cs:lnRef idx="1">
      <a:schemeClr val="tx1"/>
    </cs:lnRef>
    <cs:fillRef idx="1">
      <a:schemeClr val="dk1">
        <a:tint val="5000"/>
      </a:schemeClr>
    </cs:fillRef>
    <cs:effectRef idx="0"/>
    <cs:fontRef idx="minor">
      <a:schemeClr val="tx1"/>
    </cs:fontRef>
    <cs:spPr>
      <a:ln>
        <a:round/>
      </a:ln>
    </cs:spPr>
  </cs:upBar>
  <cs:valueAxis>
    <cs:lnRef idx="1">
      <a:schemeClr val="tx1">
        <a:tint val="75000"/>
      </a:schemeClr>
    </cs:lnRef>
    <cs:fillRef idx="0"/>
    <cs:effectRef idx="0"/>
    <cs:fontRef idx="minor">
      <a:schemeClr val="tx1"/>
    </cs:fontRef>
    <cs:spPr>
      <a:ln>
        <a:round/>
      </a:ln>
    </cs:spPr>
    <cs:defRPr sz="1000" kern="1200"/>
  </cs:valueAxis>
  <cs:wall>
    <cs:lnRef idx="0"/>
    <cs:fillRef idx="0"/>
    <cs:effectRef idx="0"/>
    <cs:fontRef idx="minor">
      <a:schemeClr val="tx1"/>
    </cs:fontRef>
  </cs:wall>
</cs:chartStyle>
</file>

<file path=ppt/charts/style10.xml><?xml version="1.0" encoding="utf-8"?>
<cs:chartStyle xmlns:cs="http://schemas.microsoft.com/office/drawing/2012/chartStyle" xmlns:a="http://schemas.openxmlformats.org/drawingml/2006/main" id="102">
  <cs:axisTitle>
    <cs:lnRef idx="0"/>
    <cs:fillRef idx="0"/>
    <cs:effectRef idx="0"/>
    <cs:fontRef idx="minor">
      <a:schemeClr val="tx1"/>
    </cs:fontRef>
    <cs:defRPr sz="1000" b="1" kern="1200"/>
  </cs:axisTitle>
  <cs:categoryAxis>
    <cs:lnRef idx="1">
      <a:schemeClr val="tx1">
        <a:tint val="75000"/>
      </a:schemeClr>
    </cs:lnRef>
    <cs:fillRef idx="0"/>
    <cs:effectRef idx="0"/>
    <cs:fontRef idx="minor">
      <a:schemeClr val="tx1"/>
    </cs:fontRef>
    <cs:spPr>
      <a:ln>
        <a:round/>
      </a:ln>
    </cs:spPr>
    <cs:defRPr sz="1000" kern="1200"/>
  </cs:categoryAxis>
  <cs:chartArea mods="allowNoFillOverride allowNoLineOverride">
    <cs:lnRef idx="1">
      <a:schemeClr val="tx1">
        <a:tint val="75000"/>
      </a:schemeClr>
    </cs:lnRef>
    <cs:fillRef idx="1">
      <a:schemeClr val="bg1"/>
    </cs:fillRef>
    <cs:effectRef idx="0"/>
    <cs:fontRef idx="minor">
      <a:schemeClr val="tx1"/>
    </cs:fontRef>
    <cs:spPr>
      <a:ln>
        <a:round/>
      </a:ln>
    </cs:spPr>
    <cs:defRPr sz="1000" kern="1200"/>
  </cs:chartArea>
  <cs:dataLabel>
    <cs:lnRef idx="0"/>
    <cs:fillRef idx="0"/>
    <cs:effectRef idx="0"/>
    <cs:fontRef idx="minor">
      <a:schemeClr val="tx1"/>
    </cs:fontRef>
    <cs:defRPr sz="1000" kern="1200"/>
  </cs:dataLabel>
  <cs:dataLabelCallout>
    <cs:lnRef idx="0"/>
    <cs:fillRef idx="0"/>
    <cs:effectRef idx="0"/>
    <cs:fontRef idx="minor">
      <a:schemeClr val="dk1"/>
    </cs:fontRef>
    <cs:spPr>
      <a:solidFill>
        <a:schemeClr val="lt1"/>
      </a:solidFill>
      <a:ln>
        <a:solidFill>
          <a:schemeClr val="dk1">
            <a:lumMod val="65000"/>
            <a:lumOff val="35000"/>
          </a:schemeClr>
        </a:solidFill>
      </a:ln>
    </cs:spPr>
    <cs:defRPr sz="1000" kern="1200"/>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1">
      <cs:styleClr val="auto"/>
    </cs:lnRef>
    <cs:lineWidthScale>3</cs:lineWidthScale>
    <cs:fillRef idx="0"/>
    <cs:effectRef idx="0"/>
    <cs:fontRef idx="minor">
      <a:schemeClr val="tx1"/>
    </cs:fontRef>
    <cs:spPr>
      <a:ln cap="rnd">
        <a:round/>
      </a:ln>
    </cs:spPr>
  </cs:dataPointLine>
  <cs:dataPointMarker>
    <cs:lnRef idx="1">
      <cs:styleClr val="auto"/>
    </cs:lnRef>
    <cs:fillRef idx="1">
      <cs:styleClr val="auto"/>
    </cs:fillRef>
    <cs:effectRef idx="0"/>
    <cs:fontRef idx="minor">
      <a:schemeClr val="tx1"/>
    </cs:fontRef>
    <cs:spPr>
      <a:ln>
        <a:round/>
      </a:ln>
    </cs:spPr>
  </cs:dataPointMarker>
  <cs:dataPointMarkerLayout/>
  <cs:dataPointWireframe>
    <cs:lnRef idx="1">
      <cs:styleClr val="auto"/>
    </cs:lnRef>
    <cs:fillRef idx="0"/>
    <cs:effectRef idx="0"/>
    <cs:fontRef idx="minor">
      <a:schemeClr val="tx1"/>
    </cs:fontRef>
    <cs:spPr>
      <a:ln>
        <a:round/>
      </a:ln>
    </cs:spPr>
  </cs:dataPointWireframe>
  <cs:dataTable>
    <cs:lnRef idx="1">
      <a:schemeClr val="tx1">
        <a:tint val="75000"/>
      </a:schemeClr>
    </cs:lnRef>
    <cs:fillRef idx="0"/>
    <cs:effectRef idx="0"/>
    <cs:fontRef idx="minor">
      <a:schemeClr val="tx1"/>
    </cs:fontRef>
    <cs:spPr>
      <a:ln>
        <a:round/>
      </a:ln>
    </cs:spPr>
    <cs:defRPr sz="1000" kern="1200"/>
  </cs:dataTable>
  <cs:downBar>
    <cs:lnRef idx="1">
      <a:schemeClr val="tx1"/>
    </cs:lnRef>
    <cs:fillRef idx="1">
      <a:schemeClr val="dk1">
        <a:tint val="95000"/>
      </a:schemeClr>
    </cs:fillRef>
    <cs:effectRef idx="0"/>
    <cs:fontRef idx="minor">
      <a:schemeClr val="tx1"/>
    </cs:fontRef>
    <cs:spPr>
      <a:ln>
        <a:round/>
      </a:ln>
    </cs:spPr>
  </cs:downBar>
  <cs:dropLine>
    <cs:lnRef idx="1">
      <a:schemeClr val="tx1"/>
    </cs:lnRef>
    <cs:fillRef idx="0"/>
    <cs:effectRef idx="0"/>
    <cs:fontRef idx="minor">
      <a:schemeClr val="tx1"/>
    </cs:fontRef>
    <cs:spPr>
      <a:ln>
        <a:round/>
      </a:ln>
    </cs:spPr>
  </cs:dropLine>
  <cs:errorBar>
    <cs:lnRef idx="1">
      <a:schemeClr val="tx1"/>
    </cs:lnRef>
    <cs:fillRef idx="1">
      <a:schemeClr val="tx1"/>
    </cs:fillRef>
    <cs:effectRef idx="0"/>
    <cs:fontRef idx="minor">
      <a:schemeClr val="tx1"/>
    </cs:fontRef>
    <cs:spPr>
      <a:ln>
        <a:round/>
      </a:ln>
    </cs:spPr>
  </cs:errorBar>
  <cs:floor>
    <cs:lnRef idx="1">
      <a:schemeClr val="tx1">
        <a:tint val="75000"/>
      </a:schemeClr>
    </cs:lnRef>
    <cs:fillRef idx="0"/>
    <cs:effectRef idx="0"/>
    <cs:fontRef idx="minor">
      <a:schemeClr val="tx1"/>
    </cs:fontRef>
    <cs:spPr>
      <a:ln>
        <a:round/>
      </a:ln>
    </cs:spPr>
  </cs:floor>
  <cs:gridlineMajor>
    <cs:lnRef idx="1">
      <a:schemeClr val="tx1">
        <a:tint val="75000"/>
      </a:schemeClr>
    </cs:lnRef>
    <cs:fillRef idx="0"/>
    <cs:effectRef idx="0"/>
    <cs:fontRef idx="minor">
      <a:schemeClr val="tx1"/>
    </cs:fontRef>
    <cs:spPr>
      <a:ln>
        <a:round/>
      </a:ln>
    </cs:spPr>
  </cs:gridlineMajor>
  <cs:gridlineMinor>
    <cs:lnRef idx="1">
      <a:schemeClr val="tx1">
        <a:tint val="50000"/>
      </a:schemeClr>
    </cs:lnRef>
    <cs:fillRef idx="0"/>
    <cs:effectRef idx="0"/>
    <cs:fontRef idx="minor">
      <a:schemeClr val="tx1"/>
    </cs:fontRef>
    <cs:spPr>
      <a:ln>
        <a:round/>
      </a:ln>
    </cs:spPr>
  </cs:gridlineMinor>
  <cs:hiLoLine>
    <cs:lnRef idx="1">
      <a:schemeClr val="tx1"/>
    </cs:lnRef>
    <cs:fillRef idx="0"/>
    <cs:effectRef idx="0"/>
    <cs:fontRef idx="minor">
      <a:schemeClr val="tx1"/>
    </cs:fontRef>
    <cs:spPr>
      <a:ln>
        <a:round/>
      </a:ln>
    </cs:spPr>
  </cs:hiLoLine>
  <cs:leaderLine>
    <cs:lnRef idx="1">
      <a:schemeClr val="tx1"/>
    </cs:lnRef>
    <cs:fillRef idx="0"/>
    <cs:effectRef idx="0"/>
    <cs:fontRef idx="minor">
      <a:schemeClr val="tx1"/>
    </cs:fontRef>
    <cs:spPr>
      <a:ln>
        <a:round/>
      </a:ln>
    </cs:spPr>
  </cs:leaderLine>
  <cs:legend>
    <cs:lnRef idx="0"/>
    <cs:fillRef idx="0"/>
    <cs:effectRef idx="0"/>
    <cs:fontRef idx="minor">
      <a:schemeClr val="tx1"/>
    </cs:fontRef>
    <cs:defRPr sz="1000" kern="1200"/>
  </cs:legend>
  <cs:plotArea mods="allowNoFillOverride allowNoLineOverride">
    <cs:lnRef idx="0"/>
    <cs:fillRef idx="1">
      <a:schemeClr val="bg1"/>
    </cs:fillRef>
    <cs:effectRef idx="0"/>
    <cs:fontRef idx="minor">
      <a:schemeClr val="tx1"/>
    </cs:fontRef>
  </cs:plotArea>
  <cs:plotArea3D>
    <cs:lnRef idx="0"/>
    <cs:fillRef idx="0"/>
    <cs:effectRef idx="0"/>
    <cs:fontRef idx="minor">
      <a:schemeClr val="tx1"/>
    </cs:fontRef>
  </cs:plotArea3D>
  <cs:seriesAxis>
    <cs:lnRef idx="1">
      <a:schemeClr val="tx1">
        <a:tint val="75000"/>
      </a:schemeClr>
    </cs:lnRef>
    <cs:fillRef idx="0"/>
    <cs:effectRef idx="0"/>
    <cs:fontRef idx="minor">
      <a:schemeClr val="tx1"/>
    </cs:fontRef>
    <cs:spPr>
      <a:ln>
        <a:round/>
      </a:ln>
    </cs:spPr>
    <cs:defRPr sz="1000" kern="1200"/>
  </cs:seriesAxis>
  <cs:seriesLine>
    <cs:lnRef idx="1">
      <a:schemeClr val="tx1"/>
    </cs:lnRef>
    <cs:fillRef idx="0"/>
    <cs:effectRef idx="0"/>
    <cs:fontRef idx="minor">
      <a:schemeClr val="tx1"/>
    </cs:fontRef>
    <cs:spPr>
      <a:ln>
        <a:round/>
      </a:ln>
    </cs:spPr>
  </cs:seriesLine>
  <cs:title>
    <cs:lnRef idx="0"/>
    <cs:fillRef idx="0"/>
    <cs:effectRef idx="0"/>
    <cs:fontRef idx="minor">
      <a:schemeClr val="tx1"/>
    </cs:fontRef>
    <cs:defRPr sz="1800" b="1" kern="1200"/>
  </cs:title>
  <cs:trendline>
    <cs:lnRef idx="1">
      <a:schemeClr val="tx1"/>
    </cs:lnRef>
    <cs:fillRef idx="0"/>
    <cs:effectRef idx="0"/>
    <cs:fontRef idx="minor">
      <a:schemeClr val="tx1"/>
    </cs:fontRef>
    <cs:spPr>
      <a:ln cap="rnd">
        <a:round/>
      </a:ln>
    </cs:spPr>
  </cs:trendline>
  <cs:trendlineLabel>
    <cs:lnRef idx="0"/>
    <cs:fillRef idx="0"/>
    <cs:effectRef idx="0"/>
    <cs:fontRef idx="minor">
      <a:schemeClr val="tx1"/>
    </cs:fontRef>
    <cs:defRPr sz="1000" kern="1200"/>
  </cs:trendlineLabel>
  <cs:upBar>
    <cs:lnRef idx="1">
      <a:schemeClr val="tx1"/>
    </cs:lnRef>
    <cs:fillRef idx="1">
      <a:schemeClr val="dk1">
        <a:tint val="5000"/>
      </a:schemeClr>
    </cs:fillRef>
    <cs:effectRef idx="0"/>
    <cs:fontRef idx="minor">
      <a:schemeClr val="tx1"/>
    </cs:fontRef>
    <cs:spPr>
      <a:ln>
        <a:round/>
      </a:ln>
    </cs:spPr>
  </cs:upBar>
  <cs:valueAxis>
    <cs:lnRef idx="1">
      <a:schemeClr val="tx1">
        <a:tint val="75000"/>
      </a:schemeClr>
    </cs:lnRef>
    <cs:fillRef idx="0"/>
    <cs:effectRef idx="0"/>
    <cs:fontRef idx="minor">
      <a:schemeClr val="tx1"/>
    </cs:fontRef>
    <cs:spPr>
      <a:ln>
        <a:round/>
      </a:ln>
    </cs:spPr>
    <cs:defRPr sz="1000" kern="1200"/>
  </cs:valueAxis>
  <cs:wall>
    <cs:lnRef idx="0"/>
    <cs:fillRef idx="0"/>
    <cs:effectRef idx="0"/>
    <cs:fontRef idx="minor">
      <a:schemeClr val="tx1"/>
    </cs:fontRef>
  </cs:wall>
</cs:chartStyle>
</file>

<file path=ppt/charts/style11.xml><?xml version="1.0" encoding="utf-8"?>
<cs:chartStyle xmlns:cs="http://schemas.microsoft.com/office/drawing/2012/chartStyle" xmlns:a="http://schemas.openxmlformats.org/drawingml/2006/main" id="102">
  <cs:axisTitle>
    <cs:lnRef idx="0"/>
    <cs:fillRef idx="0"/>
    <cs:effectRef idx="0"/>
    <cs:fontRef idx="minor">
      <a:schemeClr val="tx1"/>
    </cs:fontRef>
    <cs:defRPr sz="1000" b="1" kern="1200"/>
  </cs:axisTitle>
  <cs:categoryAxis>
    <cs:lnRef idx="1">
      <a:schemeClr val="tx1">
        <a:tint val="75000"/>
      </a:schemeClr>
    </cs:lnRef>
    <cs:fillRef idx="0"/>
    <cs:effectRef idx="0"/>
    <cs:fontRef idx="minor">
      <a:schemeClr val="tx1"/>
    </cs:fontRef>
    <cs:spPr>
      <a:ln>
        <a:round/>
      </a:ln>
    </cs:spPr>
    <cs:defRPr sz="1000" kern="1200"/>
  </cs:categoryAxis>
  <cs:chartArea mods="allowNoFillOverride allowNoLineOverride">
    <cs:lnRef idx="1">
      <a:schemeClr val="tx1">
        <a:tint val="75000"/>
      </a:schemeClr>
    </cs:lnRef>
    <cs:fillRef idx="1">
      <a:schemeClr val="bg1"/>
    </cs:fillRef>
    <cs:effectRef idx="0"/>
    <cs:fontRef idx="minor">
      <a:schemeClr val="tx1"/>
    </cs:fontRef>
    <cs:spPr>
      <a:ln>
        <a:round/>
      </a:ln>
    </cs:spPr>
    <cs:defRPr sz="1000" kern="1200"/>
  </cs:chartArea>
  <cs:dataLabel>
    <cs:lnRef idx="0"/>
    <cs:fillRef idx="0"/>
    <cs:effectRef idx="0"/>
    <cs:fontRef idx="minor">
      <a:schemeClr val="tx1"/>
    </cs:fontRef>
    <cs:defRPr sz="1000" kern="1200"/>
  </cs:dataLabel>
  <cs:dataLabelCallout>
    <cs:lnRef idx="0"/>
    <cs:fillRef idx="0"/>
    <cs:effectRef idx="0"/>
    <cs:fontRef idx="minor">
      <a:schemeClr val="dk1"/>
    </cs:fontRef>
    <cs:spPr>
      <a:solidFill>
        <a:schemeClr val="lt1"/>
      </a:solidFill>
      <a:ln>
        <a:solidFill>
          <a:schemeClr val="dk1">
            <a:lumMod val="65000"/>
            <a:lumOff val="35000"/>
          </a:schemeClr>
        </a:solidFill>
      </a:ln>
    </cs:spPr>
    <cs:defRPr sz="1000" kern="1200"/>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1">
      <cs:styleClr val="auto"/>
    </cs:lnRef>
    <cs:lineWidthScale>3</cs:lineWidthScale>
    <cs:fillRef idx="0"/>
    <cs:effectRef idx="0"/>
    <cs:fontRef idx="minor">
      <a:schemeClr val="tx1"/>
    </cs:fontRef>
    <cs:spPr>
      <a:ln cap="rnd">
        <a:round/>
      </a:ln>
    </cs:spPr>
  </cs:dataPointLine>
  <cs:dataPointMarker>
    <cs:lnRef idx="1">
      <cs:styleClr val="auto"/>
    </cs:lnRef>
    <cs:fillRef idx="1">
      <cs:styleClr val="auto"/>
    </cs:fillRef>
    <cs:effectRef idx="0"/>
    <cs:fontRef idx="minor">
      <a:schemeClr val="tx1"/>
    </cs:fontRef>
    <cs:spPr>
      <a:ln>
        <a:round/>
      </a:ln>
    </cs:spPr>
  </cs:dataPointMarker>
  <cs:dataPointMarkerLayout/>
  <cs:dataPointWireframe>
    <cs:lnRef idx="1">
      <cs:styleClr val="auto"/>
    </cs:lnRef>
    <cs:fillRef idx="0"/>
    <cs:effectRef idx="0"/>
    <cs:fontRef idx="minor">
      <a:schemeClr val="tx1"/>
    </cs:fontRef>
    <cs:spPr>
      <a:ln>
        <a:round/>
      </a:ln>
    </cs:spPr>
  </cs:dataPointWireframe>
  <cs:dataTable>
    <cs:lnRef idx="1">
      <a:schemeClr val="tx1">
        <a:tint val="75000"/>
      </a:schemeClr>
    </cs:lnRef>
    <cs:fillRef idx="0"/>
    <cs:effectRef idx="0"/>
    <cs:fontRef idx="minor">
      <a:schemeClr val="tx1"/>
    </cs:fontRef>
    <cs:spPr>
      <a:ln>
        <a:round/>
      </a:ln>
    </cs:spPr>
    <cs:defRPr sz="1000" kern="1200"/>
  </cs:dataTable>
  <cs:downBar>
    <cs:lnRef idx="1">
      <a:schemeClr val="tx1"/>
    </cs:lnRef>
    <cs:fillRef idx="1">
      <a:schemeClr val="dk1">
        <a:tint val="95000"/>
      </a:schemeClr>
    </cs:fillRef>
    <cs:effectRef idx="0"/>
    <cs:fontRef idx="minor">
      <a:schemeClr val="tx1"/>
    </cs:fontRef>
    <cs:spPr>
      <a:ln>
        <a:round/>
      </a:ln>
    </cs:spPr>
  </cs:downBar>
  <cs:dropLine>
    <cs:lnRef idx="1">
      <a:schemeClr val="tx1"/>
    </cs:lnRef>
    <cs:fillRef idx="0"/>
    <cs:effectRef idx="0"/>
    <cs:fontRef idx="minor">
      <a:schemeClr val="tx1"/>
    </cs:fontRef>
    <cs:spPr>
      <a:ln>
        <a:round/>
      </a:ln>
    </cs:spPr>
  </cs:dropLine>
  <cs:errorBar>
    <cs:lnRef idx="1">
      <a:schemeClr val="tx1"/>
    </cs:lnRef>
    <cs:fillRef idx="1">
      <a:schemeClr val="tx1"/>
    </cs:fillRef>
    <cs:effectRef idx="0"/>
    <cs:fontRef idx="minor">
      <a:schemeClr val="tx1"/>
    </cs:fontRef>
    <cs:spPr>
      <a:ln>
        <a:round/>
      </a:ln>
    </cs:spPr>
  </cs:errorBar>
  <cs:floor>
    <cs:lnRef idx="1">
      <a:schemeClr val="tx1">
        <a:tint val="75000"/>
      </a:schemeClr>
    </cs:lnRef>
    <cs:fillRef idx="0"/>
    <cs:effectRef idx="0"/>
    <cs:fontRef idx="minor">
      <a:schemeClr val="tx1"/>
    </cs:fontRef>
    <cs:spPr>
      <a:ln>
        <a:round/>
      </a:ln>
    </cs:spPr>
  </cs:floor>
  <cs:gridlineMajor>
    <cs:lnRef idx="1">
      <a:schemeClr val="tx1">
        <a:tint val="75000"/>
      </a:schemeClr>
    </cs:lnRef>
    <cs:fillRef idx="0"/>
    <cs:effectRef idx="0"/>
    <cs:fontRef idx="minor">
      <a:schemeClr val="tx1"/>
    </cs:fontRef>
    <cs:spPr>
      <a:ln>
        <a:round/>
      </a:ln>
    </cs:spPr>
  </cs:gridlineMajor>
  <cs:gridlineMinor>
    <cs:lnRef idx="1">
      <a:schemeClr val="tx1">
        <a:tint val="50000"/>
      </a:schemeClr>
    </cs:lnRef>
    <cs:fillRef idx="0"/>
    <cs:effectRef idx="0"/>
    <cs:fontRef idx="minor">
      <a:schemeClr val="tx1"/>
    </cs:fontRef>
    <cs:spPr>
      <a:ln>
        <a:round/>
      </a:ln>
    </cs:spPr>
  </cs:gridlineMinor>
  <cs:hiLoLine>
    <cs:lnRef idx="1">
      <a:schemeClr val="tx1"/>
    </cs:lnRef>
    <cs:fillRef idx="0"/>
    <cs:effectRef idx="0"/>
    <cs:fontRef idx="minor">
      <a:schemeClr val="tx1"/>
    </cs:fontRef>
    <cs:spPr>
      <a:ln>
        <a:round/>
      </a:ln>
    </cs:spPr>
  </cs:hiLoLine>
  <cs:leaderLine>
    <cs:lnRef idx="1">
      <a:schemeClr val="tx1"/>
    </cs:lnRef>
    <cs:fillRef idx="0"/>
    <cs:effectRef idx="0"/>
    <cs:fontRef idx="minor">
      <a:schemeClr val="tx1"/>
    </cs:fontRef>
    <cs:spPr>
      <a:ln>
        <a:round/>
      </a:ln>
    </cs:spPr>
  </cs:leaderLine>
  <cs:legend>
    <cs:lnRef idx="0"/>
    <cs:fillRef idx="0"/>
    <cs:effectRef idx="0"/>
    <cs:fontRef idx="minor">
      <a:schemeClr val="tx1"/>
    </cs:fontRef>
    <cs:defRPr sz="1000" kern="1200"/>
  </cs:legend>
  <cs:plotArea mods="allowNoFillOverride allowNoLineOverride">
    <cs:lnRef idx="0"/>
    <cs:fillRef idx="1">
      <a:schemeClr val="bg1"/>
    </cs:fillRef>
    <cs:effectRef idx="0"/>
    <cs:fontRef idx="minor">
      <a:schemeClr val="tx1"/>
    </cs:fontRef>
  </cs:plotArea>
  <cs:plotArea3D>
    <cs:lnRef idx="0"/>
    <cs:fillRef idx="0"/>
    <cs:effectRef idx="0"/>
    <cs:fontRef idx="minor">
      <a:schemeClr val="tx1"/>
    </cs:fontRef>
  </cs:plotArea3D>
  <cs:seriesAxis>
    <cs:lnRef idx="1">
      <a:schemeClr val="tx1">
        <a:tint val="75000"/>
      </a:schemeClr>
    </cs:lnRef>
    <cs:fillRef idx="0"/>
    <cs:effectRef idx="0"/>
    <cs:fontRef idx="minor">
      <a:schemeClr val="tx1"/>
    </cs:fontRef>
    <cs:spPr>
      <a:ln>
        <a:round/>
      </a:ln>
    </cs:spPr>
    <cs:defRPr sz="1000" kern="1200"/>
  </cs:seriesAxis>
  <cs:seriesLine>
    <cs:lnRef idx="1">
      <a:schemeClr val="tx1"/>
    </cs:lnRef>
    <cs:fillRef idx="0"/>
    <cs:effectRef idx="0"/>
    <cs:fontRef idx="minor">
      <a:schemeClr val="tx1"/>
    </cs:fontRef>
    <cs:spPr>
      <a:ln>
        <a:round/>
      </a:ln>
    </cs:spPr>
  </cs:seriesLine>
  <cs:title>
    <cs:lnRef idx="0"/>
    <cs:fillRef idx="0"/>
    <cs:effectRef idx="0"/>
    <cs:fontRef idx="minor">
      <a:schemeClr val="tx1"/>
    </cs:fontRef>
    <cs:defRPr sz="1800" b="1" kern="1200"/>
  </cs:title>
  <cs:trendline>
    <cs:lnRef idx="1">
      <a:schemeClr val="tx1"/>
    </cs:lnRef>
    <cs:fillRef idx="0"/>
    <cs:effectRef idx="0"/>
    <cs:fontRef idx="minor">
      <a:schemeClr val="tx1"/>
    </cs:fontRef>
    <cs:spPr>
      <a:ln cap="rnd">
        <a:round/>
      </a:ln>
    </cs:spPr>
  </cs:trendline>
  <cs:trendlineLabel>
    <cs:lnRef idx="0"/>
    <cs:fillRef idx="0"/>
    <cs:effectRef idx="0"/>
    <cs:fontRef idx="minor">
      <a:schemeClr val="tx1"/>
    </cs:fontRef>
    <cs:defRPr sz="1000" kern="1200"/>
  </cs:trendlineLabel>
  <cs:upBar>
    <cs:lnRef idx="1">
      <a:schemeClr val="tx1"/>
    </cs:lnRef>
    <cs:fillRef idx="1">
      <a:schemeClr val="dk1">
        <a:tint val="5000"/>
      </a:schemeClr>
    </cs:fillRef>
    <cs:effectRef idx="0"/>
    <cs:fontRef idx="minor">
      <a:schemeClr val="tx1"/>
    </cs:fontRef>
    <cs:spPr>
      <a:ln>
        <a:round/>
      </a:ln>
    </cs:spPr>
  </cs:upBar>
  <cs:valueAxis>
    <cs:lnRef idx="1">
      <a:schemeClr val="tx1">
        <a:tint val="75000"/>
      </a:schemeClr>
    </cs:lnRef>
    <cs:fillRef idx="0"/>
    <cs:effectRef idx="0"/>
    <cs:fontRef idx="minor">
      <a:schemeClr val="tx1"/>
    </cs:fontRef>
    <cs:spPr>
      <a:ln>
        <a:round/>
      </a:ln>
    </cs:spPr>
    <cs:defRPr sz="1000" kern="1200"/>
  </cs:valueAxis>
  <cs:wall>
    <cs:lnRef idx="0"/>
    <cs:fillRef idx="0"/>
    <cs:effectRef idx="0"/>
    <cs:fontRef idx="minor">
      <a:schemeClr val="tx1"/>
    </cs:fontRef>
  </cs:wall>
</cs:chartStyle>
</file>

<file path=ppt/charts/style12.xml><?xml version="1.0" encoding="utf-8"?>
<cs:chartStyle xmlns:cs="http://schemas.microsoft.com/office/drawing/2012/chartStyle" xmlns:a="http://schemas.openxmlformats.org/drawingml/2006/main" id="102">
  <cs:axisTitle>
    <cs:lnRef idx="0"/>
    <cs:fillRef idx="0"/>
    <cs:effectRef idx="0"/>
    <cs:fontRef idx="minor">
      <a:schemeClr val="tx1"/>
    </cs:fontRef>
    <cs:defRPr sz="1000" b="1" kern="1200"/>
  </cs:axisTitle>
  <cs:categoryAxis>
    <cs:lnRef idx="1">
      <a:schemeClr val="tx1">
        <a:tint val="75000"/>
      </a:schemeClr>
    </cs:lnRef>
    <cs:fillRef idx="0"/>
    <cs:effectRef idx="0"/>
    <cs:fontRef idx="minor">
      <a:schemeClr val="tx1"/>
    </cs:fontRef>
    <cs:spPr>
      <a:ln>
        <a:round/>
      </a:ln>
    </cs:spPr>
    <cs:defRPr sz="1000" kern="1200"/>
  </cs:categoryAxis>
  <cs:chartArea mods="allowNoFillOverride allowNoLineOverride">
    <cs:lnRef idx="1">
      <a:schemeClr val="tx1">
        <a:tint val="75000"/>
      </a:schemeClr>
    </cs:lnRef>
    <cs:fillRef idx="1">
      <a:schemeClr val="bg1"/>
    </cs:fillRef>
    <cs:effectRef idx="0"/>
    <cs:fontRef idx="minor">
      <a:schemeClr val="tx1"/>
    </cs:fontRef>
    <cs:spPr>
      <a:ln>
        <a:round/>
      </a:ln>
    </cs:spPr>
    <cs:defRPr sz="1000" kern="1200"/>
  </cs:chartArea>
  <cs:dataLabel>
    <cs:lnRef idx="0"/>
    <cs:fillRef idx="0"/>
    <cs:effectRef idx="0"/>
    <cs:fontRef idx="minor">
      <a:schemeClr val="tx1"/>
    </cs:fontRef>
    <cs:defRPr sz="1000" kern="1200"/>
  </cs:dataLabel>
  <cs:dataLabelCallout>
    <cs:lnRef idx="0"/>
    <cs:fillRef idx="0"/>
    <cs:effectRef idx="0"/>
    <cs:fontRef idx="minor">
      <a:schemeClr val="dk1"/>
    </cs:fontRef>
    <cs:spPr>
      <a:solidFill>
        <a:schemeClr val="lt1"/>
      </a:solidFill>
      <a:ln>
        <a:solidFill>
          <a:schemeClr val="dk1">
            <a:lumMod val="65000"/>
            <a:lumOff val="35000"/>
          </a:schemeClr>
        </a:solidFill>
      </a:ln>
    </cs:spPr>
    <cs:defRPr sz="1000" kern="1200"/>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1">
      <cs:styleClr val="auto"/>
    </cs:lnRef>
    <cs:lineWidthScale>3</cs:lineWidthScale>
    <cs:fillRef idx="0"/>
    <cs:effectRef idx="0"/>
    <cs:fontRef idx="minor">
      <a:schemeClr val="tx1"/>
    </cs:fontRef>
    <cs:spPr>
      <a:ln cap="rnd">
        <a:round/>
      </a:ln>
    </cs:spPr>
  </cs:dataPointLine>
  <cs:dataPointMarker>
    <cs:lnRef idx="1">
      <cs:styleClr val="auto"/>
    </cs:lnRef>
    <cs:fillRef idx="1">
      <cs:styleClr val="auto"/>
    </cs:fillRef>
    <cs:effectRef idx="0"/>
    <cs:fontRef idx="minor">
      <a:schemeClr val="tx1"/>
    </cs:fontRef>
    <cs:spPr>
      <a:ln>
        <a:round/>
      </a:ln>
    </cs:spPr>
  </cs:dataPointMarker>
  <cs:dataPointMarkerLayout/>
  <cs:dataPointWireframe>
    <cs:lnRef idx="1">
      <cs:styleClr val="auto"/>
    </cs:lnRef>
    <cs:fillRef idx="0"/>
    <cs:effectRef idx="0"/>
    <cs:fontRef idx="minor">
      <a:schemeClr val="tx1"/>
    </cs:fontRef>
    <cs:spPr>
      <a:ln>
        <a:round/>
      </a:ln>
    </cs:spPr>
  </cs:dataPointWireframe>
  <cs:dataTable>
    <cs:lnRef idx="1">
      <a:schemeClr val="tx1">
        <a:tint val="75000"/>
      </a:schemeClr>
    </cs:lnRef>
    <cs:fillRef idx="0"/>
    <cs:effectRef idx="0"/>
    <cs:fontRef idx="minor">
      <a:schemeClr val="tx1"/>
    </cs:fontRef>
    <cs:spPr>
      <a:ln>
        <a:round/>
      </a:ln>
    </cs:spPr>
    <cs:defRPr sz="1000" kern="1200"/>
  </cs:dataTable>
  <cs:downBar>
    <cs:lnRef idx="1">
      <a:schemeClr val="tx1"/>
    </cs:lnRef>
    <cs:fillRef idx="1">
      <a:schemeClr val="dk1">
        <a:tint val="95000"/>
      </a:schemeClr>
    </cs:fillRef>
    <cs:effectRef idx="0"/>
    <cs:fontRef idx="minor">
      <a:schemeClr val="tx1"/>
    </cs:fontRef>
    <cs:spPr>
      <a:ln>
        <a:round/>
      </a:ln>
    </cs:spPr>
  </cs:downBar>
  <cs:dropLine>
    <cs:lnRef idx="1">
      <a:schemeClr val="tx1"/>
    </cs:lnRef>
    <cs:fillRef idx="0"/>
    <cs:effectRef idx="0"/>
    <cs:fontRef idx="minor">
      <a:schemeClr val="tx1"/>
    </cs:fontRef>
    <cs:spPr>
      <a:ln>
        <a:round/>
      </a:ln>
    </cs:spPr>
  </cs:dropLine>
  <cs:errorBar>
    <cs:lnRef idx="1">
      <a:schemeClr val="tx1"/>
    </cs:lnRef>
    <cs:fillRef idx="1">
      <a:schemeClr val="tx1"/>
    </cs:fillRef>
    <cs:effectRef idx="0"/>
    <cs:fontRef idx="minor">
      <a:schemeClr val="tx1"/>
    </cs:fontRef>
    <cs:spPr>
      <a:ln>
        <a:round/>
      </a:ln>
    </cs:spPr>
  </cs:errorBar>
  <cs:floor>
    <cs:lnRef idx="1">
      <a:schemeClr val="tx1">
        <a:tint val="75000"/>
      </a:schemeClr>
    </cs:lnRef>
    <cs:fillRef idx="0"/>
    <cs:effectRef idx="0"/>
    <cs:fontRef idx="minor">
      <a:schemeClr val="tx1"/>
    </cs:fontRef>
    <cs:spPr>
      <a:ln>
        <a:round/>
      </a:ln>
    </cs:spPr>
  </cs:floor>
  <cs:gridlineMajor>
    <cs:lnRef idx="1">
      <a:schemeClr val="tx1">
        <a:tint val="75000"/>
      </a:schemeClr>
    </cs:lnRef>
    <cs:fillRef idx="0"/>
    <cs:effectRef idx="0"/>
    <cs:fontRef idx="minor">
      <a:schemeClr val="tx1"/>
    </cs:fontRef>
    <cs:spPr>
      <a:ln>
        <a:round/>
      </a:ln>
    </cs:spPr>
  </cs:gridlineMajor>
  <cs:gridlineMinor>
    <cs:lnRef idx="1">
      <a:schemeClr val="tx1">
        <a:tint val="50000"/>
      </a:schemeClr>
    </cs:lnRef>
    <cs:fillRef idx="0"/>
    <cs:effectRef idx="0"/>
    <cs:fontRef idx="minor">
      <a:schemeClr val="tx1"/>
    </cs:fontRef>
    <cs:spPr>
      <a:ln>
        <a:round/>
      </a:ln>
    </cs:spPr>
  </cs:gridlineMinor>
  <cs:hiLoLine>
    <cs:lnRef idx="1">
      <a:schemeClr val="tx1"/>
    </cs:lnRef>
    <cs:fillRef idx="0"/>
    <cs:effectRef idx="0"/>
    <cs:fontRef idx="minor">
      <a:schemeClr val="tx1"/>
    </cs:fontRef>
    <cs:spPr>
      <a:ln>
        <a:round/>
      </a:ln>
    </cs:spPr>
  </cs:hiLoLine>
  <cs:leaderLine>
    <cs:lnRef idx="1">
      <a:schemeClr val="tx1"/>
    </cs:lnRef>
    <cs:fillRef idx="0"/>
    <cs:effectRef idx="0"/>
    <cs:fontRef idx="minor">
      <a:schemeClr val="tx1"/>
    </cs:fontRef>
    <cs:spPr>
      <a:ln>
        <a:round/>
      </a:ln>
    </cs:spPr>
  </cs:leaderLine>
  <cs:legend>
    <cs:lnRef idx="0"/>
    <cs:fillRef idx="0"/>
    <cs:effectRef idx="0"/>
    <cs:fontRef idx="minor">
      <a:schemeClr val="tx1"/>
    </cs:fontRef>
    <cs:defRPr sz="1000" kern="1200"/>
  </cs:legend>
  <cs:plotArea mods="allowNoFillOverride allowNoLineOverride">
    <cs:lnRef idx="0"/>
    <cs:fillRef idx="1">
      <a:schemeClr val="bg1"/>
    </cs:fillRef>
    <cs:effectRef idx="0"/>
    <cs:fontRef idx="minor">
      <a:schemeClr val="tx1"/>
    </cs:fontRef>
  </cs:plotArea>
  <cs:plotArea3D>
    <cs:lnRef idx="0"/>
    <cs:fillRef idx="0"/>
    <cs:effectRef idx="0"/>
    <cs:fontRef idx="minor">
      <a:schemeClr val="tx1"/>
    </cs:fontRef>
  </cs:plotArea3D>
  <cs:seriesAxis>
    <cs:lnRef idx="1">
      <a:schemeClr val="tx1">
        <a:tint val="75000"/>
      </a:schemeClr>
    </cs:lnRef>
    <cs:fillRef idx="0"/>
    <cs:effectRef idx="0"/>
    <cs:fontRef idx="minor">
      <a:schemeClr val="tx1"/>
    </cs:fontRef>
    <cs:spPr>
      <a:ln>
        <a:round/>
      </a:ln>
    </cs:spPr>
    <cs:defRPr sz="1000" kern="1200"/>
  </cs:seriesAxis>
  <cs:seriesLine>
    <cs:lnRef idx="1">
      <a:schemeClr val="tx1"/>
    </cs:lnRef>
    <cs:fillRef idx="0"/>
    <cs:effectRef idx="0"/>
    <cs:fontRef idx="minor">
      <a:schemeClr val="tx1"/>
    </cs:fontRef>
    <cs:spPr>
      <a:ln>
        <a:round/>
      </a:ln>
    </cs:spPr>
  </cs:seriesLine>
  <cs:title>
    <cs:lnRef idx="0"/>
    <cs:fillRef idx="0"/>
    <cs:effectRef idx="0"/>
    <cs:fontRef idx="minor">
      <a:schemeClr val="tx1"/>
    </cs:fontRef>
    <cs:defRPr sz="1800" b="1" kern="1200"/>
  </cs:title>
  <cs:trendline>
    <cs:lnRef idx="1">
      <a:schemeClr val="tx1"/>
    </cs:lnRef>
    <cs:fillRef idx="0"/>
    <cs:effectRef idx="0"/>
    <cs:fontRef idx="minor">
      <a:schemeClr val="tx1"/>
    </cs:fontRef>
    <cs:spPr>
      <a:ln cap="rnd">
        <a:round/>
      </a:ln>
    </cs:spPr>
  </cs:trendline>
  <cs:trendlineLabel>
    <cs:lnRef idx="0"/>
    <cs:fillRef idx="0"/>
    <cs:effectRef idx="0"/>
    <cs:fontRef idx="minor">
      <a:schemeClr val="tx1"/>
    </cs:fontRef>
    <cs:defRPr sz="1000" kern="1200"/>
  </cs:trendlineLabel>
  <cs:upBar>
    <cs:lnRef idx="1">
      <a:schemeClr val="tx1"/>
    </cs:lnRef>
    <cs:fillRef idx="1">
      <a:schemeClr val="dk1">
        <a:tint val="5000"/>
      </a:schemeClr>
    </cs:fillRef>
    <cs:effectRef idx="0"/>
    <cs:fontRef idx="minor">
      <a:schemeClr val="tx1"/>
    </cs:fontRef>
    <cs:spPr>
      <a:ln>
        <a:round/>
      </a:ln>
    </cs:spPr>
  </cs:upBar>
  <cs:valueAxis>
    <cs:lnRef idx="1">
      <a:schemeClr val="tx1">
        <a:tint val="75000"/>
      </a:schemeClr>
    </cs:lnRef>
    <cs:fillRef idx="0"/>
    <cs:effectRef idx="0"/>
    <cs:fontRef idx="minor">
      <a:schemeClr val="tx1"/>
    </cs:fontRef>
    <cs:spPr>
      <a:ln>
        <a:round/>
      </a:ln>
    </cs:spPr>
    <cs:defRPr sz="1000" kern="1200"/>
  </cs:valueAxis>
  <cs:wall>
    <cs:lnRef idx="0"/>
    <cs:fillRef idx="0"/>
    <cs:effectRef idx="0"/>
    <cs:fontRef idx="minor">
      <a:schemeClr val="tx1"/>
    </cs:fontRef>
  </cs:wall>
</cs:chartStyle>
</file>

<file path=ppt/charts/style13.xml><?xml version="1.0" encoding="utf-8"?>
<cs:chartStyle xmlns:cs="http://schemas.microsoft.com/office/drawing/2012/chartStyle" xmlns:a="http://schemas.openxmlformats.org/drawingml/2006/main" id="102">
  <cs:axisTitle>
    <cs:lnRef idx="0"/>
    <cs:fillRef idx="0"/>
    <cs:effectRef idx="0"/>
    <cs:fontRef idx="minor">
      <a:schemeClr val="tx1"/>
    </cs:fontRef>
    <cs:defRPr sz="1000" b="1" kern="1200"/>
  </cs:axisTitle>
  <cs:categoryAxis>
    <cs:lnRef idx="1">
      <a:schemeClr val="tx1">
        <a:tint val="75000"/>
      </a:schemeClr>
    </cs:lnRef>
    <cs:fillRef idx="0"/>
    <cs:effectRef idx="0"/>
    <cs:fontRef idx="minor">
      <a:schemeClr val="tx1"/>
    </cs:fontRef>
    <cs:spPr>
      <a:ln>
        <a:round/>
      </a:ln>
    </cs:spPr>
    <cs:defRPr sz="1000" kern="1200"/>
  </cs:categoryAxis>
  <cs:chartArea mods="allowNoFillOverride allowNoLineOverride">
    <cs:lnRef idx="1">
      <a:schemeClr val="tx1">
        <a:tint val="75000"/>
      </a:schemeClr>
    </cs:lnRef>
    <cs:fillRef idx="1">
      <a:schemeClr val="bg1"/>
    </cs:fillRef>
    <cs:effectRef idx="0"/>
    <cs:fontRef idx="minor">
      <a:schemeClr val="tx1"/>
    </cs:fontRef>
    <cs:spPr>
      <a:ln>
        <a:round/>
      </a:ln>
    </cs:spPr>
    <cs:defRPr sz="1000" kern="1200"/>
  </cs:chartArea>
  <cs:dataLabel>
    <cs:lnRef idx="0"/>
    <cs:fillRef idx="0"/>
    <cs:effectRef idx="0"/>
    <cs:fontRef idx="minor">
      <a:schemeClr val="tx1"/>
    </cs:fontRef>
    <cs:defRPr sz="1000" kern="1200"/>
  </cs:dataLabel>
  <cs:dataLabelCallout>
    <cs:lnRef idx="0"/>
    <cs:fillRef idx="0"/>
    <cs:effectRef idx="0"/>
    <cs:fontRef idx="minor">
      <a:schemeClr val="dk1"/>
    </cs:fontRef>
    <cs:spPr>
      <a:solidFill>
        <a:schemeClr val="lt1"/>
      </a:solidFill>
      <a:ln>
        <a:solidFill>
          <a:schemeClr val="dk1">
            <a:lumMod val="65000"/>
            <a:lumOff val="35000"/>
          </a:schemeClr>
        </a:solidFill>
      </a:ln>
    </cs:spPr>
    <cs:defRPr sz="1000" kern="1200"/>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1">
      <cs:styleClr val="auto"/>
    </cs:lnRef>
    <cs:lineWidthScale>3</cs:lineWidthScale>
    <cs:fillRef idx="0"/>
    <cs:effectRef idx="0"/>
    <cs:fontRef idx="minor">
      <a:schemeClr val="tx1"/>
    </cs:fontRef>
    <cs:spPr>
      <a:ln cap="rnd">
        <a:round/>
      </a:ln>
    </cs:spPr>
  </cs:dataPointLine>
  <cs:dataPointMarker>
    <cs:lnRef idx="1">
      <cs:styleClr val="auto"/>
    </cs:lnRef>
    <cs:fillRef idx="1">
      <cs:styleClr val="auto"/>
    </cs:fillRef>
    <cs:effectRef idx="0"/>
    <cs:fontRef idx="minor">
      <a:schemeClr val="tx1"/>
    </cs:fontRef>
    <cs:spPr>
      <a:ln>
        <a:round/>
      </a:ln>
    </cs:spPr>
  </cs:dataPointMarker>
  <cs:dataPointMarkerLayout/>
  <cs:dataPointWireframe>
    <cs:lnRef idx="1">
      <cs:styleClr val="auto"/>
    </cs:lnRef>
    <cs:fillRef idx="0"/>
    <cs:effectRef idx="0"/>
    <cs:fontRef idx="minor">
      <a:schemeClr val="tx1"/>
    </cs:fontRef>
    <cs:spPr>
      <a:ln>
        <a:round/>
      </a:ln>
    </cs:spPr>
  </cs:dataPointWireframe>
  <cs:dataTable>
    <cs:lnRef idx="1">
      <a:schemeClr val="tx1">
        <a:tint val="75000"/>
      </a:schemeClr>
    </cs:lnRef>
    <cs:fillRef idx="0"/>
    <cs:effectRef idx="0"/>
    <cs:fontRef idx="minor">
      <a:schemeClr val="tx1"/>
    </cs:fontRef>
    <cs:spPr>
      <a:ln>
        <a:round/>
      </a:ln>
    </cs:spPr>
    <cs:defRPr sz="1000" kern="1200"/>
  </cs:dataTable>
  <cs:downBar>
    <cs:lnRef idx="1">
      <a:schemeClr val="tx1"/>
    </cs:lnRef>
    <cs:fillRef idx="1">
      <a:schemeClr val="dk1">
        <a:tint val="95000"/>
      </a:schemeClr>
    </cs:fillRef>
    <cs:effectRef idx="0"/>
    <cs:fontRef idx="minor">
      <a:schemeClr val="tx1"/>
    </cs:fontRef>
    <cs:spPr>
      <a:ln>
        <a:round/>
      </a:ln>
    </cs:spPr>
  </cs:downBar>
  <cs:dropLine>
    <cs:lnRef idx="1">
      <a:schemeClr val="tx1"/>
    </cs:lnRef>
    <cs:fillRef idx="0"/>
    <cs:effectRef idx="0"/>
    <cs:fontRef idx="minor">
      <a:schemeClr val="tx1"/>
    </cs:fontRef>
    <cs:spPr>
      <a:ln>
        <a:round/>
      </a:ln>
    </cs:spPr>
  </cs:dropLine>
  <cs:errorBar>
    <cs:lnRef idx="1">
      <a:schemeClr val="tx1"/>
    </cs:lnRef>
    <cs:fillRef idx="1">
      <a:schemeClr val="tx1"/>
    </cs:fillRef>
    <cs:effectRef idx="0"/>
    <cs:fontRef idx="minor">
      <a:schemeClr val="tx1"/>
    </cs:fontRef>
    <cs:spPr>
      <a:ln>
        <a:round/>
      </a:ln>
    </cs:spPr>
  </cs:errorBar>
  <cs:floor>
    <cs:lnRef idx="1">
      <a:schemeClr val="tx1">
        <a:tint val="75000"/>
      </a:schemeClr>
    </cs:lnRef>
    <cs:fillRef idx="0"/>
    <cs:effectRef idx="0"/>
    <cs:fontRef idx="minor">
      <a:schemeClr val="tx1"/>
    </cs:fontRef>
    <cs:spPr>
      <a:ln>
        <a:round/>
      </a:ln>
    </cs:spPr>
  </cs:floor>
  <cs:gridlineMajor>
    <cs:lnRef idx="1">
      <a:schemeClr val="tx1">
        <a:tint val="75000"/>
      </a:schemeClr>
    </cs:lnRef>
    <cs:fillRef idx="0"/>
    <cs:effectRef idx="0"/>
    <cs:fontRef idx="minor">
      <a:schemeClr val="tx1"/>
    </cs:fontRef>
    <cs:spPr>
      <a:ln>
        <a:round/>
      </a:ln>
    </cs:spPr>
  </cs:gridlineMajor>
  <cs:gridlineMinor>
    <cs:lnRef idx="1">
      <a:schemeClr val="tx1">
        <a:tint val="50000"/>
      </a:schemeClr>
    </cs:lnRef>
    <cs:fillRef idx="0"/>
    <cs:effectRef idx="0"/>
    <cs:fontRef idx="minor">
      <a:schemeClr val="tx1"/>
    </cs:fontRef>
    <cs:spPr>
      <a:ln>
        <a:round/>
      </a:ln>
    </cs:spPr>
  </cs:gridlineMinor>
  <cs:hiLoLine>
    <cs:lnRef idx="1">
      <a:schemeClr val="tx1"/>
    </cs:lnRef>
    <cs:fillRef idx="0"/>
    <cs:effectRef idx="0"/>
    <cs:fontRef idx="minor">
      <a:schemeClr val="tx1"/>
    </cs:fontRef>
    <cs:spPr>
      <a:ln>
        <a:round/>
      </a:ln>
    </cs:spPr>
  </cs:hiLoLine>
  <cs:leaderLine>
    <cs:lnRef idx="1">
      <a:schemeClr val="tx1"/>
    </cs:lnRef>
    <cs:fillRef idx="0"/>
    <cs:effectRef idx="0"/>
    <cs:fontRef idx="minor">
      <a:schemeClr val="tx1"/>
    </cs:fontRef>
    <cs:spPr>
      <a:ln>
        <a:round/>
      </a:ln>
    </cs:spPr>
  </cs:leaderLine>
  <cs:legend>
    <cs:lnRef idx="0"/>
    <cs:fillRef idx="0"/>
    <cs:effectRef idx="0"/>
    <cs:fontRef idx="minor">
      <a:schemeClr val="tx1"/>
    </cs:fontRef>
    <cs:defRPr sz="1000" kern="1200"/>
  </cs:legend>
  <cs:plotArea mods="allowNoFillOverride allowNoLineOverride">
    <cs:lnRef idx="0"/>
    <cs:fillRef idx="1">
      <a:schemeClr val="bg1"/>
    </cs:fillRef>
    <cs:effectRef idx="0"/>
    <cs:fontRef idx="minor">
      <a:schemeClr val="tx1"/>
    </cs:fontRef>
  </cs:plotArea>
  <cs:plotArea3D>
    <cs:lnRef idx="0"/>
    <cs:fillRef idx="0"/>
    <cs:effectRef idx="0"/>
    <cs:fontRef idx="minor">
      <a:schemeClr val="tx1"/>
    </cs:fontRef>
  </cs:plotArea3D>
  <cs:seriesAxis>
    <cs:lnRef idx="1">
      <a:schemeClr val="tx1">
        <a:tint val="75000"/>
      </a:schemeClr>
    </cs:lnRef>
    <cs:fillRef idx="0"/>
    <cs:effectRef idx="0"/>
    <cs:fontRef idx="minor">
      <a:schemeClr val="tx1"/>
    </cs:fontRef>
    <cs:spPr>
      <a:ln>
        <a:round/>
      </a:ln>
    </cs:spPr>
    <cs:defRPr sz="1000" kern="1200"/>
  </cs:seriesAxis>
  <cs:seriesLine>
    <cs:lnRef idx="1">
      <a:schemeClr val="tx1"/>
    </cs:lnRef>
    <cs:fillRef idx="0"/>
    <cs:effectRef idx="0"/>
    <cs:fontRef idx="minor">
      <a:schemeClr val="tx1"/>
    </cs:fontRef>
    <cs:spPr>
      <a:ln>
        <a:round/>
      </a:ln>
    </cs:spPr>
  </cs:seriesLine>
  <cs:title>
    <cs:lnRef idx="0"/>
    <cs:fillRef idx="0"/>
    <cs:effectRef idx="0"/>
    <cs:fontRef idx="minor">
      <a:schemeClr val="tx1"/>
    </cs:fontRef>
    <cs:defRPr sz="1800" b="1" kern="1200"/>
  </cs:title>
  <cs:trendline>
    <cs:lnRef idx="1">
      <a:schemeClr val="tx1"/>
    </cs:lnRef>
    <cs:fillRef idx="0"/>
    <cs:effectRef idx="0"/>
    <cs:fontRef idx="minor">
      <a:schemeClr val="tx1"/>
    </cs:fontRef>
    <cs:spPr>
      <a:ln cap="rnd">
        <a:round/>
      </a:ln>
    </cs:spPr>
  </cs:trendline>
  <cs:trendlineLabel>
    <cs:lnRef idx="0"/>
    <cs:fillRef idx="0"/>
    <cs:effectRef idx="0"/>
    <cs:fontRef idx="minor">
      <a:schemeClr val="tx1"/>
    </cs:fontRef>
    <cs:defRPr sz="1000" kern="1200"/>
  </cs:trendlineLabel>
  <cs:upBar>
    <cs:lnRef idx="1">
      <a:schemeClr val="tx1"/>
    </cs:lnRef>
    <cs:fillRef idx="1">
      <a:schemeClr val="dk1">
        <a:tint val="5000"/>
      </a:schemeClr>
    </cs:fillRef>
    <cs:effectRef idx="0"/>
    <cs:fontRef idx="minor">
      <a:schemeClr val="tx1"/>
    </cs:fontRef>
    <cs:spPr>
      <a:ln>
        <a:round/>
      </a:ln>
    </cs:spPr>
  </cs:upBar>
  <cs:valueAxis>
    <cs:lnRef idx="1">
      <a:schemeClr val="tx1">
        <a:tint val="75000"/>
      </a:schemeClr>
    </cs:lnRef>
    <cs:fillRef idx="0"/>
    <cs:effectRef idx="0"/>
    <cs:fontRef idx="minor">
      <a:schemeClr val="tx1"/>
    </cs:fontRef>
    <cs:spPr>
      <a:ln>
        <a:round/>
      </a:ln>
    </cs:spPr>
    <cs:defRPr sz="1000" kern="1200"/>
  </cs:valueAxis>
  <cs:wall>
    <cs:lnRef idx="0"/>
    <cs:fillRef idx="0"/>
    <cs:effectRef idx="0"/>
    <cs:fontRef idx="minor">
      <a:schemeClr val="tx1"/>
    </cs:fontRef>
  </cs:wall>
</cs:chartStyle>
</file>

<file path=ppt/charts/style14.xml><?xml version="1.0" encoding="utf-8"?>
<cs:chartStyle xmlns:cs="http://schemas.microsoft.com/office/drawing/2012/chartStyle" xmlns:a="http://schemas.openxmlformats.org/drawingml/2006/main" id="102">
  <cs:axisTitle>
    <cs:lnRef idx="0"/>
    <cs:fillRef idx="0"/>
    <cs:effectRef idx="0"/>
    <cs:fontRef idx="minor">
      <a:schemeClr val="tx1"/>
    </cs:fontRef>
    <cs:defRPr sz="1000" b="1" kern="1200"/>
  </cs:axisTitle>
  <cs:categoryAxis>
    <cs:lnRef idx="1">
      <a:schemeClr val="tx1">
        <a:tint val="75000"/>
      </a:schemeClr>
    </cs:lnRef>
    <cs:fillRef idx="0"/>
    <cs:effectRef idx="0"/>
    <cs:fontRef idx="minor">
      <a:schemeClr val="tx1"/>
    </cs:fontRef>
    <cs:spPr>
      <a:ln>
        <a:round/>
      </a:ln>
    </cs:spPr>
    <cs:defRPr sz="1000" kern="1200"/>
  </cs:categoryAxis>
  <cs:chartArea mods="allowNoFillOverride allowNoLineOverride">
    <cs:lnRef idx="1">
      <a:schemeClr val="tx1">
        <a:tint val="75000"/>
      </a:schemeClr>
    </cs:lnRef>
    <cs:fillRef idx="1">
      <a:schemeClr val="bg1"/>
    </cs:fillRef>
    <cs:effectRef idx="0"/>
    <cs:fontRef idx="minor">
      <a:schemeClr val="tx1"/>
    </cs:fontRef>
    <cs:spPr>
      <a:ln>
        <a:round/>
      </a:ln>
    </cs:spPr>
    <cs:defRPr sz="1000" kern="1200"/>
  </cs:chartArea>
  <cs:dataLabel>
    <cs:lnRef idx="0"/>
    <cs:fillRef idx="0"/>
    <cs:effectRef idx="0"/>
    <cs:fontRef idx="minor">
      <a:schemeClr val="tx1"/>
    </cs:fontRef>
    <cs:defRPr sz="1000" kern="1200"/>
  </cs:dataLabel>
  <cs:dataLabelCallout>
    <cs:lnRef idx="0"/>
    <cs:fillRef idx="0"/>
    <cs:effectRef idx="0"/>
    <cs:fontRef idx="minor">
      <a:schemeClr val="dk1"/>
    </cs:fontRef>
    <cs:spPr>
      <a:solidFill>
        <a:schemeClr val="lt1"/>
      </a:solidFill>
      <a:ln>
        <a:solidFill>
          <a:schemeClr val="dk1">
            <a:lumMod val="65000"/>
            <a:lumOff val="35000"/>
          </a:schemeClr>
        </a:solidFill>
      </a:ln>
    </cs:spPr>
    <cs:defRPr sz="1000" kern="1200"/>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1">
      <cs:styleClr val="auto"/>
    </cs:lnRef>
    <cs:lineWidthScale>3</cs:lineWidthScale>
    <cs:fillRef idx="0"/>
    <cs:effectRef idx="0"/>
    <cs:fontRef idx="minor">
      <a:schemeClr val="tx1"/>
    </cs:fontRef>
    <cs:spPr>
      <a:ln cap="rnd">
        <a:round/>
      </a:ln>
    </cs:spPr>
  </cs:dataPointLine>
  <cs:dataPointMarker>
    <cs:lnRef idx="1">
      <cs:styleClr val="auto"/>
    </cs:lnRef>
    <cs:fillRef idx="1">
      <cs:styleClr val="auto"/>
    </cs:fillRef>
    <cs:effectRef idx="0"/>
    <cs:fontRef idx="minor">
      <a:schemeClr val="tx1"/>
    </cs:fontRef>
    <cs:spPr>
      <a:ln>
        <a:round/>
      </a:ln>
    </cs:spPr>
  </cs:dataPointMarker>
  <cs:dataPointMarkerLayout/>
  <cs:dataPointWireframe>
    <cs:lnRef idx="1">
      <cs:styleClr val="auto"/>
    </cs:lnRef>
    <cs:fillRef idx="0"/>
    <cs:effectRef idx="0"/>
    <cs:fontRef idx="minor">
      <a:schemeClr val="tx1"/>
    </cs:fontRef>
    <cs:spPr>
      <a:ln>
        <a:round/>
      </a:ln>
    </cs:spPr>
  </cs:dataPointWireframe>
  <cs:dataTable>
    <cs:lnRef idx="1">
      <a:schemeClr val="tx1">
        <a:tint val="75000"/>
      </a:schemeClr>
    </cs:lnRef>
    <cs:fillRef idx="0"/>
    <cs:effectRef idx="0"/>
    <cs:fontRef idx="minor">
      <a:schemeClr val="tx1"/>
    </cs:fontRef>
    <cs:spPr>
      <a:ln>
        <a:round/>
      </a:ln>
    </cs:spPr>
    <cs:defRPr sz="1000" kern="1200"/>
  </cs:dataTable>
  <cs:downBar>
    <cs:lnRef idx="1">
      <a:schemeClr val="tx1"/>
    </cs:lnRef>
    <cs:fillRef idx="1">
      <a:schemeClr val="dk1">
        <a:tint val="95000"/>
      </a:schemeClr>
    </cs:fillRef>
    <cs:effectRef idx="0"/>
    <cs:fontRef idx="minor">
      <a:schemeClr val="tx1"/>
    </cs:fontRef>
    <cs:spPr>
      <a:ln>
        <a:round/>
      </a:ln>
    </cs:spPr>
  </cs:downBar>
  <cs:dropLine>
    <cs:lnRef idx="1">
      <a:schemeClr val="tx1"/>
    </cs:lnRef>
    <cs:fillRef idx="0"/>
    <cs:effectRef idx="0"/>
    <cs:fontRef idx="minor">
      <a:schemeClr val="tx1"/>
    </cs:fontRef>
    <cs:spPr>
      <a:ln>
        <a:round/>
      </a:ln>
    </cs:spPr>
  </cs:dropLine>
  <cs:errorBar>
    <cs:lnRef idx="1">
      <a:schemeClr val="tx1"/>
    </cs:lnRef>
    <cs:fillRef idx="1">
      <a:schemeClr val="tx1"/>
    </cs:fillRef>
    <cs:effectRef idx="0"/>
    <cs:fontRef idx="minor">
      <a:schemeClr val="tx1"/>
    </cs:fontRef>
    <cs:spPr>
      <a:ln>
        <a:round/>
      </a:ln>
    </cs:spPr>
  </cs:errorBar>
  <cs:floor>
    <cs:lnRef idx="1">
      <a:schemeClr val="tx1">
        <a:tint val="75000"/>
      </a:schemeClr>
    </cs:lnRef>
    <cs:fillRef idx="0"/>
    <cs:effectRef idx="0"/>
    <cs:fontRef idx="minor">
      <a:schemeClr val="tx1"/>
    </cs:fontRef>
    <cs:spPr>
      <a:ln>
        <a:round/>
      </a:ln>
    </cs:spPr>
  </cs:floor>
  <cs:gridlineMajor>
    <cs:lnRef idx="1">
      <a:schemeClr val="tx1">
        <a:tint val="75000"/>
      </a:schemeClr>
    </cs:lnRef>
    <cs:fillRef idx="0"/>
    <cs:effectRef idx="0"/>
    <cs:fontRef idx="minor">
      <a:schemeClr val="tx1"/>
    </cs:fontRef>
    <cs:spPr>
      <a:ln>
        <a:round/>
      </a:ln>
    </cs:spPr>
  </cs:gridlineMajor>
  <cs:gridlineMinor>
    <cs:lnRef idx="1">
      <a:schemeClr val="tx1">
        <a:tint val="50000"/>
      </a:schemeClr>
    </cs:lnRef>
    <cs:fillRef idx="0"/>
    <cs:effectRef idx="0"/>
    <cs:fontRef idx="minor">
      <a:schemeClr val="tx1"/>
    </cs:fontRef>
    <cs:spPr>
      <a:ln>
        <a:round/>
      </a:ln>
    </cs:spPr>
  </cs:gridlineMinor>
  <cs:hiLoLine>
    <cs:lnRef idx="1">
      <a:schemeClr val="tx1"/>
    </cs:lnRef>
    <cs:fillRef idx="0"/>
    <cs:effectRef idx="0"/>
    <cs:fontRef idx="minor">
      <a:schemeClr val="tx1"/>
    </cs:fontRef>
    <cs:spPr>
      <a:ln>
        <a:round/>
      </a:ln>
    </cs:spPr>
  </cs:hiLoLine>
  <cs:leaderLine>
    <cs:lnRef idx="1">
      <a:schemeClr val="tx1"/>
    </cs:lnRef>
    <cs:fillRef idx="0"/>
    <cs:effectRef idx="0"/>
    <cs:fontRef idx="minor">
      <a:schemeClr val="tx1"/>
    </cs:fontRef>
    <cs:spPr>
      <a:ln>
        <a:round/>
      </a:ln>
    </cs:spPr>
  </cs:leaderLine>
  <cs:legend>
    <cs:lnRef idx="0"/>
    <cs:fillRef idx="0"/>
    <cs:effectRef idx="0"/>
    <cs:fontRef idx="minor">
      <a:schemeClr val="tx1"/>
    </cs:fontRef>
    <cs:defRPr sz="1000" kern="1200"/>
  </cs:legend>
  <cs:plotArea mods="allowNoFillOverride allowNoLineOverride">
    <cs:lnRef idx="0"/>
    <cs:fillRef idx="1">
      <a:schemeClr val="bg1"/>
    </cs:fillRef>
    <cs:effectRef idx="0"/>
    <cs:fontRef idx="minor">
      <a:schemeClr val="tx1"/>
    </cs:fontRef>
  </cs:plotArea>
  <cs:plotArea3D>
    <cs:lnRef idx="0"/>
    <cs:fillRef idx="0"/>
    <cs:effectRef idx="0"/>
    <cs:fontRef idx="minor">
      <a:schemeClr val="tx1"/>
    </cs:fontRef>
  </cs:plotArea3D>
  <cs:seriesAxis>
    <cs:lnRef idx="1">
      <a:schemeClr val="tx1">
        <a:tint val="75000"/>
      </a:schemeClr>
    </cs:lnRef>
    <cs:fillRef idx="0"/>
    <cs:effectRef idx="0"/>
    <cs:fontRef idx="minor">
      <a:schemeClr val="tx1"/>
    </cs:fontRef>
    <cs:spPr>
      <a:ln>
        <a:round/>
      </a:ln>
    </cs:spPr>
    <cs:defRPr sz="1000" kern="1200"/>
  </cs:seriesAxis>
  <cs:seriesLine>
    <cs:lnRef idx="1">
      <a:schemeClr val="tx1"/>
    </cs:lnRef>
    <cs:fillRef idx="0"/>
    <cs:effectRef idx="0"/>
    <cs:fontRef idx="minor">
      <a:schemeClr val="tx1"/>
    </cs:fontRef>
    <cs:spPr>
      <a:ln>
        <a:round/>
      </a:ln>
    </cs:spPr>
  </cs:seriesLine>
  <cs:title>
    <cs:lnRef idx="0"/>
    <cs:fillRef idx="0"/>
    <cs:effectRef idx="0"/>
    <cs:fontRef idx="minor">
      <a:schemeClr val="tx1"/>
    </cs:fontRef>
    <cs:defRPr sz="1800" b="1" kern="1200"/>
  </cs:title>
  <cs:trendline>
    <cs:lnRef idx="1">
      <a:schemeClr val="tx1"/>
    </cs:lnRef>
    <cs:fillRef idx="0"/>
    <cs:effectRef idx="0"/>
    <cs:fontRef idx="minor">
      <a:schemeClr val="tx1"/>
    </cs:fontRef>
    <cs:spPr>
      <a:ln cap="rnd">
        <a:round/>
      </a:ln>
    </cs:spPr>
  </cs:trendline>
  <cs:trendlineLabel>
    <cs:lnRef idx="0"/>
    <cs:fillRef idx="0"/>
    <cs:effectRef idx="0"/>
    <cs:fontRef idx="minor">
      <a:schemeClr val="tx1"/>
    </cs:fontRef>
    <cs:defRPr sz="1000" kern="1200"/>
  </cs:trendlineLabel>
  <cs:upBar>
    <cs:lnRef idx="1">
      <a:schemeClr val="tx1"/>
    </cs:lnRef>
    <cs:fillRef idx="1">
      <a:schemeClr val="dk1">
        <a:tint val="5000"/>
      </a:schemeClr>
    </cs:fillRef>
    <cs:effectRef idx="0"/>
    <cs:fontRef idx="minor">
      <a:schemeClr val="tx1"/>
    </cs:fontRef>
    <cs:spPr>
      <a:ln>
        <a:round/>
      </a:ln>
    </cs:spPr>
  </cs:upBar>
  <cs:valueAxis>
    <cs:lnRef idx="1">
      <a:schemeClr val="tx1">
        <a:tint val="75000"/>
      </a:schemeClr>
    </cs:lnRef>
    <cs:fillRef idx="0"/>
    <cs:effectRef idx="0"/>
    <cs:fontRef idx="minor">
      <a:schemeClr val="tx1"/>
    </cs:fontRef>
    <cs:spPr>
      <a:ln>
        <a:round/>
      </a:ln>
    </cs:spPr>
    <cs:defRPr sz="1000" kern="1200"/>
  </cs:valueAxis>
  <cs:wall>
    <cs:lnRef idx="0"/>
    <cs:fillRef idx="0"/>
    <cs:effectRef idx="0"/>
    <cs:fontRef idx="minor">
      <a:schemeClr val="tx1"/>
    </cs:fontRef>
  </cs:wall>
</cs:chartStyle>
</file>

<file path=ppt/charts/style15.xml><?xml version="1.0" encoding="utf-8"?>
<cs:chartStyle xmlns:cs="http://schemas.microsoft.com/office/drawing/2012/chartStyle" xmlns:a="http://schemas.openxmlformats.org/drawingml/2006/main" id="102">
  <cs:axisTitle>
    <cs:lnRef idx="0"/>
    <cs:fillRef idx="0"/>
    <cs:effectRef idx="0"/>
    <cs:fontRef idx="minor">
      <a:schemeClr val="tx1"/>
    </cs:fontRef>
    <cs:defRPr sz="1000" b="1" kern="1200"/>
  </cs:axisTitle>
  <cs:categoryAxis>
    <cs:lnRef idx="1">
      <a:schemeClr val="tx1">
        <a:tint val="75000"/>
      </a:schemeClr>
    </cs:lnRef>
    <cs:fillRef idx="0"/>
    <cs:effectRef idx="0"/>
    <cs:fontRef idx="minor">
      <a:schemeClr val="tx1"/>
    </cs:fontRef>
    <cs:spPr>
      <a:ln>
        <a:round/>
      </a:ln>
    </cs:spPr>
    <cs:defRPr sz="1000" kern="1200"/>
  </cs:categoryAxis>
  <cs:chartArea mods="allowNoFillOverride allowNoLineOverride">
    <cs:lnRef idx="1">
      <a:schemeClr val="tx1">
        <a:tint val="75000"/>
      </a:schemeClr>
    </cs:lnRef>
    <cs:fillRef idx="1">
      <a:schemeClr val="bg1"/>
    </cs:fillRef>
    <cs:effectRef idx="0"/>
    <cs:fontRef idx="minor">
      <a:schemeClr val="tx1"/>
    </cs:fontRef>
    <cs:spPr>
      <a:ln>
        <a:round/>
      </a:ln>
    </cs:spPr>
    <cs:defRPr sz="1000" kern="1200"/>
  </cs:chartArea>
  <cs:dataLabel>
    <cs:lnRef idx="0"/>
    <cs:fillRef idx="0"/>
    <cs:effectRef idx="0"/>
    <cs:fontRef idx="minor">
      <a:schemeClr val="tx1"/>
    </cs:fontRef>
    <cs:defRPr sz="1000" kern="1200"/>
  </cs:dataLabel>
  <cs:dataLabelCallout>
    <cs:lnRef idx="0"/>
    <cs:fillRef idx="0"/>
    <cs:effectRef idx="0"/>
    <cs:fontRef idx="minor">
      <a:schemeClr val="dk1"/>
    </cs:fontRef>
    <cs:spPr>
      <a:solidFill>
        <a:schemeClr val="lt1"/>
      </a:solidFill>
      <a:ln>
        <a:solidFill>
          <a:schemeClr val="dk1">
            <a:lumMod val="65000"/>
            <a:lumOff val="35000"/>
          </a:schemeClr>
        </a:solidFill>
      </a:ln>
    </cs:spPr>
    <cs:defRPr sz="1000" kern="1200"/>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1">
      <cs:styleClr val="auto"/>
    </cs:lnRef>
    <cs:lineWidthScale>3</cs:lineWidthScale>
    <cs:fillRef idx="0"/>
    <cs:effectRef idx="0"/>
    <cs:fontRef idx="minor">
      <a:schemeClr val="tx1"/>
    </cs:fontRef>
    <cs:spPr>
      <a:ln cap="rnd">
        <a:round/>
      </a:ln>
    </cs:spPr>
  </cs:dataPointLine>
  <cs:dataPointMarker>
    <cs:lnRef idx="1">
      <cs:styleClr val="auto"/>
    </cs:lnRef>
    <cs:fillRef idx="1">
      <cs:styleClr val="auto"/>
    </cs:fillRef>
    <cs:effectRef idx="0"/>
    <cs:fontRef idx="minor">
      <a:schemeClr val="tx1"/>
    </cs:fontRef>
    <cs:spPr>
      <a:ln>
        <a:round/>
      </a:ln>
    </cs:spPr>
  </cs:dataPointMarker>
  <cs:dataPointMarkerLayout/>
  <cs:dataPointWireframe>
    <cs:lnRef idx="1">
      <cs:styleClr val="auto"/>
    </cs:lnRef>
    <cs:fillRef idx="0"/>
    <cs:effectRef idx="0"/>
    <cs:fontRef idx="minor">
      <a:schemeClr val="tx1"/>
    </cs:fontRef>
    <cs:spPr>
      <a:ln>
        <a:round/>
      </a:ln>
    </cs:spPr>
  </cs:dataPointWireframe>
  <cs:dataTable>
    <cs:lnRef idx="1">
      <a:schemeClr val="tx1">
        <a:tint val="75000"/>
      </a:schemeClr>
    </cs:lnRef>
    <cs:fillRef idx="0"/>
    <cs:effectRef idx="0"/>
    <cs:fontRef idx="minor">
      <a:schemeClr val="tx1"/>
    </cs:fontRef>
    <cs:spPr>
      <a:ln>
        <a:round/>
      </a:ln>
    </cs:spPr>
    <cs:defRPr sz="1000" kern="1200"/>
  </cs:dataTable>
  <cs:downBar>
    <cs:lnRef idx="1">
      <a:schemeClr val="tx1"/>
    </cs:lnRef>
    <cs:fillRef idx="1">
      <a:schemeClr val="dk1">
        <a:tint val="95000"/>
      </a:schemeClr>
    </cs:fillRef>
    <cs:effectRef idx="0"/>
    <cs:fontRef idx="minor">
      <a:schemeClr val="tx1"/>
    </cs:fontRef>
    <cs:spPr>
      <a:ln>
        <a:round/>
      </a:ln>
    </cs:spPr>
  </cs:downBar>
  <cs:dropLine>
    <cs:lnRef idx="1">
      <a:schemeClr val="tx1"/>
    </cs:lnRef>
    <cs:fillRef idx="0"/>
    <cs:effectRef idx="0"/>
    <cs:fontRef idx="minor">
      <a:schemeClr val="tx1"/>
    </cs:fontRef>
    <cs:spPr>
      <a:ln>
        <a:round/>
      </a:ln>
    </cs:spPr>
  </cs:dropLine>
  <cs:errorBar>
    <cs:lnRef idx="1">
      <a:schemeClr val="tx1"/>
    </cs:lnRef>
    <cs:fillRef idx="1">
      <a:schemeClr val="tx1"/>
    </cs:fillRef>
    <cs:effectRef idx="0"/>
    <cs:fontRef idx="minor">
      <a:schemeClr val="tx1"/>
    </cs:fontRef>
    <cs:spPr>
      <a:ln>
        <a:round/>
      </a:ln>
    </cs:spPr>
  </cs:errorBar>
  <cs:floor>
    <cs:lnRef idx="1">
      <a:schemeClr val="tx1">
        <a:tint val="75000"/>
      </a:schemeClr>
    </cs:lnRef>
    <cs:fillRef idx="0"/>
    <cs:effectRef idx="0"/>
    <cs:fontRef idx="minor">
      <a:schemeClr val="tx1"/>
    </cs:fontRef>
    <cs:spPr>
      <a:ln>
        <a:round/>
      </a:ln>
    </cs:spPr>
  </cs:floor>
  <cs:gridlineMajor>
    <cs:lnRef idx="1">
      <a:schemeClr val="tx1">
        <a:tint val="75000"/>
      </a:schemeClr>
    </cs:lnRef>
    <cs:fillRef idx="0"/>
    <cs:effectRef idx="0"/>
    <cs:fontRef idx="minor">
      <a:schemeClr val="tx1"/>
    </cs:fontRef>
    <cs:spPr>
      <a:ln>
        <a:round/>
      </a:ln>
    </cs:spPr>
  </cs:gridlineMajor>
  <cs:gridlineMinor>
    <cs:lnRef idx="1">
      <a:schemeClr val="tx1">
        <a:tint val="50000"/>
      </a:schemeClr>
    </cs:lnRef>
    <cs:fillRef idx="0"/>
    <cs:effectRef idx="0"/>
    <cs:fontRef idx="minor">
      <a:schemeClr val="tx1"/>
    </cs:fontRef>
    <cs:spPr>
      <a:ln>
        <a:round/>
      </a:ln>
    </cs:spPr>
  </cs:gridlineMinor>
  <cs:hiLoLine>
    <cs:lnRef idx="1">
      <a:schemeClr val="tx1"/>
    </cs:lnRef>
    <cs:fillRef idx="0"/>
    <cs:effectRef idx="0"/>
    <cs:fontRef idx="minor">
      <a:schemeClr val="tx1"/>
    </cs:fontRef>
    <cs:spPr>
      <a:ln>
        <a:round/>
      </a:ln>
    </cs:spPr>
  </cs:hiLoLine>
  <cs:leaderLine>
    <cs:lnRef idx="1">
      <a:schemeClr val="tx1"/>
    </cs:lnRef>
    <cs:fillRef idx="0"/>
    <cs:effectRef idx="0"/>
    <cs:fontRef idx="minor">
      <a:schemeClr val="tx1"/>
    </cs:fontRef>
    <cs:spPr>
      <a:ln>
        <a:round/>
      </a:ln>
    </cs:spPr>
  </cs:leaderLine>
  <cs:legend>
    <cs:lnRef idx="0"/>
    <cs:fillRef idx="0"/>
    <cs:effectRef idx="0"/>
    <cs:fontRef idx="minor">
      <a:schemeClr val="tx1"/>
    </cs:fontRef>
    <cs:defRPr sz="1000" kern="1200"/>
  </cs:legend>
  <cs:plotArea mods="allowNoFillOverride allowNoLineOverride">
    <cs:lnRef idx="0"/>
    <cs:fillRef idx="1">
      <a:schemeClr val="bg1"/>
    </cs:fillRef>
    <cs:effectRef idx="0"/>
    <cs:fontRef idx="minor">
      <a:schemeClr val="tx1"/>
    </cs:fontRef>
  </cs:plotArea>
  <cs:plotArea3D>
    <cs:lnRef idx="0"/>
    <cs:fillRef idx="0"/>
    <cs:effectRef idx="0"/>
    <cs:fontRef idx="minor">
      <a:schemeClr val="tx1"/>
    </cs:fontRef>
  </cs:plotArea3D>
  <cs:seriesAxis>
    <cs:lnRef idx="1">
      <a:schemeClr val="tx1">
        <a:tint val="75000"/>
      </a:schemeClr>
    </cs:lnRef>
    <cs:fillRef idx="0"/>
    <cs:effectRef idx="0"/>
    <cs:fontRef idx="minor">
      <a:schemeClr val="tx1"/>
    </cs:fontRef>
    <cs:spPr>
      <a:ln>
        <a:round/>
      </a:ln>
    </cs:spPr>
    <cs:defRPr sz="1000" kern="1200"/>
  </cs:seriesAxis>
  <cs:seriesLine>
    <cs:lnRef idx="1">
      <a:schemeClr val="tx1"/>
    </cs:lnRef>
    <cs:fillRef idx="0"/>
    <cs:effectRef idx="0"/>
    <cs:fontRef idx="minor">
      <a:schemeClr val="tx1"/>
    </cs:fontRef>
    <cs:spPr>
      <a:ln>
        <a:round/>
      </a:ln>
    </cs:spPr>
  </cs:seriesLine>
  <cs:title>
    <cs:lnRef idx="0"/>
    <cs:fillRef idx="0"/>
    <cs:effectRef idx="0"/>
    <cs:fontRef idx="minor">
      <a:schemeClr val="tx1"/>
    </cs:fontRef>
    <cs:defRPr sz="1800" b="1" kern="1200"/>
  </cs:title>
  <cs:trendline>
    <cs:lnRef idx="1">
      <a:schemeClr val="tx1"/>
    </cs:lnRef>
    <cs:fillRef idx="0"/>
    <cs:effectRef idx="0"/>
    <cs:fontRef idx="minor">
      <a:schemeClr val="tx1"/>
    </cs:fontRef>
    <cs:spPr>
      <a:ln cap="rnd">
        <a:round/>
      </a:ln>
    </cs:spPr>
  </cs:trendline>
  <cs:trendlineLabel>
    <cs:lnRef idx="0"/>
    <cs:fillRef idx="0"/>
    <cs:effectRef idx="0"/>
    <cs:fontRef idx="minor">
      <a:schemeClr val="tx1"/>
    </cs:fontRef>
    <cs:defRPr sz="1000" kern="1200"/>
  </cs:trendlineLabel>
  <cs:upBar>
    <cs:lnRef idx="1">
      <a:schemeClr val="tx1"/>
    </cs:lnRef>
    <cs:fillRef idx="1">
      <a:schemeClr val="dk1">
        <a:tint val="5000"/>
      </a:schemeClr>
    </cs:fillRef>
    <cs:effectRef idx="0"/>
    <cs:fontRef idx="minor">
      <a:schemeClr val="tx1"/>
    </cs:fontRef>
    <cs:spPr>
      <a:ln>
        <a:round/>
      </a:ln>
    </cs:spPr>
  </cs:upBar>
  <cs:valueAxis>
    <cs:lnRef idx="1">
      <a:schemeClr val="tx1">
        <a:tint val="75000"/>
      </a:schemeClr>
    </cs:lnRef>
    <cs:fillRef idx="0"/>
    <cs:effectRef idx="0"/>
    <cs:fontRef idx="minor">
      <a:schemeClr val="tx1"/>
    </cs:fontRef>
    <cs:spPr>
      <a:ln>
        <a:round/>
      </a:ln>
    </cs:spPr>
    <cs:defRPr sz="1000" kern="1200"/>
  </cs:valueAxis>
  <cs:wall>
    <cs:lnRef idx="0"/>
    <cs:fillRef idx="0"/>
    <cs:effectRef idx="0"/>
    <cs:fontRef idx="minor">
      <a:schemeClr val="tx1"/>
    </cs:fontRef>
  </cs:wall>
</cs:chartStyle>
</file>

<file path=ppt/charts/style16.xml><?xml version="1.0" encoding="utf-8"?>
<cs:chartStyle xmlns:cs="http://schemas.microsoft.com/office/drawing/2012/chartStyle" xmlns:a="http://schemas.openxmlformats.org/drawingml/2006/main" id="102">
  <cs:axisTitle>
    <cs:lnRef idx="0"/>
    <cs:fillRef idx="0"/>
    <cs:effectRef idx="0"/>
    <cs:fontRef idx="minor">
      <a:schemeClr val="tx1"/>
    </cs:fontRef>
    <cs:defRPr sz="1000" b="1" kern="1200"/>
  </cs:axisTitle>
  <cs:categoryAxis>
    <cs:lnRef idx="1">
      <a:schemeClr val="tx1">
        <a:tint val="75000"/>
      </a:schemeClr>
    </cs:lnRef>
    <cs:fillRef idx="0"/>
    <cs:effectRef idx="0"/>
    <cs:fontRef idx="minor">
      <a:schemeClr val="tx1"/>
    </cs:fontRef>
    <cs:spPr>
      <a:ln>
        <a:round/>
      </a:ln>
    </cs:spPr>
    <cs:defRPr sz="1000" kern="1200"/>
  </cs:categoryAxis>
  <cs:chartArea mods="allowNoFillOverride allowNoLineOverride">
    <cs:lnRef idx="1">
      <a:schemeClr val="tx1">
        <a:tint val="75000"/>
      </a:schemeClr>
    </cs:lnRef>
    <cs:fillRef idx="1">
      <a:schemeClr val="bg1"/>
    </cs:fillRef>
    <cs:effectRef idx="0"/>
    <cs:fontRef idx="minor">
      <a:schemeClr val="tx1"/>
    </cs:fontRef>
    <cs:spPr>
      <a:ln>
        <a:round/>
      </a:ln>
    </cs:spPr>
    <cs:defRPr sz="1000" kern="1200"/>
  </cs:chartArea>
  <cs:dataLabel>
    <cs:lnRef idx="0"/>
    <cs:fillRef idx="0"/>
    <cs:effectRef idx="0"/>
    <cs:fontRef idx="minor">
      <a:schemeClr val="tx1"/>
    </cs:fontRef>
    <cs:defRPr sz="1000" kern="1200"/>
  </cs:dataLabel>
  <cs:dataLabelCallout>
    <cs:lnRef idx="0"/>
    <cs:fillRef idx="0"/>
    <cs:effectRef idx="0"/>
    <cs:fontRef idx="minor">
      <a:schemeClr val="dk1"/>
    </cs:fontRef>
    <cs:spPr>
      <a:solidFill>
        <a:schemeClr val="lt1"/>
      </a:solidFill>
      <a:ln>
        <a:solidFill>
          <a:schemeClr val="dk1">
            <a:lumMod val="65000"/>
            <a:lumOff val="35000"/>
          </a:schemeClr>
        </a:solidFill>
      </a:ln>
    </cs:spPr>
    <cs:defRPr sz="1000" kern="1200"/>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1">
      <cs:styleClr val="auto"/>
    </cs:lnRef>
    <cs:lineWidthScale>3</cs:lineWidthScale>
    <cs:fillRef idx="0"/>
    <cs:effectRef idx="0"/>
    <cs:fontRef idx="minor">
      <a:schemeClr val="tx1"/>
    </cs:fontRef>
    <cs:spPr>
      <a:ln cap="rnd">
        <a:round/>
      </a:ln>
    </cs:spPr>
  </cs:dataPointLine>
  <cs:dataPointMarker>
    <cs:lnRef idx="1">
      <cs:styleClr val="auto"/>
    </cs:lnRef>
    <cs:fillRef idx="1">
      <cs:styleClr val="auto"/>
    </cs:fillRef>
    <cs:effectRef idx="0"/>
    <cs:fontRef idx="minor">
      <a:schemeClr val="tx1"/>
    </cs:fontRef>
    <cs:spPr>
      <a:ln>
        <a:round/>
      </a:ln>
    </cs:spPr>
  </cs:dataPointMarker>
  <cs:dataPointMarkerLayout/>
  <cs:dataPointWireframe>
    <cs:lnRef idx="1">
      <cs:styleClr val="auto"/>
    </cs:lnRef>
    <cs:fillRef idx="0"/>
    <cs:effectRef idx="0"/>
    <cs:fontRef idx="minor">
      <a:schemeClr val="tx1"/>
    </cs:fontRef>
    <cs:spPr>
      <a:ln>
        <a:round/>
      </a:ln>
    </cs:spPr>
  </cs:dataPointWireframe>
  <cs:dataTable>
    <cs:lnRef idx="1">
      <a:schemeClr val="tx1">
        <a:tint val="75000"/>
      </a:schemeClr>
    </cs:lnRef>
    <cs:fillRef idx="0"/>
    <cs:effectRef idx="0"/>
    <cs:fontRef idx="minor">
      <a:schemeClr val="tx1"/>
    </cs:fontRef>
    <cs:spPr>
      <a:ln>
        <a:round/>
      </a:ln>
    </cs:spPr>
    <cs:defRPr sz="1000" kern="1200"/>
  </cs:dataTable>
  <cs:downBar>
    <cs:lnRef idx="1">
      <a:schemeClr val="tx1"/>
    </cs:lnRef>
    <cs:fillRef idx="1">
      <a:schemeClr val="dk1">
        <a:tint val="95000"/>
      </a:schemeClr>
    </cs:fillRef>
    <cs:effectRef idx="0"/>
    <cs:fontRef idx="minor">
      <a:schemeClr val="tx1"/>
    </cs:fontRef>
    <cs:spPr>
      <a:ln>
        <a:round/>
      </a:ln>
    </cs:spPr>
  </cs:downBar>
  <cs:dropLine>
    <cs:lnRef idx="1">
      <a:schemeClr val="tx1"/>
    </cs:lnRef>
    <cs:fillRef idx="0"/>
    <cs:effectRef idx="0"/>
    <cs:fontRef idx="minor">
      <a:schemeClr val="tx1"/>
    </cs:fontRef>
    <cs:spPr>
      <a:ln>
        <a:round/>
      </a:ln>
    </cs:spPr>
  </cs:dropLine>
  <cs:errorBar>
    <cs:lnRef idx="1">
      <a:schemeClr val="tx1"/>
    </cs:lnRef>
    <cs:fillRef idx="1">
      <a:schemeClr val="tx1"/>
    </cs:fillRef>
    <cs:effectRef idx="0"/>
    <cs:fontRef idx="minor">
      <a:schemeClr val="tx1"/>
    </cs:fontRef>
    <cs:spPr>
      <a:ln>
        <a:round/>
      </a:ln>
    </cs:spPr>
  </cs:errorBar>
  <cs:floor>
    <cs:lnRef idx="1">
      <a:schemeClr val="tx1">
        <a:tint val="75000"/>
      </a:schemeClr>
    </cs:lnRef>
    <cs:fillRef idx="0"/>
    <cs:effectRef idx="0"/>
    <cs:fontRef idx="minor">
      <a:schemeClr val="tx1"/>
    </cs:fontRef>
    <cs:spPr>
      <a:ln>
        <a:round/>
      </a:ln>
    </cs:spPr>
  </cs:floor>
  <cs:gridlineMajor>
    <cs:lnRef idx="1">
      <a:schemeClr val="tx1">
        <a:tint val="75000"/>
      </a:schemeClr>
    </cs:lnRef>
    <cs:fillRef idx="0"/>
    <cs:effectRef idx="0"/>
    <cs:fontRef idx="minor">
      <a:schemeClr val="tx1"/>
    </cs:fontRef>
    <cs:spPr>
      <a:ln>
        <a:round/>
      </a:ln>
    </cs:spPr>
  </cs:gridlineMajor>
  <cs:gridlineMinor>
    <cs:lnRef idx="1">
      <a:schemeClr val="tx1">
        <a:tint val="50000"/>
      </a:schemeClr>
    </cs:lnRef>
    <cs:fillRef idx="0"/>
    <cs:effectRef idx="0"/>
    <cs:fontRef idx="minor">
      <a:schemeClr val="tx1"/>
    </cs:fontRef>
    <cs:spPr>
      <a:ln>
        <a:round/>
      </a:ln>
    </cs:spPr>
  </cs:gridlineMinor>
  <cs:hiLoLine>
    <cs:lnRef idx="1">
      <a:schemeClr val="tx1"/>
    </cs:lnRef>
    <cs:fillRef idx="0"/>
    <cs:effectRef idx="0"/>
    <cs:fontRef idx="minor">
      <a:schemeClr val="tx1"/>
    </cs:fontRef>
    <cs:spPr>
      <a:ln>
        <a:round/>
      </a:ln>
    </cs:spPr>
  </cs:hiLoLine>
  <cs:leaderLine>
    <cs:lnRef idx="1">
      <a:schemeClr val="tx1"/>
    </cs:lnRef>
    <cs:fillRef idx="0"/>
    <cs:effectRef idx="0"/>
    <cs:fontRef idx="minor">
      <a:schemeClr val="tx1"/>
    </cs:fontRef>
    <cs:spPr>
      <a:ln>
        <a:round/>
      </a:ln>
    </cs:spPr>
  </cs:leaderLine>
  <cs:legend>
    <cs:lnRef idx="0"/>
    <cs:fillRef idx="0"/>
    <cs:effectRef idx="0"/>
    <cs:fontRef idx="minor">
      <a:schemeClr val="tx1"/>
    </cs:fontRef>
    <cs:defRPr sz="1000" kern="1200"/>
  </cs:legend>
  <cs:plotArea mods="allowNoFillOverride allowNoLineOverride">
    <cs:lnRef idx="0"/>
    <cs:fillRef idx="1">
      <a:schemeClr val="bg1"/>
    </cs:fillRef>
    <cs:effectRef idx="0"/>
    <cs:fontRef idx="minor">
      <a:schemeClr val="tx1"/>
    </cs:fontRef>
  </cs:plotArea>
  <cs:plotArea3D>
    <cs:lnRef idx="0"/>
    <cs:fillRef idx="0"/>
    <cs:effectRef idx="0"/>
    <cs:fontRef idx="minor">
      <a:schemeClr val="tx1"/>
    </cs:fontRef>
  </cs:plotArea3D>
  <cs:seriesAxis>
    <cs:lnRef idx="1">
      <a:schemeClr val="tx1">
        <a:tint val="75000"/>
      </a:schemeClr>
    </cs:lnRef>
    <cs:fillRef idx="0"/>
    <cs:effectRef idx="0"/>
    <cs:fontRef idx="minor">
      <a:schemeClr val="tx1"/>
    </cs:fontRef>
    <cs:spPr>
      <a:ln>
        <a:round/>
      </a:ln>
    </cs:spPr>
    <cs:defRPr sz="1000" kern="1200"/>
  </cs:seriesAxis>
  <cs:seriesLine>
    <cs:lnRef idx="1">
      <a:schemeClr val="tx1"/>
    </cs:lnRef>
    <cs:fillRef idx="0"/>
    <cs:effectRef idx="0"/>
    <cs:fontRef idx="minor">
      <a:schemeClr val="tx1"/>
    </cs:fontRef>
    <cs:spPr>
      <a:ln>
        <a:round/>
      </a:ln>
    </cs:spPr>
  </cs:seriesLine>
  <cs:title>
    <cs:lnRef idx="0"/>
    <cs:fillRef idx="0"/>
    <cs:effectRef idx="0"/>
    <cs:fontRef idx="minor">
      <a:schemeClr val="tx1"/>
    </cs:fontRef>
    <cs:defRPr sz="1800" b="1" kern="1200"/>
  </cs:title>
  <cs:trendline>
    <cs:lnRef idx="1">
      <a:schemeClr val="tx1"/>
    </cs:lnRef>
    <cs:fillRef idx="0"/>
    <cs:effectRef idx="0"/>
    <cs:fontRef idx="minor">
      <a:schemeClr val="tx1"/>
    </cs:fontRef>
    <cs:spPr>
      <a:ln cap="rnd">
        <a:round/>
      </a:ln>
    </cs:spPr>
  </cs:trendline>
  <cs:trendlineLabel>
    <cs:lnRef idx="0"/>
    <cs:fillRef idx="0"/>
    <cs:effectRef idx="0"/>
    <cs:fontRef idx="minor">
      <a:schemeClr val="tx1"/>
    </cs:fontRef>
    <cs:defRPr sz="1000" kern="1200"/>
  </cs:trendlineLabel>
  <cs:upBar>
    <cs:lnRef idx="1">
      <a:schemeClr val="tx1"/>
    </cs:lnRef>
    <cs:fillRef idx="1">
      <a:schemeClr val="dk1">
        <a:tint val="5000"/>
      </a:schemeClr>
    </cs:fillRef>
    <cs:effectRef idx="0"/>
    <cs:fontRef idx="minor">
      <a:schemeClr val="tx1"/>
    </cs:fontRef>
    <cs:spPr>
      <a:ln>
        <a:round/>
      </a:ln>
    </cs:spPr>
  </cs:upBar>
  <cs:valueAxis>
    <cs:lnRef idx="1">
      <a:schemeClr val="tx1">
        <a:tint val="75000"/>
      </a:schemeClr>
    </cs:lnRef>
    <cs:fillRef idx="0"/>
    <cs:effectRef idx="0"/>
    <cs:fontRef idx="minor">
      <a:schemeClr val="tx1"/>
    </cs:fontRef>
    <cs:spPr>
      <a:ln>
        <a:round/>
      </a:ln>
    </cs:spPr>
    <cs:defRPr sz="1000" kern="1200"/>
  </cs:valueAxis>
  <cs:wall>
    <cs:lnRef idx="0"/>
    <cs:fillRef idx="0"/>
    <cs:effectRef idx="0"/>
    <cs:fontRef idx="minor">
      <a:schemeClr val="tx1"/>
    </cs:fontRef>
  </cs:wall>
</cs:chartStyle>
</file>

<file path=ppt/charts/style17.xml><?xml version="1.0" encoding="utf-8"?>
<cs:chartStyle xmlns:cs="http://schemas.microsoft.com/office/drawing/2012/chartStyle" xmlns:a="http://schemas.openxmlformats.org/drawingml/2006/main" id="102">
  <cs:axisTitle>
    <cs:lnRef idx="0"/>
    <cs:fillRef idx="0"/>
    <cs:effectRef idx="0"/>
    <cs:fontRef idx="minor">
      <a:schemeClr val="tx1"/>
    </cs:fontRef>
    <cs:defRPr sz="1000" b="1" kern="1200"/>
  </cs:axisTitle>
  <cs:categoryAxis>
    <cs:lnRef idx="1">
      <a:schemeClr val="tx1">
        <a:tint val="75000"/>
      </a:schemeClr>
    </cs:lnRef>
    <cs:fillRef idx="0"/>
    <cs:effectRef idx="0"/>
    <cs:fontRef idx="minor">
      <a:schemeClr val="tx1"/>
    </cs:fontRef>
    <cs:spPr>
      <a:ln>
        <a:round/>
      </a:ln>
    </cs:spPr>
    <cs:defRPr sz="1000" kern="1200"/>
  </cs:categoryAxis>
  <cs:chartArea mods="allowNoFillOverride allowNoLineOverride">
    <cs:lnRef idx="1">
      <a:schemeClr val="tx1">
        <a:tint val="75000"/>
      </a:schemeClr>
    </cs:lnRef>
    <cs:fillRef idx="1">
      <a:schemeClr val="bg1"/>
    </cs:fillRef>
    <cs:effectRef idx="0"/>
    <cs:fontRef idx="minor">
      <a:schemeClr val="tx1"/>
    </cs:fontRef>
    <cs:spPr>
      <a:ln>
        <a:round/>
      </a:ln>
    </cs:spPr>
    <cs:defRPr sz="1000" kern="1200"/>
  </cs:chartArea>
  <cs:dataLabel>
    <cs:lnRef idx="0"/>
    <cs:fillRef idx="0"/>
    <cs:effectRef idx="0"/>
    <cs:fontRef idx="minor">
      <a:schemeClr val="tx1"/>
    </cs:fontRef>
    <cs:defRPr sz="1000" kern="1200"/>
  </cs:dataLabel>
  <cs:dataLabelCallout>
    <cs:lnRef idx="0"/>
    <cs:fillRef idx="0"/>
    <cs:effectRef idx="0"/>
    <cs:fontRef idx="minor">
      <a:schemeClr val="dk1"/>
    </cs:fontRef>
    <cs:spPr>
      <a:solidFill>
        <a:schemeClr val="lt1"/>
      </a:solidFill>
      <a:ln>
        <a:solidFill>
          <a:schemeClr val="dk1">
            <a:lumMod val="65000"/>
            <a:lumOff val="35000"/>
          </a:schemeClr>
        </a:solidFill>
      </a:ln>
    </cs:spPr>
    <cs:defRPr sz="1000" kern="1200"/>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1">
      <cs:styleClr val="auto"/>
    </cs:lnRef>
    <cs:lineWidthScale>3</cs:lineWidthScale>
    <cs:fillRef idx="0"/>
    <cs:effectRef idx="0"/>
    <cs:fontRef idx="minor">
      <a:schemeClr val="tx1"/>
    </cs:fontRef>
    <cs:spPr>
      <a:ln cap="rnd">
        <a:round/>
      </a:ln>
    </cs:spPr>
  </cs:dataPointLine>
  <cs:dataPointMarker>
    <cs:lnRef idx="1">
      <cs:styleClr val="auto"/>
    </cs:lnRef>
    <cs:fillRef idx="1">
      <cs:styleClr val="auto"/>
    </cs:fillRef>
    <cs:effectRef idx="0"/>
    <cs:fontRef idx="minor">
      <a:schemeClr val="tx1"/>
    </cs:fontRef>
    <cs:spPr>
      <a:ln>
        <a:round/>
      </a:ln>
    </cs:spPr>
  </cs:dataPointMarker>
  <cs:dataPointMarkerLayout/>
  <cs:dataPointWireframe>
    <cs:lnRef idx="1">
      <cs:styleClr val="auto"/>
    </cs:lnRef>
    <cs:fillRef idx="0"/>
    <cs:effectRef idx="0"/>
    <cs:fontRef idx="minor">
      <a:schemeClr val="tx1"/>
    </cs:fontRef>
    <cs:spPr>
      <a:ln>
        <a:round/>
      </a:ln>
    </cs:spPr>
  </cs:dataPointWireframe>
  <cs:dataTable>
    <cs:lnRef idx="1">
      <a:schemeClr val="tx1">
        <a:tint val="75000"/>
      </a:schemeClr>
    </cs:lnRef>
    <cs:fillRef idx="0"/>
    <cs:effectRef idx="0"/>
    <cs:fontRef idx="minor">
      <a:schemeClr val="tx1"/>
    </cs:fontRef>
    <cs:spPr>
      <a:ln>
        <a:round/>
      </a:ln>
    </cs:spPr>
    <cs:defRPr sz="1000" kern="1200"/>
  </cs:dataTable>
  <cs:downBar>
    <cs:lnRef idx="1">
      <a:schemeClr val="tx1"/>
    </cs:lnRef>
    <cs:fillRef idx="1">
      <a:schemeClr val="dk1">
        <a:tint val="95000"/>
      </a:schemeClr>
    </cs:fillRef>
    <cs:effectRef idx="0"/>
    <cs:fontRef idx="minor">
      <a:schemeClr val="tx1"/>
    </cs:fontRef>
    <cs:spPr>
      <a:ln>
        <a:round/>
      </a:ln>
    </cs:spPr>
  </cs:downBar>
  <cs:dropLine>
    <cs:lnRef idx="1">
      <a:schemeClr val="tx1"/>
    </cs:lnRef>
    <cs:fillRef idx="0"/>
    <cs:effectRef idx="0"/>
    <cs:fontRef idx="minor">
      <a:schemeClr val="tx1"/>
    </cs:fontRef>
    <cs:spPr>
      <a:ln>
        <a:round/>
      </a:ln>
    </cs:spPr>
  </cs:dropLine>
  <cs:errorBar>
    <cs:lnRef idx="1">
      <a:schemeClr val="tx1"/>
    </cs:lnRef>
    <cs:fillRef idx="1">
      <a:schemeClr val="tx1"/>
    </cs:fillRef>
    <cs:effectRef idx="0"/>
    <cs:fontRef idx="minor">
      <a:schemeClr val="tx1"/>
    </cs:fontRef>
    <cs:spPr>
      <a:ln>
        <a:round/>
      </a:ln>
    </cs:spPr>
  </cs:errorBar>
  <cs:floor>
    <cs:lnRef idx="1">
      <a:schemeClr val="tx1">
        <a:tint val="75000"/>
      </a:schemeClr>
    </cs:lnRef>
    <cs:fillRef idx="0"/>
    <cs:effectRef idx="0"/>
    <cs:fontRef idx="minor">
      <a:schemeClr val="tx1"/>
    </cs:fontRef>
    <cs:spPr>
      <a:ln>
        <a:round/>
      </a:ln>
    </cs:spPr>
  </cs:floor>
  <cs:gridlineMajor>
    <cs:lnRef idx="1">
      <a:schemeClr val="tx1">
        <a:tint val="75000"/>
      </a:schemeClr>
    </cs:lnRef>
    <cs:fillRef idx="0"/>
    <cs:effectRef idx="0"/>
    <cs:fontRef idx="minor">
      <a:schemeClr val="tx1"/>
    </cs:fontRef>
    <cs:spPr>
      <a:ln>
        <a:round/>
      </a:ln>
    </cs:spPr>
  </cs:gridlineMajor>
  <cs:gridlineMinor>
    <cs:lnRef idx="1">
      <a:schemeClr val="tx1">
        <a:tint val="50000"/>
      </a:schemeClr>
    </cs:lnRef>
    <cs:fillRef idx="0"/>
    <cs:effectRef idx="0"/>
    <cs:fontRef idx="minor">
      <a:schemeClr val="tx1"/>
    </cs:fontRef>
    <cs:spPr>
      <a:ln>
        <a:round/>
      </a:ln>
    </cs:spPr>
  </cs:gridlineMinor>
  <cs:hiLoLine>
    <cs:lnRef idx="1">
      <a:schemeClr val="tx1"/>
    </cs:lnRef>
    <cs:fillRef idx="0"/>
    <cs:effectRef idx="0"/>
    <cs:fontRef idx="minor">
      <a:schemeClr val="tx1"/>
    </cs:fontRef>
    <cs:spPr>
      <a:ln>
        <a:round/>
      </a:ln>
    </cs:spPr>
  </cs:hiLoLine>
  <cs:leaderLine>
    <cs:lnRef idx="1">
      <a:schemeClr val="tx1"/>
    </cs:lnRef>
    <cs:fillRef idx="0"/>
    <cs:effectRef idx="0"/>
    <cs:fontRef idx="minor">
      <a:schemeClr val="tx1"/>
    </cs:fontRef>
    <cs:spPr>
      <a:ln>
        <a:round/>
      </a:ln>
    </cs:spPr>
  </cs:leaderLine>
  <cs:legend>
    <cs:lnRef idx="0"/>
    <cs:fillRef idx="0"/>
    <cs:effectRef idx="0"/>
    <cs:fontRef idx="minor">
      <a:schemeClr val="tx1"/>
    </cs:fontRef>
    <cs:defRPr sz="1000" kern="1200"/>
  </cs:legend>
  <cs:plotArea mods="allowNoFillOverride allowNoLineOverride">
    <cs:lnRef idx="0"/>
    <cs:fillRef idx="1">
      <a:schemeClr val="bg1"/>
    </cs:fillRef>
    <cs:effectRef idx="0"/>
    <cs:fontRef idx="minor">
      <a:schemeClr val="tx1"/>
    </cs:fontRef>
  </cs:plotArea>
  <cs:plotArea3D>
    <cs:lnRef idx="0"/>
    <cs:fillRef idx="0"/>
    <cs:effectRef idx="0"/>
    <cs:fontRef idx="minor">
      <a:schemeClr val="tx1"/>
    </cs:fontRef>
  </cs:plotArea3D>
  <cs:seriesAxis>
    <cs:lnRef idx="1">
      <a:schemeClr val="tx1">
        <a:tint val="75000"/>
      </a:schemeClr>
    </cs:lnRef>
    <cs:fillRef idx="0"/>
    <cs:effectRef idx="0"/>
    <cs:fontRef idx="minor">
      <a:schemeClr val="tx1"/>
    </cs:fontRef>
    <cs:spPr>
      <a:ln>
        <a:round/>
      </a:ln>
    </cs:spPr>
    <cs:defRPr sz="1000" kern="1200"/>
  </cs:seriesAxis>
  <cs:seriesLine>
    <cs:lnRef idx="1">
      <a:schemeClr val="tx1"/>
    </cs:lnRef>
    <cs:fillRef idx="0"/>
    <cs:effectRef idx="0"/>
    <cs:fontRef idx="minor">
      <a:schemeClr val="tx1"/>
    </cs:fontRef>
    <cs:spPr>
      <a:ln>
        <a:round/>
      </a:ln>
    </cs:spPr>
  </cs:seriesLine>
  <cs:title>
    <cs:lnRef idx="0"/>
    <cs:fillRef idx="0"/>
    <cs:effectRef idx="0"/>
    <cs:fontRef idx="minor">
      <a:schemeClr val="tx1"/>
    </cs:fontRef>
    <cs:defRPr sz="1800" b="1" kern="1200"/>
  </cs:title>
  <cs:trendline>
    <cs:lnRef idx="1">
      <a:schemeClr val="tx1"/>
    </cs:lnRef>
    <cs:fillRef idx="0"/>
    <cs:effectRef idx="0"/>
    <cs:fontRef idx="minor">
      <a:schemeClr val="tx1"/>
    </cs:fontRef>
    <cs:spPr>
      <a:ln cap="rnd">
        <a:round/>
      </a:ln>
    </cs:spPr>
  </cs:trendline>
  <cs:trendlineLabel>
    <cs:lnRef idx="0"/>
    <cs:fillRef idx="0"/>
    <cs:effectRef idx="0"/>
    <cs:fontRef idx="minor">
      <a:schemeClr val="tx1"/>
    </cs:fontRef>
    <cs:defRPr sz="1000" kern="1200"/>
  </cs:trendlineLabel>
  <cs:upBar>
    <cs:lnRef idx="1">
      <a:schemeClr val="tx1"/>
    </cs:lnRef>
    <cs:fillRef idx="1">
      <a:schemeClr val="dk1">
        <a:tint val="5000"/>
      </a:schemeClr>
    </cs:fillRef>
    <cs:effectRef idx="0"/>
    <cs:fontRef idx="minor">
      <a:schemeClr val="tx1"/>
    </cs:fontRef>
    <cs:spPr>
      <a:ln>
        <a:round/>
      </a:ln>
    </cs:spPr>
  </cs:upBar>
  <cs:valueAxis>
    <cs:lnRef idx="1">
      <a:schemeClr val="tx1">
        <a:tint val="75000"/>
      </a:schemeClr>
    </cs:lnRef>
    <cs:fillRef idx="0"/>
    <cs:effectRef idx="0"/>
    <cs:fontRef idx="minor">
      <a:schemeClr val="tx1"/>
    </cs:fontRef>
    <cs:spPr>
      <a:ln>
        <a:round/>
      </a:ln>
    </cs:spPr>
    <cs:defRPr sz="1000" kern="1200"/>
  </cs:valueAxis>
  <cs:wall>
    <cs:lnRef idx="0"/>
    <cs:fillRef idx="0"/>
    <cs:effectRef idx="0"/>
    <cs:fontRef idx="minor">
      <a:schemeClr val="tx1"/>
    </cs:fontRef>
  </cs:wall>
</cs:chartStyle>
</file>

<file path=ppt/charts/style18.xml><?xml version="1.0" encoding="utf-8"?>
<cs:chartStyle xmlns:cs="http://schemas.microsoft.com/office/drawing/2012/chartStyle" xmlns:a="http://schemas.openxmlformats.org/drawingml/2006/main" id="102">
  <cs:axisTitle>
    <cs:lnRef idx="0"/>
    <cs:fillRef idx="0"/>
    <cs:effectRef idx="0"/>
    <cs:fontRef idx="minor">
      <a:schemeClr val="tx1"/>
    </cs:fontRef>
    <cs:defRPr sz="1000" b="1" kern="1200"/>
  </cs:axisTitle>
  <cs:categoryAxis>
    <cs:lnRef idx="1">
      <a:schemeClr val="tx1">
        <a:tint val="75000"/>
      </a:schemeClr>
    </cs:lnRef>
    <cs:fillRef idx="0"/>
    <cs:effectRef idx="0"/>
    <cs:fontRef idx="minor">
      <a:schemeClr val="tx1"/>
    </cs:fontRef>
    <cs:spPr>
      <a:ln>
        <a:round/>
      </a:ln>
    </cs:spPr>
    <cs:defRPr sz="1000" kern="1200"/>
  </cs:categoryAxis>
  <cs:chartArea mods="allowNoFillOverride allowNoLineOverride">
    <cs:lnRef idx="1">
      <a:schemeClr val="tx1">
        <a:tint val="75000"/>
      </a:schemeClr>
    </cs:lnRef>
    <cs:fillRef idx="1">
      <a:schemeClr val="bg1"/>
    </cs:fillRef>
    <cs:effectRef idx="0"/>
    <cs:fontRef idx="minor">
      <a:schemeClr val="tx1"/>
    </cs:fontRef>
    <cs:spPr>
      <a:ln>
        <a:round/>
      </a:ln>
    </cs:spPr>
    <cs:defRPr sz="1000" kern="1200"/>
  </cs:chartArea>
  <cs:dataLabel>
    <cs:lnRef idx="0"/>
    <cs:fillRef idx="0"/>
    <cs:effectRef idx="0"/>
    <cs:fontRef idx="minor">
      <a:schemeClr val="tx1"/>
    </cs:fontRef>
    <cs:defRPr sz="1000" kern="1200"/>
  </cs:dataLabel>
  <cs:dataLabelCallout>
    <cs:lnRef idx="0"/>
    <cs:fillRef idx="0"/>
    <cs:effectRef idx="0"/>
    <cs:fontRef idx="minor">
      <a:schemeClr val="dk1"/>
    </cs:fontRef>
    <cs:spPr>
      <a:solidFill>
        <a:schemeClr val="lt1"/>
      </a:solidFill>
      <a:ln>
        <a:solidFill>
          <a:schemeClr val="dk1">
            <a:lumMod val="65000"/>
            <a:lumOff val="35000"/>
          </a:schemeClr>
        </a:solidFill>
      </a:ln>
    </cs:spPr>
    <cs:defRPr sz="1000" kern="1200"/>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1">
      <cs:styleClr val="auto"/>
    </cs:lnRef>
    <cs:lineWidthScale>3</cs:lineWidthScale>
    <cs:fillRef idx="0"/>
    <cs:effectRef idx="0"/>
    <cs:fontRef idx="minor">
      <a:schemeClr val="tx1"/>
    </cs:fontRef>
    <cs:spPr>
      <a:ln cap="rnd">
        <a:round/>
      </a:ln>
    </cs:spPr>
  </cs:dataPointLine>
  <cs:dataPointMarker>
    <cs:lnRef idx="1">
      <cs:styleClr val="auto"/>
    </cs:lnRef>
    <cs:fillRef idx="1">
      <cs:styleClr val="auto"/>
    </cs:fillRef>
    <cs:effectRef idx="0"/>
    <cs:fontRef idx="minor">
      <a:schemeClr val="tx1"/>
    </cs:fontRef>
    <cs:spPr>
      <a:ln>
        <a:round/>
      </a:ln>
    </cs:spPr>
  </cs:dataPointMarker>
  <cs:dataPointMarkerLayout/>
  <cs:dataPointWireframe>
    <cs:lnRef idx="1">
      <cs:styleClr val="auto"/>
    </cs:lnRef>
    <cs:fillRef idx="0"/>
    <cs:effectRef idx="0"/>
    <cs:fontRef idx="minor">
      <a:schemeClr val="tx1"/>
    </cs:fontRef>
    <cs:spPr>
      <a:ln>
        <a:round/>
      </a:ln>
    </cs:spPr>
  </cs:dataPointWireframe>
  <cs:dataTable>
    <cs:lnRef idx="1">
      <a:schemeClr val="tx1">
        <a:tint val="75000"/>
      </a:schemeClr>
    </cs:lnRef>
    <cs:fillRef idx="0"/>
    <cs:effectRef idx="0"/>
    <cs:fontRef idx="minor">
      <a:schemeClr val="tx1"/>
    </cs:fontRef>
    <cs:spPr>
      <a:ln>
        <a:round/>
      </a:ln>
    </cs:spPr>
    <cs:defRPr sz="1000" kern="1200"/>
  </cs:dataTable>
  <cs:downBar>
    <cs:lnRef idx="1">
      <a:schemeClr val="tx1"/>
    </cs:lnRef>
    <cs:fillRef idx="1">
      <a:schemeClr val="dk1">
        <a:tint val="95000"/>
      </a:schemeClr>
    </cs:fillRef>
    <cs:effectRef idx="0"/>
    <cs:fontRef idx="minor">
      <a:schemeClr val="tx1"/>
    </cs:fontRef>
    <cs:spPr>
      <a:ln>
        <a:round/>
      </a:ln>
    </cs:spPr>
  </cs:downBar>
  <cs:dropLine>
    <cs:lnRef idx="1">
      <a:schemeClr val="tx1"/>
    </cs:lnRef>
    <cs:fillRef idx="0"/>
    <cs:effectRef idx="0"/>
    <cs:fontRef idx="minor">
      <a:schemeClr val="tx1"/>
    </cs:fontRef>
    <cs:spPr>
      <a:ln>
        <a:round/>
      </a:ln>
    </cs:spPr>
  </cs:dropLine>
  <cs:errorBar>
    <cs:lnRef idx="1">
      <a:schemeClr val="tx1"/>
    </cs:lnRef>
    <cs:fillRef idx="1">
      <a:schemeClr val="tx1"/>
    </cs:fillRef>
    <cs:effectRef idx="0"/>
    <cs:fontRef idx="minor">
      <a:schemeClr val="tx1"/>
    </cs:fontRef>
    <cs:spPr>
      <a:ln>
        <a:round/>
      </a:ln>
    </cs:spPr>
  </cs:errorBar>
  <cs:floor>
    <cs:lnRef idx="1">
      <a:schemeClr val="tx1">
        <a:tint val="75000"/>
      </a:schemeClr>
    </cs:lnRef>
    <cs:fillRef idx="0"/>
    <cs:effectRef idx="0"/>
    <cs:fontRef idx="minor">
      <a:schemeClr val="tx1"/>
    </cs:fontRef>
    <cs:spPr>
      <a:ln>
        <a:round/>
      </a:ln>
    </cs:spPr>
  </cs:floor>
  <cs:gridlineMajor>
    <cs:lnRef idx="1">
      <a:schemeClr val="tx1">
        <a:tint val="75000"/>
      </a:schemeClr>
    </cs:lnRef>
    <cs:fillRef idx="0"/>
    <cs:effectRef idx="0"/>
    <cs:fontRef idx="minor">
      <a:schemeClr val="tx1"/>
    </cs:fontRef>
    <cs:spPr>
      <a:ln>
        <a:round/>
      </a:ln>
    </cs:spPr>
  </cs:gridlineMajor>
  <cs:gridlineMinor>
    <cs:lnRef idx="1">
      <a:schemeClr val="tx1">
        <a:tint val="50000"/>
      </a:schemeClr>
    </cs:lnRef>
    <cs:fillRef idx="0"/>
    <cs:effectRef idx="0"/>
    <cs:fontRef idx="minor">
      <a:schemeClr val="tx1"/>
    </cs:fontRef>
    <cs:spPr>
      <a:ln>
        <a:round/>
      </a:ln>
    </cs:spPr>
  </cs:gridlineMinor>
  <cs:hiLoLine>
    <cs:lnRef idx="1">
      <a:schemeClr val="tx1"/>
    </cs:lnRef>
    <cs:fillRef idx="0"/>
    <cs:effectRef idx="0"/>
    <cs:fontRef idx="minor">
      <a:schemeClr val="tx1"/>
    </cs:fontRef>
    <cs:spPr>
      <a:ln>
        <a:round/>
      </a:ln>
    </cs:spPr>
  </cs:hiLoLine>
  <cs:leaderLine>
    <cs:lnRef idx="1">
      <a:schemeClr val="tx1"/>
    </cs:lnRef>
    <cs:fillRef idx="0"/>
    <cs:effectRef idx="0"/>
    <cs:fontRef idx="minor">
      <a:schemeClr val="tx1"/>
    </cs:fontRef>
    <cs:spPr>
      <a:ln>
        <a:round/>
      </a:ln>
    </cs:spPr>
  </cs:leaderLine>
  <cs:legend>
    <cs:lnRef idx="0"/>
    <cs:fillRef idx="0"/>
    <cs:effectRef idx="0"/>
    <cs:fontRef idx="minor">
      <a:schemeClr val="tx1"/>
    </cs:fontRef>
    <cs:defRPr sz="1000" kern="1200"/>
  </cs:legend>
  <cs:plotArea mods="allowNoFillOverride allowNoLineOverride">
    <cs:lnRef idx="0"/>
    <cs:fillRef idx="1">
      <a:schemeClr val="bg1"/>
    </cs:fillRef>
    <cs:effectRef idx="0"/>
    <cs:fontRef idx="minor">
      <a:schemeClr val="tx1"/>
    </cs:fontRef>
  </cs:plotArea>
  <cs:plotArea3D>
    <cs:lnRef idx="0"/>
    <cs:fillRef idx="0"/>
    <cs:effectRef idx="0"/>
    <cs:fontRef idx="minor">
      <a:schemeClr val="tx1"/>
    </cs:fontRef>
  </cs:plotArea3D>
  <cs:seriesAxis>
    <cs:lnRef idx="1">
      <a:schemeClr val="tx1">
        <a:tint val="75000"/>
      </a:schemeClr>
    </cs:lnRef>
    <cs:fillRef idx="0"/>
    <cs:effectRef idx="0"/>
    <cs:fontRef idx="minor">
      <a:schemeClr val="tx1"/>
    </cs:fontRef>
    <cs:spPr>
      <a:ln>
        <a:round/>
      </a:ln>
    </cs:spPr>
    <cs:defRPr sz="1000" kern="1200"/>
  </cs:seriesAxis>
  <cs:seriesLine>
    <cs:lnRef idx="1">
      <a:schemeClr val="tx1"/>
    </cs:lnRef>
    <cs:fillRef idx="0"/>
    <cs:effectRef idx="0"/>
    <cs:fontRef idx="minor">
      <a:schemeClr val="tx1"/>
    </cs:fontRef>
    <cs:spPr>
      <a:ln>
        <a:round/>
      </a:ln>
    </cs:spPr>
  </cs:seriesLine>
  <cs:title>
    <cs:lnRef idx="0"/>
    <cs:fillRef idx="0"/>
    <cs:effectRef idx="0"/>
    <cs:fontRef idx="minor">
      <a:schemeClr val="tx1"/>
    </cs:fontRef>
    <cs:defRPr sz="1800" b="1" kern="1200"/>
  </cs:title>
  <cs:trendline>
    <cs:lnRef idx="1">
      <a:schemeClr val="tx1"/>
    </cs:lnRef>
    <cs:fillRef idx="0"/>
    <cs:effectRef idx="0"/>
    <cs:fontRef idx="minor">
      <a:schemeClr val="tx1"/>
    </cs:fontRef>
    <cs:spPr>
      <a:ln cap="rnd">
        <a:round/>
      </a:ln>
    </cs:spPr>
  </cs:trendline>
  <cs:trendlineLabel>
    <cs:lnRef idx="0"/>
    <cs:fillRef idx="0"/>
    <cs:effectRef idx="0"/>
    <cs:fontRef idx="minor">
      <a:schemeClr val="tx1"/>
    </cs:fontRef>
    <cs:defRPr sz="1000" kern="1200"/>
  </cs:trendlineLabel>
  <cs:upBar>
    <cs:lnRef idx="1">
      <a:schemeClr val="tx1"/>
    </cs:lnRef>
    <cs:fillRef idx="1">
      <a:schemeClr val="dk1">
        <a:tint val="5000"/>
      </a:schemeClr>
    </cs:fillRef>
    <cs:effectRef idx="0"/>
    <cs:fontRef idx="minor">
      <a:schemeClr val="tx1"/>
    </cs:fontRef>
    <cs:spPr>
      <a:ln>
        <a:round/>
      </a:ln>
    </cs:spPr>
  </cs:upBar>
  <cs:valueAxis>
    <cs:lnRef idx="1">
      <a:schemeClr val="tx1">
        <a:tint val="75000"/>
      </a:schemeClr>
    </cs:lnRef>
    <cs:fillRef idx="0"/>
    <cs:effectRef idx="0"/>
    <cs:fontRef idx="minor">
      <a:schemeClr val="tx1"/>
    </cs:fontRef>
    <cs:spPr>
      <a:ln>
        <a:round/>
      </a:ln>
    </cs:spPr>
    <cs:defRPr sz="1000" kern="1200"/>
  </cs:valueAxis>
  <cs:wall>
    <cs:lnRef idx="0"/>
    <cs:fillRef idx="0"/>
    <cs:effectRef idx="0"/>
    <cs:fontRef idx="minor">
      <a:schemeClr val="tx1"/>
    </cs:fontRef>
  </cs:wall>
</cs:chartStyle>
</file>

<file path=ppt/charts/style19.xml><?xml version="1.0" encoding="utf-8"?>
<cs:chartStyle xmlns:cs="http://schemas.microsoft.com/office/drawing/2012/chartStyle" xmlns:a="http://schemas.openxmlformats.org/drawingml/2006/main" id="102">
  <cs:axisTitle>
    <cs:lnRef idx="0"/>
    <cs:fillRef idx="0"/>
    <cs:effectRef idx="0"/>
    <cs:fontRef idx="minor">
      <a:schemeClr val="tx1"/>
    </cs:fontRef>
    <cs:defRPr sz="1000" b="1" kern="1200"/>
  </cs:axisTitle>
  <cs:categoryAxis>
    <cs:lnRef idx="1">
      <a:schemeClr val="tx1">
        <a:tint val="75000"/>
      </a:schemeClr>
    </cs:lnRef>
    <cs:fillRef idx="0"/>
    <cs:effectRef idx="0"/>
    <cs:fontRef idx="minor">
      <a:schemeClr val="tx1"/>
    </cs:fontRef>
    <cs:spPr>
      <a:ln>
        <a:round/>
      </a:ln>
    </cs:spPr>
    <cs:defRPr sz="1000" kern="1200"/>
  </cs:categoryAxis>
  <cs:chartArea mods="allowNoFillOverride allowNoLineOverride">
    <cs:lnRef idx="1">
      <a:schemeClr val="tx1">
        <a:tint val="75000"/>
      </a:schemeClr>
    </cs:lnRef>
    <cs:fillRef idx="1">
      <a:schemeClr val="bg1"/>
    </cs:fillRef>
    <cs:effectRef idx="0"/>
    <cs:fontRef idx="minor">
      <a:schemeClr val="tx1"/>
    </cs:fontRef>
    <cs:spPr>
      <a:ln>
        <a:round/>
      </a:ln>
    </cs:spPr>
    <cs:defRPr sz="1000" kern="1200"/>
  </cs:chartArea>
  <cs:dataLabel>
    <cs:lnRef idx="0"/>
    <cs:fillRef idx="0"/>
    <cs:effectRef idx="0"/>
    <cs:fontRef idx="minor">
      <a:schemeClr val="tx1"/>
    </cs:fontRef>
    <cs:defRPr sz="1000" kern="1200"/>
  </cs:dataLabel>
  <cs:dataLabelCallout>
    <cs:lnRef idx="0"/>
    <cs:fillRef idx="0"/>
    <cs:effectRef idx="0"/>
    <cs:fontRef idx="minor">
      <a:schemeClr val="dk1"/>
    </cs:fontRef>
    <cs:spPr>
      <a:solidFill>
        <a:schemeClr val="lt1"/>
      </a:solidFill>
      <a:ln>
        <a:solidFill>
          <a:schemeClr val="dk1">
            <a:lumMod val="65000"/>
            <a:lumOff val="35000"/>
          </a:schemeClr>
        </a:solidFill>
      </a:ln>
    </cs:spPr>
    <cs:defRPr sz="1000" kern="1200"/>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1">
      <cs:styleClr val="auto"/>
    </cs:lnRef>
    <cs:lineWidthScale>3</cs:lineWidthScale>
    <cs:fillRef idx="0"/>
    <cs:effectRef idx="0"/>
    <cs:fontRef idx="minor">
      <a:schemeClr val="tx1"/>
    </cs:fontRef>
    <cs:spPr>
      <a:ln cap="rnd">
        <a:round/>
      </a:ln>
    </cs:spPr>
  </cs:dataPointLine>
  <cs:dataPointMarker>
    <cs:lnRef idx="1">
      <cs:styleClr val="auto"/>
    </cs:lnRef>
    <cs:fillRef idx="1">
      <cs:styleClr val="auto"/>
    </cs:fillRef>
    <cs:effectRef idx="0"/>
    <cs:fontRef idx="minor">
      <a:schemeClr val="tx1"/>
    </cs:fontRef>
    <cs:spPr>
      <a:ln>
        <a:round/>
      </a:ln>
    </cs:spPr>
  </cs:dataPointMarker>
  <cs:dataPointMarkerLayout/>
  <cs:dataPointWireframe>
    <cs:lnRef idx="1">
      <cs:styleClr val="auto"/>
    </cs:lnRef>
    <cs:fillRef idx="0"/>
    <cs:effectRef idx="0"/>
    <cs:fontRef idx="minor">
      <a:schemeClr val="tx1"/>
    </cs:fontRef>
    <cs:spPr>
      <a:ln>
        <a:round/>
      </a:ln>
    </cs:spPr>
  </cs:dataPointWireframe>
  <cs:dataTable>
    <cs:lnRef idx="1">
      <a:schemeClr val="tx1">
        <a:tint val="75000"/>
      </a:schemeClr>
    </cs:lnRef>
    <cs:fillRef idx="0"/>
    <cs:effectRef idx="0"/>
    <cs:fontRef idx="minor">
      <a:schemeClr val="tx1"/>
    </cs:fontRef>
    <cs:spPr>
      <a:ln>
        <a:round/>
      </a:ln>
    </cs:spPr>
    <cs:defRPr sz="1000" kern="1200"/>
  </cs:dataTable>
  <cs:downBar>
    <cs:lnRef idx="1">
      <a:schemeClr val="tx1"/>
    </cs:lnRef>
    <cs:fillRef idx="1">
      <a:schemeClr val="dk1">
        <a:tint val="95000"/>
      </a:schemeClr>
    </cs:fillRef>
    <cs:effectRef idx="0"/>
    <cs:fontRef idx="minor">
      <a:schemeClr val="tx1"/>
    </cs:fontRef>
    <cs:spPr>
      <a:ln>
        <a:round/>
      </a:ln>
    </cs:spPr>
  </cs:downBar>
  <cs:dropLine>
    <cs:lnRef idx="1">
      <a:schemeClr val="tx1"/>
    </cs:lnRef>
    <cs:fillRef idx="0"/>
    <cs:effectRef idx="0"/>
    <cs:fontRef idx="minor">
      <a:schemeClr val="tx1"/>
    </cs:fontRef>
    <cs:spPr>
      <a:ln>
        <a:round/>
      </a:ln>
    </cs:spPr>
  </cs:dropLine>
  <cs:errorBar>
    <cs:lnRef idx="1">
      <a:schemeClr val="tx1"/>
    </cs:lnRef>
    <cs:fillRef idx="1">
      <a:schemeClr val="tx1"/>
    </cs:fillRef>
    <cs:effectRef idx="0"/>
    <cs:fontRef idx="minor">
      <a:schemeClr val="tx1"/>
    </cs:fontRef>
    <cs:spPr>
      <a:ln>
        <a:round/>
      </a:ln>
    </cs:spPr>
  </cs:errorBar>
  <cs:floor>
    <cs:lnRef idx="1">
      <a:schemeClr val="tx1">
        <a:tint val="75000"/>
      </a:schemeClr>
    </cs:lnRef>
    <cs:fillRef idx="0"/>
    <cs:effectRef idx="0"/>
    <cs:fontRef idx="minor">
      <a:schemeClr val="tx1"/>
    </cs:fontRef>
    <cs:spPr>
      <a:ln>
        <a:round/>
      </a:ln>
    </cs:spPr>
  </cs:floor>
  <cs:gridlineMajor>
    <cs:lnRef idx="1">
      <a:schemeClr val="tx1">
        <a:tint val="75000"/>
      </a:schemeClr>
    </cs:lnRef>
    <cs:fillRef idx="0"/>
    <cs:effectRef idx="0"/>
    <cs:fontRef idx="minor">
      <a:schemeClr val="tx1"/>
    </cs:fontRef>
    <cs:spPr>
      <a:ln>
        <a:round/>
      </a:ln>
    </cs:spPr>
  </cs:gridlineMajor>
  <cs:gridlineMinor>
    <cs:lnRef idx="1">
      <a:schemeClr val="tx1">
        <a:tint val="50000"/>
      </a:schemeClr>
    </cs:lnRef>
    <cs:fillRef idx="0"/>
    <cs:effectRef idx="0"/>
    <cs:fontRef idx="minor">
      <a:schemeClr val="tx1"/>
    </cs:fontRef>
    <cs:spPr>
      <a:ln>
        <a:round/>
      </a:ln>
    </cs:spPr>
  </cs:gridlineMinor>
  <cs:hiLoLine>
    <cs:lnRef idx="1">
      <a:schemeClr val="tx1"/>
    </cs:lnRef>
    <cs:fillRef idx="0"/>
    <cs:effectRef idx="0"/>
    <cs:fontRef idx="minor">
      <a:schemeClr val="tx1"/>
    </cs:fontRef>
    <cs:spPr>
      <a:ln>
        <a:round/>
      </a:ln>
    </cs:spPr>
  </cs:hiLoLine>
  <cs:leaderLine>
    <cs:lnRef idx="1">
      <a:schemeClr val="tx1"/>
    </cs:lnRef>
    <cs:fillRef idx="0"/>
    <cs:effectRef idx="0"/>
    <cs:fontRef idx="minor">
      <a:schemeClr val="tx1"/>
    </cs:fontRef>
    <cs:spPr>
      <a:ln>
        <a:round/>
      </a:ln>
    </cs:spPr>
  </cs:leaderLine>
  <cs:legend>
    <cs:lnRef idx="0"/>
    <cs:fillRef idx="0"/>
    <cs:effectRef idx="0"/>
    <cs:fontRef idx="minor">
      <a:schemeClr val="tx1"/>
    </cs:fontRef>
    <cs:defRPr sz="1000" kern="1200"/>
  </cs:legend>
  <cs:plotArea mods="allowNoFillOverride allowNoLineOverride">
    <cs:lnRef idx="0"/>
    <cs:fillRef idx="1">
      <a:schemeClr val="bg1"/>
    </cs:fillRef>
    <cs:effectRef idx="0"/>
    <cs:fontRef idx="minor">
      <a:schemeClr val="tx1"/>
    </cs:fontRef>
  </cs:plotArea>
  <cs:plotArea3D>
    <cs:lnRef idx="0"/>
    <cs:fillRef idx="0"/>
    <cs:effectRef idx="0"/>
    <cs:fontRef idx="minor">
      <a:schemeClr val="tx1"/>
    </cs:fontRef>
  </cs:plotArea3D>
  <cs:seriesAxis>
    <cs:lnRef idx="1">
      <a:schemeClr val="tx1">
        <a:tint val="75000"/>
      </a:schemeClr>
    </cs:lnRef>
    <cs:fillRef idx="0"/>
    <cs:effectRef idx="0"/>
    <cs:fontRef idx="minor">
      <a:schemeClr val="tx1"/>
    </cs:fontRef>
    <cs:spPr>
      <a:ln>
        <a:round/>
      </a:ln>
    </cs:spPr>
    <cs:defRPr sz="1000" kern="1200"/>
  </cs:seriesAxis>
  <cs:seriesLine>
    <cs:lnRef idx="1">
      <a:schemeClr val="tx1"/>
    </cs:lnRef>
    <cs:fillRef idx="0"/>
    <cs:effectRef idx="0"/>
    <cs:fontRef idx="minor">
      <a:schemeClr val="tx1"/>
    </cs:fontRef>
    <cs:spPr>
      <a:ln>
        <a:round/>
      </a:ln>
    </cs:spPr>
  </cs:seriesLine>
  <cs:title>
    <cs:lnRef idx="0"/>
    <cs:fillRef idx="0"/>
    <cs:effectRef idx="0"/>
    <cs:fontRef idx="minor">
      <a:schemeClr val="tx1"/>
    </cs:fontRef>
    <cs:defRPr sz="1800" b="1" kern="1200"/>
  </cs:title>
  <cs:trendline>
    <cs:lnRef idx="1">
      <a:schemeClr val="tx1"/>
    </cs:lnRef>
    <cs:fillRef idx="0"/>
    <cs:effectRef idx="0"/>
    <cs:fontRef idx="minor">
      <a:schemeClr val="tx1"/>
    </cs:fontRef>
    <cs:spPr>
      <a:ln cap="rnd">
        <a:round/>
      </a:ln>
    </cs:spPr>
  </cs:trendline>
  <cs:trendlineLabel>
    <cs:lnRef idx="0"/>
    <cs:fillRef idx="0"/>
    <cs:effectRef idx="0"/>
    <cs:fontRef idx="minor">
      <a:schemeClr val="tx1"/>
    </cs:fontRef>
    <cs:defRPr sz="1000" kern="1200"/>
  </cs:trendlineLabel>
  <cs:upBar>
    <cs:lnRef idx="1">
      <a:schemeClr val="tx1"/>
    </cs:lnRef>
    <cs:fillRef idx="1">
      <a:schemeClr val="dk1">
        <a:tint val="5000"/>
      </a:schemeClr>
    </cs:fillRef>
    <cs:effectRef idx="0"/>
    <cs:fontRef idx="minor">
      <a:schemeClr val="tx1"/>
    </cs:fontRef>
    <cs:spPr>
      <a:ln>
        <a:round/>
      </a:ln>
    </cs:spPr>
  </cs:upBar>
  <cs:valueAxis>
    <cs:lnRef idx="1">
      <a:schemeClr val="tx1">
        <a:tint val="75000"/>
      </a:schemeClr>
    </cs:lnRef>
    <cs:fillRef idx="0"/>
    <cs:effectRef idx="0"/>
    <cs:fontRef idx="minor">
      <a:schemeClr val="tx1"/>
    </cs:fontRef>
    <cs:spPr>
      <a:ln>
        <a:round/>
      </a:ln>
    </cs:spPr>
    <cs:defRPr sz="1000" kern="1200"/>
  </cs:valueAxis>
  <cs:wall>
    <cs:lnRef idx="0"/>
    <cs:fillRef idx="0"/>
    <cs:effectRef idx="0"/>
    <cs:fontRef idx="minor">
      <a:schemeClr val="tx1"/>
    </cs:fontRef>
  </cs:wall>
</cs:chartStyle>
</file>

<file path=ppt/charts/style20.xml><?xml version="1.0" encoding="utf-8"?>
<cs:chartStyle xmlns:cs="http://schemas.microsoft.com/office/drawing/2012/chartStyle" xmlns:a="http://schemas.openxmlformats.org/drawingml/2006/main" id="102">
  <cs:axisTitle>
    <cs:lnRef idx="0"/>
    <cs:fillRef idx="0"/>
    <cs:effectRef idx="0"/>
    <cs:fontRef idx="minor">
      <a:schemeClr val="tx1"/>
    </cs:fontRef>
    <cs:defRPr sz="1000" b="1" kern="1200"/>
  </cs:axisTitle>
  <cs:categoryAxis>
    <cs:lnRef idx="1">
      <a:schemeClr val="tx1">
        <a:tint val="75000"/>
      </a:schemeClr>
    </cs:lnRef>
    <cs:fillRef idx="0"/>
    <cs:effectRef idx="0"/>
    <cs:fontRef idx="minor">
      <a:schemeClr val="tx1"/>
    </cs:fontRef>
    <cs:spPr>
      <a:ln>
        <a:round/>
      </a:ln>
    </cs:spPr>
    <cs:defRPr sz="1000" kern="1200"/>
  </cs:categoryAxis>
  <cs:chartArea mods="allowNoFillOverride allowNoLineOverride">
    <cs:lnRef idx="1">
      <a:schemeClr val="tx1">
        <a:tint val="75000"/>
      </a:schemeClr>
    </cs:lnRef>
    <cs:fillRef idx="1">
      <a:schemeClr val="bg1"/>
    </cs:fillRef>
    <cs:effectRef idx="0"/>
    <cs:fontRef idx="minor">
      <a:schemeClr val="tx1"/>
    </cs:fontRef>
    <cs:spPr>
      <a:ln>
        <a:round/>
      </a:ln>
    </cs:spPr>
    <cs:defRPr sz="1000" kern="1200"/>
  </cs:chartArea>
  <cs:dataLabel>
    <cs:lnRef idx="0"/>
    <cs:fillRef idx="0"/>
    <cs:effectRef idx="0"/>
    <cs:fontRef idx="minor">
      <a:schemeClr val="tx1"/>
    </cs:fontRef>
    <cs:defRPr sz="1000" kern="1200"/>
  </cs:dataLabel>
  <cs:dataLabelCallout>
    <cs:lnRef idx="0"/>
    <cs:fillRef idx="0"/>
    <cs:effectRef idx="0"/>
    <cs:fontRef idx="minor">
      <a:schemeClr val="dk1"/>
    </cs:fontRef>
    <cs:spPr>
      <a:solidFill>
        <a:schemeClr val="lt1"/>
      </a:solidFill>
      <a:ln>
        <a:solidFill>
          <a:schemeClr val="dk1">
            <a:lumMod val="65000"/>
            <a:lumOff val="35000"/>
          </a:schemeClr>
        </a:solidFill>
      </a:ln>
    </cs:spPr>
    <cs:defRPr sz="1000" kern="1200"/>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1">
      <cs:styleClr val="auto"/>
    </cs:lnRef>
    <cs:lineWidthScale>3</cs:lineWidthScale>
    <cs:fillRef idx="0"/>
    <cs:effectRef idx="0"/>
    <cs:fontRef idx="minor">
      <a:schemeClr val="tx1"/>
    </cs:fontRef>
    <cs:spPr>
      <a:ln cap="rnd">
        <a:round/>
      </a:ln>
    </cs:spPr>
  </cs:dataPointLine>
  <cs:dataPointMarker>
    <cs:lnRef idx="1">
      <cs:styleClr val="auto"/>
    </cs:lnRef>
    <cs:fillRef idx="1">
      <cs:styleClr val="auto"/>
    </cs:fillRef>
    <cs:effectRef idx="0"/>
    <cs:fontRef idx="minor">
      <a:schemeClr val="tx1"/>
    </cs:fontRef>
    <cs:spPr>
      <a:ln>
        <a:round/>
      </a:ln>
    </cs:spPr>
  </cs:dataPointMarker>
  <cs:dataPointMarkerLayout/>
  <cs:dataPointWireframe>
    <cs:lnRef idx="1">
      <cs:styleClr val="auto"/>
    </cs:lnRef>
    <cs:fillRef idx="0"/>
    <cs:effectRef idx="0"/>
    <cs:fontRef idx="minor">
      <a:schemeClr val="tx1"/>
    </cs:fontRef>
    <cs:spPr>
      <a:ln>
        <a:round/>
      </a:ln>
    </cs:spPr>
  </cs:dataPointWireframe>
  <cs:dataTable>
    <cs:lnRef idx="1">
      <a:schemeClr val="tx1">
        <a:tint val="75000"/>
      </a:schemeClr>
    </cs:lnRef>
    <cs:fillRef idx="0"/>
    <cs:effectRef idx="0"/>
    <cs:fontRef idx="minor">
      <a:schemeClr val="tx1"/>
    </cs:fontRef>
    <cs:spPr>
      <a:ln>
        <a:round/>
      </a:ln>
    </cs:spPr>
    <cs:defRPr sz="1000" kern="1200"/>
  </cs:dataTable>
  <cs:downBar>
    <cs:lnRef idx="1">
      <a:schemeClr val="tx1"/>
    </cs:lnRef>
    <cs:fillRef idx="1">
      <a:schemeClr val="dk1">
        <a:tint val="95000"/>
      </a:schemeClr>
    </cs:fillRef>
    <cs:effectRef idx="0"/>
    <cs:fontRef idx="minor">
      <a:schemeClr val="tx1"/>
    </cs:fontRef>
    <cs:spPr>
      <a:ln>
        <a:round/>
      </a:ln>
    </cs:spPr>
  </cs:downBar>
  <cs:dropLine>
    <cs:lnRef idx="1">
      <a:schemeClr val="tx1"/>
    </cs:lnRef>
    <cs:fillRef idx="0"/>
    <cs:effectRef idx="0"/>
    <cs:fontRef idx="minor">
      <a:schemeClr val="tx1"/>
    </cs:fontRef>
    <cs:spPr>
      <a:ln>
        <a:round/>
      </a:ln>
    </cs:spPr>
  </cs:dropLine>
  <cs:errorBar>
    <cs:lnRef idx="1">
      <a:schemeClr val="tx1"/>
    </cs:lnRef>
    <cs:fillRef idx="1">
      <a:schemeClr val="tx1"/>
    </cs:fillRef>
    <cs:effectRef idx="0"/>
    <cs:fontRef idx="minor">
      <a:schemeClr val="tx1"/>
    </cs:fontRef>
    <cs:spPr>
      <a:ln>
        <a:round/>
      </a:ln>
    </cs:spPr>
  </cs:errorBar>
  <cs:floor>
    <cs:lnRef idx="1">
      <a:schemeClr val="tx1">
        <a:tint val="75000"/>
      </a:schemeClr>
    </cs:lnRef>
    <cs:fillRef idx="0"/>
    <cs:effectRef idx="0"/>
    <cs:fontRef idx="minor">
      <a:schemeClr val="tx1"/>
    </cs:fontRef>
    <cs:spPr>
      <a:ln>
        <a:round/>
      </a:ln>
    </cs:spPr>
  </cs:floor>
  <cs:gridlineMajor>
    <cs:lnRef idx="1">
      <a:schemeClr val="tx1">
        <a:tint val="75000"/>
      </a:schemeClr>
    </cs:lnRef>
    <cs:fillRef idx="0"/>
    <cs:effectRef idx="0"/>
    <cs:fontRef idx="minor">
      <a:schemeClr val="tx1"/>
    </cs:fontRef>
    <cs:spPr>
      <a:ln>
        <a:round/>
      </a:ln>
    </cs:spPr>
  </cs:gridlineMajor>
  <cs:gridlineMinor>
    <cs:lnRef idx="1">
      <a:schemeClr val="tx1">
        <a:tint val="50000"/>
      </a:schemeClr>
    </cs:lnRef>
    <cs:fillRef idx="0"/>
    <cs:effectRef idx="0"/>
    <cs:fontRef idx="minor">
      <a:schemeClr val="tx1"/>
    </cs:fontRef>
    <cs:spPr>
      <a:ln>
        <a:round/>
      </a:ln>
    </cs:spPr>
  </cs:gridlineMinor>
  <cs:hiLoLine>
    <cs:lnRef idx="1">
      <a:schemeClr val="tx1"/>
    </cs:lnRef>
    <cs:fillRef idx="0"/>
    <cs:effectRef idx="0"/>
    <cs:fontRef idx="minor">
      <a:schemeClr val="tx1"/>
    </cs:fontRef>
    <cs:spPr>
      <a:ln>
        <a:round/>
      </a:ln>
    </cs:spPr>
  </cs:hiLoLine>
  <cs:leaderLine>
    <cs:lnRef idx="1">
      <a:schemeClr val="tx1"/>
    </cs:lnRef>
    <cs:fillRef idx="0"/>
    <cs:effectRef idx="0"/>
    <cs:fontRef idx="minor">
      <a:schemeClr val="tx1"/>
    </cs:fontRef>
    <cs:spPr>
      <a:ln>
        <a:round/>
      </a:ln>
    </cs:spPr>
  </cs:leaderLine>
  <cs:legend>
    <cs:lnRef idx="0"/>
    <cs:fillRef idx="0"/>
    <cs:effectRef idx="0"/>
    <cs:fontRef idx="minor">
      <a:schemeClr val="tx1"/>
    </cs:fontRef>
    <cs:defRPr sz="1000" kern="1200"/>
  </cs:legend>
  <cs:plotArea mods="allowNoFillOverride allowNoLineOverride">
    <cs:lnRef idx="0"/>
    <cs:fillRef idx="1">
      <a:schemeClr val="bg1"/>
    </cs:fillRef>
    <cs:effectRef idx="0"/>
    <cs:fontRef idx="minor">
      <a:schemeClr val="tx1"/>
    </cs:fontRef>
  </cs:plotArea>
  <cs:plotArea3D>
    <cs:lnRef idx="0"/>
    <cs:fillRef idx="0"/>
    <cs:effectRef idx="0"/>
    <cs:fontRef idx="minor">
      <a:schemeClr val="tx1"/>
    </cs:fontRef>
  </cs:plotArea3D>
  <cs:seriesAxis>
    <cs:lnRef idx="1">
      <a:schemeClr val="tx1">
        <a:tint val="75000"/>
      </a:schemeClr>
    </cs:lnRef>
    <cs:fillRef idx="0"/>
    <cs:effectRef idx="0"/>
    <cs:fontRef idx="minor">
      <a:schemeClr val="tx1"/>
    </cs:fontRef>
    <cs:spPr>
      <a:ln>
        <a:round/>
      </a:ln>
    </cs:spPr>
    <cs:defRPr sz="1000" kern="1200"/>
  </cs:seriesAxis>
  <cs:seriesLine>
    <cs:lnRef idx="1">
      <a:schemeClr val="tx1"/>
    </cs:lnRef>
    <cs:fillRef idx="0"/>
    <cs:effectRef idx="0"/>
    <cs:fontRef idx="minor">
      <a:schemeClr val="tx1"/>
    </cs:fontRef>
    <cs:spPr>
      <a:ln>
        <a:round/>
      </a:ln>
    </cs:spPr>
  </cs:seriesLine>
  <cs:title>
    <cs:lnRef idx="0"/>
    <cs:fillRef idx="0"/>
    <cs:effectRef idx="0"/>
    <cs:fontRef idx="minor">
      <a:schemeClr val="tx1"/>
    </cs:fontRef>
    <cs:defRPr sz="1800" b="1" kern="1200"/>
  </cs:title>
  <cs:trendline>
    <cs:lnRef idx="1">
      <a:schemeClr val="tx1"/>
    </cs:lnRef>
    <cs:fillRef idx="0"/>
    <cs:effectRef idx="0"/>
    <cs:fontRef idx="minor">
      <a:schemeClr val="tx1"/>
    </cs:fontRef>
    <cs:spPr>
      <a:ln cap="rnd">
        <a:round/>
      </a:ln>
    </cs:spPr>
  </cs:trendline>
  <cs:trendlineLabel>
    <cs:lnRef idx="0"/>
    <cs:fillRef idx="0"/>
    <cs:effectRef idx="0"/>
    <cs:fontRef idx="minor">
      <a:schemeClr val="tx1"/>
    </cs:fontRef>
    <cs:defRPr sz="1000" kern="1200"/>
  </cs:trendlineLabel>
  <cs:upBar>
    <cs:lnRef idx="1">
      <a:schemeClr val="tx1"/>
    </cs:lnRef>
    <cs:fillRef idx="1">
      <a:schemeClr val="dk1">
        <a:tint val="5000"/>
      </a:schemeClr>
    </cs:fillRef>
    <cs:effectRef idx="0"/>
    <cs:fontRef idx="minor">
      <a:schemeClr val="tx1"/>
    </cs:fontRef>
    <cs:spPr>
      <a:ln>
        <a:round/>
      </a:ln>
    </cs:spPr>
  </cs:upBar>
  <cs:valueAxis>
    <cs:lnRef idx="1">
      <a:schemeClr val="tx1">
        <a:tint val="75000"/>
      </a:schemeClr>
    </cs:lnRef>
    <cs:fillRef idx="0"/>
    <cs:effectRef idx="0"/>
    <cs:fontRef idx="minor">
      <a:schemeClr val="tx1"/>
    </cs:fontRef>
    <cs:spPr>
      <a:ln>
        <a:round/>
      </a:ln>
    </cs:spPr>
    <cs:defRPr sz="1000" kern="1200"/>
  </cs:valueAxis>
  <cs:wall>
    <cs:lnRef idx="0"/>
    <cs:fillRef idx="0"/>
    <cs:effectRef idx="0"/>
    <cs:fontRef idx="minor">
      <a:schemeClr val="tx1"/>
    </cs:fontRef>
  </cs:wall>
</cs:chartStyle>
</file>

<file path=ppt/charts/style21.xml><?xml version="1.0" encoding="utf-8"?>
<cs:chartStyle xmlns:cs="http://schemas.microsoft.com/office/drawing/2012/chartStyle" xmlns:a="http://schemas.openxmlformats.org/drawingml/2006/main" id="102">
  <cs:axisTitle>
    <cs:lnRef idx="0"/>
    <cs:fillRef idx="0"/>
    <cs:effectRef idx="0"/>
    <cs:fontRef idx="minor">
      <a:schemeClr val="tx1"/>
    </cs:fontRef>
    <cs:defRPr sz="1000" b="1" kern="1200"/>
  </cs:axisTitle>
  <cs:categoryAxis>
    <cs:lnRef idx="1">
      <a:schemeClr val="tx1">
        <a:tint val="75000"/>
      </a:schemeClr>
    </cs:lnRef>
    <cs:fillRef idx="0"/>
    <cs:effectRef idx="0"/>
    <cs:fontRef idx="minor">
      <a:schemeClr val="tx1"/>
    </cs:fontRef>
    <cs:spPr>
      <a:ln>
        <a:round/>
      </a:ln>
    </cs:spPr>
    <cs:defRPr sz="1000" kern="1200"/>
  </cs:categoryAxis>
  <cs:chartArea mods="allowNoFillOverride allowNoLineOverride">
    <cs:lnRef idx="1">
      <a:schemeClr val="tx1">
        <a:tint val="75000"/>
      </a:schemeClr>
    </cs:lnRef>
    <cs:fillRef idx="1">
      <a:schemeClr val="bg1"/>
    </cs:fillRef>
    <cs:effectRef idx="0"/>
    <cs:fontRef idx="minor">
      <a:schemeClr val="tx1"/>
    </cs:fontRef>
    <cs:spPr>
      <a:ln>
        <a:round/>
      </a:ln>
    </cs:spPr>
    <cs:defRPr sz="1000" kern="1200"/>
  </cs:chartArea>
  <cs:dataLabel>
    <cs:lnRef idx="0"/>
    <cs:fillRef idx="0"/>
    <cs:effectRef idx="0"/>
    <cs:fontRef idx="minor">
      <a:schemeClr val="tx1"/>
    </cs:fontRef>
    <cs:defRPr sz="1000" kern="1200"/>
  </cs:dataLabel>
  <cs:dataLabelCallout>
    <cs:lnRef idx="0"/>
    <cs:fillRef idx="0"/>
    <cs:effectRef idx="0"/>
    <cs:fontRef idx="minor">
      <a:schemeClr val="dk1"/>
    </cs:fontRef>
    <cs:spPr>
      <a:solidFill>
        <a:schemeClr val="lt1"/>
      </a:solidFill>
      <a:ln>
        <a:solidFill>
          <a:schemeClr val="dk1">
            <a:lumMod val="65000"/>
            <a:lumOff val="35000"/>
          </a:schemeClr>
        </a:solidFill>
      </a:ln>
    </cs:spPr>
    <cs:defRPr sz="1000" kern="1200"/>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1">
      <cs:styleClr val="auto"/>
    </cs:lnRef>
    <cs:lineWidthScale>3</cs:lineWidthScale>
    <cs:fillRef idx="0"/>
    <cs:effectRef idx="0"/>
    <cs:fontRef idx="minor">
      <a:schemeClr val="tx1"/>
    </cs:fontRef>
    <cs:spPr>
      <a:ln cap="rnd">
        <a:round/>
      </a:ln>
    </cs:spPr>
  </cs:dataPointLine>
  <cs:dataPointMarker>
    <cs:lnRef idx="1">
      <cs:styleClr val="auto"/>
    </cs:lnRef>
    <cs:fillRef idx="1">
      <cs:styleClr val="auto"/>
    </cs:fillRef>
    <cs:effectRef idx="0"/>
    <cs:fontRef idx="minor">
      <a:schemeClr val="tx1"/>
    </cs:fontRef>
    <cs:spPr>
      <a:ln>
        <a:round/>
      </a:ln>
    </cs:spPr>
  </cs:dataPointMarker>
  <cs:dataPointMarkerLayout/>
  <cs:dataPointWireframe>
    <cs:lnRef idx="1">
      <cs:styleClr val="auto"/>
    </cs:lnRef>
    <cs:fillRef idx="0"/>
    <cs:effectRef idx="0"/>
    <cs:fontRef idx="minor">
      <a:schemeClr val="tx1"/>
    </cs:fontRef>
    <cs:spPr>
      <a:ln>
        <a:round/>
      </a:ln>
    </cs:spPr>
  </cs:dataPointWireframe>
  <cs:dataTable>
    <cs:lnRef idx="1">
      <a:schemeClr val="tx1">
        <a:tint val="75000"/>
      </a:schemeClr>
    </cs:lnRef>
    <cs:fillRef idx="0"/>
    <cs:effectRef idx="0"/>
    <cs:fontRef idx="minor">
      <a:schemeClr val="tx1"/>
    </cs:fontRef>
    <cs:spPr>
      <a:ln>
        <a:round/>
      </a:ln>
    </cs:spPr>
    <cs:defRPr sz="1000" kern="1200"/>
  </cs:dataTable>
  <cs:downBar>
    <cs:lnRef idx="1">
      <a:schemeClr val="tx1"/>
    </cs:lnRef>
    <cs:fillRef idx="1">
      <a:schemeClr val="dk1">
        <a:tint val="95000"/>
      </a:schemeClr>
    </cs:fillRef>
    <cs:effectRef idx="0"/>
    <cs:fontRef idx="minor">
      <a:schemeClr val="tx1"/>
    </cs:fontRef>
    <cs:spPr>
      <a:ln>
        <a:round/>
      </a:ln>
    </cs:spPr>
  </cs:downBar>
  <cs:dropLine>
    <cs:lnRef idx="1">
      <a:schemeClr val="tx1"/>
    </cs:lnRef>
    <cs:fillRef idx="0"/>
    <cs:effectRef idx="0"/>
    <cs:fontRef idx="minor">
      <a:schemeClr val="tx1"/>
    </cs:fontRef>
    <cs:spPr>
      <a:ln>
        <a:round/>
      </a:ln>
    </cs:spPr>
  </cs:dropLine>
  <cs:errorBar>
    <cs:lnRef idx="1">
      <a:schemeClr val="tx1"/>
    </cs:lnRef>
    <cs:fillRef idx="1">
      <a:schemeClr val="tx1"/>
    </cs:fillRef>
    <cs:effectRef idx="0"/>
    <cs:fontRef idx="minor">
      <a:schemeClr val="tx1"/>
    </cs:fontRef>
    <cs:spPr>
      <a:ln>
        <a:round/>
      </a:ln>
    </cs:spPr>
  </cs:errorBar>
  <cs:floor>
    <cs:lnRef idx="1">
      <a:schemeClr val="tx1">
        <a:tint val="75000"/>
      </a:schemeClr>
    </cs:lnRef>
    <cs:fillRef idx="0"/>
    <cs:effectRef idx="0"/>
    <cs:fontRef idx="minor">
      <a:schemeClr val="tx1"/>
    </cs:fontRef>
    <cs:spPr>
      <a:ln>
        <a:round/>
      </a:ln>
    </cs:spPr>
  </cs:floor>
  <cs:gridlineMajor>
    <cs:lnRef idx="1">
      <a:schemeClr val="tx1">
        <a:tint val="75000"/>
      </a:schemeClr>
    </cs:lnRef>
    <cs:fillRef idx="0"/>
    <cs:effectRef idx="0"/>
    <cs:fontRef idx="minor">
      <a:schemeClr val="tx1"/>
    </cs:fontRef>
    <cs:spPr>
      <a:ln>
        <a:round/>
      </a:ln>
    </cs:spPr>
  </cs:gridlineMajor>
  <cs:gridlineMinor>
    <cs:lnRef idx="1">
      <a:schemeClr val="tx1">
        <a:tint val="50000"/>
      </a:schemeClr>
    </cs:lnRef>
    <cs:fillRef idx="0"/>
    <cs:effectRef idx="0"/>
    <cs:fontRef idx="minor">
      <a:schemeClr val="tx1"/>
    </cs:fontRef>
    <cs:spPr>
      <a:ln>
        <a:round/>
      </a:ln>
    </cs:spPr>
  </cs:gridlineMinor>
  <cs:hiLoLine>
    <cs:lnRef idx="1">
      <a:schemeClr val="tx1"/>
    </cs:lnRef>
    <cs:fillRef idx="0"/>
    <cs:effectRef idx="0"/>
    <cs:fontRef idx="minor">
      <a:schemeClr val="tx1"/>
    </cs:fontRef>
    <cs:spPr>
      <a:ln>
        <a:round/>
      </a:ln>
    </cs:spPr>
  </cs:hiLoLine>
  <cs:leaderLine>
    <cs:lnRef idx="1">
      <a:schemeClr val="tx1"/>
    </cs:lnRef>
    <cs:fillRef idx="0"/>
    <cs:effectRef idx="0"/>
    <cs:fontRef idx="minor">
      <a:schemeClr val="tx1"/>
    </cs:fontRef>
    <cs:spPr>
      <a:ln>
        <a:round/>
      </a:ln>
    </cs:spPr>
  </cs:leaderLine>
  <cs:legend>
    <cs:lnRef idx="0"/>
    <cs:fillRef idx="0"/>
    <cs:effectRef idx="0"/>
    <cs:fontRef idx="minor">
      <a:schemeClr val="tx1"/>
    </cs:fontRef>
    <cs:defRPr sz="1000" kern="1200"/>
  </cs:legend>
  <cs:plotArea mods="allowNoFillOverride allowNoLineOverride">
    <cs:lnRef idx="0"/>
    <cs:fillRef idx="1">
      <a:schemeClr val="bg1"/>
    </cs:fillRef>
    <cs:effectRef idx="0"/>
    <cs:fontRef idx="minor">
      <a:schemeClr val="tx1"/>
    </cs:fontRef>
  </cs:plotArea>
  <cs:plotArea3D>
    <cs:lnRef idx="0"/>
    <cs:fillRef idx="0"/>
    <cs:effectRef idx="0"/>
    <cs:fontRef idx="minor">
      <a:schemeClr val="tx1"/>
    </cs:fontRef>
  </cs:plotArea3D>
  <cs:seriesAxis>
    <cs:lnRef idx="1">
      <a:schemeClr val="tx1">
        <a:tint val="75000"/>
      </a:schemeClr>
    </cs:lnRef>
    <cs:fillRef idx="0"/>
    <cs:effectRef idx="0"/>
    <cs:fontRef idx="minor">
      <a:schemeClr val="tx1"/>
    </cs:fontRef>
    <cs:spPr>
      <a:ln>
        <a:round/>
      </a:ln>
    </cs:spPr>
    <cs:defRPr sz="1000" kern="1200"/>
  </cs:seriesAxis>
  <cs:seriesLine>
    <cs:lnRef idx="1">
      <a:schemeClr val="tx1"/>
    </cs:lnRef>
    <cs:fillRef idx="0"/>
    <cs:effectRef idx="0"/>
    <cs:fontRef idx="minor">
      <a:schemeClr val="tx1"/>
    </cs:fontRef>
    <cs:spPr>
      <a:ln>
        <a:round/>
      </a:ln>
    </cs:spPr>
  </cs:seriesLine>
  <cs:title>
    <cs:lnRef idx="0"/>
    <cs:fillRef idx="0"/>
    <cs:effectRef idx="0"/>
    <cs:fontRef idx="minor">
      <a:schemeClr val="tx1"/>
    </cs:fontRef>
    <cs:defRPr sz="1800" b="1" kern="1200"/>
  </cs:title>
  <cs:trendline>
    <cs:lnRef idx="1">
      <a:schemeClr val="tx1"/>
    </cs:lnRef>
    <cs:fillRef idx="0"/>
    <cs:effectRef idx="0"/>
    <cs:fontRef idx="minor">
      <a:schemeClr val="tx1"/>
    </cs:fontRef>
    <cs:spPr>
      <a:ln cap="rnd">
        <a:round/>
      </a:ln>
    </cs:spPr>
  </cs:trendline>
  <cs:trendlineLabel>
    <cs:lnRef idx="0"/>
    <cs:fillRef idx="0"/>
    <cs:effectRef idx="0"/>
    <cs:fontRef idx="minor">
      <a:schemeClr val="tx1"/>
    </cs:fontRef>
    <cs:defRPr sz="1000" kern="1200"/>
  </cs:trendlineLabel>
  <cs:upBar>
    <cs:lnRef idx="1">
      <a:schemeClr val="tx1"/>
    </cs:lnRef>
    <cs:fillRef idx="1">
      <a:schemeClr val="dk1">
        <a:tint val="5000"/>
      </a:schemeClr>
    </cs:fillRef>
    <cs:effectRef idx="0"/>
    <cs:fontRef idx="minor">
      <a:schemeClr val="tx1"/>
    </cs:fontRef>
    <cs:spPr>
      <a:ln>
        <a:round/>
      </a:ln>
    </cs:spPr>
  </cs:upBar>
  <cs:valueAxis>
    <cs:lnRef idx="1">
      <a:schemeClr val="tx1">
        <a:tint val="75000"/>
      </a:schemeClr>
    </cs:lnRef>
    <cs:fillRef idx="0"/>
    <cs:effectRef idx="0"/>
    <cs:fontRef idx="minor">
      <a:schemeClr val="tx1"/>
    </cs:fontRef>
    <cs:spPr>
      <a:ln>
        <a:round/>
      </a:ln>
    </cs:spPr>
    <cs:defRPr sz="1000" kern="1200"/>
  </cs:valueAxis>
  <cs:wall>
    <cs:lnRef idx="0"/>
    <cs:fillRef idx="0"/>
    <cs:effectRef idx="0"/>
    <cs:fontRef idx="minor">
      <a:schemeClr val="tx1"/>
    </cs:fontRef>
  </cs:wall>
</cs:chartStyle>
</file>

<file path=ppt/charts/style22.xml><?xml version="1.0" encoding="utf-8"?>
<cs:chartStyle xmlns:cs="http://schemas.microsoft.com/office/drawing/2012/chartStyle" xmlns:a="http://schemas.openxmlformats.org/drawingml/2006/main" id="102">
  <cs:axisTitle>
    <cs:lnRef idx="0"/>
    <cs:fillRef idx="0"/>
    <cs:effectRef idx="0"/>
    <cs:fontRef idx="minor">
      <a:schemeClr val="tx1"/>
    </cs:fontRef>
    <cs:defRPr sz="1000" b="1" kern="1200"/>
  </cs:axisTitle>
  <cs:categoryAxis>
    <cs:lnRef idx="1">
      <a:schemeClr val="tx1">
        <a:tint val="75000"/>
      </a:schemeClr>
    </cs:lnRef>
    <cs:fillRef idx="0"/>
    <cs:effectRef idx="0"/>
    <cs:fontRef idx="minor">
      <a:schemeClr val="tx1"/>
    </cs:fontRef>
    <cs:spPr>
      <a:ln>
        <a:round/>
      </a:ln>
    </cs:spPr>
    <cs:defRPr sz="1000" kern="1200"/>
  </cs:categoryAxis>
  <cs:chartArea mods="allowNoFillOverride allowNoLineOverride">
    <cs:lnRef idx="1">
      <a:schemeClr val="tx1">
        <a:tint val="75000"/>
      </a:schemeClr>
    </cs:lnRef>
    <cs:fillRef idx="1">
      <a:schemeClr val="bg1"/>
    </cs:fillRef>
    <cs:effectRef idx="0"/>
    <cs:fontRef idx="minor">
      <a:schemeClr val="tx1"/>
    </cs:fontRef>
    <cs:spPr>
      <a:ln>
        <a:round/>
      </a:ln>
    </cs:spPr>
    <cs:defRPr sz="1000" kern="1200"/>
  </cs:chartArea>
  <cs:dataLabel>
    <cs:lnRef idx="0"/>
    <cs:fillRef idx="0"/>
    <cs:effectRef idx="0"/>
    <cs:fontRef idx="minor">
      <a:schemeClr val="tx1"/>
    </cs:fontRef>
    <cs:defRPr sz="1000" kern="1200"/>
  </cs:dataLabel>
  <cs:dataLabelCallout>
    <cs:lnRef idx="0"/>
    <cs:fillRef idx="0"/>
    <cs:effectRef idx="0"/>
    <cs:fontRef idx="minor">
      <a:schemeClr val="dk1"/>
    </cs:fontRef>
    <cs:spPr>
      <a:solidFill>
        <a:schemeClr val="lt1"/>
      </a:solidFill>
      <a:ln>
        <a:solidFill>
          <a:schemeClr val="dk1">
            <a:lumMod val="65000"/>
            <a:lumOff val="35000"/>
          </a:schemeClr>
        </a:solidFill>
      </a:ln>
    </cs:spPr>
    <cs:defRPr sz="1000" kern="1200"/>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1">
      <cs:styleClr val="auto"/>
    </cs:lnRef>
    <cs:lineWidthScale>3</cs:lineWidthScale>
    <cs:fillRef idx="0"/>
    <cs:effectRef idx="0"/>
    <cs:fontRef idx="minor">
      <a:schemeClr val="tx1"/>
    </cs:fontRef>
    <cs:spPr>
      <a:ln cap="rnd">
        <a:round/>
      </a:ln>
    </cs:spPr>
  </cs:dataPointLine>
  <cs:dataPointMarker>
    <cs:lnRef idx="1">
      <cs:styleClr val="auto"/>
    </cs:lnRef>
    <cs:fillRef idx="1">
      <cs:styleClr val="auto"/>
    </cs:fillRef>
    <cs:effectRef idx="0"/>
    <cs:fontRef idx="minor">
      <a:schemeClr val="tx1"/>
    </cs:fontRef>
    <cs:spPr>
      <a:ln>
        <a:round/>
      </a:ln>
    </cs:spPr>
  </cs:dataPointMarker>
  <cs:dataPointMarkerLayout/>
  <cs:dataPointWireframe>
    <cs:lnRef idx="1">
      <cs:styleClr val="auto"/>
    </cs:lnRef>
    <cs:fillRef idx="0"/>
    <cs:effectRef idx="0"/>
    <cs:fontRef idx="minor">
      <a:schemeClr val="tx1"/>
    </cs:fontRef>
    <cs:spPr>
      <a:ln>
        <a:round/>
      </a:ln>
    </cs:spPr>
  </cs:dataPointWireframe>
  <cs:dataTable>
    <cs:lnRef idx="1">
      <a:schemeClr val="tx1">
        <a:tint val="75000"/>
      </a:schemeClr>
    </cs:lnRef>
    <cs:fillRef idx="0"/>
    <cs:effectRef idx="0"/>
    <cs:fontRef idx="minor">
      <a:schemeClr val="tx1"/>
    </cs:fontRef>
    <cs:spPr>
      <a:ln>
        <a:round/>
      </a:ln>
    </cs:spPr>
    <cs:defRPr sz="1000" kern="1200"/>
  </cs:dataTable>
  <cs:downBar>
    <cs:lnRef idx="1">
      <a:schemeClr val="tx1"/>
    </cs:lnRef>
    <cs:fillRef idx="1">
      <a:schemeClr val="dk1">
        <a:tint val="95000"/>
      </a:schemeClr>
    </cs:fillRef>
    <cs:effectRef idx="0"/>
    <cs:fontRef idx="minor">
      <a:schemeClr val="tx1"/>
    </cs:fontRef>
    <cs:spPr>
      <a:ln>
        <a:round/>
      </a:ln>
    </cs:spPr>
  </cs:downBar>
  <cs:dropLine>
    <cs:lnRef idx="1">
      <a:schemeClr val="tx1"/>
    </cs:lnRef>
    <cs:fillRef idx="0"/>
    <cs:effectRef idx="0"/>
    <cs:fontRef idx="minor">
      <a:schemeClr val="tx1"/>
    </cs:fontRef>
    <cs:spPr>
      <a:ln>
        <a:round/>
      </a:ln>
    </cs:spPr>
  </cs:dropLine>
  <cs:errorBar>
    <cs:lnRef idx="1">
      <a:schemeClr val="tx1"/>
    </cs:lnRef>
    <cs:fillRef idx="1">
      <a:schemeClr val="tx1"/>
    </cs:fillRef>
    <cs:effectRef idx="0"/>
    <cs:fontRef idx="minor">
      <a:schemeClr val="tx1"/>
    </cs:fontRef>
    <cs:spPr>
      <a:ln>
        <a:round/>
      </a:ln>
    </cs:spPr>
  </cs:errorBar>
  <cs:floor>
    <cs:lnRef idx="1">
      <a:schemeClr val="tx1">
        <a:tint val="75000"/>
      </a:schemeClr>
    </cs:lnRef>
    <cs:fillRef idx="0"/>
    <cs:effectRef idx="0"/>
    <cs:fontRef idx="minor">
      <a:schemeClr val="tx1"/>
    </cs:fontRef>
    <cs:spPr>
      <a:ln>
        <a:round/>
      </a:ln>
    </cs:spPr>
  </cs:floor>
  <cs:gridlineMajor>
    <cs:lnRef idx="1">
      <a:schemeClr val="tx1">
        <a:tint val="75000"/>
      </a:schemeClr>
    </cs:lnRef>
    <cs:fillRef idx="0"/>
    <cs:effectRef idx="0"/>
    <cs:fontRef idx="minor">
      <a:schemeClr val="tx1"/>
    </cs:fontRef>
    <cs:spPr>
      <a:ln>
        <a:round/>
      </a:ln>
    </cs:spPr>
  </cs:gridlineMajor>
  <cs:gridlineMinor>
    <cs:lnRef idx="1">
      <a:schemeClr val="tx1">
        <a:tint val="50000"/>
      </a:schemeClr>
    </cs:lnRef>
    <cs:fillRef idx="0"/>
    <cs:effectRef idx="0"/>
    <cs:fontRef idx="minor">
      <a:schemeClr val="tx1"/>
    </cs:fontRef>
    <cs:spPr>
      <a:ln>
        <a:round/>
      </a:ln>
    </cs:spPr>
  </cs:gridlineMinor>
  <cs:hiLoLine>
    <cs:lnRef idx="1">
      <a:schemeClr val="tx1"/>
    </cs:lnRef>
    <cs:fillRef idx="0"/>
    <cs:effectRef idx="0"/>
    <cs:fontRef idx="minor">
      <a:schemeClr val="tx1"/>
    </cs:fontRef>
    <cs:spPr>
      <a:ln>
        <a:round/>
      </a:ln>
    </cs:spPr>
  </cs:hiLoLine>
  <cs:leaderLine>
    <cs:lnRef idx="1">
      <a:schemeClr val="tx1"/>
    </cs:lnRef>
    <cs:fillRef idx="0"/>
    <cs:effectRef idx="0"/>
    <cs:fontRef idx="minor">
      <a:schemeClr val="tx1"/>
    </cs:fontRef>
    <cs:spPr>
      <a:ln>
        <a:round/>
      </a:ln>
    </cs:spPr>
  </cs:leaderLine>
  <cs:legend>
    <cs:lnRef idx="0"/>
    <cs:fillRef idx="0"/>
    <cs:effectRef idx="0"/>
    <cs:fontRef idx="minor">
      <a:schemeClr val="tx1"/>
    </cs:fontRef>
    <cs:defRPr sz="1000" kern="1200"/>
  </cs:legend>
  <cs:plotArea mods="allowNoFillOverride allowNoLineOverride">
    <cs:lnRef idx="0"/>
    <cs:fillRef idx="1">
      <a:schemeClr val="bg1"/>
    </cs:fillRef>
    <cs:effectRef idx="0"/>
    <cs:fontRef idx="minor">
      <a:schemeClr val="tx1"/>
    </cs:fontRef>
  </cs:plotArea>
  <cs:plotArea3D>
    <cs:lnRef idx="0"/>
    <cs:fillRef idx="0"/>
    <cs:effectRef idx="0"/>
    <cs:fontRef idx="minor">
      <a:schemeClr val="tx1"/>
    </cs:fontRef>
  </cs:plotArea3D>
  <cs:seriesAxis>
    <cs:lnRef idx="1">
      <a:schemeClr val="tx1">
        <a:tint val="75000"/>
      </a:schemeClr>
    </cs:lnRef>
    <cs:fillRef idx="0"/>
    <cs:effectRef idx="0"/>
    <cs:fontRef idx="minor">
      <a:schemeClr val="tx1"/>
    </cs:fontRef>
    <cs:spPr>
      <a:ln>
        <a:round/>
      </a:ln>
    </cs:spPr>
    <cs:defRPr sz="1000" kern="1200"/>
  </cs:seriesAxis>
  <cs:seriesLine>
    <cs:lnRef idx="1">
      <a:schemeClr val="tx1"/>
    </cs:lnRef>
    <cs:fillRef idx="0"/>
    <cs:effectRef idx="0"/>
    <cs:fontRef idx="minor">
      <a:schemeClr val="tx1"/>
    </cs:fontRef>
    <cs:spPr>
      <a:ln>
        <a:round/>
      </a:ln>
    </cs:spPr>
  </cs:seriesLine>
  <cs:title>
    <cs:lnRef idx="0"/>
    <cs:fillRef idx="0"/>
    <cs:effectRef idx="0"/>
    <cs:fontRef idx="minor">
      <a:schemeClr val="tx1"/>
    </cs:fontRef>
    <cs:defRPr sz="1800" b="1" kern="1200"/>
  </cs:title>
  <cs:trendline>
    <cs:lnRef idx="1">
      <a:schemeClr val="tx1"/>
    </cs:lnRef>
    <cs:fillRef idx="0"/>
    <cs:effectRef idx="0"/>
    <cs:fontRef idx="minor">
      <a:schemeClr val="tx1"/>
    </cs:fontRef>
    <cs:spPr>
      <a:ln cap="rnd">
        <a:round/>
      </a:ln>
    </cs:spPr>
  </cs:trendline>
  <cs:trendlineLabel>
    <cs:lnRef idx="0"/>
    <cs:fillRef idx="0"/>
    <cs:effectRef idx="0"/>
    <cs:fontRef idx="minor">
      <a:schemeClr val="tx1"/>
    </cs:fontRef>
    <cs:defRPr sz="1000" kern="1200"/>
  </cs:trendlineLabel>
  <cs:upBar>
    <cs:lnRef idx="1">
      <a:schemeClr val="tx1"/>
    </cs:lnRef>
    <cs:fillRef idx="1">
      <a:schemeClr val="dk1">
        <a:tint val="5000"/>
      </a:schemeClr>
    </cs:fillRef>
    <cs:effectRef idx="0"/>
    <cs:fontRef idx="minor">
      <a:schemeClr val="tx1"/>
    </cs:fontRef>
    <cs:spPr>
      <a:ln>
        <a:round/>
      </a:ln>
    </cs:spPr>
  </cs:upBar>
  <cs:valueAxis>
    <cs:lnRef idx="1">
      <a:schemeClr val="tx1">
        <a:tint val="75000"/>
      </a:schemeClr>
    </cs:lnRef>
    <cs:fillRef idx="0"/>
    <cs:effectRef idx="0"/>
    <cs:fontRef idx="minor">
      <a:schemeClr val="tx1"/>
    </cs:fontRef>
    <cs:spPr>
      <a:ln>
        <a:round/>
      </a:ln>
    </cs:spPr>
    <cs:defRPr sz="1000" kern="1200"/>
  </cs:valueAxis>
  <cs:wall>
    <cs:lnRef idx="0"/>
    <cs:fillRef idx="0"/>
    <cs:effectRef idx="0"/>
    <cs:fontRef idx="minor">
      <a:schemeClr val="tx1"/>
    </cs:fontRef>
  </cs:wall>
</cs:chartStyle>
</file>

<file path=ppt/charts/style23.xml><?xml version="1.0" encoding="utf-8"?>
<cs:chartStyle xmlns:cs="http://schemas.microsoft.com/office/drawing/2012/chartStyle" xmlns:a="http://schemas.openxmlformats.org/drawingml/2006/main" id="102">
  <cs:axisTitle>
    <cs:lnRef idx="0"/>
    <cs:fillRef idx="0"/>
    <cs:effectRef idx="0"/>
    <cs:fontRef idx="minor">
      <a:schemeClr val="tx1"/>
    </cs:fontRef>
    <cs:defRPr sz="1000" b="1" kern="1200"/>
  </cs:axisTitle>
  <cs:categoryAxis>
    <cs:lnRef idx="1">
      <a:schemeClr val="tx1">
        <a:tint val="75000"/>
      </a:schemeClr>
    </cs:lnRef>
    <cs:fillRef idx="0"/>
    <cs:effectRef idx="0"/>
    <cs:fontRef idx="minor">
      <a:schemeClr val="tx1"/>
    </cs:fontRef>
    <cs:spPr>
      <a:ln>
        <a:round/>
      </a:ln>
    </cs:spPr>
    <cs:defRPr sz="1000" kern="1200"/>
  </cs:categoryAxis>
  <cs:chartArea mods="allowNoFillOverride allowNoLineOverride">
    <cs:lnRef idx="1">
      <a:schemeClr val="tx1">
        <a:tint val="75000"/>
      </a:schemeClr>
    </cs:lnRef>
    <cs:fillRef idx="1">
      <a:schemeClr val="bg1"/>
    </cs:fillRef>
    <cs:effectRef idx="0"/>
    <cs:fontRef idx="minor">
      <a:schemeClr val="tx1"/>
    </cs:fontRef>
    <cs:spPr>
      <a:ln>
        <a:round/>
      </a:ln>
    </cs:spPr>
    <cs:defRPr sz="1000" kern="1200"/>
  </cs:chartArea>
  <cs:dataLabel>
    <cs:lnRef idx="0"/>
    <cs:fillRef idx="0"/>
    <cs:effectRef idx="0"/>
    <cs:fontRef idx="minor">
      <a:schemeClr val="tx1"/>
    </cs:fontRef>
    <cs:defRPr sz="1000" kern="1200"/>
  </cs:dataLabel>
  <cs:dataLabelCallout>
    <cs:lnRef idx="0"/>
    <cs:fillRef idx="0"/>
    <cs:effectRef idx="0"/>
    <cs:fontRef idx="minor">
      <a:schemeClr val="dk1"/>
    </cs:fontRef>
    <cs:spPr>
      <a:solidFill>
        <a:schemeClr val="lt1"/>
      </a:solidFill>
      <a:ln>
        <a:solidFill>
          <a:schemeClr val="dk1">
            <a:lumMod val="65000"/>
            <a:lumOff val="35000"/>
          </a:schemeClr>
        </a:solidFill>
      </a:ln>
    </cs:spPr>
    <cs:defRPr sz="1000" kern="1200"/>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1">
      <cs:styleClr val="auto"/>
    </cs:lnRef>
    <cs:lineWidthScale>3</cs:lineWidthScale>
    <cs:fillRef idx="0"/>
    <cs:effectRef idx="0"/>
    <cs:fontRef idx="minor">
      <a:schemeClr val="tx1"/>
    </cs:fontRef>
    <cs:spPr>
      <a:ln cap="rnd">
        <a:round/>
      </a:ln>
    </cs:spPr>
  </cs:dataPointLine>
  <cs:dataPointMarker>
    <cs:lnRef idx="1">
      <cs:styleClr val="auto"/>
    </cs:lnRef>
    <cs:fillRef idx="1">
      <cs:styleClr val="auto"/>
    </cs:fillRef>
    <cs:effectRef idx="0"/>
    <cs:fontRef idx="minor">
      <a:schemeClr val="tx1"/>
    </cs:fontRef>
    <cs:spPr>
      <a:ln>
        <a:round/>
      </a:ln>
    </cs:spPr>
  </cs:dataPointMarker>
  <cs:dataPointMarkerLayout/>
  <cs:dataPointWireframe>
    <cs:lnRef idx="1">
      <cs:styleClr val="auto"/>
    </cs:lnRef>
    <cs:fillRef idx="0"/>
    <cs:effectRef idx="0"/>
    <cs:fontRef idx="minor">
      <a:schemeClr val="tx1"/>
    </cs:fontRef>
    <cs:spPr>
      <a:ln>
        <a:round/>
      </a:ln>
    </cs:spPr>
  </cs:dataPointWireframe>
  <cs:dataTable>
    <cs:lnRef idx="1">
      <a:schemeClr val="tx1">
        <a:tint val="75000"/>
      </a:schemeClr>
    </cs:lnRef>
    <cs:fillRef idx="0"/>
    <cs:effectRef idx="0"/>
    <cs:fontRef idx="minor">
      <a:schemeClr val="tx1"/>
    </cs:fontRef>
    <cs:spPr>
      <a:ln>
        <a:round/>
      </a:ln>
    </cs:spPr>
    <cs:defRPr sz="1000" kern="1200"/>
  </cs:dataTable>
  <cs:downBar>
    <cs:lnRef idx="1">
      <a:schemeClr val="tx1"/>
    </cs:lnRef>
    <cs:fillRef idx="1">
      <a:schemeClr val="dk1">
        <a:tint val="95000"/>
      </a:schemeClr>
    </cs:fillRef>
    <cs:effectRef idx="0"/>
    <cs:fontRef idx="minor">
      <a:schemeClr val="tx1"/>
    </cs:fontRef>
    <cs:spPr>
      <a:ln>
        <a:round/>
      </a:ln>
    </cs:spPr>
  </cs:downBar>
  <cs:dropLine>
    <cs:lnRef idx="1">
      <a:schemeClr val="tx1"/>
    </cs:lnRef>
    <cs:fillRef idx="0"/>
    <cs:effectRef idx="0"/>
    <cs:fontRef idx="minor">
      <a:schemeClr val="tx1"/>
    </cs:fontRef>
    <cs:spPr>
      <a:ln>
        <a:round/>
      </a:ln>
    </cs:spPr>
  </cs:dropLine>
  <cs:errorBar>
    <cs:lnRef idx="1">
      <a:schemeClr val="tx1"/>
    </cs:lnRef>
    <cs:fillRef idx="1">
      <a:schemeClr val="tx1"/>
    </cs:fillRef>
    <cs:effectRef idx="0"/>
    <cs:fontRef idx="minor">
      <a:schemeClr val="tx1"/>
    </cs:fontRef>
    <cs:spPr>
      <a:ln>
        <a:round/>
      </a:ln>
    </cs:spPr>
  </cs:errorBar>
  <cs:floor>
    <cs:lnRef idx="1">
      <a:schemeClr val="tx1">
        <a:tint val="75000"/>
      </a:schemeClr>
    </cs:lnRef>
    <cs:fillRef idx="0"/>
    <cs:effectRef idx="0"/>
    <cs:fontRef idx="minor">
      <a:schemeClr val="tx1"/>
    </cs:fontRef>
    <cs:spPr>
      <a:ln>
        <a:round/>
      </a:ln>
    </cs:spPr>
  </cs:floor>
  <cs:gridlineMajor>
    <cs:lnRef idx="1">
      <a:schemeClr val="tx1">
        <a:tint val="75000"/>
      </a:schemeClr>
    </cs:lnRef>
    <cs:fillRef idx="0"/>
    <cs:effectRef idx="0"/>
    <cs:fontRef idx="minor">
      <a:schemeClr val="tx1"/>
    </cs:fontRef>
    <cs:spPr>
      <a:ln>
        <a:round/>
      </a:ln>
    </cs:spPr>
  </cs:gridlineMajor>
  <cs:gridlineMinor>
    <cs:lnRef idx="1">
      <a:schemeClr val="tx1">
        <a:tint val="50000"/>
      </a:schemeClr>
    </cs:lnRef>
    <cs:fillRef idx="0"/>
    <cs:effectRef idx="0"/>
    <cs:fontRef idx="minor">
      <a:schemeClr val="tx1"/>
    </cs:fontRef>
    <cs:spPr>
      <a:ln>
        <a:round/>
      </a:ln>
    </cs:spPr>
  </cs:gridlineMinor>
  <cs:hiLoLine>
    <cs:lnRef idx="1">
      <a:schemeClr val="tx1"/>
    </cs:lnRef>
    <cs:fillRef idx="0"/>
    <cs:effectRef idx="0"/>
    <cs:fontRef idx="minor">
      <a:schemeClr val="tx1"/>
    </cs:fontRef>
    <cs:spPr>
      <a:ln>
        <a:round/>
      </a:ln>
    </cs:spPr>
  </cs:hiLoLine>
  <cs:leaderLine>
    <cs:lnRef idx="1">
      <a:schemeClr val="tx1"/>
    </cs:lnRef>
    <cs:fillRef idx="0"/>
    <cs:effectRef idx="0"/>
    <cs:fontRef idx="minor">
      <a:schemeClr val="tx1"/>
    </cs:fontRef>
    <cs:spPr>
      <a:ln>
        <a:round/>
      </a:ln>
    </cs:spPr>
  </cs:leaderLine>
  <cs:legend>
    <cs:lnRef idx="0"/>
    <cs:fillRef idx="0"/>
    <cs:effectRef idx="0"/>
    <cs:fontRef idx="minor">
      <a:schemeClr val="tx1"/>
    </cs:fontRef>
    <cs:defRPr sz="1000" kern="1200"/>
  </cs:legend>
  <cs:plotArea mods="allowNoFillOverride allowNoLineOverride">
    <cs:lnRef idx="0"/>
    <cs:fillRef idx="1">
      <a:schemeClr val="bg1"/>
    </cs:fillRef>
    <cs:effectRef idx="0"/>
    <cs:fontRef idx="minor">
      <a:schemeClr val="tx1"/>
    </cs:fontRef>
  </cs:plotArea>
  <cs:plotArea3D>
    <cs:lnRef idx="0"/>
    <cs:fillRef idx="0"/>
    <cs:effectRef idx="0"/>
    <cs:fontRef idx="minor">
      <a:schemeClr val="tx1"/>
    </cs:fontRef>
  </cs:plotArea3D>
  <cs:seriesAxis>
    <cs:lnRef idx="1">
      <a:schemeClr val="tx1">
        <a:tint val="75000"/>
      </a:schemeClr>
    </cs:lnRef>
    <cs:fillRef idx="0"/>
    <cs:effectRef idx="0"/>
    <cs:fontRef idx="minor">
      <a:schemeClr val="tx1"/>
    </cs:fontRef>
    <cs:spPr>
      <a:ln>
        <a:round/>
      </a:ln>
    </cs:spPr>
    <cs:defRPr sz="1000" kern="1200"/>
  </cs:seriesAxis>
  <cs:seriesLine>
    <cs:lnRef idx="1">
      <a:schemeClr val="tx1"/>
    </cs:lnRef>
    <cs:fillRef idx="0"/>
    <cs:effectRef idx="0"/>
    <cs:fontRef idx="minor">
      <a:schemeClr val="tx1"/>
    </cs:fontRef>
    <cs:spPr>
      <a:ln>
        <a:round/>
      </a:ln>
    </cs:spPr>
  </cs:seriesLine>
  <cs:title>
    <cs:lnRef idx="0"/>
    <cs:fillRef idx="0"/>
    <cs:effectRef idx="0"/>
    <cs:fontRef idx="minor">
      <a:schemeClr val="tx1"/>
    </cs:fontRef>
    <cs:defRPr sz="1800" b="1" kern="1200"/>
  </cs:title>
  <cs:trendline>
    <cs:lnRef idx="1">
      <a:schemeClr val="tx1"/>
    </cs:lnRef>
    <cs:fillRef idx="0"/>
    <cs:effectRef idx="0"/>
    <cs:fontRef idx="minor">
      <a:schemeClr val="tx1"/>
    </cs:fontRef>
    <cs:spPr>
      <a:ln cap="rnd">
        <a:round/>
      </a:ln>
    </cs:spPr>
  </cs:trendline>
  <cs:trendlineLabel>
    <cs:lnRef idx="0"/>
    <cs:fillRef idx="0"/>
    <cs:effectRef idx="0"/>
    <cs:fontRef idx="minor">
      <a:schemeClr val="tx1"/>
    </cs:fontRef>
    <cs:defRPr sz="1000" kern="1200"/>
  </cs:trendlineLabel>
  <cs:upBar>
    <cs:lnRef idx="1">
      <a:schemeClr val="tx1"/>
    </cs:lnRef>
    <cs:fillRef idx="1">
      <a:schemeClr val="dk1">
        <a:tint val="5000"/>
      </a:schemeClr>
    </cs:fillRef>
    <cs:effectRef idx="0"/>
    <cs:fontRef idx="minor">
      <a:schemeClr val="tx1"/>
    </cs:fontRef>
    <cs:spPr>
      <a:ln>
        <a:round/>
      </a:ln>
    </cs:spPr>
  </cs:upBar>
  <cs:valueAxis>
    <cs:lnRef idx="1">
      <a:schemeClr val="tx1">
        <a:tint val="75000"/>
      </a:schemeClr>
    </cs:lnRef>
    <cs:fillRef idx="0"/>
    <cs:effectRef idx="0"/>
    <cs:fontRef idx="minor">
      <a:schemeClr val="tx1"/>
    </cs:fontRef>
    <cs:spPr>
      <a:ln>
        <a:round/>
      </a:ln>
    </cs:spPr>
    <cs:defRPr sz="1000" kern="1200"/>
  </cs:valueAxis>
  <cs:wall>
    <cs:lnRef idx="0"/>
    <cs:fillRef idx="0"/>
    <cs:effectRef idx="0"/>
    <cs:fontRef idx="minor">
      <a:schemeClr val="tx1"/>
    </cs:fontRef>
  </cs:wall>
</cs:chartStyle>
</file>

<file path=ppt/charts/style24.xml><?xml version="1.0" encoding="utf-8"?>
<cs:chartStyle xmlns:cs="http://schemas.microsoft.com/office/drawing/2012/chartStyle" xmlns:a="http://schemas.openxmlformats.org/drawingml/2006/main" id="102">
  <cs:axisTitle>
    <cs:lnRef idx="0"/>
    <cs:fillRef idx="0"/>
    <cs:effectRef idx="0"/>
    <cs:fontRef idx="minor">
      <a:schemeClr val="tx1"/>
    </cs:fontRef>
    <cs:defRPr sz="1000" b="1" kern="1200"/>
  </cs:axisTitle>
  <cs:categoryAxis>
    <cs:lnRef idx="1">
      <a:schemeClr val="tx1">
        <a:tint val="75000"/>
      </a:schemeClr>
    </cs:lnRef>
    <cs:fillRef idx="0"/>
    <cs:effectRef idx="0"/>
    <cs:fontRef idx="minor">
      <a:schemeClr val="tx1"/>
    </cs:fontRef>
    <cs:spPr>
      <a:ln>
        <a:round/>
      </a:ln>
    </cs:spPr>
    <cs:defRPr sz="1000" kern="1200"/>
  </cs:categoryAxis>
  <cs:chartArea mods="allowNoFillOverride allowNoLineOverride">
    <cs:lnRef idx="1">
      <a:schemeClr val="tx1">
        <a:tint val="75000"/>
      </a:schemeClr>
    </cs:lnRef>
    <cs:fillRef idx="1">
      <a:schemeClr val="bg1"/>
    </cs:fillRef>
    <cs:effectRef idx="0"/>
    <cs:fontRef idx="minor">
      <a:schemeClr val="tx1"/>
    </cs:fontRef>
    <cs:spPr>
      <a:ln>
        <a:round/>
      </a:ln>
    </cs:spPr>
    <cs:defRPr sz="1000" kern="1200"/>
  </cs:chartArea>
  <cs:dataLabel>
    <cs:lnRef idx="0"/>
    <cs:fillRef idx="0"/>
    <cs:effectRef idx="0"/>
    <cs:fontRef idx="minor">
      <a:schemeClr val="tx1"/>
    </cs:fontRef>
    <cs:defRPr sz="1000" kern="1200"/>
  </cs:dataLabel>
  <cs:dataLabelCallout>
    <cs:lnRef idx="0"/>
    <cs:fillRef idx="0"/>
    <cs:effectRef idx="0"/>
    <cs:fontRef idx="minor">
      <a:schemeClr val="dk1"/>
    </cs:fontRef>
    <cs:spPr>
      <a:solidFill>
        <a:schemeClr val="lt1"/>
      </a:solidFill>
      <a:ln>
        <a:solidFill>
          <a:schemeClr val="dk1">
            <a:lumMod val="65000"/>
            <a:lumOff val="35000"/>
          </a:schemeClr>
        </a:solidFill>
      </a:ln>
    </cs:spPr>
    <cs:defRPr sz="1000" kern="1200"/>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1">
      <cs:styleClr val="auto"/>
    </cs:lnRef>
    <cs:lineWidthScale>3</cs:lineWidthScale>
    <cs:fillRef idx="0"/>
    <cs:effectRef idx="0"/>
    <cs:fontRef idx="minor">
      <a:schemeClr val="tx1"/>
    </cs:fontRef>
    <cs:spPr>
      <a:ln cap="rnd">
        <a:round/>
      </a:ln>
    </cs:spPr>
  </cs:dataPointLine>
  <cs:dataPointMarker>
    <cs:lnRef idx="1">
      <cs:styleClr val="auto"/>
    </cs:lnRef>
    <cs:fillRef idx="1">
      <cs:styleClr val="auto"/>
    </cs:fillRef>
    <cs:effectRef idx="0"/>
    <cs:fontRef idx="minor">
      <a:schemeClr val="tx1"/>
    </cs:fontRef>
    <cs:spPr>
      <a:ln>
        <a:round/>
      </a:ln>
    </cs:spPr>
  </cs:dataPointMarker>
  <cs:dataPointMarkerLayout/>
  <cs:dataPointWireframe>
    <cs:lnRef idx="1">
      <cs:styleClr val="auto"/>
    </cs:lnRef>
    <cs:fillRef idx="0"/>
    <cs:effectRef idx="0"/>
    <cs:fontRef idx="minor">
      <a:schemeClr val="tx1"/>
    </cs:fontRef>
    <cs:spPr>
      <a:ln>
        <a:round/>
      </a:ln>
    </cs:spPr>
  </cs:dataPointWireframe>
  <cs:dataTable>
    <cs:lnRef idx="1">
      <a:schemeClr val="tx1">
        <a:tint val="75000"/>
      </a:schemeClr>
    </cs:lnRef>
    <cs:fillRef idx="0"/>
    <cs:effectRef idx="0"/>
    <cs:fontRef idx="minor">
      <a:schemeClr val="tx1"/>
    </cs:fontRef>
    <cs:spPr>
      <a:ln>
        <a:round/>
      </a:ln>
    </cs:spPr>
    <cs:defRPr sz="1000" kern="1200"/>
  </cs:dataTable>
  <cs:downBar>
    <cs:lnRef idx="1">
      <a:schemeClr val="tx1"/>
    </cs:lnRef>
    <cs:fillRef idx="1">
      <a:schemeClr val="dk1">
        <a:tint val="95000"/>
      </a:schemeClr>
    </cs:fillRef>
    <cs:effectRef idx="0"/>
    <cs:fontRef idx="minor">
      <a:schemeClr val="tx1"/>
    </cs:fontRef>
    <cs:spPr>
      <a:ln>
        <a:round/>
      </a:ln>
    </cs:spPr>
  </cs:downBar>
  <cs:dropLine>
    <cs:lnRef idx="1">
      <a:schemeClr val="tx1"/>
    </cs:lnRef>
    <cs:fillRef idx="0"/>
    <cs:effectRef idx="0"/>
    <cs:fontRef idx="minor">
      <a:schemeClr val="tx1"/>
    </cs:fontRef>
    <cs:spPr>
      <a:ln>
        <a:round/>
      </a:ln>
    </cs:spPr>
  </cs:dropLine>
  <cs:errorBar>
    <cs:lnRef idx="1">
      <a:schemeClr val="tx1"/>
    </cs:lnRef>
    <cs:fillRef idx="1">
      <a:schemeClr val="tx1"/>
    </cs:fillRef>
    <cs:effectRef idx="0"/>
    <cs:fontRef idx="minor">
      <a:schemeClr val="tx1"/>
    </cs:fontRef>
    <cs:spPr>
      <a:ln>
        <a:round/>
      </a:ln>
    </cs:spPr>
  </cs:errorBar>
  <cs:floor>
    <cs:lnRef idx="1">
      <a:schemeClr val="tx1">
        <a:tint val="75000"/>
      </a:schemeClr>
    </cs:lnRef>
    <cs:fillRef idx="0"/>
    <cs:effectRef idx="0"/>
    <cs:fontRef idx="minor">
      <a:schemeClr val="tx1"/>
    </cs:fontRef>
    <cs:spPr>
      <a:ln>
        <a:round/>
      </a:ln>
    </cs:spPr>
  </cs:floor>
  <cs:gridlineMajor>
    <cs:lnRef idx="1">
      <a:schemeClr val="tx1">
        <a:tint val="75000"/>
      </a:schemeClr>
    </cs:lnRef>
    <cs:fillRef idx="0"/>
    <cs:effectRef idx="0"/>
    <cs:fontRef idx="minor">
      <a:schemeClr val="tx1"/>
    </cs:fontRef>
    <cs:spPr>
      <a:ln>
        <a:round/>
      </a:ln>
    </cs:spPr>
  </cs:gridlineMajor>
  <cs:gridlineMinor>
    <cs:lnRef idx="1">
      <a:schemeClr val="tx1">
        <a:tint val="50000"/>
      </a:schemeClr>
    </cs:lnRef>
    <cs:fillRef idx="0"/>
    <cs:effectRef idx="0"/>
    <cs:fontRef idx="minor">
      <a:schemeClr val="tx1"/>
    </cs:fontRef>
    <cs:spPr>
      <a:ln>
        <a:round/>
      </a:ln>
    </cs:spPr>
  </cs:gridlineMinor>
  <cs:hiLoLine>
    <cs:lnRef idx="1">
      <a:schemeClr val="tx1"/>
    </cs:lnRef>
    <cs:fillRef idx="0"/>
    <cs:effectRef idx="0"/>
    <cs:fontRef idx="minor">
      <a:schemeClr val="tx1"/>
    </cs:fontRef>
    <cs:spPr>
      <a:ln>
        <a:round/>
      </a:ln>
    </cs:spPr>
  </cs:hiLoLine>
  <cs:leaderLine>
    <cs:lnRef idx="1">
      <a:schemeClr val="tx1"/>
    </cs:lnRef>
    <cs:fillRef idx="0"/>
    <cs:effectRef idx="0"/>
    <cs:fontRef idx="minor">
      <a:schemeClr val="tx1"/>
    </cs:fontRef>
    <cs:spPr>
      <a:ln>
        <a:round/>
      </a:ln>
    </cs:spPr>
  </cs:leaderLine>
  <cs:legend>
    <cs:lnRef idx="0"/>
    <cs:fillRef idx="0"/>
    <cs:effectRef idx="0"/>
    <cs:fontRef idx="minor">
      <a:schemeClr val="tx1"/>
    </cs:fontRef>
    <cs:defRPr sz="1000" kern="1200"/>
  </cs:legend>
  <cs:plotArea mods="allowNoFillOverride allowNoLineOverride">
    <cs:lnRef idx="0"/>
    <cs:fillRef idx="1">
      <a:schemeClr val="bg1"/>
    </cs:fillRef>
    <cs:effectRef idx="0"/>
    <cs:fontRef idx="minor">
      <a:schemeClr val="tx1"/>
    </cs:fontRef>
  </cs:plotArea>
  <cs:plotArea3D>
    <cs:lnRef idx="0"/>
    <cs:fillRef idx="0"/>
    <cs:effectRef idx="0"/>
    <cs:fontRef idx="minor">
      <a:schemeClr val="tx1"/>
    </cs:fontRef>
  </cs:plotArea3D>
  <cs:seriesAxis>
    <cs:lnRef idx="1">
      <a:schemeClr val="tx1">
        <a:tint val="75000"/>
      </a:schemeClr>
    </cs:lnRef>
    <cs:fillRef idx="0"/>
    <cs:effectRef idx="0"/>
    <cs:fontRef idx="minor">
      <a:schemeClr val="tx1"/>
    </cs:fontRef>
    <cs:spPr>
      <a:ln>
        <a:round/>
      </a:ln>
    </cs:spPr>
    <cs:defRPr sz="1000" kern="1200"/>
  </cs:seriesAxis>
  <cs:seriesLine>
    <cs:lnRef idx="1">
      <a:schemeClr val="tx1"/>
    </cs:lnRef>
    <cs:fillRef idx="0"/>
    <cs:effectRef idx="0"/>
    <cs:fontRef idx="minor">
      <a:schemeClr val="tx1"/>
    </cs:fontRef>
    <cs:spPr>
      <a:ln>
        <a:round/>
      </a:ln>
    </cs:spPr>
  </cs:seriesLine>
  <cs:title>
    <cs:lnRef idx="0"/>
    <cs:fillRef idx="0"/>
    <cs:effectRef idx="0"/>
    <cs:fontRef idx="minor">
      <a:schemeClr val="tx1"/>
    </cs:fontRef>
    <cs:defRPr sz="1800" b="1" kern="1200"/>
  </cs:title>
  <cs:trendline>
    <cs:lnRef idx="1">
      <a:schemeClr val="tx1"/>
    </cs:lnRef>
    <cs:fillRef idx="0"/>
    <cs:effectRef idx="0"/>
    <cs:fontRef idx="minor">
      <a:schemeClr val="tx1"/>
    </cs:fontRef>
    <cs:spPr>
      <a:ln cap="rnd">
        <a:round/>
      </a:ln>
    </cs:spPr>
  </cs:trendline>
  <cs:trendlineLabel>
    <cs:lnRef idx="0"/>
    <cs:fillRef idx="0"/>
    <cs:effectRef idx="0"/>
    <cs:fontRef idx="minor">
      <a:schemeClr val="tx1"/>
    </cs:fontRef>
    <cs:defRPr sz="1000" kern="1200"/>
  </cs:trendlineLabel>
  <cs:upBar>
    <cs:lnRef idx="1">
      <a:schemeClr val="tx1"/>
    </cs:lnRef>
    <cs:fillRef idx="1">
      <a:schemeClr val="dk1">
        <a:tint val="5000"/>
      </a:schemeClr>
    </cs:fillRef>
    <cs:effectRef idx="0"/>
    <cs:fontRef idx="minor">
      <a:schemeClr val="tx1"/>
    </cs:fontRef>
    <cs:spPr>
      <a:ln>
        <a:round/>
      </a:ln>
    </cs:spPr>
  </cs:upBar>
  <cs:valueAxis>
    <cs:lnRef idx="1">
      <a:schemeClr val="tx1">
        <a:tint val="75000"/>
      </a:schemeClr>
    </cs:lnRef>
    <cs:fillRef idx="0"/>
    <cs:effectRef idx="0"/>
    <cs:fontRef idx="minor">
      <a:schemeClr val="tx1"/>
    </cs:fontRef>
    <cs:spPr>
      <a:ln>
        <a:round/>
      </a:ln>
    </cs:spPr>
    <cs:defRPr sz="1000" kern="1200"/>
  </cs:valueAxis>
  <cs:wall>
    <cs:lnRef idx="0"/>
    <cs:fillRef idx="0"/>
    <cs:effectRef idx="0"/>
    <cs:fontRef idx="minor">
      <a:schemeClr val="tx1"/>
    </cs:fontRef>
  </cs:wall>
</cs:chartStyle>
</file>

<file path=ppt/charts/style25.xml><?xml version="1.0" encoding="utf-8"?>
<cs:chartStyle xmlns:cs="http://schemas.microsoft.com/office/drawing/2012/chartStyle" xmlns:a="http://schemas.openxmlformats.org/drawingml/2006/main" id="102">
  <cs:axisTitle>
    <cs:lnRef idx="0"/>
    <cs:fillRef idx="0"/>
    <cs:effectRef idx="0"/>
    <cs:fontRef idx="minor">
      <a:schemeClr val="tx1"/>
    </cs:fontRef>
    <cs:defRPr sz="1000" b="1" kern="1200"/>
  </cs:axisTitle>
  <cs:categoryAxis>
    <cs:lnRef idx="1">
      <a:schemeClr val="tx1">
        <a:tint val="75000"/>
      </a:schemeClr>
    </cs:lnRef>
    <cs:fillRef idx="0"/>
    <cs:effectRef idx="0"/>
    <cs:fontRef idx="minor">
      <a:schemeClr val="tx1"/>
    </cs:fontRef>
    <cs:spPr>
      <a:ln>
        <a:round/>
      </a:ln>
    </cs:spPr>
    <cs:defRPr sz="1000" kern="1200"/>
  </cs:categoryAxis>
  <cs:chartArea mods="allowNoFillOverride allowNoLineOverride">
    <cs:lnRef idx="1">
      <a:schemeClr val="tx1">
        <a:tint val="75000"/>
      </a:schemeClr>
    </cs:lnRef>
    <cs:fillRef idx="1">
      <a:schemeClr val="bg1"/>
    </cs:fillRef>
    <cs:effectRef idx="0"/>
    <cs:fontRef idx="minor">
      <a:schemeClr val="tx1"/>
    </cs:fontRef>
    <cs:spPr>
      <a:ln>
        <a:round/>
      </a:ln>
    </cs:spPr>
    <cs:defRPr sz="1000" kern="1200"/>
  </cs:chartArea>
  <cs:dataLabel>
    <cs:lnRef idx="0"/>
    <cs:fillRef idx="0"/>
    <cs:effectRef idx="0"/>
    <cs:fontRef idx="minor">
      <a:schemeClr val="tx1"/>
    </cs:fontRef>
    <cs:defRPr sz="1000" kern="1200"/>
  </cs:dataLabel>
  <cs:dataLabelCallout>
    <cs:lnRef idx="0"/>
    <cs:fillRef idx="0"/>
    <cs:effectRef idx="0"/>
    <cs:fontRef idx="minor">
      <a:schemeClr val="dk1"/>
    </cs:fontRef>
    <cs:spPr>
      <a:solidFill>
        <a:schemeClr val="lt1"/>
      </a:solidFill>
      <a:ln>
        <a:solidFill>
          <a:schemeClr val="dk1">
            <a:lumMod val="65000"/>
            <a:lumOff val="35000"/>
          </a:schemeClr>
        </a:solidFill>
      </a:ln>
    </cs:spPr>
    <cs:defRPr sz="1000" kern="1200"/>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1">
      <cs:styleClr val="auto"/>
    </cs:lnRef>
    <cs:lineWidthScale>3</cs:lineWidthScale>
    <cs:fillRef idx="0"/>
    <cs:effectRef idx="0"/>
    <cs:fontRef idx="minor">
      <a:schemeClr val="tx1"/>
    </cs:fontRef>
    <cs:spPr>
      <a:ln cap="rnd">
        <a:round/>
      </a:ln>
    </cs:spPr>
  </cs:dataPointLine>
  <cs:dataPointMarker>
    <cs:lnRef idx="1">
      <cs:styleClr val="auto"/>
    </cs:lnRef>
    <cs:fillRef idx="1">
      <cs:styleClr val="auto"/>
    </cs:fillRef>
    <cs:effectRef idx="0"/>
    <cs:fontRef idx="minor">
      <a:schemeClr val="tx1"/>
    </cs:fontRef>
    <cs:spPr>
      <a:ln>
        <a:round/>
      </a:ln>
    </cs:spPr>
  </cs:dataPointMarker>
  <cs:dataPointMarkerLayout/>
  <cs:dataPointWireframe>
    <cs:lnRef idx="1">
      <cs:styleClr val="auto"/>
    </cs:lnRef>
    <cs:fillRef idx="0"/>
    <cs:effectRef idx="0"/>
    <cs:fontRef idx="minor">
      <a:schemeClr val="tx1"/>
    </cs:fontRef>
    <cs:spPr>
      <a:ln>
        <a:round/>
      </a:ln>
    </cs:spPr>
  </cs:dataPointWireframe>
  <cs:dataTable>
    <cs:lnRef idx="1">
      <a:schemeClr val="tx1">
        <a:tint val="75000"/>
      </a:schemeClr>
    </cs:lnRef>
    <cs:fillRef idx="0"/>
    <cs:effectRef idx="0"/>
    <cs:fontRef idx="minor">
      <a:schemeClr val="tx1"/>
    </cs:fontRef>
    <cs:spPr>
      <a:ln>
        <a:round/>
      </a:ln>
    </cs:spPr>
    <cs:defRPr sz="1000" kern="1200"/>
  </cs:dataTable>
  <cs:downBar>
    <cs:lnRef idx="1">
      <a:schemeClr val="tx1"/>
    </cs:lnRef>
    <cs:fillRef idx="1">
      <a:schemeClr val="dk1">
        <a:tint val="95000"/>
      </a:schemeClr>
    </cs:fillRef>
    <cs:effectRef idx="0"/>
    <cs:fontRef idx="minor">
      <a:schemeClr val="tx1"/>
    </cs:fontRef>
    <cs:spPr>
      <a:ln>
        <a:round/>
      </a:ln>
    </cs:spPr>
  </cs:downBar>
  <cs:dropLine>
    <cs:lnRef idx="1">
      <a:schemeClr val="tx1"/>
    </cs:lnRef>
    <cs:fillRef idx="0"/>
    <cs:effectRef idx="0"/>
    <cs:fontRef idx="minor">
      <a:schemeClr val="tx1"/>
    </cs:fontRef>
    <cs:spPr>
      <a:ln>
        <a:round/>
      </a:ln>
    </cs:spPr>
  </cs:dropLine>
  <cs:errorBar>
    <cs:lnRef idx="1">
      <a:schemeClr val="tx1"/>
    </cs:lnRef>
    <cs:fillRef idx="1">
      <a:schemeClr val="tx1"/>
    </cs:fillRef>
    <cs:effectRef idx="0"/>
    <cs:fontRef idx="minor">
      <a:schemeClr val="tx1"/>
    </cs:fontRef>
    <cs:spPr>
      <a:ln>
        <a:round/>
      </a:ln>
    </cs:spPr>
  </cs:errorBar>
  <cs:floor>
    <cs:lnRef idx="1">
      <a:schemeClr val="tx1">
        <a:tint val="75000"/>
      </a:schemeClr>
    </cs:lnRef>
    <cs:fillRef idx="0"/>
    <cs:effectRef idx="0"/>
    <cs:fontRef idx="minor">
      <a:schemeClr val="tx1"/>
    </cs:fontRef>
    <cs:spPr>
      <a:ln>
        <a:round/>
      </a:ln>
    </cs:spPr>
  </cs:floor>
  <cs:gridlineMajor>
    <cs:lnRef idx="1">
      <a:schemeClr val="tx1">
        <a:tint val="75000"/>
      </a:schemeClr>
    </cs:lnRef>
    <cs:fillRef idx="0"/>
    <cs:effectRef idx="0"/>
    <cs:fontRef idx="minor">
      <a:schemeClr val="tx1"/>
    </cs:fontRef>
    <cs:spPr>
      <a:ln>
        <a:round/>
      </a:ln>
    </cs:spPr>
  </cs:gridlineMajor>
  <cs:gridlineMinor>
    <cs:lnRef idx="1">
      <a:schemeClr val="tx1">
        <a:tint val="50000"/>
      </a:schemeClr>
    </cs:lnRef>
    <cs:fillRef idx="0"/>
    <cs:effectRef idx="0"/>
    <cs:fontRef idx="minor">
      <a:schemeClr val="tx1"/>
    </cs:fontRef>
    <cs:spPr>
      <a:ln>
        <a:round/>
      </a:ln>
    </cs:spPr>
  </cs:gridlineMinor>
  <cs:hiLoLine>
    <cs:lnRef idx="1">
      <a:schemeClr val="tx1"/>
    </cs:lnRef>
    <cs:fillRef idx="0"/>
    <cs:effectRef idx="0"/>
    <cs:fontRef idx="minor">
      <a:schemeClr val="tx1"/>
    </cs:fontRef>
    <cs:spPr>
      <a:ln>
        <a:round/>
      </a:ln>
    </cs:spPr>
  </cs:hiLoLine>
  <cs:leaderLine>
    <cs:lnRef idx="1">
      <a:schemeClr val="tx1"/>
    </cs:lnRef>
    <cs:fillRef idx="0"/>
    <cs:effectRef idx="0"/>
    <cs:fontRef idx="minor">
      <a:schemeClr val="tx1"/>
    </cs:fontRef>
    <cs:spPr>
      <a:ln>
        <a:round/>
      </a:ln>
    </cs:spPr>
  </cs:leaderLine>
  <cs:legend>
    <cs:lnRef idx="0"/>
    <cs:fillRef idx="0"/>
    <cs:effectRef idx="0"/>
    <cs:fontRef idx="minor">
      <a:schemeClr val="tx1"/>
    </cs:fontRef>
    <cs:defRPr sz="1000" kern="1200"/>
  </cs:legend>
  <cs:plotArea mods="allowNoFillOverride allowNoLineOverride">
    <cs:lnRef idx="0"/>
    <cs:fillRef idx="1">
      <a:schemeClr val="bg1"/>
    </cs:fillRef>
    <cs:effectRef idx="0"/>
    <cs:fontRef idx="minor">
      <a:schemeClr val="tx1"/>
    </cs:fontRef>
  </cs:plotArea>
  <cs:plotArea3D>
    <cs:lnRef idx="0"/>
    <cs:fillRef idx="0"/>
    <cs:effectRef idx="0"/>
    <cs:fontRef idx="minor">
      <a:schemeClr val="tx1"/>
    </cs:fontRef>
  </cs:plotArea3D>
  <cs:seriesAxis>
    <cs:lnRef idx="1">
      <a:schemeClr val="tx1">
        <a:tint val="75000"/>
      </a:schemeClr>
    </cs:lnRef>
    <cs:fillRef idx="0"/>
    <cs:effectRef idx="0"/>
    <cs:fontRef idx="minor">
      <a:schemeClr val="tx1"/>
    </cs:fontRef>
    <cs:spPr>
      <a:ln>
        <a:round/>
      </a:ln>
    </cs:spPr>
    <cs:defRPr sz="1000" kern="1200"/>
  </cs:seriesAxis>
  <cs:seriesLine>
    <cs:lnRef idx="1">
      <a:schemeClr val="tx1"/>
    </cs:lnRef>
    <cs:fillRef idx="0"/>
    <cs:effectRef idx="0"/>
    <cs:fontRef idx="minor">
      <a:schemeClr val="tx1"/>
    </cs:fontRef>
    <cs:spPr>
      <a:ln>
        <a:round/>
      </a:ln>
    </cs:spPr>
  </cs:seriesLine>
  <cs:title>
    <cs:lnRef idx="0"/>
    <cs:fillRef idx="0"/>
    <cs:effectRef idx="0"/>
    <cs:fontRef idx="minor">
      <a:schemeClr val="tx1"/>
    </cs:fontRef>
    <cs:defRPr sz="1800" b="1" kern="1200"/>
  </cs:title>
  <cs:trendline>
    <cs:lnRef idx="1">
      <a:schemeClr val="tx1"/>
    </cs:lnRef>
    <cs:fillRef idx="0"/>
    <cs:effectRef idx="0"/>
    <cs:fontRef idx="minor">
      <a:schemeClr val="tx1"/>
    </cs:fontRef>
    <cs:spPr>
      <a:ln cap="rnd">
        <a:round/>
      </a:ln>
    </cs:spPr>
  </cs:trendline>
  <cs:trendlineLabel>
    <cs:lnRef idx="0"/>
    <cs:fillRef idx="0"/>
    <cs:effectRef idx="0"/>
    <cs:fontRef idx="minor">
      <a:schemeClr val="tx1"/>
    </cs:fontRef>
    <cs:defRPr sz="1000" kern="1200"/>
  </cs:trendlineLabel>
  <cs:upBar>
    <cs:lnRef idx="1">
      <a:schemeClr val="tx1"/>
    </cs:lnRef>
    <cs:fillRef idx="1">
      <a:schemeClr val="dk1">
        <a:tint val="5000"/>
      </a:schemeClr>
    </cs:fillRef>
    <cs:effectRef idx="0"/>
    <cs:fontRef idx="minor">
      <a:schemeClr val="tx1"/>
    </cs:fontRef>
    <cs:spPr>
      <a:ln>
        <a:round/>
      </a:ln>
    </cs:spPr>
  </cs:upBar>
  <cs:valueAxis>
    <cs:lnRef idx="1">
      <a:schemeClr val="tx1">
        <a:tint val="75000"/>
      </a:schemeClr>
    </cs:lnRef>
    <cs:fillRef idx="0"/>
    <cs:effectRef idx="0"/>
    <cs:fontRef idx="minor">
      <a:schemeClr val="tx1"/>
    </cs:fontRef>
    <cs:spPr>
      <a:ln>
        <a:round/>
      </a:ln>
    </cs:spPr>
    <cs:defRPr sz="1000" kern="1200"/>
  </cs:valueAxis>
  <cs:wall>
    <cs:lnRef idx="0"/>
    <cs:fillRef idx="0"/>
    <cs:effectRef idx="0"/>
    <cs:fontRef idx="minor">
      <a:schemeClr val="tx1"/>
    </cs:fontRef>
  </cs:wall>
</cs:chartStyle>
</file>

<file path=ppt/charts/style26.xml><?xml version="1.0" encoding="utf-8"?>
<cs:chartStyle xmlns:cs="http://schemas.microsoft.com/office/drawing/2012/chartStyle" xmlns:a="http://schemas.openxmlformats.org/drawingml/2006/main" id="102">
  <cs:axisTitle>
    <cs:lnRef idx="0"/>
    <cs:fillRef idx="0"/>
    <cs:effectRef idx="0"/>
    <cs:fontRef idx="minor">
      <a:schemeClr val="tx1"/>
    </cs:fontRef>
    <cs:defRPr sz="1000" b="1" kern="1200"/>
  </cs:axisTitle>
  <cs:categoryAxis>
    <cs:lnRef idx="1">
      <a:schemeClr val="tx1">
        <a:tint val="75000"/>
      </a:schemeClr>
    </cs:lnRef>
    <cs:fillRef idx="0"/>
    <cs:effectRef idx="0"/>
    <cs:fontRef idx="minor">
      <a:schemeClr val="tx1"/>
    </cs:fontRef>
    <cs:spPr>
      <a:ln>
        <a:round/>
      </a:ln>
    </cs:spPr>
    <cs:defRPr sz="1000" kern="1200"/>
  </cs:categoryAxis>
  <cs:chartArea mods="allowNoFillOverride allowNoLineOverride">
    <cs:lnRef idx="1">
      <a:schemeClr val="tx1">
        <a:tint val="75000"/>
      </a:schemeClr>
    </cs:lnRef>
    <cs:fillRef idx="1">
      <a:schemeClr val="bg1"/>
    </cs:fillRef>
    <cs:effectRef idx="0"/>
    <cs:fontRef idx="minor">
      <a:schemeClr val="tx1"/>
    </cs:fontRef>
    <cs:spPr>
      <a:ln>
        <a:round/>
      </a:ln>
    </cs:spPr>
    <cs:defRPr sz="1000" kern="1200"/>
  </cs:chartArea>
  <cs:dataLabel>
    <cs:lnRef idx="0"/>
    <cs:fillRef idx="0"/>
    <cs:effectRef idx="0"/>
    <cs:fontRef idx="minor">
      <a:schemeClr val="tx1"/>
    </cs:fontRef>
    <cs:defRPr sz="1000" kern="1200"/>
  </cs:dataLabel>
  <cs:dataLabelCallout>
    <cs:lnRef idx="0"/>
    <cs:fillRef idx="0"/>
    <cs:effectRef idx="0"/>
    <cs:fontRef idx="minor">
      <a:schemeClr val="dk1"/>
    </cs:fontRef>
    <cs:spPr>
      <a:solidFill>
        <a:schemeClr val="lt1"/>
      </a:solidFill>
      <a:ln>
        <a:solidFill>
          <a:schemeClr val="dk1">
            <a:lumMod val="65000"/>
            <a:lumOff val="35000"/>
          </a:schemeClr>
        </a:solidFill>
      </a:ln>
    </cs:spPr>
    <cs:defRPr sz="1000" kern="1200"/>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1">
      <cs:styleClr val="auto"/>
    </cs:lnRef>
    <cs:lineWidthScale>3</cs:lineWidthScale>
    <cs:fillRef idx="0"/>
    <cs:effectRef idx="0"/>
    <cs:fontRef idx="minor">
      <a:schemeClr val="tx1"/>
    </cs:fontRef>
    <cs:spPr>
      <a:ln cap="rnd">
        <a:round/>
      </a:ln>
    </cs:spPr>
  </cs:dataPointLine>
  <cs:dataPointMarker>
    <cs:lnRef idx="1">
      <cs:styleClr val="auto"/>
    </cs:lnRef>
    <cs:fillRef idx="1">
      <cs:styleClr val="auto"/>
    </cs:fillRef>
    <cs:effectRef idx="0"/>
    <cs:fontRef idx="minor">
      <a:schemeClr val="tx1"/>
    </cs:fontRef>
    <cs:spPr>
      <a:ln>
        <a:round/>
      </a:ln>
    </cs:spPr>
  </cs:dataPointMarker>
  <cs:dataPointMarkerLayout/>
  <cs:dataPointWireframe>
    <cs:lnRef idx="1">
      <cs:styleClr val="auto"/>
    </cs:lnRef>
    <cs:fillRef idx="0"/>
    <cs:effectRef idx="0"/>
    <cs:fontRef idx="minor">
      <a:schemeClr val="tx1"/>
    </cs:fontRef>
    <cs:spPr>
      <a:ln>
        <a:round/>
      </a:ln>
    </cs:spPr>
  </cs:dataPointWireframe>
  <cs:dataTable>
    <cs:lnRef idx="1">
      <a:schemeClr val="tx1">
        <a:tint val="75000"/>
      </a:schemeClr>
    </cs:lnRef>
    <cs:fillRef idx="0"/>
    <cs:effectRef idx="0"/>
    <cs:fontRef idx="minor">
      <a:schemeClr val="tx1"/>
    </cs:fontRef>
    <cs:spPr>
      <a:ln>
        <a:round/>
      </a:ln>
    </cs:spPr>
    <cs:defRPr sz="1000" kern="1200"/>
  </cs:dataTable>
  <cs:downBar>
    <cs:lnRef idx="1">
      <a:schemeClr val="tx1"/>
    </cs:lnRef>
    <cs:fillRef idx="1">
      <a:schemeClr val="dk1">
        <a:tint val="95000"/>
      </a:schemeClr>
    </cs:fillRef>
    <cs:effectRef idx="0"/>
    <cs:fontRef idx="minor">
      <a:schemeClr val="tx1"/>
    </cs:fontRef>
    <cs:spPr>
      <a:ln>
        <a:round/>
      </a:ln>
    </cs:spPr>
  </cs:downBar>
  <cs:dropLine>
    <cs:lnRef idx="1">
      <a:schemeClr val="tx1"/>
    </cs:lnRef>
    <cs:fillRef idx="0"/>
    <cs:effectRef idx="0"/>
    <cs:fontRef idx="minor">
      <a:schemeClr val="tx1"/>
    </cs:fontRef>
    <cs:spPr>
      <a:ln>
        <a:round/>
      </a:ln>
    </cs:spPr>
  </cs:dropLine>
  <cs:errorBar>
    <cs:lnRef idx="1">
      <a:schemeClr val="tx1"/>
    </cs:lnRef>
    <cs:fillRef idx="1">
      <a:schemeClr val="tx1"/>
    </cs:fillRef>
    <cs:effectRef idx="0"/>
    <cs:fontRef idx="minor">
      <a:schemeClr val="tx1"/>
    </cs:fontRef>
    <cs:spPr>
      <a:ln>
        <a:round/>
      </a:ln>
    </cs:spPr>
  </cs:errorBar>
  <cs:floor>
    <cs:lnRef idx="1">
      <a:schemeClr val="tx1">
        <a:tint val="75000"/>
      </a:schemeClr>
    </cs:lnRef>
    <cs:fillRef idx="0"/>
    <cs:effectRef idx="0"/>
    <cs:fontRef idx="minor">
      <a:schemeClr val="tx1"/>
    </cs:fontRef>
    <cs:spPr>
      <a:ln>
        <a:round/>
      </a:ln>
    </cs:spPr>
  </cs:floor>
  <cs:gridlineMajor>
    <cs:lnRef idx="1">
      <a:schemeClr val="tx1">
        <a:tint val="75000"/>
      </a:schemeClr>
    </cs:lnRef>
    <cs:fillRef idx="0"/>
    <cs:effectRef idx="0"/>
    <cs:fontRef idx="minor">
      <a:schemeClr val="tx1"/>
    </cs:fontRef>
    <cs:spPr>
      <a:ln>
        <a:round/>
      </a:ln>
    </cs:spPr>
  </cs:gridlineMajor>
  <cs:gridlineMinor>
    <cs:lnRef idx="1">
      <a:schemeClr val="tx1">
        <a:tint val="50000"/>
      </a:schemeClr>
    </cs:lnRef>
    <cs:fillRef idx="0"/>
    <cs:effectRef idx="0"/>
    <cs:fontRef idx="minor">
      <a:schemeClr val="tx1"/>
    </cs:fontRef>
    <cs:spPr>
      <a:ln>
        <a:round/>
      </a:ln>
    </cs:spPr>
  </cs:gridlineMinor>
  <cs:hiLoLine>
    <cs:lnRef idx="1">
      <a:schemeClr val="tx1"/>
    </cs:lnRef>
    <cs:fillRef idx="0"/>
    <cs:effectRef idx="0"/>
    <cs:fontRef idx="minor">
      <a:schemeClr val="tx1"/>
    </cs:fontRef>
    <cs:spPr>
      <a:ln>
        <a:round/>
      </a:ln>
    </cs:spPr>
  </cs:hiLoLine>
  <cs:leaderLine>
    <cs:lnRef idx="1">
      <a:schemeClr val="tx1"/>
    </cs:lnRef>
    <cs:fillRef idx="0"/>
    <cs:effectRef idx="0"/>
    <cs:fontRef idx="minor">
      <a:schemeClr val="tx1"/>
    </cs:fontRef>
    <cs:spPr>
      <a:ln>
        <a:round/>
      </a:ln>
    </cs:spPr>
  </cs:leaderLine>
  <cs:legend>
    <cs:lnRef idx="0"/>
    <cs:fillRef idx="0"/>
    <cs:effectRef idx="0"/>
    <cs:fontRef idx="minor">
      <a:schemeClr val="tx1"/>
    </cs:fontRef>
    <cs:defRPr sz="1000" kern="1200"/>
  </cs:legend>
  <cs:plotArea mods="allowNoFillOverride allowNoLineOverride">
    <cs:lnRef idx="0"/>
    <cs:fillRef idx="1">
      <a:schemeClr val="bg1"/>
    </cs:fillRef>
    <cs:effectRef idx="0"/>
    <cs:fontRef idx="minor">
      <a:schemeClr val="tx1"/>
    </cs:fontRef>
  </cs:plotArea>
  <cs:plotArea3D>
    <cs:lnRef idx="0"/>
    <cs:fillRef idx="0"/>
    <cs:effectRef idx="0"/>
    <cs:fontRef idx="minor">
      <a:schemeClr val="tx1"/>
    </cs:fontRef>
  </cs:plotArea3D>
  <cs:seriesAxis>
    <cs:lnRef idx="1">
      <a:schemeClr val="tx1">
        <a:tint val="75000"/>
      </a:schemeClr>
    </cs:lnRef>
    <cs:fillRef idx="0"/>
    <cs:effectRef idx="0"/>
    <cs:fontRef idx="minor">
      <a:schemeClr val="tx1"/>
    </cs:fontRef>
    <cs:spPr>
      <a:ln>
        <a:round/>
      </a:ln>
    </cs:spPr>
    <cs:defRPr sz="1000" kern="1200"/>
  </cs:seriesAxis>
  <cs:seriesLine>
    <cs:lnRef idx="1">
      <a:schemeClr val="tx1"/>
    </cs:lnRef>
    <cs:fillRef idx="0"/>
    <cs:effectRef idx="0"/>
    <cs:fontRef idx="minor">
      <a:schemeClr val="tx1"/>
    </cs:fontRef>
    <cs:spPr>
      <a:ln>
        <a:round/>
      </a:ln>
    </cs:spPr>
  </cs:seriesLine>
  <cs:title>
    <cs:lnRef idx="0"/>
    <cs:fillRef idx="0"/>
    <cs:effectRef idx="0"/>
    <cs:fontRef idx="minor">
      <a:schemeClr val="tx1"/>
    </cs:fontRef>
    <cs:defRPr sz="1800" b="1" kern="1200"/>
  </cs:title>
  <cs:trendline>
    <cs:lnRef idx="1">
      <a:schemeClr val="tx1"/>
    </cs:lnRef>
    <cs:fillRef idx="0"/>
    <cs:effectRef idx="0"/>
    <cs:fontRef idx="minor">
      <a:schemeClr val="tx1"/>
    </cs:fontRef>
    <cs:spPr>
      <a:ln cap="rnd">
        <a:round/>
      </a:ln>
    </cs:spPr>
  </cs:trendline>
  <cs:trendlineLabel>
    <cs:lnRef idx="0"/>
    <cs:fillRef idx="0"/>
    <cs:effectRef idx="0"/>
    <cs:fontRef idx="minor">
      <a:schemeClr val="tx1"/>
    </cs:fontRef>
    <cs:defRPr sz="1000" kern="1200"/>
  </cs:trendlineLabel>
  <cs:upBar>
    <cs:lnRef idx="1">
      <a:schemeClr val="tx1"/>
    </cs:lnRef>
    <cs:fillRef idx="1">
      <a:schemeClr val="dk1">
        <a:tint val="5000"/>
      </a:schemeClr>
    </cs:fillRef>
    <cs:effectRef idx="0"/>
    <cs:fontRef idx="minor">
      <a:schemeClr val="tx1"/>
    </cs:fontRef>
    <cs:spPr>
      <a:ln>
        <a:round/>
      </a:ln>
    </cs:spPr>
  </cs:upBar>
  <cs:valueAxis>
    <cs:lnRef idx="1">
      <a:schemeClr val="tx1">
        <a:tint val="75000"/>
      </a:schemeClr>
    </cs:lnRef>
    <cs:fillRef idx="0"/>
    <cs:effectRef idx="0"/>
    <cs:fontRef idx="minor">
      <a:schemeClr val="tx1"/>
    </cs:fontRef>
    <cs:spPr>
      <a:ln>
        <a:round/>
      </a:ln>
    </cs:spPr>
    <cs:defRPr sz="1000" kern="1200"/>
  </cs:valueAxis>
  <cs:wall>
    <cs:lnRef idx="0"/>
    <cs:fillRef idx="0"/>
    <cs:effectRef idx="0"/>
    <cs:fontRef idx="minor">
      <a:schemeClr val="tx1"/>
    </cs:fontRef>
  </cs:wall>
</cs:chartStyle>
</file>

<file path=ppt/charts/style27.xml><?xml version="1.0" encoding="utf-8"?>
<cs:chartStyle xmlns:cs="http://schemas.microsoft.com/office/drawing/2012/chartStyle" xmlns:a="http://schemas.openxmlformats.org/drawingml/2006/main" id="102">
  <cs:axisTitle>
    <cs:lnRef idx="0"/>
    <cs:fillRef idx="0"/>
    <cs:effectRef idx="0"/>
    <cs:fontRef idx="minor">
      <a:schemeClr val="tx1"/>
    </cs:fontRef>
    <cs:defRPr sz="1000" b="1" kern="1200"/>
  </cs:axisTitle>
  <cs:categoryAxis>
    <cs:lnRef idx="1">
      <a:schemeClr val="tx1">
        <a:tint val="75000"/>
      </a:schemeClr>
    </cs:lnRef>
    <cs:fillRef idx="0"/>
    <cs:effectRef idx="0"/>
    <cs:fontRef idx="minor">
      <a:schemeClr val="tx1"/>
    </cs:fontRef>
    <cs:spPr>
      <a:ln>
        <a:round/>
      </a:ln>
    </cs:spPr>
    <cs:defRPr sz="1000" kern="1200"/>
  </cs:categoryAxis>
  <cs:chartArea mods="allowNoFillOverride allowNoLineOverride">
    <cs:lnRef idx="1">
      <a:schemeClr val="tx1">
        <a:tint val="75000"/>
      </a:schemeClr>
    </cs:lnRef>
    <cs:fillRef idx="1">
      <a:schemeClr val="bg1"/>
    </cs:fillRef>
    <cs:effectRef idx="0"/>
    <cs:fontRef idx="minor">
      <a:schemeClr val="tx1"/>
    </cs:fontRef>
    <cs:spPr>
      <a:ln>
        <a:round/>
      </a:ln>
    </cs:spPr>
    <cs:defRPr sz="1000" kern="1200"/>
  </cs:chartArea>
  <cs:dataLabel>
    <cs:lnRef idx="0"/>
    <cs:fillRef idx="0"/>
    <cs:effectRef idx="0"/>
    <cs:fontRef idx="minor">
      <a:schemeClr val="tx1"/>
    </cs:fontRef>
    <cs:defRPr sz="1000" kern="1200"/>
  </cs:dataLabel>
  <cs:dataLabelCallout>
    <cs:lnRef idx="0"/>
    <cs:fillRef idx="0"/>
    <cs:effectRef idx="0"/>
    <cs:fontRef idx="minor">
      <a:schemeClr val="dk1"/>
    </cs:fontRef>
    <cs:spPr>
      <a:solidFill>
        <a:schemeClr val="lt1"/>
      </a:solidFill>
      <a:ln>
        <a:solidFill>
          <a:schemeClr val="dk1">
            <a:lumMod val="65000"/>
            <a:lumOff val="35000"/>
          </a:schemeClr>
        </a:solidFill>
      </a:ln>
    </cs:spPr>
    <cs:defRPr sz="1000" kern="1200"/>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1">
      <cs:styleClr val="auto"/>
    </cs:lnRef>
    <cs:lineWidthScale>3</cs:lineWidthScale>
    <cs:fillRef idx="0"/>
    <cs:effectRef idx="0"/>
    <cs:fontRef idx="minor">
      <a:schemeClr val="tx1"/>
    </cs:fontRef>
    <cs:spPr>
      <a:ln cap="rnd">
        <a:round/>
      </a:ln>
    </cs:spPr>
  </cs:dataPointLine>
  <cs:dataPointMarker>
    <cs:lnRef idx="1">
      <cs:styleClr val="auto"/>
    </cs:lnRef>
    <cs:fillRef idx="1">
      <cs:styleClr val="auto"/>
    </cs:fillRef>
    <cs:effectRef idx="0"/>
    <cs:fontRef idx="minor">
      <a:schemeClr val="tx1"/>
    </cs:fontRef>
    <cs:spPr>
      <a:ln>
        <a:round/>
      </a:ln>
    </cs:spPr>
  </cs:dataPointMarker>
  <cs:dataPointMarkerLayout/>
  <cs:dataPointWireframe>
    <cs:lnRef idx="1">
      <cs:styleClr val="auto"/>
    </cs:lnRef>
    <cs:fillRef idx="0"/>
    <cs:effectRef idx="0"/>
    <cs:fontRef idx="minor">
      <a:schemeClr val="tx1"/>
    </cs:fontRef>
    <cs:spPr>
      <a:ln>
        <a:round/>
      </a:ln>
    </cs:spPr>
  </cs:dataPointWireframe>
  <cs:dataTable>
    <cs:lnRef idx="1">
      <a:schemeClr val="tx1">
        <a:tint val="75000"/>
      </a:schemeClr>
    </cs:lnRef>
    <cs:fillRef idx="0"/>
    <cs:effectRef idx="0"/>
    <cs:fontRef idx="minor">
      <a:schemeClr val="tx1"/>
    </cs:fontRef>
    <cs:spPr>
      <a:ln>
        <a:round/>
      </a:ln>
    </cs:spPr>
    <cs:defRPr sz="1000" kern="1200"/>
  </cs:dataTable>
  <cs:downBar>
    <cs:lnRef idx="1">
      <a:schemeClr val="tx1"/>
    </cs:lnRef>
    <cs:fillRef idx="1">
      <a:schemeClr val="dk1">
        <a:tint val="95000"/>
      </a:schemeClr>
    </cs:fillRef>
    <cs:effectRef idx="0"/>
    <cs:fontRef idx="minor">
      <a:schemeClr val="tx1"/>
    </cs:fontRef>
    <cs:spPr>
      <a:ln>
        <a:round/>
      </a:ln>
    </cs:spPr>
  </cs:downBar>
  <cs:dropLine>
    <cs:lnRef idx="1">
      <a:schemeClr val="tx1"/>
    </cs:lnRef>
    <cs:fillRef idx="0"/>
    <cs:effectRef idx="0"/>
    <cs:fontRef idx="minor">
      <a:schemeClr val="tx1"/>
    </cs:fontRef>
    <cs:spPr>
      <a:ln>
        <a:round/>
      </a:ln>
    </cs:spPr>
  </cs:dropLine>
  <cs:errorBar>
    <cs:lnRef idx="1">
      <a:schemeClr val="tx1"/>
    </cs:lnRef>
    <cs:fillRef idx="1">
      <a:schemeClr val="tx1"/>
    </cs:fillRef>
    <cs:effectRef idx="0"/>
    <cs:fontRef idx="minor">
      <a:schemeClr val="tx1"/>
    </cs:fontRef>
    <cs:spPr>
      <a:ln>
        <a:round/>
      </a:ln>
    </cs:spPr>
  </cs:errorBar>
  <cs:floor>
    <cs:lnRef idx="1">
      <a:schemeClr val="tx1">
        <a:tint val="75000"/>
      </a:schemeClr>
    </cs:lnRef>
    <cs:fillRef idx="0"/>
    <cs:effectRef idx="0"/>
    <cs:fontRef idx="minor">
      <a:schemeClr val="tx1"/>
    </cs:fontRef>
    <cs:spPr>
      <a:ln>
        <a:round/>
      </a:ln>
    </cs:spPr>
  </cs:floor>
  <cs:gridlineMajor>
    <cs:lnRef idx="1">
      <a:schemeClr val="tx1">
        <a:tint val="75000"/>
      </a:schemeClr>
    </cs:lnRef>
    <cs:fillRef idx="0"/>
    <cs:effectRef idx="0"/>
    <cs:fontRef idx="minor">
      <a:schemeClr val="tx1"/>
    </cs:fontRef>
    <cs:spPr>
      <a:ln>
        <a:round/>
      </a:ln>
    </cs:spPr>
  </cs:gridlineMajor>
  <cs:gridlineMinor>
    <cs:lnRef idx="1">
      <a:schemeClr val="tx1">
        <a:tint val="50000"/>
      </a:schemeClr>
    </cs:lnRef>
    <cs:fillRef idx="0"/>
    <cs:effectRef idx="0"/>
    <cs:fontRef idx="minor">
      <a:schemeClr val="tx1"/>
    </cs:fontRef>
    <cs:spPr>
      <a:ln>
        <a:round/>
      </a:ln>
    </cs:spPr>
  </cs:gridlineMinor>
  <cs:hiLoLine>
    <cs:lnRef idx="1">
      <a:schemeClr val="tx1"/>
    </cs:lnRef>
    <cs:fillRef idx="0"/>
    <cs:effectRef idx="0"/>
    <cs:fontRef idx="minor">
      <a:schemeClr val="tx1"/>
    </cs:fontRef>
    <cs:spPr>
      <a:ln>
        <a:round/>
      </a:ln>
    </cs:spPr>
  </cs:hiLoLine>
  <cs:leaderLine>
    <cs:lnRef idx="1">
      <a:schemeClr val="tx1"/>
    </cs:lnRef>
    <cs:fillRef idx="0"/>
    <cs:effectRef idx="0"/>
    <cs:fontRef idx="minor">
      <a:schemeClr val="tx1"/>
    </cs:fontRef>
    <cs:spPr>
      <a:ln>
        <a:round/>
      </a:ln>
    </cs:spPr>
  </cs:leaderLine>
  <cs:legend>
    <cs:lnRef idx="0"/>
    <cs:fillRef idx="0"/>
    <cs:effectRef idx="0"/>
    <cs:fontRef idx="minor">
      <a:schemeClr val="tx1"/>
    </cs:fontRef>
    <cs:defRPr sz="1000" kern="1200"/>
  </cs:legend>
  <cs:plotArea mods="allowNoFillOverride allowNoLineOverride">
    <cs:lnRef idx="0"/>
    <cs:fillRef idx="1">
      <a:schemeClr val="bg1"/>
    </cs:fillRef>
    <cs:effectRef idx="0"/>
    <cs:fontRef idx="minor">
      <a:schemeClr val="tx1"/>
    </cs:fontRef>
  </cs:plotArea>
  <cs:plotArea3D>
    <cs:lnRef idx="0"/>
    <cs:fillRef idx="0"/>
    <cs:effectRef idx="0"/>
    <cs:fontRef idx="minor">
      <a:schemeClr val="tx1"/>
    </cs:fontRef>
  </cs:plotArea3D>
  <cs:seriesAxis>
    <cs:lnRef idx="1">
      <a:schemeClr val="tx1">
        <a:tint val="75000"/>
      </a:schemeClr>
    </cs:lnRef>
    <cs:fillRef idx="0"/>
    <cs:effectRef idx="0"/>
    <cs:fontRef idx="minor">
      <a:schemeClr val="tx1"/>
    </cs:fontRef>
    <cs:spPr>
      <a:ln>
        <a:round/>
      </a:ln>
    </cs:spPr>
    <cs:defRPr sz="1000" kern="1200"/>
  </cs:seriesAxis>
  <cs:seriesLine>
    <cs:lnRef idx="1">
      <a:schemeClr val="tx1"/>
    </cs:lnRef>
    <cs:fillRef idx="0"/>
    <cs:effectRef idx="0"/>
    <cs:fontRef idx="minor">
      <a:schemeClr val="tx1"/>
    </cs:fontRef>
    <cs:spPr>
      <a:ln>
        <a:round/>
      </a:ln>
    </cs:spPr>
  </cs:seriesLine>
  <cs:title>
    <cs:lnRef idx="0"/>
    <cs:fillRef idx="0"/>
    <cs:effectRef idx="0"/>
    <cs:fontRef idx="minor">
      <a:schemeClr val="tx1"/>
    </cs:fontRef>
    <cs:defRPr sz="1800" b="1" kern="1200"/>
  </cs:title>
  <cs:trendline>
    <cs:lnRef idx="1">
      <a:schemeClr val="tx1"/>
    </cs:lnRef>
    <cs:fillRef idx="0"/>
    <cs:effectRef idx="0"/>
    <cs:fontRef idx="minor">
      <a:schemeClr val="tx1"/>
    </cs:fontRef>
    <cs:spPr>
      <a:ln cap="rnd">
        <a:round/>
      </a:ln>
    </cs:spPr>
  </cs:trendline>
  <cs:trendlineLabel>
    <cs:lnRef idx="0"/>
    <cs:fillRef idx="0"/>
    <cs:effectRef idx="0"/>
    <cs:fontRef idx="minor">
      <a:schemeClr val="tx1"/>
    </cs:fontRef>
    <cs:defRPr sz="1000" kern="1200"/>
  </cs:trendlineLabel>
  <cs:upBar>
    <cs:lnRef idx="1">
      <a:schemeClr val="tx1"/>
    </cs:lnRef>
    <cs:fillRef idx="1">
      <a:schemeClr val="dk1">
        <a:tint val="5000"/>
      </a:schemeClr>
    </cs:fillRef>
    <cs:effectRef idx="0"/>
    <cs:fontRef idx="minor">
      <a:schemeClr val="tx1"/>
    </cs:fontRef>
    <cs:spPr>
      <a:ln>
        <a:round/>
      </a:ln>
    </cs:spPr>
  </cs:upBar>
  <cs:valueAxis>
    <cs:lnRef idx="1">
      <a:schemeClr val="tx1">
        <a:tint val="75000"/>
      </a:schemeClr>
    </cs:lnRef>
    <cs:fillRef idx="0"/>
    <cs:effectRef idx="0"/>
    <cs:fontRef idx="minor">
      <a:schemeClr val="tx1"/>
    </cs:fontRef>
    <cs:spPr>
      <a:ln>
        <a:round/>
      </a:ln>
    </cs:spPr>
    <cs:defRPr sz="1000" kern="1200"/>
  </cs:valueAxis>
  <cs:wall>
    <cs:lnRef idx="0"/>
    <cs:fillRef idx="0"/>
    <cs:effectRef idx="0"/>
    <cs:fontRef idx="minor">
      <a:schemeClr val="tx1"/>
    </cs:fontRef>
  </cs:wall>
</cs:chartStyle>
</file>

<file path=ppt/charts/style28.xml><?xml version="1.0" encoding="utf-8"?>
<cs:chartStyle xmlns:cs="http://schemas.microsoft.com/office/drawing/2012/chartStyle" xmlns:a="http://schemas.openxmlformats.org/drawingml/2006/main" id="102">
  <cs:axisTitle>
    <cs:lnRef idx="0"/>
    <cs:fillRef idx="0"/>
    <cs:effectRef idx="0"/>
    <cs:fontRef idx="minor">
      <a:schemeClr val="tx1"/>
    </cs:fontRef>
    <cs:defRPr sz="1000" b="1" kern="1200"/>
  </cs:axisTitle>
  <cs:categoryAxis>
    <cs:lnRef idx="1">
      <a:schemeClr val="tx1">
        <a:tint val="75000"/>
      </a:schemeClr>
    </cs:lnRef>
    <cs:fillRef idx="0"/>
    <cs:effectRef idx="0"/>
    <cs:fontRef idx="minor">
      <a:schemeClr val="tx1"/>
    </cs:fontRef>
    <cs:spPr>
      <a:ln>
        <a:round/>
      </a:ln>
    </cs:spPr>
    <cs:defRPr sz="1000" kern="1200"/>
  </cs:categoryAxis>
  <cs:chartArea mods="allowNoFillOverride allowNoLineOverride">
    <cs:lnRef idx="1">
      <a:schemeClr val="tx1">
        <a:tint val="75000"/>
      </a:schemeClr>
    </cs:lnRef>
    <cs:fillRef idx="1">
      <a:schemeClr val="bg1"/>
    </cs:fillRef>
    <cs:effectRef idx="0"/>
    <cs:fontRef idx="minor">
      <a:schemeClr val="tx1"/>
    </cs:fontRef>
    <cs:spPr>
      <a:ln>
        <a:round/>
      </a:ln>
    </cs:spPr>
    <cs:defRPr sz="1000" kern="1200"/>
  </cs:chartArea>
  <cs:dataLabel>
    <cs:lnRef idx="0"/>
    <cs:fillRef idx="0"/>
    <cs:effectRef idx="0"/>
    <cs:fontRef idx="minor">
      <a:schemeClr val="tx1"/>
    </cs:fontRef>
    <cs:defRPr sz="1000" kern="1200"/>
  </cs:dataLabel>
  <cs:dataLabelCallout>
    <cs:lnRef idx="0"/>
    <cs:fillRef idx="0"/>
    <cs:effectRef idx="0"/>
    <cs:fontRef idx="minor">
      <a:schemeClr val="dk1"/>
    </cs:fontRef>
    <cs:spPr>
      <a:solidFill>
        <a:schemeClr val="lt1"/>
      </a:solidFill>
      <a:ln>
        <a:solidFill>
          <a:schemeClr val="dk1">
            <a:lumMod val="65000"/>
            <a:lumOff val="35000"/>
          </a:schemeClr>
        </a:solidFill>
      </a:ln>
    </cs:spPr>
    <cs:defRPr sz="1000" kern="1200"/>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1">
      <cs:styleClr val="auto"/>
    </cs:lnRef>
    <cs:lineWidthScale>3</cs:lineWidthScale>
    <cs:fillRef idx="0"/>
    <cs:effectRef idx="0"/>
    <cs:fontRef idx="minor">
      <a:schemeClr val="tx1"/>
    </cs:fontRef>
    <cs:spPr>
      <a:ln cap="rnd">
        <a:round/>
      </a:ln>
    </cs:spPr>
  </cs:dataPointLine>
  <cs:dataPointMarker>
    <cs:lnRef idx="1">
      <cs:styleClr val="auto"/>
    </cs:lnRef>
    <cs:fillRef idx="1">
      <cs:styleClr val="auto"/>
    </cs:fillRef>
    <cs:effectRef idx="0"/>
    <cs:fontRef idx="minor">
      <a:schemeClr val="tx1"/>
    </cs:fontRef>
    <cs:spPr>
      <a:ln>
        <a:round/>
      </a:ln>
    </cs:spPr>
  </cs:dataPointMarker>
  <cs:dataPointMarkerLayout/>
  <cs:dataPointWireframe>
    <cs:lnRef idx="1">
      <cs:styleClr val="auto"/>
    </cs:lnRef>
    <cs:fillRef idx="0"/>
    <cs:effectRef idx="0"/>
    <cs:fontRef idx="minor">
      <a:schemeClr val="tx1"/>
    </cs:fontRef>
    <cs:spPr>
      <a:ln>
        <a:round/>
      </a:ln>
    </cs:spPr>
  </cs:dataPointWireframe>
  <cs:dataTable>
    <cs:lnRef idx="1">
      <a:schemeClr val="tx1">
        <a:tint val="75000"/>
      </a:schemeClr>
    </cs:lnRef>
    <cs:fillRef idx="0"/>
    <cs:effectRef idx="0"/>
    <cs:fontRef idx="minor">
      <a:schemeClr val="tx1"/>
    </cs:fontRef>
    <cs:spPr>
      <a:ln>
        <a:round/>
      </a:ln>
    </cs:spPr>
    <cs:defRPr sz="1000" kern="1200"/>
  </cs:dataTable>
  <cs:downBar>
    <cs:lnRef idx="1">
      <a:schemeClr val="tx1"/>
    </cs:lnRef>
    <cs:fillRef idx="1">
      <a:schemeClr val="dk1">
        <a:tint val="95000"/>
      </a:schemeClr>
    </cs:fillRef>
    <cs:effectRef idx="0"/>
    <cs:fontRef idx="minor">
      <a:schemeClr val="tx1"/>
    </cs:fontRef>
    <cs:spPr>
      <a:ln>
        <a:round/>
      </a:ln>
    </cs:spPr>
  </cs:downBar>
  <cs:dropLine>
    <cs:lnRef idx="1">
      <a:schemeClr val="tx1"/>
    </cs:lnRef>
    <cs:fillRef idx="0"/>
    <cs:effectRef idx="0"/>
    <cs:fontRef idx="minor">
      <a:schemeClr val="tx1"/>
    </cs:fontRef>
    <cs:spPr>
      <a:ln>
        <a:round/>
      </a:ln>
    </cs:spPr>
  </cs:dropLine>
  <cs:errorBar>
    <cs:lnRef idx="1">
      <a:schemeClr val="tx1"/>
    </cs:lnRef>
    <cs:fillRef idx="1">
      <a:schemeClr val="tx1"/>
    </cs:fillRef>
    <cs:effectRef idx="0"/>
    <cs:fontRef idx="minor">
      <a:schemeClr val="tx1"/>
    </cs:fontRef>
    <cs:spPr>
      <a:ln>
        <a:round/>
      </a:ln>
    </cs:spPr>
  </cs:errorBar>
  <cs:floor>
    <cs:lnRef idx="1">
      <a:schemeClr val="tx1">
        <a:tint val="75000"/>
      </a:schemeClr>
    </cs:lnRef>
    <cs:fillRef idx="0"/>
    <cs:effectRef idx="0"/>
    <cs:fontRef idx="minor">
      <a:schemeClr val="tx1"/>
    </cs:fontRef>
    <cs:spPr>
      <a:ln>
        <a:round/>
      </a:ln>
    </cs:spPr>
  </cs:floor>
  <cs:gridlineMajor>
    <cs:lnRef idx="1">
      <a:schemeClr val="tx1">
        <a:tint val="75000"/>
      </a:schemeClr>
    </cs:lnRef>
    <cs:fillRef idx="0"/>
    <cs:effectRef idx="0"/>
    <cs:fontRef idx="minor">
      <a:schemeClr val="tx1"/>
    </cs:fontRef>
    <cs:spPr>
      <a:ln>
        <a:round/>
      </a:ln>
    </cs:spPr>
  </cs:gridlineMajor>
  <cs:gridlineMinor>
    <cs:lnRef idx="1">
      <a:schemeClr val="tx1">
        <a:tint val="50000"/>
      </a:schemeClr>
    </cs:lnRef>
    <cs:fillRef idx="0"/>
    <cs:effectRef idx="0"/>
    <cs:fontRef idx="minor">
      <a:schemeClr val="tx1"/>
    </cs:fontRef>
    <cs:spPr>
      <a:ln>
        <a:round/>
      </a:ln>
    </cs:spPr>
  </cs:gridlineMinor>
  <cs:hiLoLine>
    <cs:lnRef idx="1">
      <a:schemeClr val="tx1"/>
    </cs:lnRef>
    <cs:fillRef idx="0"/>
    <cs:effectRef idx="0"/>
    <cs:fontRef idx="minor">
      <a:schemeClr val="tx1"/>
    </cs:fontRef>
    <cs:spPr>
      <a:ln>
        <a:round/>
      </a:ln>
    </cs:spPr>
  </cs:hiLoLine>
  <cs:leaderLine>
    <cs:lnRef idx="1">
      <a:schemeClr val="tx1"/>
    </cs:lnRef>
    <cs:fillRef idx="0"/>
    <cs:effectRef idx="0"/>
    <cs:fontRef idx="minor">
      <a:schemeClr val="tx1"/>
    </cs:fontRef>
    <cs:spPr>
      <a:ln>
        <a:round/>
      </a:ln>
    </cs:spPr>
  </cs:leaderLine>
  <cs:legend>
    <cs:lnRef idx="0"/>
    <cs:fillRef idx="0"/>
    <cs:effectRef idx="0"/>
    <cs:fontRef idx="minor">
      <a:schemeClr val="tx1"/>
    </cs:fontRef>
    <cs:defRPr sz="1000" kern="1200"/>
  </cs:legend>
  <cs:plotArea mods="allowNoFillOverride allowNoLineOverride">
    <cs:lnRef idx="0"/>
    <cs:fillRef idx="1">
      <a:schemeClr val="bg1"/>
    </cs:fillRef>
    <cs:effectRef idx="0"/>
    <cs:fontRef idx="minor">
      <a:schemeClr val="tx1"/>
    </cs:fontRef>
  </cs:plotArea>
  <cs:plotArea3D>
    <cs:lnRef idx="0"/>
    <cs:fillRef idx="0"/>
    <cs:effectRef idx="0"/>
    <cs:fontRef idx="minor">
      <a:schemeClr val="tx1"/>
    </cs:fontRef>
  </cs:plotArea3D>
  <cs:seriesAxis>
    <cs:lnRef idx="1">
      <a:schemeClr val="tx1">
        <a:tint val="75000"/>
      </a:schemeClr>
    </cs:lnRef>
    <cs:fillRef idx="0"/>
    <cs:effectRef idx="0"/>
    <cs:fontRef idx="minor">
      <a:schemeClr val="tx1"/>
    </cs:fontRef>
    <cs:spPr>
      <a:ln>
        <a:round/>
      </a:ln>
    </cs:spPr>
    <cs:defRPr sz="1000" kern="1200"/>
  </cs:seriesAxis>
  <cs:seriesLine>
    <cs:lnRef idx="1">
      <a:schemeClr val="tx1"/>
    </cs:lnRef>
    <cs:fillRef idx="0"/>
    <cs:effectRef idx="0"/>
    <cs:fontRef idx="minor">
      <a:schemeClr val="tx1"/>
    </cs:fontRef>
    <cs:spPr>
      <a:ln>
        <a:round/>
      </a:ln>
    </cs:spPr>
  </cs:seriesLine>
  <cs:title>
    <cs:lnRef idx="0"/>
    <cs:fillRef idx="0"/>
    <cs:effectRef idx="0"/>
    <cs:fontRef idx="minor">
      <a:schemeClr val="tx1"/>
    </cs:fontRef>
    <cs:defRPr sz="1800" b="1" kern="1200"/>
  </cs:title>
  <cs:trendline>
    <cs:lnRef idx="1">
      <a:schemeClr val="tx1"/>
    </cs:lnRef>
    <cs:fillRef idx="0"/>
    <cs:effectRef idx="0"/>
    <cs:fontRef idx="minor">
      <a:schemeClr val="tx1"/>
    </cs:fontRef>
    <cs:spPr>
      <a:ln cap="rnd">
        <a:round/>
      </a:ln>
    </cs:spPr>
  </cs:trendline>
  <cs:trendlineLabel>
    <cs:lnRef idx="0"/>
    <cs:fillRef idx="0"/>
    <cs:effectRef idx="0"/>
    <cs:fontRef idx="minor">
      <a:schemeClr val="tx1"/>
    </cs:fontRef>
    <cs:defRPr sz="1000" kern="1200"/>
  </cs:trendlineLabel>
  <cs:upBar>
    <cs:lnRef idx="1">
      <a:schemeClr val="tx1"/>
    </cs:lnRef>
    <cs:fillRef idx="1">
      <a:schemeClr val="dk1">
        <a:tint val="5000"/>
      </a:schemeClr>
    </cs:fillRef>
    <cs:effectRef idx="0"/>
    <cs:fontRef idx="minor">
      <a:schemeClr val="tx1"/>
    </cs:fontRef>
    <cs:spPr>
      <a:ln>
        <a:round/>
      </a:ln>
    </cs:spPr>
  </cs:upBar>
  <cs:valueAxis>
    <cs:lnRef idx="1">
      <a:schemeClr val="tx1">
        <a:tint val="75000"/>
      </a:schemeClr>
    </cs:lnRef>
    <cs:fillRef idx="0"/>
    <cs:effectRef idx="0"/>
    <cs:fontRef idx="minor">
      <a:schemeClr val="tx1"/>
    </cs:fontRef>
    <cs:spPr>
      <a:ln>
        <a:round/>
      </a:ln>
    </cs:spPr>
    <cs:defRPr sz="1000" kern="1200"/>
  </cs:valueAxis>
  <cs:wall>
    <cs:lnRef idx="0"/>
    <cs:fillRef idx="0"/>
    <cs:effectRef idx="0"/>
    <cs:fontRef idx="minor">
      <a:schemeClr val="tx1"/>
    </cs:fontRef>
  </cs:wall>
</cs:chartStyle>
</file>

<file path=ppt/charts/style2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0.xml><?xml version="1.0" encoding="utf-8"?>
<cs:chartStyle xmlns:cs="http://schemas.microsoft.com/office/drawing/2012/chartStyle" xmlns:a="http://schemas.openxmlformats.org/drawingml/2006/main" id="102">
  <cs:axisTitle>
    <cs:lnRef idx="0"/>
    <cs:fillRef idx="0"/>
    <cs:effectRef idx="0"/>
    <cs:fontRef idx="minor">
      <a:schemeClr val="tx1"/>
    </cs:fontRef>
    <cs:defRPr sz="1000" b="1" kern="1200"/>
  </cs:axisTitle>
  <cs:categoryAxis>
    <cs:lnRef idx="1">
      <a:schemeClr val="tx1">
        <a:tint val="75000"/>
      </a:schemeClr>
    </cs:lnRef>
    <cs:fillRef idx="0"/>
    <cs:effectRef idx="0"/>
    <cs:fontRef idx="minor">
      <a:schemeClr val="tx1"/>
    </cs:fontRef>
    <cs:spPr>
      <a:ln>
        <a:round/>
      </a:ln>
    </cs:spPr>
    <cs:defRPr sz="1000" kern="1200"/>
  </cs:categoryAxis>
  <cs:chartArea mods="allowNoFillOverride allowNoLineOverride">
    <cs:lnRef idx="1">
      <a:schemeClr val="tx1">
        <a:tint val="75000"/>
      </a:schemeClr>
    </cs:lnRef>
    <cs:fillRef idx="1">
      <a:schemeClr val="bg1"/>
    </cs:fillRef>
    <cs:effectRef idx="0"/>
    <cs:fontRef idx="minor">
      <a:schemeClr val="tx1"/>
    </cs:fontRef>
    <cs:spPr>
      <a:ln>
        <a:round/>
      </a:ln>
    </cs:spPr>
    <cs:defRPr sz="1000" kern="1200"/>
  </cs:chartArea>
  <cs:dataLabel>
    <cs:lnRef idx="0"/>
    <cs:fillRef idx="0"/>
    <cs:effectRef idx="0"/>
    <cs:fontRef idx="minor">
      <a:schemeClr val="tx1"/>
    </cs:fontRef>
    <cs:defRPr sz="1000" kern="1200"/>
  </cs:dataLabel>
  <cs:dataLabelCallout>
    <cs:lnRef idx="0"/>
    <cs:fillRef idx="0"/>
    <cs:effectRef idx="0"/>
    <cs:fontRef idx="minor">
      <a:schemeClr val="dk1"/>
    </cs:fontRef>
    <cs:spPr>
      <a:solidFill>
        <a:schemeClr val="lt1"/>
      </a:solidFill>
      <a:ln>
        <a:solidFill>
          <a:schemeClr val="dk1">
            <a:lumMod val="65000"/>
            <a:lumOff val="35000"/>
          </a:schemeClr>
        </a:solidFill>
      </a:ln>
    </cs:spPr>
    <cs:defRPr sz="1000" kern="1200"/>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1">
      <cs:styleClr val="auto"/>
    </cs:lnRef>
    <cs:lineWidthScale>3</cs:lineWidthScale>
    <cs:fillRef idx="0"/>
    <cs:effectRef idx="0"/>
    <cs:fontRef idx="minor">
      <a:schemeClr val="tx1"/>
    </cs:fontRef>
    <cs:spPr>
      <a:ln cap="rnd">
        <a:round/>
      </a:ln>
    </cs:spPr>
  </cs:dataPointLine>
  <cs:dataPointMarker>
    <cs:lnRef idx="1">
      <cs:styleClr val="auto"/>
    </cs:lnRef>
    <cs:fillRef idx="1">
      <cs:styleClr val="auto"/>
    </cs:fillRef>
    <cs:effectRef idx="0"/>
    <cs:fontRef idx="minor">
      <a:schemeClr val="tx1"/>
    </cs:fontRef>
    <cs:spPr>
      <a:ln>
        <a:round/>
      </a:ln>
    </cs:spPr>
  </cs:dataPointMarker>
  <cs:dataPointMarkerLayout/>
  <cs:dataPointWireframe>
    <cs:lnRef idx="1">
      <cs:styleClr val="auto"/>
    </cs:lnRef>
    <cs:fillRef idx="0"/>
    <cs:effectRef idx="0"/>
    <cs:fontRef idx="minor">
      <a:schemeClr val="tx1"/>
    </cs:fontRef>
    <cs:spPr>
      <a:ln>
        <a:round/>
      </a:ln>
    </cs:spPr>
  </cs:dataPointWireframe>
  <cs:dataTable>
    <cs:lnRef idx="1">
      <a:schemeClr val="tx1">
        <a:tint val="75000"/>
      </a:schemeClr>
    </cs:lnRef>
    <cs:fillRef idx="0"/>
    <cs:effectRef idx="0"/>
    <cs:fontRef idx="minor">
      <a:schemeClr val="tx1"/>
    </cs:fontRef>
    <cs:spPr>
      <a:ln>
        <a:round/>
      </a:ln>
    </cs:spPr>
    <cs:defRPr sz="1000" kern="1200"/>
  </cs:dataTable>
  <cs:downBar>
    <cs:lnRef idx="1">
      <a:schemeClr val="tx1"/>
    </cs:lnRef>
    <cs:fillRef idx="1">
      <a:schemeClr val="dk1">
        <a:tint val="95000"/>
      </a:schemeClr>
    </cs:fillRef>
    <cs:effectRef idx="0"/>
    <cs:fontRef idx="minor">
      <a:schemeClr val="tx1"/>
    </cs:fontRef>
    <cs:spPr>
      <a:ln>
        <a:round/>
      </a:ln>
    </cs:spPr>
  </cs:downBar>
  <cs:dropLine>
    <cs:lnRef idx="1">
      <a:schemeClr val="tx1"/>
    </cs:lnRef>
    <cs:fillRef idx="0"/>
    <cs:effectRef idx="0"/>
    <cs:fontRef idx="minor">
      <a:schemeClr val="tx1"/>
    </cs:fontRef>
    <cs:spPr>
      <a:ln>
        <a:round/>
      </a:ln>
    </cs:spPr>
  </cs:dropLine>
  <cs:errorBar>
    <cs:lnRef idx="1">
      <a:schemeClr val="tx1"/>
    </cs:lnRef>
    <cs:fillRef idx="1">
      <a:schemeClr val="tx1"/>
    </cs:fillRef>
    <cs:effectRef idx="0"/>
    <cs:fontRef idx="minor">
      <a:schemeClr val="tx1"/>
    </cs:fontRef>
    <cs:spPr>
      <a:ln>
        <a:round/>
      </a:ln>
    </cs:spPr>
  </cs:errorBar>
  <cs:floor>
    <cs:lnRef idx="1">
      <a:schemeClr val="tx1">
        <a:tint val="75000"/>
      </a:schemeClr>
    </cs:lnRef>
    <cs:fillRef idx="0"/>
    <cs:effectRef idx="0"/>
    <cs:fontRef idx="minor">
      <a:schemeClr val="tx1"/>
    </cs:fontRef>
    <cs:spPr>
      <a:ln>
        <a:round/>
      </a:ln>
    </cs:spPr>
  </cs:floor>
  <cs:gridlineMajor>
    <cs:lnRef idx="1">
      <a:schemeClr val="tx1">
        <a:tint val="75000"/>
      </a:schemeClr>
    </cs:lnRef>
    <cs:fillRef idx="0"/>
    <cs:effectRef idx="0"/>
    <cs:fontRef idx="minor">
      <a:schemeClr val="tx1"/>
    </cs:fontRef>
    <cs:spPr>
      <a:ln>
        <a:round/>
      </a:ln>
    </cs:spPr>
  </cs:gridlineMajor>
  <cs:gridlineMinor>
    <cs:lnRef idx="1">
      <a:schemeClr val="tx1">
        <a:tint val="50000"/>
      </a:schemeClr>
    </cs:lnRef>
    <cs:fillRef idx="0"/>
    <cs:effectRef idx="0"/>
    <cs:fontRef idx="minor">
      <a:schemeClr val="tx1"/>
    </cs:fontRef>
    <cs:spPr>
      <a:ln>
        <a:round/>
      </a:ln>
    </cs:spPr>
  </cs:gridlineMinor>
  <cs:hiLoLine>
    <cs:lnRef idx="1">
      <a:schemeClr val="tx1"/>
    </cs:lnRef>
    <cs:fillRef idx="0"/>
    <cs:effectRef idx="0"/>
    <cs:fontRef idx="minor">
      <a:schemeClr val="tx1"/>
    </cs:fontRef>
    <cs:spPr>
      <a:ln>
        <a:round/>
      </a:ln>
    </cs:spPr>
  </cs:hiLoLine>
  <cs:leaderLine>
    <cs:lnRef idx="1">
      <a:schemeClr val="tx1"/>
    </cs:lnRef>
    <cs:fillRef idx="0"/>
    <cs:effectRef idx="0"/>
    <cs:fontRef idx="minor">
      <a:schemeClr val="tx1"/>
    </cs:fontRef>
    <cs:spPr>
      <a:ln>
        <a:round/>
      </a:ln>
    </cs:spPr>
  </cs:leaderLine>
  <cs:legend>
    <cs:lnRef idx="0"/>
    <cs:fillRef idx="0"/>
    <cs:effectRef idx="0"/>
    <cs:fontRef idx="minor">
      <a:schemeClr val="tx1"/>
    </cs:fontRef>
    <cs:defRPr sz="1000" kern="1200"/>
  </cs:legend>
  <cs:plotArea mods="allowNoFillOverride allowNoLineOverride">
    <cs:lnRef idx="0"/>
    <cs:fillRef idx="1">
      <a:schemeClr val="bg1"/>
    </cs:fillRef>
    <cs:effectRef idx="0"/>
    <cs:fontRef idx="minor">
      <a:schemeClr val="tx1"/>
    </cs:fontRef>
  </cs:plotArea>
  <cs:plotArea3D>
    <cs:lnRef idx="0"/>
    <cs:fillRef idx="0"/>
    <cs:effectRef idx="0"/>
    <cs:fontRef idx="minor">
      <a:schemeClr val="tx1"/>
    </cs:fontRef>
  </cs:plotArea3D>
  <cs:seriesAxis>
    <cs:lnRef idx="1">
      <a:schemeClr val="tx1">
        <a:tint val="75000"/>
      </a:schemeClr>
    </cs:lnRef>
    <cs:fillRef idx="0"/>
    <cs:effectRef idx="0"/>
    <cs:fontRef idx="minor">
      <a:schemeClr val="tx1"/>
    </cs:fontRef>
    <cs:spPr>
      <a:ln>
        <a:round/>
      </a:ln>
    </cs:spPr>
    <cs:defRPr sz="1000" kern="1200"/>
  </cs:seriesAxis>
  <cs:seriesLine>
    <cs:lnRef idx="1">
      <a:schemeClr val="tx1"/>
    </cs:lnRef>
    <cs:fillRef idx="0"/>
    <cs:effectRef idx="0"/>
    <cs:fontRef idx="minor">
      <a:schemeClr val="tx1"/>
    </cs:fontRef>
    <cs:spPr>
      <a:ln>
        <a:round/>
      </a:ln>
    </cs:spPr>
  </cs:seriesLine>
  <cs:title>
    <cs:lnRef idx="0"/>
    <cs:fillRef idx="0"/>
    <cs:effectRef idx="0"/>
    <cs:fontRef idx="minor">
      <a:schemeClr val="tx1"/>
    </cs:fontRef>
    <cs:defRPr sz="1800" b="1" kern="1200"/>
  </cs:title>
  <cs:trendline>
    <cs:lnRef idx="1">
      <a:schemeClr val="tx1"/>
    </cs:lnRef>
    <cs:fillRef idx="0"/>
    <cs:effectRef idx="0"/>
    <cs:fontRef idx="minor">
      <a:schemeClr val="tx1"/>
    </cs:fontRef>
    <cs:spPr>
      <a:ln cap="rnd">
        <a:round/>
      </a:ln>
    </cs:spPr>
  </cs:trendline>
  <cs:trendlineLabel>
    <cs:lnRef idx="0"/>
    <cs:fillRef idx="0"/>
    <cs:effectRef idx="0"/>
    <cs:fontRef idx="minor">
      <a:schemeClr val="tx1"/>
    </cs:fontRef>
    <cs:defRPr sz="1000" kern="1200"/>
  </cs:trendlineLabel>
  <cs:upBar>
    <cs:lnRef idx="1">
      <a:schemeClr val="tx1"/>
    </cs:lnRef>
    <cs:fillRef idx="1">
      <a:schemeClr val="dk1">
        <a:tint val="5000"/>
      </a:schemeClr>
    </cs:fillRef>
    <cs:effectRef idx="0"/>
    <cs:fontRef idx="minor">
      <a:schemeClr val="tx1"/>
    </cs:fontRef>
    <cs:spPr>
      <a:ln>
        <a:round/>
      </a:ln>
    </cs:spPr>
  </cs:upBar>
  <cs:valueAxis>
    <cs:lnRef idx="1">
      <a:schemeClr val="tx1">
        <a:tint val="75000"/>
      </a:schemeClr>
    </cs:lnRef>
    <cs:fillRef idx="0"/>
    <cs:effectRef idx="0"/>
    <cs:fontRef idx="minor">
      <a:schemeClr val="tx1"/>
    </cs:fontRef>
    <cs:spPr>
      <a:ln>
        <a:round/>
      </a:ln>
    </cs:spPr>
    <cs:defRPr sz="1000" kern="1200"/>
  </cs:valueAxis>
  <cs:wall>
    <cs:lnRef idx="0"/>
    <cs:fillRef idx="0"/>
    <cs:effectRef idx="0"/>
    <cs:fontRef idx="minor">
      <a:schemeClr val="tx1"/>
    </cs:fontRef>
  </cs:wall>
</cs:chartStyle>
</file>

<file path=ppt/charts/style31.xml><?xml version="1.0" encoding="utf-8"?>
<cs:chartStyle xmlns:cs="http://schemas.microsoft.com/office/drawing/2012/chartStyle" xmlns:a="http://schemas.openxmlformats.org/drawingml/2006/main" id="102">
  <cs:axisTitle>
    <cs:lnRef idx="0"/>
    <cs:fillRef idx="0"/>
    <cs:effectRef idx="0"/>
    <cs:fontRef idx="minor">
      <a:schemeClr val="tx1"/>
    </cs:fontRef>
    <cs:defRPr sz="1000" b="1" kern="1200"/>
  </cs:axisTitle>
  <cs:categoryAxis>
    <cs:lnRef idx="1">
      <a:schemeClr val="tx1">
        <a:tint val="75000"/>
      </a:schemeClr>
    </cs:lnRef>
    <cs:fillRef idx="0"/>
    <cs:effectRef idx="0"/>
    <cs:fontRef idx="minor">
      <a:schemeClr val="tx1"/>
    </cs:fontRef>
    <cs:spPr>
      <a:ln>
        <a:round/>
      </a:ln>
    </cs:spPr>
    <cs:defRPr sz="1000" kern="1200"/>
  </cs:categoryAxis>
  <cs:chartArea mods="allowNoFillOverride allowNoLineOverride">
    <cs:lnRef idx="1">
      <a:schemeClr val="tx1">
        <a:tint val="75000"/>
      </a:schemeClr>
    </cs:lnRef>
    <cs:fillRef idx="1">
      <a:schemeClr val="bg1"/>
    </cs:fillRef>
    <cs:effectRef idx="0"/>
    <cs:fontRef idx="minor">
      <a:schemeClr val="tx1"/>
    </cs:fontRef>
    <cs:spPr>
      <a:ln>
        <a:round/>
      </a:ln>
    </cs:spPr>
    <cs:defRPr sz="1000" kern="1200"/>
  </cs:chartArea>
  <cs:dataLabel>
    <cs:lnRef idx="0"/>
    <cs:fillRef idx="0"/>
    <cs:effectRef idx="0"/>
    <cs:fontRef idx="minor">
      <a:schemeClr val="tx1"/>
    </cs:fontRef>
    <cs:defRPr sz="1000" kern="1200"/>
  </cs:dataLabel>
  <cs:dataLabelCallout>
    <cs:lnRef idx="0"/>
    <cs:fillRef idx="0"/>
    <cs:effectRef idx="0"/>
    <cs:fontRef idx="minor">
      <a:schemeClr val="dk1"/>
    </cs:fontRef>
    <cs:spPr>
      <a:solidFill>
        <a:schemeClr val="lt1"/>
      </a:solidFill>
      <a:ln>
        <a:solidFill>
          <a:schemeClr val="dk1">
            <a:lumMod val="65000"/>
            <a:lumOff val="35000"/>
          </a:schemeClr>
        </a:solidFill>
      </a:ln>
    </cs:spPr>
    <cs:defRPr sz="1000" kern="1200"/>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1">
      <cs:styleClr val="auto"/>
    </cs:lnRef>
    <cs:lineWidthScale>3</cs:lineWidthScale>
    <cs:fillRef idx="0"/>
    <cs:effectRef idx="0"/>
    <cs:fontRef idx="minor">
      <a:schemeClr val="tx1"/>
    </cs:fontRef>
    <cs:spPr>
      <a:ln cap="rnd">
        <a:round/>
      </a:ln>
    </cs:spPr>
  </cs:dataPointLine>
  <cs:dataPointMarker>
    <cs:lnRef idx="1">
      <cs:styleClr val="auto"/>
    </cs:lnRef>
    <cs:fillRef idx="1">
      <cs:styleClr val="auto"/>
    </cs:fillRef>
    <cs:effectRef idx="0"/>
    <cs:fontRef idx="minor">
      <a:schemeClr val="tx1"/>
    </cs:fontRef>
    <cs:spPr>
      <a:ln>
        <a:round/>
      </a:ln>
    </cs:spPr>
  </cs:dataPointMarker>
  <cs:dataPointMarkerLayout/>
  <cs:dataPointWireframe>
    <cs:lnRef idx="1">
      <cs:styleClr val="auto"/>
    </cs:lnRef>
    <cs:fillRef idx="0"/>
    <cs:effectRef idx="0"/>
    <cs:fontRef idx="minor">
      <a:schemeClr val="tx1"/>
    </cs:fontRef>
    <cs:spPr>
      <a:ln>
        <a:round/>
      </a:ln>
    </cs:spPr>
  </cs:dataPointWireframe>
  <cs:dataTable>
    <cs:lnRef idx="1">
      <a:schemeClr val="tx1">
        <a:tint val="75000"/>
      </a:schemeClr>
    </cs:lnRef>
    <cs:fillRef idx="0"/>
    <cs:effectRef idx="0"/>
    <cs:fontRef idx="minor">
      <a:schemeClr val="tx1"/>
    </cs:fontRef>
    <cs:spPr>
      <a:ln>
        <a:round/>
      </a:ln>
    </cs:spPr>
    <cs:defRPr sz="1000" kern="1200"/>
  </cs:dataTable>
  <cs:downBar>
    <cs:lnRef idx="1">
      <a:schemeClr val="tx1"/>
    </cs:lnRef>
    <cs:fillRef idx="1">
      <a:schemeClr val="dk1">
        <a:tint val="95000"/>
      </a:schemeClr>
    </cs:fillRef>
    <cs:effectRef idx="0"/>
    <cs:fontRef idx="minor">
      <a:schemeClr val="tx1"/>
    </cs:fontRef>
    <cs:spPr>
      <a:ln>
        <a:round/>
      </a:ln>
    </cs:spPr>
  </cs:downBar>
  <cs:dropLine>
    <cs:lnRef idx="1">
      <a:schemeClr val="tx1"/>
    </cs:lnRef>
    <cs:fillRef idx="0"/>
    <cs:effectRef idx="0"/>
    <cs:fontRef idx="minor">
      <a:schemeClr val="tx1"/>
    </cs:fontRef>
    <cs:spPr>
      <a:ln>
        <a:round/>
      </a:ln>
    </cs:spPr>
  </cs:dropLine>
  <cs:errorBar>
    <cs:lnRef idx="1">
      <a:schemeClr val="tx1"/>
    </cs:lnRef>
    <cs:fillRef idx="1">
      <a:schemeClr val="tx1"/>
    </cs:fillRef>
    <cs:effectRef idx="0"/>
    <cs:fontRef idx="minor">
      <a:schemeClr val="tx1"/>
    </cs:fontRef>
    <cs:spPr>
      <a:ln>
        <a:round/>
      </a:ln>
    </cs:spPr>
  </cs:errorBar>
  <cs:floor>
    <cs:lnRef idx="1">
      <a:schemeClr val="tx1">
        <a:tint val="75000"/>
      </a:schemeClr>
    </cs:lnRef>
    <cs:fillRef idx="0"/>
    <cs:effectRef idx="0"/>
    <cs:fontRef idx="minor">
      <a:schemeClr val="tx1"/>
    </cs:fontRef>
    <cs:spPr>
      <a:ln>
        <a:round/>
      </a:ln>
    </cs:spPr>
  </cs:floor>
  <cs:gridlineMajor>
    <cs:lnRef idx="1">
      <a:schemeClr val="tx1">
        <a:tint val="75000"/>
      </a:schemeClr>
    </cs:lnRef>
    <cs:fillRef idx="0"/>
    <cs:effectRef idx="0"/>
    <cs:fontRef idx="minor">
      <a:schemeClr val="tx1"/>
    </cs:fontRef>
    <cs:spPr>
      <a:ln>
        <a:round/>
      </a:ln>
    </cs:spPr>
  </cs:gridlineMajor>
  <cs:gridlineMinor>
    <cs:lnRef idx="1">
      <a:schemeClr val="tx1">
        <a:tint val="50000"/>
      </a:schemeClr>
    </cs:lnRef>
    <cs:fillRef idx="0"/>
    <cs:effectRef idx="0"/>
    <cs:fontRef idx="minor">
      <a:schemeClr val="tx1"/>
    </cs:fontRef>
    <cs:spPr>
      <a:ln>
        <a:round/>
      </a:ln>
    </cs:spPr>
  </cs:gridlineMinor>
  <cs:hiLoLine>
    <cs:lnRef idx="1">
      <a:schemeClr val="tx1"/>
    </cs:lnRef>
    <cs:fillRef idx="0"/>
    <cs:effectRef idx="0"/>
    <cs:fontRef idx="minor">
      <a:schemeClr val="tx1"/>
    </cs:fontRef>
    <cs:spPr>
      <a:ln>
        <a:round/>
      </a:ln>
    </cs:spPr>
  </cs:hiLoLine>
  <cs:leaderLine>
    <cs:lnRef idx="1">
      <a:schemeClr val="tx1"/>
    </cs:lnRef>
    <cs:fillRef idx="0"/>
    <cs:effectRef idx="0"/>
    <cs:fontRef idx="minor">
      <a:schemeClr val="tx1"/>
    </cs:fontRef>
    <cs:spPr>
      <a:ln>
        <a:round/>
      </a:ln>
    </cs:spPr>
  </cs:leaderLine>
  <cs:legend>
    <cs:lnRef idx="0"/>
    <cs:fillRef idx="0"/>
    <cs:effectRef idx="0"/>
    <cs:fontRef idx="minor">
      <a:schemeClr val="tx1"/>
    </cs:fontRef>
    <cs:defRPr sz="1000" kern="1200"/>
  </cs:legend>
  <cs:plotArea mods="allowNoFillOverride allowNoLineOverride">
    <cs:lnRef idx="0"/>
    <cs:fillRef idx="1">
      <a:schemeClr val="bg1"/>
    </cs:fillRef>
    <cs:effectRef idx="0"/>
    <cs:fontRef idx="minor">
      <a:schemeClr val="tx1"/>
    </cs:fontRef>
  </cs:plotArea>
  <cs:plotArea3D>
    <cs:lnRef idx="0"/>
    <cs:fillRef idx="0"/>
    <cs:effectRef idx="0"/>
    <cs:fontRef idx="minor">
      <a:schemeClr val="tx1"/>
    </cs:fontRef>
  </cs:plotArea3D>
  <cs:seriesAxis>
    <cs:lnRef idx="1">
      <a:schemeClr val="tx1">
        <a:tint val="75000"/>
      </a:schemeClr>
    </cs:lnRef>
    <cs:fillRef idx="0"/>
    <cs:effectRef idx="0"/>
    <cs:fontRef idx="minor">
      <a:schemeClr val="tx1"/>
    </cs:fontRef>
    <cs:spPr>
      <a:ln>
        <a:round/>
      </a:ln>
    </cs:spPr>
    <cs:defRPr sz="1000" kern="1200"/>
  </cs:seriesAxis>
  <cs:seriesLine>
    <cs:lnRef idx="1">
      <a:schemeClr val="tx1"/>
    </cs:lnRef>
    <cs:fillRef idx="0"/>
    <cs:effectRef idx="0"/>
    <cs:fontRef idx="minor">
      <a:schemeClr val="tx1"/>
    </cs:fontRef>
    <cs:spPr>
      <a:ln>
        <a:round/>
      </a:ln>
    </cs:spPr>
  </cs:seriesLine>
  <cs:title>
    <cs:lnRef idx="0"/>
    <cs:fillRef idx="0"/>
    <cs:effectRef idx="0"/>
    <cs:fontRef idx="minor">
      <a:schemeClr val="tx1"/>
    </cs:fontRef>
    <cs:defRPr sz="1800" b="1" kern="1200"/>
  </cs:title>
  <cs:trendline>
    <cs:lnRef idx="1">
      <a:schemeClr val="tx1"/>
    </cs:lnRef>
    <cs:fillRef idx="0"/>
    <cs:effectRef idx="0"/>
    <cs:fontRef idx="minor">
      <a:schemeClr val="tx1"/>
    </cs:fontRef>
    <cs:spPr>
      <a:ln cap="rnd">
        <a:round/>
      </a:ln>
    </cs:spPr>
  </cs:trendline>
  <cs:trendlineLabel>
    <cs:lnRef idx="0"/>
    <cs:fillRef idx="0"/>
    <cs:effectRef idx="0"/>
    <cs:fontRef idx="minor">
      <a:schemeClr val="tx1"/>
    </cs:fontRef>
    <cs:defRPr sz="1000" kern="1200"/>
  </cs:trendlineLabel>
  <cs:upBar>
    <cs:lnRef idx="1">
      <a:schemeClr val="tx1"/>
    </cs:lnRef>
    <cs:fillRef idx="1">
      <a:schemeClr val="dk1">
        <a:tint val="5000"/>
      </a:schemeClr>
    </cs:fillRef>
    <cs:effectRef idx="0"/>
    <cs:fontRef idx="minor">
      <a:schemeClr val="tx1"/>
    </cs:fontRef>
    <cs:spPr>
      <a:ln>
        <a:round/>
      </a:ln>
    </cs:spPr>
  </cs:upBar>
  <cs:valueAxis>
    <cs:lnRef idx="1">
      <a:schemeClr val="tx1">
        <a:tint val="75000"/>
      </a:schemeClr>
    </cs:lnRef>
    <cs:fillRef idx="0"/>
    <cs:effectRef idx="0"/>
    <cs:fontRef idx="minor">
      <a:schemeClr val="tx1"/>
    </cs:fontRef>
    <cs:spPr>
      <a:ln>
        <a:round/>
      </a:ln>
    </cs:spPr>
    <cs:defRPr sz="1000" kern="1200"/>
  </cs:valueAxis>
  <cs:wall>
    <cs:lnRef idx="0"/>
    <cs:fillRef idx="0"/>
    <cs:effectRef idx="0"/>
    <cs:fontRef idx="minor">
      <a:schemeClr val="tx1"/>
    </cs:fontRef>
  </cs:wall>
</cs:chartStyle>
</file>

<file path=ppt/charts/style32.xml><?xml version="1.0" encoding="utf-8"?>
<cs:chartStyle xmlns:cs="http://schemas.microsoft.com/office/drawing/2012/chartStyle" xmlns:a="http://schemas.openxmlformats.org/drawingml/2006/main" id="102">
  <cs:axisTitle>
    <cs:lnRef idx="0"/>
    <cs:fillRef idx="0"/>
    <cs:effectRef idx="0"/>
    <cs:fontRef idx="minor">
      <a:schemeClr val="tx1"/>
    </cs:fontRef>
    <cs:defRPr sz="1000" b="1" kern="1200"/>
  </cs:axisTitle>
  <cs:categoryAxis>
    <cs:lnRef idx="1">
      <a:schemeClr val="tx1">
        <a:tint val="75000"/>
      </a:schemeClr>
    </cs:lnRef>
    <cs:fillRef idx="0"/>
    <cs:effectRef idx="0"/>
    <cs:fontRef idx="minor">
      <a:schemeClr val="tx1"/>
    </cs:fontRef>
    <cs:spPr>
      <a:ln>
        <a:round/>
      </a:ln>
    </cs:spPr>
    <cs:defRPr sz="1000" kern="1200"/>
  </cs:categoryAxis>
  <cs:chartArea mods="allowNoFillOverride allowNoLineOverride">
    <cs:lnRef idx="1">
      <a:schemeClr val="tx1">
        <a:tint val="75000"/>
      </a:schemeClr>
    </cs:lnRef>
    <cs:fillRef idx="1">
      <a:schemeClr val="bg1"/>
    </cs:fillRef>
    <cs:effectRef idx="0"/>
    <cs:fontRef idx="minor">
      <a:schemeClr val="tx1"/>
    </cs:fontRef>
    <cs:spPr>
      <a:ln>
        <a:round/>
      </a:ln>
    </cs:spPr>
    <cs:defRPr sz="1000" kern="1200"/>
  </cs:chartArea>
  <cs:dataLabel>
    <cs:lnRef idx="0"/>
    <cs:fillRef idx="0"/>
    <cs:effectRef idx="0"/>
    <cs:fontRef idx="minor">
      <a:schemeClr val="tx1"/>
    </cs:fontRef>
    <cs:defRPr sz="1000" kern="1200"/>
  </cs:dataLabel>
  <cs:dataLabelCallout>
    <cs:lnRef idx="0"/>
    <cs:fillRef idx="0"/>
    <cs:effectRef idx="0"/>
    <cs:fontRef idx="minor">
      <a:schemeClr val="dk1"/>
    </cs:fontRef>
    <cs:spPr>
      <a:solidFill>
        <a:schemeClr val="lt1"/>
      </a:solidFill>
      <a:ln>
        <a:solidFill>
          <a:schemeClr val="dk1">
            <a:lumMod val="65000"/>
            <a:lumOff val="35000"/>
          </a:schemeClr>
        </a:solidFill>
      </a:ln>
    </cs:spPr>
    <cs:defRPr sz="1000" kern="1200"/>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1">
      <cs:styleClr val="auto"/>
    </cs:lnRef>
    <cs:lineWidthScale>3</cs:lineWidthScale>
    <cs:fillRef idx="0"/>
    <cs:effectRef idx="0"/>
    <cs:fontRef idx="minor">
      <a:schemeClr val="tx1"/>
    </cs:fontRef>
    <cs:spPr>
      <a:ln cap="rnd">
        <a:round/>
      </a:ln>
    </cs:spPr>
  </cs:dataPointLine>
  <cs:dataPointMarker>
    <cs:lnRef idx="1">
      <cs:styleClr val="auto"/>
    </cs:lnRef>
    <cs:fillRef idx="1">
      <cs:styleClr val="auto"/>
    </cs:fillRef>
    <cs:effectRef idx="0"/>
    <cs:fontRef idx="minor">
      <a:schemeClr val="tx1"/>
    </cs:fontRef>
    <cs:spPr>
      <a:ln>
        <a:round/>
      </a:ln>
    </cs:spPr>
  </cs:dataPointMarker>
  <cs:dataPointMarkerLayout/>
  <cs:dataPointWireframe>
    <cs:lnRef idx="1">
      <cs:styleClr val="auto"/>
    </cs:lnRef>
    <cs:fillRef idx="0"/>
    <cs:effectRef idx="0"/>
    <cs:fontRef idx="minor">
      <a:schemeClr val="tx1"/>
    </cs:fontRef>
    <cs:spPr>
      <a:ln>
        <a:round/>
      </a:ln>
    </cs:spPr>
  </cs:dataPointWireframe>
  <cs:dataTable>
    <cs:lnRef idx="1">
      <a:schemeClr val="tx1">
        <a:tint val="75000"/>
      </a:schemeClr>
    </cs:lnRef>
    <cs:fillRef idx="0"/>
    <cs:effectRef idx="0"/>
    <cs:fontRef idx="minor">
      <a:schemeClr val="tx1"/>
    </cs:fontRef>
    <cs:spPr>
      <a:ln>
        <a:round/>
      </a:ln>
    </cs:spPr>
    <cs:defRPr sz="1000" kern="1200"/>
  </cs:dataTable>
  <cs:downBar>
    <cs:lnRef idx="1">
      <a:schemeClr val="tx1"/>
    </cs:lnRef>
    <cs:fillRef idx="1">
      <a:schemeClr val="dk1">
        <a:tint val="95000"/>
      </a:schemeClr>
    </cs:fillRef>
    <cs:effectRef idx="0"/>
    <cs:fontRef idx="minor">
      <a:schemeClr val="tx1"/>
    </cs:fontRef>
    <cs:spPr>
      <a:ln>
        <a:round/>
      </a:ln>
    </cs:spPr>
  </cs:downBar>
  <cs:dropLine>
    <cs:lnRef idx="1">
      <a:schemeClr val="tx1"/>
    </cs:lnRef>
    <cs:fillRef idx="0"/>
    <cs:effectRef idx="0"/>
    <cs:fontRef idx="minor">
      <a:schemeClr val="tx1"/>
    </cs:fontRef>
    <cs:spPr>
      <a:ln>
        <a:round/>
      </a:ln>
    </cs:spPr>
  </cs:dropLine>
  <cs:errorBar>
    <cs:lnRef idx="1">
      <a:schemeClr val="tx1"/>
    </cs:lnRef>
    <cs:fillRef idx="1">
      <a:schemeClr val="tx1"/>
    </cs:fillRef>
    <cs:effectRef idx="0"/>
    <cs:fontRef idx="minor">
      <a:schemeClr val="tx1"/>
    </cs:fontRef>
    <cs:spPr>
      <a:ln>
        <a:round/>
      </a:ln>
    </cs:spPr>
  </cs:errorBar>
  <cs:floor>
    <cs:lnRef idx="1">
      <a:schemeClr val="tx1">
        <a:tint val="75000"/>
      </a:schemeClr>
    </cs:lnRef>
    <cs:fillRef idx="0"/>
    <cs:effectRef idx="0"/>
    <cs:fontRef idx="minor">
      <a:schemeClr val="tx1"/>
    </cs:fontRef>
    <cs:spPr>
      <a:ln>
        <a:round/>
      </a:ln>
    </cs:spPr>
  </cs:floor>
  <cs:gridlineMajor>
    <cs:lnRef idx="1">
      <a:schemeClr val="tx1">
        <a:tint val="75000"/>
      </a:schemeClr>
    </cs:lnRef>
    <cs:fillRef idx="0"/>
    <cs:effectRef idx="0"/>
    <cs:fontRef idx="minor">
      <a:schemeClr val="tx1"/>
    </cs:fontRef>
    <cs:spPr>
      <a:ln>
        <a:round/>
      </a:ln>
    </cs:spPr>
  </cs:gridlineMajor>
  <cs:gridlineMinor>
    <cs:lnRef idx="1">
      <a:schemeClr val="tx1">
        <a:tint val="50000"/>
      </a:schemeClr>
    </cs:lnRef>
    <cs:fillRef idx="0"/>
    <cs:effectRef idx="0"/>
    <cs:fontRef idx="minor">
      <a:schemeClr val="tx1"/>
    </cs:fontRef>
    <cs:spPr>
      <a:ln>
        <a:round/>
      </a:ln>
    </cs:spPr>
  </cs:gridlineMinor>
  <cs:hiLoLine>
    <cs:lnRef idx="1">
      <a:schemeClr val="tx1"/>
    </cs:lnRef>
    <cs:fillRef idx="0"/>
    <cs:effectRef idx="0"/>
    <cs:fontRef idx="minor">
      <a:schemeClr val="tx1"/>
    </cs:fontRef>
    <cs:spPr>
      <a:ln>
        <a:round/>
      </a:ln>
    </cs:spPr>
  </cs:hiLoLine>
  <cs:leaderLine>
    <cs:lnRef idx="1">
      <a:schemeClr val="tx1"/>
    </cs:lnRef>
    <cs:fillRef idx="0"/>
    <cs:effectRef idx="0"/>
    <cs:fontRef idx="minor">
      <a:schemeClr val="tx1"/>
    </cs:fontRef>
    <cs:spPr>
      <a:ln>
        <a:round/>
      </a:ln>
    </cs:spPr>
  </cs:leaderLine>
  <cs:legend>
    <cs:lnRef idx="0"/>
    <cs:fillRef idx="0"/>
    <cs:effectRef idx="0"/>
    <cs:fontRef idx="minor">
      <a:schemeClr val="tx1"/>
    </cs:fontRef>
    <cs:defRPr sz="1000" kern="1200"/>
  </cs:legend>
  <cs:plotArea mods="allowNoFillOverride allowNoLineOverride">
    <cs:lnRef idx="0"/>
    <cs:fillRef idx="1">
      <a:schemeClr val="bg1"/>
    </cs:fillRef>
    <cs:effectRef idx="0"/>
    <cs:fontRef idx="minor">
      <a:schemeClr val="tx1"/>
    </cs:fontRef>
  </cs:plotArea>
  <cs:plotArea3D>
    <cs:lnRef idx="0"/>
    <cs:fillRef idx="0"/>
    <cs:effectRef idx="0"/>
    <cs:fontRef idx="minor">
      <a:schemeClr val="tx1"/>
    </cs:fontRef>
  </cs:plotArea3D>
  <cs:seriesAxis>
    <cs:lnRef idx="1">
      <a:schemeClr val="tx1">
        <a:tint val="75000"/>
      </a:schemeClr>
    </cs:lnRef>
    <cs:fillRef idx="0"/>
    <cs:effectRef idx="0"/>
    <cs:fontRef idx="minor">
      <a:schemeClr val="tx1"/>
    </cs:fontRef>
    <cs:spPr>
      <a:ln>
        <a:round/>
      </a:ln>
    </cs:spPr>
    <cs:defRPr sz="1000" kern="1200"/>
  </cs:seriesAxis>
  <cs:seriesLine>
    <cs:lnRef idx="1">
      <a:schemeClr val="tx1"/>
    </cs:lnRef>
    <cs:fillRef idx="0"/>
    <cs:effectRef idx="0"/>
    <cs:fontRef idx="minor">
      <a:schemeClr val="tx1"/>
    </cs:fontRef>
    <cs:spPr>
      <a:ln>
        <a:round/>
      </a:ln>
    </cs:spPr>
  </cs:seriesLine>
  <cs:title>
    <cs:lnRef idx="0"/>
    <cs:fillRef idx="0"/>
    <cs:effectRef idx="0"/>
    <cs:fontRef idx="minor">
      <a:schemeClr val="tx1"/>
    </cs:fontRef>
    <cs:defRPr sz="1800" b="1" kern="1200"/>
  </cs:title>
  <cs:trendline>
    <cs:lnRef idx="1">
      <a:schemeClr val="tx1"/>
    </cs:lnRef>
    <cs:fillRef idx="0"/>
    <cs:effectRef idx="0"/>
    <cs:fontRef idx="minor">
      <a:schemeClr val="tx1"/>
    </cs:fontRef>
    <cs:spPr>
      <a:ln cap="rnd">
        <a:round/>
      </a:ln>
    </cs:spPr>
  </cs:trendline>
  <cs:trendlineLabel>
    <cs:lnRef idx="0"/>
    <cs:fillRef idx="0"/>
    <cs:effectRef idx="0"/>
    <cs:fontRef idx="minor">
      <a:schemeClr val="tx1"/>
    </cs:fontRef>
    <cs:defRPr sz="1000" kern="1200"/>
  </cs:trendlineLabel>
  <cs:upBar>
    <cs:lnRef idx="1">
      <a:schemeClr val="tx1"/>
    </cs:lnRef>
    <cs:fillRef idx="1">
      <a:schemeClr val="dk1">
        <a:tint val="5000"/>
      </a:schemeClr>
    </cs:fillRef>
    <cs:effectRef idx="0"/>
    <cs:fontRef idx="minor">
      <a:schemeClr val="tx1"/>
    </cs:fontRef>
    <cs:spPr>
      <a:ln>
        <a:round/>
      </a:ln>
    </cs:spPr>
  </cs:upBar>
  <cs:valueAxis>
    <cs:lnRef idx="1">
      <a:schemeClr val="tx1">
        <a:tint val="75000"/>
      </a:schemeClr>
    </cs:lnRef>
    <cs:fillRef idx="0"/>
    <cs:effectRef idx="0"/>
    <cs:fontRef idx="minor">
      <a:schemeClr val="tx1"/>
    </cs:fontRef>
    <cs:spPr>
      <a:ln>
        <a:round/>
      </a:ln>
    </cs:spPr>
    <cs:defRPr sz="1000" kern="1200"/>
  </cs:valueAxis>
  <cs:wall>
    <cs:lnRef idx="0"/>
    <cs:fillRef idx="0"/>
    <cs:effectRef idx="0"/>
    <cs:fontRef idx="minor">
      <a:schemeClr val="tx1"/>
    </cs:fontRef>
  </cs:wall>
</cs:chartStyle>
</file>

<file path=ppt/charts/style3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4.xml><?xml version="1.0" encoding="utf-8"?>
<cs:chartStyle xmlns:cs="http://schemas.microsoft.com/office/drawing/2012/chartStyle" xmlns:a="http://schemas.openxmlformats.org/drawingml/2006/main" id="102">
  <cs:axisTitle>
    <cs:lnRef idx="0"/>
    <cs:fillRef idx="0"/>
    <cs:effectRef idx="0"/>
    <cs:fontRef idx="minor">
      <a:schemeClr val="tx1"/>
    </cs:fontRef>
    <cs:defRPr sz="1000" b="1" kern="1200"/>
  </cs:axisTitle>
  <cs:categoryAxis>
    <cs:lnRef idx="1">
      <a:schemeClr val="tx1">
        <a:tint val="75000"/>
      </a:schemeClr>
    </cs:lnRef>
    <cs:fillRef idx="0"/>
    <cs:effectRef idx="0"/>
    <cs:fontRef idx="minor">
      <a:schemeClr val="tx1"/>
    </cs:fontRef>
    <cs:spPr>
      <a:ln>
        <a:round/>
      </a:ln>
    </cs:spPr>
    <cs:defRPr sz="1000" kern="1200"/>
  </cs:categoryAxis>
  <cs:chartArea mods="allowNoFillOverride allowNoLineOverride">
    <cs:lnRef idx="1">
      <a:schemeClr val="tx1">
        <a:tint val="75000"/>
      </a:schemeClr>
    </cs:lnRef>
    <cs:fillRef idx="1">
      <a:schemeClr val="bg1"/>
    </cs:fillRef>
    <cs:effectRef idx="0"/>
    <cs:fontRef idx="minor">
      <a:schemeClr val="tx1"/>
    </cs:fontRef>
    <cs:spPr>
      <a:ln>
        <a:round/>
      </a:ln>
    </cs:spPr>
    <cs:defRPr sz="1000" kern="1200"/>
  </cs:chartArea>
  <cs:dataLabel>
    <cs:lnRef idx="0"/>
    <cs:fillRef idx="0"/>
    <cs:effectRef idx="0"/>
    <cs:fontRef idx="minor">
      <a:schemeClr val="tx1"/>
    </cs:fontRef>
    <cs:defRPr sz="1000" kern="1200"/>
  </cs:dataLabel>
  <cs:dataLabelCallout>
    <cs:lnRef idx="0"/>
    <cs:fillRef idx="0"/>
    <cs:effectRef idx="0"/>
    <cs:fontRef idx="minor">
      <a:schemeClr val="dk1"/>
    </cs:fontRef>
    <cs:spPr>
      <a:solidFill>
        <a:schemeClr val="lt1"/>
      </a:solidFill>
      <a:ln>
        <a:solidFill>
          <a:schemeClr val="dk1">
            <a:lumMod val="65000"/>
            <a:lumOff val="35000"/>
          </a:schemeClr>
        </a:solidFill>
      </a:ln>
    </cs:spPr>
    <cs:defRPr sz="1000" kern="1200"/>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1">
      <cs:styleClr val="auto"/>
    </cs:lnRef>
    <cs:lineWidthScale>3</cs:lineWidthScale>
    <cs:fillRef idx="0"/>
    <cs:effectRef idx="0"/>
    <cs:fontRef idx="minor">
      <a:schemeClr val="tx1"/>
    </cs:fontRef>
    <cs:spPr>
      <a:ln cap="rnd">
        <a:round/>
      </a:ln>
    </cs:spPr>
  </cs:dataPointLine>
  <cs:dataPointMarker>
    <cs:lnRef idx="1">
      <cs:styleClr val="auto"/>
    </cs:lnRef>
    <cs:fillRef idx="1">
      <cs:styleClr val="auto"/>
    </cs:fillRef>
    <cs:effectRef idx="0"/>
    <cs:fontRef idx="minor">
      <a:schemeClr val="tx1"/>
    </cs:fontRef>
    <cs:spPr>
      <a:ln>
        <a:round/>
      </a:ln>
    </cs:spPr>
  </cs:dataPointMarker>
  <cs:dataPointMarkerLayout/>
  <cs:dataPointWireframe>
    <cs:lnRef idx="1">
      <cs:styleClr val="auto"/>
    </cs:lnRef>
    <cs:fillRef idx="0"/>
    <cs:effectRef idx="0"/>
    <cs:fontRef idx="minor">
      <a:schemeClr val="tx1"/>
    </cs:fontRef>
    <cs:spPr>
      <a:ln>
        <a:round/>
      </a:ln>
    </cs:spPr>
  </cs:dataPointWireframe>
  <cs:dataTable>
    <cs:lnRef idx="1">
      <a:schemeClr val="tx1">
        <a:tint val="75000"/>
      </a:schemeClr>
    </cs:lnRef>
    <cs:fillRef idx="0"/>
    <cs:effectRef idx="0"/>
    <cs:fontRef idx="minor">
      <a:schemeClr val="tx1"/>
    </cs:fontRef>
    <cs:spPr>
      <a:ln>
        <a:round/>
      </a:ln>
    </cs:spPr>
    <cs:defRPr sz="1000" kern="1200"/>
  </cs:dataTable>
  <cs:downBar>
    <cs:lnRef idx="1">
      <a:schemeClr val="tx1"/>
    </cs:lnRef>
    <cs:fillRef idx="1">
      <a:schemeClr val="dk1">
        <a:tint val="95000"/>
      </a:schemeClr>
    </cs:fillRef>
    <cs:effectRef idx="0"/>
    <cs:fontRef idx="minor">
      <a:schemeClr val="tx1"/>
    </cs:fontRef>
    <cs:spPr>
      <a:ln>
        <a:round/>
      </a:ln>
    </cs:spPr>
  </cs:downBar>
  <cs:dropLine>
    <cs:lnRef idx="1">
      <a:schemeClr val="tx1"/>
    </cs:lnRef>
    <cs:fillRef idx="0"/>
    <cs:effectRef idx="0"/>
    <cs:fontRef idx="minor">
      <a:schemeClr val="tx1"/>
    </cs:fontRef>
    <cs:spPr>
      <a:ln>
        <a:round/>
      </a:ln>
    </cs:spPr>
  </cs:dropLine>
  <cs:errorBar>
    <cs:lnRef idx="1">
      <a:schemeClr val="tx1"/>
    </cs:lnRef>
    <cs:fillRef idx="1">
      <a:schemeClr val="tx1"/>
    </cs:fillRef>
    <cs:effectRef idx="0"/>
    <cs:fontRef idx="minor">
      <a:schemeClr val="tx1"/>
    </cs:fontRef>
    <cs:spPr>
      <a:ln>
        <a:round/>
      </a:ln>
    </cs:spPr>
  </cs:errorBar>
  <cs:floor>
    <cs:lnRef idx="1">
      <a:schemeClr val="tx1">
        <a:tint val="75000"/>
      </a:schemeClr>
    </cs:lnRef>
    <cs:fillRef idx="0"/>
    <cs:effectRef idx="0"/>
    <cs:fontRef idx="minor">
      <a:schemeClr val="tx1"/>
    </cs:fontRef>
    <cs:spPr>
      <a:ln>
        <a:round/>
      </a:ln>
    </cs:spPr>
  </cs:floor>
  <cs:gridlineMajor>
    <cs:lnRef idx="1">
      <a:schemeClr val="tx1">
        <a:tint val="75000"/>
      </a:schemeClr>
    </cs:lnRef>
    <cs:fillRef idx="0"/>
    <cs:effectRef idx="0"/>
    <cs:fontRef idx="minor">
      <a:schemeClr val="tx1"/>
    </cs:fontRef>
    <cs:spPr>
      <a:ln>
        <a:round/>
      </a:ln>
    </cs:spPr>
  </cs:gridlineMajor>
  <cs:gridlineMinor>
    <cs:lnRef idx="1">
      <a:schemeClr val="tx1">
        <a:tint val="50000"/>
      </a:schemeClr>
    </cs:lnRef>
    <cs:fillRef idx="0"/>
    <cs:effectRef idx="0"/>
    <cs:fontRef idx="minor">
      <a:schemeClr val="tx1"/>
    </cs:fontRef>
    <cs:spPr>
      <a:ln>
        <a:round/>
      </a:ln>
    </cs:spPr>
  </cs:gridlineMinor>
  <cs:hiLoLine>
    <cs:lnRef idx="1">
      <a:schemeClr val="tx1"/>
    </cs:lnRef>
    <cs:fillRef idx="0"/>
    <cs:effectRef idx="0"/>
    <cs:fontRef idx="minor">
      <a:schemeClr val="tx1"/>
    </cs:fontRef>
    <cs:spPr>
      <a:ln>
        <a:round/>
      </a:ln>
    </cs:spPr>
  </cs:hiLoLine>
  <cs:leaderLine>
    <cs:lnRef idx="1">
      <a:schemeClr val="tx1"/>
    </cs:lnRef>
    <cs:fillRef idx="0"/>
    <cs:effectRef idx="0"/>
    <cs:fontRef idx="minor">
      <a:schemeClr val="tx1"/>
    </cs:fontRef>
    <cs:spPr>
      <a:ln>
        <a:round/>
      </a:ln>
    </cs:spPr>
  </cs:leaderLine>
  <cs:legend>
    <cs:lnRef idx="0"/>
    <cs:fillRef idx="0"/>
    <cs:effectRef idx="0"/>
    <cs:fontRef idx="minor">
      <a:schemeClr val="tx1"/>
    </cs:fontRef>
    <cs:defRPr sz="1000" kern="1200"/>
  </cs:legend>
  <cs:plotArea mods="allowNoFillOverride allowNoLineOverride">
    <cs:lnRef idx="0"/>
    <cs:fillRef idx="1">
      <a:schemeClr val="bg1"/>
    </cs:fillRef>
    <cs:effectRef idx="0"/>
    <cs:fontRef idx="minor">
      <a:schemeClr val="tx1"/>
    </cs:fontRef>
  </cs:plotArea>
  <cs:plotArea3D>
    <cs:lnRef idx="0"/>
    <cs:fillRef idx="0"/>
    <cs:effectRef idx="0"/>
    <cs:fontRef idx="minor">
      <a:schemeClr val="tx1"/>
    </cs:fontRef>
  </cs:plotArea3D>
  <cs:seriesAxis>
    <cs:lnRef idx="1">
      <a:schemeClr val="tx1">
        <a:tint val="75000"/>
      </a:schemeClr>
    </cs:lnRef>
    <cs:fillRef idx="0"/>
    <cs:effectRef idx="0"/>
    <cs:fontRef idx="minor">
      <a:schemeClr val="tx1"/>
    </cs:fontRef>
    <cs:spPr>
      <a:ln>
        <a:round/>
      </a:ln>
    </cs:spPr>
    <cs:defRPr sz="1000" kern="1200"/>
  </cs:seriesAxis>
  <cs:seriesLine>
    <cs:lnRef idx="1">
      <a:schemeClr val="tx1"/>
    </cs:lnRef>
    <cs:fillRef idx="0"/>
    <cs:effectRef idx="0"/>
    <cs:fontRef idx="minor">
      <a:schemeClr val="tx1"/>
    </cs:fontRef>
    <cs:spPr>
      <a:ln>
        <a:round/>
      </a:ln>
    </cs:spPr>
  </cs:seriesLine>
  <cs:title>
    <cs:lnRef idx="0"/>
    <cs:fillRef idx="0"/>
    <cs:effectRef idx="0"/>
    <cs:fontRef idx="minor">
      <a:schemeClr val="tx1"/>
    </cs:fontRef>
    <cs:defRPr sz="1800" b="1" kern="1200"/>
  </cs:title>
  <cs:trendline>
    <cs:lnRef idx="1">
      <a:schemeClr val="tx1"/>
    </cs:lnRef>
    <cs:fillRef idx="0"/>
    <cs:effectRef idx="0"/>
    <cs:fontRef idx="minor">
      <a:schemeClr val="tx1"/>
    </cs:fontRef>
    <cs:spPr>
      <a:ln cap="rnd">
        <a:round/>
      </a:ln>
    </cs:spPr>
  </cs:trendline>
  <cs:trendlineLabel>
    <cs:lnRef idx="0"/>
    <cs:fillRef idx="0"/>
    <cs:effectRef idx="0"/>
    <cs:fontRef idx="minor">
      <a:schemeClr val="tx1"/>
    </cs:fontRef>
    <cs:defRPr sz="1000" kern="1200"/>
  </cs:trendlineLabel>
  <cs:upBar>
    <cs:lnRef idx="1">
      <a:schemeClr val="tx1"/>
    </cs:lnRef>
    <cs:fillRef idx="1">
      <a:schemeClr val="dk1">
        <a:tint val="5000"/>
      </a:schemeClr>
    </cs:fillRef>
    <cs:effectRef idx="0"/>
    <cs:fontRef idx="minor">
      <a:schemeClr val="tx1"/>
    </cs:fontRef>
    <cs:spPr>
      <a:ln>
        <a:round/>
      </a:ln>
    </cs:spPr>
  </cs:upBar>
  <cs:valueAxis>
    <cs:lnRef idx="1">
      <a:schemeClr val="tx1">
        <a:tint val="75000"/>
      </a:schemeClr>
    </cs:lnRef>
    <cs:fillRef idx="0"/>
    <cs:effectRef idx="0"/>
    <cs:fontRef idx="minor">
      <a:schemeClr val="tx1"/>
    </cs:fontRef>
    <cs:spPr>
      <a:ln>
        <a:round/>
      </a:ln>
    </cs:spPr>
    <cs:defRPr sz="1000" kern="1200"/>
  </cs:valueAxis>
  <cs:wall>
    <cs:lnRef idx="0"/>
    <cs:fillRef idx="0"/>
    <cs:effectRef idx="0"/>
    <cs:fontRef idx="minor">
      <a:schemeClr val="tx1"/>
    </cs:fontRef>
  </cs:wall>
</cs:chartStyle>
</file>

<file path=ppt/charts/style35.xml><?xml version="1.0" encoding="utf-8"?>
<cs:chartStyle xmlns:cs="http://schemas.microsoft.com/office/drawing/2012/chartStyle" xmlns:a="http://schemas.openxmlformats.org/drawingml/2006/main" id="102">
  <cs:axisTitle>
    <cs:lnRef idx="0"/>
    <cs:fillRef idx="0"/>
    <cs:effectRef idx="0"/>
    <cs:fontRef idx="minor">
      <a:schemeClr val="tx1"/>
    </cs:fontRef>
    <cs:defRPr sz="1000" b="1" kern="1200"/>
  </cs:axisTitle>
  <cs:categoryAxis>
    <cs:lnRef idx="1">
      <a:schemeClr val="tx1">
        <a:tint val="75000"/>
      </a:schemeClr>
    </cs:lnRef>
    <cs:fillRef idx="0"/>
    <cs:effectRef idx="0"/>
    <cs:fontRef idx="minor">
      <a:schemeClr val="tx1"/>
    </cs:fontRef>
    <cs:spPr>
      <a:ln>
        <a:round/>
      </a:ln>
    </cs:spPr>
    <cs:defRPr sz="1000" kern="1200"/>
  </cs:categoryAxis>
  <cs:chartArea mods="allowNoFillOverride allowNoLineOverride">
    <cs:lnRef idx="1">
      <a:schemeClr val="tx1">
        <a:tint val="75000"/>
      </a:schemeClr>
    </cs:lnRef>
    <cs:fillRef idx="1">
      <a:schemeClr val="bg1"/>
    </cs:fillRef>
    <cs:effectRef idx="0"/>
    <cs:fontRef idx="minor">
      <a:schemeClr val="tx1"/>
    </cs:fontRef>
    <cs:spPr>
      <a:ln>
        <a:round/>
      </a:ln>
    </cs:spPr>
    <cs:defRPr sz="1000" kern="1200"/>
  </cs:chartArea>
  <cs:dataLabel>
    <cs:lnRef idx="0"/>
    <cs:fillRef idx="0"/>
    <cs:effectRef idx="0"/>
    <cs:fontRef idx="minor">
      <a:schemeClr val="tx1"/>
    </cs:fontRef>
    <cs:defRPr sz="1000" kern="1200"/>
  </cs:dataLabel>
  <cs:dataLabelCallout>
    <cs:lnRef idx="0"/>
    <cs:fillRef idx="0"/>
    <cs:effectRef idx="0"/>
    <cs:fontRef idx="minor">
      <a:schemeClr val="dk1"/>
    </cs:fontRef>
    <cs:spPr>
      <a:solidFill>
        <a:schemeClr val="lt1"/>
      </a:solidFill>
      <a:ln>
        <a:solidFill>
          <a:schemeClr val="dk1">
            <a:lumMod val="65000"/>
            <a:lumOff val="35000"/>
          </a:schemeClr>
        </a:solidFill>
      </a:ln>
    </cs:spPr>
    <cs:defRPr sz="1000" kern="1200"/>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1">
      <cs:styleClr val="auto"/>
    </cs:lnRef>
    <cs:lineWidthScale>3</cs:lineWidthScale>
    <cs:fillRef idx="0"/>
    <cs:effectRef idx="0"/>
    <cs:fontRef idx="minor">
      <a:schemeClr val="tx1"/>
    </cs:fontRef>
    <cs:spPr>
      <a:ln cap="rnd">
        <a:round/>
      </a:ln>
    </cs:spPr>
  </cs:dataPointLine>
  <cs:dataPointMarker>
    <cs:lnRef idx="1">
      <cs:styleClr val="auto"/>
    </cs:lnRef>
    <cs:fillRef idx="1">
      <cs:styleClr val="auto"/>
    </cs:fillRef>
    <cs:effectRef idx="0"/>
    <cs:fontRef idx="minor">
      <a:schemeClr val="tx1"/>
    </cs:fontRef>
    <cs:spPr>
      <a:ln>
        <a:round/>
      </a:ln>
    </cs:spPr>
  </cs:dataPointMarker>
  <cs:dataPointMarkerLayout/>
  <cs:dataPointWireframe>
    <cs:lnRef idx="1">
      <cs:styleClr val="auto"/>
    </cs:lnRef>
    <cs:fillRef idx="0"/>
    <cs:effectRef idx="0"/>
    <cs:fontRef idx="minor">
      <a:schemeClr val="tx1"/>
    </cs:fontRef>
    <cs:spPr>
      <a:ln>
        <a:round/>
      </a:ln>
    </cs:spPr>
  </cs:dataPointWireframe>
  <cs:dataTable>
    <cs:lnRef idx="1">
      <a:schemeClr val="tx1">
        <a:tint val="75000"/>
      </a:schemeClr>
    </cs:lnRef>
    <cs:fillRef idx="0"/>
    <cs:effectRef idx="0"/>
    <cs:fontRef idx="minor">
      <a:schemeClr val="tx1"/>
    </cs:fontRef>
    <cs:spPr>
      <a:ln>
        <a:round/>
      </a:ln>
    </cs:spPr>
    <cs:defRPr sz="1000" kern="1200"/>
  </cs:dataTable>
  <cs:downBar>
    <cs:lnRef idx="1">
      <a:schemeClr val="tx1"/>
    </cs:lnRef>
    <cs:fillRef idx="1">
      <a:schemeClr val="dk1">
        <a:tint val="95000"/>
      </a:schemeClr>
    </cs:fillRef>
    <cs:effectRef idx="0"/>
    <cs:fontRef idx="minor">
      <a:schemeClr val="tx1"/>
    </cs:fontRef>
    <cs:spPr>
      <a:ln>
        <a:round/>
      </a:ln>
    </cs:spPr>
  </cs:downBar>
  <cs:dropLine>
    <cs:lnRef idx="1">
      <a:schemeClr val="tx1"/>
    </cs:lnRef>
    <cs:fillRef idx="0"/>
    <cs:effectRef idx="0"/>
    <cs:fontRef idx="minor">
      <a:schemeClr val="tx1"/>
    </cs:fontRef>
    <cs:spPr>
      <a:ln>
        <a:round/>
      </a:ln>
    </cs:spPr>
  </cs:dropLine>
  <cs:errorBar>
    <cs:lnRef idx="1">
      <a:schemeClr val="tx1"/>
    </cs:lnRef>
    <cs:fillRef idx="1">
      <a:schemeClr val="tx1"/>
    </cs:fillRef>
    <cs:effectRef idx="0"/>
    <cs:fontRef idx="minor">
      <a:schemeClr val="tx1"/>
    </cs:fontRef>
    <cs:spPr>
      <a:ln>
        <a:round/>
      </a:ln>
    </cs:spPr>
  </cs:errorBar>
  <cs:floor>
    <cs:lnRef idx="1">
      <a:schemeClr val="tx1">
        <a:tint val="75000"/>
      </a:schemeClr>
    </cs:lnRef>
    <cs:fillRef idx="0"/>
    <cs:effectRef idx="0"/>
    <cs:fontRef idx="minor">
      <a:schemeClr val="tx1"/>
    </cs:fontRef>
    <cs:spPr>
      <a:ln>
        <a:round/>
      </a:ln>
    </cs:spPr>
  </cs:floor>
  <cs:gridlineMajor>
    <cs:lnRef idx="1">
      <a:schemeClr val="tx1">
        <a:tint val="75000"/>
      </a:schemeClr>
    </cs:lnRef>
    <cs:fillRef idx="0"/>
    <cs:effectRef idx="0"/>
    <cs:fontRef idx="minor">
      <a:schemeClr val="tx1"/>
    </cs:fontRef>
    <cs:spPr>
      <a:ln>
        <a:round/>
      </a:ln>
    </cs:spPr>
  </cs:gridlineMajor>
  <cs:gridlineMinor>
    <cs:lnRef idx="1">
      <a:schemeClr val="tx1">
        <a:tint val="50000"/>
      </a:schemeClr>
    </cs:lnRef>
    <cs:fillRef idx="0"/>
    <cs:effectRef idx="0"/>
    <cs:fontRef idx="minor">
      <a:schemeClr val="tx1"/>
    </cs:fontRef>
    <cs:spPr>
      <a:ln>
        <a:round/>
      </a:ln>
    </cs:spPr>
  </cs:gridlineMinor>
  <cs:hiLoLine>
    <cs:lnRef idx="1">
      <a:schemeClr val="tx1"/>
    </cs:lnRef>
    <cs:fillRef idx="0"/>
    <cs:effectRef idx="0"/>
    <cs:fontRef idx="minor">
      <a:schemeClr val="tx1"/>
    </cs:fontRef>
    <cs:spPr>
      <a:ln>
        <a:round/>
      </a:ln>
    </cs:spPr>
  </cs:hiLoLine>
  <cs:leaderLine>
    <cs:lnRef idx="1">
      <a:schemeClr val="tx1"/>
    </cs:lnRef>
    <cs:fillRef idx="0"/>
    <cs:effectRef idx="0"/>
    <cs:fontRef idx="minor">
      <a:schemeClr val="tx1"/>
    </cs:fontRef>
    <cs:spPr>
      <a:ln>
        <a:round/>
      </a:ln>
    </cs:spPr>
  </cs:leaderLine>
  <cs:legend>
    <cs:lnRef idx="0"/>
    <cs:fillRef idx="0"/>
    <cs:effectRef idx="0"/>
    <cs:fontRef idx="minor">
      <a:schemeClr val="tx1"/>
    </cs:fontRef>
    <cs:defRPr sz="1000" kern="1200"/>
  </cs:legend>
  <cs:plotArea mods="allowNoFillOverride allowNoLineOverride">
    <cs:lnRef idx="0"/>
    <cs:fillRef idx="1">
      <a:schemeClr val="bg1"/>
    </cs:fillRef>
    <cs:effectRef idx="0"/>
    <cs:fontRef idx="minor">
      <a:schemeClr val="tx1"/>
    </cs:fontRef>
  </cs:plotArea>
  <cs:plotArea3D>
    <cs:lnRef idx="0"/>
    <cs:fillRef idx="0"/>
    <cs:effectRef idx="0"/>
    <cs:fontRef idx="minor">
      <a:schemeClr val="tx1"/>
    </cs:fontRef>
  </cs:plotArea3D>
  <cs:seriesAxis>
    <cs:lnRef idx="1">
      <a:schemeClr val="tx1">
        <a:tint val="75000"/>
      </a:schemeClr>
    </cs:lnRef>
    <cs:fillRef idx="0"/>
    <cs:effectRef idx="0"/>
    <cs:fontRef idx="minor">
      <a:schemeClr val="tx1"/>
    </cs:fontRef>
    <cs:spPr>
      <a:ln>
        <a:round/>
      </a:ln>
    </cs:spPr>
    <cs:defRPr sz="1000" kern="1200"/>
  </cs:seriesAxis>
  <cs:seriesLine>
    <cs:lnRef idx="1">
      <a:schemeClr val="tx1"/>
    </cs:lnRef>
    <cs:fillRef idx="0"/>
    <cs:effectRef idx="0"/>
    <cs:fontRef idx="minor">
      <a:schemeClr val="tx1"/>
    </cs:fontRef>
    <cs:spPr>
      <a:ln>
        <a:round/>
      </a:ln>
    </cs:spPr>
  </cs:seriesLine>
  <cs:title>
    <cs:lnRef idx="0"/>
    <cs:fillRef idx="0"/>
    <cs:effectRef idx="0"/>
    <cs:fontRef idx="minor">
      <a:schemeClr val="tx1"/>
    </cs:fontRef>
    <cs:defRPr sz="1800" b="1" kern="1200"/>
  </cs:title>
  <cs:trendline>
    <cs:lnRef idx="1">
      <a:schemeClr val="tx1"/>
    </cs:lnRef>
    <cs:fillRef idx="0"/>
    <cs:effectRef idx="0"/>
    <cs:fontRef idx="minor">
      <a:schemeClr val="tx1"/>
    </cs:fontRef>
    <cs:spPr>
      <a:ln cap="rnd">
        <a:round/>
      </a:ln>
    </cs:spPr>
  </cs:trendline>
  <cs:trendlineLabel>
    <cs:lnRef idx="0"/>
    <cs:fillRef idx="0"/>
    <cs:effectRef idx="0"/>
    <cs:fontRef idx="minor">
      <a:schemeClr val="tx1"/>
    </cs:fontRef>
    <cs:defRPr sz="1000" kern="1200"/>
  </cs:trendlineLabel>
  <cs:upBar>
    <cs:lnRef idx="1">
      <a:schemeClr val="tx1"/>
    </cs:lnRef>
    <cs:fillRef idx="1">
      <a:schemeClr val="dk1">
        <a:tint val="5000"/>
      </a:schemeClr>
    </cs:fillRef>
    <cs:effectRef idx="0"/>
    <cs:fontRef idx="minor">
      <a:schemeClr val="tx1"/>
    </cs:fontRef>
    <cs:spPr>
      <a:ln>
        <a:round/>
      </a:ln>
    </cs:spPr>
  </cs:upBar>
  <cs:valueAxis>
    <cs:lnRef idx="1">
      <a:schemeClr val="tx1">
        <a:tint val="75000"/>
      </a:schemeClr>
    </cs:lnRef>
    <cs:fillRef idx="0"/>
    <cs:effectRef idx="0"/>
    <cs:fontRef idx="minor">
      <a:schemeClr val="tx1"/>
    </cs:fontRef>
    <cs:spPr>
      <a:ln>
        <a:round/>
      </a:ln>
    </cs:spPr>
    <cs:defRPr sz="1000" kern="1200"/>
  </cs:valueAxis>
  <cs:wall>
    <cs:lnRef idx="0"/>
    <cs:fillRef idx="0"/>
    <cs:effectRef idx="0"/>
    <cs:fontRef idx="minor">
      <a:schemeClr val="tx1"/>
    </cs:fontRef>
  </cs:wall>
</cs:chartStyle>
</file>

<file path=ppt/charts/style36.xml><?xml version="1.0" encoding="utf-8"?>
<cs:chartStyle xmlns:cs="http://schemas.microsoft.com/office/drawing/2012/chartStyle" xmlns:a="http://schemas.openxmlformats.org/drawingml/2006/main" id="102">
  <cs:axisTitle>
    <cs:lnRef idx="0"/>
    <cs:fillRef idx="0"/>
    <cs:effectRef idx="0"/>
    <cs:fontRef idx="minor">
      <a:schemeClr val="tx1"/>
    </cs:fontRef>
    <cs:defRPr sz="1000" b="1" kern="1200"/>
  </cs:axisTitle>
  <cs:categoryAxis>
    <cs:lnRef idx="1">
      <a:schemeClr val="tx1">
        <a:tint val="75000"/>
      </a:schemeClr>
    </cs:lnRef>
    <cs:fillRef idx="0"/>
    <cs:effectRef idx="0"/>
    <cs:fontRef idx="minor">
      <a:schemeClr val="tx1"/>
    </cs:fontRef>
    <cs:spPr>
      <a:ln>
        <a:round/>
      </a:ln>
    </cs:spPr>
    <cs:defRPr sz="1000" kern="1200"/>
  </cs:categoryAxis>
  <cs:chartArea mods="allowNoFillOverride allowNoLineOverride">
    <cs:lnRef idx="1">
      <a:schemeClr val="tx1">
        <a:tint val="75000"/>
      </a:schemeClr>
    </cs:lnRef>
    <cs:fillRef idx="1">
      <a:schemeClr val="bg1"/>
    </cs:fillRef>
    <cs:effectRef idx="0"/>
    <cs:fontRef idx="minor">
      <a:schemeClr val="tx1"/>
    </cs:fontRef>
    <cs:spPr>
      <a:ln>
        <a:round/>
      </a:ln>
    </cs:spPr>
    <cs:defRPr sz="1000" kern="1200"/>
  </cs:chartArea>
  <cs:dataLabel>
    <cs:lnRef idx="0"/>
    <cs:fillRef idx="0"/>
    <cs:effectRef idx="0"/>
    <cs:fontRef idx="minor">
      <a:schemeClr val="tx1"/>
    </cs:fontRef>
    <cs:defRPr sz="1000" kern="1200"/>
  </cs:dataLabel>
  <cs:dataLabelCallout>
    <cs:lnRef idx="0"/>
    <cs:fillRef idx="0"/>
    <cs:effectRef idx="0"/>
    <cs:fontRef idx="minor">
      <a:schemeClr val="dk1"/>
    </cs:fontRef>
    <cs:spPr>
      <a:solidFill>
        <a:schemeClr val="lt1"/>
      </a:solidFill>
      <a:ln>
        <a:solidFill>
          <a:schemeClr val="dk1">
            <a:lumMod val="65000"/>
            <a:lumOff val="35000"/>
          </a:schemeClr>
        </a:solidFill>
      </a:ln>
    </cs:spPr>
    <cs:defRPr sz="1000" kern="1200"/>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1">
      <cs:styleClr val="auto"/>
    </cs:lnRef>
    <cs:lineWidthScale>3</cs:lineWidthScale>
    <cs:fillRef idx="0"/>
    <cs:effectRef idx="0"/>
    <cs:fontRef idx="minor">
      <a:schemeClr val="tx1"/>
    </cs:fontRef>
    <cs:spPr>
      <a:ln cap="rnd">
        <a:round/>
      </a:ln>
    </cs:spPr>
  </cs:dataPointLine>
  <cs:dataPointMarker>
    <cs:lnRef idx="1">
      <cs:styleClr val="auto"/>
    </cs:lnRef>
    <cs:fillRef idx="1">
      <cs:styleClr val="auto"/>
    </cs:fillRef>
    <cs:effectRef idx="0"/>
    <cs:fontRef idx="minor">
      <a:schemeClr val="tx1"/>
    </cs:fontRef>
    <cs:spPr>
      <a:ln>
        <a:round/>
      </a:ln>
    </cs:spPr>
  </cs:dataPointMarker>
  <cs:dataPointMarkerLayout/>
  <cs:dataPointWireframe>
    <cs:lnRef idx="1">
      <cs:styleClr val="auto"/>
    </cs:lnRef>
    <cs:fillRef idx="0"/>
    <cs:effectRef idx="0"/>
    <cs:fontRef idx="minor">
      <a:schemeClr val="tx1"/>
    </cs:fontRef>
    <cs:spPr>
      <a:ln>
        <a:round/>
      </a:ln>
    </cs:spPr>
  </cs:dataPointWireframe>
  <cs:dataTable>
    <cs:lnRef idx="1">
      <a:schemeClr val="tx1">
        <a:tint val="75000"/>
      </a:schemeClr>
    </cs:lnRef>
    <cs:fillRef idx="0"/>
    <cs:effectRef idx="0"/>
    <cs:fontRef idx="minor">
      <a:schemeClr val="tx1"/>
    </cs:fontRef>
    <cs:spPr>
      <a:ln>
        <a:round/>
      </a:ln>
    </cs:spPr>
    <cs:defRPr sz="1000" kern="1200"/>
  </cs:dataTable>
  <cs:downBar>
    <cs:lnRef idx="1">
      <a:schemeClr val="tx1"/>
    </cs:lnRef>
    <cs:fillRef idx="1">
      <a:schemeClr val="dk1">
        <a:tint val="95000"/>
      </a:schemeClr>
    </cs:fillRef>
    <cs:effectRef idx="0"/>
    <cs:fontRef idx="minor">
      <a:schemeClr val="tx1"/>
    </cs:fontRef>
    <cs:spPr>
      <a:ln>
        <a:round/>
      </a:ln>
    </cs:spPr>
  </cs:downBar>
  <cs:dropLine>
    <cs:lnRef idx="1">
      <a:schemeClr val="tx1"/>
    </cs:lnRef>
    <cs:fillRef idx="0"/>
    <cs:effectRef idx="0"/>
    <cs:fontRef idx="minor">
      <a:schemeClr val="tx1"/>
    </cs:fontRef>
    <cs:spPr>
      <a:ln>
        <a:round/>
      </a:ln>
    </cs:spPr>
  </cs:dropLine>
  <cs:errorBar>
    <cs:lnRef idx="1">
      <a:schemeClr val="tx1"/>
    </cs:lnRef>
    <cs:fillRef idx="1">
      <a:schemeClr val="tx1"/>
    </cs:fillRef>
    <cs:effectRef idx="0"/>
    <cs:fontRef idx="minor">
      <a:schemeClr val="tx1"/>
    </cs:fontRef>
    <cs:spPr>
      <a:ln>
        <a:round/>
      </a:ln>
    </cs:spPr>
  </cs:errorBar>
  <cs:floor>
    <cs:lnRef idx="1">
      <a:schemeClr val="tx1">
        <a:tint val="75000"/>
      </a:schemeClr>
    </cs:lnRef>
    <cs:fillRef idx="0"/>
    <cs:effectRef idx="0"/>
    <cs:fontRef idx="minor">
      <a:schemeClr val="tx1"/>
    </cs:fontRef>
    <cs:spPr>
      <a:ln>
        <a:round/>
      </a:ln>
    </cs:spPr>
  </cs:floor>
  <cs:gridlineMajor>
    <cs:lnRef idx="1">
      <a:schemeClr val="tx1">
        <a:tint val="75000"/>
      </a:schemeClr>
    </cs:lnRef>
    <cs:fillRef idx="0"/>
    <cs:effectRef idx="0"/>
    <cs:fontRef idx="minor">
      <a:schemeClr val="tx1"/>
    </cs:fontRef>
    <cs:spPr>
      <a:ln>
        <a:round/>
      </a:ln>
    </cs:spPr>
  </cs:gridlineMajor>
  <cs:gridlineMinor>
    <cs:lnRef idx="1">
      <a:schemeClr val="tx1">
        <a:tint val="50000"/>
      </a:schemeClr>
    </cs:lnRef>
    <cs:fillRef idx="0"/>
    <cs:effectRef idx="0"/>
    <cs:fontRef idx="minor">
      <a:schemeClr val="tx1"/>
    </cs:fontRef>
    <cs:spPr>
      <a:ln>
        <a:round/>
      </a:ln>
    </cs:spPr>
  </cs:gridlineMinor>
  <cs:hiLoLine>
    <cs:lnRef idx="1">
      <a:schemeClr val="tx1"/>
    </cs:lnRef>
    <cs:fillRef idx="0"/>
    <cs:effectRef idx="0"/>
    <cs:fontRef idx="minor">
      <a:schemeClr val="tx1"/>
    </cs:fontRef>
    <cs:spPr>
      <a:ln>
        <a:round/>
      </a:ln>
    </cs:spPr>
  </cs:hiLoLine>
  <cs:leaderLine>
    <cs:lnRef idx="1">
      <a:schemeClr val="tx1"/>
    </cs:lnRef>
    <cs:fillRef idx="0"/>
    <cs:effectRef idx="0"/>
    <cs:fontRef idx="minor">
      <a:schemeClr val="tx1"/>
    </cs:fontRef>
    <cs:spPr>
      <a:ln>
        <a:round/>
      </a:ln>
    </cs:spPr>
  </cs:leaderLine>
  <cs:legend>
    <cs:lnRef idx="0"/>
    <cs:fillRef idx="0"/>
    <cs:effectRef idx="0"/>
    <cs:fontRef idx="minor">
      <a:schemeClr val="tx1"/>
    </cs:fontRef>
    <cs:defRPr sz="1000" kern="1200"/>
  </cs:legend>
  <cs:plotArea mods="allowNoFillOverride allowNoLineOverride">
    <cs:lnRef idx="0"/>
    <cs:fillRef idx="1">
      <a:schemeClr val="bg1"/>
    </cs:fillRef>
    <cs:effectRef idx="0"/>
    <cs:fontRef idx="minor">
      <a:schemeClr val="tx1"/>
    </cs:fontRef>
  </cs:plotArea>
  <cs:plotArea3D>
    <cs:lnRef idx="0"/>
    <cs:fillRef idx="0"/>
    <cs:effectRef idx="0"/>
    <cs:fontRef idx="minor">
      <a:schemeClr val="tx1"/>
    </cs:fontRef>
  </cs:plotArea3D>
  <cs:seriesAxis>
    <cs:lnRef idx="1">
      <a:schemeClr val="tx1">
        <a:tint val="75000"/>
      </a:schemeClr>
    </cs:lnRef>
    <cs:fillRef idx="0"/>
    <cs:effectRef idx="0"/>
    <cs:fontRef idx="minor">
      <a:schemeClr val="tx1"/>
    </cs:fontRef>
    <cs:spPr>
      <a:ln>
        <a:round/>
      </a:ln>
    </cs:spPr>
    <cs:defRPr sz="1000" kern="1200"/>
  </cs:seriesAxis>
  <cs:seriesLine>
    <cs:lnRef idx="1">
      <a:schemeClr val="tx1"/>
    </cs:lnRef>
    <cs:fillRef idx="0"/>
    <cs:effectRef idx="0"/>
    <cs:fontRef idx="minor">
      <a:schemeClr val="tx1"/>
    </cs:fontRef>
    <cs:spPr>
      <a:ln>
        <a:round/>
      </a:ln>
    </cs:spPr>
  </cs:seriesLine>
  <cs:title>
    <cs:lnRef idx="0"/>
    <cs:fillRef idx="0"/>
    <cs:effectRef idx="0"/>
    <cs:fontRef idx="minor">
      <a:schemeClr val="tx1"/>
    </cs:fontRef>
    <cs:defRPr sz="1800" b="1" kern="1200"/>
  </cs:title>
  <cs:trendline>
    <cs:lnRef idx="1">
      <a:schemeClr val="tx1"/>
    </cs:lnRef>
    <cs:fillRef idx="0"/>
    <cs:effectRef idx="0"/>
    <cs:fontRef idx="minor">
      <a:schemeClr val="tx1"/>
    </cs:fontRef>
    <cs:spPr>
      <a:ln cap="rnd">
        <a:round/>
      </a:ln>
    </cs:spPr>
  </cs:trendline>
  <cs:trendlineLabel>
    <cs:lnRef idx="0"/>
    <cs:fillRef idx="0"/>
    <cs:effectRef idx="0"/>
    <cs:fontRef idx="minor">
      <a:schemeClr val="tx1"/>
    </cs:fontRef>
    <cs:defRPr sz="1000" kern="1200"/>
  </cs:trendlineLabel>
  <cs:upBar>
    <cs:lnRef idx="1">
      <a:schemeClr val="tx1"/>
    </cs:lnRef>
    <cs:fillRef idx="1">
      <a:schemeClr val="dk1">
        <a:tint val="5000"/>
      </a:schemeClr>
    </cs:fillRef>
    <cs:effectRef idx="0"/>
    <cs:fontRef idx="minor">
      <a:schemeClr val="tx1"/>
    </cs:fontRef>
    <cs:spPr>
      <a:ln>
        <a:round/>
      </a:ln>
    </cs:spPr>
  </cs:upBar>
  <cs:valueAxis>
    <cs:lnRef idx="1">
      <a:schemeClr val="tx1">
        <a:tint val="75000"/>
      </a:schemeClr>
    </cs:lnRef>
    <cs:fillRef idx="0"/>
    <cs:effectRef idx="0"/>
    <cs:fontRef idx="minor">
      <a:schemeClr val="tx1"/>
    </cs:fontRef>
    <cs:spPr>
      <a:ln>
        <a:round/>
      </a:ln>
    </cs:spPr>
    <cs:defRPr sz="1000" kern="1200"/>
  </cs:valueAxis>
  <cs:wall>
    <cs:lnRef idx="0"/>
    <cs:fillRef idx="0"/>
    <cs:effectRef idx="0"/>
    <cs:fontRef idx="minor">
      <a:schemeClr val="tx1"/>
    </cs:fontRef>
  </cs:wall>
</cs:chartStyle>
</file>

<file path=ppt/slideLayouts/_rels/slideLayout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bg>
      <p:bgPr>
        <a:solidFill>
          <a:schemeClr val="bg1"/>
        </a:soli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4DC45214-CDD5-4364-B81E-0D13B8F7656A}"/>
              </a:ext>
            </a:extLst>
          </p:cNvPr>
          <p:cNvSpPr/>
          <p:nvPr userDrawn="1"/>
        </p:nvSpPr>
        <p:spPr>
          <a:xfrm>
            <a:off x="0" y="4310743"/>
            <a:ext cx="12192000" cy="1094015"/>
          </a:xfrm>
          <a:prstGeom prst="rect">
            <a:avLst/>
          </a:prstGeom>
          <a:solidFill>
            <a:schemeClr val="bg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cxnSp>
        <p:nvCxnSpPr>
          <p:cNvPr id="23" name="Straight Connector 22">
            <a:extLst>
              <a:ext uri="{FF2B5EF4-FFF2-40B4-BE49-F238E27FC236}">
                <a16:creationId xmlns:a16="http://schemas.microsoft.com/office/drawing/2014/main" id="{7FA54AE3-8B1A-41C1-BF6E-99A04E937919}"/>
              </a:ext>
            </a:extLst>
          </p:cNvPr>
          <p:cNvCxnSpPr>
            <a:cxnSpLocks/>
          </p:cNvCxnSpPr>
          <p:nvPr userDrawn="1"/>
        </p:nvCxnSpPr>
        <p:spPr>
          <a:xfrm>
            <a:off x="3858016" y="-237995"/>
            <a:ext cx="0" cy="2785252"/>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8" name="Straight Connector 7">
            <a:extLst>
              <a:ext uri="{FF2B5EF4-FFF2-40B4-BE49-F238E27FC236}">
                <a16:creationId xmlns:a16="http://schemas.microsoft.com/office/drawing/2014/main" id="{A4183DE5-1525-4F2A-83C9-1DAEA89F8B7F}"/>
              </a:ext>
            </a:extLst>
          </p:cNvPr>
          <p:cNvCxnSpPr>
            <a:cxnSpLocks/>
          </p:cNvCxnSpPr>
          <p:nvPr userDrawn="1"/>
        </p:nvCxnSpPr>
        <p:spPr>
          <a:xfrm>
            <a:off x="-100179" y="4353018"/>
            <a:ext cx="10832709" cy="0"/>
          </a:xfrm>
          <a:prstGeom prst="line">
            <a:avLst/>
          </a:prstGeom>
          <a:ln w="114300">
            <a:gradFill flip="none" rotWithShape="1">
              <a:gsLst>
                <a:gs pos="100000">
                  <a:schemeClr val="accent1">
                    <a:lumMod val="75000"/>
                  </a:schemeClr>
                </a:gs>
                <a:gs pos="0">
                  <a:schemeClr val="bg1"/>
                </a:gs>
                <a:gs pos="0">
                  <a:schemeClr val="bg1"/>
                </a:gs>
                <a:gs pos="5000">
                  <a:schemeClr val="bg1"/>
                </a:gs>
              </a:gsLst>
              <a:lin ang="10800000" scaled="1"/>
              <a:tileRect/>
            </a:gradFill>
          </a:ln>
        </p:spPr>
        <p:style>
          <a:lnRef idx="1">
            <a:schemeClr val="accent1"/>
          </a:lnRef>
          <a:fillRef idx="0">
            <a:schemeClr val="accent1"/>
          </a:fillRef>
          <a:effectRef idx="0">
            <a:schemeClr val="accent1"/>
          </a:effectRef>
          <a:fontRef idx="minor">
            <a:schemeClr val="tx1"/>
          </a:fontRef>
        </p:style>
      </p:cxnSp>
      <p:sp>
        <p:nvSpPr>
          <p:cNvPr id="11" name="Rectangle 10">
            <a:extLst>
              <a:ext uri="{FF2B5EF4-FFF2-40B4-BE49-F238E27FC236}">
                <a16:creationId xmlns:a16="http://schemas.microsoft.com/office/drawing/2014/main" id="{749B3247-EB1F-4504-AED9-A51444168D85}"/>
              </a:ext>
            </a:extLst>
          </p:cNvPr>
          <p:cNvSpPr/>
          <p:nvPr userDrawn="1"/>
        </p:nvSpPr>
        <p:spPr>
          <a:xfrm>
            <a:off x="494841" y="4614855"/>
            <a:ext cx="6271719" cy="286232"/>
          </a:xfrm>
          <a:prstGeom prst="rect">
            <a:avLst/>
          </a:prstGeom>
        </p:spPr>
        <p:txBody>
          <a:bodyPr wrap="square">
            <a:spAutoFit/>
          </a:bodyPr>
          <a:lstStyle/>
          <a:p>
            <a:pPr eaLnBrk="1" hangingPunct="1">
              <a:lnSpc>
                <a:spcPct val="90000"/>
              </a:lnSpc>
              <a:buFont typeface="Times" pitchFamily="18" charset="0"/>
              <a:buNone/>
            </a:pPr>
            <a:r>
              <a:rPr lang="en-US" sz="1400" dirty="0">
                <a:solidFill>
                  <a:schemeClr val="tx1">
                    <a:lumMod val="65000"/>
                    <a:lumOff val="35000"/>
                  </a:schemeClr>
                </a:solidFill>
              </a:rPr>
              <a:t>Funded by the Australian Government under the Drug and Alcohol Program</a:t>
            </a:r>
          </a:p>
        </p:txBody>
      </p:sp>
      <p:pic>
        <p:nvPicPr>
          <p:cNvPr id="9" name="Picture 8">
            <a:extLst>
              <a:ext uri="{FF2B5EF4-FFF2-40B4-BE49-F238E27FC236}">
                <a16:creationId xmlns:a16="http://schemas.microsoft.com/office/drawing/2014/main" id="{0300DF58-F9EF-4CB0-BDBD-E04756A006F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6096000" y="559282"/>
            <a:ext cx="5315712" cy="2509543"/>
          </a:xfrm>
          <a:prstGeom prst="rect">
            <a:avLst/>
          </a:prstGeom>
        </p:spPr>
      </p:pic>
    </p:spTree>
    <p:extLst>
      <p:ext uri="{BB962C8B-B14F-4D97-AF65-F5344CB8AC3E}">
        <p14:creationId xmlns:p14="http://schemas.microsoft.com/office/powerpoint/2010/main" val="61298514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DC52126D-F4F1-473C-848E-325F40908DD1}"/>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7429" t="16248" r="65334" b="41965"/>
          <a:stretch/>
        </p:blipFill>
        <p:spPr>
          <a:xfrm>
            <a:off x="-4738624" y="0"/>
            <a:ext cx="9477248" cy="6864355"/>
          </a:xfrm>
          <a:prstGeom prst="rect">
            <a:avLst/>
          </a:prstGeom>
        </p:spPr>
      </p:pic>
    </p:spTree>
    <p:extLst>
      <p:ext uri="{BB962C8B-B14F-4D97-AF65-F5344CB8AC3E}">
        <p14:creationId xmlns:p14="http://schemas.microsoft.com/office/powerpoint/2010/main" val="187594804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spTree>
    <p:extLst>
      <p:ext uri="{BB962C8B-B14F-4D97-AF65-F5344CB8AC3E}">
        <p14:creationId xmlns:p14="http://schemas.microsoft.com/office/powerpoint/2010/main" val="210260465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Section Header">
    <p:bg>
      <p:bgPr>
        <a:solidFill>
          <a:schemeClr val="bg1"/>
        </a:solidFill>
        <a:effectLst/>
      </p:bgPr>
    </p:bg>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D67695B5-F742-446E-A5EE-6FB410A61A4D}"/>
              </a:ext>
            </a:extLst>
          </p:cNvPr>
          <p:cNvSpPr>
            <a:spLocks noGrp="1"/>
          </p:cNvSpPr>
          <p:nvPr>
            <p:ph type="body" idx="1"/>
          </p:nvPr>
        </p:nvSpPr>
        <p:spPr>
          <a:xfrm>
            <a:off x="831850" y="1339635"/>
            <a:ext cx="10515600" cy="4750015"/>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Edit Master text styles</a:t>
            </a:r>
          </a:p>
        </p:txBody>
      </p:sp>
      <p:sp>
        <p:nvSpPr>
          <p:cNvPr id="7" name="Title 6">
            <a:extLst>
              <a:ext uri="{FF2B5EF4-FFF2-40B4-BE49-F238E27FC236}">
                <a16:creationId xmlns:a16="http://schemas.microsoft.com/office/drawing/2014/main" id="{91D848D8-D8DC-406B-AEF9-7DF80A83B126}"/>
              </a:ext>
            </a:extLst>
          </p:cNvPr>
          <p:cNvSpPr>
            <a:spLocks noGrp="1"/>
          </p:cNvSpPr>
          <p:nvPr>
            <p:ph type="title"/>
          </p:nvPr>
        </p:nvSpPr>
        <p:spPr>
          <a:xfrm>
            <a:off x="838200" y="365126"/>
            <a:ext cx="10515600" cy="874952"/>
          </a:xfrm>
        </p:spPr>
        <p:txBody>
          <a:bodyPr/>
          <a:lstStyle/>
          <a:p>
            <a:r>
              <a:rPr lang="en-US" dirty="0"/>
              <a:t>Click to edit Master title style</a:t>
            </a:r>
            <a:endParaRPr lang="en-AU" dirty="0"/>
          </a:p>
        </p:txBody>
      </p:sp>
      <p:sp>
        <p:nvSpPr>
          <p:cNvPr id="26" name="Slide Number Placeholder 25">
            <a:extLst>
              <a:ext uri="{FF2B5EF4-FFF2-40B4-BE49-F238E27FC236}">
                <a16:creationId xmlns:a16="http://schemas.microsoft.com/office/drawing/2014/main" id="{A93A6962-E847-4906-BD06-AECF82E507EB}"/>
              </a:ext>
            </a:extLst>
          </p:cNvPr>
          <p:cNvSpPr>
            <a:spLocks noGrp="1"/>
          </p:cNvSpPr>
          <p:nvPr>
            <p:ph type="sldNum" sz="quarter" idx="12"/>
          </p:nvPr>
        </p:nvSpPr>
        <p:spPr/>
        <p:txBody>
          <a:bodyPr/>
          <a:lstStyle/>
          <a:p>
            <a:fld id="{CF634D4E-71F9-419F-BCBC-F2DBA0F81E58}" type="slidenum">
              <a:rPr lang="en-AU" smtClean="0"/>
              <a:t>‹#›</a:t>
            </a:fld>
            <a:endParaRPr lang="en-AU"/>
          </a:p>
        </p:txBody>
      </p:sp>
      <p:pic>
        <p:nvPicPr>
          <p:cNvPr id="4" name="Picture 3" descr="A picture containing object&#10;&#10;Description generated with high confidence">
            <a:extLst>
              <a:ext uri="{FF2B5EF4-FFF2-40B4-BE49-F238E27FC236}">
                <a16:creationId xmlns:a16="http://schemas.microsoft.com/office/drawing/2014/main" id="{D2E037A3-15D9-41C5-9654-4B68CD3ADC35}"/>
              </a:ext>
            </a:extLst>
          </p:cNvPr>
          <p:cNvPicPr>
            <a:picLocks noChangeAspect="1"/>
          </p:cNvPicPr>
          <p:nvPr userDrawn="1"/>
        </p:nvPicPr>
        <p:blipFill>
          <a:blip r:embed="rId2">
            <a:duotone>
              <a:schemeClr val="bg2">
                <a:shade val="45000"/>
                <a:satMod val="135000"/>
              </a:schemeClr>
              <a:prstClr val="white"/>
            </a:duotone>
            <a:extLst>
              <a:ext uri="{28A0092B-C50C-407E-A947-70E740481C1C}">
                <a14:useLocalDpi xmlns:a14="http://schemas.microsoft.com/office/drawing/2010/main" val="0"/>
              </a:ext>
            </a:extLst>
          </a:blip>
          <a:stretch>
            <a:fillRect/>
          </a:stretch>
        </p:blipFill>
        <p:spPr>
          <a:xfrm>
            <a:off x="838200" y="6244350"/>
            <a:ext cx="3847856" cy="365125"/>
          </a:xfrm>
          <a:prstGeom prst="rect">
            <a:avLst/>
          </a:prstGeom>
        </p:spPr>
      </p:pic>
      <p:cxnSp>
        <p:nvCxnSpPr>
          <p:cNvPr id="10" name="Straight Connector 9">
            <a:extLst>
              <a:ext uri="{FF2B5EF4-FFF2-40B4-BE49-F238E27FC236}">
                <a16:creationId xmlns:a16="http://schemas.microsoft.com/office/drawing/2014/main" id="{74669CA6-1E50-4D47-8437-F34ACE8DD405}"/>
              </a:ext>
            </a:extLst>
          </p:cNvPr>
          <p:cNvCxnSpPr>
            <a:cxnSpLocks/>
          </p:cNvCxnSpPr>
          <p:nvPr userDrawn="1"/>
        </p:nvCxnSpPr>
        <p:spPr>
          <a:xfrm>
            <a:off x="0" y="1249696"/>
            <a:ext cx="10832709" cy="0"/>
          </a:xfrm>
          <a:prstGeom prst="line">
            <a:avLst/>
          </a:prstGeom>
          <a:ln w="57150">
            <a:gradFill flip="none" rotWithShape="1">
              <a:gsLst>
                <a:gs pos="100000">
                  <a:schemeClr val="accent1">
                    <a:lumMod val="75000"/>
                  </a:schemeClr>
                </a:gs>
                <a:gs pos="0">
                  <a:schemeClr val="bg1"/>
                </a:gs>
                <a:gs pos="0">
                  <a:schemeClr val="bg1"/>
                </a:gs>
                <a:gs pos="5000">
                  <a:schemeClr val="bg1"/>
                </a:gs>
              </a:gsLst>
              <a:lin ang="10800000" scaled="1"/>
              <a:tileRect/>
            </a:gra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54027286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1_Section Header">
    <p:bg>
      <p:bgPr>
        <a:solidFill>
          <a:schemeClr val="bg1"/>
        </a:solidFill>
        <a:effectLst/>
      </p:bgPr>
    </p:bg>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D67695B5-F742-446E-A5EE-6FB410A61A4D}"/>
              </a:ext>
            </a:extLst>
          </p:cNvPr>
          <p:cNvSpPr>
            <a:spLocks noGrp="1"/>
          </p:cNvSpPr>
          <p:nvPr>
            <p:ph type="body" idx="1"/>
          </p:nvPr>
        </p:nvSpPr>
        <p:spPr>
          <a:xfrm>
            <a:off x="831850" y="1816276"/>
            <a:ext cx="10515600" cy="4273374"/>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Edit Master text styles</a:t>
            </a:r>
          </a:p>
        </p:txBody>
      </p:sp>
      <p:sp>
        <p:nvSpPr>
          <p:cNvPr id="7" name="Title 6">
            <a:extLst>
              <a:ext uri="{FF2B5EF4-FFF2-40B4-BE49-F238E27FC236}">
                <a16:creationId xmlns:a16="http://schemas.microsoft.com/office/drawing/2014/main" id="{91D848D8-D8DC-406B-AEF9-7DF80A83B126}"/>
              </a:ext>
            </a:extLst>
          </p:cNvPr>
          <p:cNvSpPr>
            <a:spLocks noGrp="1"/>
          </p:cNvSpPr>
          <p:nvPr>
            <p:ph type="title"/>
          </p:nvPr>
        </p:nvSpPr>
        <p:spPr>
          <a:xfrm>
            <a:off x="838200" y="365125"/>
            <a:ext cx="10515600" cy="1275455"/>
          </a:xfrm>
        </p:spPr>
        <p:txBody>
          <a:bodyPr/>
          <a:lstStyle/>
          <a:p>
            <a:r>
              <a:rPr lang="en-US" dirty="0"/>
              <a:t>Click to edit Master title style</a:t>
            </a:r>
            <a:endParaRPr lang="en-AU" dirty="0"/>
          </a:p>
        </p:txBody>
      </p:sp>
      <p:sp>
        <p:nvSpPr>
          <p:cNvPr id="26" name="Slide Number Placeholder 25">
            <a:extLst>
              <a:ext uri="{FF2B5EF4-FFF2-40B4-BE49-F238E27FC236}">
                <a16:creationId xmlns:a16="http://schemas.microsoft.com/office/drawing/2014/main" id="{A93A6962-E847-4906-BD06-AECF82E507EB}"/>
              </a:ext>
            </a:extLst>
          </p:cNvPr>
          <p:cNvSpPr>
            <a:spLocks noGrp="1"/>
          </p:cNvSpPr>
          <p:nvPr>
            <p:ph type="sldNum" sz="quarter" idx="12"/>
          </p:nvPr>
        </p:nvSpPr>
        <p:spPr/>
        <p:txBody>
          <a:bodyPr/>
          <a:lstStyle/>
          <a:p>
            <a:fld id="{CF634D4E-71F9-419F-BCBC-F2DBA0F81E58}" type="slidenum">
              <a:rPr lang="en-AU" smtClean="0"/>
              <a:t>‹#›</a:t>
            </a:fld>
            <a:endParaRPr lang="en-AU"/>
          </a:p>
        </p:txBody>
      </p:sp>
      <p:pic>
        <p:nvPicPr>
          <p:cNvPr id="8" name="Picture 7" descr="A picture containing object&#10;&#10;Description generated with high confidence">
            <a:extLst>
              <a:ext uri="{FF2B5EF4-FFF2-40B4-BE49-F238E27FC236}">
                <a16:creationId xmlns:a16="http://schemas.microsoft.com/office/drawing/2014/main" id="{439FB86A-5D30-4612-9E1A-CE1ED2CDF102}"/>
              </a:ext>
            </a:extLst>
          </p:cNvPr>
          <p:cNvPicPr>
            <a:picLocks noChangeAspect="1"/>
          </p:cNvPicPr>
          <p:nvPr userDrawn="1"/>
        </p:nvPicPr>
        <p:blipFill>
          <a:blip r:embed="rId2">
            <a:duotone>
              <a:schemeClr val="bg2">
                <a:shade val="45000"/>
                <a:satMod val="135000"/>
              </a:schemeClr>
              <a:prstClr val="white"/>
            </a:duotone>
            <a:extLst>
              <a:ext uri="{28A0092B-C50C-407E-A947-70E740481C1C}">
                <a14:useLocalDpi xmlns:a14="http://schemas.microsoft.com/office/drawing/2010/main" val="0"/>
              </a:ext>
            </a:extLst>
          </a:blip>
          <a:stretch>
            <a:fillRect/>
          </a:stretch>
        </p:blipFill>
        <p:spPr>
          <a:xfrm>
            <a:off x="838200" y="6244350"/>
            <a:ext cx="3847856" cy="365125"/>
          </a:xfrm>
          <a:prstGeom prst="rect">
            <a:avLst/>
          </a:prstGeom>
        </p:spPr>
      </p:pic>
      <p:cxnSp>
        <p:nvCxnSpPr>
          <p:cNvPr id="9" name="Straight Connector 8">
            <a:extLst>
              <a:ext uri="{FF2B5EF4-FFF2-40B4-BE49-F238E27FC236}">
                <a16:creationId xmlns:a16="http://schemas.microsoft.com/office/drawing/2014/main" id="{B2193FEE-3EB6-474E-875F-935EAE9C3F40}"/>
              </a:ext>
            </a:extLst>
          </p:cNvPr>
          <p:cNvCxnSpPr>
            <a:cxnSpLocks/>
          </p:cNvCxnSpPr>
          <p:nvPr userDrawn="1"/>
        </p:nvCxnSpPr>
        <p:spPr>
          <a:xfrm>
            <a:off x="0" y="1681962"/>
            <a:ext cx="10832709" cy="0"/>
          </a:xfrm>
          <a:prstGeom prst="line">
            <a:avLst/>
          </a:prstGeom>
          <a:ln w="57150">
            <a:gradFill flip="none" rotWithShape="1">
              <a:gsLst>
                <a:gs pos="100000">
                  <a:schemeClr val="accent1">
                    <a:lumMod val="75000"/>
                  </a:schemeClr>
                </a:gs>
                <a:gs pos="0">
                  <a:schemeClr val="bg1"/>
                </a:gs>
                <a:gs pos="0">
                  <a:schemeClr val="bg1"/>
                </a:gs>
                <a:gs pos="5000">
                  <a:schemeClr val="bg1"/>
                </a:gs>
              </a:gsLst>
              <a:lin ang="10800000" scaled="1"/>
              <a:tileRect/>
            </a:gra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66890547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Two Content">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23E240-C32A-4547-9FC5-755138431A11}"/>
              </a:ext>
            </a:extLst>
          </p:cNvPr>
          <p:cNvSpPr>
            <a:spLocks noGrp="1"/>
          </p:cNvSpPr>
          <p:nvPr>
            <p:ph type="title"/>
          </p:nvPr>
        </p:nvSpPr>
        <p:spPr>
          <a:xfrm>
            <a:off x="838200" y="365126"/>
            <a:ext cx="10515600" cy="918242"/>
          </a:xfrm>
        </p:spPr>
        <p:txBody>
          <a:bodyPr/>
          <a:lstStyle/>
          <a:p>
            <a:r>
              <a:rPr lang="en-US" dirty="0"/>
              <a:t>Click to edit Master title style</a:t>
            </a:r>
            <a:endParaRPr lang="en-AU" dirty="0"/>
          </a:p>
        </p:txBody>
      </p:sp>
      <p:sp>
        <p:nvSpPr>
          <p:cNvPr id="3" name="Content Placeholder 2">
            <a:extLst>
              <a:ext uri="{FF2B5EF4-FFF2-40B4-BE49-F238E27FC236}">
                <a16:creationId xmlns:a16="http://schemas.microsoft.com/office/drawing/2014/main" id="{C1603422-F95D-421C-9744-1534AD4CB65E}"/>
              </a:ext>
            </a:extLst>
          </p:cNvPr>
          <p:cNvSpPr>
            <a:spLocks noGrp="1"/>
          </p:cNvSpPr>
          <p:nvPr>
            <p:ph sz="half" idx="1"/>
          </p:nvPr>
        </p:nvSpPr>
        <p:spPr>
          <a:xfrm>
            <a:off x="838200" y="1459833"/>
            <a:ext cx="5181600" cy="4717130"/>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AU" dirty="0"/>
          </a:p>
        </p:txBody>
      </p:sp>
      <p:sp>
        <p:nvSpPr>
          <p:cNvPr id="4" name="Content Placeholder 3">
            <a:extLst>
              <a:ext uri="{FF2B5EF4-FFF2-40B4-BE49-F238E27FC236}">
                <a16:creationId xmlns:a16="http://schemas.microsoft.com/office/drawing/2014/main" id="{72048081-8248-4CE4-9A56-6296FF09D2C3}"/>
              </a:ext>
            </a:extLst>
          </p:cNvPr>
          <p:cNvSpPr>
            <a:spLocks noGrp="1"/>
          </p:cNvSpPr>
          <p:nvPr>
            <p:ph sz="half" idx="2"/>
          </p:nvPr>
        </p:nvSpPr>
        <p:spPr>
          <a:xfrm>
            <a:off x="6172200" y="1459833"/>
            <a:ext cx="5181600" cy="4717130"/>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AU" dirty="0"/>
          </a:p>
        </p:txBody>
      </p:sp>
      <p:sp>
        <p:nvSpPr>
          <p:cNvPr id="7" name="Slide Number Placeholder 6">
            <a:extLst>
              <a:ext uri="{FF2B5EF4-FFF2-40B4-BE49-F238E27FC236}">
                <a16:creationId xmlns:a16="http://schemas.microsoft.com/office/drawing/2014/main" id="{043A14B9-9F56-4AD5-8FB5-6DA9375A7FC0}"/>
              </a:ext>
            </a:extLst>
          </p:cNvPr>
          <p:cNvSpPr>
            <a:spLocks noGrp="1"/>
          </p:cNvSpPr>
          <p:nvPr>
            <p:ph type="sldNum" sz="quarter" idx="12"/>
          </p:nvPr>
        </p:nvSpPr>
        <p:spPr/>
        <p:txBody>
          <a:bodyPr/>
          <a:lstStyle/>
          <a:p>
            <a:fld id="{CF634D4E-71F9-419F-BCBC-F2DBA0F81E58}" type="slidenum">
              <a:rPr lang="en-AU" smtClean="0"/>
              <a:t>‹#›</a:t>
            </a:fld>
            <a:endParaRPr lang="en-AU"/>
          </a:p>
        </p:txBody>
      </p:sp>
      <p:pic>
        <p:nvPicPr>
          <p:cNvPr id="9" name="Picture 8" descr="A picture containing object&#10;&#10;Description generated with high confidence">
            <a:extLst>
              <a:ext uri="{FF2B5EF4-FFF2-40B4-BE49-F238E27FC236}">
                <a16:creationId xmlns:a16="http://schemas.microsoft.com/office/drawing/2014/main" id="{B0D7BBCC-A504-4613-B71F-BD58DD69486A}"/>
              </a:ext>
            </a:extLst>
          </p:cNvPr>
          <p:cNvPicPr>
            <a:picLocks noChangeAspect="1"/>
          </p:cNvPicPr>
          <p:nvPr userDrawn="1"/>
        </p:nvPicPr>
        <p:blipFill>
          <a:blip r:embed="rId2">
            <a:duotone>
              <a:schemeClr val="bg2">
                <a:shade val="45000"/>
                <a:satMod val="135000"/>
              </a:schemeClr>
              <a:prstClr val="white"/>
            </a:duotone>
            <a:extLst>
              <a:ext uri="{28A0092B-C50C-407E-A947-70E740481C1C}">
                <a14:useLocalDpi xmlns:a14="http://schemas.microsoft.com/office/drawing/2010/main" val="0"/>
              </a:ext>
            </a:extLst>
          </a:blip>
          <a:stretch>
            <a:fillRect/>
          </a:stretch>
        </p:blipFill>
        <p:spPr>
          <a:xfrm>
            <a:off x="838200" y="6244350"/>
            <a:ext cx="3847856" cy="365125"/>
          </a:xfrm>
          <a:prstGeom prst="rect">
            <a:avLst/>
          </a:prstGeom>
        </p:spPr>
      </p:pic>
      <p:cxnSp>
        <p:nvCxnSpPr>
          <p:cNvPr id="10" name="Straight Connector 9">
            <a:extLst>
              <a:ext uri="{FF2B5EF4-FFF2-40B4-BE49-F238E27FC236}">
                <a16:creationId xmlns:a16="http://schemas.microsoft.com/office/drawing/2014/main" id="{B019B4A1-9C73-4A65-945A-8244A7B68FDB}"/>
              </a:ext>
            </a:extLst>
          </p:cNvPr>
          <p:cNvCxnSpPr>
            <a:cxnSpLocks/>
          </p:cNvCxnSpPr>
          <p:nvPr userDrawn="1"/>
        </p:nvCxnSpPr>
        <p:spPr>
          <a:xfrm>
            <a:off x="0" y="1324750"/>
            <a:ext cx="10832709" cy="0"/>
          </a:xfrm>
          <a:prstGeom prst="line">
            <a:avLst/>
          </a:prstGeom>
          <a:ln w="57150">
            <a:gradFill flip="none" rotWithShape="1">
              <a:gsLst>
                <a:gs pos="100000">
                  <a:schemeClr val="accent1">
                    <a:lumMod val="75000"/>
                  </a:schemeClr>
                </a:gs>
                <a:gs pos="0">
                  <a:schemeClr val="bg1"/>
                </a:gs>
                <a:gs pos="0">
                  <a:schemeClr val="bg1"/>
                </a:gs>
                <a:gs pos="5000">
                  <a:schemeClr val="bg1"/>
                </a:gs>
              </a:gsLst>
              <a:lin ang="10800000" scaled="1"/>
              <a:tileRect/>
            </a:gra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47300725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Comparison">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99AF13-24CC-4A1F-934E-B635D0A7FCEA}"/>
              </a:ext>
            </a:extLst>
          </p:cNvPr>
          <p:cNvSpPr>
            <a:spLocks noGrp="1"/>
          </p:cNvSpPr>
          <p:nvPr>
            <p:ph type="title"/>
          </p:nvPr>
        </p:nvSpPr>
        <p:spPr>
          <a:xfrm>
            <a:off x="839788" y="365125"/>
            <a:ext cx="10515600" cy="1325563"/>
          </a:xfrm>
        </p:spPr>
        <p:txBody>
          <a:bodyPr/>
          <a:lstStyle/>
          <a:p>
            <a:r>
              <a:rPr lang="en-US"/>
              <a:t>Click to edit Master title style</a:t>
            </a:r>
            <a:endParaRPr lang="en-AU"/>
          </a:p>
        </p:txBody>
      </p:sp>
      <p:sp>
        <p:nvSpPr>
          <p:cNvPr id="3" name="Text Placeholder 2">
            <a:extLst>
              <a:ext uri="{FF2B5EF4-FFF2-40B4-BE49-F238E27FC236}">
                <a16:creationId xmlns:a16="http://schemas.microsoft.com/office/drawing/2014/main" id="{6EB5A6C5-71ED-4C2E-8ED0-27F2EA3BCA96}"/>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Edit Master text styles</a:t>
            </a:r>
          </a:p>
        </p:txBody>
      </p:sp>
      <p:sp>
        <p:nvSpPr>
          <p:cNvPr id="4" name="Content Placeholder 3">
            <a:extLst>
              <a:ext uri="{FF2B5EF4-FFF2-40B4-BE49-F238E27FC236}">
                <a16:creationId xmlns:a16="http://schemas.microsoft.com/office/drawing/2014/main" id="{1126A8A1-8503-4169-8B2F-9EC42EFD54C0}"/>
              </a:ext>
            </a:extLst>
          </p:cNvPr>
          <p:cNvSpPr>
            <a:spLocks noGrp="1"/>
          </p:cNvSpPr>
          <p:nvPr>
            <p:ph sz="half" idx="2"/>
          </p:nvPr>
        </p:nvSpPr>
        <p:spPr>
          <a:xfrm>
            <a:off x="839788" y="2505075"/>
            <a:ext cx="5157787" cy="3684588"/>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AU" dirty="0"/>
          </a:p>
        </p:txBody>
      </p:sp>
      <p:sp>
        <p:nvSpPr>
          <p:cNvPr id="5" name="Text Placeholder 4">
            <a:extLst>
              <a:ext uri="{FF2B5EF4-FFF2-40B4-BE49-F238E27FC236}">
                <a16:creationId xmlns:a16="http://schemas.microsoft.com/office/drawing/2014/main" id="{D920716D-3DFF-49FD-84B3-859FE0EE5124}"/>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BAEB6B97-8442-4978-8AA3-767D9C2FA6C7}"/>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9" name="Slide Number Placeholder 8">
            <a:extLst>
              <a:ext uri="{FF2B5EF4-FFF2-40B4-BE49-F238E27FC236}">
                <a16:creationId xmlns:a16="http://schemas.microsoft.com/office/drawing/2014/main" id="{65A4239D-A060-471D-A9F2-186EAD3EE3A2}"/>
              </a:ext>
            </a:extLst>
          </p:cNvPr>
          <p:cNvSpPr>
            <a:spLocks noGrp="1"/>
          </p:cNvSpPr>
          <p:nvPr>
            <p:ph type="sldNum" sz="quarter" idx="12"/>
          </p:nvPr>
        </p:nvSpPr>
        <p:spPr/>
        <p:txBody>
          <a:bodyPr/>
          <a:lstStyle/>
          <a:p>
            <a:fld id="{CF634D4E-71F9-419F-BCBC-F2DBA0F81E58}" type="slidenum">
              <a:rPr lang="en-AU" smtClean="0"/>
              <a:t>‹#›</a:t>
            </a:fld>
            <a:endParaRPr lang="en-AU"/>
          </a:p>
        </p:txBody>
      </p:sp>
      <p:pic>
        <p:nvPicPr>
          <p:cNvPr id="11" name="Picture 10" descr="A picture containing object&#10;&#10;Description generated with high confidence">
            <a:extLst>
              <a:ext uri="{FF2B5EF4-FFF2-40B4-BE49-F238E27FC236}">
                <a16:creationId xmlns:a16="http://schemas.microsoft.com/office/drawing/2014/main" id="{185E5685-36B3-444D-8C5E-B6963DB295E7}"/>
              </a:ext>
            </a:extLst>
          </p:cNvPr>
          <p:cNvPicPr>
            <a:picLocks noChangeAspect="1"/>
          </p:cNvPicPr>
          <p:nvPr userDrawn="1"/>
        </p:nvPicPr>
        <p:blipFill>
          <a:blip r:embed="rId2">
            <a:duotone>
              <a:schemeClr val="bg2">
                <a:shade val="45000"/>
                <a:satMod val="135000"/>
              </a:schemeClr>
              <a:prstClr val="white"/>
            </a:duotone>
            <a:extLst>
              <a:ext uri="{28A0092B-C50C-407E-A947-70E740481C1C}">
                <a14:useLocalDpi xmlns:a14="http://schemas.microsoft.com/office/drawing/2010/main" val="0"/>
              </a:ext>
            </a:extLst>
          </a:blip>
          <a:stretch>
            <a:fillRect/>
          </a:stretch>
        </p:blipFill>
        <p:spPr>
          <a:xfrm>
            <a:off x="838200" y="6244350"/>
            <a:ext cx="3847856" cy="365125"/>
          </a:xfrm>
          <a:prstGeom prst="rect">
            <a:avLst/>
          </a:prstGeom>
        </p:spPr>
      </p:pic>
      <p:cxnSp>
        <p:nvCxnSpPr>
          <p:cNvPr id="12" name="Straight Connector 11">
            <a:extLst>
              <a:ext uri="{FF2B5EF4-FFF2-40B4-BE49-F238E27FC236}">
                <a16:creationId xmlns:a16="http://schemas.microsoft.com/office/drawing/2014/main" id="{E5453B9A-A45C-4C2C-88D7-7818C5A66537}"/>
              </a:ext>
            </a:extLst>
          </p:cNvPr>
          <p:cNvCxnSpPr>
            <a:cxnSpLocks/>
          </p:cNvCxnSpPr>
          <p:nvPr userDrawn="1"/>
        </p:nvCxnSpPr>
        <p:spPr>
          <a:xfrm>
            <a:off x="0" y="1681163"/>
            <a:ext cx="10832709" cy="0"/>
          </a:xfrm>
          <a:prstGeom prst="line">
            <a:avLst/>
          </a:prstGeom>
          <a:ln w="57150">
            <a:gradFill flip="none" rotWithShape="1">
              <a:gsLst>
                <a:gs pos="100000">
                  <a:schemeClr val="accent1">
                    <a:lumMod val="75000"/>
                  </a:schemeClr>
                </a:gs>
                <a:gs pos="0">
                  <a:schemeClr val="bg1"/>
                </a:gs>
                <a:gs pos="0">
                  <a:schemeClr val="bg1"/>
                </a:gs>
                <a:gs pos="5000">
                  <a:schemeClr val="bg1"/>
                </a:gs>
              </a:gsLst>
              <a:lin ang="10800000" scaled="1"/>
              <a:tileRect/>
            </a:gra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26699712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Title Only">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04F758-AB07-4D20-99C6-D6914EDE520C}"/>
              </a:ext>
            </a:extLst>
          </p:cNvPr>
          <p:cNvSpPr>
            <a:spLocks noGrp="1"/>
          </p:cNvSpPr>
          <p:nvPr>
            <p:ph type="title"/>
          </p:nvPr>
        </p:nvSpPr>
        <p:spPr>
          <a:xfrm>
            <a:off x="838200" y="2103437"/>
            <a:ext cx="10515600" cy="1325563"/>
          </a:xfrm>
        </p:spPr>
        <p:txBody>
          <a:bodyPr/>
          <a:lstStyle/>
          <a:p>
            <a:r>
              <a:rPr lang="en-US" dirty="0"/>
              <a:t>Click to edit Master title style</a:t>
            </a:r>
            <a:endParaRPr lang="en-AU" dirty="0"/>
          </a:p>
        </p:txBody>
      </p:sp>
      <p:sp>
        <p:nvSpPr>
          <p:cNvPr id="5" name="Slide Number Placeholder 4">
            <a:extLst>
              <a:ext uri="{FF2B5EF4-FFF2-40B4-BE49-F238E27FC236}">
                <a16:creationId xmlns:a16="http://schemas.microsoft.com/office/drawing/2014/main" id="{5CAB7C03-0257-4FB5-866B-E4A34431C395}"/>
              </a:ext>
            </a:extLst>
          </p:cNvPr>
          <p:cNvSpPr>
            <a:spLocks noGrp="1"/>
          </p:cNvSpPr>
          <p:nvPr>
            <p:ph type="sldNum" sz="quarter" idx="12"/>
          </p:nvPr>
        </p:nvSpPr>
        <p:spPr/>
        <p:txBody>
          <a:bodyPr/>
          <a:lstStyle/>
          <a:p>
            <a:fld id="{CF634D4E-71F9-419F-BCBC-F2DBA0F81E58}" type="slidenum">
              <a:rPr lang="en-AU" smtClean="0"/>
              <a:t>‹#›</a:t>
            </a:fld>
            <a:endParaRPr lang="en-AU"/>
          </a:p>
        </p:txBody>
      </p:sp>
      <p:cxnSp>
        <p:nvCxnSpPr>
          <p:cNvPr id="8" name="Straight Connector 7">
            <a:extLst>
              <a:ext uri="{FF2B5EF4-FFF2-40B4-BE49-F238E27FC236}">
                <a16:creationId xmlns:a16="http://schemas.microsoft.com/office/drawing/2014/main" id="{17CBEC2C-60D7-4F2E-A8FC-6CCA74E0AC70}"/>
              </a:ext>
            </a:extLst>
          </p:cNvPr>
          <p:cNvCxnSpPr>
            <a:cxnSpLocks/>
          </p:cNvCxnSpPr>
          <p:nvPr userDrawn="1"/>
        </p:nvCxnSpPr>
        <p:spPr>
          <a:xfrm>
            <a:off x="0" y="3454053"/>
            <a:ext cx="10832709" cy="0"/>
          </a:xfrm>
          <a:prstGeom prst="line">
            <a:avLst/>
          </a:prstGeom>
          <a:ln w="57150">
            <a:gradFill flip="none" rotWithShape="1">
              <a:gsLst>
                <a:gs pos="100000">
                  <a:schemeClr val="accent1">
                    <a:lumMod val="75000"/>
                  </a:schemeClr>
                </a:gs>
                <a:gs pos="0">
                  <a:schemeClr val="bg1"/>
                </a:gs>
                <a:gs pos="0">
                  <a:schemeClr val="bg1"/>
                </a:gs>
                <a:gs pos="5000">
                  <a:schemeClr val="bg1"/>
                </a:gs>
              </a:gsLst>
              <a:lin ang="10800000" scaled="1"/>
              <a:tileRect/>
            </a:gra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88085497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Charts">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B015EE-8CE7-427C-B73C-B135F65AE2E9}"/>
              </a:ext>
            </a:extLst>
          </p:cNvPr>
          <p:cNvSpPr>
            <a:spLocks noGrp="1"/>
          </p:cNvSpPr>
          <p:nvPr>
            <p:ph type="title"/>
          </p:nvPr>
        </p:nvSpPr>
        <p:spPr>
          <a:xfrm>
            <a:off x="838200" y="365126"/>
            <a:ext cx="10515600" cy="946150"/>
          </a:xfrm>
        </p:spPr>
        <p:txBody>
          <a:bodyPr/>
          <a:lstStyle/>
          <a:p>
            <a:r>
              <a:rPr lang="en-US"/>
              <a:t>Click to edit Master title style</a:t>
            </a:r>
            <a:endParaRPr lang="en-AU"/>
          </a:p>
        </p:txBody>
      </p:sp>
      <p:sp>
        <p:nvSpPr>
          <p:cNvPr id="5" name="Slide Number Placeholder 4">
            <a:extLst>
              <a:ext uri="{FF2B5EF4-FFF2-40B4-BE49-F238E27FC236}">
                <a16:creationId xmlns:a16="http://schemas.microsoft.com/office/drawing/2014/main" id="{E2EA46FA-EF5F-4EF4-8F7B-750D607D5027}"/>
              </a:ext>
            </a:extLst>
          </p:cNvPr>
          <p:cNvSpPr>
            <a:spLocks noGrp="1"/>
          </p:cNvSpPr>
          <p:nvPr>
            <p:ph type="sldNum" sz="quarter" idx="12"/>
          </p:nvPr>
        </p:nvSpPr>
        <p:spPr/>
        <p:txBody>
          <a:bodyPr/>
          <a:lstStyle/>
          <a:p>
            <a:fld id="{CF634D4E-71F9-419F-BCBC-F2DBA0F81E58}" type="slidenum">
              <a:rPr lang="en-AU" smtClean="0"/>
              <a:t>‹#›</a:t>
            </a:fld>
            <a:endParaRPr lang="en-AU"/>
          </a:p>
        </p:txBody>
      </p:sp>
      <p:sp>
        <p:nvSpPr>
          <p:cNvPr id="9" name="Chart Placeholder 8">
            <a:extLst>
              <a:ext uri="{FF2B5EF4-FFF2-40B4-BE49-F238E27FC236}">
                <a16:creationId xmlns:a16="http://schemas.microsoft.com/office/drawing/2014/main" id="{48E3FAE3-DC8D-4FA0-8E85-7597668A6460}"/>
              </a:ext>
            </a:extLst>
          </p:cNvPr>
          <p:cNvSpPr>
            <a:spLocks noGrp="1"/>
          </p:cNvSpPr>
          <p:nvPr>
            <p:ph type="chart" sz="quarter" idx="13"/>
          </p:nvPr>
        </p:nvSpPr>
        <p:spPr>
          <a:xfrm>
            <a:off x="832757" y="2468362"/>
            <a:ext cx="10521043" cy="3508576"/>
          </a:xfrm>
        </p:spPr>
        <p:txBody>
          <a:bodyPr/>
          <a:lstStyle/>
          <a:p>
            <a:endParaRPr lang="en-AU"/>
          </a:p>
        </p:txBody>
      </p:sp>
      <p:sp>
        <p:nvSpPr>
          <p:cNvPr id="11" name="Text Placeholder 10">
            <a:extLst>
              <a:ext uri="{FF2B5EF4-FFF2-40B4-BE49-F238E27FC236}">
                <a16:creationId xmlns:a16="http://schemas.microsoft.com/office/drawing/2014/main" id="{6E6C4FFE-ABF9-4958-B91B-C037692C77DE}"/>
              </a:ext>
            </a:extLst>
          </p:cNvPr>
          <p:cNvSpPr>
            <a:spLocks noGrp="1"/>
          </p:cNvSpPr>
          <p:nvPr>
            <p:ph type="body" sz="quarter" idx="14"/>
          </p:nvPr>
        </p:nvSpPr>
        <p:spPr>
          <a:xfrm>
            <a:off x="832757" y="1562208"/>
            <a:ext cx="10515600" cy="679948"/>
          </a:xfrm>
        </p:spPr>
        <p:txBody>
          <a:bodyPr/>
          <a:lstStyle/>
          <a:p>
            <a:pPr lvl="0"/>
            <a:r>
              <a:rPr lang="en-US" dirty="0"/>
              <a:t>Edit Master text styles</a:t>
            </a:r>
          </a:p>
        </p:txBody>
      </p:sp>
      <p:pic>
        <p:nvPicPr>
          <p:cNvPr id="10" name="Picture 9" descr="A picture containing object&#10;&#10;Description generated with high confidence">
            <a:extLst>
              <a:ext uri="{FF2B5EF4-FFF2-40B4-BE49-F238E27FC236}">
                <a16:creationId xmlns:a16="http://schemas.microsoft.com/office/drawing/2014/main" id="{1EC95515-CDA2-4299-A9D2-3DFEC1C50E4E}"/>
              </a:ext>
            </a:extLst>
          </p:cNvPr>
          <p:cNvPicPr>
            <a:picLocks noChangeAspect="1"/>
          </p:cNvPicPr>
          <p:nvPr userDrawn="1"/>
        </p:nvPicPr>
        <p:blipFill>
          <a:blip r:embed="rId2">
            <a:duotone>
              <a:schemeClr val="bg2">
                <a:shade val="45000"/>
                <a:satMod val="135000"/>
              </a:schemeClr>
              <a:prstClr val="white"/>
            </a:duotone>
            <a:extLst>
              <a:ext uri="{28A0092B-C50C-407E-A947-70E740481C1C}">
                <a14:useLocalDpi xmlns:a14="http://schemas.microsoft.com/office/drawing/2010/main" val="0"/>
              </a:ext>
            </a:extLst>
          </a:blip>
          <a:stretch>
            <a:fillRect/>
          </a:stretch>
        </p:blipFill>
        <p:spPr>
          <a:xfrm>
            <a:off x="838200" y="6244350"/>
            <a:ext cx="3847856" cy="365125"/>
          </a:xfrm>
          <a:prstGeom prst="rect">
            <a:avLst/>
          </a:prstGeom>
        </p:spPr>
      </p:pic>
      <p:cxnSp>
        <p:nvCxnSpPr>
          <p:cNvPr id="15" name="Straight Connector 14">
            <a:extLst>
              <a:ext uri="{FF2B5EF4-FFF2-40B4-BE49-F238E27FC236}">
                <a16:creationId xmlns:a16="http://schemas.microsoft.com/office/drawing/2014/main" id="{7B36E429-9D76-44A7-98B2-7DB4AE7B3AD4}"/>
              </a:ext>
            </a:extLst>
          </p:cNvPr>
          <p:cNvCxnSpPr>
            <a:cxnSpLocks/>
          </p:cNvCxnSpPr>
          <p:nvPr userDrawn="1"/>
        </p:nvCxnSpPr>
        <p:spPr>
          <a:xfrm>
            <a:off x="0" y="1445639"/>
            <a:ext cx="10832709" cy="0"/>
          </a:xfrm>
          <a:prstGeom prst="line">
            <a:avLst/>
          </a:prstGeom>
          <a:ln w="57150">
            <a:gradFill flip="none" rotWithShape="1">
              <a:gsLst>
                <a:gs pos="100000">
                  <a:schemeClr val="accent1">
                    <a:lumMod val="75000"/>
                  </a:schemeClr>
                </a:gs>
                <a:gs pos="0">
                  <a:schemeClr val="bg1"/>
                </a:gs>
                <a:gs pos="0">
                  <a:schemeClr val="bg1"/>
                </a:gs>
                <a:gs pos="5000">
                  <a:schemeClr val="bg1"/>
                </a:gs>
              </a:gsLst>
              <a:lin ang="10800000" scaled="1"/>
              <a:tileRect/>
            </a:gra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55526159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blank" preserve="1">
  <p:cSld name="Blank">
    <p:bg>
      <p:bgPr>
        <a:solidFill>
          <a:schemeClr val="bg1"/>
        </a:solidFill>
        <a:effectLst/>
      </p:bgPr>
    </p:bg>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3710DCED-A14B-4D9D-B2F1-85EA11C18CDF}"/>
              </a:ext>
            </a:extLst>
          </p:cNvPr>
          <p:cNvSpPr>
            <a:spLocks noGrp="1"/>
          </p:cNvSpPr>
          <p:nvPr>
            <p:ph type="sldNum" sz="quarter" idx="12"/>
          </p:nvPr>
        </p:nvSpPr>
        <p:spPr/>
        <p:txBody>
          <a:bodyPr/>
          <a:lstStyle/>
          <a:p>
            <a:fld id="{CF634D4E-71F9-419F-BCBC-F2DBA0F81E58}" type="slidenum">
              <a:rPr lang="en-AU" smtClean="0"/>
              <a:t>‹#›</a:t>
            </a:fld>
            <a:endParaRPr lang="en-AU"/>
          </a:p>
        </p:txBody>
      </p:sp>
      <p:pic>
        <p:nvPicPr>
          <p:cNvPr id="5" name="Picture 4" descr="A picture containing object&#10;&#10;Description generated with high confidence">
            <a:extLst>
              <a:ext uri="{FF2B5EF4-FFF2-40B4-BE49-F238E27FC236}">
                <a16:creationId xmlns:a16="http://schemas.microsoft.com/office/drawing/2014/main" id="{78290F5A-703B-4B36-B990-5D109491C33D}"/>
              </a:ext>
            </a:extLst>
          </p:cNvPr>
          <p:cNvPicPr>
            <a:picLocks noChangeAspect="1"/>
          </p:cNvPicPr>
          <p:nvPr userDrawn="1"/>
        </p:nvPicPr>
        <p:blipFill>
          <a:blip r:embed="rId2">
            <a:duotone>
              <a:schemeClr val="bg2">
                <a:shade val="45000"/>
                <a:satMod val="135000"/>
              </a:schemeClr>
              <a:prstClr val="white"/>
            </a:duotone>
            <a:extLst>
              <a:ext uri="{28A0092B-C50C-407E-A947-70E740481C1C}">
                <a14:useLocalDpi xmlns:a14="http://schemas.microsoft.com/office/drawing/2010/main" val="0"/>
              </a:ext>
            </a:extLst>
          </a:blip>
          <a:stretch>
            <a:fillRect/>
          </a:stretch>
        </p:blipFill>
        <p:spPr>
          <a:xfrm>
            <a:off x="838200" y="6244350"/>
            <a:ext cx="3847856" cy="365125"/>
          </a:xfrm>
          <a:prstGeom prst="rect">
            <a:avLst/>
          </a:prstGeom>
        </p:spPr>
      </p:pic>
    </p:spTree>
    <p:extLst>
      <p:ext uri="{BB962C8B-B14F-4D97-AF65-F5344CB8AC3E}">
        <p14:creationId xmlns:p14="http://schemas.microsoft.com/office/powerpoint/2010/main" val="117773321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objTx" preserve="1">
  <p:cSld name="Content with Caption">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33B67B-928F-4AD2-8E7F-5A466A81CDF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AU"/>
          </a:p>
        </p:txBody>
      </p:sp>
      <p:sp>
        <p:nvSpPr>
          <p:cNvPr id="3" name="Content Placeholder 2">
            <a:extLst>
              <a:ext uri="{FF2B5EF4-FFF2-40B4-BE49-F238E27FC236}">
                <a16:creationId xmlns:a16="http://schemas.microsoft.com/office/drawing/2014/main" id="{835AC0E2-C00C-4801-82B0-344DCEEA0C23}"/>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Text Placeholder 3">
            <a:extLst>
              <a:ext uri="{FF2B5EF4-FFF2-40B4-BE49-F238E27FC236}">
                <a16:creationId xmlns:a16="http://schemas.microsoft.com/office/drawing/2014/main" id="{D7851B1E-6061-48ED-94A8-9EF004D9BC0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7" name="Slide Number Placeholder 6">
            <a:extLst>
              <a:ext uri="{FF2B5EF4-FFF2-40B4-BE49-F238E27FC236}">
                <a16:creationId xmlns:a16="http://schemas.microsoft.com/office/drawing/2014/main" id="{A4F3F467-CBE2-40F0-9AE5-3C64E3CFDE37}"/>
              </a:ext>
            </a:extLst>
          </p:cNvPr>
          <p:cNvSpPr>
            <a:spLocks noGrp="1"/>
          </p:cNvSpPr>
          <p:nvPr>
            <p:ph type="sldNum" sz="quarter" idx="12"/>
          </p:nvPr>
        </p:nvSpPr>
        <p:spPr/>
        <p:txBody>
          <a:bodyPr/>
          <a:lstStyle/>
          <a:p>
            <a:fld id="{CF634D4E-71F9-419F-BCBC-F2DBA0F81E58}" type="slidenum">
              <a:rPr lang="en-AU" smtClean="0"/>
              <a:t>‹#›</a:t>
            </a:fld>
            <a:endParaRPr lang="en-AU"/>
          </a:p>
        </p:txBody>
      </p:sp>
      <p:pic>
        <p:nvPicPr>
          <p:cNvPr id="9" name="Picture 8" descr="A picture containing object&#10;&#10;Description generated with high confidence">
            <a:extLst>
              <a:ext uri="{FF2B5EF4-FFF2-40B4-BE49-F238E27FC236}">
                <a16:creationId xmlns:a16="http://schemas.microsoft.com/office/drawing/2014/main" id="{19FD7175-8B4B-44C4-AB93-D8F65D5FF188}"/>
              </a:ext>
            </a:extLst>
          </p:cNvPr>
          <p:cNvPicPr>
            <a:picLocks noChangeAspect="1"/>
          </p:cNvPicPr>
          <p:nvPr userDrawn="1"/>
        </p:nvPicPr>
        <p:blipFill>
          <a:blip r:embed="rId2">
            <a:duotone>
              <a:schemeClr val="bg2">
                <a:shade val="45000"/>
                <a:satMod val="135000"/>
              </a:schemeClr>
              <a:prstClr val="white"/>
            </a:duotone>
            <a:extLst>
              <a:ext uri="{28A0092B-C50C-407E-A947-70E740481C1C}">
                <a14:useLocalDpi xmlns:a14="http://schemas.microsoft.com/office/drawing/2010/main" val="0"/>
              </a:ext>
            </a:extLst>
          </a:blip>
          <a:stretch>
            <a:fillRect/>
          </a:stretch>
        </p:blipFill>
        <p:spPr>
          <a:xfrm>
            <a:off x="838200" y="6244350"/>
            <a:ext cx="3847856" cy="365125"/>
          </a:xfrm>
          <a:prstGeom prst="rect">
            <a:avLst/>
          </a:prstGeom>
        </p:spPr>
      </p:pic>
      <p:cxnSp>
        <p:nvCxnSpPr>
          <p:cNvPr id="10" name="Straight Connector 9">
            <a:extLst>
              <a:ext uri="{FF2B5EF4-FFF2-40B4-BE49-F238E27FC236}">
                <a16:creationId xmlns:a16="http://schemas.microsoft.com/office/drawing/2014/main" id="{54EB806D-BFA5-468D-9493-8E021F402312}"/>
              </a:ext>
            </a:extLst>
          </p:cNvPr>
          <p:cNvCxnSpPr>
            <a:cxnSpLocks/>
          </p:cNvCxnSpPr>
          <p:nvPr userDrawn="1"/>
        </p:nvCxnSpPr>
        <p:spPr>
          <a:xfrm>
            <a:off x="0" y="2049796"/>
            <a:ext cx="4772025" cy="7604"/>
          </a:xfrm>
          <a:prstGeom prst="line">
            <a:avLst/>
          </a:prstGeom>
          <a:ln w="57150">
            <a:gradFill flip="none" rotWithShape="1">
              <a:gsLst>
                <a:gs pos="100000">
                  <a:schemeClr val="accent1">
                    <a:lumMod val="75000"/>
                  </a:schemeClr>
                </a:gs>
                <a:gs pos="0">
                  <a:schemeClr val="bg1"/>
                </a:gs>
                <a:gs pos="0">
                  <a:schemeClr val="bg1"/>
                </a:gs>
                <a:gs pos="5000">
                  <a:schemeClr val="bg1"/>
                </a:gs>
              </a:gsLst>
              <a:lin ang="10800000" scaled="1"/>
              <a:tileRect/>
            </a:gra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87831666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picTx" preserve="1">
  <p:cSld name="Picture with Caption">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C4D677-D93C-4B07-80C1-9B0B7F5A91B2}"/>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AU"/>
          </a:p>
        </p:txBody>
      </p:sp>
      <p:sp>
        <p:nvSpPr>
          <p:cNvPr id="3" name="Picture Placeholder 2">
            <a:extLst>
              <a:ext uri="{FF2B5EF4-FFF2-40B4-BE49-F238E27FC236}">
                <a16:creationId xmlns:a16="http://schemas.microsoft.com/office/drawing/2014/main" id="{3626430F-4D50-41A6-9086-CE1DBED924E1}"/>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AU"/>
          </a:p>
        </p:txBody>
      </p:sp>
      <p:sp>
        <p:nvSpPr>
          <p:cNvPr id="4" name="Text Placeholder 3">
            <a:extLst>
              <a:ext uri="{FF2B5EF4-FFF2-40B4-BE49-F238E27FC236}">
                <a16:creationId xmlns:a16="http://schemas.microsoft.com/office/drawing/2014/main" id="{3C5B1865-932F-4135-AC9F-C6C4B8A9FE1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7" name="Slide Number Placeholder 6">
            <a:extLst>
              <a:ext uri="{FF2B5EF4-FFF2-40B4-BE49-F238E27FC236}">
                <a16:creationId xmlns:a16="http://schemas.microsoft.com/office/drawing/2014/main" id="{4A5308FB-C4AA-42AF-A31A-B5FA59D51B36}"/>
              </a:ext>
            </a:extLst>
          </p:cNvPr>
          <p:cNvSpPr>
            <a:spLocks noGrp="1"/>
          </p:cNvSpPr>
          <p:nvPr>
            <p:ph type="sldNum" sz="quarter" idx="12"/>
          </p:nvPr>
        </p:nvSpPr>
        <p:spPr/>
        <p:txBody>
          <a:bodyPr/>
          <a:lstStyle/>
          <a:p>
            <a:fld id="{CF634D4E-71F9-419F-BCBC-F2DBA0F81E58}" type="slidenum">
              <a:rPr lang="en-AU" smtClean="0"/>
              <a:t>‹#›</a:t>
            </a:fld>
            <a:endParaRPr lang="en-AU"/>
          </a:p>
        </p:txBody>
      </p:sp>
      <p:pic>
        <p:nvPicPr>
          <p:cNvPr id="9" name="Picture 8" descr="A picture containing object&#10;&#10;Description generated with high confidence">
            <a:extLst>
              <a:ext uri="{FF2B5EF4-FFF2-40B4-BE49-F238E27FC236}">
                <a16:creationId xmlns:a16="http://schemas.microsoft.com/office/drawing/2014/main" id="{9C7470A7-FCD9-40F0-A4FF-6FBEC8A297DD}"/>
              </a:ext>
            </a:extLst>
          </p:cNvPr>
          <p:cNvPicPr>
            <a:picLocks noChangeAspect="1"/>
          </p:cNvPicPr>
          <p:nvPr userDrawn="1"/>
        </p:nvPicPr>
        <p:blipFill>
          <a:blip r:embed="rId2">
            <a:duotone>
              <a:schemeClr val="bg2">
                <a:shade val="45000"/>
                <a:satMod val="135000"/>
              </a:schemeClr>
              <a:prstClr val="white"/>
            </a:duotone>
            <a:extLst>
              <a:ext uri="{28A0092B-C50C-407E-A947-70E740481C1C}">
                <a14:useLocalDpi xmlns:a14="http://schemas.microsoft.com/office/drawing/2010/main" val="0"/>
              </a:ext>
            </a:extLst>
          </a:blip>
          <a:stretch>
            <a:fillRect/>
          </a:stretch>
        </p:blipFill>
        <p:spPr>
          <a:xfrm>
            <a:off x="838200" y="6244350"/>
            <a:ext cx="3847856" cy="365125"/>
          </a:xfrm>
          <a:prstGeom prst="rect">
            <a:avLst/>
          </a:prstGeom>
        </p:spPr>
      </p:pic>
      <p:cxnSp>
        <p:nvCxnSpPr>
          <p:cNvPr id="10" name="Straight Connector 9">
            <a:extLst>
              <a:ext uri="{FF2B5EF4-FFF2-40B4-BE49-F238E27FC236}">
                <a16:creationId xmlns:a16="http://schemas.microsoft.com/office/drawing/2014/main" id="{B8E4FC64-E619-4F69-B0ED-30983B2D7C17}"/>
              </a:ext>
            </a:extLst>
          </p:cNvPr>
          <p:cNvCxnSpPr>
            <a:cxnSpLocks/>
          </p:cNvCxnSpPr>
          <p:nvPr userDrawn="1"/>
        </p:nvCxnSpPr>
        <p:spPr>
          <a:xfrm>
            <a:off x="0" y="2049796"/>
            <a:ext cx="4772025" cy="7604"/>
          </a:xfrm>
          <a:prstGeom prst="line">
            <a:avLst/>
          </a:prstGeom>
          <a:ln w="57150">
            <a:gradFill flip="none" rotWithShape="1">
              <a:gsLst>
                <a:gs pos="100000">
                  <a:schemeClr val="accent1">
                    <a:lumMod val="75000"/>
                  </a:schemeClr>
                </a:gs>
                <a:gs pos="0">
                  <a:schemeClr val="bg1"/>
                </a:gs>
                <a:gs pos="0">
                  <a:schemeClr val="bg1"/>
                </a:gs>
                <a:gs pos="5000">
                  <a:schemeClr val="bg1"/>
                </a:gs>
              </a:gsLst>
              <a:lin ang="10800000" scaled="1"/>
              <a:tileRect/>
            </a:gra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03637779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x" preserve="1">
  <p:cSld name="Title and Vertical Text">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FFE1AD-8693-4D59-81CE-A9C76E872C5C}"/>
              </a:ext>
            </a:extLst>
          </p:cNvPr>
          <p:cNvSpPr>
            <a:spLocks noGrp="1"/>
          </p:cNvSpPr>
          <p:nvPr>
            <p:ph type="title"/>
          </p:nvPr>
        </p:nvSpPr>
        <p:spPr/>
        <p:txBody>
          <a:bodyPr/>
          <a:lstStyle/>
          <a:p>
            <a:r>
              <a:rPr lang="en-US"/>
              <a:t>Click to edit Master title style</a:t>
            </a:r>
            <a:endParaRPr lang="en-AU"/>
          </a:p>
        </p:txBody>
      </p:sp>
      <p:sp>
        <p:nvSpPr>
          <p:cNvPr id="3" name="Vertical Text Placeholder 2">
            <a:extLst>
              <a:ext uri="{FF2B5EF4-FFF2-40B4-BE49-F238E27FC236}">
                <a16:creationId xmlns:a16="http://schemas.microsoft.com/office/drawing/2014/main" id="{A237C2D3-1FF3-49E3-BAEE-AE7BD8BC70D8}"/>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6" name="Slide Number Placeholder 5">
            <a:extLst>
              <a:ext uri="{FF2B5EF4-FFF2-40B4-BE49-F238E27FC236}">
                <a16:creationId xmlns:a16="http://schemas.microsoft.com/office/drawing/2014/main" id="{28D48EE4-BF94-448E-BBF0-4DF7792C1AFC}"/>
              </a:ext>
            </a:extLst>
          </p:cNvPr>
          <p:cNvSpPr>
            <a:spLocks noGrp="1"/>
          </p:cNvSpPr>
          <p:nvPr>
            <p:ph type="sldNum" sz="quarter" idx="12"/>
          </p:nvPr>
        </p:nvSpPr>
        <p:spPr/>
        <p:txBody>
          <a:bodyPr/>
          <a:lstStyle/>
          <a:p>
            <a:fld id="{CF634D4E-71F9-419F-BCBC-F2DBA0F81E58}" type="slidenum">
              <a:rPr lang="en-AU" smtClean="0"/>
              <a:t>‹#›</a:t>
            </a:fld>
            <a:endParaRPr lang="en-AU"/>
          </a:p>
        </p:txBody>
      </p:sp>
      <p:pic>
        <p:nvPicPr>
          <p:cNvPr id="8" name="Picture 7" descr="A picture containing object&#10;&#10;Description generated with high confidence">
            <a:extLst>
              <a:ext uri="{FF2B5EF4-FFF2-40B4-BE49-F238E27FC236}">
                <a16:creationId xmlns:a16="http://schemas.microsoft.com/office/drawing/2014/main" id="{C1A4E784-0C06-4E2E-A578-8AEFA2833476}"/>
              </a:ext>
            </a:extLst>
          </p:cNvPr>
          <p:cNvPicPr>
            <a:picLocks noChangeAspect="1"/>
          </p:cNvPicPr>
          <p:nvPr userDrawn="1"/>
        </p:nvPicPr>
        <p:blipFill>
          <a:blip r:embed="rId2">
            <a:duotone>
              <a:schemeClr val="bg2">
                <a:shade val="45000"/>
                <a:satMod val="135000"/>
              </a:schemeClr>
              <a:prstClr val="white"/>
            </a:duotone>
            <a:extLst>
              <a:ext uri="{28A0092B-C50C-407E-A947-70E740481C1C}">
                <a14:useLocalDpi xmlns:a14="http://schemas.microsoft.com/office/drawing/2010/main" val="0"/>
              </a:ext>
            </a:extLst>
          </a:blip>
          <a:stretch>
            <a:fillRect/>
          </a:stretch>
        </p:blipFill>
        <p:spPr>
          <a:xfrm>
            <a:off x="838200" y="6244350"/>
            <a:ext cx="3847856" cy="365125"/>
          </a:xfrm>
          <a:prstGeom prst="rect">
            <a:avLst/>
          </a:prstGeom>
        </p:spPr>
      </p:pic>
      <p:cxnSp>
        <p:nvCxnSpPr>
          <p:cNvPr id="9" name="Straight Connector 8">
            <a:extLst>
              <a:ext uri="{FF2B5EF4-FFF2-40B4-BE49-F238E27FC236}">
                <a16:creationId xmlns:a16="http://schemas.microsoft.com/office/drawing/2014/main" id="{CD1CB4F5-363B-4E7C-86B1-697B58AF5CFE}"/>
              </a:ext>
            </a:extLst>
          </p:cNvPr>
          <p:cNvCxnSpPr>
            <a:cxnSpLocks/>
          </p:cNvCxnSpPr>
          <p:nvPr userDrawn="1"/>
        </p:nvCxnSpPr>
        <p:spPr>
          <a:xfrm>
            <a:off x="0" y="1681962"/>
            <a:ext cx="10832709" cy="0"/>
          </a:xfrm>
          <a:prstGeom prst="line">
            <a:avLst/>
          </a:prstGeom>
          <a:ln w="57150">
            <a:gradFill flip="none" rotWithShape="1">
              <a:gsLst>
                <a:gs pos="100000">
                  <a:schemeClr val="accent1">
                    <a:lumMod val="75000"/>
                  </a:schemeClr>
                </a:gs>
                <a:gs pos="0">
                  <a:schemeClr val="bg1"/>
                </a:gs>
                <a:gs pos="0">
                  <a:schemeClr val="bg1"/>
                </a:gs>
                <a:gs pos="5000">
                  <a:schemeClr val="bg1"/>
                </a:gs>
              </a:gsLst>
              <a:lin ang="10800000" scaled="1"/>
              <a:tileRect/>
            </a:gra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88697783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bg>
      <p:bgPr>
        <a:solidFill>
          <a:schemeClr val="bg1"/>
        </a:solidFill>
        <a:effectLst/>
      </p:bgPr>
    </p:bg>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11680DCA-815C-4630-9C03-1905167763C3}"/>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AU"/>
          </a:p>
        </p:txBody>
      </p:sp>
      <p:sp>
        <p:nvSpPr>
          <p:cNvPr id="3" name="Vertical Text Placeholder 2">
            <a:extLst>
              <a:ext uri="{FF2B5EF4-FFF2-40B4-BE49-F238E27FC236}">
                <a16:creationId xmlns:a16="http://schemas.microsoft.com/office/drawing/2014/main" id="{76462F1A-14D0-4EF9-908D-DF08B2889AFB}"/>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6" name="Slide Number Placeholder 5">
            <a:extLst>
              <a:ext uri="{FF2B5EF4-FFF2-40B4-BE49-F238E27FC236}">
                <a16:creationId xmlns:a16="http://schemas.microsoft.com/office/drawing/2014/main" id="{923B7BD9-4F36-4DAC-A7BB-920FDD96BBED}"/>
              </a:ext>
            </a:extLst>
          </p:cNvPr>
          <p:cNvSpPr>
            <a:spLocks noGrp="1"/>
          </p:cNvSpPr>
          <p:nvPr>
            <p:ph type="sldNum" sz="quarter" idx="12"/>
          </p:nvPr>
        </p:nvSpPr>
        <p:spPr/>
        <p:txBody>
          <a:bodyPr/>
          <a:lstStyle/>
          <a:p>
            <a:fld id="{CF634D4E-71F9-419F-BCBC-F2DBA0F81E58}" type="slidenum">
              <a:rPr lang="en-AU" smtClean="0"/>
              <a:t>‹#›</a:t>
            </a:fld>
            <a:endParaRPr lang="en-AU"/>
          </a:p>
        </p:txBody>
      </p:sp>
      <p:pic>
        <p:nvPicPr>
          <p:cNvPr id="8" name="Picture 7" descr="A picture containing object&#10;&#10;Description generated with high confidence">
            <a:extLst>
              <a:ext uri="{FF2B5EF4-FFF2-40B4-BE49-F238E27FC236}">
                <a16:creationId xmlns:a16="http://schemas.microsoft.com/office/drawing/2014/main" id="{5EE405CA-F80E-4C16-91B0-713CA98CCB19}"/>
              </a:ext>
            </a:extLst>
          </p:cNvPr>
          <p:cNvPicPr>
            <a:picLocks noChangeAspect="1"/>
          </p:cNvPicPr>
          <p:nvPr userDrawn="1"/>
        </p:nvPicPr>
        <p:blipFill>
          <a:blip r:embed="rId2">
            <a:duotone>
              <a:schemeClr val="bg2">
                <a:shade val="45000"/>
                <a:satMod val="135000"/>
              </a:schemeClr>
              <a:prstClr val="white"/>
            </a:duotone>
            <a:extLst>
              <a:ext uri="{28A0092B-C50C-407E-A947-70E740481C1C}">
                <a14:useLocalDpi xmlns:a14="http://schemas.microsoft.com/office/drawing/2010/main" val="0"/>
              </a:ext>
            </a:extLst>
          </a:blip>
          <a:stretch>
            <a:fillRect/>
          </a:stretch>
        </p:blipFill>
        <p:spPr>
          <a:xfrm>
            <a:off x="838200" y="6244350"/>
            <a:ext cx="3847856" cy="365125"/>
          </a:xfrm>
          <a:prstGeom prst="rect">
            <a:avLst/>
          </a:prstGeom>
        </p:spPr>
      </p:pic>
    </p:spTree>
    <p:extLst>
      <p:ext uri="{BB962C8B-B14F-4D97-AF65-F5344CB8AC3E}">
        <p14:creationId xmlns:p14="http://schemas.microsoft.com/office/powerpoint/2010/main" val="336574869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7F431165-8484-48C6-8889-39A4F0D14E63}"/>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AU"/>
          </a:p>
        </p:txBody>
      </p:sp>
      <p:sp>
        <p:nvSpPr>
          <p:cNvPr id="3" name="Text Placeholder 2">
            <a:extLst>
              <a:ext uri="{FF2B5EF4-FFF2-40B4-BE49-F238E27FC236}">
                <a16:creationId xmlns:a16="http://schemas.microsoft.com/office/drawing/2014/main" id="{CF284EF7-E8D8-412D-AC90-F57A3CC30192}"/>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Date Placeholder 3">
            <a:extLst>
              <a:ext uri="{FF2B5EF4-FFF2-40B4-BE49-F238E27FC236}">
                <a16:creationId xmlns:a16="http://schemas.microsoft.com/office/drawing/2014/main" id="{8F6EB249-DC72-4E13-87B6-58A1C14A9D92}"/>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625C246-26BF-4F91-8813-E8BFAD1D2AF8}" type="datetimeFigureOut">
              <a:rPr lang="en-AU" smtClean="0"/>
              <a:t>26/11/2018</a:t>
            </a:fld>
            <a:endParaRPr lang="en-AU"/>
          </a:p>
        </p:txBody>
      </p:sp>
      <p:sp>
        <p:nvSpPr>
          <p:cNvPr id="5" name="Footer Placeholder 4">
            <a:extLst>
              <a:ext uri="{FF2B5EF4-FFF2-40B4-BE49-F238E27FC236}">
                <a16:creationId xmlns:a16="http://schemas.microsoft.com/office/drawing/2014/main" id="{1D725A0A-07BC-4FEB-9F3D-CAF31460D640}"/>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AU"/>
          </a:p>
        </p:txBody>
      </p:sp>
      <p:sp>
        <p:nvSpPr>
          <p:cNvPr id="6" name="Slide Number Placeholder 5">
            <a:extLst>
              <a:ext uri="{FF2B5EF4-FFF2-40B4-BE49-F238E27FC236}">
                <a16:creationId xmlns:a16="http://schemas.microsoft.com/office/drawing/2014/main" id="{40587063-2CAF-436A-8E44-3FDC67AF3F22}"/>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F634D4E-71F9-419F-BCBC-F2DBA0F81E58}" type="slidenum">
              <a:rPr lang="en-AU" smtClean="0"/>
              <a:t>‹#›</a:t>
            </a:fld>
            <a:endParaRPr lang="en-AU"/>
          </a:p>
        </p:txBody>
      </p:sp>
    </p:spTree>
    <p:extLst>
      <p:ext uri="{BB962C8B-B14F-4D97-AF65-F5344CB8AC3E}">
        <p14:creationId xmlns:p14="http://schemas.microsoft.com/office/powerpoint/2010/main" val="3179362226"/>
      </p:ext>
    </p:extLst>
  </p:cSld>
  <p:clrMap bg1="lt1" tx1="dk1" bg2="lt2" tx2="dk2" accent1="accent1" accent2="accent2" accent3="accent3" accent4="accent4" accent5="accent5" accent6="accent6" hlink="hlink" folHlink="folHlink"/>
  <p:sldLayoutIdLst>
    <p:sldLayoutId id="2147483649" r:id="rId1"/>
    <p:sldLayoutId id="2147483662" r:id="rId2"/>
    <p:sldLayoutId id="2147483663" r:id="rId3"/>
    <p:sldLayoutId id="2147483651" r:id="rId4"/>
    <p:sldLayoutId id="2147483660" r:id="rId5"/>
    <p:sldLayoutId id="2147483652" r:id="rId6"/>
    <p:sldLayoutId id="2147483653" r:id="rId7"/>
    <p:sldLayoutId id="2147483654" r:id="rId8"/>
    <p:sldLayoutId id="2147483661" r:id="rId9"/>
    <p:sldLayoutId id="2147483655" r:id="rId10"/>
    <p:sldLayoutId id="2147483656" r:id="rId11"/>
    <p:sldLayoutId id="2147483657" r:id="rId12"/>
    <p:sldLayoutId id="2147483658" r:id="rId13"/>
    <p:sldLayoutId id="2147483659" r:id="rId14"/>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8.jpg"/><Relationship Id="rId3" Type="http://schemas.openxmlformats.org/officeDocument/2006/relationships/image" Target="../media/image4.png"/><Relationship Id="rId7" Type="http://schemas.openxmlformats.org/officeDocument/2006/relationships/image" Target="../media/image7.png"/><Relationship Id="rId2" Type="http://schemas.openxmlformats.org/officeDocument/2006/relationships/image" Target="../media/image3.jpeg"/><Relationship Id="rId1" Type="http://schemas.openxmlformats.org/officeDocument/2006/relationships/slideLayout" Target="../slideLayouts/slideLayout1.xml"/><Relationship Id="rId6" Type="http://schemas.openxmlformats.org/officeDocument/2006/relationships/image" Target="../media/image6.jpeg"/><Relationship Id="rId5" Type="http://schemas.openxmlformats.org/officeDocument/2006/relationships/image" Target="cid:image018.jpg@01CBC39A.E1A6B550" TargetMode="External"/><Relationship Id="rId4" Type="http://schemas.openxmlformats.org/officeDocument/2006/relationships/image" Target="../media/image5.jpeg"/></Relationships>
</file>

<file path=ppt/slides/_rels/slide2.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9.xml"/></Relationships>
</file>

<file path=ppt/slides/_rels/slide3.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9.xml"/></Relationships>
</file>

<file path=ppt/slides/_rels/slide4.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9.xml"/></Relationships>
</file>

<file path=ppt/slides/_rels/slide5.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9.xml"/></Relationships>
</file>

<file path=ppt/slides/_rels/slide6.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9.xml"/></Relationships>
</file>

<file path=ppt/slides/_rels/slide7.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9.xml"/></Relationships>
</file>

<file path=ppt/slides/_rels/slide8.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9.xml"/></Relationships>
</file>

<file path=ppt/slides/_rels/slide9.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9.xml"/></Relationships>
</file>

<file path=ppt/slides/_rels/slide10.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9.xml"/></Relationships>
</file>

<file path=ppt/slides/_rels/slide11.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9.xml"/></Relationships>
</file>

<file path=ppt/slides/_rels/slide12.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9.xml"/></Relationships>
</file>

<file path=ppt/slides/_rels/slide13.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9.xml"/></Relationships>
</file>

<file path=ppt/slides/_rels/slide14.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9.xml"/></Relationships>
</file>

<file path=ppt/slides/_rels/slide15.xml.rels><?xml version="1.0" encoding="UTF-8" standalone="yes"?>
<Relationships xmlns="http://schemas.openxmlformats.org/package/2006/relationships"><Relationship Id="rId2" Type="http://schemas.openxmlformats.org/officeDocument/2006/relationships/chart" Target="../charts/chart14.xml"/><Relationship Id="rId1" Type="http://schemas.openxmlformats.org/officeDocument/2006/relationships/slideLayout" Target="../slideLayouts/slideLayout9.xml"/></Relationships>
</file>

<file path=ppt/slides/_rels/slide16.xml.rels><?xml version="1.0" encoding="UTF-8" standalone="yes"?>
<Relationships xmlns="http://schemas.openxmlformats.org/package/2006/relationships"><Relationship Id="rId2" Type="http://schemas.openxmlformats.org/officeDocument/2006/relationships/chart" Target="../charts/chart15.xml"/><Relationship Id="rId1" Type="http://schemas.openxmlformats.org/officeDocument/2006/relationships/slideLayout" Target="../slideLayouts/slideLayout9.xml"/></Relationships>
</file>

<file path=ppt/slides/_rels/slide17.xml.rels><?xml version="1.0" encoding="UTF-8" standalone="yes"?>
<Relationships xmlns="http://schemas.openxmlformats.org/package/2006/relationships"><Relationship Id="rId2" Type="http://schemas.openxmlformats.org/officeDocument/2006/relationships/chart" Target="../charts/chart16.xml"/><Relationship Id="rId1" Type="http://schemas.openxmlformats.org/officeDocument/2006/relationships/slideLayout" Target="../slideLayouts/slideLayout9.xml"/></Relationships>
</file>

<file path=ppt/slides/_rels/slide18.xml.rels><?xml version="1.0" encoding="UTF-8" standalone="yes"?>
<Relationships xmlns="http://schemas.openxmlformats.org/package/2006/relationships"><Relationship Id="rId2" Type="http://schemas.openxmlformats.org/officeDocument/2006/relationships/chart" Target="../charts/chart17.xml"/><Relationship Id="rId1" Type="http://schemas.openxmlformats.org/officeDocument/2006/relationships/slideLayout" Target="../slideLayouts/slideLayout9.xml"/></Relationships>
</file>

<file path=ppt/slides/_rels/slide19.xml.rels><?xml version="1.0" encoding="UTF-8" standalone="yes"?>
<Relationships xmlns="http://schemas.openxmlformats.org/package/2006/relationships"><Relationship Id="rId3" Type="http://schemas.openxmlformats.org/officeDocument/2006/relationships/chart" Target="../charts/chart19.xml"/><Relationship Id="rId2" Type="http://schemas.openxmlformats.org/officeDocument/2006/relationships/chart" Target="../charts/chart18.xml"/><Relationship Id="rId1" Type="http://schemas.openxmlformats.org/officeDocument/2006/relationships/slideLayout" Target="../slideLayouts/slideLayout9.xml"/></Relationships>
</file>

<file path=ppt/slides/_rels/slide20.xml.rels><?xml version="1.0" encoding="UTF-8" standalone="yes"?>
<Relationships xmlns="http://schemas.openxmlformats.org/package/2006/relationships"><Relationship Id="rId3" Type="http://schemas.openxmlformats.org/officeDocument/2006/relationships/chart" Target="../charts/chart21.xml"/><Relationship Id="rId2" Type="http://schemas.openxmlformats.org/officeDocument/2006/relationships/chart" Target="../charts/chart20.xml"/><Relationship Id="rId1" Type="http://schemas.openxmlformats.org/officeDocument/2006/relationships/slideLayout" Target="../slideLayouts/slideLayout9.xml"/></Relationships>
</file>

<file path=ppt/slides/_rels/slide21.xml.rels><?xml version="1.0" encoding="UTF-8" standalone="yes"?>
<Relationships xmlns="http://schemas.openxmlformats.org/package/2006/relationships"><Relationship Id="rId3" Type="http://schemas.openxmlformats.org/officeDocument/2006/relationships/chart" Target="../charts/chart23.xml"/><Relationship Id="rId2" Type="http://schemas.openxmlformats.org/officeDocument/2006/relationships/chart" Target="../charts/chart22.xml"/><Relationship Id="rId1" Type="http://schemas.openxmlformats.org/officeDocument/2006/relationships/slideLayout" Target="../slideLayouts/slideLayout9.xml"/></Relationships>
</file>

<file path=ppt/slides/_rels/slide22.xml.rels><?xml version="1.0" encoding="UTF-8" standalone="yes"?>
<Relationships xmlns="http://schemas.openxmlformats.org/package/2006/relationships"><Relationship Id="rId2" Type="http://schemas.openxmlformats.org/officeDocument/2006/relationships/chart" Target="../charts/chart24.xml"/><Relationship Id="rId1" Type="http://schemas.openxmlformats.org/officeDocument/2006/relationships/slideLayout" Target="../slideLayouts/slideLayout9.xml"/></Relationships>
</file>

<file path=ppt/slides/_rels/slide23.xml.rels><?xml version="1.0" encoding="UTF-8" standalone="yes"?>
<Relationships xmlns="http://schemas.openxmlformats.org/package/2006/relationships"><Relationship Id="rId2" Type="http://schemas.openxmlformats.org/officeDocument/2006/relationships/chart" Target="../charts/chart25.xml"/><Relationship Id="rId1" Type="http://schemas.openxmlformats.org/officeDocument/2006/relationships/slideLayout" Target="../slideLayouts/slideLayout9.xml"/></Relationships>
</file>

<file path=ppt/slides/_rels/slide24.xml.rels><?xml version="1.0" encoding="UTF-8" standalone="yes"?>
<Relationships xmlns="http://schemas.openxmlformats.org/package/2006/relationships"><Relationship Id="rId2" Type="http://schemas.openxmlformats.org/officeDocument/2006/relationships/chart" Target="../charts/chart26.xml"/><Relationship Id="rId1" Type="http://schemas.openxmlformats.org/officeDocument/2006/relationships/slideLayout" Target="../slideLayouts/slideLayout9.xml"/></Relationships>
</file>

<file path=ppt/slides/_rels/slide25.xml.rels><?xml version="1.0" encoding="UTF-8" standalone="yes"?>
<Relationships xmlns="http://schemas.openxmlformats.org/package/2006/relationships"><Relationship Id="rId2" Type="http://schemas.openxmlformats.org/officeDocument/2006/relationships/chart" Target="../charts/chart27.xml"/><Relationship Id="rId1" Type="http://schemas.openxmlformats.org/officeDocument/2006/relationships/slideLayout" Target="../slideLayouts/slideLayout9.xml"/></Relationships>
</file>

<file path=ppt/slides/_rels/slide26.xml.rels><?xml version="1.0" encoding="UTF-8" standalone="yes"?>
<Relationships xmlns="http://schemas.openxmlformats.org/package/2006/relationships"><Relationship Id="rId2" Type="http://schemas.openxmlformats.org/officeDocument/2006/relationships/chart" Target="../charts/chart28.xml"/><Relationship Id="rId1" Type="http://schemas.openxmlformats.org/officeDocument/2006/relationships/slideLayout" Target="../slideLayouts/slideLayout9.xml"/></Relationships>
</file>

<file path=ppt/slides/_rels/slide27.xml.rels><?xml version="1.0" encoding="UTF-8" standalone="yes"?>
<Relationships xmlns="http://schemas.openxmlformats.org/package/2006/relationships"><Relationship Id="rId2" Type="http://schemas.openxmlformats.org/officeDocument/2006/relationships/chart" Target="../charts/chart29.xml"/><Relationship Id="rId1" Type="http://schemas.openxmlformats.org/officeDocument/2006/relationships/slideLayout" Target="../slideLayouts/slideLayout9.xml"/></Relationships>
</file>

<file path=ppt/slides/_rels/slide28.xml.rels><?xml version="1.0" encoding="UTF-8" standalone="yes"?>
<Relationships xmlns="http://schemas.openxmlformats.org/package/2006/relationships"><Relationship Id="rId2" Type="http://schemas.openxmlformats.org/officeDocument/2006/relationships/chart" Target="../charts/chart30.xml"/><Relationship Id="rId1" Type="http://schemas.openxmlformats.org/officeDocument/2006/relationships/slideLayout" Target="../slideLayouts/slideLayout9.xml"/></Relationships>
</file>

<file path=ppt/slides/_rels/slide29.xml.rels><?xml version="1.0" encoding="UTF-8" standalone="yes"?>
<Relationships xmlns="http://schemas.openxmlformats.org/package/2006/relationships"><Relationship Id="rId2" Type="http://schemas.openxmlformats.org/officeDocument/2006/relationships/chart" Target="../charts/chart31.xml"/><Relationship Id="rId1" Type="http://schemas.openxmlformats.org/officeDocument/2006/relationships/slideLayout" Target="../slideLayouts/slideLayout9.xml"/></Relationships>
</file>

<file path=ppt/slides/_rels/slide30.xml.rels><?xml version="1.0" encoding="UTF-8" standalone="yes"?>
<Relationships xmlns="http://schemas.openxmlformats.org/package/2006/relationships"><Relationship Id="rId2" Type="http://schemas.openxmlformats.org/officeDocument/2006/relationships/chart" Target="../charts/chart32.xml"/><Relationship Id="rId1" Type="http://schemas.openxmlformats.org/officeDocument/2006/relationships/slideLayout" Target="../slideLayouts/slideLayout9.xml"/></Relationships>
</file>

<file path=ppt/slides/_rels/slide31.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9.xml"/></Relationships>
</file>

<file path=ppt/slides/_rels/slide32.xml.rels><?xml version="1.0" encoding="UTF-8" standalone="yes"?>
<Relationships xmlns="http://schemas.openxmlformats.org/package/2006/relationships"><Relationship Id="rId2" Type="http://schemas.openxmlformats.org/officeDocument/2006/relationships/chart" Target="../charts/chart33.xml"/><Relationship Id="rId1" Type="http://schemas.openxmlformats.org/officeDocument/2006/relationships/slideLayout" Target="../slideLayouts/slideLayout9.xml"/></Relationships>
</file>

<file path=ppt/slides/_rels/slide33.xml.rels><?xml version="1.0" encoding="UTF-8" standalone="yes"?>
<Relationships xmlns="http://schemas.openxmlformats.org/package/2006/relationships"><Relationship Id="rId2" Type="http://schemas.openxmlformats.org/officeDocument/2006/relationships/chart" Target="../charts/chart34.xml"/><Relationship Id="rId1" Type="http://schemas.openxmlformats.org/officeDocument/2006/relationships/slideLayout" Target="../slideLayouts/slideLayout9.xml"/></Relationships>
</file>

<file path=ppt/slides/_rels/slide34.xml.rels><?xml version="1.0" encoding="UTF-8" standalone="yes"?>
<Relationships xmlns="http://schemas.openxmlformats.org/package/2006/relationships"><Relationship Id="rId2" Type="http://schemas.openxmlformats.org/officeDocument/2006/relationships/chart" Target="../charts/chart35.xml"/><Relationship Id="rId1" Type="http://schemas.openxmlformats.org/officeDocument/2006/relationships/slideLayout" Target="../slideLayouts/slideLayout9.xml"/></Relationships>
</file>

<file path=ppt/slides/_rels/slide35.xml.rels><?xml version="1.0" encoding="UTF-8" standalone="yes"?>
<Relationships xmlns="http://schemas.openxmlformats.org/package/2006/relationships"><Relationship Id="rId2" Type="http://schemas.openxmlformats.org/officeDocument/2006/relationships/chart" Target="../charts/chart36.xml"/><Relationship Id="rId1" Type="http://schemas.openxmlformats.org/officeDocument/2006/relationships/slideLayout" Target="../slideLayouts/slideLayout4.xml"/></Relationships>
</file>

<file path=ppt/slides/_rels/slide36.xml.rels><?xml version="1.0" encoding="UTF-8" standalone="yes"?>
<Relationships xmlns="http://schemas.openxmlformats.org/package/2006/relationships"><Relationship Id="rId2" Type="http://schemas.openxmlformats.org/officeDocument/2006/relationships/chart" Target="../charts/chart37.xml"/><Relationship Id="rId1" Type="http://schemas.openxmlformats.org/officeDocument/2006/relationships/slideLayout" Target="../slideLayouts/slideLayout9.xml"/></Relationships>
</file>

<file path=ppt/slides/_rels/slide37.xml.rels><?xml version="1.0" encoding="UTF-8" standalone="yes"?>
<Relationships xmlns="http://schemas.openxmlformats.org/package/2006/relationships"><Relationship Id="rId2" Type="http://schemas.openxmlformats.org/officeDocument/2006/relationships/chart" Target="../charts/chart38.xml"/><Relationship Id="rId1" Type="http://schemas.openxmlformats.org/officeDocument/2006/relationships/slideLayout" Target="../slideLayouts/slideLayout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2">
            <a:extLst>
              <a:ext uri="{FF2B5EF4-FFF2-40B4-BE49-F238E27FC236}">
                <a16:creationId xmlns:a16="http://schemas.microsoft.com/office/drawing/2014/main" id="{F5690561-C7B7-442C-A8FB-691D9A55CD91}"/>
              </a:ext>
            </a:extLst>
          </p:cNvPr>
          <p:cNvSpPr txBox="1">
            <a:spLocks/>
          </p:cNvSpPr>
          <p:nvPr/>
        </p:nvSpPr>
        <p:spPr>
          <a:xfrm>
            <a:off x="476942" y="3429000"/>
            <a:ext cx="6696744" cy="809296"/>
          </a:xfrm>
          <a:prstGeom prst="rect">
            <a:avLst/>
          </a:prstGeom>
        </p:spPr>
        <p:txBody>
          <a:bodyPr anchor="b"/>
          <a:lstStyle>
            <a:lvl1pPr marL="228600" indent="-228600" algn="l" defTabSz="914400" rtl="0" eaLnBrk="1" latinLnBrk="0" hangingPunct="1">
              <a:lnSpc>
                <a:spcPct val="90000"/>
              </a:lnSpc>
              <a:spcBef>
                <a:spcPts val="1000"/>
              </a:spcBef>
              <a:buFont typeface="Arial" panose="020B0604020202020204" pitchFamily="34" charset="0"/>
              <a:buChar char="•"/>
              <a:defRPr sz="2800" b="1" i="0" kern="1200" baseline="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ct val="0"/>
              </a:spcBef>
              <a:spcAft>
                <a:spcPts val="400"/>
              </a:spcAft>
              <a:buNone/>
            </a:pPr>
            <a:r>
              <a:rPr lang="en-AU" altLang="en-US" dirty="0">
                <a:solidFill>
                  <a:schemeClr val="accent3"/>
                </a:solidFill>
                <a:latin typeface="Sommet" panose="02000505000000020004" pitchFamily="50" charset="0"/>
                <a:ea typeface="Microsoft Sans Serif" charset="0"/>
                <a:cs typeface="Arial" charset="0"/>
              </a:rPr>
              <a:t>Findings from the Australian Capital Territory 2018 Illicit Drug Reporting System </a:t>
            </a:r>
          </a:p>
        </p:txBody>
      </p:sp>
      <p:pic>
        <p:nvPicPr>
          <p:cNvPr id="6" name="Picture 5" descr="Burnet Logo">
            <a:extLst>
              <a:ext uri="{FF2B5EF4-FFF2-40B4-BE49-F238E27FC236}">
                <a16:creationId xmlns:a16="http://schemas.microsoft.com/office/drawing/2014/main" id="{C9C806AE-C739-40D1-9FD6-E8B9E2093B7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75329" y="5742582"/>
            <a:ext cx="970678" cy="674082"/>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7" descr="UQ logo col">
            <a:extLst>
              <a:ext uri="{FF2B5EF4-FFF2-40B4-BE49-F238E27FC236}">
                <a16:creationId xmlns:a16="http://schemas.microsoft.com/office/drawing/2014/main" id="{7AD119CA-981A-46C0-9898-30982A96A26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196094" y="5804665"/>
            <a:ext cx="647119" cy="566229"/>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5" descr="cid:image018.jpg@01CBC39A.E1A6B550">
            <a:extLst>
              <a:ext uri="{FF2B5EF4-FFF2-40B4-BE49-F238E27FC236}">
                <a16:creationId xmlns:a16="http://schemas.microsoft.com/office/drawing/2014/main" id="{A1292CD8-D43D-461F-B861-95AA365EFA82}"/>
              </a:ext>
            </a:extLst>
          </p:cNvPr>
          <p:cNvPicPr>
            <a:picLocks noChangeAspect="1" noChangeArrowheads="1"/>
          </p:cNvPicPr>
          <p:nvPr/>
        </p:nvPicPr>
        <p:blipFill>
          <a:blip r:embed="rId4" r:link="rId5">
            <a:extLst>
              <a:ext uri="{28A0092B-C50C-407E-A947-70E740481C1C}">
                <a14:useLocalDpi xmlns:a14="http://schemas.microsoft.com/office/drawing/2010/main" val="0"/>
              </a:ext>
            </a:extLst>
          </a:blip>
          <a:srcRect/>
          <a:stretch>
            <a:fillRect/>
          </a:stretch>
        </p:blipFill>
        <p:spPr bwMode="auto">
          <a:xfrm>
            <a:off x="2270409" y="5812972"/>
            <a:ext cx="647119" cy="485339"/>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9" descr="Utas_vert">
            <a:extLst>
              <a:ext uri="{FF2B5EF4-FFF2-40B4-BE49-F238E27FC236}">
                <a16:creationId xmlns:a16="http://schemas.microsoft.com/office/drawing/2014/main" id="{F9947462-483B-45ED-A32A-57E223F620E0}"/>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547290" y="5772526"/>
            <a:ext cx="444894" cy="566229"/>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10" descr="A close up of a logo&#10;&#10;Description generated with very high confidence">
            <a:extLst>
              <a:ext uri="{FF2B5EF4-FFF2-40B4-BE49-F238E27FC236}">
                <a16:creationId xmlns:a16="http://schemas.microsoft.com/office/drawing/2014/main" id="{07C5AC91-8D33-4489-9BC3-CFCD5C43E5F5}"/>
              </a:ext>
            </a:extLst>
          </p:cNvPr>
          <p:cNvPicPr>
            <a:picLocks noChangeAspect="1"/>
          </p:cNvPicPr>
          <p:nvPr/>
        </p:nvPicPr>
        <p:blipFill rotWithShape="1">
          <a:blip r:embed="rId7">
            <a:extLst>
              <a:ext uri="{28A0092B-C50C-407E-A947-70E740481C1C}">
                <a14:useLocalDpi xmlns:a14="http://schemas.microsoft.com/office/drawing/2010/main" val="0"/>
              </a:ext>
            </a:extLst>
          </a:blip>
          <a:srcRect l="3266" t="16232" r="4276" b="18605"/>
          <a:stretch/>
        </p:blipFill>
        <p:spPr>
          <a:xfrm>
            <a:off x="7497346" y="5788836"/>
            <a:ext cx="3047889" cy="549918"/>
          </a:xfrm>
          <a:prstGeom prst="rect">
            <a:avLst/>
          </a:prstGeom>
        </p:spPr>
      </p:pic>
      <p:pic>
        <p:nvPicPr>
          <p:cNvPr id="12" name="Picture 11">
            <a:extLst>
              <a:ext uri="{FF2B5EF4-FFF2-40B4-BE49-F238E27FC236}">
                <a16:creationId xmlns:a16="http://schemas.microsoft.com/office/drawing/2014/main" id="{39DF7AAB-7E19-4858-BE71-367227C01B76}"/>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4121437" y="5742581"/>
            <a:ext cx="3097685" cy="596173"/>
          </a:xfrm>
          <a:prstGeom prst="rect">
            <a:avLst/>
          </a:prstGeom>
        </p:spPr>
      </p:pic>
    </p:spTree>
    <p:extLst>
      <p:ext uri="{BB962C8B-B14F-4D97-AF65-F5344CB8AC3E}">
        <p14:creationId xmlns:p14="http://schemas.microsoft.com/office/powerpoint/2010/main" val="62331803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3A1A01-083B-4357-AEF1-22CC99759ECC}"/>
              </a:ext>
            </a:extLst>
          </p:cNvPr>
          <p:cNvSpPr>
            <a:spLocks noGrp="1"/>
          </p:cNvSpPr>
          <p:nvPr>
            <p:ph type="title"/>
          </p:nvPr>
        </p:nvSpPr>
        <p:spPr/>
        <p:txBody>
          <a:bodyPr>
            <a:normAutofit/>
          </a:bodyPr>
          <a:lstStyle/>
          <a:p>
            <a:r>
              <a:rPr lang="en-AU" sz="3200" dirty="0"/>
              <a:t>Figure 1: Drug of choice, ACT, 2000-2018</a:t>
            </a:r>
          </a:p>
        </p:txBody>
      </p:sp>
      <p:sp>
        <p:nvSpPr>
          <p:cNvPr id="4" name="Text Placeholder 3">
            <a:extLst>
              <a:ext uri="{FF2B5EF4-FFF2-40B4-BE49-F238E27FC236}">
                <a16:creationId xmlns:a16="http://schemas.microsoft.com/office/drawing/2014/main" id="{83E55F47-DC01-41DF-946E-7C9617A44828}"/>
              </a:ext>
            </a:extLst>
          </p:cNvPr>
          <p:cNvSpPr>
            <a:spLocks noGrp="1"/>
          </p:cNvSpPr>
          <p:nvPr>
            <p:ph type="body" sz="quarter" idx="14"/>
          </p:nvPr>
        </p:nvSpPr>
        <p:spPr>
          <a:xfrm>
            <a:off x="733988" y="5751635"/>
            <a:ext cx="10515600" cy="451223"/>
          </a:xfrm>
        </p:spPr>
        <p:txBody>
          <a:bodyPr>
            <a:normAutofit/>
          </a:bodyPr>
          <a:lstStyle/>
          <a:p>
            <a:pPr marL="0" indent="0">
              <a:buNone/>
            </a:pPr>
            <a:r>
              <a:rPr lang="en-AU" sz="1200" dirty="0"/>
              <a:t>Note. Substances listed in this figure are the primary endorsed; nominal percentages have endorsed other substances. Data labels have been removed from figures in years 2000, 2017 and 2018 with small cell size (i.e. n≤5). *</a:t>
            </a:r>
            <a:r>
              <a:rPr lang="en-AU" sz="1200" i="1" dirty="0"/>
              <a:t>p</a:t>
            </a:r>
            <a:r>
              <a:rPr lang="en-AU" sz="1200" dirty="0"/>
              <a:t>&lt;0.050; **</a:t>
            </a:r>
            <a:r>
              <a:rPr lang="en-AU" sz="1200" i="1" dirty="0"/>
              <a:t>p</a:t>
            </a:r>
            <a:r>
              <a:rPr lang="en-AU" sz="1200" dirty="0"/>
              <a:t>&lt;0.010; ***</a:t>
            </a:r>
            <a:r>
              <a:rPr lang="en-AU" sz="1200" i="1" dirty="0"/>
              <a:t>p</a:t>
            </a:r>
            <a:r>
              <a:rPr lang="en-AU" sz="1200" dirty="0"/>
              <a:t>&lt;0.001 for 2017 versus 2018.</a:t>
            </a:r>
          </a:p>
        </p:txBody>
      </p:sp>
      <p:graphicFrame>
        <p:nvGraphicFramePr>
          <p:cNvPr id="7" name="Object 65">
            <a:extLst>
              <a:ext uri="{FF2B5EF4-FFF2-40B4-BE49-F238E27FC236}">
                <a16:creationId xmlns:a16="http://schemas.microsoft.com/office/drawing/2014/main" id="{BFE22CA7-A190-467D-933A-944FD0BC922E}"/>
              </a:ext>
            </a:extLst>
          </p:cNvPr>
          <p:cNvGraphicFramePr>
            <a:graphicFrameLocks/>
          </p:cNvGraphicFramePr>
          <p:nvPr>
            <p:extLst>
              <p:ext uri="{D42A27DB-BD31-4B8C-83A1-F6EECF244321}">
                <p14:modId xmlns:p14="http://schemas.microsoft.com/office/powerpoint/2010/main" val="325499027"/>
              </p:ext>
            </p:extLst>
          </p:nvPr>
        </p:nvGraphicFramePr>
        <p:xfrm>
          <a:off x="733988" y="1590854"/>
          <a:ext cx="10515599" cy="4160781"/>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74784850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51CE9F-EC5C-4BAE-A0B5-C262A9844339}"/>
              </a:ext>
            </a:extLst>
          </p:cNvPr>
          <p:cNvSpPr>
            <a:spLocks noGrp="1"/>
          </p:cNvSpPr>
          <p:nvPr>
            <p:ph type="title"/>
          </p:nvPr>
        </p:nvSpPr>
        <p:spPr/>
        <p:txBody>
          <a:bodyPr>
            <a:noAutofit/>
          </a:bodyPr>
          <a:lstStyle/>
          <a:p>
            <a:r>
              <a:rPr lang="en-AU" sz="3200" dirty="0"/>
              <a:t>Figure 2: Drug injected most often in the past month, ACT, 2000-2018</a:t>
            </a:r>
          </a:p>
        </p:txBody>
      </p:sp>
      <p:sp>
        <p:nvSpPr>
          <p:cNvPr id="4" name="Text Placeholder 3">
            <a:extLst>
              <a:ext uri="{FF2B5EF4-FFF2-40B4-BE49-F238E27FC236}">
                <a16:creationId xmlns:a16="http://schemas.microsoft.com/office/drawing/2014/main" id="{C126340E-3416-42FD-A2B9-E0DC2739FD8A}"/>
              </a:ext>
            </a:extLst>
          </p:cNvPr>
          <p:cNvSpPr>
            <a:spLocks noGrp="1"/>
          </p:cNvSpPr>
          <p:nvPr>
            <p:ph type="body" sz="quarter" idx="14"/>
          </p:nvPr>
        </p:nvSpPr>
        <p:spPr>
          <a:xfrm>
            <a:off x="838200" y="5765138"/>
            <a:ext cx="10515600" cy="361342"/>
          </a:xfrm>
        </p:spPr>
        <p:txBody>
          <a:bodyPr>
            <a:noAutofit/>
          </a:bodyPr>
          <a:lstStyle/>
          <a:p>
            <a:pPr marL="0" indent="0">
              <a:spcBef>
                <a:spcPts val="0"/>
              </a:spcBef>
              <a:buNone/>
            </a:pPr>
            <a:r>
              <a:rPr lang="en-AU" sz="1200" dirty="0"/>
              <a:t>Note. Substances listed in this figure are the primary endorsed; nominal percentages have endorsed other substances. Data labels have been removed from figures in years 2000, 2017 and 2018 with small cell size (i.e. n≤5). *</a:t>
            </a:r>
            <a:r>
              <a:rPr lang="en-AU" sz="1200" i="1" dirty="0"/>
              <a:t>p</a:t>
            </a:r>
            <a:r>
              <a:rPr lang="en-AU" sz="1200" dirty="0"/>
              <a:t>&lt;0.050; **</a:t>
            </a:r>
            <a:r>
              <a:rPr lang="en-AU" sz="1200" i="1" dirty="0"/>
              <a:t>p</a:t>
            </a:r>
            <a:r>
              <a:rPr lang="en-AU" sz="1200" dirty="0"/>
              <a:t>&lt;0.010; ***</a:t>
            </a:r>
            <a:r>
              <a:rPr lang="en-AU" sz="1200" i="1" dirty="0"/>
              <a:t>p</a:t>
            </a:r>
            <a:r>
              <a:rPr lang="en-AU" sz="1200" dirty="0"/>
              <a:t>&lt;0.001 for 2017 versus 2018</a:t>
            </a:r>
          </a:p>
        </p:txBody>
      </p:sp>
      <p:graphicFrame>
        <p:nvGraphicFramePr>
          <p:cNvPr id="5" name="Object 66">
            <a:extLst>
              <a:ext uri="{FF2B5EF4-FFF2-40B4-BE49-F238E27FC236}">
                <a16:creationId xmlns:a16="http://schemas.microsoft.com/office/drawing/2014/main" id="{0DE7387D-985D-4742-A04B-33873F1D156A}"/>
              </a:ext>
            </a:extLst>
          </p:cNvPr>
          <p:cNvGraphicFramePr>
            <a:graphicFrameLocks/>
          </p:cNvGraphicFramePr>
          <p:nvPr>
            <p:extLst>
              <p:ext uri="{D42A27DB-BD31-4B8C-83A1-F6EECF244321}">
                <p14:modId xmlns:p14="http://schemas.microsoft.com/office/powerpoint/2010/main" val="3535602962"/>
              </p:ext>
            </p:extLst>
          </p:nvPr>
        </p:nvGraphicFramePr>
        <p:xfrm>
          <a:off x="838200" y="1589838"/>
          <a:ext cx="10515600" cy="4175299"/>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242113454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912201-378D-4BE5-B658-49771BDCBCBB}"/>
              </a:ext>
            </a:extLst>
          </p:cNvPr>
          <p:cNvSpPr>
            <a:spLocks noGrp="1"/>
          </p:cNvSpPr>
          <p:nvPr>
            <p:ph type="title"/>
          </p:nvPr>
        </p:nvSpPr>
        <p:spPr/>
        <p:txBody>
          <a:bodyPr>
            <a:noAutofit/>
          </a:bodyPr>
          <a:lstStyle/>
          <a:p>
            <a:r>
              <a:rPr lang="en-AU" sz="3200" dirty="0"/>
              <a:t>Figure 3: High frequency substance use in the past six months, ACT, 2000-2018</a:t>
            </a:r>
          </a:p>
        </p:txBody>
      </p:sp>
      <p:sp>
        <p:nvSpPr>
          <p:cNvPr id="4" name="Text Placeholder 3">
            <a:extLst>
              <a:ext uri="{FF2B5EF4-FFF2-40B4-BE49-F238E27FC236}">
                <a16:creationId xmlns:a16="http://schemas.microsoft.com/office/drawing/2014/main" id="{2DC824F2-94D4-4C54-B718-4756DF585629}"/>
              </a:ext>
            </a:extLst>
          </p:cNvPr>
          <p:cNvSpPr>
            <a:spLocks noGrp="1"/>
          </p:cNvSpPr>
          <p:nvPr>
            <p:ph type="body" sz="quarter" idx="14"/>
          </p:nvPr>
        </p:nvSpPr>
        <p:spPr>
          <a:xfrm>
            <a:off x="832757" y="5902780"/>
            <a:ext cx="10515600" cy="249735"/>
          </a:xfrm>
        </p:spPr>
        <p:txBody>
          <a:bodyPr>
            <a:normAutofit lnSpcReduction="10000"/>
          </a:bodyPr>
          <a:lstStyle/>
          <a:p>
            <a:pPr marL="0" indent="0">
              <a:buNone/>
            </a:pPr>
            <a:r>
              <a:rPr lang="en-AU" sz="1200" dirty="0"/>
              <a:t>Note. These figures are of the entire sample. Y axis reduced to 80% to improve visibility of trends. *</a:t>
            </a:r>
            <a:r>
              <a:rPr lang="en-AU" sz="1200" i="1" dirty="0"/>
              <a:t>p</a:t>
            </a:r>
            <a:r>
              <a:rPr lang="en-AU" sz="1200" dirty="0"/>
              <a:t>&lt;0.050; **</a:t>
            </a:r>
            <a:r>
              <a:rPr lang="en-AU" sz="1200" i="1" dirty="0"/>
              <a:t>p</a:t>
            </a:r>
            <a:r>
              <a:rPr lang="en-AU" sz="1200" dirty="0"/>
              <a:t>&lt;0.010; ***</a:t>
            </a:r>
            <a:r>
              <a:rPr lang="en-AU" sz="1200" i="1" dirty="0"/>
              <a:t>p</a:t>
            </a:r>
            <a:r>
              <a:rPr lang="en-AU" sz="1200" dirty="0"/>
              <a:t>&lt;0.001 for 2017 versus 2018.</a:t>
            </a:r>
          </a:p>
        </p:txBody>
      </p:sp>
      <p:graphicFrame>
        <p:nvGraphicFramePr>
          <p:cNvPr id="6" name="Object 66">
            <a:extLst>
              <a:ext uri="{FF2B5EF4-FFF2-40B4-BE49-F238E27FC236}">
                <a16:creationId xmlns:a16="http://schemas.microsoft.com/office/drawing/2014/main" id="{2A9DB52B-1451-473B-AFB4-9E71BB244CE6}"/>
              </a:ext>
            </a:extLst>
          </p:cNvPr>
          <p:cNvGraphicFramePr>
            <a:graphicFrameLocks/>
          </p:cNvGraphicFramePr>
          <p:nvPr>
            <p:extLst>
              <p:ext uri="{D42A27DB-BD31-4B8C-83A1-F6EECF244321}">
                <p14:modId xmlns:p14="http://schemas.microsoft.com/office/powerpoint/2010/main" val="2587022092"/>
              </p:ext>
            </p:extLst>
          </p:nvPr>
        </p:nvGraphicFramePr>
        <p:xfrm>
          <a:off x="620900" y="1748938"/>
          <a:ext cx="11200986" cy="3868091"/>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156924649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0CC9F6-FADA-4B2B-83D1-162A02897E83}"/>
              </a:ext>
            </a:extLst>
          </p:cNvPr>
          <p:cNvSpPr>
            <a:spLocks noGrp="1"/>
          </p:cNvSpPr>
          <p:nvPr>
            <p:ph type="title"/>
          </p:nvPr>
        </p:nvSpPr>
        <p:spPr/>
        <p:txBody>
          <a:bodyPr>
            <a:noAutofit/>
          </a:bodyPr>
          <a:lstStyle/>
          <a:p>
            <a:r>
              <a:rPr lang="en-AU" sz="3200" dirty="0"/>
              <a:t>Figure 4: Past six month use and frequency of use of heroin, ACT, 2000-2018</a:t>
            </a:r>
          </a:p>
        </p:txBody>
      </p:sp>
      <p:sp>
        <p:nvSpPr>
          <p:cNvPr id="4" name="Text Placeholder 3">
            <a:extLst>
              <a:ext uri="{FF2B5EF4-FFF2-40B4-BE49-F238E27FC236}">
                <a16:creationId xmlns:a16="http://schemas.microsoft.com/office/drawing/2014/main" id="{5533BAAB-DAB9-4989-B853-D8FFE3FD0257}"/>
              </a:ext>
            </a:extLst>
          </p:cNvPr>
          <p:cNvSpPr>
            <a:spLocks noGrp="1"/>
          </p:cNvSpPr>
          <p:nvPr>
            <p:ph type="body" sz="quarter" idx="14"/>
          </p:nvPr>
        </p:nvSpPr>
        <p:spPr>
          <a:xfrm>
            <a:off x="838200" y="5796935"/>
            <a:ext cx="10515600" cy="400501"/>
          </a:xfrm>
        </p:spPr>
        <p:txBody>
          <a:bodyPr>
            <a:noAutofit/>
          </a:bodyPr>
          <a:lstStyle/>
          <a:p>
            <a:pPr marL="0" indent="0">
              <a:buNone/>
            </a:pPr>
            <a:r>
              <a:rPr lang="en-AU" sz="1200" dirty="0"/>
              <a:t>Note. Median days computed among those who reported recent use (maximum 180 days). Median days rounded to the nearest whole number. *</a:t>
            </a:r>
            <a:r>
              <a:rPr lang="en-AU" sz="1200" i="1" dirty="0"/>
              <a:t>p</a:t>
            </a:r>
            <a:r>
              <a:rPr lang="en-AU" sz="1200" dirty="0"/>
              <a:t>&lt;0.050; **</a:t>
            </a:r>
            <a:r>
              <a:rPr lang="en-AU" sz="1200" i="1" dirty="0"/>
              <a:t>p</a:t>
            </a:r>
            <a:r>
              <a:rPr lang="en-AU" sz="1200" dirty="0"/>
              <a:t>&lt;0.010; ***</a:t>
            </a:r>
            <a:r>
              <a:rPr lang="en-AU" sz="1200" i="1" dirty="0"/>
              <a:t>p</a:t>
            </a:r>
            <a:r>
              <a:rPr lang="en-AU" sz="1200" dirty="0"/>
              <a:t>&lt;0.001 for 2017 versus 2018.</a:t>
            </a:r>
          </a:p>
        </p:txBody>
      </p:sp>
      <p:graphicFrame>
        <p:nvGraphicFramePr>
          <p:cNvPr id="6" name="Chart 5">
            <a:extLst>
              <a:ext uri="{FF2B5EF4-FFF2-40B4-BE49-F238E27FC236}">
                <a16:creationId xmlns:a16="http://schemas.microsoft.com/office/drawing/2014/main" id="{81E01D9F-40B5-4149-9F77-78C3CFD54CDF}"/>
              </a:ext>
            </a:extLst>
          </p:cNvPr>
          <p:cNvGraphicFramePr/>
          <p:nvPr>
            <p:extLst>
              <p:ext uri="{D42A27DB-BD31-4B8C-83A1-F6EECF244321}">
                <p14:modId xmlns:p14="http://schemas.microsoft.com/office/powerpoint/2010/main" val="994005720"/>
              </p:ext>
            </p:extLst>
          </p:nvPr>
        </p:nvGraphicFramePr>
        <p:xfrm>
          <a:off x="832756" y="1620499"/>
          <a:ext cx="10515600" cy="4176436"/>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346479221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3FFA75-FBA0-424F-999C-A6460FC2FEAB}"/>
              </a:ext>
            </a:extLst>
          </p:cNvPr>
          <p:cNvSpPr>
            <a:spLocks noGrp="1"/>
          </p:cNvSpPr>
          <p:nvPr>
            <p:ph type="title"/>
          </p:nvPr>
        </p:nvSpPr>
        <p:spPr/>
        <p:txBody>
          <a:bodyPr>
            <a:noAutofit/>
          </a:bodyPr>
          <a:lstStyle/>
          <a:p>
            <a:r>
              <a:rPr lang="en-AU" sz="3200" dirty="0"/>
              <a:t>Figure 5: Median price of heroin per cap and gram, ACT, 2000-2018</a:t>
            </a:r>
          </a:p>
        </p:txBody>
      </p:sp>
      <p:sp>
        <p:nvSpPr>
          <p:cNvPr id="4" name="Text Placeholder 3">
            <a:extLst>
              <a:ext uri="{FF2B5EF4-FFF2-40B4-BE49-F238E27FC236}">
                <a16:creationId xmlns:a16="http://schemas.microsoft.com/office/drawing/2014/main" id="{6D33D9E2-D027-4476-B995-142399B0DCF4}"/>
              </a:ext>
            </a:extLst>
          </p:cNvPr>
          <p:cNvSpPr>
            <a:spLocks noGrp="1"/>
          </p:cNvSpPr>
          <p:nvPr>
            <p:ph type="body" sz="quarter" idx="14"/>
          </p:nvPr>
        </p:nvSpPr>
        <p:spPr>
          <a:xfrm>
            <a:off x="838200" y="5925640"/>
            <a:ext cx="10515600" cy="209034"/>
          </a:xfrm>
        </p:spPr>
        <p:txBody>
          <a:bodyPr>
            <a:noAutofit/>
          </a:bodyPr>
          <a:lstStyle/>
          <a:p>
            <a:pPr marL="0" indent="0">
              <a:buNone/>
            </a:pPr>
            <a:r>
              <a:rPr lang="en-AU" sz="1200" dirty="0"/>
              <a:t>Note. Among those who commented. Price for a gram of heroin was not collected in 2000. *</a:t>
            </a:r>
            <a:r>
              <a:rPr lang="en-AU" sz="1200" i="1" dirty="0"/>
              <a:t>p</a:t>
            </a:r>
            <a:r>
              <a:rPr lang="en-AU" sz="1200" dirty="0"/>
              <a:t>&lt;0.050; **</a:t>
            </a:r>
            <a:r>
              <a:rPr lang="en-AU" sz="1200" i="1" dirty="0"/>
              <a:t>p</a:t>
            </a:r>
            <a:r>
              <a:rPr lang="en-AU" sz="1200" dirty="0"/>
              <a:t>&lt;0.010; ***</a:t>
            </a:r>
            <a:r>
              <a:rPr lang="en-AU" sz="1200" i="1" dirty="0"/>
              <a:t>p</a:t>
            </a:r>
            <a:r>
              <a:rPr lang="en-AU" sz="1200" dirty="0"/>
              <a:t>&lt;0.001 for 2017 versus 2018.</a:t>
            </a:r>
          </a:p>
          <a:p>
            <a:pPr marL="0" indent="0">
              <a:buNone/>
            </a:pPr>
            <a:endParaRPr lang="en-AU" sz="1800" dirty="0"/>
          </a:p>
        </p:txBody>
      </p:sp>
      <p:graphicFrame>
        <p:nvGraphicFramePr>
          <p:cNvPr id="5" name="Chart 4">
            <a:extLst>
              <a:ext uri="{FF2B5EF4-FFF2-40B4-BE49-F238E27FC236}">
                <a16:creationId xmlns:a16="http://schemas.microsoft.com/office/drawing/2014/main" id="{B665E6AD-35E2-4996-95E5-731B15E1657A}"/>
              </a:ext>
            </a:extLst>
          </p:cNvPr>
          <p:cNvGraphicFramePr/>
          <p:nvPr>
            <p:extLst>
              <p:ext uri="{D42A27DB-BD31-4B8C-83A1-F6EECF244321}">
                <p14:modId xmlns:p14="http://schemas.microsoft.com/office/powerpoint/2010/main" val="293282610"/>
              </p:ext>
            </p:extLst>
          </p:nvPr>
        </p:nvGraphicFramePr>
        <p:xfrm>
          <a:off x="838200" y="1601488"/>
          <a:ext cx="10515600" cy="4324152"/>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295050903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D5BFF8-8FAA-41E5-8D31-0559A2B0415B}"/>
              </a:ext>
            </a:extLst>
          </p:cNvPr>
          <p:cNvSpPr>
            <a:spLocks noGrp="1"/>
          </p:cNvSpPr>
          <p:nvPr>
            <p:ph type="title"/>
          </p:nvPr>
        </p:nvSpPr>
        <p:spPr/>
        <p:txBody>
          <a:bodyPr>
            <a:noAutofit/>
          </a:bodyPr>
          <a:lstStyle/>
          <a:p>
            <a:r>
              <a:rPr lang="en-AU" sz="3200" dirty="0"/>
              <a:t>Figure 6: Current perceived purity of heroin, ACT, 2000-2018</a:t>
            </a:r>
          </a:p>
        </p:txBody>
      </p:sp>
      <p:sp>
        <p:nvSpPr>
          <p:cNvPr id="4" name="Text Placeholder 3">
            <a:extLst>
              <a:ext uri="{FF2B5EF4-FFF2-40B4-BE49-F238E27FC236}">
                <a16:creationId xmlns:a16="http://schemas.microsoft.com/office/drawing/2014/main" id="{71CE6C56-A91B-4C60-AC45-E117FA4A59BC}"/>
              </a:ext>
            </a:extLst>
          </p:cNvPr>
          <p:cNvSpPr>
            <a:spLocks noGrp="1"/>
          </p:cNvSpPr>
          <p:nvPr>
            <p:ph type="body" sz="quarter" idx="14"/>
          </p:nvPr>
        </p:nvSpPr>
        <p:spPr>
          <a:xfrm>
            <a:off x="832757" y="5711687"/>
            <a:ext cx="10515600" cy="448726"/>
          </a:xfrm>
        </p:spPr>
        <p:txBody>
          <a:bodyPr>
            <a:noAutofit/>
          </a:bodyPr>
          <a:lstStyle/>
          <a:p>
            <a:pPr marL="0" indent="0">
              <a:buNone/>
            </a:pPr>
            <a:r>
              <a:rPr lang="en-GB" sz="1200" dirty="0"/>
              <a:t>Note. The response ‘Don’t know’ was excluded from analysis. </a:t>
            </a:r>
            <a:r>
              <a:rPr lang="en-AU" sz="1200" dirty="0"/>
              <a:t>Data labels have been removed from figures throughout all years with small cell size (i.e. n≤5). *</a:t>
            </a:r>
            <a:r>
              <a:rPr lang="en-AU" sz="1200" i="1" dirty="0"/>
              <a:t>p</a:t>
            </a:r>
            <a:r>
              <a:rPr lang="en-AU" sz="1200" dirty="0"/>
              <a:t>&lt;0.050; **</a:t>
            </a:r>
            <a:r>
              <a:rPr lang="en-AU" sz="1200" i="1" dirty="0"/>
              <a:t>p</a:t>
            </a:r>
            <a:r>
              <a:rPr lang="en-AU" sz="1200" dirty="0"/>
              <a:t>&lt;0.010; ***</a:t>
            </a:r>
            <a:r>
              <a:rPr lang="en-AU" sz="1200" i="1" dirty="0"/>
              <a:t>p</a:t>
            </a:r>
            <a:r>
              <a:rPr lang="en-AU" sz="1200" dirty="0"/>
              <a:t>&lt;0.001 for 2017 versus 2018.</a:t>
            </a:r>
          </a:p>
        </p:txBody>
      </p:sp>
      <p:graphicFrame>
        <p:nvGraphicFramePr>
          <p:cNvPr id="5" name="Chart 4">
            <a:extLst>
              <a:ext uri="{FF2B5EF4-FFF2-40B4-BE49-F238E27FC236}">
                <a16:creationId xmlns:a16="http://schemas.microsoft.com/office/drawing/2014/main" id="{8D85E282-6071-4622-ABCC-542C51B3D958}"/>
              </a:ext>
            </a:extLst>
          </p:cNvPr>
          <p:cNvGraphicFramePr/>
          <p:nvPr>
            <p:extLst>
              <p:ext uri="{D42A27DB-BD31-4B8C-83A1-F6EECF244321}">
                <p14:modId xmlns:p14="http://schemas.microsoft.com/office/powerpoint/2010/main" val="1189647039"/>
              </p:ext>
            </p:extLst>
          </p:nvPr>
        </p:nvGraphicFramePr>
        <p:xfrm>
          <a:off x="832757" y="1484243"/>
          <a:ext cx="10515600" cy="4227444"/>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280105016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AB14B8-A9C9-4545-BCBA-1BA796C594EB}"/>
              </a:ext>
            </a:extLst>
          </p:cNvPr>
          <p:cNvSpPr>
            <a:spLocks noGrp="1"/>
          </p:cNvSpPr>
          <p:nvPr>
            <p:ph type="title"/>
          </p:nvPr>
        </p:nvSpPr>
        <p:spPr/>
        <p:txBody>
          <a:bodyPr>
            <a:noAutofit/>
          </a:bodyPr>
          <a:lstStyle/>
          <a:p>
            <a:r>
              <a:rPr lang="en-AU" sz="3200" dirty="0"/>
              <a:t>Figure 7: Current perceived availability of heroin, ACT, 2000-2018</a:t>
            </a:r>
          </a:p>
        </p:txBody>
      </p:sp>
      <p:sp>
        <p:nvSpPr>
          <p:cNvPr id="4" name="Text Placeholder 3">
            <a:extLst>
              <a:ext uri="{FF2B5EF4-FFF2-40B4-BE49-F238E27FC236}">
                <a16:creationId xmlns:a16="http://schemas.microsoft.com/office/drawing/2014/main" id="{62704AEE-2507-4D37-8234-C53A048969D8}"/>
              </a:ext>
            </a:extLst>
          </p:cNvPr>
          <p:cNvSpPr>
            <a:spLocks noGrp="1"/>
          </p:cNvSpPr>
          <p:nvPr>
            <p:ph type="body" sz="quarter" idx="14"/>
          </p:nvPr>
        </p:nvSpPr>
        <p:spPr>
          <a:xfrm>
            <a:off x="838200" y="5817705"/>
            <a:ext cx="10515600" cy="424069"/>
          </a:xfrm>
        </p:spPr>
        <p:txBody>
          <a:bodyPr>
            <a:noAutofit/>
          </a:bodyPr>
          <a:lstStyle/>
          <a:p>
            <a:pPr marL="0" indent="0">
              <a:buNone/>
            </a:pPr>
            <a:r>
              <a:rPr lang="en-GB" sz="1200" dirty="0"/>
              <a:t>Note. The response ‘Don’t know’ was excluded from analysis. </a:t>
            </a:r>
            <a:r>
              <a:rPr lang="en-AU" sz="1200" dirty="0"/>
              <a:t>Data labels have been removed from figures throughout all years with small cell size (i.e. n≤5). *</a:t>
            </a:r>
            <a:r>
              <a:rPr lang="en-AU" sz="1200" i="1" dirty="0"/>
              <a:t>p</a:t>
            </a:r>
            <a:r>
              <a:rPr lang="en-AU" sz="1200" dirty="0"/>
              <a:t>&lt;0.050; **</a:t>
            </a:r>
            <a:r>
              <a:rPr lang="en-AU" sz="1200" i="1" dirty="0"/>
              <a:t>p</a:t>
            </a:r>
            <a:r>
              <a:rPr lang="en-AU" sz="1200" dirty="0"/>
              <a:t>&lt;0.010; ***</a:t>
            </a:r>
            <a:r>
              <a:rPr lang="en-AU" sz="1200" i="1" dirty="0"/>
              <a:t>p</a:t>
            </a:r>
            <a:r>
              <a:rPr lang="en-AU" sz="1200" dirty="0"/>
              <a:t>&lt;0.001 for 2017 versus 2018.</a:t>
            </a:r>
          </a:p>
        </p:txBody>
      </p:sp>
      <p:graphicFrame>
        <p:nvGraphicFramePr>
          <p:cNvPr id="5" name="Chart 4">
            <a:extLst>
              <a:ext uri="{FF2B5EF4-FFF2-40B4-BE49-F238E27FC236}">
                <a16:creationId xmlns:a16="http://schemas.microsoft.com/office/drawing/2014/main" id="{B304BDCF-0A1C-4656-974F-44C554ED6ED2}"/>
              </a:ext>
            </a:extLst>
          </p:cNvPr>
          <p:cNvGraphicFramePr/>
          <p:nvPr>
            <p:extLst>
              <p:ext uri="{D42A27DB-BD31-4B8C-83A1-F6EECF244321}">
                <p14:modId xmlns:p14="http://schemas.microsoft.com/office/powerpoint/2010/main" val="2879080491"/>
              </p:ext>
            </p:extLst>
          </p:nvPr>
        </p:nvGraphicFramePr>
        <p:xfrm>
          <a:off x="832756" y="1626713"/>
          <a:ext cx="10515599" cy="4190992"/>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257043262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5C1D9D-75F8-43D8-B266-4B246CD43AFB}"/>
              </a:ext>
            </a:extLst>
          </p:cNvPr>
          <p:cNvSpPr>
            <a:spLocks noGrp="1"/>
          </p:cNvSpPr>
          <p:nvPr>
            <p:ph type="title"/>
          </p:nvPr>
        </p:nvSpPr>
        <p:spPr/>
        <p:txBody>
          <a:bodyPr>
            <a:noAutofit/>
          </a:bodyPr>
          <a:lstStyle/>
          <a:p>
            <a:r>
              <a:rPr lang="en-AU" sz="3200" dirty="0"/>
              <a:t>Figure 8: Past six month use of any methamphetamine, powder, base, and crystal, ACT, 2000-2018</a:t>
            </a:r>
          </a:p>
        </p:txBody>
      </p:sp>
      <p:sp>
        <p:nvSpPr>
          <p:cNvPr id="4" name="Text Placeholder 3">
            <a:extLst>
              <a:ext uri="{FF2B5EF4-FFF2-40B4-BE49-F238E27FC236}">
                <a16:creationId xmlns:a16="http://schemas.microsoft.com/office/drawing/2014/main" id="{B997CE14-555C-4903-99FD-BF987D90B256}"/>
              </a:ext>
            </a:extLst>
          </p:cNvPr>
          <p:cNvSpPr>
            <a:spLocks noGrp="1"/>
          </p:cNvSpPr>
          <p:nvPr>
            <p:ph type="body" sz="quarter" idx="14"/>
          </p:nvPr>
        </p:nvSpPr>
        <p:spPr>
          <a:xfrm>
            <a:off x="832757" y="5546724"/>
            <a:ext cx="10515600" cy="577224"/>
          </a:xfrm>
        </p:spPr>
        <p:txBody>
          <a:bodyPr>
            <a:noAutofit/>
          </a:bodyPr>
          <a:lstStyle/>
          <a:p>
            <a:pPr marL="0" indent="0">
              <a:buNone/>
            </a:pPr>
            <a:r>
              <a:rPr lang="en-GB" sz="1200" dirty="0"/>
              <a:t>Note.</a:t>
            </a:r>
            <a:r>
              <a:rPr lang="en-GB" sz="1200" baseline="30000" dirty="0"/>
              <a:t> #</a:t>
            </a:r>
            <a:r>
              <a:rPr lang="en-AU" sz="1200" dirty="0"/>
              <a:t> Base asked separately from 2001 onwards. ‘Any methamphetamine’ includes crystal, speed, base and liquid methamphetamine combined. Figures for liquid not reported historically due to small numbers, however in 2018 3% of the national sample reported use of liquid amphetamine in the six months preceding interview. *</a:t>
            </a:r>
            <a:r>
              <a:rPr lang="en-AU" sz="1200" i="1" dirty="0"/>
              <a:t>p</a:t>
            </a:r>
            <a:r>
              <a:rPr lang="en-AU" sz="1200" dirty="0"/>
              <a:t>&lt;0.050; **</a:t>
            </a:r>
            <a:r>
              <a:rPr lang="en-AU" sz="1200" i="1" dirty="0"/>
              <a:t>p</a:t>
            </a:r>
            <a:r>
              <a:rPr lang="en-AU" sz="1200" dirty="0"/>
              <a:t>&lt;0.010; ***</a:t>
            </a:r>
            <a:r>
              <a:rPr lang="en-AU" sz="1200" i="1" dirty="0"/>
              <a:t>p</a:t>
            </a:r>
            <a:r>
              <a:rPr lang="en-AU" sz="1200" dirty="0"/>
              <a:t>&lt;0.001 for 2017 versus 2018. </a:t>
            </a:r>
          </a:p>
        </p:txBody>
      </p:sp>
      <p:graphicFrame>
        <p:nvGraphicFramePr>
          <p:cNvPr id="5" name="Chart 4">
            <a:extLst>
              <a:ext uri="{FF2B5EF4-FFF2-40B4-BE49-F238E27FC236}">
                <a16:creationId xmlns:a16="http://schemas.microsoft.com/office/drawing/2014/main" id="{69E71BFB-1D72-4FB4-950B-EC05F771897D}"/>
              </a:ext>
            </a:extLst>
          </p:cNvPr>
          <p:cNvGraphicFramePr/>
          <p:nvPr>
            <p:extLst>
              <p:ext uri="{D42A27DB-BD31-4B8C-83A1-F6EECF244321}">
                <p14:modId xmlns:p14="http://schemas.microsoft.com/office/powerpoint/2010/main" val="671441660"/>
              </p:ext>
            </p:extLst>
          </p:nvPr>
        </p:nvGraphicFramePr>
        <p:xfrm>
          <a:off x="832757" y="1694032"/>
          <a:ext cx="10515600" cy="3852692"/>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60753255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619ED1-0223-4BD8-BF02-3D8689A31C9D}"/>
              </a:ext>
            </a:extLst>
          </p:cNvPr>
          <p:cNvSpPr>
            <a:spLocks noGrp="1"/>
          </p:cNvSpPr>
          <p:nvPr>
            <p:ph type="title"/>
          </p:nvPr>
        </p:nvSpPr>
        <p:spPr/>
        <p:txBody>
          <a:bodyPr>
            <a:noAutofit/>
          </a:bodyPr>
          <a:lstStyle/>
          <a:p>
            <a:r>
              <a:rPr lang="en-AU" sz="3200" dirty="0"/>
              <a:t>Figure 9: Frequency of use of any methamphetamine, powder, base, and crystal, ACT, 2000-2018</a:t>
            </a:r>
          </a:p>
        </p:txBody>
      </p:sp>
      <p:sp>
        <p:nvSpPr>
          <p:cNvPr id="4" name="Text Placeholder 3">
            <a:extLst>
              <a:ext uri="{FF2B5EF4-FFF2-40B4-BE49-F238E27FC236}">
                <a16:creationId xmlns:a16="http://schemas.microsoft.com/office/drawing/2014/main" id="{38BC7AED-DFC3-4E11-8B2E-388958C4D7C3}"/>
              </a:ext>
            </a:extLst>
          </p:cNvPr>
          <p:cNvSpPr>
            <a:spLocks noGrp="1"/>
          </p:cNvSpPr>
          <p:nvPr>
            <p:ph type="body" sz="quarter" idx="14"/>
          </p:nvPr>
        </p:nvSpPr>
        <p:spPr>
          <a:xfrm>
            <a:off x="838200" y="5640501"/>
            <a:ext cx="10515600" cy="565989"/>
          </a:xfrm>
        </p:spPr>
        <p:txBody>
          <a:bodyPr>
            <a:normAutofit lnSpcReduction="10000"/>
          </a:bodyPr>
          <a:lstStyle/>
          <a:p>
            <a:pPr marL="0" indent="0">
              <a:buNone/>
            </a:pPr>
            <a:r>
              <a:rPr lang="en-AU" sz="1200" dirty="0"/>
              <a:t>Note. Median days computed among those who reported recent use (maximum 180 days). Median days rounded to the nearest whole number. Y axis reduced to 80 to improve visibility of trends. Median days used base and crystal not collected in 2000-2001. Data labels have been removed from figures in years 2000, 2017 and 2018 with small cell size (i.e. n≤5). *</a:t>
            </a:r>
            <a:r>
              <a:rPr lang="en-AU" sz="1200" i="1" dirty="0"/>
              <a:t>p</a:t>
            </a:r>
            <a:r>
              <a:rPr lang="en-AU" sz="1200" dirty="0"/>
              <a:t>&lt;0.050; **</a:t>
            </a:r>
            <a:r>
              <a:rPr lang="en-AU" sz="1200" i="1" dirty="0"/>
              <a:t>p</a:t>
            </a:r>
            <a:r>
              <a:rPr lang="en-AU" sz="1200" dirty="0"/>
              <a:t>&lt;0.010; ***</a:t>
            </a:r>
            <a:r>
              <a:rPr lang="en-AU" sz="1200" i="1" dirty="0"/>
              <a:t>p</a:t>
            </a:r>
            <a:r>
              <a:rPr lang="en-AU" sz="1200" dirty="0"/>
              <a:t>&lt;0.001 for 2017 versus 2018.</a:t>
            </a:r>
          </a:p>
        </p:txBody>
      </p:sp>
      <p:graphicFrame>
        <p:nvGraphicFramePr>
          <p:cNvPr id="5" name="Chart 4">
            <a:extLst>
              <a:ext uri="{FF2B5EF4-FFF2-40B4-BE49-F238E27FC236}">
                <a16:creationId xmlns:a16="http://schemas.microsoft.com/office/drawing/2014/main" id="{FC013CFA-1F92-425E-B7B5-AD0B6C3E8F01}"/>
              </a:ext>
            </a:extLst>
          </p:cNvPr>
          <p:cNvGraphicFramePr/>
          <p:nvPr>
            <p:extLst>
              <p:ext uri="{D42A27DB-BD31-4B8C-83A1-F6EECF244321}">
                <p14:modId xmlns:p14="http://schemas.microsoft.com/office/powerpoint/2010/main" val="4261224157"/>
              </p:ext>
            </p:extLst>
          </p:nvPr>
        </p:nvGraphicFramePr>
        <p:xfrm>
          <a:off x="838200" y="1597659"/>
          <a:ext cx="10515600" cy="4042842"/>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4617919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6C37D5-43B4-4B51-BE2D-A9808CC36A99}"/>
              </a:ext>
            </a:extLst>
          </p:cNvPr>
          <p:cNvSpPr>
            <a:spLocks noGrp="1"/>
          </p:cNvSpPr>
          <p:nvPr>
            <p:ph type="title"/>
          </p:nvPr>
        </p:nvSpPr>
        <p:spPr/>
        <p:txBody>
          <a:bodyPr>
            <a:noAutofit/>
          </a:bodyPr>
          <a:lstStyle/>
          <a:p>
            <a:r>
              <a:rPr lang="en-AU" sz="3200" dirty="0"/>
              <a:t>Figure 10: Median price of powder methamphetamine per point and gram, ACT, 2002-2018</a:t>
            </a:r>
          </a:p>
        </p:txBody>
      </p:sp>
      <p:sp>
        <p:nvSpPr>
          <p:cNvPr id="4" name="Text Placeholder 3">
            <a:extLst>
              <a:ext uri="{FF2B5EF4-FFF2-40B4-BE49-F238E27FC236}">
                <a16:creationId xmlns:a16="http://schemas.microsoft.com/office/drawing/2014/main" id="{DEF57D9A-55AC-4AC2-A08A-845C2FAFC2D7}"/>
              </a:ext>
            </a:extLst>
          </p:cNvPr>
          <p:cNvSpPr>
            <a:spLocks noGrp="1"/>
          </p:cNvSpPr>
          <p:nvPr>
            <p:ph type="body" sz="quarter" idx="14"/>
          </p:nvPr>
        </p:nvSpPr>
        <p:spPr>
          <a:xfrm>
            <a:off x="838200" y="5918194"/>
            <a:ext cx="10515600" cy="226696"/>
          </a:xfrm>
        </p:spPr>
        <p:txBody>
          <a:bodyPr>
            <a:noAutofit/>
          </a:bodyPr>
          <a:lstStyle/>
          <a:p>
            <a:pPr marL="0" indent="0">
              <a:buNone/>
            </a:pPr>
            <a:r>
              <a:rPr lang="en-AU" sz="1200" dirty="0"/>
              <a:t>Note. Among those who commented. *</a:t>
            </a:r>
            <a:r>
              <a:rPr lang="en-AU" sz="1200" i="1" dirty="0"/>
              <a:t>p</a:t>
            </a:r>
            <a:r>
              <a:rPr lang="en-AU" sz="1200" dirty="0"/>
              <a:t>&lt;0.050; **</a:t>
            </a:r>
            <a:r>
              <a:rPr lang="en-AU" sz="1200" i="1" dirty="0"/>
              <a:t>p</a:t>
            </a:r>
            <a:r>
              <a:rPr lang="en-AU" sz="1200" dirty="0"/>
              <a:t>&lt;0.010; ***</a:t>
            </a:r>
            <a:r>
              <a:rPr lang="en-AU" sz="1200" i="1" dirty="0"/>
              <a:t>p</a:t>
            </a:r>
            <a:r>
              <a:rPr lang="en-AU" sz="1200" dirty="0"/>
              <a:t>&lt;0.001 for 2017 versus 2018.</a:t>
            </a:r>
          </a:p>
        </p:txBody>
      </p:sp>
      <p:graphicFrame>
        <p:nvGraphicFramePr>
          <p:cNvPr id="6" name="Chart 5">
            <a:extLst>
              <a:ext uri="{FF2B5EF4-FFF2-40B4-BE49-F238E27FC236}">
                <a16:creationId xmlns:a16="http://schemas.microsoft.com/office/drawing/2014/main" id="{82A4EE77-F43C-465D-9C6D-B38D330C0ACB}"/>
              </a:ext>
            </a:extLst>
          </p:cNvPr>
          <p:cNvGraphicFramePr>
            <a:graphicFrameLocks/>
          </p:cNvGraphicFramePr>
          <p:nvPr>
            <p:extLst>
              <p:ext uri="{D42A27DB-BD31-4B8C-83A1-F6EECF244321}">
                <p14:modId xmlns:p14="http://schemas.microsoft.com/office/powerpoint/2010/main" val="4242259824"/>
              </p:ext>
            </p:extLst>
          </p:nvPr>
        </p:nvGraphicFramePr>
        <p:xfrm>
          <a:off x="838200" y="1678622"/>
          <a:ext cx="10515600" cy="4239572"/>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139359487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1A3D25-E5AC-4A12-B8D8-40E8F22EB076}"/>
              </a:ext>
            </a:extLst>
          </p:cNvPr>
          <p:cNvSpPr>
            <a:spLocks noGrp="1"/>
          </p:cNvSpPr>
          <p:nvPr>
            <p:ph type="title"/>
          </p:nvPr>
        </p:nvSpPr>
        <p:spPr/>
        <p:txBody>
          <a:bodyPr>
            <a:noAutofit/>
          </a:bodyPr>
          <a:lstStyle/>
          <a:p>
            <a:r>
              <a:rPr lang="en-AU" sz="3200" dirty="0"/>
              <a:t>Figure 11: Current perceived purity of powder methamphetamine, ACT, 2002-2018</a:t>
            </a:r>
          </a:p>
        </p:txBody>
      </p:sp>
      <p:sp>
        <p:nvSpPr>
          <p:cNvPr id="4" name="Text Placeholder 3">
            <a:extLst>
              <a:ext uri="{FF2B5EF4-FFF2-40B4-BE49-F238E27FC236}">
                <a16:creationId xmlns:a16="http://schemas.microsoft.com/office/drawing/2014/main" id="{822AD562-E5FA-41F8-B5AE-1761E63AEF37}"/>
              </a:ext>
            </a:extLst>
          </p:cNvPr>
          <p:cNvSpPr>
            <a:spLocks noGrp="1"/>
          </p:cNvSpPr>
          <p:nvPr>
            <p:ph type="body" sz="quarter" idx="14"/>
          </p:nvPr>
        </p:nvSpPr>
        <p:spPr>
          <a:xfrm>
            <a:off x="838200" y="5685610"/>
            <a:ext cx="10515600" cy="418010"/>
          </a:xfrm>
        </p:spPr>
        <p:txBody>
          <a:bodyPr>
            <a:normAutofit lnSpcReduction="10000"/>
          </a:bodyPr>
          <a:lstStyle/>
          <a:p>
            <a:pPr marL="0" indent="0">
              <a:buNone/>
            </a:pPr>
            <a:r>
              <a:rPr lang="en-AU" sz="1200" dirty="0"/>
              <a:t>Note. Methamphetamine asked separately for the three different forms from 2002 onwards. </a:t>
            </a:r>
            <a:r>
              <a:rPr lang="en-GB" sz="1200" dirty="0"/>
              <a:t>The response ‘Don’t know’ was excluded from analysis. </a:t>
            </a:r>
            <a:r>
              <a:rPr lang="en-AU" sz="1200" dirty="0"/>
              <a:t>Data labels have been removed from figures throughout all years with small cell size (i.e. n≤5).</a:t>
            </a:r>
            <a:r>
              <a:rPr lang="en-GB" sz="1200" dirty="0"/>
              <a:t> </a:t>
            </a:r>
            <a:r>
              <a:rPr lang="en-AU" sz="1200" dirty="0"/>
              <a:t>*</a:t>
            </a:r>
            <a:r>
              <a:rPr lang="en-AU" sz="1200" i="1" dirty="0"/>
              <a:t>p</a:t>
            </a:r>
            <a:r>
              <a:rPr lang="en-AU" sz="1200" dirty="0"/>
              <a:t>&lt;0.050; **</a:t>
            </a:r>
            <a:r>
              <a:rPr lang="en-AU" sz="1200" i="1" dirty="0"/>
              <a:t>p</a:t>
            </a:r>
            <a:r>
              <a:rPr lang="en-AU" sz="1200" dirty="0"/>
              <a:t>&lt;0.010; ***</a:t>
            </a:r>
            <a:r>
              <a:rPr lang="en-AU" sz="1200" i="1" dirty="0"/>
              <a:t>p</a:t>
            </a:r>
            <a:r>
              <a:rPr lang="en-AU" sz="1200" dirty="0"/>
              <a:t>&lt;0.001 for 2017 versus 2018.</a:t>
            </a:r>
          </a:p>
        </p:txBody>
      </p:sp>
      <p:graphicFrame>
        <p:nvGraphicFramePr>
          <p:cNvPr id="5" name="Chart 4">
            <a:extLst>
              <a:ext uri="{FF2B5EF4-FFF2-40B4-BE49-F238E27FC236}">
                <a16:creationId xmlns:a16="http://schemas.microsoft.com/office/drawing/2014/main" id="{A55ACB22-7C03-4BED-A829-279C6672120C}"/>
              </a:ext>
            </a:extLst>
          </p:cNvPr>
          <p:cNvGraphicFramePr>
            <a:graphicFrameLocks/>
          </p:cNvGraphicFramePr>
          <p:nvPr>
            <p:extLst>
              <p:ext uri="{D42A27DB-BD31-4B8C-83A1-F6EECF244321}">
                <p14:modId xmlns:p14="http://schemas.microsoft.com/office/powerpoint/2010/main" val="3257379582"/>
              </p:ext>
            </p:extLst>
          </p:nvPr>
        </p:nvGraphicFramePr>
        <p:xfrm>
          <a:off x="832756" y="1565274"/>
          <a:ext cx="10515599" cy="4120336"/>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151532589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1B28C7-78B4-400A-89DE-93CFE94017DE}"/>
              </a:ext>
            </a:extLst>
          </p:cNvPr>
          <p:cNvSpPr>
            <a:spLocks noGrp="1"/>
          </p:cNvSpPr>
          <p:nvPr>
            <p:ph type="title"/>
          </p:nvPr>
        </p:nvSpPr>
        <p:spPr/>
        <p:txBody>
          <a:bodyPr>
            <a:noAutofit/>
          </a:bodyPr>
          <a:lstStyle/>
          <a:p>
            <a:r>
              <a:rPr lang="en-AU" sz="3200" dirty="0"/>
              <a:t>Figure 12: Current perceived availability of powder methamphetamine, ACT, 2002-2018</a:t>
            </a:r>
          </a:p>
        </p:txBody>
      </p:sp>
      <p:sp>
        <p:nvSpPr>
          <p:cNvPr id="4" name="Text Placeholder 3">
            <a:extLst>
              <a:ext uri="{FF2B5EF4-FFF2-40B4-BE49-F238E27FC236}">
                <a16:creationId xmlns:a16="http://schemas.microsoft.com/office/drawing/2014/main" id="{C90608BB-1B69-4C28-8E47-6C330D5B1BEA}"/>
              </a:ext>
            </a:extLst>
          </p:cNvPr>
          <p:cNvSpPr>
            <a:spLocks noGrp="1"/>
          </p:cNvSpPr>
          <p:nvPr>
            <p:ph type="body" sz="quarter" idx="14"/>
          </p:nvPr>
        </p:nvSpPr>
        <p:spPr>
          <a:xfrm>
            <a:off x="832756" y="5742760"/>
            <a:ext cx="10515600" cy="406580"/>
          </a:xfrm>
        </p:spPr>
        <p:txBody>
          <a:bodyPr>
            <a:noAutofit/>
          </a:bodyPr>
          <a:lstStyle/>
          <a:p>
            <a:pPr marL="0" indent="0">
              <a:buNone/>
            </a:pPr>
            <a:r>
              <a:rPr lang="en-AU" sz="1200" dirty="0"/>
              <a:t>Note. Methamphetamine asked separately for the three different forms from 2002 onwards. </a:t>
            </a:r>
            <a:r>
              <a:rPr lang="en-GB" sz="1200" dirty="0"/>
              <a:t>The response ‘Don’t know’ was excluded from analysis. </a:t>
            </a:r>
            <a:r>
              <a:rPr lang="en-AU" sz="1200" dirty="0"/>
              <a:t>Data labels have been removed from figures throughout all years with small cell size (i.e. n≤5). *</a:t>
            </a:r>
            <a:r>
              <a:rPr lang="en-AU" sz="1200" i="1" dirty="0"/>
              <a:t>p</a:t>
            </a:r>
            <a:r>
              <a:rPr lang="en-AU" sz="1200" dirty="0"/>
              <a:t>&lt;0.050; **</a:t>
            </a:r>
            <a:r>
              <a:rPr lang="en-AU" sz="1200" i="1" dirty="0"/>
              <a:t>p</a:t>
            </a:r>
            <a:r>
              <a:rPr lang="en-AU" sz="1200" dirty="0"/>
              <a:t>&lt;0.010; ***</a:t>
            </a:r>
            <a:r>
              <a:rPr lang="en-AU" sz="1200" i="1" dirty="0"/>
              <a:t>p</a:t>
            </a:r>
            <a:r>
              <a:rPr lang="en-AU" sz="1200" dirty="0"/>
              <a:t>&lt;0.001 for 2017 versus 2018.</a:t>
            </a:r>
          </a:p>
          <a:p>
            <a:pPr marL="0" indent="0">
              <a:buNone/>
            </a:pPr>
            <a:endParaRPr lang="en-AU" dirty="0"/>
          </a:p>
        </p:txBody>
      </p:sp>
      <p:graphicFrame>
        <p:nvGraphicFramePr>
          <p:cNvPr id="5" name="Chart 4">
            <a:extLst>
              <a:ext uri="{FF2B5EF4-FFF2-40B4-BE49-F238E27FC236}">
                <a16:creationId xmlns:a16="http://schemas.microsoft.com/office/drawing/2014/main" id="{48950D57-F656-437F-BE57-0C80E41E71BD}"/>
              </a:ext>
            </a:extLst>
          </p:cNvPr>
          <p:cNvGraphicFramePr/>
          <p:nvPr>
            <p:extLst>
              <p:ext uri="{D42A27DB-BD31-4B8C-83A1-F6EECF244321}">
                <p14:modId xmlns:p14="http://schemas.microsoft.com/office/powerpoint/2010/main" val="2399709811"/>
              </p:ext>
            </p:extLst>
          </p:nvPr>
        </p:nvGraphicFramePr>
        <p:xfrm>
          <a:off x="832756" y="1551622"/>
          <a:ext cx="10515600" cy="4191138"/>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242118721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5D4699-BD95-4E51-BD80-EBB51734A45D}"/>
              </a:ext>
            </a:extLst>
          </p:cNvPr>
          <p:cNvSpPr>
            <a:spLocks noGrp="1"/>
          </p:cNvSpPr>
          <p:nvPr>
            <p:ph type="title"/>
          </p:nvPr>
        </p:nvSpPr>
        <p:spPr/>
        <p:txBody>
          <a:bodyPr>
            <a:noAutofit/>
          </a:bodyPr>
          <a:lstStyle/>
          <a:p>
            <a:r>
              <a:rPr lang="en-AU" sz="3200" dirty="0"/>
              <a:t>Figure 13: Median price of crystal methamphetamine per point and gram, ACT, 2001-2018 </a:t>
            </a:r>
          </a:p>
        </p:txBody>
      </p:sp>
      <p:sp>
        <p:nvSpPr>
          <p:cNvPr id="4" name="Text Placeholder 3">
            <a:extLst>
              <a:ext uri="{FF2B5EF4-FFF2-40B4-BE49-F238E27FC236}">
                <a16:creationId xmlns:a16="http://schemas.microsoft.com/office/drawing/2014/main" id="{05B2A7AF-F149-40FC-98CE-DC1289632CBA}"/>
              </a:ext>
            </a:extLst>
          </p:cNvPr>
          <p:cNvSpPr>
            <a:spLocks noGrp="1"/>
          </p:cNvSpPr>
          <p:nvPr>
            <p:ph type="body" sz="quarter" idx="14"/>
          </p:nvPr>
        </p:nvSpPr>
        <p:spPr>
          <a:xfrm>
            <a:off x="833438" y="5902780"/>
            <a:ext cx="10515600" cy="249733"/>
          </a:xfrm>
        </p:spPr>
        <p:txBody>
          <a:bodyPr>
            <a:normAutofit lnSpcReduction="10000"/>
          </a:bodyPr>
          <a:lstStyle/>
          <a:p>
            <a:pPr marL="0" indent="0">
              <a:buNone/>
            </a:pPr>
            <a:r>
              <a:rPr lang="en-AU" sz="1200" dirty="0"/>
              <a:t>Note. Among those who commented. No data available for gram in 2001. *</a:t>
            </a:r>
            <a:r>
              <a:rPr lang="en-AU" sz="1200" i="1" dirty="0"/>
              <a:t>p</a:t>
            </a:r>
            <a:r>
              <a:rPr lang="en-AU" sz="1200" dirty="0"/>
              <a:t>&lt;0.050; **</a:t>
            </a:r>
            <a:r>
              <a:rPr lang="en-AU" sz="1200" i="1" dirty="0"/>
              <a:t>p</a:t>
            </a:r>
            <a:r>
              <a:rPr lang="en-AU" sz="1200" dirty="0"/>
              <a:t>&lt;0.010; ***</a:t>
            </a:r>
            <a:r>
              <a:rPr lang="en-AU" sz="1200" i="1" dirty="0"/>
              <a:t>p</a:t>
            </a:r>
            <a:r>
              <a:rPr lang="en-AU" sz="1200" dirty="0"/>
              <a:t>&lt;0.001 for 2017 versus 2018.</a:t>
            </a:r>
          </a:p>
        </p:txBody>
      </p:sp>
      <p:graphicFrame>
        <p:nvGraphicFramePr>
          <p:cNvPr id="5" name="Chart Placeholder 4">
            <a:extLst>
              <a:ext uri="{FF2B5EF4-FFF2-40B4-BE49-F238E27FC236}">
                <a16:creationId xmlns:a16="http://schemas.microsoft.com/office/drawing/2014/main" id="{9E680220-C58B-472C-87A4-6AB22D19D33D}"/>
              </a:ext>
            </a:extLst>
          </p:cNvPr>
          <p:cNvGraphicFramePr>
            <a:graphicFrameLocks noGrp="1"/>
          </p:cNvGraphicFramePr>
          <p:nvPr>
            <p:ph type="chart" sz="quarter" idx="13"/>
            <p:extLst>
              <p:ext uri="{D42A27DB-BD31-4B8C-83A1-F6EECF244321}">
                <p14:modId xmlns:p14="http://schemas.microsoft.com/office/powerpoint/2010/main" val="564892278"/>
              </p:ext>
            </p:extLst>
          </p:nvPr>
        </p:nvGraphicFramePr>
        <p:xfrm>
          <a:off x="833438" y="1674812"/>
          <a:ext cx="10520362" cy="4143058"/>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340711313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E74630-EEE8-4D28-BA6F-BF99EBD1EEC9}"/>
              </a:ext>
            </a:extLst>
          </p:cNvPr>
          <p:cNvSpPr>
            <a:spLocks noGrp="1"/>
          </p:cNvSpPr>
          <p:nvPr>
            <p:ph type="title"/>
          </p:nvPr>
        </p:nvSpPr>
        <p:spPr/>
        <p:txBody>
          <a:bodyPr>
            <a:noAutofit/>
          </a:bodyPr>
          <a:lstStyle/>
          <a:p>
            <a:r>
              <a:rPr lang="en-AU" sz="3200" dirty="0"/>
              <a:t>Figure 14: Current perceive purity of crystal methamphetamine, ACT, 2002-2018</a:t>
            </a:r>
          </a:p>
        </p:txBody>
      </p:sp>
      <p:sp>
        <p:nvSpPr>
          <p:cNvPr id="4" name="Text Placeholder 3">
            <a:extLst>
              <a:ext uri="{FF2B5EF4-FFF2-40B4-BE49-F238E27FC236}">
                <a16:creationId xmlns:a16="http://schemas.microsoft.com/office/drawing/2014/main" id="{52C8DEA7-CEE0-46EF-9A5D-1FD7860E38DC}"/>
              </a:ext>
            </a:extLst>
          </p:cNvPr>
          <p:cNvSpPr>
            <a:spLocks noGrp="1"/>
          </p:cNvSpPr>
          <p:nvPr>
            <p:ph type="body" sz="quarter" idx="14"/>
          </p:nvPr>
        </p:nvSpPr>
        <p:spPr>
          <a:xfrm>
            <a:off x="838200" y="5731330"/>
            <a:ext cx="10515600" cy="383720"/>
          </a:xfrm>
        </p:spPr>
        <p:txBody>
          <a:bodyPr>
            <a:noAutofit/>
          </a:bodyPr>
          <a:lstStyle/>
          <a:p>
            <a:pPr marL="0" indent="0">
              <a:buNone/>
            </a:pPr>
            <a:r>
              <a:rPr lang="en-AU" sz="1200" dirty="0"/>
              <a:t>Note. Methamphetamine asked separately for the three different forms from 2002 onwards. </a:t>
            </a:r>
            <a:r>
              <a:rPr lang="en-GB" sz="1200" dirty="0"/>
              <a:t>The response ‘Don’t know’ was excluded from analysis. </a:t>
            </a:r>
            <a:r>
              <a:rPr lang="en-AU" sz="1200" dirty="0"/>
              <a:t>Data labels have been removed from figures throughout all years with small cell size (i.e. n≤5). *</a:t>
            </a:r>
            <a:r>
              <a:rPr lang="en-AU" sz="1200" i="1" dirty="0"/>
              <a:t>p</a:t>
            </a:r>
            <a:r>
              <a:rPr lang="en-AU" sz="1200" dirty="0"/>
              <a:t>&lt;0.050; **</a:t>
            </a:r>
            <a:r>
              <a:rPr lang="en-AU" sz="1200" i="1" dirty="0"/>
              <a:t>p</a:t>
            </a:r>
            <a:r>
              <a:rPr lang="en-AU" sz="1200" dirty="0"/>
              <a:t>&lt;0.010; ***</a:t>
            </a:r>
            <a:r>
              <a:rPr lang="en-AU" sz="1200" i="1" dirty="0"/>
              <a:t>p</a:t>
            </a:r>
            <a:r>
              <a:rPr lang="en-AU" sz="1200" dirty="0"/>
              <a:t>&lt;0.001 for 2017 versus 2018.</a:t>
            </a:r>
          </a:p>
          <a:p>
            <a:pPr marL="0" indent="0">
              <a:buNone/>
            </a:pPr>
            <a:endParaRPr lang="en-AU" dirty="0"/>
          </a:p>
        </p:txBody>
      </p:sp>
      <p:graphicFrame>
        <p:nvGraphicFramePr>
          <p:cNvPr id="5" name="Chart Placeholder 4">
            <a:extLst>
              <a:ext uri="{FF2B5EF4-FFF2-40B4-BE49-F238E27FC236}">
                <a16:creationId xmlns:a16="http://schemas.microsoft.com/office/drawing/2014/main" id="{B7F7ADCB-82DE-46EC-9B3E-E1AC839B30BE}"/>
              </a:ext>
            </a:extLst>
          </p:cNvPr>
          <p:cNvGraphicFramePr>
            <a:graphicFrameLocks noGrp="1"/>
          </p:cNvGraphicFramePr>
          <p:nvPr>
            <p:ph type="chart" sz="quarter" idx="13"/>
            <p:extLst>
              <p:ext uri="{D42A27DB-BD31-4B8C-83A1-F6EECF244321}">
                <p14:modId xmlns:p14="http://schemas.microsoft.com/office/powerpoint/2010/main" val="2864397256"/>
              </p:ext>
            </p:extLst>
          </p:nvPr>
        </p:nvGraphicFramePr>
        <p:xfrm>
          <a:off x="828676" y="1674812"/>
          <a:ext cx="10520362" cy="4056518"/>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263078491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9E694F-B438-4126-AAFC-51E6D05C7B33}"/>
              </a:ext>
            </a:extLst>
          </p:cNvPr>
          <p:cNvSpPr>
            <a:spLocks noGrp="1"/>
          </p:cNvSpPr>
          <p:nvPr>
            <p:ph type="title"/>
          </p:nvPr>
        </p:nvSpPr>
        <p:spPr/>
        <p:txBody>
          <a:bodyPr>
            <a:noAutofit/>
          </a:bodyPr>
          <a:lstStyle/>
          <a:p>
            <a:r>
              <a:rPr lang="en-AU" sz="3200" dirty="0"/>
              <a:t>Figure 15: Current perceived availability of crystal methamphetamine, ACT, 2002-2018</a:t>
            </a:r>
          </a:p>
        </p:txBody>
      </p:sp>
      <p:sp>
        <p:nvSpPr>
          <p:cNvPr id="4" name="Text Placeholder 3">
            <a:extLst>
              <a:ext uri="{FF2B5EF4-FFF2-40B4-BE49-F238E27FC236}">
                <a16:creationId xmlns:a16="http://schemas.microsoft.com/office/drawing/2014/main" id="{D78A6B3A-29C2-49BB-8068-6981A8C99678}"/>
              </a:ext>
            </a:extLst>
          </p:cNvPr>
          <p:cNvSpPr>
            <a:spLocks noGrp="1"/>
          </p:cNvSpPr>
          <p:nvPr>
            <p:ph type="body" sz="quarter" idx="14"/>
          </p:nvPr>
        </p:nvSpPr>
        <p:spPr>
          <a:xfrm>
            <a:off x="833438" y="5754190"/>
            <a:ext cx="10515600" cy="360860"/>
          </a:xfrm>
        </p:spPr>
        <p:txBody>
          <a:bodyPr>
            <a:noAutofit/>
          </a:bodyPr>
          <a:lstStyle/>
          <a:p>
            <a:pPr marL="0" indent="0">
              <a:buNone/>
            </a:pPr>
            <a:r>
              <a:rPr lang="en-AU" sz="1200" dirty="0"/>
              <a:t>Note. Methamphetamine asked separately for the three different forms from 2002 onwards. The response ‘Don’t know’ was excluded from analysis. Data labels have been removed from figures throughout all years with small cell size (i.e. n≤5). *</a:t>
            </a:r>
            <a:r>
              <a:rPr lang="en-AU" sz="1200" i="1" dirty="0"/>
              <a:t>p</a:t>
            </a:r>
            <a:r>
              <a:rPr lang="en-AU" sz="1200" dirty="0"/>
              <a:t>&lt;0.050; **</a:t>
            </a:r>
            <a:r>
              <a:rPr lang="en-AU" sz="1200" i="1" dirty="0"/>
              <a:t>p</a:t>
            </a:r>
            <a:r>
              <a:rPr lang="en-AU" sz="1200" dirty="0"/>
              <a:t>&lt;0.010; ***</a:t>
            </a:r>
            <a:r>
              <a:rPr lang="en-AU" sz="1200" i="1" dirty="0"/>
              <a:t>p</a:t>
            </a:r>
            <a:r>
              <a:rPr lang="en-AU" sz="1200" dirty="0"/>
              <a:t>&lt;0.001 for 2017 versus 2018.</a:t>
            </a:r>
          </a:p>
          <a:p>
            <a:pPr marL="0" indent="0">
              <a:buNone/>
            </a:pPr>
            <a:endParaRPr lang="en-AU" dirty="0"/>
          </a:p>
        </p:txBody>
      </p:sp>
      <p:graphicFrame>
        <p:nvGraphicFramePr>
          <p:cNvPr id="5" name="Chart Placeholder 4">
            <a:extLst>
              <a:ext uri="{FF2B5EF4-FFF2-40B4-BE49-F238E27FC236}">
                <a16:creationId xmlns:a16="http://schemas.microsoft.com/office/drawing/2014/main" id="{729C2476-39E0-448A-BFBA-CDAA37517B23}"/>
              </a:ext>
            </a:extLst>
          </p:cNvPr>
          <p:cNvGraphicFramePr>
            <a:graphicFrameLocks noGrp="1"/>
          </p:cNvGraphicFramePr>
          <p:nvPr>
            <p:ph type="chart" sz="quarter" idx="13"/>
            <p:extLst>
              <p:ext uri="{D42A27DB-BD31-4B8C-83A1-F6EECF244321}">
                <p14:modId xmlns:p14="http://schemas.microsoft.com/office/powerpoint/2010/main" val="4095984316"/>
              </p:ext>
            </p:extLst>
          </p:nvPr>
        </p:nvGraphicFramePr>
        <p:xfrm>
          <a:off x="833438" y="1674812"/>
          <a:ext cx="10520362" cy="4079378"/>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389894849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475F64-3F02-4929-B00C-59A35F81F7F9}"/>
              </a:ext>
            </a:extLst>
          </p:cNvPr>
          <p:cNvSpPr>
            <a:spLocks noGrp="1"/>
          </p:cNvSpPr>
          <p:nvPr>
            <p:ph type="title"/>
          </p:nvPr>
        </p:nvSpPr>
        <p:spPr/>
        <p:txBody>
          <a:bodyPr>
            <a:noAutofit/>
          </a:bodyPr>
          <a:lstStyle/>
          <a:p>
            <a:r>
              <a:rPr lang="en-AU" sz="3200" dirty="0"/>
              <a:t>Figure 16: Past six month use and frequency of use of cocaine, ACT, 2000-2018</a:t>
            </a:r>
          </a:p>
        </p:txBody>
      </p:sp>
      <p:sp>
        <p:nvSpPr>
          <p:cNvPr id="4" name="Text Placeholder 3">
            <a:extLst>
              <a:ext uri="{FF2B5EF4-FFF2-40B4-BE49-F238E27FC236}">
                <a16:creationId xmlns:a16="http://schemas.microsoft.com/office/drawing/2014/main" id="{FD3CFA7E-A0EA-4DAF-BE88-F00D97A0C5B8}"/>
              </a:ext>
            </a:extLst>
          </p:cNvPr>
          <p:cNvSpPr>
            <a:spLocks noGrp="1"/>
          </p:cNvSpPr>
          <p:nvPr>
            <p:ph type="body" sz="quarter" idx="14"/>
          </p:nvPr>
        </p:nvSpPr>
        <p:spPr>
          <a:xfrm>
            <a:off x="827995" y="5618922"/>
            <a:ext cx="10515600" cy="530418"/>
          </a:xfrm>
        </p:spPr>
        <p:txBody>
          <a:bodyPr>
            <a:noAutofit/>
          </a:bodyPr>
          <a:lstStyle/>
          <a:p>
            <a:pPr marL="0" indent="0">
              <a:buNone/>
            </a:pPr>
            <a:r>
              <a:rPr lang="en-AU" sz="1200" dirty="0"/>
              <a:t>Note. Median days computed among those who reported recent use (maximum 180 days). Median days rounded to the nearest whole number. Y axis reduced to 10 to improve visibility of trends. Data labels have been removed from figures in years 2000, 2017 and 2018 with small cell size (i.e. n≤5). *</a:t>
            </a:r>
            <a:r>
              <a:rPr lang="en-AU" sz="1200" i="1" dirty="0"/>
              <a:t>p</a:t>
            </a:r>
            <a:r>
              <a:rPr lang="en-AU" sz="1200" dirty="0"/>
              <a:t>&lt;0.050; **</a:t>
            </a:r>
            <a:r>
              <a:rPr lang="en-AU" sz="1200" i="1" dirty="0"/>
              <a:t>p</a:t>
            </a:r>
            <a:r>
              <a:rPr lang="en-AU" sz="1200" dirty="0"/>
              <a:t>&lt;0.010; ***</a:t>
            </a:r>
            <a:r>
              <a:rPr lang="en-AU" sz="1200" i="1" dirty="0"/>
              <a:t>p</a:t>
            </a:r>
            <a:r>
              <a:rPr lang="en-AU" sz="1200" dirty="0"/>
              <a:t>&lt;0.001 for 2017 versus 2018.</a:t>
            </a:r>
          </a:p>
          <a:p>
            <a:pPr marL="0" indent="0">
              <a:buNone/>
            </a:pPr>
            <a:endParaRPr lang="en-AU" dirty="0"/>
          </a:p>
        </p:txBody>
      </p:sp>
      <p:graphicFrame>
        <p:nvGraphicFramePr>
          <p:cNvPr id="5" name="Chart Placeholder 4">
            <a:extLst>
              <a:ext uri="{FF2B5EF4-FFF2-40B4-BE49-F238E27FC236}">
                <a16:creationId xmlns:a16="http://schemas.microsoft.com/office/drawing/2014/main" id="{5CF319ED-F64E-4F22-B583-17BBCBA09D1B}"/>
              </a:ext>
            </a:extLst>
          </p:cNvPr>
          <p:cNvGraphicFramePr>
            <a:graphicFrameLocks noGrp="1" noChangeAspect="1"/>
          </p:cNvGraphicFramePr>
          <p:nvPr>
            <p:ph type="chart" sz="quarter" idx="13"/>
            <p:extLst>
              <p:ext uri="{D42A27DB-BD31-4B8C-83A1-F6EECF244321}">
                <p14:modId xmlns:p14="http://schemas.microsoft.com/office/powerpoint/2010/main" val="3887661885"/>
              </p:ext>
            </p:extLst>
          </p:nvPr>
        </p:nvGraphicFramePr>
        <p:xfrm>
          <a:off x="832757" y="1674812"/>
          <a:ext cx="10520362" cy="4067948"/>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221701047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2B9FD3-54A3-4AAF-B6AC-8E528B3029C4}"/>
              </a:ext>
            </a:extLst>
          </p:cNvPr>
          <p:cNvSpPr>
            <a:spLocks noGrp="1"/>
          </p:cNvSpPr>
          <p:nvPr>
            <p:ph type="title"/>
          </p:nvPr>
        </p:nvSpPr>
        <p:spPr/>
        <p:txBody>
          <a:bodyPr>
            <a:noAutofit/>
          </a:bodyPr>
          <a:lstStyle/>
          <a:p>
            <a:r>
              <a:rPr lang="en-AU" sz="3200" dirty="0"/>
              <a:t>Figure 17: Past six month use and frequency of use of cannabis, ACT, 2000-2018</a:t>
            </a:r>
          </a:p>
        </p:txBody>
      </p:sp>
      <p:sp>
        <p:nvSpPr>
          <p:cNvPr id="4" name="Text Placeholder 3">
            <a:extLst>
              <a:ext uri="{FF2B5EF4-FFF2-40B4-BE49-F238E27FC236}">
                <a16:creationId xmlns:a16="http://schemas.microsoft.com/office/drawing/2014/main" id="{5BB525D5-4EDA-4C49-8677-F374022C6AD6}"/>
              </a:ext>
            </a:extLst>
          </p:cNvPr>
          <p:cNvSpPr>
            <a:spLocks noGrp="1"/>
          </p:cNvSpPr>
          <p:nvPr>
            <p:ph type="body" sz="quarter" idx="14"/>
          </p:nvPr>
        </p:nvSpPr>
        <p:spPr>
          <a:xfrm>
            <a:off x="838200" y="5719900"/>
            <a:ext cx="10515600" cy="383720"/>
          </a:xfrm>
        </p:spPr>
        <p:txBody>
          <a:bodyPr>
            <a:noAutofit/>
          </a:bodyPr>
          <a:lstStyle/>
          <a:p>
            <a:pPr marL="0" indent="0">
              <a:buNone/>
            </a:pPr>
            <a:r>
              <a:rPr lang="en-AU" sz="1200" dirty="0"/>
              <a:t>Note. Median days computed among those who reported recent use (maximum 180 days). Median days rounded to the nearest whole number. *</a:t>
            </a:r>
            <a:r>
              <a:rPr lang="en-AU" sz="1200" i="1" dirty="0"/>
              <a:t>p</a:t>
            </a:r>
            <a:r>
              <a:rPr lang="en-AU" sz="1200" dirty="0"/>
              <a:t>&lt;0.050; **</a:t>
            </a:r>
            <a:r>
              <a:rPr lang="en-AU" sz="1200" i="1" dirty="0"/>
              <a:t>p</a:t>
            </a:r>
            <a:r>
              <a:rPr lang="en-AU" sz="1200" dirty="0"/>
              <a:t>&lt;0.010; ***</a:t>
            </a:r>
            <a:r>
              <a:rPr lang="en-AU" sz="1200" i="1" dirty="0"/>
              <a:t>p</a:t>
            </a:r>
            <a:r>
              <a:rPr lang="en-AU" sz="1200" dirty="0"/>
              <a:t>&lt;0.001 for 2017 versus 2018.</a:t>
            </a:r>
          </a:p>
        </p:txBody>
      </p:sp>
      <p:graphicFrame>
        <p:nvGraphicFramePr>
          <p:cNvPr id="5" name="Chart Placeholder 4">
            <a:extLst>
              <a:ext uri="{FF2B5EF4-FFF2-40B4-BE49-F238E27FC236}">
                <a16:creationId xmlns:a16="http://schemas.microsoft.com/office/drawing/2014/main" id="{853A3B0C-F191-4AA4-B393-B76964AA33E7}"/>
              </a:ext>
            </a:extLst>
          </p:cNvPr>
          <p:cNvGraphicFramePr>
            <a:graphicFrameLocks noGrp="1" noChangeAspect="1"/>
          </p:cNvGraphicFramePr>
          <p:nvPr>
            <p:ph type="chart" sz="quarter" idx="13"/>
            <p:extLst>
              <p:ext uri="{D42A27DB-BD31-4B8C-83A1-F6EECF244321}">
                <p14:modId xmlns:p14="http://schemas.microsoft.com/office/powerpoint/2010/main" val="1002073749"/>
              </p:ext>
            </p:extLst>
          </p:nvPr>
        </p:nvGraphicFramePr>
        <p:xfrm>
          <a:off x="838200" y="1674812"/>
          <a:ext cx="10520362" cy="4045088"/>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176089050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6F39FB-E5BF-4669-965A-F34085F6A616}"/>
              </a:ext>
            </a:extLst>
          </p:cNvPr>
          <p:cNvSpPr>
            <a:spLocks noGrp="1"/>
          </p:cNvSpPr>
          <p:nvPr>
            <p:ph type="title"/>
          </p:nvPr>
        </p:nvSpPr>
        <p:spPr/>
        <p:txBody>
          <a:bodyPr>
            <a:noAutofit/>
          </a:bodyPr>
          <a:lstStyle/>
          <a:p>
            <a:r>
              <a:rPr lang="en-AU" sz="3200" dirty="0"/>
              <a:t>Figure 18: Median price of hydroponic (a) and bush (b) cannabis per ounce and gram, ACT, 2003-2018</a:t>
            </a:r>
          </a:p>
        </p:txBody>
      </p:sp>
      <p:sp>
        <p:nvSpPr>
          <p:cNvPr id="4" name="Text Placeholder 3">
            <a:extLst>
              <a:ext uri="{FF2B5EF4-FFF2-40B4-BE49-F238E27FC236}">
                <a16:creationId xmlns:a16="http://schemas.microsoft.com/office/drawing/2014/main" id="{95E9735D-7078-48B9-90D4-35953CC4BF22}"/>
              </a:ext>
            </a:extLst>
          </p:cNvPr>
          <p:cNvSpPr>
            <a:spLocks noGrp="1"/>
          </p:cNvSpPr>
          <p:nvPr>
            <p:ph type="body" sz="quarter" idx="14"/>
          </p:nvPr>
        </p:nvSpPr>
        <p:spPr>
          <a:xfrm>
            <a:off x="838200" y="5729606"/>
            <a:ext cx="10515600" cy="361896"/>
          </a:xfrm>
        </p:spPr>
        <p:txBody>
          <a:bodyPr>
            <a:noAutofit/>
          </a:bodyPr>
          <a:lstStyle/>
          <a:p>
            <a:pPr marL="0" indent="0">
              <a:buNone/>
            </a:pPr>
            <a:r>
              <a:rPr lang="en-AU" sz="1200" dirty="0"/>
              <a:t>Note. Among those who commented. From 2003 onwards hydroponic and bush cannabis data collected separately. No data available for ounce in 2000 and 2001.</a:t>
            </a:r>
          </a:p>
        </p:txBody>
      </p:sp>
      <p:graphicFrame>
        <p:nvGraphicFramePr>
          <p:cNvPr id="5" name="Chart Placeholder 4">
            <a:extLst>
              <a:ext uri="{FF2B5EF4-FFF2-40B4-BE49-F238E27FC236}">
                <a16:creationId xmlns:a16="http://schemas.microsoft.com/office/drawing/2014/main" id="{8F571C43-FF89-4A5E-B0A4-C8E0707C07CE}"/>
              </a:ext>
            </a:extLst>
          </p:cNvPr>
          <p:cNvGraphicFramePr>
            <a:graphicFrameLocks noGrp="1"/>
          </p:cNvGraphicFramePr>
          <p:nvPr>
            <p:ph type="chart" sz="quarter" idx="13"/>
            <p:extLst>
              <p:ext uri="{D42A27DB-BD31-4B8C-83A1-F6EECF244321}">
                <p14:modId xmlns:p14="http://schemas.microsoft.com/office/powerpoint/2010/main" val="545945263"/>
              </p:ext>
            </p:extLst>
          </p:nvPr>
        </p:nvGraphicFramePr>
        <p:xfrm>
          <a:off x="0" y="2006047"/>
          <a:ext cx="6167437" cy="3423203"/>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14" name="Chart Placeholder 4">
            <a:extLst>
              <a:ext uri="{FF2B5EF4-FFF2-40B4-BE49-F238E27FC236}">
                <a16:creationId xmlns:a16="http://schemas.microsoft.com/office/drawing/2014/main" id="{9E130953-1AF5-4EC7-A3E4-8DE7E2E456EE}"/>
              </a:ext>
            </a:extLst>
          </p:cNvPr>
          <p:cNvGraphicFramePr>
            <a:graphicFrameLocks/>
          </p:cNvGraphicFramePr>
          <p:nvPr>
            <p:extLst>
              <p:ext uri="{D42A27DB-BD31-4B8C-83A1-F6EECF244321}">
                <p14:modId xmlns:p14="http://schemas.microsoft.com/office/powerpoint/2010/main" val="1280040347"/>
              </p:ext>
            </p:extLst>
          </p:nvPr>
        </p:nvGraphicFramePr>
        <p:xfrm>
          <a:off x="6180138" y="1983478"/>
          <a:ext cx="6011862" cy="3445772"/>
        </p:xfrm>
        <a:graphic>
          <a:graphicData uri="http://schemas.openxmlformats.org/drawingml/2006/chart">
            <c:chart xmlns:c="http://schemas.openxmlformats.org/drawingml/2006/chart" xmlns:r="http://schemas.openxmlformats.org/officeDocument/2006/relationships" r:id="rId3"/>
          </a:graphicData>
        </a:graphic>
      </p:graphicFrame>
      <p:sp>
        <p:nvSpPr>
          <p:cNvPr id="15" name="TextBox 14">
            <a:extLst>
              <a:ext uri="{FF2B5EF4-FFF2-40B4-BE49-F238E27FC236}">
                <a16:creationId xmlns:a16="http://schemas.microsoft.com/office/drawing/2014/main" id="{AFB5F0E3-EB58-4D74-93C5-5C0BD67C4E38}"/>
              </a:ext>
            </a:extLst>
          </p:cNvPr>
          <p:cNvSpPr txBox="1"/>
          <p:nvPr/>
        </p:nvSpPr>
        <p:spPr>
          <a:xfrm>
            <a:off x="939879" y="1585501"/>
            <a:ext cx="2710999" cy="646331"/>
          </a:xfrm>
          <a:prstGeom prst="rect">
            <a:avLst/>
          </a:prstGeom>
          <a:noFill/>
        </p:spPr>
        <p:txBody>
          <a:bodyPr wrap="none" rtlCol="0">
            <a:spAutoFit/>
          </a:bodyPr>
          <a:lstStyle/>
          <a:p>
            <a:r>
              <a:rPr lang="en-AU" dirty="0"/>
              <a:t>(A) Hydroponic cannabis</a:t>
            </a:r>
          </a:p>
          <a:p>
            <a:endParaRPr lang="en-AU" dirty="0"/>
          </a:p>
        </p:txBody>
      </p:sp>
      <p:sp>
        <p:nvSpPr>
          <p:cNvPr id="16" name="TextBox 15">
            <a:extLst>
              <a:ext uri="{FF2B5EF4-FFF2-40B4-BE49-F238E27FC236}">
                <a16:creationId xmlns:a16="http://schemas.microsoft.com/office/drawing/2014/main" id="{3335CA03-F748-4DE3-AFC6-AE5F977A8673}"/>
              </a:ext>
            </a:extLst>
          </p:cNvPr>
          <p:cNvSpPr txBox="1"/>
          <p:nvPr/>
        </p:nvSpPr>
        <p:spPr>
          <a:xfrm>
            <a:off x="6286579" y="1585500"/>
            <a:ext cx="2070021" cy="646331"/>
          </a:xfrm>
          <a:prstGeom prst="rect">
            <a:avLst/>
          </a:prstGeom>
          <a:noFill/>
        </p:spPr>
        <p:txBody>
          <a:bodyPr wrap="square" rtlCol="0">
            <a:spAutoFit/>
          </a:bodyPr>
          <a:lstStyle/>
          <a:p>
            <a:pPr lvl="0"/>
            <a:r>
              <a:rPr lang="en-AU" dirty="0"/>
              <a:t>(B) Bush cannabis</a:t>
            </a:r>
          </a:p>
          <a:p>
            <a:endParaRPr lang="en-AU" dirty="0"/>
          </a:p>
        </p:txBody>
      </p:sp>
    </p:spTree>
    <p:extLst>
      <p:ext uri="{BB962C8B-B14F-4D97-AF65-F5344CB8AC3E}">
        <p14:creationId xmlns:p14="http://schemas.microsoft.com/office/powerpoint/2010/main" val="230134398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6F39FB-E5BF-4669-965A-F34085F6A616}"/>
              </a:ext>
            </a:extLst>
          </p:cNvPr>
          <p:cNvSpPr>
            <a:spLocks noGrp="1"/>
          </p:cNvSpPr>
          <p:nvPr>
            <p:ph type="title"/>
          </p:nvPr>
        </p:nvSpPr>
        <p:spPr/>
        <p:txBody>
          <a:bodyPr>
            <a:noAutofit/>
          </a:bodyPr>
          <a:lstStyle/>
          <a:p>
            <a:r>
              <a:rPr lang="en-AU" sz="3200" dirty="0"/>
              <a:t>Figure 19: Current perceived potency of hydroponic (a) and bush (b) cannabis, ACT, 2004-2018</a:t>
            </a:r>
          </a:p>
        </p:txBody>
      </p:sp>
      <p:sp>
        <p:nvSpPr>
          <p:cNvPr id="4" name="Text Placeholder 3">
            <a:extLst>
              <a:ext uri="{FF2B5EF4-FFF2-40B4-BE49-F238E27FC236}">
                <a16:creationId xmlns:a16="http://schemas.microsoft.com/office/drawing/2014/main" id="{95E9735D-7078-48B9-90D4-35953CC4BF22}"/>
              </a:ext>
            </a:extLst>
          </p:cNvPr>
          <p:cNvSpPr>
            <a:spLocks noGrp="1"/>
          </p:cNvSpPr>
          <p:nvPr>
            <p:ph type="body" sz="quarter" idx="14"/>
          </p:nvPr>
        </p:nvSpPr>
        <p:spPr>
          <a:xfrm>
            <a:off x="838200" y="5661720"/>
            <a:ext cx="10515600" cy="417229"/>
          </a:xfrm>
        </p:spPr>
        <p:txBody>
          <a:bodyPr>
            <a:noAutofit/>
          </a:bodyPr>
          <a:lstStyle/>
          <a:p>
            <a:pPr marL="0" indent="0">
              <a:buNone/>
            </a:pPr>
            <a:r>
              <a:rPr lang="en-GB" sz="1200" dirty="0"/>
              <a:t>Note. The response ‘Don’t know’ was excluded from analysis. Hydroponic and bush cannabis data collected separately from 2004 onwards. </a:t>
            </a:r>
            <a:r>
              <a:rPr lang="en-AU" sz="1200" dirty="0"/>
              <a:t>Data labels have been removed from figures throughout all years with small cell size (i.e. n≤5).</a:t>
            </a:r>
            <a:r>
              <a:rPr lang="en-GB" sz="1200" dirty="0"/>
              <a:t> </a:t>
            </a:r>
            <a:r>
              <a:rPr lang="en-AU" sz="1200" dirty="0"/>
              <a:t>*</a:t>
            </a:r>
            <a:r>
              <a:rPr lang="en-AU" sz="1200" i="1" dirty="0"/>
              <a:t>p</a:t>
            </a:r>
            <a:r>
              <a:rPr lang="en-AU" sz="1200" dirty="0"/>
              <a:t>&lt;0.050; **</a:t>
            </a:r>
            <a:r>
              <a:rPr lang="en-AU" sz="1200" i="1" dirty="0"/>
              <a:t>p</a:t>
            </a:r>
            <a:r>
              <a:rPr lang="en-AU" sz="1200" dirty="0"/>
              <a:t>&lt;0.010; ***</a:t>
            </a:r>
            <a:r>
              <a:rPr lang="en-AU" sz="1200" i="1" dirty="0"/>
              <a:t>p</a:t>
            </a:r>
            <a:r>
              <a:rPr lang="en-AU" sz="1200" dirty="0"/>
              <a:t>&lt;0.001 for 2017 versus 2018.</a:t>
            </a:r>
          </a:p>
        </p:txBody>
      </p:sp>
      <p:sp>
        <p:nvSpPr>
          <p:cNvPr id="15" name="TextBox 14">
            <a:extLst>
              <a:ext uri="{FF2B5EF4-FFF2-40B4-BE49-F238E27FC236}">
                <a16:creationId xmlns:a16="http://schemas.microsoft.com/office/drawing/2014/main" id="{AFB5F0E3-EB58-4D74-93C5-5C0BD67C4E38}"/>
              </a:ext>
            </a:extLst>
          </p:cNvPr>
          <p:cNvSpPr txBox="1"/>
          <p:nvPr/>
        </p:nvSpPr>
        <p:spPr>
          <a:xfrm>
            <a:off x="939879" y="1585501"/>
            <a:ext cx="2710999" cy="646331"/>
          </a:xfrm>
          <a:prstGeom prst="rect">
            <a:avLst/>
          </a:prstGeom>
          <a:noFill/>
        </p:spPr>
        <p:txBody>
          <a:bodyPr wrap="none" rtlCol="0">
            <a:spAutoFit/>
          </a:bodyPr>
          <a:lstStyle/>
          <a:p>
            <a:r>
              <a:rPr lang="en-AU" dirty="0"/>
              <a:t>(A) Hydroponic cannabis</a:t>
            </a:r>
          </a:p>
          <a:p>
            <a:endParaRPr lang="en-AU" dirty="0"/>
          </a:p>
        </p:txBody>
      </p:sp>
      <p:sp>
        <p:nvSpPr>
          <p:cNvPr id="16" name="TextBox 15">
            <a:extLst>
              <a:ext uri="{FF2B5EF4-FFF2-40B4-BE49-F238E27FC236}">
                <a16:creationId xmlns:a16="http://schemas.microsoft.com/office/drawing/2014/main" id="{3335CA03-F748-4DE3-AFC6-AE5F977A8673}"/>
              </a:ext>
            </a:extLst>
          </p:cNvPr>
          <p:cNvSpPr txBox="1"/>
          <p:nvPr/>
        </p:nvSpPr>
        <p:spPr>
          <a:xfrm>
            <a:off x="6286579" y="1585500"/>
            <a:ext cx="2070021" cy="646331"/>
          </a:xfrm>
          <a:prstGeom prst="rect">
            <a:avLst/>
          </a:prstGeom>
          <a:noFill/>
        </p:spPr>
        <p:txBody>
          <a:bodyPr wrap="square" rtlCol="0">
            <a:spAutoFit/>
          </a:bodyPr>
          <a:lstStyle/>
          <a:p>
            <a:pPr lvl="0"/>
            <a:r>
              <a:rPr lang="en-AU" dirty="0"/>
              <a:t>(B) Bush cannabis</a:t>
            </a:r>
          </a:p>
          <a:p>
            <a:endParaRPr lang="en-AU" dirty="0"/>
          </a:p>
        </p:txBody>
      </p:sp>
      <p:graphicFrame>
        <p:nvGraphicFramePr>
          <p:cNvPr id="11" name="Chart Placeholder 10">
            <a:extLst>
              <a:ext uri="{FF2B5EF4-FFF2-40B4-BE49-F238E27FC236}">
                <a16:creationId xmlns:a16="http://schemas.microsoft.com/office/drawing/2014/main" id="{B02E95A1-8A65-4381-975B-96062DEEC8AF}"/>
              </a:ext>
            </a:extLst>
          </p:cNvPr>
          <p:cNvGraphicFramePr>
            <a:graphicFrameLocks noGrp="1"/>
          </p:cNvGraphicFramePr>
          <p:nvPr>
            <p:ph type="chart" sz="quarter" idx="13"/>
            <p:extLst>
              <p:ext uri="{D42A27DB-BD31-4B8C-83A1-F6EECF244321}">
                <p14:modId xmlns:p14="http://schemas.microsoft.com/office/powerpoint/2010/main" val="1487067049"/>
              </p:ext>
            </p:extLst>
          </p:nvPr>
        </p:nvGraphicFramePr>
        <p:xfrm>
          <a:off x="0" y="2078038"/>
          <a:ext cx="6096000" cy="3508375"/>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12" name="Chart Placeholder 4">
            <a:extLst>
              <a:ext uri="{FF2B5EF4-FFF2-40B4-BE49-F238E27FC236}">
                <a16:creationId xmlns:a16="http://schemas.microsoft.com/office/drawing/2014/main" id="{B62C280B-D4D3-4AED-AA88-F5143F2753E3}"/>
              </a:ext>
            </a:extLst>
          </p:cNvPr>
          <p:cNvGraphicFramePr>
            <a:graphicFrameLocks/>
          </p:cNvGraphicFramePr>
          <p:nvPr>
            <p:extLst>
              <p:ext uri="{D42A27DB-BD31-4B8C-83A1-F6EECF244321}">
                <p14:modId xmlns:p14="http://schemas.microsoft.com/office/powerpoint/2010/main" val="1178579970"/>
              </p:ext>
            </p:extLst>
          </p:nvPr>
        </p:nvGraphicFramePr>
        <p:xfrm>
          <a:off x="6286499" y="2078037"/>
          <a:ext cx="5905500" cy="3508375"/>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244490788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9FC317-2DD3-4F21-8D44-48589CD4C97E}"/>
              </a:ext>
            </a:extLst>
          </p:cNvPr>
          <p:cNvSpPr>
            <a:spLocks noGrp="1"/>
          </p:cNvSpPr>
          <p:nvPr>
            <p:ph type="title"/>
          </p:nvPr>
        </p:nvSpPr>
        <p:spPr/>
        <p:txBody>
          <a:bodyPr>
            <a:noAutofit/>
          </a:bodyPr>
          <a:lstStyle/>
          <a:p>
            <a:r>
              <a:rPr lang="en-AU" sz="3200" dirty="0"/>
              <a:t>Figure 20: Current perceived availability of hydroponic (a) and bush (b) cannabis, ACT, 2004-2018</a:t>
            </a:r>
          </a:p>
        </p:txBody>
      </p:sp>
      <p:sp>
        <p:nvSpPr>
          <p:cNvPr id="4" name="Text Placeholder 3">
            <a:extLst>
              <a:ext uri="{FF2B5EF4-FFF2-40B4-BE49-F238E27FC236}">
                <a16:creationId xmlns:a16="http://schemas.microsoft.com/office/drawing/2014/main" id="{4546CFC6-689A-4303-B8B5-B8483821E14C}"/>
              </a:ext>
            </a:extLst>
          </p:cNvPr>
          <p:cNvSpPr>
            <a:spLocks noGrp="1"/>
          </p:cNvSpPr>
          <p:nvPr>
            <p:ph type="body" sz="quarter" idx="14"/>
          </p:nvPr>
        </p:nvSpPr>
        <p:spPr>
          <a:xfrm>
            <a:off x="838200" y="5708416"/>
            <a:ext cx="10515600" cy="439465"/>
          </a:xfrm>
        </p:spPr>
        <p:txBody>
          <a:bodyPr>
            <a:noAutofit/>
          </a:bodyPr>
          <a:lstStyle/>
          <a:p>
            <a:pPr marL="0" indent="0">
              <a:buNone/>
            </a:pPr>
            <a:r>
              <a:rPr lang="en-GB" sz="1200" dirty="0"/>
              <a:t>Note. The response ‘Don’t know’ was excluded from analysis. * Hydroponic and bush cannabis data collected separately from 2004 onwards. </a:t>
            </a:r>
            <a:r>
              <a:rPr lang="en-AU" sz="1200" dirty="0"/>
              <a:t>Data labels have been removed from figures throughout all years with small cell size (i.e. n≤5).</a:t>
            </a:r>
            <a:r>
              <a:rPr lang="en-GB" sz="1200" dirty="0"/>
              <a:t> </a:t>
            </a:r>
            <a:r>
              <a:rPr lang="en-AU" sz="1200" dirty="0"/>
              <a:t>*</a:t>
            </a:r>
            <a:r>
              <a:rPr lang="en-AU" sz="1200" i="1" dirty="0"/>
              <a:t>p</a:t>
            </a:r>
            <a:r>
              <a:rPr lang="en-AU" sz="1200" dirty="0"/>
              <a:t>&lt;0.050; **</a:t>
            </a:r>
            <a:r>
              <a:rPr lang="en-AU" sz="1200" i="1" dirty="0"/>
              <a:t>p</a:t>
            </a:r>
            <a:r>
              <a:rPr lang="en-AU" sz="1200" dirty="0"/>
              <a:t>&lt;0.010; ***</a:t>
            </a:r>
            <a:r>
              <a:rPr lang="en-AU" sz="1200" i="1" dirty="0"/>
              <a:t>p</a:t>
            </a:r>
            <a:r>
              <a:rPr lang="en-AU" sz="1200" dirty="0"/>
              <a:t>&lt;0.001 for 2017 versus 2018.</a:t>
            </a:r>
          </a:p>
          <a:p>
            <a:endParaRPr lang="en-AU" dirty="0"/>
          </a:p>
        </p:txBody>
      </p:sp>
      <p:graphicFrame>
        <p:nvGraphicFramePr>
          <p:cNvPr id="7" name="Chart Placeholder 6">
            <a:extLst>
              <a:ext uri="{FF2B5EF4-FFF2-40B4-BE49-F238E27FC236}">
                <a16:creationId xmlns:a16="http://schemas.microsoft.com/office/drawing/2014/main" id="{FB68F202-91BB-40E7-A6A1-923A32A8ED96}"/>
              </a:ext>
            </a:extLst>
          </p:cNvPr>
          <p:cNvGraphicFramePr>
            <a:graphicFrameLocks noGrp="1"/>
          </p:cNvGraphicFramePr>
          <p:nvPr>
            <p:ph type="chart" sz="quarter" idx="13"/>
            <p:extLst>
              <p:ext uri="{D42A27DB-BD31-4B8C-83A1-F6EECF244321}">
                <p14:modId xmlns:p14="http://schemas.microsoft.com/office/powerpoint/2010/main" val="794465418"/>
              </p:ext>
            </p:extLst>
          </p:nvPr>
        </p:nvGraphicFramePr>
        <p:xfrm>
          <a:off x="0" y="2172193"/>
          <a:ext cx="6096000" cy="3326908"/>
        </p:xfrm>
        <a:graphic>
          <a:graphicData uri="http://schemas.openxmlformats.org/drawingml/2006/chart">
            <c:chart xmlns:c="http://schemas.openxmlformats.org/drawingml/2006/chart" xmlns:r="http://schemas.openxmlformats.org/officeDocument/2006/relationships" r:id="rId2"/>
          </a:graphicData>
        </a:graphic>
      </p:graphicFrame>
      <p:sp>
        <p:nvSpPr>
          <p:cNvPr id="8" name="TextBox 7">
            <a:extLst>
              <a:ext uri="{FF2B5EF4-FFF2-40B4-BE49-F238E27FC236}">
                <a16:creationId xmlns:a16="http://schemas.microsoft.com/office/drawing/2014/main" id="{316082EB-B785-4451-972A-1ADAEC5073BC}"/>
              </a:ext>
            </a:extLst>
          </p:cNvPr>
          <p:cNvSpPr txBox="1"/>
          <p:nvPr/>
        </p:nvSpPr>
        <p:spPr>
          <a:xfrm>
            <a:off x="939879" y="1585501"/>
            <a:ext cx="2710999" cy="646331"/>
          </a:xfrm>
          <a:prstGeom prst="rect">
            <a:avLst/>
          </a:prstGeom>
          <a:noFill/>
        </p:spPr>
        <p:txBody>
          <a:bodyPr wrap="none" rtlCol="0">
            <a:spAutoFit/>
          </a:bodyPr>
          <a:lstStyle/>
          <a:p>
            <a:r>
              <a:rPr lang="en-AU" dirty="0"/>
              <a:t>(A) Hydroponic cannabis</a:t>
            </a:r>
          </a:p>
          <a:p>
            <a:endParaRPr lang="en-AU" dirty="0"/>
          </a:p>
        </p:txBody>
      </p:sp>
      <p:sp>
        <p:nvSpPr>
          <p:cNvPr id="9" name="TextBox 8">
            <a:extLst>
              <a:ext uri="{FF2B5EF4-FFF2-40B4-BE49-F238E27FC236}">
                <a16:creationId xmlns:a16="http://schemas.microsoft.com/office/drawing/2014/main" id="{9F23F887-F2D9-4552-8BD8-7E973ECA8205}"/>
              </a:ext>
            </a:extLst>
          </p:cNvPr>
          <p:cNvSpPr txBox="1"/>
          <p:nvPr/>
        </p:nvSpPr>
        <p:spPr>
          <a:xfrm>
            <a:off x="6286579" y="1585500"/>
            <a:ext cx="2070021" cy="646331"/>
          </a:xfrm>
          <a:prstGeom prst="rect">
            <a:avLst/>
          </a:prstGeom>
          <a:noFill/>
        </p:spPr>
        <p:txBody>
          <a:bodyPr wrap="square" rtlCol="0">
            <a:spAutoFit/>
          </a:bodyPr>
          <a:lstStyle/>
          <a:p>
            <a:pPr lvl="0"/>
            <a:r>
              <a:rPr lang="en-AU" dirty="0"/>
              <a:t>(B) Bush cannabis</a:t>
            </a:r>
          </a:p>
          <a:p>
            <a:endParaRPr lang="en-AU" dirty="0"/>
          </a:p>
        </p:txBody>
      </p:sp>
      <p:graphicFrame>
        <p:nvGraphicFramePr>
          <p:cNvPr id="10" name="Chart Placeholder 6">
            <a:extLst>
              <a:ext uri="{FF2B5EF4-FFF2-40B4-BE49-F238E27FC236}">
                <a16:creationId xmlns:a16="http://schemas.microsoft.com/office/drawing/2014/main" id="{5660DA43-43A0-4EE2-85EA-DDA061473D6A}"/>
              </a:ext>
            </a:extLst>
          </p:cNvPr>
          <p:cNvGraphicFramePr>
            <a:graphicFrameLocks/>
          </p:cNvGraphicFramePr>
          <p:nvPr>
            <p:extLst>
              <p:ext uri="{D42A27DB-BD31-4B8C-83A1-F6EECF244321}">
                <p14:modId xmlns:p14="http://schemas.microsoft.com/office/powerpoint/2010/main" val="2214112220"/>
              </p:ext>
            </p:extLst>
          </p:nvPr>
        </p:nvGraphicFramePr>
        <p:xfrm>
          <a:off x="6286579" y="2172193"/>
          <a:ext cx="5905421" cy="3326908"/>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108650262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DACFBE-4821-4132-80F9-5FF14D1E3FC7}"/>
              </a:ext>
            </a:extLst>
          </p:cNvPr>
          <p:cNvSpPr>
            <a:spLocks noGrp="1"/>
          </p:cNvSpPr>
          <p:nvPr>
            <p:ph type="title"/>
          </p:nvPr>
        </p:nvSpPr>
        <p:spPr/>
        <p:txBody>
          <a:bodyPr>
            <a:noAutofit/>
          </a:bodyPr>
          <a:lstStyle/>
          <a:p>
            <a:r>
              <a:rPr lang="en-AU" sz="3200" dirty="0"/>
              <a:t>Figure 21: Past six month use (prescribed and non-prescribed) and frequency of use of methadone, ACT, 2000-2018</a:t>
            </a:r>
          </a:p>
        </p:txBody>
      </p:sp>
      <p:sp>
        <p:nvSpPr>
          <p:cNvPr id="4" name="Text Placeholder 3">
            <a:extLst>
              <a:ext uri="{FF2B5EF4-FFF2-40B4-BE49-F238E27FC236}">
                <a16:creationId xmlns:a16="http://schemas.microsoft.com/office/drawing/2014/main" id="{F42EF618-3D36-4C30-9E6E-14576DFA7E37}"/>
              </a:ext>
            </a:extLst>
          </p:cNvPr>
          <p:cNvSpPr>
            <a:spLocks noGrp="1"/>
          </p:cNvSpPr>
          <p:nvPr>
            <p:ph type="body" sz="quarter" idx="14"/>
          </p:nvPr>
        </p:nvSpPr>
        <p:spPr>
          <a:xfrm>
            <a:off x="833438" y="5754190"/>
            <a:ext cx="10515600" cy="395150"/>
          </a:xfrm>
        </p:spPr>
        <p:txBody>
          <a:bodyPr>
            <a:noAutofit/>
          </a:bodyPr>
          <a:lstStyle/>
          <a:p>
            <a:pPr marL="0" indent="0">
              <a:buNone/>
            </a:pPr>
            <a:r>
              <a:rPr lang="en-AU" sz="1200" dirty="0"/>
              <a:t>Note</a:t>
            </a:r>
            <a:r>
              <a:rPr lang="en-AU" sz="1200" b="1" dirty="0"/>
              <a:t>.</a:t>
            </a:r>
            <a:r>
              <a:rPr lang="en-AU" sz="1200" dirty="0"/>
              <a:t> Includes methadone syrup and tablets. Non-prescribed use not distinguished 2000-2002. Median days computed among those who reported recent use (maximum 180 days). Median days rounded to the nearest whole number. *</a:t>
            </a:r>
            <a:r>
              <a:rPr lang="en-AU" sz="1200" i="1" dirty="0"/>
              <a:t>p</a:t>
            </a:r>
            <a:r>
              <a:rPr lang="en-AU" sz="1200" dirty="0"/>
              <a:t>&lt;0.050; **</a:t>
            </a:r>
            <a:r>
              <a:rPr lang="en-AU" sz="1200" i="1" dirty="0"/>
              <a:t>p</a:t>
            </a:r>
            <a:r>
              <a:rPr lang="en-AU" sz="1200" dirty="0"/>
              <a:t>&lt;0.010; ***</a:t>
            </a:r>
            <a:r>
              <a:rPr lang="en-AU" sz="1200" i="1" dirty="0"/>
              <a:t>p</a:t>
            </a:r>
            <a:r>
              <a:rPr lang="en-AU" sz="1200" dirty="0"/>
              <a:t>&lt;0.001 for 2017 versus 2018.</a:t>
            </a:r>
          </a:p>
          <a:p>
            <a:pPr marL="0" indent="0">
              <a:buNone/>
            </a:pPr>
            <a:endParaRPr lang="en-AU" dirty="0"/>
          </a:p>
        </p:txBody>
      </p:sp>
      <p:graphicFrame>
        <p:nvGraphicFramePr>
          <p:cNvPr id="5" name="Chart Placeholder 4">
            <a:extLst>
              <a:ext uri="{FF2B5EF4-FFF2-40B4-BE49-F238E27FC236}">
                <a16:creationId xmlns:a16="http://schemas.microsoft.com/office/drawing/2014/main" id="{34A7FE1C-CE25-4B7E-A0B6-2F7B0B2442AD}"/>
              </a:ext>
            </a:extLst>
          </p:cNvPr>
          <p:cNvGraphicFramePr>
            <a:graphicFrameLocks noGrp="1" noChangeAspect="1"/>
          </p:cNvGraphicFramePr>
          <p:nvPr>
            <p:ph type="chart" sz="quarter" idx="13"/>
            <p:extLst>
              <p:ext uri="{D42A27DB-BD31-4B8C-83A1-F6EECF244321}">
                <p14:modId xmlns:p14="http://schemas.microsoft.com/office/powerpoint/2010/main" val="3365679397"/>
              </p:ext>
            </p:extLst>
          </p:nvPr>
        </p:nvGraphicFramePr>
        <p:xfrm>
          <a:off x="833438" y="1612900"/>
          <a:ext cx="10520362" cy="4141290"/>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423126008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67D080-C803-4237-9532-1B7299381705}"/>
              </a:ext>
            </a:extLst>
          </p:cNvPr>
          <p:cNvSpPr>
            <a:spLocks noGrp="1"/>
          </p:cNvSpPr>
          <p:nvPr>
            <p:ph type="title"/>
          </p:nvPr>
        </p:nvSpPr>
        <p:spPr>
          <a:xfrm>
            <a:off x="800100" y="352426"/>
            <a:ext cx="10604500" cy="946150"/>
          </a:xfrm>
        </p:spPr>
        <p:txBody>
          <a:bodyPr>
            <a:noAutofit/>
          </a:bodyPr>
          <a:lstStyle/>
          <a:p>
            <a:r>
              <a:rPr lang="en-AU" sz="3200" dirty="0"/>
              <a:t>Figure 22: Past six month use (prescribed and non-prescribed) and frequency of use of buprenorphine, ACT, 2002-2018</a:t>
            </a:r>
          </a:p>
        </p:txBody>
      </p:sp>
      <p:sp>
        <p:nvSpPr>
          <p:cNvPr id="4" name="Text Placeholder 3">
            <a:extLst>
              <a:ext uri="{FF2B5EF4-FFF2-40B4-BE49-F238E27FC236}">
                <a16:creationId xmlns:a16="http://schemas.microsoft.com/office/drawing/2014/main" id="{F91ED2E0-2042-4EF3-A1D2-6CF28201AADF}"/>
              </a:ext>
            </a:extLst>
          </p:cNvPr>
          <p:cNvSpPr>
            <a:spLocks noGrp="1"/>
          </p:cNvSpPr>
          <p:nvPr>
            <p:ph type="body" sz="quarter" idx="14"/>
          </p:nvPr>
        </p:nvSpPr>
        <p:spPr>
          <a:xfrm>
            <a:off x="842962" y="5799910"/>
            <a:ext cx="10515600" cy="468688"/>
          </a:xfrm>
        </p:spPr>
        <p:txBody>
          <a:bodyPr>
            <a:noAutofit/>
          </a:bodyPr>
          <a:lstStyle/>
          <a:p>
            <a:pPr marL="0" indent="0">
              <a:buNone/>
            </a:pPr>
            <a:r>
              <a:rPr lang="en-AU" sz="1100" dirty="0"/>
              <a:t>Note. Median days computed among those who reported recent use (maximum 180 days). Median days rounded to the nearest whole number. Data labels have been removed from figures in years 2002, 2017 and 2018 with small cell size (i.e. n≤5). *</a:t>
            </a:r>
            <a:r>
              <a:rPr lang="en-AU" sz="1100" i="1" dirty="0"/>
              <a:t>p</a:t>
            </a:r>
            <a:r>
              <a:rPr lang="en-AU" sz="1100" dirty="0"/>
              <a:t>&lt;0.050; **</a:t>
            </a:r>
            <a:r>
              <a:rPr lang="en-AU" sz="1100" i="1" dirty="0"/>
              <a:t>p</a:t>
            </a:r>
            <a:r>
              <a:rPr lang="en-AU" sz="1100" dirty="0"/>
              <a:t>&lt;0.010; ***</a:t>
            </a:r>
            <a:r>
              <a:rPr lang="en-AU" sz="1100" i="1" dirty="0"/>
              <a:t>p</a:t>
            </a:r>
            <a:r>
              <a:rPr lang="en-AU" sz="1100" dirty="0"/>
              <a:t>&lt;0.001 for 2017 versus 2018.</a:t>
            </a:r>
          </a:p>
          <a:p>
            <a:pPr marL="0" indent="0">
              <a:buNone/>
            </a:pPr>
            <a:endParaRPr lang="en-AU" dirty="0"/>
          </a:p>
        </p:txBody>
      </p:sp>
      <p:graphicFrame>
        <p:nvGraphicFramePr>
          <p:cNvPr id="6" name="Chart Placeholder 5">
            <a:extLst>
              <a:ext uri="{FF2B5EF4-FFF2-40B4-BE49-F238E27FC236}">
                <a16:creationId xmlns:a16="http://schemas.microsoft.com/office/drawing/2014/main" id="{B4EB3EFD-9EA1-483A-BAE0-56FC181DA1FF}"/>
              </a:ext>
            </a:extLst>
          </p:cNvPr>
          <p:cNvGraphicFramePr>
            <a:graphicFrameLocks noGrp="1" noChangeAspect="1"/>
          </p:cNvGraphicFramePr>
          <p:nvPr>
            <p:ph type="chart" sz="quarter" idx="13"/>
            <p:extLst>
              <p:ext uri="{D42A27DB-BD31-4B8C-83A1-F6EECF244321}">
                <p14:modId xmlns:p14="http://schemas.microsoft.com/office/powerpoint/2010/main" val="740297204"/>
              </p:ext>
            </p:extLst>
          </p:nvPr>
        </p:nvGraphicFramePr>
        <p:xfrm>
          <a:off x="838200" y="1674812"/>
          <a:ext cx="10520362" cy="4125098"/>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372127731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125EA2-9E80-45CC-93E1-2A60B0990676}"/>
              </a:ext>
            </a:extLst>
          </p:cNvPr>
          <p:cNvSpPr>
            <a:spLocks noGrp="1"/>
          </p:cNvSpPr>
          <p:nvPr>
            <p:ph type="title"/>
          </p:nvPr>
        </p:nvSpPr>
        <p:spPr/>
        <p:txBody>
          <a:bodyPr>
            <a:noAutofit/>
          </a:bodyPr>
          <a:lstStyle/>
          <a:p>
            <a:r>
              <a:rPr lang="en-AU" sz="3200" dirty="0"/>
              <a:t>Figure 23: Past six month use (prescribed and non-prescribed) and frequency of use of buprenorphine-naloxone, ACT, 2006-2018</a:t>
            </a:r>
          </a:p>
        </p:txBody>
      </p:sp>
      <p:sp>
        <p:nvSpPr>
          <p:cNvPr id="4" name="Text Placeholder 3">
            <a:extLst>
              <a:ext uri="{FF2B5EF4-FFF2-40B4-BE49-F238E27FC236}">
                <a16:creationId xmlns:a16="http://schemas.microsoft.com/office/drawing/2014/main" id="{AC439428-5DF7-4CD7-9F39-F40E4B8669A8}"/>
              </a:ext>
            </a:extLst>
          </p:cNvPr>
          <p:cNvSpPr>
            <a:spLocks noGrp="1"/>
          </p:cNvSpPr>
          <p:nvPr>
            <p:ph type="body" sz="quarter" idx="14"/>
          </p:nvPr>
        </p:nvSpPr>
        <p:spPr>
          <a:xfrm>
            <a:off x="833438" y="5233987"/>
            <a:ext cx="10515600" cy="961073"/>
          </a:xfrm>
        </p:spPr>
        <p:txBody>
          <a:bodyPr>
            <a:noAutofit/>
          </a:bodyPr>
          <a:lstStyle/>
          <a:p>
            <a:pPr marL="0" indent="0">
              <a:buNone/>
            </a:pPr>
            <a:r>
              <a:rPr lang="en-AU" sz="1200" dirty="0"/>
              <a:t>Note. From 2006-2011 participants were asked about the use of buprenorphine-naloxone tablet; from 2012-2015 participants were asked about the use of buprenorphine-naloxone tablet and film; from 2016- 2018 participants were asked about the use of buprenorphine–naloxone film only. Median days computed among those who reported recent use (maximum 180 days). Median days rounded to the nearest whole number. Y axis reduced to 100 to improve visibility of trends. Data labels have been removed from figures in years 2006, 2017 and 2018 with small cell size (i.e. n≤5). *</a:t>
            </a:r>
            <a:r>
              <a:rPr lang="en-AU" sz="1200" i="1" dirty="0"/>
              <a:t>p</a:t>
            </a:r>
            <a:r>
              <a:rPr lang="en-AU" sz="1200" dirty="0"/>
              <a:t>&lt;0.050; **</a:t>
            </a:r>
            <a:r>
              <a:rPr lang="en-AU" sz="1200" i="1" dirty="0"/>
              <a:t>p</a:t>
            </a:r>
            <a:r>
              <a:rPr lang="en-AU" sz="1200" dirty="0"/>
              <a:t>&lt;0.010; ***</a:t>
            </a:r>
            <a:r>
              <a:rPr lang="en-AU" sz="1200" i="1" dirty="0"/>
              <a:t>p</a:t>
            </a:r>
            <a:r>
              <a:rPr lang="en-AU" sz="1200" dirty="0"/>
              <a:t>&lt;0.001 for 2017 versus 2018.</a:t>
            </a:r>
          </a:p>
          <a:p>
            <a:endParaRPr lang="en-AU" dirty="0"/>
          </a:p>
        </p:txBody>
      </p:sp>
      <p:graphicFrame>
        <p:nvGraphicFramePr>
          <p:cNvPr id="5" name="Chart Placeholder 4">
            <a:extLst>
              <a:ext uri="{FF2B5EF4-FFF2-40B4-BE49-F238E27FC236}">
                <a16:creationId xmlns:a16="http://schemas.microsoft.com/office/drawing/2014/main" id="{7725674C-22D9-4AFE-9C1E-3583B8AFB220}"/>
              </a:ext>
            </a:extLst>
          </p:cNvPr>
          <p:cNvGraphicFramePr>
            <a:graphicFrameLocks noGrp="1" noChangeAspect="1"/>
          </p:cNvGraphicFramePr>
          <p:nvPr>
            <p:ph type="chart" sz="quarter" idx="13"/>
            <p:extLst>
              <p:ext uri="{D42A27DB-BD31-4B8C-83A1-F6EECF244321}">
                <p14:modId xmlns:p14="http://schemas.microsoft.com/office/powerpoint/2010/main" val="2057567584"/>
              </p:ext>
            </p:extLst>
          </p:nvPr>
        </p:nvGraphicFramePr>
        <p:xfrm>
          <a:off x="833438" y="1624013"/>
          <a:ext cx="10177462" cy="3570839"/>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47521073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D3E88E-03D3-43BB-81BB-A3FD0C666311}"/>
              </a:ext>
            </a:extLst>
          </p:cNvPr>
          <p:cNvSpPr>
            <a:spLocks noGrp="1"/>
          </p:cNvSpPr>
          <p:nvPr>
            <p:ph type="title"/>
          </p:nvPr>
        </p:nvSpPr>
        <p:spPr/>
        <p:txBody>
          <a:bodyPr>
            <a:noAutofit/>
          </a:bodyPr>
          <a:lstStyle/>
          <a:p>
            <a:r>
              <a:rPr lang="en-AU" sz="3200" dirty="0"/>
              <a:t>Figure 24: Past six month use (prescribed and non-prescribed) and frequency of use of morphine, ACT, 2001-2018</a:t>
            </a:r>
          </a:p>
        </p:txBody>
      </p:sp>
      <p:sp>
        <p:nvSpPr>
          <p:cNvPr id="4" name="Text Placeholder 3">
            <a:extLst>
              <a:ext uri="{FF2B5EF4-FFF2-40B4-BE49-F238E27FC236}">
                <a16:creationId xmlns:a16="http://schemas.microsoft.com/office/drawing/2014/main" id="{506BF37B-8CCF-41B7-B23F-EF6AECBF0823}"/>
              </a:ext>
            </a:extLst>
          </p:cNvPr>
          <p:cNvSpPr>
            <a:spLocks noGrp="1"/>
          </p:cNvSpPr>
          <p:nvPr>
            <p:ph type="body" sz="quarter" idx="14"/>
          </p:nvPr>
        </p:nvSpPr>
        <p:spPr>
          <a:xfrm>
            <a:off x="838200" y="5731330"/>
            <a:ext cx="10515600" cy="440870"/>
          </a:xfrm>
        </p:spPr>
        <p:txBody>
          <a:bodyPr>
            <a:noAutofit/>
          </a:bodyPr>
          <a:lstStyle/>
          <a:p>
            <a:pPr marL="0" indent="0">
              <a:buNone/>
            </a:pPr>
            <a:r>
              <a:rPr lang="en-AU" sz="1100" dirty="0"/>
              <a:t>Note. Median days computed among those who reported recent use (maximum 180 days). Median days rounded to the nearest whole number. Data labels have been removed from figures in years 2001, 2017 and 2018 with small cell size (i.e. n≤5). *</a:t>
            </a:r>
            <a:r>
              <a:rPr lang="en-AU" sz="1100" i="1" dirty="0"/>
              <a:t>p</a:t>
            </a:r>
            <a:r>
              <a:rPr lang="en-AU" sz="1100" dirty="0"/>
              <a:t>&lt;0.050; **</a:t>
            </a:r>
            <a:r>
              <a:rPr lang="en-AU" sz="1100" i="1" dirty="0"/>
              <a:t>p</a:t>
            </a:r>
            <a:r>
              <a:rPr lang="en-AU" sz="1100" dirty="0"/>
              <a:t>&lt;0.010; ***</a:t>
            </a:r>
            <a:r>
              <a:rPr lang="en-AU" sz="1100" i="1" dirty="0"/>
              <a:t>p</a:t>
            </a:r>
            <a:r>
              <a:rPr lang="en-AU" sz="1100" dirty="0"/>
              <a:t>&lt;0.001 for 2017 versus 2018.</a:t>
            </a:r>
          </a:p>
          <a:p>
            <a:pPr marL="0" indent="0">
              <a:buNone/>
            </a:pPr>
            <a:endParaRPr lang="en-AU" dirty="0"/>
          </a:p>
        </p:txBody>
      </p:sp>
      <p:graphicFrame>
        <p:nvGraphicFramePr>
          <p:cNvPr id="5" name="Chart Placeholder 4">
            <a:extLst>
              <a:ext uri="{FF2B5EF4-FFF2-40B4-BE49-F238E27FC236}">
                <a16:creationId xmlns:a16="http://schemas.microsoft.com/office/drawing/2014/main" id="{193148D0-EF7B-441D-BBF9-7C447891284B}"/>
              </a:ext>
            </a:extLst>
          </p:cNvPr>
          <p:cNvGraphicFramePr>
            <a:graphicFrameLocks noGrp="1" noChangeAspect="1"/>
          </p:cNvGraphicFramePr>
          <p:nvPr>
            <p:ph type="chart" sz="quarter" idx="13"/>
            <p:extLst>
              <p:ext uri="{D42A27DB-BD31-4B8C-83A1-F6EECF244321}">
                <p14:modId xmlns:p14="http://schemas.microsoft.com/office/powerpoint/2010/main" val="3207482688"/>
              </p:ext>
            </p:extLst>
          </p:nvPr>
        </p:nvGraphicFramePr>
        <p:xfrm>
          <a:off x="838200" y="1674813"/>
          <a:ext cx="10520363" cy="4056517"/>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153546104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C25C44-691A-45F9-B5A0-9BEAE99CB65B}"/>
              </a:ext>
            </a:extLst>
          </p:cNvPr>
          <p:cNvSpPr>
            <a:spLocks noGrp="1"/>
          </p:cNvSpPr>
          <p:nvPr>
            <p:ph type="title"/>
          </p:nvPr>
        </p:nvSpPr>
        <p:spPr/>
        <p:txBody>
          <a:bodyPr>
            <a:noAutofit/>
          </a:bodyPr>
          <a:lstStyle/>
          <a:p>
            <a:r>
              <a:rPr lang="en-AU" sz="3200" dirty="0"/>
              <a:t>Figure 25: Past six month use (prescribed and non-prescribed) and frequency of use of oxycodone, ACT, 2005-2018</a:t>
            </a:r>
          </a:p>
        </p:txBody>
      </p:sp>
      <p:sp>
        <p:nvSpPr>
          <p:cNvPr id="4" name="Text Placeholder 3">
            <a:extLst>
              <a:ext uri="{FF2B5EF4-FFF2-40B4-BE49-F238E27FC236}">
                <a16:creationId xmlns:a16="http://schemas.microsoft.com/office/drawing/2014/main" id="{171751E3-21B9-42FD-9710-B4EA5BE8E379}"/>
              </a:ext>
            </a:extLst>
          </p:cNvPr>
          <p:cNvSpPr>
            <a:spLocks noGrp="1"/>
          </p:cNvSpPr>
          <p:nvPr>
            <p:ph type="body" sz="quarter" idx="14"/>
          </p:nvPr>
        </p:nvSpPr>
        <p:spPr>
          <a:xfrm>
            <a:off x="838200" y="5420139"/>
            <a:ext cx="10515600" cy="763491"/>
          </a:xfrm>
        </p:spPr>
        <p:txBody>
          <a:bodyPr>
            <a:noAutofit/>
          </a:bodyPr>
          <a:lstStyle/>
          <a:p>
            <a:pPr marL="0" indent="0">
              <a:buNone/>
            </a:pPr>
            <a:r>
              <a:rPr lang="en-AU" sz="1200" dirty="0"/>
              <a:t>Note. From 2005-2015 participants were asked about any oxycodone; from 2016-2018, oxycodone was broken down into three types: tamper resistant (‘OP’), non-tamper proof (generic) and ‘other oxycodone’. Median days computed among those who reported recent use (maximum 180 days). Median days rounded to the nearest whole number. Y axis reduced to 40 to improve visibility of trends. Data labels have been removed from figures in years 2005, 2017 and 2018 with small cell size (i.e. n≤5). *</a:t>
            </a:r>
            <a:r>
              <a:rPr lang="en-AU" sz="1200" i="1" dirty="0"/>
              <a:t>p</a:t>
            </a:r>
            <a:r>
              <a:rPr lang="en-AU" sz="1200" dirty="0"/>
              <a:t>&lt;0.050; **</a:t>
            </a:r>
            <a:r>
              <a:rPr lang="en-AU" sz="1200" i="1" dirty="0"/>
              <a:t>p</a:t>
            </a:r>
            <a:r>
              <a:rPr lang="en-AU" sz="1200" dirty="0"/>
              <a:t>&lt;0.010; ***</a:t>
            </a:r>
            <a:r>
              <a:rPr lang="en-AU" sz="1200" i="1" dirty="0"/>
              <a:t>p</a:t>
            </a:r>
            <a:r>
              <a:rPr lang="en-AU" sz="1200" dirty="0"/>
              <a:t>&lt;0.001 for 2017 versus 2018. </a:t>
            </a:r>
          </a:p>
          <a:p>
            <a:pPr marL="0" indent="0">
              <a:buNone/>
            </a:pPr>
            <a:endParaRPr lang="en-AU" dirty="0"/>
          </a:p>
        </p:txBody>
      </p:sp>
      <p:graphicFrame>
        <p:nvGraphicFramePr>
          <p:cNvPr id="5" name="Chart Placeholder 4">
            <a:extLst>
              <a:ext uri="{FF2B5EF4-FFF2-40B4-BE49-F238E27FC236}">
                <a16:creationId xmlns:a16="http://schemas.microsoft.com/office/drawing/2014/main" id="{993175A6-B336-444F-B0C9-357291580085}"/>
              </a:ext>
            </a:extLst>
          </p:cNvPr>
          <p:cNvGraphicFramePr>
            <a:graphicFrameLocks noGrp="1" noChangeAspect="1"/>
          </p:cNvGraphicFramePr>
          <p:nvPr>
            <p:ph type="chart" sz="quarter" idx="13"/>
            <p:extLst>
              <p:ext uri="{D42A27DB-BD31-4B8C-83A1-F6EECF244321}">
                <p14:modId xmlns:p14="http://schemas.microsoft.com/office/powerpoint/2010/main" val="3711970636"/>
              </p:ext>
            </p:extLst>
          </p:nvPr>
        </p:nvGraphicFramePr>
        <p:xfrm>
          <a:off x="833437" y="1606604"/>
          <a:ext cx="10663063" cy="3707518"/>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403494763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254413-92DB-4BD6-B337-C3A049F35776}"/>
              </a:ext>
            </a:extLst>
          </p:cNvPr>
          <p:cNvSpPr>
            <a:spLocks noGrp="1"/>
          </p:cNvSpPr>
          <p:nvPr>
            <p:ph type="title"/>
          </p:nvPr>
        </p:nvSpPr>
        <p:spPr/>
        <p:txBody>
          <a:bodyPr>
            <a:noAutofit/>
          </a:bodyPr>
          <a:lstStyle/>
          <a:p>
            <a:r>
              <a:rPr lang="en-AU" sz="3200" dirty="0"/>
              <a:t>Figure 26: Past six month use (prescribed and non-prescribed) and frequency of use of fentanyl, ACT, 2013-2018</a:t>
            </a:r>
          </a:p>
        </p:txBody>
      </p:sp>
      <p:sp>
        <p:nvSpPr>
          <p:cNvPr id="4" name="Text Placeholder 3">
            <a:extLst>
              <a:ext uri="{FF2B5EF4-FFF2-40B4-BE49-F238E27FC236}">
                <a16:creationId xmlns:a16="http://schemas.microsoft.com/office/drawing/2014/main" id="{98582876-9064-4C43-883A-012A6E28045D}"/>
              </a:ext>
            </a:extLst>
          </p:cNvPr>
          <p:cNvSpPr>
            <a:spLocks noGrp="1"/>
          </p:cNvSpPr>
          <p:nvPr>
            <p:ph type="body" sz="quarter" idx="14"/>
          </p:nvPr>
        </p:nvSpPr>
        <p:spPr>
          <a:xfrm>
            <a:off x="833438" y="5393635"/>
            <a:ext cx="10515600" cy="789995"/>
          </a:xfrm>
        </p:spPr>
        <p:txBody>
          <a:bodyPr>
            <a:noAutofit/>
          </a:bodyPr>
          <a:lstStyle/>
          <a:p>
            <a:pPr marL="0" indent="0">
              <a:buNone/>
            </a:pPr>
            <a:r>
              <a:rPr lang="en-AU" sz="1200" dirty="0"/>
              <a:t>Note. Data on fentanyl use not collected from 2000-2012, and data on any non-prescribed use not collected 2013-2017. For the first time in 2018, use was captured as prescribed versus non-prescribed.  Median days computed among those who reported recent use (maximum 180 days). Median days rounded to the nearest whole number. Data labels have been removed from figures in years 2013, 2017 and 2018 with small cell size (i.e. n≤5). *</a:t>
            </a:r>
            <a:r>
              <a:rPr lang="en-AU" sz="1200" i="1" dirty="0"/>
              <a:t>p</a:t>
            </a:r>
            <a:r>
              <a:rPr lang="en-AU" sz="1200" dirty="0"/>
              <a:t>&lt;0.050; **</a:t>
            </a:r>
            <a:r>
              <a:rPr lang="en-AU" sz="1200" i="1" dirty="0"/>
              <a:t>p</a:t>
            </a:r>
            <a:r>
              <a:rPr lang="en-AU" sz="1200" dirty="0"/>
              <a:t>&lt;0.010; ***</a:t>
            </a:r>
            <a:r>
              <a:rPr lang="en-AU" sz="1200" i="1" dirty="0"/>
              <a:t>p</a:t>
            </a:r>
            <a:r>
              <a:rPr lang="en-AU" sz="1200" dirty="0"/>
              <a:t>&lt;0.001 for 2017 versus 2018.</a:t>
            </a:r>
          </a:p>
        </p:txBody>
      </p:sp>
      <p:graphicFrame>
        <p:nvGraphicFramePr>
          <p:cNvPr id="5" name="Chart Placeholder 4">
            <a:extLst>
              <a:ext uri="{FF2B5EF4-FFF2-40B4-BE49-F238E27FC236}">
                <a16:creationId xmlns:a16="http://schemas.microsoft.com/office/drawing/2014/main" id="{912A9957-3524-49F8-8259-CAE16F67EC16}"/>
              </a:ext>
            </a:extLst>
          </p:cNvPr>
          <p:cNvGraphicFramePr>
            <a:graphicFrameLocks noGrp="1" noChangeAspect="1"/>
          </p:cNvGraphicFramePr>
          <p:nvPr>
            <p:ph type="chart" sz="quarter" idx="13"/>
            <p:extLst>
              <p:ext uri="{D42A27DB-BD31-4B8C-83A1-F6EECF244321}">
                <p14:modId xmlns:p14="http://schemas.microsoft.com/office/powerpoint/2010/main" val="81088361"/>
              </p:ext>
            </p:extLst>
          </p:nvPr>
        </p:nvGraphicFramePr>
        <p:xfrm>
          <a:off x="833438" y="1674814"/>
          <a:ext cx="10515600" cy="3718821"/>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98301195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7C4D22-99D5-48F0-88E7-856521C93852}"/>
              </a:ext>
            </a:extLst>
          </p:cNvPr>
          <p:cNvSpPr>
            <a:spLocks noGrp="1"/>
          </p:cNvSpPr>
          <p:nvPr>
            <p:ph type="title"/>
          </p:nvPr>
        </p:nvSpPr>
        <p:spPr/>
        <p:txBody>
          <a:bodyPr>
            <a:noAutofit/>
          </a:bodyPr>
          <a:lstStyle/>
          <a:p>
            <a:r>
              <a:rPr lang="en-AU" sz="3200" dirty="0"/>
              <a:t>Figure 27: Past six month use and frequency of low-dose codeine (for non-pain purposes), ACT, 2013-2018</a:t>
            </a:r>
          </a:p>
        </p:txBody>
      </p:sp>
      <p:sp>
        <p:nvSpPr>
          <p:cNvPr id="4" name="Text Placeholder 3">
            <a:extLst>
              <a:ext uri="{FF2B5EF4-FFF2-40B4-BE49-F238E27FC236}">
                <a16:creationId xmlns:a16="http://schemas.microsoft.com/office/drawing/2014/main" id="{7E7F6D0C-CB18-445E-A797-3011D3F610EF}"/>
              </a:ext>
            </a:extLst>
          </p:cNvPr>
          <p:cNvSpPr>
            <a:spLocks noGrp="1"/>
          </p:cNvSpPr>
          <p:nvPr>
            <p:ph type="body" sz="quarter" idx="14"/>
          </p:nvPr>
        </p:nvSpPr>
        <p:spPr>
          <a:xfrm>
            <a:off x="838200" y="5471636"/>
            <a:ext cx="10515600" cy="671090"/>
          </a:xfrm>
        </p:spPr>
        <p:txBody>
          <a:bodyPr>
            <a:noAutofit/>
          </a:bodyPr>
          <a:lstStyle/>
          <a:p>
            <a:pPr marL="0" indent="0">
              <a:buNone/>
            </a:pPr>
            <a:r>
              <a:rPr lang="en-AU" sz="1100" dirty="0"/>
              <a:t>Note. Median days computed among those who reported recent use (maximum 180 days). Median days rounded to the nearest whole number. Y axis reduced to 90 to improve visibility of trends. Differences between 2017 and 2018 data should be viewed with caution due to differences in the way questions were asked in 2018 i.e. participants could only report use occurring in the last six months but prior to rescheduling in February 2018). Data labels have been removed from figures in years 2012, 2017 and 2018 with small cell size (i.e. n≤5). *</a:t>
            </a:r>
            <a:r>
              <a:rPr lang="en-AU" sz="1100" i="1" dirty="0"/>
              <a:t>p</a:t>
            </a:r>
            <a:r>
              <a:rPr lang="en-AU" sz="1100" dirty="0"/>
              <a:t>&lt;0.050; **</a:t>
            </a:r>
            <a:r>
              <a:rPr lang="en-AU" sz="1100" i="1" dirty="0"/>
              <a:t>p</a:t>
            </a:r>
            <a:r>
              <a:rPr lang="en-AU" sz="1100" dirty="0"/>
              <a:t>&lt;0.010; ***</a:t>
            </a:r>
            <a:r>
              <a:rPr lang="en-AU" sz="1100" i="1" dirty="0"/>
              <a:t>p</a:t>
            </a:r>
            <a:r>
              <a:rPr lang="en-AU" sz="1100" dirty="0"/>
              <a:t>&lt;0.001 for 2017 versus 2018</a:t>
            </a:r>
            <a:r>
              <a:rPr lang="en-AU" sz="1200" dirty="0"/>
              <a:t>.</a:t>
            </a:r>
          </a:p>
          <a:p>
            <a:endParaRPr lang="en-AU" sz="1200" dirty="0"/>
          </a:p>
        </p:txBody>
      </p:sp>
      <p:graphicFrame>
        <p:nvGraphicFramePr>
          <p:cNvPr id="5" name="Chart Placeholder 4">
            <a:extLst>
              <a:ext uri="{FF2B5EF4-FFF2-40B4-BE49-F238E27FC236}">
                <a16:creationId xmlns:a16="http://schemas.microsoft.com/office/drawing/2014/main" id="{B34D29FE-41CE-419F-9336-D04BB411385C}"/>
              </a:ext>
            </a:extLst>
          </p:cNvPr>
          <p:cNvGraphicFramePr>
            <a:graphicFrameLocks noGrp="1" noChangeAspect="1"/>
          </p:cNvGraphicFramePr>
          <p:nvPr>
            <p:ph type="chart" sz="quarter" idx="13"/>
            <p:extLst>
              <p:ext uri="{D42A27DB-BD31-4B8C-83A1-F6EECF244321}">
                <p14:modId xmlns:p14="http://schemas.microsoft.com/office/powerpoint/2010/main" val="693544055"/>
              </p:ext>
            </p:extLst>
          </p:nvPr>
        </p:nvGraphicFramePr>
        <p:xfrm>
          <a:off x="838200" y="1617227"/>
          <a:ext cx="10515600" cy="3709153"/>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115025900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290BA1-BB6D-4D54-8053-8B4839164153}"/>
              </a:ext>
            </a:extLst>
          </p:cNvPr>
          <p:cNvSpPr>
            <a:spLocks noGrp="1"/>
          </p:cNvSpPr>
          <p:nvPr>
            <p:ph type="title"/>
          </p:nvPr>
        </p:nvSpPr>
        <p:spPr/>
        <p:txBody>
          <a:bodyPr>
            <a:noAutofit/>
          </a:bodyPr>
          <a:lstStyle/>
          <a:p>
            <a:r>
              <a:rPr lang="en-AU" sz="3200" dirty="0"/>
              <a:t>Figure 28: Past six month use of codeine, nationally and in ACT, 2018 </a:t>
            </a:r>
          </a:p>
        </p:txBody>
      </p:sp>
      <p:sp>
        <p:nvSpPr>
          <p:cNvPr id="4" name="Text Placeholder 3">
            <a:extLst>
              <a:ext uri="{FF2B5EF4-FFF2-40B4-BE49-F238E27FC236}">
                <a16:creationId xmlns:a16="http://schemas.microsoft.com/office/drawing/2014/main" id="{5F571D73-53B1-4FC5-B05E-69B57DFDF887}"/>
              </a:ext>
            </a:extLst>
          </p:cNvPr>
          <p:cNvSpPr>
            <a:spLocks noGrp="1"/>
          </p:cNvSpPr>
          <p:nvPr>
            <p:ph type="body" sz="quarter" idx="14"/>
          </p:nvPr>
        </p:nvSpPr>
        <p:spPr>
          <a:xfrm>
            <a:off x="833438" y="5357017"/>
            <a:ext cx="10515600" cy="769464"/>
          </a:xfrm>
        </p:spPr>
        <p:txBody>
          <a:bodyPr>
            <a:noAutofit/>
          </a:bodyPr>
          <a:lstStyle/>
          <a:p>
            <a:pPr marL="0" indent="0">
              <a:buNone/>
            </a:pPr>
            <a:r>
              <a:rPr lang="en-AU" sz="1100" dirty="0"/>
              <a:t>Note. *</a:t>
            </a:r>
            <a:r>
              <a:rPr lang="en-AU" sz="1100" i="1" dirty="0"/>
              <a:t>p</a:t>
            </a:r>
            <a:r>
              <a:rPr lang="en-AU" sz="1100" dirty="0"/>
              <a:t>&lt;0.050; **</a:t>
            </a:r>
            <a:r>
              <a:rPr lang="en-AU" sz="1100" i="1" dirty="0"/>
              <a:t>p</a:t>
            </a:r>
            <a:r>
              <a:rPr lang="en-AU" sz="1100" dirty="0"/>
              <a:t>&lt;0.010; ***</a:t>
            </a:r>
            <a:r>
              <a:rPr lang="en-AU" sz="1100" i="1" dirty="0"/>
              <a:t>p</a:t>
            </a:r>
            <a:r>
              <a:rPr lang="en-AU" sz="1100" dirty="0"/>
              <a:t>&lt;0.001 for 2017 versus 2018.</a:t>
            </a:r>
          </a:p>
        </p:txBody>
      </p:sp>
      <p:graphicFrame>
        <p:nvGraphicFramePr>
          <p:cNvPr id="6" name="Chart 5">
            <a:extLst>
              <a:ext uri="{FF2B5EF4-FFF2-40B4-BE49-F238E27FC236}">
                <a16:creationId xmlns:a16="http://schemas.microsoft.com/office/drawing/2014/main" id="{5168D4C6-FC8E-4D93-A9BC-B800E5179801}"/>
              </a:ext>
            </a:extLst>
          </p:cNvPr>
          <p:cNvGraphicFramePr/>
          <p:nvPr>
            <p:extLst>
              <p:ext uri="{D42A27DB-BD31-4B8C-83A1-F6EECF244321}">
                <p14:modId xmlns:p14="http://schemas.microsoft.com/office/powerpoint/2010/main" val="854527043"/>
              </p:ext>
            </p:extLst>
          </p:nvPr>
        </p:nvGraphicFramePr>
        <p:xfrm>
          <a:off x="468383" y="1803205"/>
          <a:ext cx="11465470" cy="3431268"/>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192074198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290BA1-BB6D-4D54-8053-8B4839164153}"/>
              </a:ext>
            </a:extLst>
          </p:cNvPr>
          <p:cNvSpPr>
            <a:spLocks noGrp="1"/>
          </p:cNvSpPr>
          <p:nvPr>
            <p:ph type="title"/>
          </p:nvPr>
        </p:nvSpPr>
        <p:spPr/>
        <p:txBody>
          <a:bodyPr>
            <a:noAutofit/>
          </a:bodyPr>
          <a:lstStyle/>
          <a:p>
            <a:r>
              <a:rPr lang="en-AU" sz="3200" dirty="0"/>
              <a:t>Figure 29: Past six month use of other drugs, ACT, 2000-2018 </a:t>
            </a:r>
          </a:p>
        </p:txBody>
      </p:sp>
      <p:graphicFrame>
        <p:nvGraphicFramePr>
          <p:cNvPr id="5" name="Chart Placeholder 4">
            <a:extLst>
              <a:ext uri="{FF2B5EF4-FFF2-40B4-BE49-F238E27FC236}">
                <a16:creationId xmlns:a16="http://schemas.microsoft.com/office/drawing/2014/main" id="{BB0E84E8-4E36-4E1E-8ED7-6CBBD80EB54E}"/>
              </a:ext>
            </a:extLst>
          </p:cNvPr>
          <p:cNvGraphicFramePr>
            <a:graphicFrameLocks noGrp="1"/>
          </p:cNvGraphicFramePr>
          <p:nvPr>
            <p:ph type="chart" sz="quarter" idx="13"/>
            <p:extLst>
              <p:ext uri="{D42A27DB-BD31-4B8C-83A1-F6EECF244321}">
                <p14:modId xmlns:p14="http://schemas.microsoft.com/office/powerpoint/2010/main" val="3066279906"/>
              </p:ext>
            </p:extLst>
          </p:nvPr>
        </p:nvGraphicFramePr>
        <p:xfrm>
          <a:off x="833438" y="1674812"/>
          <a:ext cx="10520362" cy="3682205"/>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F571D73-53B1-4FC5-B05E-69B57DFDF887}"/>
              </a:ext>
            </a:extLst>
          </p:cNvPr>
          <p:cNvSpPr>
            <a:spLocks noGrp="1"/>
          </p:cNvSpPr>
          <p:nvPr>
            <p:ph type="body" sz="quarter" idx="14"/>
          </p:nvPr>
        </p:nvSpPr>
        <p:spPr>
          <a:xfrm>
            <a:off x="833438" y="5357017"/>
            <a:ext cx="10515600" cy="769464"/>
          </a:xfrm>
        </p:spPr>
        <p:txBody>
          <a:bodyPr>
            <a:noAutofit/>
          </a:bodyPr>
          <a:lstStyle/>
          <a:p>
            <a:pPr marL="0" indent="0">
              <a:buNone/>
            </a:pPr>
            <a:r>
              <a:rPr lang="en-AU" sz="1200" dirty="0"/>
              <a:t>Note. Non-prescribed use is reported for prescription medicines (i.e., benzodiazepines, anti-psychotics, and pharmaceutical stimulants). Participants were first asked about steroids in 2010, anti-psychotics in 2011 and e-cigarettes in 2014. Pharmaceutical stimulants were separated into prescribed and non-prescribed from 2006 onwards, and benzodiazepines were separated into prescribed and non-prescribed in 2007; Data labels have been removed from figures in years 2000, 2017 and 2018 with small cell size (i.e. n≤5). *</a:t>
            </a:r>
            <a:r>
              <a:rPr lang="en-AU" sz="1200" i="1" dirty="0"/>
              <a:t>p</a:t>
            </a:r>
            <a:r>
              <a:rPr lang="en-AU" sz="1200" dirty="0"/>
              <a:t>&lt;0.050; **</a:t>
            </a:r>
            <a:r>
              <a:rPr lang="en-AU" sz="1200" i="1" dirty="0"/>
              <a:t>p</a:t>
            </a:r>
            <a:r>
              <a:rPr lang="en-AU" sz="1200" dirty="0"/>
              <a:t>&lt;0.010; ***</a:t>
            </a:r>
            <a:r>
              <a:rPr lang="en-AU" sz="1200" i="1" dirty="0"/>
              <a:t>p</a:t>
            </a:r>
            <a:r>
              <a:rPr lang="en-AU" sz="1200" dirty="0"/>
              <a:t>&lt;0.001 for 2017 versus 2018.</a:t>
            </a:r>
          </a:p>
          <a:p>
            <a:pPr marL="0" indent="0">
              <a:buNone/>
            </a:pPr>
            <a:endParaRPr lang="en-AU" dirty="0"/>
          </a:p>
        </p:txBody>
      </p:sp>
    </p:spTree>
    <p:extLst>
      <p:ext uri="{BB962C8B-B14F-4D97-AF65-F5344CB8AC3E}">
        <p14:creationId xmlns:p14="http://schemas.microsoft.com/office/powerpoint/2010/main" val="387792385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904DFB-C0FF-497E-9FCB-DF278B010227}"/>
              </a:ext>
            </a:extLst>
          </p:cNvPr>
          <p:cNvSpPr>
            <a:spLocks noGrp="1"/>
          </p:cNvSpPr>
          <p:nvPr>
            <p:ph type="title"/>
          </p:nvPr>
        </p:nvSpPr>
        <p:spPr/>
        <p:txBody>
          <a:bodyPr>
            <a:noAutofit/>
          </a:bodyPr>
          <a:lstStyle/>
          <a:p>
            <a:r>
              <a:rPr lang="en-AU" sz="3200" dirty="0"/>
              <a:t>Figure 30: Use of opioids, stimulants and benzodiazepines on the day preceding interview, ACT, 2018</a:t>
            </a:r>
          </a:p>
        </p:txBody>
      </p:sp>
      <p:sp>
        <p:nvSpPr>
          <p:cNvPr id="4" name="Text Placeholder 3">
            <a:extLst>
              <a:ext uri="{FF2B5EF4-FFF2-40B4-BE49-F238E27FC236}">
                <a16:creationId xmlns:a16="http://schemas.microsoft.com/office/drawing/2014/main" id="{48B1B617-0859-4826-AC4D-697A87E53DF2}"/>
              </a:ext>
            </a:extLst>
          </p:cNvPr>
          <p:cNvSpPr>
            <a:spLocks noGrp="1"/>
          </p:cNvSpPr>
          <p:nvPr>
            <p:ph type="body" sz="quarter" idx="14"/>
          </p:nvPr>
        </p:nvSpPr>
        <p:spPr>
          <a:xfrm>
            <a:off x="6096000" y="1701908"/>
            <a:ext cx="4691742" cy="946150"/>
          </a:xfrm>
        </p:spPr>
        <p:txBody>
          <a:bodyPr>
            <a:noAutofit/>
          </a:bodyPr>
          <a:lstStyle/>
          <a:p>
            <a:pPr marL="0" indent="0">
              <a:buNone/>
            </a:pPr>
            <a:r>
              <a:rPr lang="en-AU" sz="1700" dirty="0"/>
              <a:t>Note. This figure captures those who had used stimulants, opioids and/or benzodiazepines on the day preceding interview (82%; n=82). </a:t>
            </a:r>
          </a:p>
        </p:txBody>
      </p:sp>
      <p:pic>
        <p:nvPicPr>
          <p:cNvPr id="5" name="Picture 4">
            <a:extLst>
              <a:ext uri="{FF2B5EF4-FFF2-40B4-BE49-F238E27FC236}">
                <a16:creationId xmlns:a16="http://schemas.microsoft.com/office/drawing/2014/main" id="{AB5F2AAA-4184-4051-BEE2-CE2BF96B3043}"/>
              </a:ext>
            </a:extLst>
          </p:cNvPr>
          <p:cNvPicPr/>
          <p:nvPr/>
        </p:nvPicPr>
        <p:blipFill>
          <a:blip r:embed="rId2" cstate="print">
            <a:extLst>
              <a:ext uri="{28A0092B-C50C-407E-A947-70E740481C1C}">
                <a14:useLocalDpi xmlns:a14="http://schemas.microsoft.com/office/drawing/2010/main" val="0"/>
              </a:ext>
            </a:extLst>
          </a:blip>
          <a:stretch>
            <a:fillRect/>
          </a:stretch>
        </p:blipFill>
        <p:spPr>
          <a:xfrm>
            <a:off x="838199" y="1476260"/>
            <a:ext cx="4835487" cy="4742185"/>
          </a:xfrm>
          <a:prstGeom prst="rect">
            <a:avLst/>
          </a:prstGeom>
        </p:spPr>
      </p:pic>
    </p:spTree>
    <p:extLst>
      <p:ext uri="{BB962C8B-B14F-4D97-AF65-F5344CB8AC3E}">
        <p14:creationId xmlns:p14="http://schemas.microsoft.com/office/powerpoint/2010/main" val="179547728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8F63B8-BBC3-4E8A-8DF7-F4B9CCE588EA}"/>
              </a:ext>
            </a:extLst>
          </p:cNvPr>
          <p:cNvSpPr>
            <a:spLocks noGrp="1"/>
          </p:cNvSpPr>
          <p:nvPr>
            <p:ph type="title"/>
          </p:nvPr>
        </p:nvSpPr>
        <p:spPr/>
        <p:txBody>
          <a:bodyPr>
            <a:noAutofit/>
          </a:bodyPr>
          <a:lstStyle/>
          <a:p>
            <a:r>
              <a:rPr lang="en-AU" sz="3200" dirty="0"/>
              <a:t>Figure 31: Past 12 month non-fatal overdose, ACT, 2000-2018</a:t>
            </a:r>
          </a:p>
        </p:txBody>
      </p:sp>
      <p:sp>
        <p:nvSpPr>
          <p:cNvPr id="4" name="Text Placeholder 3">
            <a:extLst>
              <a:ext uri="{FF2B5EF4-FFF2-40B4-BE49-F238E27FC236}">
                <a16:creationId xmlns:a16="http://schemas.microsoft.com/office/drawing/2014/main" id="{BC29D115-25D5-4105-AC94-B228103071BF}"/>
              </a:ext>
            </a:extLst>
          </p:cNvPr>
          <p:cNvSpPr>
            <a:spLocks noGrp="1"/>
          </p:cNvSpPr>
          <p:nvPr>
            <p:ph type="body" sz="quarter" idx="14"/>
          </p:nvPr>
        </p:nvSpPr>
        <p:spPr>
          <a:xfrm>
            <a:off x="838200" y="5868490"/>
            <a:ext cx="10515600" cy="257990"/>
          </a:xfrm>
        </p:spPr>
        <p:txBody>
          <a:bodyPr>
            <a:normAutofit/>
          </a:bodyPr>
          <a:lstStyle/>
          <a:p>
            <a:pPr marL="0" indent="0">
              <a:buNone/>
            </a:pPr>
            <a:r>
              <a:rPr lang="en-AU" sz="1200" dirty="0"/>
              <a:t>Note. Estimates from 2000-2005 refer to heroin and morphine non-fatal overdose only. *</a:t>
            </a:r>
            <a:r>
              <a:rPr lang="en-AU" sz="1200" i="1" dirty="0"/>
              <a:t>p</a:t>
            </a:r>
            <a:r>
              <a:rPr lang="en-AU" sz="1200" dirty="0"/>
              <a:t>&lt;0.050; **</a:t>
            </a:r>
            <a:r>
              <a:rPr lang="en-AU" sz="1200" i="1" dirty="0"/>
              <a:t>p</a:t>
            </a:r>
            <a:r>
              <a:rPr lang="en-AU" sz="1200" dirty="0"/>
              <a:t>&lt;0.010; ***</a:t>
            </a:r>
            <a:r>
              <a:rPr lang="en-AU" sz="1200" i="1" dirty="0"/>
              <a:t>p</a:t>
            </a:r>
            <a:r>
              <a:rPr lang="en-AU" sz="1200" dirty="0"/>
              <a:t>&lt;0.001 for 2017 versus 2018.</a:t>
            </a:r>
          </a:p>
          <a:p>
            <a:pPr marL="0" indent="0">
              <a:buNone/>
            </a:pPr>
            <a:endParaRPr lang="en-AU" sz="2100" dirty="0"/>
          </a:p>
        </p:txBody>
      </p:sp>
      <p:graphicFrame>
        <p:nvGraphicFramePr>
          <p:cNvPr id="5" name="Chart Placeholder 4">
            <a:extLst>
              <a:ext uri="{FF2B5EF4-FFF2-40B4-BE49-F238E27FC236}">
                <a16:creationId xmlns:a16="http://schemas.microsoft.com/office/drawing/2014/main" id="{810071EE-A8C7-4330-8A55-2AC73777D014}"/>
              </a:ext>
            </a:extLst>
          </p:cNvPr>
          <p:cNvGraphicFramePr>
            <a:graphicFrameLocks noGrp="1" noChangeAspect="1"/>
          </p:cNvGraphicFramePr>
          <p:nvPr>
            <p:ph type="chart" sz="quarter" idx="13"/>
            <p:extLst>
              <p:ext uri="{D42A27DB-BD31-4B8C-83A1-F6EECF244321}">
                <p14:modId xmlns:p14="http://schemas.microsoft.com/office/powerpoint/2010/main" val="3705693885"/>
              </p:ext>
            </p:extLst>
          </p:nvPr>
        </p:nvGraphicFramePr>
        <p:xfrm>
          <a:off x="838200" y="1674812"/>
          <a:ext cx="10515600" cy="4051618"/>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4076370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0364FC-4147-44F3-8537-A581A468220E}"/>
              </a:ext>
            </a:extLst>
          </p:cNvPr>
          <p:cNvSpPr>
            <a:spLocks noGrp="1"/>
          </p:cNvSpPr>
          <p:nvPr>
            <p:ph type="title"/>
          </p:nvPr>
        </p:nvSpPr>
        <p:spPr/>
        <p:txBody>
          <a:bodyPr>
            <a:noAutofit/>
          </a:bodyPr>
          <a:lstStyle/>
          <a:p>
            <a:r>
              <a:rPr lang="en-AU" sz="3200" dirty="0"/>
              <a:t>Figure 32: Take-home naloxone program and distribution, ACT, 2013-2018</a:t>
            </a:r>
          </a:p>
        </p:txBody>
      </p:sp>
      <p:sp>
        <p:nvSpPr>
          <p:cNvPr id="4" name="Text Placeholder 3">
            <a:extLst>
              <a:ext uri="{FF2B5EF4-FFF2-40B4-BE49-F238E27FC236}">
                <a16:creationId xmlns:a16="http://schemas.microsoft.com/office/drawing/2014/main" id="{B80DC711-5829-474A-9F94-9EA6FFB00D98}"/>
              </a:ext>
            </a:extLst>
          </p:cNvPr>
          <p:cNvSpPr>
            <a:spLocks noGrp="1"/>
          </p:cNvSpPr>
          <p:nvPr>
            <p:ph type="body" sz="quarter" idx="14"/>
          </p:nvPr>
        </p:nvSpPr>
        <p:spPr>
          <a:xfrm>
            <a:off x="833438" y="5832027"/>
            <a:ext cx="10515600" cy="235838"/>
          </a:xfrm>
        </p:spPr>
        <p:txBody>
          <a:bodyPr>
            <a:noAutofit/>
          </a:bodyPr>
          <a:lstStyle/>
          <a:p>
            <a:pPr marL="0" indent="0">
              <a:buNone/>
            </a:pPr>
            <a:r>
              <a:rPr lang="en-AU" sz="1200" dirty="0"/>
              <a:t>Note. *</a:t>
            </a:r>
            <a:r>
              <a:rPr lang="en-AU" sz="1200" i="1" dirty="0"/>
              <a:t>p</a:t>
            </a:r>
            <a:r>
              <a:rPr lang="en-AU" sz="1200" dirty="0"/>
              <a:t>&lt;0.050; **</a:t>
            </a:r>
            <a:r>
              <a:rPr lang="en-AU" sz="1200" i="1" dirty="0"/>
              <a:t>p</a:t>
            </a:r>
            <a:r>
              <a:rPr lang="en-AU" sz="1200" dirty="0"/>
              <a:t>&lt;0.010; ***</a:t>
            </a:r>
            <a:r>
              <a:rPr lang="en-AU" sz="1200" i="1" dirty="0"/>
              <a:t>p</a:t>
            </a:r>
            <a:r>
              <a:rPr lang="en-AU" sz="1200" dirty="0"/>
              <a:t>&lt;0.001 for 2017 versus 2018.</a:t>
            </a:r>
          </a:p>
        </p:txBody>
      </p:sp>
      <p:graphicFrame>
        <p:nvGraphicFramePr>
          <p:cNvPr id="5" name="Chart Placeholder 4">
            <a:extLst>
              <a:ext uri="{FF2B5EF4-FFF2-40B4-BE49-F238E27FC236}">
                <a16:creationId xmlns:a16="http://schemas.microsoft.com/office/drawing/2014/main" id="{9B51174A-43D9-4770-8573-6B3F1FA9C0E5}"/>
              </a:ext>
            </a:extLst>
          </p:cNvPr>
          <p:cNvGraphicFramePr>
            <a:graphicFrameLocks noGrp="1" noChangeAspect="1"/>
          </p:cNvGraphicFramePr>
          <p:nvPr>
            <p:ph type="chart" sz="quarter" idx="13"/>
            <p:extLst>
              <p:ext uri="{D42A27DB-BD31-4B8C-83A1-F6EECF244321}">
                <p14:modId xmlns:p14="http://schemas.microsoft.com/office/powerpoint/2010/main" val="2043502286"/>
              </p:ext>
            </p:extLst>
          </p:nvPr>
        </p:nvGraphicFramePr>
        <p:xfrm>
          <a:off x="833438" y="1738312"/>
          <a:ext cx="10515600" cy="4010978"/>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417020738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B06DFA-5AE9-4FD7-A309-0EC11086725E}"/>
              </a:ext>
            </a:extLst>
          </p:cNvPr>
          <p:cNvSpPr>
            <a:spLocks noGrp="1"/>
          </p:cNvSpPr>
          <p:nvPr>
            <p:ph type="title"/>
          </p:nvPr>
        </p:nvSpPr>
        <p:spPr>
          <a:xfrm>
            <a:off x="838200" y="365126"/>
            <a:ext cx="10515600" cy="946150"/>
          </a:xfrm>
        </p:spPr>
        <p:txBody>
          <a:bodyPr>
            <a:noAutofit/>
          </a:bodyPr>
          <a:lstStyle/>
          <a:p>
            <a:r>
              <a:rPr lang="en-AU" sz="3200" dirty="0"/>
              <a:t>Figure 33: Borrowing and lending of needles and sharing of injecting equipment in the past month, ACT, 2000-2018</a:t>
            </a:r>
          </a:p>
        </p:txBody>
      </p:sp>
      <p:sp>
        <p:nvSpPr>
          <p:cNvPr id="4" name="Text Placeholder 3">
            <a:extLst>
              <a:ext uri="{FF2B5EF4-FFF2-40B4-BE49-F238E27FC236}">
                <a16:creationId xmlns:a16="http://schemas.microsoft.com/office/drawing/2014/main" id="{C20BD1F6-0795-459D-9632-F22F4462BE6A}"/>
              </a:ext>
            </a:extLst>
          </p:cNvPr>
          <p:cNvSpPr>
            <a:spLocks noGrp="1"/>
          </p:cNvSpPr>
          <p:nvPr>
            <p:ph type="body" sz="quarter" idx="14"/>
          </p:nvPr>
        </p:nvSpPr>
        <p:spPr>
          <a:xfrm>
            <a:off x="838199" y="5552662"/>
            <a:ext cx="10363200" cy="608108"/>
          </a:xfrm>
        </p:spPr>
        <p:txBody>
          <a:bodyPr>
            <a:noAutofit/>
          </a:bodyPr>
          <a:lstStyle/>
          <a:p>
            <a:pPr marL="0" indent="0">
              <a:buNone/>
            </a:pPr>
            <a:r>
              <a:rPr lang="en-AU" sz="1200" dirty="0"/>
              <a:t>Note. Data collection for ‘reused own needle’ started in 2008. Borrowed (receptive): used a needle after someone else. Lent (distributive): somebody else used a needle after them. Data labels have been removed from figures in years 2000, 2017 and 2018 with small cell size (i.e. n≤5). *</a:t>
            </a:r>
            <a:r>
              <a:rPr lang="en-AU" sz="1200" i="1" dirty="0"/>
              <a:t>p</a:t>
            </a:r>
            <a:r>
              <a:rPr lang="en-AU" sz="1200" dirty="0"/>
              <a:t>&lt;0.050; **</a:t>
            </a:r>
            <a:r>
              <a:rPr lang="en-AU" sz="1200" i="1" dirty="0"/>
              <a:t>p</a:t>
            </a:r>
            <a:r>
              <a:rPr lang="en-AU" sz="1200" dirty="0"/>
              <a:t>&lt;0.010; ***</a:t>
            </a:r>
            <a:r>
              <a:rPr lang="en-AU" sz="1200" i="1" dirty="0"/>
              <a:t>p</a:t>
            </a:r>
            <a:r>
              <a:rPr lang="en-AU" sz="1200" dirty="0"/>
              <a:t>&lt;0.001 for 2017 versus 2018.</a:t>
            </a:r>
          </a:p>
          <a:p>
            <a:pPr marL="0" indent="0">
              <a:buNone/>
            </a:pPr>
            <a:endParaRPr lang="en-AU" dirty="0"/>
          </a:p>
        </p:txBody>
      </p:sp>
      <p:graphicFrame>
        <p:nvGraphicFramePr>
          <p:cNvPr id="5" name="Chart Placeholder 4">
            <a:extLst>
              <a:ext uri="{FF2B5EF4-FFF2-40B4-BE49-F238E27FC236}">
                <a16:creationId xmlns:a16="http://schemas.microsoft.com/office/drawing/2014/main" id="{1E092FD2-BE51-422D-B626-A348039672AD}"/>
              </a:ext>
            </a:extLst>
          </p:cNvPr>
          <p:cNvGraphicFramePr>
            <a:graphicFrameLocks noGrp="1" noChangeAspect="1"/>
          </p:cNvGraphicFramePr>
          <p:nvPr>
            <p:ph type="chart" sz="quarter" idx="13"/>
            <p:extLst>
              <p:ext uri="{D42A27DB-BD31-4B8C-83A1-F6EECF244321}">
                <p14:modId xmlns:p14="http://schemas.microsoft.com/office/powerpoint/2010/main" val="2277358340"/>
              </p:ext>
            </p:extLst>
          </p:nvPr>
        </p:nvGraphicFramePr>
        <p:xfrm>
          <a:off x="838201" y="1674814"/>
          <a:ext cx="10363199" cy="3877848"/>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266760050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F2F4EBE1-5643-49A5-8EFA-A370245E0F26}"/>
              </a:ext>
            </a:extLst>
          </p:cNvPr>
          <p:cNvSpPr>
            <a:spLocks noGrp="1"/>
          </p:cNvSpPr>
          <p:nvPr>
            <p:ph type="title"/>
          </p:nvPr>
        </p:nvSpPr>
        <p:spPr/>
        <p:txBody>
          <a:bodyPr>
            <a:normAutofit fontScale="90000"/>
          </a:bodyPr>
          <a:lstStyle/>
          <a:p>
            <a:r>
              <a:rPr lang="en-AU" dirty="0"/>
              <a:t>Figure 34: Driving risk behaviour in the last six months, ACT, 2005-2018</a:t>
            </a:r>
          </a:p>
        </p:txBody>
      </p:sp>
      <p:graphicFrame>
        <p:nvGraphicFramePr>
          <p:cNvPr id="5" name="Chart Placeholder 4">
            <a:extLst>
              <a:ext uri="{FF2B5EF4-FFF2-40B4-BE49-F238E27FC236}">
                <a16:creationId xmlns:a16="http://schemas.microsoft.com/office/drawing/2014/main" id="{28A52EBC-3E00-4E0F-B9D9-04B27F9665CF}"/>
              </a:ext>
            </a:extLst>
          </p:cNvPr>
          <p:cNvGraphicFramePr>
            <a:graphicFrameLocks noChangeAspect="1"/>
          </p:cNvGraphicFramePr>
          <p:nvPr>
            <p:extLst>
              <p:ext uri="{D42A27DB-BD31-4B8C-83A1-F6EECF244321}">
                <p14:modId xmlns:p14="http://schemas.microsoft.com/office/powerpoint/2010/main" val="2786700570"/>
              </p:ext>
            </p:extLst>
          </p:nvPr>
        </p:nvGraphicFramePr>
        <p:xfrm>
          <a:off x="838200" y="1674812"/>
          <a:ext cx="10515600" cy="4051618"/>
        </p:xfrm>
        <a:graphic>
          <a:graphicData uri="http://schemas.openxmlformats.org/drawingml/2006/chart">
            <c:chart xmlns:c="http://schemas.openxmlformats.org/drawingml/2006/chart" xmlns:r="http://schemas.openxmlformats.org/officeDocument/2006/relationships" r:id="rId2"/>
          </a:graphicData>
        </a:graphic>
      </p:graphicFrame>
      <p:sp>
        <p:nvSpPr>
          <p:cNvPr id="6" name="Rectangle 5">
            <a:extLst>
              <a:ext uri="{FF2B5EF4-FFF2-40B4-BE49-F238E27FC236}">
                <a16:creationId xmlns:a16="http://schemas.microsoft.com/office/drawing/2014/main" id="{DECF22C8-7B45-40D4-B07B-244F531AB5CD}"/>
              </a:ext>
            </a:extLst>
          </p:cNvPr>
          <p:cNvSpPr/>
          <p:nvPr/>
        </p:nvSpPr>
        <p:spPr>
          <a:xfrm>
            <a:off x="838200" y="5495597"/>
            <a:ext cx="10757452" cy="646331"/>
          </a:xfrm>
          <a:prstGeom prst="rect">
            <a:avLst/>
          </a:prstGeom>
        </p:spPr>
        <p:txBody>
          <a:bodyPr wrap="square">
            <a:spAutoFit/>
          </a:bodyPr>
          <a:lstStyle/>
          <a:p>
            <a:pPr>
              <a:spcAft>
                <a:spcPts val="0"/>
              </a:spcAft>
              <a:tabLst>
                <a:tab pos="36195" algn="l"/>
                <a:tab pos="90170" algn="l"/>
                <a:tab pos="2186940" algn="l"/>
              </a:tabLst>
            </a:pPr>
            <a:r>
              <a:rPr lang="en-AU" sz="1200" dirty="0">
                <a:latin typeface="Arial" panose="020B0604020202020204" pitchFamily="34" charset="0"/>
                <a:ea typeface="Times New Roman" panose="02020603050405020304" pitchFamily="18" charset="0"/>
              </a:rPr>
              <a:t>Note. Driven over the perceived limit of alcohol and driven a vehicle within three hours of using an illicit or non-prescribed drug. Data not collected in 2014.</a:t>
            </a:r>
            <a:r>
              <a:rPr lang="en-AU" sz="1200" dirty="0"/>
              <a:t> Data labels have been removed from figures in years 2005, 2017 and 2018 with small cell size (i.e. n≤5).</a:t>
            </a:r>
            <a:r>
              <a:rPr lang="en-AU" sz="1200" dirty="0">
                <a:latin typeface="Arial" panose="020B0604020202020204" pitchFamily="34" charset="0"/>
                <a:ea typeface="Times New Roman" panose="02020603050405020304" pitchFamily="18" charset="0"/>
              </a:rPr>
              <a:t> *</a:t>
            </a:r>
            <a:r>
              <a:rPr lang="en-AU" sz="1200" i="1" dirty="0">
                <a:latin typeface="Arial" panose="020B0604020202020204" pitchFamily="34" charset="0"/>
                <a:ea typeface="Times New Roman" panose="02020603050405020304" pitchFamily="18" charset="0"/>
              </a:rPr>
              <a:t>p</a:t>
            </a:r>
            <a:r>
              <a:rPr lang="en-AU" sz="1200" dirty="0">
                <a:latin typeface="Arial" panose="020B0604020202020204" pitchFamily="34" charset="0"/>
                <a:ea typeface="Times New Roman" panose="02020603050405020304" pitchFamily="18" charset="0"/>
              </a:rPr>
              <a:t>&lt;0.050; **</a:t>
            </a:r>
            <a:r>
              <a:rPr lang="en-AU" sz="1200" i="1" dirty="0">
                <a:latin typeface="Arial" panose="020B0604020202020204" pitchFamily="34" charset="0"/>
                <a:ea typeface="Times New Roman" panose="02020603050405020304" pitchFamily="18" charset="0"/>
              </a:rPr>
              <a:t>p</a:t>
            </a:r>
            <a:r>
              <a:rPr lang="en-AU" sz="1200" dirty="0">
                <a:latin typeface="Arial" panose="020B0604020202020204" pitchFamily="34" charset="0"/>
                <a:ea typeface="Times New Roman" panose="02020603050405020304" pitchFamily="18" charset="0"/>
              </a:rPr>
              <a:t>&lt;0.010; ***</a:t>
            </a:r>
            <a:r>
              <a:rPr lang="en-AU" sz="1200" i="1" dirty="0">
                <a:latin typeface="Arial" panose="020B0604020202020204" pitchFamily="34" charset="0"/>
                <a:ea typeface="Times New Roman" panose="02020603050405020304" pitchFamily="18" charset="0"/>
              </a:rPr>
              <a:t>p</a:t>
            </a:r>
            <a:r>
              <a:rPr lang="en-AU" sz="1200" dirty="0">
                <a:latin typeface="Arial" panose="020B0604020202020204" pitchFamily="34" charset="0"/>
                <a:ea typeface="Times New Roman" panose="02020603050405020304" pitchFamily="18" charset="0"/>
              </a:rPr>
              <a:t>&lt;0.001 for 2017 versus 2018.</a:t>
            </a:r>
          </a:p>
        </p:txBody>
      </p:sp>
    </p:spTree>
    <p:extLst>
      <p:ext uri="{BB962C8B-B14F-4D97-AF65-F5344CB8AC3E}">
        <p14:creationId xmlns:p14="http://schemas.microsoft.com/office/powerpoint/2010/main" val="32245397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5F16C9-001C-4BA5-AB1E-DBBD4D45F214}"/>
              </a:ext>
            </a:extLst>
          </p:cNvPr>
          <p:cNvSpPr>
            <a:spLocks noGrp="1"/>
          </p:cNvSpPr>
          <p:nvPr>
            <p:ph type="title"/>
          </p:nvPr>
        </p:nvSpPr>
        <p:spPr>
          <a:xfrm>
            <a:off x="833438" y="365126"/>
            <a:ext cx="10520362" cy="946150"/>
          </a:xfrm>
        </p:spPr>
        <p:txBody>
          <a:bodyPr>
            <a:noAutofit/>
          </a:bodyPr>
          <a:lstStyle/>
          <a:p>
            <a:r>
              <a:rPr lang="en-AU" sz="3200" dirty="0"/>
              <a:t>Figure 35: Self-reported mental health problems and treatment seeking in the past six months, ACT, 2004-2018</a:t>
            </a:r>
          </a:p>
        </p:txBody>
      </p:sp>
      <p:sp>
        <p:nvSpPr>
          <p:cNvPr id="4" name="Text Placeholder 3">
            <a:extLst>
              <a:ext uri="{FF2B5EF4-FFF2-40B4-BE49-F238E27FC236}">
                <a16:creationId xmlns:a16="http://schemas.microsoft.com/office/drawing/2014/main" id="{03E712E2-D3C5-4998-ACF3-54A43675466B}"/>
              </a:ext>
            </a:extLst>
          </p:cNvPr>
          <p:cNvSpPr>
            <a:spLocks noGrp="1"/>
          </p:cNvSpPr>
          <p:nvPr>
            <p:ph type="body" sz="quarter" idx="14"/>
          </p:nvPr>
        </p:nvSpPr>
        <p:spPr>
          <a:xfrm>
            <a:off x="833438" y="5473148"/>
            <a:ext cx="10515600" cy="641902"/>
          </a:xfrm>
        </p:spPr>
        <p:txBody>
          <a:bodyPr>
            <a:normAutofit/>
          </a:bodyPr>
          <a:lstStyle/>
          <a:p>
            <a:pPr marL="0" indent="0">
              <a:buNone/>
            </a:pPr>
            <a:r>
              <a:rPr lang="en-AU" sz="1200" dirty="0"/>
              <a:t>Note. Stacked bar graph of % who self-reported a mental health problem, disaggregated by the percentage who reported attending a health professional versus the percentage who have not. Data labels have been removed from figures throughout all years with small cell size (i.e. n≤5). *</a:t>
            </a:r>
            <a:r>
              <a:rPr lang="en-AU" sz="1200" i="1" dirty="0"/>
              <a:t>p</a:t>
            </a:r>
            <a:r>
              <a:rPr lang="en-AU" sz="1200" dirty="0"/>
              <a:t>&lt;0.050; **</a:t>
            </a:r>
            <a:r>
              <a:rPr lang="en-AU" sz="1200" i="1" dirty="0"/>
              <a:t>p</a:t>
            </a:r>
            <a:r>
              <a:rPr lang="en-AU" sz="1200" dirty="0"/>
              <a:t>&lt;0.010; ***</a:t>
            </a:r>
            <a:r>
              <a:rPr lang="en-AU" sz="1200" i="1" dirty="0"/>
              <a:t>p</a:t>
            </a:r>
            <a:r>
              <a:rPr lang="en-AU" sz="1200" dirty="0"/>
              <a:t>&lt;0.001 for 2017 versus 2018. </a:t>
            </a:r>
          </a:p>
          <a:p>
            <a:pPr marL="0" indent="0">
              <a:buNone/>
            </a:pPr>
            <a:endParaRPr lang="en-AU" sz="2000" dirty="0"/>
          </a:p>
        </p:txBody>
      </p:sp>
      <p:graphicFrame>
        <p:nvGraphicFramePr>
          <p:cNvPr id="5" name="Chart Placeholder 4">
            <a:extLst>
              <a:ext uri="{FF2B5EF4-FFF2-40B4-BE49-F238E27FC236}">
                <a16:creationId xmlns:a16="http://schemas.microsoft.com/office/drawing/2014/main" id="{6871B8E7-5617-4109-8F67-8AB680189B97}"/>
              </a:ext>
            </a:extLst>
          </p:cNvPr>
          <p:cNvGraphicFramePr>
            <a:graphicFrameLocks noGrp="1"/>
          </p:cNvGraphicFramePr>
          <p:nvPr>
            <p:ph type="chart" sz="quarter" idx="13"/>
            <p:extLst>
              <p:ext uri="{D42A27DB-BD31-4B8C-83A1-F6EECF244321}">
                <p14:modId xmlns:p14="http://schemas.microsoft.com/office/powerpoint/2010/main" val="1384681666"/>
              </p:ext>
            </p:extLst>
          </p:nvPr>
        </p:nvGraphicFramePr>
        <p:xfrm>
          <a:off x="833438" y="1674814"/>
          <a:ext cx="10202862" cy="3599552"/>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332560451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EE2BFB-559B-4871-BE63-2A44853C8A9D}"/>
              </a:ext>
            </a:extLst>
          </p:cNvPr>
          <p:cNvSpPr>
            <a:spLocks noGrp="1"/>
          </p:cNvSpPr>
          <p:nvPr>
            <p:ph type="title"/>
          </p:nvPr>
        </p:nvSpPr>
        <p:spPr/>
        <p:txBody>
          <a:bodyPr>
            <a:noAutofit/>
          </a:bodyPr>
          <a:lstStyle/>
          <a:p>
            <a:r>
              <a:rPr lang="en-AU" sz="3200" dirty="0"/>
              <a:t>Figure 36: Self-reported criminal activity in the past month, ACT, 2000-2018</a:t>
            </a:r>
          </a:p>
        </p:txBody>
      </p:sp>
      <p:sp>
        <p:nvSpPr>
          <p:cNvPr id="4" name="Text Placeholder 3">
            <a:extLst>
              <a:ext uri="{FF2B5EF4-FFF2-40B4-BE49-F238E27FC236}">
                <a16:creationId xmlns:a16="http://schemas.microsoft.com/office/drawing/2014/main" id="{0A85C4A8-288E-4A7A-BD31-5720CCC45DFD}"/>
              </a:ext>
            </a:extLst>
          </p:cNvPr>
          <p:cNvSpPr>
            <a:spLocks noGrp="1"/>
          </p:cNvSpPr>
          <p:nvPr>
            <p:ph type="body" sz="quarter" idx="14"/>
          </p:nvPr>
        </p:nvSpPr>
        <p:spPr>
          <a:xfrm>
            <a:off x="833437" y="5710972"/>
            <a:ext cx="10515600" cy="426938"/>
          </a:xfrm>
        </p:spPr>
        <p:txBody>
          <a:bodyPr>
            <a:normAutofit/>
          </a:bodyPr>
          <a:lstStyle/>
          <a:p>
            <a:pPr marL="0" indent="0">
              <a:buNone/>
            </a:pPr>
            <a:r>
              <a:rPr lang="en-AU" sz="1200" dirty="0"/>
              <a:t>Note. ‘Any crime’ comprises the percentage who report any property crime, drug dealing, fraud and/or violent crime in the past month. Data labels have been removed from figures in years 2000, 2017 and 2018 with small cell size (i.e. n≤5). *</a:t>
            </a:r>
            <a:r>
              <a:rPr lang="en-AU" sz="1200" i="1" dirty="0"/>
              <a:t>p</a:t>
            </a:r>
            <a:r>
              <a:rPr lang="en-AU" sz="1200" dirty="0"/>
              <a:t>&lt;0.050; **</a:t>
            </a:r>
            <a:r>
              <a:rPr lang="en-AU" sz="1200" i="1" dirty="0"/>
              <a:t>p</a:t>
            </a:r>
            <a:r>
              <a:rPr lang="en-AU" sz="1200" dirty="0"/>
              <a:t>&lt;0.010; ***</a:t>
            </a:r>
            <a:r>
              <a:rPr lang="en-AU" sz="1200" i="1" dirty="0"/>
              <a:t>p</a:t>
            </a:r>
            <a:r>
              <a:rPr lang="en-AU" sz="1200" dirty="0"/>
              <a:t>&lt;0.001 for 2017 versus 2018.</a:t>
            </a:r>
          </a:p>
        </p:txBody>
      </p:sp>
      <p:graphicFrame>
        <p:nvGraphicFramePr>
          <p:cNvPr id="5" name="Chart Placeholder 4">
            <a:extLst>
              <a:ext uri="{FF2B5EF4-FFF2-40B4-BE49-F238E27FC236}">
                <a16:creationId xmlns:a16="http://schemas.microsoft.com/office/drawing/2014/main" id="{58A24449-4896-4981-9A1F-19C0A758D2F5}"/>
              </a:ext>
            </a:extLst>
          </p:cNvPr>
          <p:cNvGraphicFramePr>
            <a:graphicFrameLocks noGrp="1" noChangeAspect="1"/>
          </p:cNvGraphicFramePr>
          <p:nvPr>
            <p:ph type="chart" sz="quarter" idx="13"/>
            <p:extLst>
              <p:ext uri="{D42A27DB-BD31-4B8C-83A1-F6EECF244321}">
                <p14:modId xmlns:p14="http://schemas.microsoft.com/office/powerpoint/2010/main" val="2875680732"/>
              </p:ext>
            </p:extLst>
          </p:nvPr>
        </p:nvGraphicFramePr>
        <p:xfrm>
          <a:off x="838200" y="1674813"/>
          <a:ext cx="10520363" cy="3925887"/>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3215151679"/>
      </p:ext>
    </p:extLst>
  </p:cSld>
  <p:clrMapOvr>
    <a:masterClrMapping/>
  </p:clrMapOvr>
</p:sld>
</file>

<file path=ppt/theme/theme1.xml><?xml version="1.0" encoding="utf-8"?>
<a:theme xmlns:a="http://schemas.openxmlformats.org/drawingml/2006/main" name="Office Theme">
  <a:themeElements>
    <a:clrScheme name="Blue Warm">
      <a:dk1>
        <a:sysClr val="windowText" lastClr="000000"/>
      </a:dk1>
      <a:lt1>
        <a:sysClr val="window" lastClr="FFFFFF"/>
      </a:lt1>
      <a:dk2>
        <a:srgbClr val="242852"/>
      </a:dk2>
      <a:lt2>
        <a:srgbClr val="ACCBF9"/>
      </a:lt2>
      <a:accent1>
        <a:srgbClr val="4A66AC"/>
      </a:accent1>
      <a:accent2>
        <a:srgbClr val="629DD1"/>
      </a:accent2>
      <a:accent3>
        <a:srgbClr val="297FD5"/>
      </a:accent3>
      <a:accent4>
        <a:srgbClr val="7F8FA9"/>
      </a:accent4>
      <a:accent5>
        <a:srgbClr val="5AA2AE"/>
      </a:accent5>
      <a:accent6>
        <a:srgbClr val="9D90A0"/>
      </a:accent6>
      <a:hlink>
        <a:srgbClr val="9454C3"/>
      </a:hlink>
      <a:folHlink>
        <a:srgbClr val="3EBBF0"/>
      </a:folHlink>
    </a:clrScheme>
    <a:fontScheme name="Custom 1">
      <a:majorFont>
        <a:latin typeface="Sommet"/>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Blue Warm">
    <a:dk1>
      <a:sysClr val="windowText" lastClr="000000"/>
    </a:dk1>
    <a:lt1>
      <a:sysClr val="window" lastClr="FFFFFF"/>
    </a:lt1>
    <a:dk2>
      <a:srgbClr val="242852"/>
    </a:dk2>
    <a:lt2>
      <a:srgbClr val="ACCBF9"/>
    </a:lt2>
    <a:accent1>
      <a:srgbClr val="4A66AC"/>
    </a:accent1>
    <a:accent2>
      <a:srgbClr val="629DD1"/>
    </a:accent2>
    <a:accent3>
      <a:srgbClr val="297FD5"/>
    </a:accent3>
    <a:accent4>
      <a:srgbClr val="7F8FA9"/>
    </a:accent4>
    <a:accent5>
      <a:srgbClr val="5AA2AE"/>
    </a:accent5>
    <a:accent6>
      <a:srgbClr val="9D90A0"/>
    </a:accent6>
    <a:hlink>
      <a:srgbClr val="9454C3"/>
    </a:hlink>
    <a:folHlink>
      <a:srgbClr val="3EBBF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明朝"/>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docProps/app.xml><?xml version="1.0" encoding="utf-8"?>
<Properties xmlns="http://schemas.openxmlformats.org/officeDocument/2006/extended-properties" xmlns:vt="http://schemas.openxmlformats.org/officeDocument/2006/docPropsVTypes">
  <TotalTime>873</TotalTime>
  <Words>3191</Words>
  <Application>Microsoft Office PowerPoint</Application>
  <PresentationFormat>Widescreen</PresentationFormat>
  <Paragraphs>139</Paragraphs>
  <Slides>37</Slides>
  <Notes>0</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37</vt:i4>
      </vt:variant>
    </vt:vector>
  </HeadingPairs>
  <TitlesOfParts>
    <vt:vector size="45" baseType="lpstr">
      <vt:lpstr>Arial</vt:lpstr>
      <vt:lpstr>Calibri</vt:lpstr>
      <vt:lpstr>Garamond</vt:lpstr>
      <vt:lpstr>Microsoft Sans Serif</vt:lpstr>
      <vt:lpstr>Sommet</vt:lpstr>
      <vt:lpstr>Times</vt:lpstr>
      <vt:lpstr>Times New Roman</vt:lpstr>
      <vt:lpstr>Office Theme</vt:lpstr>
      <vt:lpstr>PowerPoint Presentation</vt:lpstr>
      <vt:lpstr>Figure 1: Drug of choice, ACT, 2000-2018</vt:lpstr>
      <vt:lpstr>Figure 2: Drug injected most often in the past month, ACT, 2000-2018</vt:lpstr>
      <vt:lpstr>Figure 3: High frequency substance use in the past six months, ACT, 2000-2018</vt:lpstr>
      <vt:lpstr>Figure 4: Past six month use and frequency of use of heroin, ACT, 2000-2018</vt:lpstr>
      <vt:lpstr>Figure 5: Median price of heroin per cap and gram, ACT, 2000-2018</vt:lpstr>
      <vt:lpstr>Figure 6: Current perceived purity of heroin, ACT, 2000-2018</vt:lpstr>
      <vt:lpstr>Figure 7: Current perceived availability of heroin, ACT, 2000-2018</vt:lpstr>
      <vt:lpstr>Figure 8: Past six month use of any methamphetamine, powder, base, and crystal, ACT, 2000-2018</vt:lpstr>
      <vt:lpstr>Figure 9: Frequency of use of any methamphetamine, powder, base, and crystal, ACT, 2000-2018</vt:lpstr>
      <vt:lpstr>Figure 10: Median price of powder methamphetamine per point and gram, ACT, 2002-2018</vt:lpstr>
      <vt:lpstr>Figure 11: Current perceived purity of powder methamphetamine, ACT, 2002-2018</vt:lpstr>
      <vt:lpstr>Figure 12: Current perceived availability of powder methamphetamine, ACT, 2002-2018</vt:lpstr>
      <vt:lpstr>Figure 13: Median price of crystal methamphetamine per point and gram, ACT, 2001-2018 </vt:lpstr>
      <vt:lpstr>Figure 14: Current perceive purity of crystal methamphetamine, ACT, 2002-2018</vt:lpstr>
      <vt:lpstr>Figure 15: Current perceived availability of crystal methamphetamine, ACT, 2002-2018</vt:lpstr>
      <vt:lpstr>Figure 16: Past six month use and frequency of use of cocaine, ACT, 2000-2018</vt:lpstr>
      <vt:lpstr>Figure 17: Past six month use and frequency of use of cannabis, ACT, 2000-2018</vt:lpstr>
      <vt:lpstr>Figure 18: Median price of hydroponic (a) and bush (b) cannabis per ounce and gram, ACT, 2003-2018</vt:lpstr>
      <vt:lpstr>Figure 19: Current perceived potency of hydroponic (a) and bush (b) cannabis, ACT, 2004-2018</vt:lpstr>
      <vt:lpstr>Figure 20: Current perceived availability of hydroponic (a) and bush (b) cannabis, ACT, 2004-2018</vt:lpstr>
      <vt:lpstr>Figure 21: Past six month use (prescribed and non-prescribed) and frequency of use of methadone, ACT, 2000-2018</vt:lpstr>
      <vt:lpstr>Figure 22: Past six month use (prescribed and non-prescribed) and frequency of use of buprenorphine, ACT, 2002-2018</vt:lpstr>
      <vt:lpstr>Figure 23: Past six month use (prescribed and non-prescribed) and frequency of use of buprenorphine-naloxone, ACT, 2006-2018</vt:lpstr>
      <vt:lpstr>Figure 24: Past six month use (prescribed and non-prescribed) and frequency of use of morphine, ACT, 2001-2018</vt:lpstr>
      <vt:lpstr>Figure 25: Past six month use (prescribed and non-prescribed) and frequency of use of oxycodone, ACT, 2005-2018</vt:lpstr>
      <vt:lpstr>Figure 26: Past six month use (prescribed and non-prescribed) and frequency of use of fentanyl, ACT, 2013-2018</vt:lpstr>
      <vt:lpstr>Figure 27: Past six month use and frequency of low-dose codeine (for non-pain purposes), ACT, 2013-2018</vt:lpstr>
      <vt:lpstr>Figure 28: Past six month use of codeine, nationally and in ACT, 2018 </vt:lpstr>
      <vt:lpstr>Figure 29: Past six month use of other drugs, ACT, 2000-2018 </vt:lpstr>
      <vt:lpstr>Figure 30: Use of opioids, stimulants and benzodiazepines on the day preceding interview, ACT, 2018</vt:lpstr>
      <vt:lpstr>Figure 31: Past 12 month non-fatal overdose, ACT, 2000-2018</vt:lpstr>
      <vt:lpstr>Figure 32: Take-home naloxone program and distribution, ACT, 2013-2018</vt:lpstr>
      <vt:lpstr>Figure 33: Borrowing and lending of needles and sharing of injecting equipment in the past month, ACT, 2000-2018</vt:lpstr>
      <vt:lpstr>Figure 34: Driving risk behaviour in the last six months, ACT, 2005-2018</vt:lpstr>
      <vt:lpstr>Figure 35: Self-reported mental health problems and treatment seeking in the past six months, ACT, 2004-2018</vt:lpstr>
      <vt:lpstr>Figure 36: Self-reported criminal activity in the past month, ACT, 2000-2018</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Daisy Gibbs</dc:creator>
  <cp:lastModifiedBy>Julia Uporova</cp:lastModifiedBy>
  <cp:revision>81</cp:revision>
  <dcterms:created xsi:type="dcterms:W3CDTF">2018-08-21T07:06:16Z</dcterms:created>
  <dcterms:modified xsi:type="dcterms:W3CDTF">2018-11-26T04:04:39Z</dcterms:modified>
</cp:coreProperties>
</file>